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34.xml" ContentType="application/vnd.openxmlformats-officedocument.presentationml.tags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charts/chart3.xml" ContentType="application/vnd.openxmlformats-officedocument.drawingml.chart+xml"/>
  <Default Extension="xlsx" ContentType="application/vnd.openxmlformats-officedocument.spreadsheetml.sheet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charts/chart9.xml" ContentType="application/vnd.openxmlformats-officedocument.drawingml.chart+xml"/>
  <Override PartName="/ppt/charts/chart11.xml" ContentType="application/vnd.openxmlformats-officedocument.drawingml.chart+xml"/>
  <Default Extension="pptx" ContentType="application/vnd.openxmlformats-officedocument.presentationml.presentation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32.xml" ContentType="application/vnd.openxmlformats-officedocument.presentationml.tags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charts/chart16.xml" ContentType="application/vnd.openxmlformats-officedocument.drawingml.char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45"/>
  </p:notesMasterIdLst>
  <p:handoutMasterIdLst>
    <p:handoutMasterId r:id="rId46"/>
  </p:handoutMasterIdLst>
  <p:sldIdLst>
    <p:sldId id="553" r:id="rId2"/>
    <p:sldId id="622" r:id="rId3"/>
    <p:sldId id="643" r:id="rId4"/>
    <p:sldId id="548" r:id="rId5"/>
    <p:sldId id="529" r:id="rId6"/>
    <p:sldId id="626" r:id="rId7"/>
    <p:sldId id="644" r:id="rId8"/>
    <p:sldId id="531" r:id="rId9"/>
    <p:sldId id="532" r:id="rId10"/>
    <p:sldId id="612" r:id="rId11"/>
    <p:sldId id="645" r:id="rId12"/>
    <p:sldId id="640" r:id="rId13"/>
    <p:sldId id="639" r:id="rId14"/>
    <p:sldId id="623" r:id="rId15"/>
    <p:sldId id="638" r:id="rId16"/>
    <p:sldId id="621" r:id="rId17"/>
    <p:sldId id="568" r:id="rId18"/>
    <p:sldId id="572" r:id="rId19"/>
    <p:sldId id="646" r:id="rId20"/>
    <p:sldId id="589" r:id="rId21"/>
    <p:sldId id="591" r:id="rId22"/>
    <p:sldId id="596" r:id="rId23"/>
    <p:sldId id="615" r:id="rId24"/>
    <p:sldId id="628" r:id="rId25"/>
    <p:sldId id="647" r:id="rId26"/>
    <p:sldId id="630" r:id="rId27"/>
    <p:sldId id="629" r:id="rId28"/>
    <p:sldId id="642" r:id="rId29"/>
    <p:sldId id="631" r:id="rId30"/>
    <p:sldId id="648" r:id="rId31"/>
    <p:sldId id="635" r:id="rId32"/>
    <p:sldId id="636" r:id="rId33"/>
    <p:sldId id="633" r:id="rId34"/>
    <p:sldId id="637" r:id="rId35"/>
    <p:sldId id="619" r:id="rId36"/>
    <p:sldId id="649" r:id="rId37"/>
    <p:sldId id="537" r:id="rId38"/>
    <p:sldId id="632" r:id="rId39"/>
    <p:sldId id="624" r:id="rId40"/>
    <p:sldId id="540" r:id="rId41"/>
    <p:sldId id="650" r:id="rId42"/>
    <p:sldId id="651" r:id="rId43"/>
    <p:sldId id="542" r:id="rId44"/>
  </p:sldIdLst>
  <p:sldSz cx="9144000" cy="6858000" type="screen4x3"/>
  <p:notesSz cx="6858000" cy="9144000"/>
  <p:custDataLst>
    <p:tags r:id="rId4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838">
          <p15:clr>
            <a:srgbClr val="A4A3A4"/>
          </p15:clr>
        </p15:guide>
        <p15:guide id="2" orient="horz" pos="890">
          <p15:clr>
            <a:srgbClr val="A4A3A4"/>
          </p15:clr>
        </p15:guide>
        <p15:guide id="3" pos="5602">
          <p15:clr>
            <a:srgbClr val="A4A3A4"/>
          </p15:clr>
        </p15:guide>
        <p15:guide id="4" pos="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5121B"/>
    <a:srgbClr val="00329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07" autoAdjust="0"/>
    <p:restoredTop sz="94415" autoAdjust="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3838"/>
        <p:guide orient="horz" pos="890"/>
        <p:guide pos="5602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85" d="100"/>
        <a:sy n="85" d="100"/>
      </p:scale>
      <p:origin x="0" y="96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iteshmoodley:Google%20Drive:Monthly%20stats%20as%20from%202012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iteshmoodley:Google%20Drive:L2&amp;3%20transfers2.KH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iteshmoodley:Google%20Drive:Monthly%20stats%20as%20from%202012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iteshmoodley:Google%20Drive:Re:_Data_for_parliamentary_presentation:Maternal%20deaths%20summary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iteshmoodley:Google%20Drive:Monthly%20stats%20as%20from%202012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iteshmoodley:Google%20Drive:Monthly%20stats%20as%20from%20201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iteshmoodley:Google%20Drive:Monthly%20stats%20as%20from%20201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53381203\Desktop\Treasury%20Presentation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iteshmoodley:Google%20Drive:Monthly%20stats%20as%20from%202012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iteshmoodley:Google%20Drive:Monthly%20stats%20as%20from%2020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style val="18"/>
  <c:chart>
    <c:autoTitleDeleted val="1"/>
    <c:plotArea>
      <c:layout/>
      <c:lineChart>
        <c:grouping val="standard"/>
        <c:ser>
          <c:idx val="0"/>
          <c:order val="0"/>
          <c:tx>
            <c:strRef>
              <c:f>'2018-2019'!$A$51</c:f>
              <c:strCache>
                <c:ptCount val="1"/>
                <c:pt idx="0">
                  <c:v>BOR</c:v>
                </c:pt>
              </c:strCache>
            </c:strRef>
          </c:tx>
          <c:marker>
            <c:symbol val="none"/>
          </c:marker>
          <c:dLbls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6C6-4CCB-B6C7-71BFCD565CF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6C6-4CCB-B6C7-71BFCD565CF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6C6-4CCB-B6C7-71BFCD565CFA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6C6-4CCB-B6C7-71BFCD565CFA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6C6-4CCB-B6C7-71BFCD565CFA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6C6-4CCB-B6C7-71BFCD565CFA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6C6-4CCB-B6C7-71BFCD565CFA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6C6-4CCB-B6C7-71BFCD565CFA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16C6-4CCB-B6C7-71BFCD565CFA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16C6-4CCB-B6C7-71BFCD565CF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inear"/>
          </c:trendline>
          <c:cat>
            <c:numRef>
              <c:f>'2018-2019'!$B$50:$Q$50</c:f>
              <c:numCache>
                <c:formatCode>mmm\-yy</c:formatCode>
                <c:ptCount val="16"/>
                <c:pt idx="0">
                  <c:v>42826</c:v>
                </c:pt>
                <c:pt idx="1">
                  <c:v>42856</c:v>
                </c:pt>
                <c:pt idx="2">
                  <c:v>42887</c:v>
                </c:pt>
                <c:pt idx="3">
                  <c:v>42918</c:v>
                </c:pt>
                <c:pt idx="4">
                  <c:v>42949</c:v>
                </c:pt>
                <c:pt idx="5">
                  <c:v>42980</c:v>
                </c:pt>
                <c:pt idx="6">
                  <c:v>43011</c:v>
                </c:pt>
                <c:pt idx="7">
                  <c:v>43042</c:v>
                </c:pt>
                <c:pt idx="8">
                  <c:v>43073</c:v>
                </c:pt>
                <c:pt idx="9">
                  <c:v>43104</c:v>
                </c:pt>
                <c:pt idx="10">
                  <c:v>43135</c:v>
                </c:pt>
                <c:pt idx="11">
                  <c:v>43166</c:v>
                </c:pt>
                <c:pt idx="12">
                  <c:v>43197</c:v>
                </c:pt>
                <c:pt idx="13">
                  <c:v>43228</c:v>
                </c:pt>
                <c:pt idx="14">
                  <c:v>43259</c:v>
                </c:pt>
                <c:pt idx="15">
                  <c:v>43290</c:v>
                </c:pt>
              </c:numCache>
            </c:numRef>
          </c:cat>
          <c:val>
            <c:numRef>
              <c:f>'2018-2019'!$B$51:$Q$51</c:f>
              <c:numCache>
                <c:formatCode>0</c:formatCode>
                <c:ptCount val="16"/>
                <c:pt idx="0">
                  <c:v>88.31</c:v>
                </c:pt>
                <c:pt idx="1">
                  <c:v>96.69</c:v>
                </c:pt>
                <c:pt idx="2">
                  <c:v>97.56</c:v>
                </c:pt>
                <c:pt idx="3">
                  <c:v>95.66</c:v>
                </c:pt>
                <c:pt idx="4">
                  <c:v>100.96000000000001</c:v>
                </c:pt>
                <c:pt idx="5">
                  <c:v>99.410000000000011</c:v>
                </c:pt>
                <c:pt idx="6">
                  <c:v>95.179999999999993</c:v>
                </c:pt>
                <c:pt idx="7">
                  <c:v>93.36</c:v>
                </c:pt>
                <c:pt idx="8">
                  <c:v>85.3</c:v>
                </c:pt>
                <c:pt idx="9">
                  <c:v>96.32</c:v>
                </c:pt>
                <c:pt idx="10">
                  <c:v>85.13</c:v>
                </c:pt>
                <c:pt idx="11">
                  <c:v>96.86</c:v>
                </c:pt>
                <c:pt idx="12">
                  <c:v>107.30878807801876</c:v>
                </c:pt>
                <c:pt idx="13">
                  <c:v>107.3197457812842</c:v>
                </c:pt>
                <c:pt idx="14">
                  <c:v>104.1584483892176</c:v>
                </c:pt>
                <c:pt idx="15">
                  <c:v>112.42603550295858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6C6-4CCB-B6C7-71BFCD565CFA}"/>
            </c:ext>
          </c:extLst>
        </c:ser>
        <c:dLbls/>
        <c:marker val="1"/>
        <c:axId val="85655552"/>
        <c:axId val="85657088"/>
      </c:lineChart>
      <c:dateAx>
        <c:axId val="85655552"/>
        <c:scaling>
          <c:orientation val="minMax"/>
        </c:scaling>
        <c:axPos val="b"/>
        <c:numFmt formatCode="mmm\-yy" sourceLinked="1"/>
        <c:tickLblPos val="nextTo"/>
        <c:crossAx val="85657088"/>
        <c:crosses val="autoZero"/>
        <c:auto val="1"/>
        <c:lblOffset val="100"/>
        <c:baseTimeUnit val="months"/>
      </c:dateAx>
      <c:valAx>
        <c:axId val="85657088"/>
        <c:scaling>
          <c:orientation val="minMax"/>
          <c:min val="60"/>
        </c:scaling>
        <c:axPos val="l"/>
        <c:majorGridlines/>
        <c:numFmt formatCode="0" sourceLinked="1"/>
        <c:tickLblPos val="nextTo"/>
        <c:crossAx val="85655552"/>
        <c:crosses val="autoZero"/>
        <c:crossBetween val="between"/>
        <c:majorUnit val="5"/>
      </c:valAx>
    </c:plotArea>
    <c:plotVisOnly val="1"/>
    <c:dispBlanksAs val="gap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style val="18"/>
  <c:chart>
    <c:title/>
    <c:plotArea>
      <c:layout/>
      <c:lineChart>
        <c:grouping val="standard"/>
        <c:ser>
          <c:idx val="0"/>
          <c:order val="0"/>
          <c:tx>
            <c:strRef>
              <c:f>'[L2&amp;3 transfers2.KH.xlsx]Sheet1'!$K$34</c:f>
              <c:strCache>
                <c:ptCount val="1"/>
                <c:pt idx="0">
                  <c:v>Total HIE no.</c:v>
                </c:pt>
              </c:strCache>
            </c:strRef>
          </c:tx>
          <c:cat>
            <c:numRef>
              <c:f>'[L2&amp;3 transfers2.KH.xlsx]Sheet1'!$L$33:$Q$33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'[L2&amp;3 transfers2.KH.xlsx]Sheet1'!$L$34:$Q$34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6A0-4412-8C36-2CBD2AAF9FF2}"/>
            </c:ext>
          </c:extLst>
        </c:ser>
        <c:ser>
          <c:idx val="1"/>
          <c:order val="1"/>
          <c:tx>
            <c:strRef>
              <c:f>'[L2&amp;3 transfers2.KH.xlsx]Sheet1'!$K$35</c:f>
              <c:strCache>
                <c:ptCount val="1"/>
                <c:pt idx="0">
                  <c:v>Live births</c:v>
                </c:pt>
              </c:strCache>
            </c:strRef>
          </c:tx>
          <c:marker>
            <c:symbol val="none"/>
          </c:marker>
          <c:cat>
            <c:numRef>
              <c:f>'[L2&amp;3 transfers2.KH.xlsx]Sheet1'!$L$33:$Q$33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'[L2&amp;3 transfers2.KH.xlsx]Sheet1'!$L$35:$Q$35</c:f>
              <c:numCache>
                <c:formatCode>General</c:formatCode>
                <c:ptCount val="6"/>
                <c:pt idx="0">
                  <c:v>5229</c:v>
                </c:pt>
                <c:pt idx="1">
                  <c:v>6724</c:v>
                </c:pt>
                <c:pt idx="2">
                  <c:v>7195</c:v>
                </c:pt>
                <c:pt idx="3">
                  <c:v>7157</c:v>
                </c:pt>
                <c:pt idx="4">
                  <c:v>6836</c:v>
                </c:pt>
                <c:pt idx="5">
                  <c:v>7105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6A0-4412-8C36-2CBD2AAF9FF2}"/>
            </c:ext>
          </c:extLst>
        </c:ser>
        <c:dLbls/>
        <c:marker val="1"/>
        <c:axId val="94677248"/>
        <c:axId val="94683136"/>
      </c:lineChart>
      <c:catAx>
        <c:axId val="94677248"/>
        <c:scaling>
          <c:orientation val="minMax"/>
        </c:scaling>
        <c:axPos val="b"/>
        <c:numFmt formatCode="General" sourceLinked="1"/>
        <c:tickLblPos val="nextTo"/>
        <c:crossAx val="94683136"/>
        <c:crosses val="autoZero"/>
        <c:auto val="1"/>
        <c:lblAlgn val="ctr"/>
        <c:lblOffset val="100"/>
      </c:catAx>
      <c:valAx>
        <c:axId val="94683136"/>
        <c:scaling>
          <c:orientation val="minMax"/>
        </c:scaling>
        <c:axPos val="l"/>
        <c:majorGridlines/>
        <c:numFmt formatCode="General" sourceLinked="1"/>
        <c:tickLblPos val="nextTo"/>
        <c:crossAx val="94677248"/>
        <c:crosses val="autoZero"/>
        <c:crossBetween val="between"/>
      </c:valAx>
    </c:plotArea>
    <c:plotVisOnly val="1"/>
    <c:dispBlanksAs val="gap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style val="18"/>
  <c:chart>
    <c:title/>
    <c:plotArea>
      <c:layout/>
      <c:lineChart>
        <c:grouping val="standard"/>
        <c:ser>
          <c:idx val="0"/>
          <c:order val="0"/>
          <c:tx>
            <c:strRef>
              <c:f>'[L2&amp;3 transfers2.KH.xlsx]Sheet1'!$K$38</c:f>
              <c:strCache>
                <c:ptCount val="1"/>
                <c:pt idx="0">
                  <c:v>HIE rate</c:v>
                </c:pt>
              </c:strCache>
            </c:strRef>
          </c:tx>
          <c:marker>
            <c:symbol val="none"/>
          </c:marker>
          <c:cat>
            <c:numRef>
              <c:f>'[L2&amp;3 transfers2.KH.xlsx]Sheet1'!$L$37:$Q$37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'[L2&amp;3 transfers2.KH.xlsx]Sheet1'!$L$38:$Q$38</c:f>
              <c:numCache>
                <c:formatCode>General</c:formatCode>
                <c:ptCount val="6"/>
                <c:pt idx="0">
                  <c:v>8.2000000000000011</c:v>
                </c:pt>
                <c:pt idx="1">
                  <c:v>5.0999999999999996</c:v>
                </c:pt>
                <c:pt idx="2">
                  <c:v>5.5</c:v>
                </c:pt>
                <c:pt idx="3">
                  <c:v>4.5999999999999996</c:v>
                </c:pt>
                <c:pt idx="4">
                  <c:v>3.7</c:v>
                </c:pt>
                <c:pt idx="5">
                  <c:v>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2DE-4E73-B2DF-C8E84CCB3F04}"/>
            </c:ext>
          </c:extLst>
        </c:ser>
        <c:dLbls/>
        <c:marker val="1"/>
        <c:axId val="94908416"/>
        <c:axId val="94909952"/>
      </c:lineChart>
      <c:catAx>
        <c:axId val="94908416"/>
        <c:scaling>
          <c:orientation val="minMax"/>
        </c:scaling>
        <c:axPos val="b"/>
        <c:numFmt formatCode="General" sourceLinked="1"/>
        <c:tickLblPos val="nextTo"/>
        <c:crossAx val="94909952"/>
        <c:crosses val="autoZero"/>
        <c:auto val="1"/>
        <c:lblAlgn val="ctr"/>
        <c:lblOffset val="100"/>
      </c:catAx>
      <c:valAx>
        <c:axId val="94909952"/>
        <c:scaling>
          <c:orientation val="minMax"/>
        </c:scaling>
        <c:axPos val="l"/>
        <c:majorGridlines/>
        <c:numFmt formatCode="General" sourceLinked="1"/>
        <c:tickLblPos val="nextTo"/>
        <c:crossAx val="94908416"/>
        <c:crosses val="autoZero"/>
        <c:crossBetween val="between"/>
      </c:valAx>
    </c:plotArea>
    <c:plotVisOnly val="1"/>
    <c:dispBlanksAs val="gap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style val="18"/>
  <c:chart>
    <c:title/>
    <c:plotArea>
      <c:layout/>
      <c:lineChart>
        <c:grouping val="standard"/>
        <c:ser>
          <c:idx val="0"/>
          <c:order val="0"/>
          <c:tx>
            <c:strRef>
              <c:f>'[L2&amp;3 transfers2.KH.xlsx]Sheet1'!$H$44</c:f>
              <c:strCache>
                <c:ptCount val="1"/>
                <c:pt idx="0">
                  <c:v>Deaths</c:v>
                </c:pt>
              </c:strCache>
            </c:strRef>
          </c:tx>
          <c:marker>
            <c:symbol val="none"/>
          </c:marker>
          <c:cat>
            <c:numRef>
              <c:f>'[L2&amp;3 transfers2.KH.xlsx]Sheet1'!$I$43:$N$43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'[L2&amp;3 transfers2.KH.xlsx]Sheet1'!$I$44:$N$44</c:f>
              <c:numCache>
                <c:formatCode>General</c:formatCode>
                <c:ptCount val="6"/>
                <c:pt idx="0">
                  <c:v>35</c:v>
                </c:pt>
                <c:pt idx="1">
                  <c:v>40</c:v>
                </c:pt>
                <c:pt idx="2">
                  <c:v>47</c:v>
                </c:pt>
                <c:pt idx="3">
                  <c:v>40</c:v>
                </c:pt>
                <c:pt idx="4">
                  <c:v>28</c:v>
                </c:pt>
                <c:pt idx="5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15-4E37-9884-E511CFDF3366}"/>
            </c:ext>
          </c:extLst>
        </c:ser>
        <c:dLbls/>
        <c:marker val="1"/>
        <c:axId val="94930432"/>
        <c:axId val="94931968"/>
      </c:lineChart>
      <c:catAx>
        <c:axId val="94930432"/>
        <c:scaling>
          <c:orientation val="minMax"/>
        </c:scaling>
        <c:axPos val="b"/>
        <c:numFmt formatCode="General" sourceLinked="1"/>
        <c:tickLblPos val="nextTo"/>
        <c:crossAx val="94931968"/>
        <c:crosses val="autoZero"/>
        <c:auto val="1"/>
        <c:lblAlgn val="ctr"/>
        <c:lblOffset val="100"/>
      </c:catAx>
      <c:valAx>
        <c:axId val="94931968"/>
        <c:scaling>
          <c:orientation val="minMax"/>
        </c:scaling>
        <c:axPos val="l"/>
        <c:majorGridlines/>
        <c:numFmt formatCode="General" sourceLinked="1"/>
        <c:tickLblPos val="nextTo"/>
        <c:crossAx val="94930432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style val="18"/>
  <c:chart>
    <c:title>
      <c:tx>
        <c:rich>
          <a:bodyPr/>
          <a:lstStyle/>
          <a:p>
            <a:pPr>
              <a:defRPr/>
            </a:pPr>
            <a:r>
              <a:rPr lang="en-US" dirty="0"/>
              <a:t>Deaths (2012-2017),</a:t>
            </a:r>
            <a:r>
              <a:rPr lang="en-US" baseline="0" dirty="0"/>
              <a:t> 151</a:t>
            </a:r>
            <a:endParaRPr lang="en-US" dirty="0"/>
          </a:p>
        </c:rich>
      </c:tx>
      <c:layout>
        <c:manualLayout>
          <c:xMode val="edge"/>
          <c:yMode val="edge"/>
          <c:x val="0.22499344197105103"/>
          <c:y val="7.122516521335219E-2"/>
        </c:manualLayout>
      </c:layout>
    </c:title>
    <c:plotArea>
      <c:layout/>
      <c:pieChart>
        <c:varyColors val="1"/>
        <c:ser>
          <c:idx val="0"/>
          <c:order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&lt;1kg, 30%</a:t>
                    </a:r>
                  </a:p>
                </c:rich>
              </c:tx>
              <c:showCatNam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868-4083-B41E-144F2B1816A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&gt;1kg, 70%</a:t>
                    </a:r>
                  </a:p>
                </c:rich>
              </c:tx>
              <c:showCatNam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868-4083-B41E-144F2B1816A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CatName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Sheet1!$H$48:$H$49</c:f>
              <c:strCache>
                <c:ptCount val="2"/>
                <c:pt idx="0">
                  <c:v>&lt;1kg</c:v>
                </c:pt>
                <c:pt idx="1">
                  <c:v>&gt;1kg</c:v>
                </c:pt>
              </c:strCache>
            </c:strRef>
          </c:cat>
          <c:val>
            <c:numRef>
              <c:f>Sheet1!$I$48:$I$49</c:f>
              <c:numCache>
                <c:formatCode>General</c:formatCode>
                <c:ptCount val="2"/>
                <c:pt idx="0">
                  <c:v>54</c:v>
                </c:pt>
                <c:pt idx="1">
                  <c:v>131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868-4083-B41E-144F2B1816A6}"/>
            </c:ext>
          </c:extLst>
        </c:ser>
        <c:dLbls>
          <c:showCatName val="1"/>
        </c:dLbls>
        <c:firstSliceAng val="0"/>
      </c:pieChart>
    </c:plotArea>
    <c:plotVisOnly val="1"/>
    <c:dispBlanksAs val="zero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style val="18"/>
  <c:chart>
    <c:title>
      <c:tx>
        <c:rich>
          <a:bodyPr/>
          <a:lstStyle/>
          <a:p>
            <a:pPr>
              <a:defRPr/>
            </a:pPr>
            <a:r>
              <a:rPr lang="en-US" dirty="0"/>
              <a:t>Referrals</a:t>
            </a:r>
            <a:r>
              <a:rPr lang="en-US" baseline="0" dirty="0"/>
              <a:t> ( VULA)</a:t>
            </a:r>
            <a:endParaRPr lang="en-US" dirty="0"/>
          </a:p>
        </c:rich>
      </c:tx>
    </c:title>
    <c:plotArea>
      <c:layout/>
      <c:lineChart>
        <c:grouping val="standard"/>
        <c:ser>
          <c:idx val="0"/>
          <c:order val="0"/>
          <c:tx>
            <c:strRef>
              <c:f>'2018-2019'!$A$85</c:f>
              <c:strCache>
                <c:ptCount val="1"/>
                <c:pt idx="0">
                  <c:v>Referrals</c:v>
                </c:pt>
              </c:strCache>
            </c:strRef>
          </c:tx>
          <c:marker>
            <c:symbol val="none"/>
          </c:marker>
          <c:dLbls>
            <c:dLbl>
              <c:idx val="13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E5D-44FA-9C33-FF3C2F457F3F}"/>
                </c:ext>
                <c:ext xmlns:c15="http://schemas.microsoft.com/office/drawing/2012/chart" uri="{CE6537A1-D6FC-4f65-9D91-7224C49458BB}"/>
              </c:extLst>
            </c:dLbl>
            <c:delete val="1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inear"/>
          </c:trendline>
          <c:cat>
            <c:numRef>
              <c:f>'2018-2019'!$B$84:$P$84</c:f>
              <c:numCache>
                <c:formatCode>mmm\-yy</c:formatCode>
                <c:ptCount val="15"/>
                <c:pt idx="0">
                  <c:v>42826</c:v>
                </c:pt>
                <c:pt idx="1">
                  <c:v>42856</c:v>
                </c:pt>
                <c:pt idx="2">
                  <c:v>42887</c:v>
                </c:pt>
                <c:pt idx="3">
                  <c:v>42918</c:v>
                </c:pt>
                <c:pt idx="4">
                  <c:v>42949</c:v>
                </c:pt>
                <c:pt idx="5">
                  <c:v>42980</c:v>
                </c:pt>
                <c:pt idx="6">
                  <c:v>43011</c:v>
                </c:pt>
                <c:pt idx="7">
                  <c:v>43042</c:v>
                </c:pt>
                <c:pt idx="8">
                  <c:v>43073</c:v>
                </c:pt>
                <c:pt idx="9">
                  <c:v>43104</c:v>
                </c:pt>
                <c:pt idx="10">
                  <c:v>43135</c:v>
                </c:pt>
                <c:pt idx="11">
                  <c:v>43166</c:v>
                </c:pt>
                <c:pt idx="12">
                  <c:v>43197</c:v>
                </c:pt>
                <c:pt idx="13">
                  <c:v>43228</c:v>
                </c:pt>
                <c:pt idx="14">
                  <c:v>43259</c:v>
                </c:pt>
              </c:numCache>
            </c:numRef>
          </c:cat>
          <c:val>
            <c:numRef>
              <c:f>'2018-2019'!$B$85:$P$85</c:f>
              <c:numCache>
                <c:formatCode>General</c:formatCode>
                <c:ptCount val="15"/>
                <c:pt idx="0">
                  <c:v>115</c:v>
                </c:pt>
                <c:pt idx="1">
                  <c:v>121</c:v>
                </c:pt>
                <c:pt idx="2">
                  <c:v>125</c:v>
                </c:pt>
                <c:pt idx="3">
                  <c:v>181</c:v>
                </c:pt>
                <c:pt idx="4">
                  <c:v>167</c:v>
                </c:pt>
                <c:pt idx="5">
                  <c:v>158</c:v>
                </c:pt>
                <c:pt idx="6">
                  <c:v>171</c:v>
                </c:pt>
                <c:pt idx="7">
                  <c:v>189</c:v>
                </c:pt>
                <c:pt idx="8">
                  <c:v>206</c:v>
                </c:pt>
                <c:pt idx="9">
                  <c:v>231</c:v>
                </c:pt>
                <c:pt idx="10">
                  <c:v>220</c:v>
                </c:pt>
                <c:pt idx="11">
                  <c:v>270</c:v>
                </c:pt>
                <c:pt idx="12">
                  <c:v>231</c:v>
                </c:pt>
                <c:pt idx="13">
                  <c:v>281</c:v>
                </c:pt>
                <c:pt idx="14">
                  <c:v>246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E5D-44FA-9C33-FF3C2F457F3F}"/>
            </c:ext>
          </c:extLst>
        </c:ser>
        <c:dLbls/>
        <c:marker val="1"/>
        <c:axId val="94978432"/>
        <c:axId val="94979968"/>
      </c:lineChart>
      <c:dateAx>
        <c:axId val="94978432"/>
        <c:scaling>
          <c:orientation val="minMax"/>
        </c:scaling>
        <c:axPos val="b"/>
        <c:numFmt formatCode="mmm\-yy" sourceLinked="1"/>
        <c:tickLblPos val="nextTo"/>
        <c:crossAx val="94979968"/>
        <c:crosses val="autoZero"/>
        <c:auto val="1"/>
        <c:lblOffset val="100"/>
        <c:baseTimeUnit val="months"/>
      </c:dateAx>
      <c:valAx>
        <c:axId val="94979968"/>
        <c:scaling>
          <c:orientation val="minMax"/>
          <c:min val="100"/>
        </c:scaling>
        <c:axPos val="l"/>
        <c:majorGridlines/>
        <c:numFmt formatCode="General" sourceLinked="1"/>
        <c:tickLblPos val="nextTo"/>
        <c:crossAx val="94978432"/>
        <c:crosses val="autoZero"/>
        <c:crossBetween val="between"/>
      </c:valAx>
    </c:plotArea>
    <c:plotVisOnly val="1"/>
    <c:dispBlanksAs val="gap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style val="18"/>
  <c:chart>
    <c:title/>
    <c:plotArea>
      <c:layout/>
      <c:lineChart>
        <c:grouping val="standard"/>
        <c:ser>
          <c:idx val="0"/>
          <c:order val="0"/>
          <c:tx>
            <c:strRef>
              <c:f>'[Monthly stats as from 2012.xlsx]2018-2019'!$A$88</c:f>
              <c:strCache>
                <c:ptCount val="1"/>
                <c:pt idx="0">
                  <c:v>OOPD</c:v>
                </c:pt>
              </c:strCache>
            </c:strRef>
          </c:tx>
          <c:marker>
            <c:symbol val="none"/>
          </c:marker>
          <c:dLbls>
            <c:dLbl>
              <c:idx val="10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F23-4053-84D6-5EE8665D7E22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F23-4053-84D6-5EE8665D7E22}"/>
                </c:ext>
                <c:ext xmlns:c15="http://schemas.microsoft.com/office/drawing/2012/chart" uri="{CE6537A1-D6FC-4f65-9D91-7224C49458BB}"/>
              </c:extLst>
            </c:dLbl>
            <c:delete val="1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'[Monthly stats as from 2012.xlsx]2018-2019'!$B$87:$P$87</c:f>
              <c:numCache>
                <c:formatCode>mmm\-yy</c:formatCode>
                <c:ptCount val="15"/>
                <c:pt idx="0">
                  <c:v>42826</c:v>
                </c:pt>
                <c:pt idx="1">
                  <c:v>42856</c:v>
                </c:pt>
                <c:pt idx="2">
                  <c:v>42887</c:v>
                </c:pt>
                <c:pt idx="3">
                  <c:v>42918</c:v>
                </c:pt>
                <c:pt idx="4">
                  <c:v>42949</c:v>
                </c:pt>
                <c:pt idx="5">
                  <c:v>42980</c:v>
                </c:pt>
                <c:pt idx="6">
                  <c:v>43011</c:v>
                </c:pt>
                <c:pt idx="7">
                  <c:v>43042</c:v>
                </c:pt>
                <c:pt idx="8">
                  <c:v>43073</c:v>
                </c:pt>
                <c:pt idx="9">
                  <c:v>43104</c:v>
                </c:pt>
                <c:pt idx="10">
                  <c:v>43135</c:v>
                </c:pt>
                <c:pt idx="11">
                  <c:v>43166</c:v>
                </c:pt>
                <c:pt idx="12">
                  <c:v>43197</c:v>
                </c:pt>
                <c:pt idx="13">
                  <c:v>43228</c:v>
                </c:pt>
                <c:pt idx="14">
                  <c:v>43259</c:v>
                </c:pt>
              </c:numCache>
            </c:numRef>
          </c:cat>
          <c:val>
            <c:numRef>
              <c:f>'[Monthly stats as from 2012.xlsx]2018-2019'!$B$88:$P$88</c:f>
              <c:numCache>
                <c:formatCode>General</c:formatCode>
                <c:ptCount val="15"/>
                <c:pt idx="0">
                  <c:v>354</c:v>
                </c:pt>
                <c:pt idx="1">
                  <c:v>426</c:v>
                </c:pt>
                <c:pt idx="2">
                  <c:v>338</c:v>
                </c:pt>
                <c:pt idx="3">
                  <c:v>465</c:v>
                </c:pt>
                <c:pt idx="4">
                  <c:v>642</c:v>
                </c:pt>
                <c:pt idx="5">
                  <c:v>503</c:v>
                </c:pt>
                <c:pt idx="6">
                  <c:v>471</c:v>
                </c:pt>
                <c:pt idx="7">
                  <c:v>507</c:v>
                </c:pt>
                <c:pt idx="8">
                  <c:v>303</c:v>
                </c:pt>
                <c:pt idx="9">
                  <c:v>436</c:v>
                </c:pt>
                <c:pt idx="10">
                  <c:v>547</c:v>
                </c:pt>
                <c:pt idx="11">
                  <c:v>476</c:v>
                </c:pt>
                <c:pt idx="12">
                  <c:v>365</c:v>
                </c:pt>
                <c:pt idx="13">
                  <c:v>472</c:v>
                </c:pt>
                <c:pt idx="14">
                  <c:v>432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F23-4053-84D6-5EE8665D7E22}"/>
            </c:ext>
          </c:extLst>
        </c:ser>
        <c:dLbls/>
        <c:marker val="1"/>
        <c:axId val="95001216"/>
        <c:axId val="95011200"/>
      </c:lineChart>
      <c:dateAx>
        <c:axId val="95001216"/>
        <c:scaling>
          <c:orientation val="minMax"/>
        </c:scaling>
        <c:axPos val="b"/>
        <c:numFmt formatCode="mmm\-yy" sourceLinked="1"/>
        <c:tickLblPos val="nextTo"/>
        <c:crossAx val="95011200"/>
        <c:crosses val="autoZero"/>
        <c:auto val="1"/>
        <c:lblOffset val="100"/>
        <c:baseTimeUnit val="months"/>
      </c:dateAx>
      <c:valAx>
        <c:axId val="95011200"/>
        <c:scaling>
          <c:orientation val="minMax"/>
          <c:min val="200"/>
        </c:scaling>
        <c:axPos val="l"/>
        <c:majorGridlines/>
        <c:numFmt formatCode="General" sourceLinked="1"/>
        <c:tickLblPos val="nextTo"/>
        <c:crossAx val="95001216"/>
        <c:crosses val="autoZero"/>
        <c:crossBetween val="between"/>
      </c:valAx>
    </c:plotArea>
    <c:plotVisOnly val="1"/>
    <c:dispBlanksAs val="gap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style val="18"/>
  <c:chart>
    <c:title/>
    <c:plotArea>
      <c:layout/>
      <c:lineChart>
        <c:grouping val="standard"/>
        <c:ser>
          <c:idx val="0"/>
          <c:order val="0"/>
          <c:tx>
            <c:strRef>
              <c:f>'[Monthly stats as from 2012.xlsx]2018-2019'!$A$91</c:f>
              <c:strCache>
                <c:ptCount val="1"/>
                <c:pt idx="0">
                  <c:v>Theatre Cases</c:v>
                </c:pt>
              </c:strCache>
            </c:strRef>
          </c:tx>
          <c:marker>
            <c:symbol val="none"/>
          </c:marker>
          <c:dLbls>
            <c:dLbl>
              <c:idx val="9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669-45F0-B7B4-ED0DF143C016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669-45F0-B7B4-ED0DF143C016}"/>
                </c:ext>
                <c:ext xmlns:c15="http://schemas.microsoft.com/office/drawing/2012/chart" uri="{CE6537A1-D6FC-4f65-9D91-7224C49458BB}"/>
              </c:extLst>
            </c:dLbl>
            <c:delete val="1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'[Monthly stats as from 2012.xlsx]2018-2019'!$B$90:$P$90</c:f>
              <c:numCache>
                <c:formatCode>mmm\-yy</c:formatCode>
                <c:ptCount val="15"/>
                <c:pt idx="0">
                  <c:v>42826</c:v>
                </c:pt>
                <c:pt idx="1">
                  <c:v>42856</c:v>
                </c:pt>
                <c:pt idx="2">
                  <c:v>42887</c:v>
                </c:pt>
                <c:pt idx="3">
                  <c:v>42918</c:v>
                </c:pt>
                <c:pt idx="4">
                  <c:v>42949</c:v>
                </c:pt>
                <c:pt idx="5">
                  <c:v>42980</c:v>
                </c:pt>
                <c:pt idx="6">
                  <c:v>43011</c:v>
                </c:pt>
                <c:pt idx="7">
                  <c:v>43042</c:v>
                </c:pt>
                <c:pt idx="8">
                  <c:v>43073</c:v>
                </c:pt>
                <c:pt idx="9">
                  <c:v>43104</c:v>
                </c:pt>
                <c:pt idx="10">
                  <c:v>43135</c:v>
                </c:pt>
                <c:pt idx="11">
                  <c:v>43166</c:v>
                </c:pt>
                <c:pt idx="12">
                  <c:v>43197</c:v>
                </c:pt>
                <c:pt idx="13">
                  <c:v>43228</c:v>
                </c:pt>
                <c:pt idx="14">
                  <c:v>43259</c:v>
                </c:pt>
              </c:numCache>
            </c:numRef>
          </c:cat>
          <c:val>
            <c:numRef>
              <c:f>'[Monthly stats as from 2012.xlsx]2018-2019'!$B$91:$P$91</c:f>
              <c:numCache>
                <c:formatCode>General</c:formatCode>
                <c:ptCount val="15"/>
                <c:pt idx="0">
                  <c:v>63</c:v>
                </c:pt>
                <c:pt idx="1">
                  <c:v>77</c:v>
                </c:pt>
                <c:pt idx="2">
                  <c:v>65</c:v>
                </c:pt>
                <c:pt idx="3">
                  <c:v>76</c:v>
                </c:pt>
                <c:pt idx="4">
                  <c:v>63</c:v>
                </c:pt>
                <c:pt idx="5">
                  <c:v>74</c:v>
                </c:pt>
                <c:pt idx="6">
                  <c:v>81</c:v>
                </c:pt>
                <c:pt idx="7">
                  <c:v>87</c:v>
                </c:pt>
                <c:pt idx="8">
                  <c:v>69</c:v>
                </c:pt>
                <c:pt idx="9">
                  <c:v>92</c:v>
                </c:pt>
                <c:pt idx="10">
                  <c:v>74</c:v>
                </c:pt>
                <c:pt idx="11">
                  <c:v>75</c:v>
                </c:pt>
                <c:pt idx="12">
                  <c:v>63</c:v>
                </c:pt>
                <c:pt idx="13">
                  <c:v>72</c:v>
                </c:pt>
                <c:pt idx="14">
                  <c:v>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669-45F0-B7B4-ED0DF143C016}"/>
            </c:ext>
          </c:extLst>
        </c:ser>
        <c:dLbls/>
        <c:marker val="1"/>
        <c:axId val="94839936"/>
        <c:axId val="94841472"/>
      </c:lineChart>
      <c:dateAx>
        <c:axId val="94839936"/>
        <c:scaling>
          <c:orientation val="minMax"/>
        </c:scaling>
        <c:axPos val="b"/>
        <c:numFmt formatCode="mmm\-yy" sourceLinked="1"/>
        <c:tickLblPos val="nextTo"/>
        <c:crossAx val="94841472"/>
        <c:crosses val="autoZero"/>
        <c:auto val="1"/>
        <c:lblOffset val="100"/>
        <c:baseTimeUnit val="months"/>
      </c:dateAx>
      <c:valAx>
        <c:axId val="94841472"/>
        <c:scaling>
          <c:orientation val="minMax"/>
          <c:min val="40"/>
        </c:scaling>
        <c:axPos val="l"/>
        <c:majorGridlines/>
        <c:numFmt formatCode="General" sourceLinked="1"/>
        <c:tickLblPos val="nextTo"/>
        <c:crossAx val="94839936"/>
        <c:crosses val="autoZero"/>
        <c:crossBetween val="between"/>
      </c:valAx>
    </c:plotArea>
    <c:plotVisOnly val="1"/>
    <c:dispBlanksAs val="gap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style val="18"/>
  <c:chart>
    <c:plotArea>
      <c:layout/>
      <c:pieChart>
        <c:varyColors val="1"/>
        <c:ser>
          <c:idx val="0"/>
          <c:order val="0"/>
          <c:dPt>
            <c:idx val="0"/>
            <c:explosion val="8"/>
            <c:extLst xmlns:c16r2="http://schemas.microsoft.com/office/drawing/2015/06/chart">
              <c:ext xmlns:c16="http://schemas.microsoft.com/office/drawing/2014/chart" uri="{C3380CC4-5D6E-409C-BE32-E72D297353CC}">
                <c16:uniqueId val="{00000000-6102-4653-809C-024897A6DA7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Medical, 60</a:t>
                    </a:r>
                    <a:r>
                      <a:rPr lang="en-US" baseline="0"/>
                      <a:t> 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  <c:showCatNam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102-4653-809C-024897A6DA7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Trauma-related, </a:t>
                    </a:r>
                  </a:p>
                  <a:p>
                    <a:r>
                      <a:rPr lang="en-US"/>
                      <a:t>40</a:t>
                    </a:r>
                    <a:r>
                      <a:rPr lang="en-US" baseline="0"/>
                      <a:t> 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  <c:showCatNam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102-4653-809C-024897A6DA7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showCatName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Sheet1!$E$7:$E$8</c:f>
              <c:strCache>
                <c:ptCount val="2"/>
                <c:pt idx="0">
                  <c:v>Medical</c:v>
                </c:pt>
                <c:pt idx="1">
                  <c:v>Trauma-related</c:v>
                </c:pt>
              </c:strCache>
            </c:strRef>
          </c:cat>
          <c:val>
            <c:numRef>
              <c:f>Sheet1!$F$7:$F$8</c:f>
              <c:numCache>
                <c:formatCode>0.0%</c:formatCode>
                <c:ptCount val="2"/>
                <c:pt idx="0">
                  <c:v>0.50991501416430607</c:v>
                </c:pt>
                <c:pt idx="1">
                  <c:v>0.40132200188857403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102-4653-809C-024897A6DA7C}"/>
            </c:ext>
          </c:extLst>
        </c:ser>
        <c:dLbls>
          <c:showVal val="1"/>
          <c:showCatName val="1"/>
        </c:dLbls>
        <c:firstSliceAng val="0"/>
      </c:pieChart>
    </c:plotArea>
    <c:plotVisOnly val="1"/>
    <c:dispBlanksAs val="zero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style val="18"/>
  <c:chart>
    <c:autoTitleDeleted val="1"/>
    <c:plotArea>
      <c:layout/>
      <c:pieChart>
        <c:varyColors val="1"/>
        <c:ser>
          <c:idx val="0"/>
          <c:order val="0"/>
          <c:explosion val="12"/>
          <c:dPt>
            <c:idx val="0"/>
            <c:explosion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B0A-4207-99FA-48C5D3D6AB45}"/>
              </c:ext>
            </c:extLst>
          </c:dPt>
          <c:dPt>
            <c:idx val="1"/>
            <c:explosion val="22"/>
            <c:extLst xmlns:c16r2="http://schemas.microsoft.com/office/drawing/2015/06/chart">
              <c:ext xmlns:c16="http://schemas.microsoft.com/office/drawing/2014/chart" uri="{C3380CC4-5D6E-409C-BE32-E72D297353CC}">
                <c16:uniqueId val="{00000001-4B0A-4207-99FA-48C5D3D6AB45}"/>
              </c:ext>
            </c:extLst>
          </c:dPt>
          <c:dLbls>
            <c:spPr>
              <a:noFill/>
              <a:ln>
                <a:noFill/>
              </a:ln>
              <a:effectLst/>
            </c:sp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Sheet1!$E$3:$E$4</c:f>
              <c:strCache>
                <c:ptCount val="2"/>
                <c:pt idx="0">
                  <c:v>Paeds</c:v>
                </c:pt>
                <c:pt idx="1">
                  <c:v>Adults</c:v>
                </c:pt>
              </c:strCache>
            </c:strRef>
          </c:cat>
          <c:val>
            <c:numRef>
              <c:f>Sheet1!$F$3:$F$4</c:f>
              <c:numCache>
                <c:formatCode>0.0%</c:formatCode>
                <c:ptCount val="2"/>
                <c:pt idx="0">
                  <c:v>7.3969153289266606E-2</c:v>
                </c:pt>
                <c:pt idx="1">
                  <c:v>0.92603084671073299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B0A-4207-99FA-48C5D3D6AB45}"/>
            </c:ext>
          </c:extLst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73285188311543015"/>
          <c:y val="0.42899715688155893"/>
          <c:w val="0.12711536953410399"/>
          <c:h val="0.15495571717102702"/>
        </c:manualLayout>
      </c:layout>
    </c:legend>
    <c:plotVisOnly val="1"/>
    <c:dispBlanksAs val="zero"/>
  </c:chart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style val="18"/>
  <c:chart>
    <c:autoTitleDeleted val="1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Sheet1!$E$11:$E$18</c:f>
              <c:strCache>
                <c:ptCount val="8"/>
                <c:pt idx="0">
                  <c:v>Stab wounds / lacerations</c:v>
                </c:pt>
                <c:pt idx="1">
                  <c:v>MVA/PVA</c:v>
                </c:pt>
                <c:pt idx="2">
                  <c:v>Assault</c:v>
                </c:pt>
                <c:pt idx="3">
                  <c:v>GSW</c:v>
                </c:pt>
                <c:pt idx="4">
                  <c:v>Dislocation / Fractures</c:v>
                </c:pt>
                <c:pt idx="5">
                  <c:v>Blunt trauma</c:v>
                </c:pt>
                <c:pt idx="6">
                  <c:v>Burns</c:v>
                </c:pt>
                <c:pt idx="7">
                  <c:v>Other</c:v>
                </c:pt>
              </c:strCache>
            </c:strRef>
          </c:cat>
          <c:val>
            <c:numRef>
              <c:f>Sheet1!$F$11:$F$18</c:f>
              <c:numCache>
                <c:formatCode>0.0%</c:formatCode>
                <c:ptCount val="8"/>
                <c:pt idx="0">
                  <c:v>0.35137254901960813</c:v>
                </c:pt>
                <c:pt idx="1">
                  <c:v>0.23058823529411801</c:v>
                </c:pt>
                <c:pt idx="2">
                  <c:v>0.15294117647058803</c:v>
                </c:pt>
                <c:pt idx="3">
                  <c:v>0.13019607843137301</c:v>
                </c:pt>
                <c:pt idx="4">
                  <c:v>6.5098039215686312E-2</c:v>
                </c:pt>
                <c:pt idx="5">
                  <c:v>4.156862745098041E-2</c:v>
                </c:pt>
                <c:pt idx="6">
                  <c:v>2.2745098039215702E-2</c:v>
                </c:pt>
                <c:pt idx="7">
                  <c:v>5.4901960784313709E-3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8DB-47E5-A3C6-2EC18A1166A5}"/>
            </c:ext>
          </c:extLst>
        </c:ser>
        <c:dLbls>
          <c:showPercent val="1"/>
        </c:dLbls>
        <c:firstSliceAng val="0"/>
      </c:pieChart>
    </c:plotArea>
    <c:legend>
      <c:legendPos val="r"/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style val="18"/>
  <c:chart>
    <c:autoTitleDeleted val="1"/>
    <c:plotArea>
      <c:layout/>
      <c:lineChart>
        <c:grouping val="standard"/>
        <c:ser>
          <c:idx val="0"/>
          <c:order val="0"/>
          <c:tx>
            <c:strRef>
              <c:f>'2018-2019'!$A$47</c:f>
              <c:strCache>
                <c:ptCount val="1"/>
                <c:pt idx="0">
                  <c:v>ALOS: without Psychiatry</c:v>
                </c:pt>
              </c:strCache>
            </c:strRef>
          </c:tx>
          <c:marker>
            <c:symbol val="none"/>
          </c:marker>
          <c:dLbls>
            <c:dLbl>
              <c:idx val="1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01C-4351-8941-C55591B1135C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01C-4351-8941-C55591B1135C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01C-4351-8941-C55591B1135C}"/>
                </c:ext>
                <c:ext xmlns:c15="http://schemas.microsoft.com/office/drawing/2012/chart" uri="{CE6537A1-D6FC-4f65-9D91-7224C49458BB}"/>
              </c:extLst>
            </c:dLbl>
            <c:delete val="1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'2018-2019'!$B$46:$Q$46</c:f>
              <c:numCache>
                <c:formatCode>mmm\-yy</c:formatCode>
                <c:ptCount val="16"/>
                <c:pt idx="0">
                  <c:v>42826</c:v>
                </c:pt>
                <c:pt idx="1">
                  <c:v>42856</c:v>
                </c:pt>
                <c:pt idx="2">
                  <c:v>42887</c:v>
                </c:pt>
                <c:pt idx="3">
                  <c:v>42918</c:v>
                </c:pt>
                <c:pt idx="4">
                  <c:v>42949</c:v>
                </c:pt>
                <c:pt idx="5">
                  <c:v>42980</c:v>
                </c:pt>
                <c:pt idx="6">
                  <c:v>43011</c:v>
                </c:pt>
                <c:pt idx="7">
                  <c:v>43042</c:v>
                </c:pt>
                <c:pt idx="8">
                  <c:v>43073</c:v>
                </c:pt>
                <c:pt idx="9">
                  <c:v>43104</c:v>
                </c:pt>
                <c:pt idx="10">
                  <c:v>43135</c:v>
                </c:pt>
                <c:pt idx="11">
                  <c:v>43166</c:v>
                </c:pt>
                <c:pt idx="12">
                  <c:v>43197</c:v>
                </c:pt>
                <c:pt idx="13">
                  <c:v>43228</c:v>
                </c:pt>
                <c:pt idx="14">
                  <c:v>43259</c:v>
                </c:pt>
                <c:pt idx="15">
                  <c:v>43290</c:v>
                </c:pt>
              </c:numCache>
            </c:numRef>
          </c:cat>
          <c:val>
            <c:numRef>
              <c:f>'2018-2019'!$B$47:$Q$47</c:f>
              <c:numCache>
                <c:formatCode>0.0;[Red]0.0</c:formatCode>
                <c:ptCount val="16"/>
                <c:pt idx="0">
                  <c:v>4.03</c:v>
                </c:pt>
                <c:pt idx="1">
                  <c:v>4.88</c:v>
                </c:pt>
                <c:pt idx="2">
                  <c:v>3.8899999999999997</c:v>
                </c:pt>
                <c:pt idx="3">
                  <c:v>3.73</c:v>
                </c:pt>
                <c:pt idx="4">
                  <c:v>3.7600000000000002</c:v>
                </c:pt>
                <c:pt idx="5">
                  <c:v>3.94</c:v>
                </c:pt>
                <c:pt idx="6">
                  <c:v>3.62</c:v>
                </c:pt>
                <c:pt idx="7">
                  <c:v>3.61</c:v>
                </c:pt>
                <c:pt idx="8">
                  <c:v>3.8299999999999996</c:v>
                </c:pt>
                <c:pt idx="9">
                  <c:v>3.8099999999999996</c:v>
                </c:pt>
                <c:pt idx="10">
                  <c:v>3.4899999999999998</c:v>
                </c:pt>
                <c:pt idx="11">
                  <c:v>3.7</c:v>
                </c:pt>
                <c:pt idx="12">
                  <c:v>4.25</c:v>
                </c:pt>
                <c:pt idx="13">
                  <c:v>4.08</c:v>
                </c:pt>
                <c:pt idx="14">
                  <c:v>4.45</c:v>
                </c:pt>
                <c:pt idx="15">
                  <c:v>4.58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01C-4351-8941-C55591B1135C}"/>
            </c:ext>
          </c:extLst>
        </c:ser>
        <c:ser>
          <c:idx val="1"/>
          <c:order val="1"/>
          <c:tx>
            <c:strRef>
              <c:f>'2018-2019'!$A$48</c:f>
              <c:strCache>
                <c:ptCount val="1"/>
                <c:pt idx="0">
                  <c:v>ALOS: with Psychiatry</c:v>
                </c:pt>
              </c:strCache>
            </c:strRef>
          </c:tx>
          <c:marker>
            <c:symbol val="none"/>
          </c:marker>
          <c:dLbls>
            <c:dLbl>
              <c:idx val="1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01C-4351-8941-C55591B1135C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01C-4351-8941-C55591B1135C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01C-4351-8941-C55591B1135C}"/>
                </c:ext>
                <c:ext xmlns:c15="http://schemas.microsoft.com/office/drawing/2012/chart" uri="{CE6537A1-D6FC-4f65-9D91-7224C49458BB}"/>
              </c:extLst>
            </c:dLbl>
            <c:delete val="1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'2018-2019'!$B$46:$Q$46</c:f>
              <c:numCache>
                <c:formatCode>mmm\-yy</c:formatCode>
                <c:ptCount val="16"/>
                <c:pt idx="0">
                  <c:v>42826</c:v>
                </c:pt>
                <c:pt idx="1">
                  <c:v>42856</c:v>
                </c:pt>
                <c:pt idx="2">
                  <c:v>42887</c:v>
                </c:pt>
                <c:pt idx="3">
                  <c:v>42918</c:v>
                </c:pt>
                <c:pt idx="4">
                  <c:v>42949</c:v>
                </c:pt>
                <c:pt idx="5">
                  <c:v>42980</c:v>
                </c:pt>
                <c:pt idx="6">
                  <c:v>43011</c:v>
                </c:pt>
                <c:pt idx="7">
                  <c:v>43042</c:v>
                </c:pt>
                <c:pt idx="8">
                  <c:v>43073</c:v>
                </c:pt>
                <c:pt idx="9">
                  <c:v>43104</c:v>
                </c:pt>
                <c:pt idx="10">
                  <c:v>43135</c:v>
                </c:pt>
                <c:pt idx="11">
                  <c:v>43166</c:v>
                </c:pt>
                <c:pt idx="12">
                  <c:v>43197</c:v>
                </c:pt>
                <c:pt idx="13">
                  <c:v>43228</c:v>
                </c:pt>
                <c:pt idx="14">
                  <c:v>43259</c:v>
                </c:pt>
                <c:pt idx="15">
                  <c:v>43290</c:v>
                </c:pt>
              </c:numCache>
            </c:numRef>
          </c:cat>
          <c:val>
            <c:numRef>
              <c:f>'2018-2019'!$B$48:$Q$48</c:f>
              <c:numCache>
                <c:formatCode>0.0;[Red]0.0</c:formatCode>
                <c:ptCount val="16"/>
                <c:pt idx="0">
                  <c:v>4.46</c:v>
                </c:pt>
                <c:pt idx="1">
                  <c:v>5.24</c:v>
                </c:pt>
                <c:pt idx="2">
                  <c:v>4.3</c:v>
                </c:pt>
                <c:pt idx="3">
                  <c:v>4.1199999999999983</c:v>
                </c:pt>
                <c:pt idx="4">
                  <c:v>4.17</c:v>
                </c:pt>
                <c:pt idx="5">
                  <c:v>4.2699999999999996</c:v>
                </c:pt>
                <c:pt idx="6">
                  <c:v>4.04</c:v>
                </c:pt>
                <c:pt idx="7">
                  <c:v>3.9699999999999998</c:v>
                </c:pt>
                <c:pt idx="8">
                  <c:v>4.1899999999999986</c:v>
                </c:pt>
                <c:pt idx="9">
                  <c:v>4.2300000000000004</c:v>
                </c:pt>
                <c:pt idx="10">
                  <c:v>3.8499999999999996</c:v>
                </c:pt>
                <c:pt idx="11">
                  <c:v>3.9699999999999998</c:v>
                </c:pt>
                <c:pt idx="12">
                  <c:v>4.5676305970149258</c:v>
                </c:pt>
                <c:pt idx="13">
                  <c:v>4.403776978417266</c:v>
                </c:pt>
                <c:pt idx="14">
                  <c:v>4.8646366427840313</c:v>
                </c:pt>
                <c:pt idx="15">
                  <c:v>5.1248751248751248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01C-4351-8941-C55591B1135C}"/>
            </c:ext>
          </c:extLst>
        </c:ser>
        <c:dLbls/>
        <c:marker val="1"/>
        <c:axId val="85702144"/>
        <c:axId val="85703680"/>
      </c:lineChart>
      <c:dateAx>
        <c:axId val="85702144"/>
        <c:scaling>
          <c:orientation val="minMax"/>
        </c:scaling>
        <c:axPos val="b"/>
        <c:numFmt formatCode="mmm\-yy" sourceLinked="1"/>
        <c:majorTickMark val="none"/>
        <c:tickLblPos val="nextTo"/>
        <c:crossAx val="85703680"/>
        <c:crosses val="autoZero"/>
        <c:auto val="1"/>
        <c:lblOffset val="100"/>
        <c:baseTimeUnit val="months"/>
      </c:dateAx>
      <c:valAx>
        <c:axId val="85703680"/>
        <c:scaling>
          <c:orientation val="minMax"/>
          <c:min val="3"/>
        </c:scaling>
        <c:axPos val="l"/>
        <c:majorGridlines/>
        <c:numFmt formatCode="0.0;[Red]0.0" sourceLinked="1"/>
        <c:majorTickMark val="none"/>
        <c:tickLblPos val="nextTo"/>
        <c:spPr>
          <a:ln w="9525">
            <a:noFill/>
          </a:ln>
        </c:spPr>
        <c:crossAx val="85702144"/>
        <c:crosses val="autoZero"/>
        <c:crossBetween val="between"/>
        <c:majorUnit val="0.25"/>
        <c:minorUnit val="0.1"/>
      </c:valAx>
    </c:plotArea>
    <c:legend>
      <c:legendPos val="b"/>
    </c:legend>
    <c:plotVisOnly val="1"/>
    <c:dispBlanksAs val="gap"/>
  </c:chart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style val="18"/>
  <c:chart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Val val="1"/>
            <c:showCatName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Sheet1!$E$21:$E$23</c:f>
              <c:strCache>
                <c:ptCount val="3"/>
                <c:pt idx="0">
                  <c:v>T/F </c:v>
                </c:pt>
                <c:pt idx="1">
                  <c:v>RIP</c:v>
                </c:pt>
                <c:pt idx="2">
                  <c:v>Other</c:v>
                </c:pt>
              </c:strCache>
            </c:strRef>
          </c:cat>
          <c:val>
            <c:numRef>
              <c:f>Sheet1!$F$21:$F$23</c:f>
              <c:numCache>
                <c:formatCode>0.0%</c:formatCode>
                <c:ptCount val="3"/>
                <c:pt idx="0">
                  <c:v>0.74489795918367319</c:v>
                </c:pt>
                <c:pt idx="1">
                  <c:v>7.7551020408163293E-2</c:v>
                </c:pt>
                <c:pt idx="2">
                  <c:v>0.17755102040816301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61-4447-A1A0-FF36C05D7CCD}"/>
            </c:ext>
          </c:extLst>
        </c:ser>
        <c:dLbls>
          <c:showVal val="1"/>
          <c:showCatName val="1"/>
        </c:dLbls>
        <c:firstSliceAng val="0"/>
      </c:pieChart>
    </c:plotArea>
    <c:plotVisOnly val="1"/>
    <c:dispBlanksAs val="zero"/>
  </c:chart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Sheet1!$B$6</c:f>
              <c:strCache>
                <c:ptCount val="1"/>
                <c:pt idx="0">
                  <c:v>Murder</c:v>
                </c:pt>
              </c:strCache>
            </c:strRef>
          </c:tx>
          <c:cat>
            <c:numRef>
              <c:f>Sheet1!$C$5:$H$5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Sheet1!$C$6:$H$6</c:f>
              <c:numCache>
                <c:formatCode>General</c:formatCode>
                <c:ptCount val="6"/>
                <c:pt idx="0">
                  <c:v>161</c:v>
                </c:pt>
                <c:pt idx="1">
                  <c:v>168</c:v>
                </c:pt>
                <c:pt idx="2">
                  <c:v>146</c:v>
                </c:pt>
                <c:pt idx="3">
                  <c:v>146</c:v>
                </c:pt>
                <c:pt idx="4">
                  <c:v>161</c:v>
                </c:pt>
                <c:pt idx="5">
                  <c:v>179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526-4FCF-BE3C-B3891A5D62B4}"/>
            </c:ext>
          </c:extLst>
        </c:ser>
        <c:ser>
          <c:idx val="1"/>
          <c:order val="1"/>
          <c:tx>
            <c:strRef>
              <c:f>Sheet1!$B$7</c:f>
              <c:strCache>
                <c:ptCount val="1"/>
                <c:pt idx="0">
                  <c:v>Sexual Assault</c:v>
                </c:pt>
              </c:strCache>
            </c:strRef>
          </c:tx>
          <c:cat>
            <c:numRef>
              <c:f>Sheet1!$C$5:$H$5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Sheet1!$C$7:$H$7</c:f>
              <c:numCache>
                <c:formatCode>General</c:formatCode>
                <c:ptCount val="6"/>
                <c:pt idx="0">
                  <c:v>249</c:v>
                </c:pt>
                <c:pt idx="1">
                  <c:v>246</c:v>
                </c:pt>
                <c:pt idx="2">
                  <c:v>233</c:v>
                </c:pt>
                <c:pt idx="3">
                  <c:v>229</c:v>
                </c:pt>
                <c:pt idx="4">
                  <c:v>223</c:v>
                </c:pt>
                <c:pt idx="5">
                  <c:v>156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526-4FCF-BE3C-B3891A5D62B4}"/>
            </c:ext>
          </c:extLst>
        </c:ser>
        <c:ser>
          <c:idx val="2"/>
          <c:order val="2"/>
          <c:tx>
            <c:strRef>
              <c:f>Sheet1!$B$8</c:f>
              <c:strCache>
                <c:ptCount val="1"/>
                <c:pt idx="0">
                  <c:v>Attempted murder</c:v>
                </c:pt>
              </c:strCache>
            </c:strRef>
          </c:tx>
          <c:cat>
            <c:numRef>
              <c:f>Sheet1!$C$5:$H$5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Sheet1!$C$8:$H$8</c:f>
              <c:numCache>
                <c:formatCode>General</c:formatCode>
                <c:ptCount val="6"/>
                <c:pt idx="0">
                  <c:v>141</c:v>
                </c:pt>
                <c:pt idx="1">
                  <c:v>208</c:v>
                </c:pt>
                <c:pt idx="2">
                  <c:v>144</c:v>
                </c:pt>
                <c:pt idx="3">
                  <c:v>170</c:v>
                </c:pt>
                <c:pt idx="4">
                  <c:v>183</c:v>
                </c:pt>
                <c:pt idx="5">
                  <c:v>256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526-4FCF-BE3C-B3891A5D62B4}"/>
            </c:ext>
          </c:extLst>
        </c:ser>
        <c:ser>
          <c:idx val="3"/>
          <c:order val="3"/>
          <c:tx>
            <c:strRef>
              <c:f>Sheet1!$B$9</c:f>
              <c:strCache>
                <c:ptCount val="1"/>
                <c:pt idx="0">
                  <c:v>Aggravated Assault</c:v>
                </c:pt>
              </c:strCache>
            </c:strRef>
          </c:tx>
          <c:cat>
            <c:numRef>
              <c:f>Sheet1!$C$5:$H$5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Sheet1!$C$9:$H$9</c:f>
              <c:numCache>
                <c:formatCode>General</c:formatCode>
                <c:ptCount val="6"/>
                <c:pt idx="0">
                  <c:v>631</c:v>
                </c:pt>
                <c:pt idx="1">
                  <c:v>707</c:v>
                </c:pt>
                <c:pt idx="2">
                  <c:v>687</c:v>
                </c:pt>
                <c:pt idx="3">
                  <c:v>640</c:v>
                </c:pt>
                <c:pt idx="4">
                  <c:v>681</c:v>
                </c:pt>
                <c:pt idx="5">
                  <c:v>632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526-4FCF-BE3C-B3891A5D62B4}"/>
            </c:ext>
          </c:extLst>
        </c:ser>
        <c:dLbls/>
        <c:axId val="95144960"/>
        <c:axId val="95302400"/>
      </c:barChart>
      <c:catAx>
        <c:axId val="95144960"/>
        <c:scaling>
          <c:orientation val="minMax"/>
        </c:scaling>
        <c:axPos val="b"/>
        <c:numFmt formatCode="General" sourceLinked="1"/>
        <c:majorTickMark val="none"/>
        <c:tickLblPos val="nextTo"/>
        <c:crossAx val="95302400"/>
        <c:crosses val="autoZero"/>
        <c:auto val="1"/>
        <c:lblAlgn val="ctr"/>
        <c:lblOffset val="100"/>
      </c:catAx>
      <c:valAx>
        <c:axId val="9530240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95144960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style val="18"/>
  <c:chart>
    <c:plotArea>
      <c:layout/>
      <c:lineChart>
        <c:grouping val="standard"/>
        <c:ser>
          <c:idx val="0"/>
          <c:order val="0"/>
          <c:tx>
            <c:strRef>
              <c:f>'2018-2019'!$A$39</c:f>
              <c:strCache>
                <c:ptCount val="1"/>
                <c:pt idx="0">
                  <c:v>EC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10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810-477D-8C9F-3CB0F364D762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810-477D-8C9F-3CB0F364D762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810-477D-8C9F-3CB0F364D762}"/>
                </c:ext>
                <c:ext xmlns:c15="http://schemas.microsoft.com/office/drawing/2012/chart" uri="{CE6537A1-D6FC-4f65-9D91-7224C49458BB}"/>
              </c:extLst>
            </c:dLbl>
            <c:delete val="1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'2018-2019'!$B$38:$Q$38</c:f>
              <c:numCache>
                <c:formatCode>mmm\-yy</c:formatCode>
                <c:ptCount val="16"/>
                <c:pt idx="0">
                  <c:v>42826</c:v>
                </c:pt>
                <c:pt idx="1">
                  <c:v>42856</c:v>
                </c:pt>
                <c:pt idx="2">
                  <c:v>42887</c:v>
                </c:pt>
                <c:pt idx="3">
                  <c:v>42918</c:v>
                </c:pt>
                <c:pt idx="4">
                  <c:v>42949</c:v>
                </c:pt>
                <c:pt idx="5">
                  <c:v>42980</c:v>
                </c:pt>
                <c:pt idx="6">
                  <c:v>43011</c:v>
                </c:pt>
                <c:pt idx="7">
                  <c:v>43042</c:v>
                </c:pt>
                <c:pt idx="8">
                  <c:v>43073</c:v>
                </c:pt>
                <c:pt idx="9">
                  <c:v>43104</c:v>
                </c:pt>
                <c:pt idx="10">
                  <c:v>43135</c:v>
                </c:pt>
                <c:pt idx="11">
                  <c:v>43166</c:v>
                </c:pt>
                <c:pt idx="12">
                  <c:v>43197</c:v>
                </c:pt>
                <c:pt idx="13">
                  <c:v>43228</c:v>
                </c:pt>
                <c:pt idx="14">
                  <c:v>43259</c:v>
                </c:pt>
                <c:pt idx="15">
                  <c:v>43290</c:v>
                </c:pt>
              </c:numCache>
            </c:numRef>
          </c:cat>
          <c:val>
            <c:numRef>
              <c:f>'2018-2019'!$B$39:$Q$39</c:f>
              <c:numCache>
                <c:formatCode>General</c:formatCode>
                <c:ptCount val="16"/>
                <c:pt idx="0">
                  <c:v>2975</c:v>
                </c:pt>
                <c:pt idx="1">
                  <c:v>3120</c:v>
                </c:pt>
                <c:pt idx="2">
                  <c:v>2991</c:v>
                </c:pt>
                <c:pt idx="3">
                  <c:v>3043</c:v>
                </c:pt>
                <c:pt idx="4">
                  <c:v>3010</c:v>
                </c:pt>
                <c:pt idx="5">
                  <c:v>3092</c:v>
                </c:pt>
                <c:pt idx="6">
                  <c:v>3314</c:v>
                </c:pt>
                <c:pt idx="7">
                  <c:v>3237</c:v>
                </c:pt>
                <c:pt idx="8">
                  <c:v>3150</c:v>
                </c:pt>
                <c:pt idx="9">
                  <c:v>3022</c:v>
                </c:pt>
                <c:pt idx="10">
                  <c:v>2905</c:v>
                </c:pt>
                <c:pt idx="11">
                  <c:v>3437</c:v>
                </c:pt>
                <c:pt idx="12">
                  <c:v>3336</c:v>
                </c:pt>
                <c:pt idx="13">
                  <c:v>3111</c:v>
                </c:pt>
                <c:pt idx="14">
                  <c:v>3155</c:v>
                </c:pt>
                <c:pt idx="15">
                  <c:v>3069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810-477D-8C9F-3CB0F364D762}"/>
            </c:ext>
          </c:extLst>
        </c:ser>
        <c:ser>
          <c:idx val="1"/>
          <c:order val="1"/>
          <c:tx>
            <c:strRef>
              <c:f>'2018-2019'!$A$40</c:f>
              <c:strCache>
                <c:ptCount val="1"/>
                <c:pt idx="0">
                  <c:v>OPD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ymbol val="none"/>
          </c:marker>
          <c:dLbls>
            <c:dLbl>
              <c:idx val="15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810-477D-8C9F-3CB0F364D762}"/>
                </c:ext>
                <c:ext xmlns:c15="http://schemas.microsoft.com/office/drawing/2012/chart" uri="{CE6537A1-D6FC-4f65-9D91-7224C49458BB}"/>
              </c:extLst>
            </c:dLbl>
            <c:delete val="1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'2018-2019'!$B$38:$Q$38</c:f>
              <c:numCache>
                <c:formatCode>mmm\-yy</c:formatCode>
                <c:ptCount val="16"/>
                <c:pt idx="0">
                  <c:v>42826</c:v>
                </c:pt>
                <c:pt idx="1">
                  <c:v>42856</c:v>
                </c:pt>
                <c:pt idx="2">
                  <c:v>42887</c:v>
                </c:pt>
                <c:pt idx="3">
                  <c:v>42918</c:v>
                </c:pt>
                <c:pt idx="4">
                  <c:v>42949</c:v>
                </c:pt>
                <c:pt idx="5">
                  <c:v>42980</c:v>
                </c:pt>
                <c:pt idx="6">
                  <c:v>43011</c:v>
                </c:pt>
                <c:pt idx="7">
                  <c:v>43042</c:v>
                </c:pt>
                <c:pt idx="8">
                  <c:v>43073</c:v>
                </c:pt>
                <c:pt idx="9">
                  <c:v>43104</c:v>
                </c:pt>
                <c:pt idx="10">
                  <c:v>43135</c:v>
                </c:pt>
                <c:pt idx="11">
                  <c:v>43166</c:v>
                </c:pt>
                <c:pt idx="12">
                  <c:v>43197</c:v>
                </c:pt>
                <c:pt idx="13">
                  <c:v>43228</c:v>
                </c:pt>
                <c:pt idx="14">
                  <c:v>43259</c:v>
                </c:pt>
                <c:pt idx="15">
                  <c:v>43290</c:v>
                </c:pt>
              </c:numCache>
            </c:numRef>
          </c:cat>
          <c:val>
            <c:numRef>
              <c:f>'2018-2019'!$B$40:$Q$40</c:f>
              <c:numCache>
                <c:formatCode>General</c:formatCode>
                <c:ptCount val="16"/>
                <c:pt idx="0">
                  <c:v>2723</c:v>
                </c:pt>
                <c:pt idx="1">
                  <c:v>3403</c:v>
                </c:pt>
                <c:pt idx="2">
                  <c:v>3014</c:v>
                </c:pt>
                <c:pt idx="3">
                  <c:v>3253</c:v>
                </c:pt>
                <c:pt idx="4">
                  <c:v>3624</c:v>
                </c:pt>
                <c:pt idx="5">
                  <c:v>3174</c:v>
                </c:pt>
                <c:pt idx="6">
                  <c:v>3466</c:v>
                </c:pt>
                <c:pt idx="7">
                  <c:v>3307</c:v>
                </c:pt>
                <c:pt idx="8">
                  <c:v>2379</c:v>
                </c:pt>
                <c:pt idx="9">
                  <c:v>2519</c:v>
                </c:pt>
                <c:pt idx="10">
                  <c:v>2863</c:v>
                </c:pt>
                <c:pt idx="11">
                  <c:v>2905</c:v>
                </c:pt>
                <c:pt idx="12">
                  <c:v>2674</c:v>
                </c:pt>
                <c:pt idx="13">
                  <c:v>3338</c:v>
                </c:pt>
                <c:pt idx="14">
                  <c:v>3138</c:v>
                </c:pt>
                <c:pt idx="15">
                  <c:v>3883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810-477D-8C9F-3CB0F364D762}"/>
            </c:ext>
          </c:extLst>
        </c:ser>
        <c:dLbls/>
        <c:marker val="1"/>
        <c:axId val="81218176"/>
        <c:axId val="81244544"/>
      </c:lineChart>
      <c:dateAx>
        <c:axId val="81218176"/>
        <c:scaling>
          <c:orientation val="minMax"/>
        </c:scaling>
        <c:axPos val="b"/>
        <c:numFmt formatCode="mmm\-yy" sourceLinked="1"/>
        <c:tickLblPos val="nextTo"/>
        <c:crossAx val="81244544"/>
        <c:crosses val="autoZero"/>
        <c:auto val="1"/>
        <c:lblOffset val="100"/>
        <c:baseTimeUnit val="months"/>
      </c:dateAx>
      <c:valAx>
        <c:axId val="81244544"/>
        <c:scaling>
          <c:orientation val="minMax"/>
          <c:min val="2000"/>
        </c:scaling>
        <c:axPos val="l"/>
        <c:majorGridlines/>
        <c:numFmt formatCode="General" sourceLinked="1"/>
        <c:tickLblPos val="nextTo"/>
        <c:crossAx val="81218176"/>
        <c:crosses val="autoZero"/>
        <c:crossBetween val="between"/>
      </c:valAx>
    </c:plotArea>
    <c:legend>
      <c:legendPos val="r"/>
    </c:legend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style val="18"/>
  <c:chart>
    <c:plotArea>
      <c:layout/>
      <c:lineChart>
        <c:grouping val="standard"/>
        <c:ser>
          <c:idx val="0"/>
          <c:order val="0"/>
          <c:tx>
            <c:strRef>
              <c:f>'2018-2019'!$A$43</c:f>
              <c:strCache>
                <c:ptCount val="1"/>
                <c:pt idx="0">
                  <c:v>PDE</c:v>
                </c:pt>
              </c:strCache>
            </c:strRef>
          </c:tx>
          <c:marker>
            <c:symbol val="none"/>
          </c:marker>
          <c:dLbls>
            <c:dLbl>
              <c:idx val="15"/>
              <c:tx>
                <c:rich>
                  <a:bodyPr/>
                  <a:lstStyle/>
                  <a:p>
                    <a:r>
                      <a:rPr lang="en-US" dirty="0"/>
                      <a:t>12470</a:t>
                    </a: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5A6-426B-A1B6-2AAA06EC651D}"/>
                </c:ext>
                <c:ext xmlns:c15="http://schemas.microsoft.com/office/drawing/2012/chart" uri="{CE6537A1-D6FC-4f65-9D91-7224C49458BB}"/>
              </c:extLst>
            </c:dLbl>
            <c:delete val="1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'2018-2019'!$B$42:$Q$42</c:f>
              <c:numCache>
                <c:formatCode>mmm\-yy</c:formatCode>
                <c:ptCount val="16"/>
                <c:pt idx="0">
                  <c:v>42826</c:v>
                </c:pt>
                <c:pt idx="1">
                  <c:v>42856</c:v>
                </c:pt>
                <c:pt idx="2">
                  <c:v>42887</c:v>
                </c:pt>
                <c:pt idx="3">
                  <c:v>42918</c:v>
                </c:pt>
                <c:pt idx="4">
                  <c:v>42949</c:v>
                </c:pt>
                <c:pt idx="5">
                  <c:v>42980</c:v>
                </c:pt>
                <c:pt idx="6">
                  <c:v>43011</c:v>
                </c:pt>
                <c:pt idx="7">
                  <c:v>43042</c:v>
                </c:pt>
                <c:pt idx="8">
                  <c:v>43073</c:v>
                </c:pt>
                <c:pt idx="9">
                  <c:v>43104</c:v>
                </c:pt>
                <c:pt idx="10">
                  <c:v>43135</c:v>
                </c:pt>
                <c:pt idx="11">
                  <c:v>43166</c:v>
                </c:pt>
                <c:pt idx="12">
                  <c:v>43197</c:v>
                </c:pt>
                <c:pt idx="13">
                  <c:v>43228</c:v>
                </c:pt>
                <c:pt idx="14">
                  <c:v>43259</c:v>
                </c:pt>
                <c:pt idx="15">
                  <c:v>43290</c:v>
                </c:pt>
              </c:numCache>
            </c:numRef>
          </c:cat>
          <c:val>
            <c:numRef>
              <c:f>'2018-2019'!$B$43:$Q$43</c:f>
              <c:numCache>
                <c:formatCode>General</c:formatCode>
                <c:ptCount val="16"/>
                <c:pt idx="0">
                  <c:v>9844.32</c:v>
                </c:pt>
                <c:pt idx="1">
                  <c:v>10907.33</c:v>
                </c:pt>
                <c:pt idx="2">
                  <c:v>10777.66</c:v>
                </c:pt>
                <c:pt idx="3">
                  <c:v>10586.66</c:v>
                </c:pt>
                <c:pt idx="4">
                  <c:v>11261.33</c:v>
                </c:pt>
                <c:pt idx="5">
                  <c:v>11021.66</c:v>
                </c:pt>
                <c:pt idx="6">
                  <c:v>10813.99</c:v>
                </c:pt>
                <c:pt idx="7">
                  <c:v>10584.33</c:v>
                </c:pt>
                <c:pt idx="8">
                  <c:v>9628</c:v>
                </c:pt>
                <c:pt idx="9">
                  <c:v>10524.99</c:v>
                </c:pt>
                <c:pt idx="10">
                  <c:v>9539.66</c:v>
                </c:pt>
                <c:pt idx="11">
                  <c:v>10823.99</c:v>
                </c:pt>
                <c:pt idx="12">
                  <c:v>11372.33</c:v>
                </c:pt>
                <c:pt idx="13">
                  <c:v>11808.66</c:v>
                </c:pt>
                <c:pt idx="14">
                  <c:v>11494.99</c:v>
                </c:pt>
                <c:pt idx="15">
                  <c:v>12470.33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5A6-426B-A1B6-2AAA06EC651D}"/>
            </c:ext>
          </c:extLst>
        </c:ser>
        <c:ser>
          <c:idx val="1"/>
          <c:order val="1"/>
          <c:tx>
            <c:strRef>
              <c:f>'2018-2019'!$A$44</c:f>
              <c:strCache>
                <c:ptCount val="1"/>
                <c:pt idx="0">
                  <c:v>IPD</c:v>
                </c:pt>
              </c:strCache>
            </c:strRef>
          </c:tx>
          <c:marker>
            <c:symbol val="none"/>
          </c:marker>
          <c:dLbls>
            <c:dLbl>
              <c:idx val="4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5A6-426B-A1B6-2AAA06EC651D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5A6-426B-A1B6-2AAA06EC651D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5A6-426B-A1B6-2AAA06EC651D}"/>
                </c:ext>
                <c:ext xmlns:c15="http://schemas.microsoft.com/office/drawing/2012/chart" uri="{CE6537A1-D6FC-4f65-9D91-7224C49458BB}"/>
              </c:extLst>
            </c:dLbl>
            <c:delete val="1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'2018-2019'!$B$42:$Q$42</c:f>
              <c:numCache>
                <c:formatCode>mmm\-yy</c:formatCode>
                <c:ptCount val="16"/>
                <c:pt idx="0">
                  <c:v>42826</c:v>
                </c:pt>
                <c:pt idx="1">
                  <c:v>42856</c:v>
                </c:pt>
                <c:pt idx="2">
                  <c:v>42887</c:v>
                </c:pt>
                <c:pt idx="3">
                  <c:v>42918</c:v>
                </c:pt>
                <c:pt idx="4">
                  <c:v>42949</c:v>
                </c:pt>
                <c:pt idx="5">
                  <c:v>42980</c:v>
                </c:pt>
                <c:pt idx="6">
                  <c:v>43011</c:v>
                </c:pt>
                <c:pt idx="7">
                  <c:v>43042</c:v>
                </c:pt>
                <c:pt idx="8">
                  <c:v>43073</c:v>
                </c:pt>
                <c:pt idx="9">
                  <c:v>43104</c:v>
                </c:pt>
                <c:pt idx="10">
                  <c:v>43135</c:v>
                </c:pt>
                <c:pt idx="11">
                  <c:v>43166</c:v>
                </c:pt>
                <c:pt idx="12">
                  <c:v>43197</c:v>
                </c:pt>
                <c:pt idx="13">
                  <c:v>43228</c:v>
                </c:pt>
                <c:pt idx="14">
                  <c:v>43259</c:v>
                </c:pt>
                <c:pt idx="15">
                  <c:v>43290</c:v>
                </c:pt>
              </c:numCache>
            </c:numRef>
          </c:cat>
          <c:val>
            <c:numRef>
              <c:f>'2018-2019'!$B$44:$Q$44</c:f>
              <c:numCache>
                <c:formatCode>General</c:formatCode>
                <c:ptCount val="16"/>
                <c:pt idx="0">
                  <c:v>7945</c:v>
                </c:pt>
                <c:pt idx="1">
                  <c:v>8733</c:v>
                </c:pt>
                <c:pt idx="2">
                  <c:v>8776</c:v>
                </c:pt>
                <c:pt idx="3">
                  <c:v>8488</c:v>
                </c:pt>
                <c:pt idx="4">
                  <c:v>9050</c:v>
                </c:pt>
                <c:pt idx="5">
                  <c:v>8933</c:v>
                </c:pt>
                <c:pt idx="6">
                  <c:v>8554</c:v>
                </c:pt>
                <c:pt idx="7">
                  <c:v>8403</c:v>
                </c:pt>
                <c:pt idx="8">
                  <c:v>7785</c:v>
                </c:pt>
                <c:pt idx="9">
                  <c:v>8678</c:v>
                </c:pt>
                <c:pt idx="10">
                  <c:v>7617</c:v>
                </c:pt>
                <c:pt idx="11">
                  <c:v>8710</c:v>
                </c:pt>
                <c:pt idx="12">
                  <c:v>9369</c:v>
                </c:pt>
                <c:pt idx="13">
                  <c:v>9659</c:v>
                </c:pt>
                <c:pt idx="14">
                  <c:v>9397</c:v>
                </c:pt>
                <c:pt idx="15">
                  <c:v>10153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5A6-426B-A1B6-2AAA06EC651D}"/>
            </c:ext>
          </c:extLst>
        </c:ser>
        <c:dLbls/>
        <c:marker val="1"/>
        <c:axId val="85749760"/>
        <c:axId val="85751296"/>
      </c:lineChart>
      <c:dateAx>
        <c:axId val="85749760"/>
        <c:scaling>
          <c:orientation val="minMax"/>
        </c:scaling>
        <c:axPos val="b"/>
        <c:numFmt formatCode="mmm\-yy" sourceLinked="1"/>
        <c:tickLblPos val="nextTo"/>
        <c:crossAx val="85751296"/>
        <c:crosses val="autoZero"/>
        <c:auto val="1"/>
        <c:lblOffset val="100"/>
        <c:baseTimeUnit val="months"/>
      </c:dateAx>
      <c:valAx>
        <c:axId val="85751296"/>
        <c:scaling>
          <c:orientation val="minMax"/>
        </c:scaling>
        <c:axPos val="l"/>
        <c:majorGridlines/>
        <c:numFmt formatCode="General" sourceLinked="1"/>
        <c:tickLblPos val="nextTo"/>
        <c:crossAx val="85749760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autoTitleDeleted val="1"/>
    <c:plotArea>
      <c:layout/>
      <c:lineChart>
        <c:grouping val="standard"/>
        <c:ser>
          <c:idx val="0"/>
          <c:order val="0"/>
          <c:tx>
            <c:strRef>
              <c:f>Summary!$B$117</c:f>
              <c:strCache>
                <c:ptCount val="1"/>
                <c:pt idx="0">
                  <c:v>KDH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4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89A-4606-947C-F84D1BA54D99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89A-4606-947C-F84D1BA54D99}"/>
                </c:ext>
                <c:ext xmlns:c15="http://schemas.microsoft.com/office/drawing/2012/chart" uri="{CE6537A1-D6FC-4f65-9D91-7224C49458BB}"/>
              </c:extLst>
            </c:dLbl>
            <c:delete val="1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Summary!$C$116:$H$116</c:f>
              <c:strCache>
                <c:ptCount val="6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</c:strCache>
            </c:strRef>
          </c:cat>
          <c:val>
            <c:numRef>
              <c:f>Summary!$C$117:$H$117</c:f>
              <c:numCache>
                <c:formatCode>0.0%</c:formatCode>
                <c:ptCount val="6"/>
                <c:pt idx="0">
                  <c:v>2.8565349220703203E-2</c:v>
                </c:pt>
                <c:pt idx="1">
                  <c:v>2.7160493827160501E-2</c:v>
                </c:pt>
                <c:pt idx="2">
                  <c:v>2.5922983651795798E-2</c:v>
                </c:pt>
                <c:pt idx="3">
                  <c:v>2.6781619737686901E-2</c:v>
                </c:pt>
                <c:pt idx="4">
                  <c:v>3.0454950100735598E-2</c:v>
                </c:pt>
                <c:pt idx="5">
                  <c:v>2.4961628564504401E-2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A8-4B60-A5EF-17EB7AD41E46}"/>
            </c:ext>
          </c:extLst>
        </c:ser>
        <c:ser>
          <c:idx val="1"/>
          <c:order val="1"/>
          <c:tx>
            <c:strRef>
              <c:f>Summary!$B$118</c:f>
              <c:strCache>
                <c:ptCount val="1"/>
                <c:pt idx="0">
                  <c:v>Large Metro Hospitals</c:v>
                </c:pt>
              </c:strCache>
            </c:strRef>
          </c:tx>
          <c:spPr>
            <a:ln>
              <a:solidFill>
                <a:schemeClr val="bg2">
                  <a:lumMod val="40000"/>
                  <a:lumOff val="60000"/>
                  <a:alpha val="59000"/>
                </a:schemeClr>
              </a:solidFill>
            </a:ln>
          </c:spPr>
          <c:marker>
            <c:symbol val="none"/>
          </c:marker>
          <c:dLbls>
            <c:dLbl>
              <c:idx val="5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89A-4606-947C-F84D1BA54D99}"/>
                </c:ext>
                <c:ext xmlns:c15="http://schemas.microsoft.com/office/drawing/2012/chart" uri="{CE6537A1-D6FC-4f65-9D91-7224C49458BB}"/>
              </c:extLst>
            </c:dLbl>
            <c:delete val="1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Summary!$C$116:$H$116</c:f>
              <c:strCache>
                <c:ptCount val="6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</c:strCache>
            </c:strRef>
          </c:cat>
          <c:val>
            <c:numRef>
              <c:f>Summary!$C$118:$H$118</c:f>
              <c:numCache>
                <c:formatCode>0.0%</c:formatCode>
                <c:ptCount val="6"/>
                <c:pt idx="0">
                  <c:v>3.0602293798502801E-2</c:v>
                </c:pt>
                <c:pt idx="1">
                  <c:v>2.6568769743020599E-2</c:v>
                </c:pt>
                <c:pt idx="2">
                  <c:v>2.7488919930329207E-2</c:v>
                </c:pt>
                <c:pt idx="3">
                  <c:v>3.1190352247093499E-2</c:v>
                </c:pt>
                <c:pt idx="4">
                  <c:v>3.0851005534549805E-2</c:v>
                </c:pt>
                <c:pt idx="5">
                  <c:v>3.0505050505050504E-2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1A8-4B60-A5EF-17EB7AD41E46}"/>
            </c:ext>
          </c:extLst>
        </c:ser>
        <c:ser>
          <c:idx val="2"/>
          <c:order val="2"/>
          <c:tx>
            <c:strRef>
              <c:f>Summary!$B$119</c:f>
              <c:strCache>
                <c:ptCount val="1"/>
                <c:pt idx="0">
                  <c:v>Province</c:v>
                </c:pt>
              </c:strCache>
            </c:strRef>
          </c:tx>
          <c:spPr>
            <a:ln>
              <a:solidFill>
                <a:schemeClr val="accent2">
                  <a:lumMod val="60000"/>
                  <a:lumOff val="40000"/>
                  <a:alpha val="57000"/>
                </a:schemeClr>
              </a:solidFill>
            </a:ln>
          </c:spPr>
          <c:marker>
            <c:symbol val="none"/>
          </c:marker>
          <c:dLbls>
            <c:dLbl>
              <c:idx val="5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89A-4606-947C-F84D1BA54D99}"/>
                </c:ext>
                <c:ext xmlns:c15="http://schemas.microsoft.com/office/drawing/2012/chart" uri="{CE6537A1-D6FC-4f65-9D91-7224C49458BB}"/>
              </c:extLst>
            </c:dLbl>
            <c:delete val="1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Summary!$C$116:$H$116</c:f>
              <c:strCache>
                <c:ptCount val="6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</c:strCache>
            </c:strRef>
          </c:cat>
          <c:val>
            <c:numRef>
              <c:f>Summary!$C$119:$H$119</c:f>
              <c:numCache>
                <c:formatCode>0.0%</c:formatCode>
                <c:ptCount val="6"/>
                <c:pt idx="0">
                  <c:v>2.6852011884480203E-2</c:v>
                </c:pt>
                <c:pt idx="1">
                  <c:v>2.6216750787192499E-2</c:v>
                </c:pt>
                <c:pt idx="2">
                  <c:v>2.5041347974907906E-2</c:v>
                </c:pt>
                <c:pt idx="3">
                  <c:v>2.8593500830427398E-2</c:v>
                </c:pt>
                <c:pt idx="4">
                  <c:v>2.8577028813244105E-2</c:v>
                </c:pt>
                <c:pt idx="5">
                  <c:v>2.9720725957714501E-2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1A8-4B60-A5EF-17EB7AD41E46}"/>
            </c:ext>
          </c:extLst>
        </c:ser>
        <c:dLbls/>
        <c:marker val="1"/>
        <c:axId val="94718976"/>
        <c:axId val="94745344"/>
      </c:lineChart>
      <c:catAx>
        <c:axId val="94718976"/>
        <c:scaling>
          <c:orientation val="minMax"/>
        </c:scaling>
        <c:axPos val="b"/>
        <c:numFmt formatCode="General" sourceLinked="0"/>
        <c:majorTickMark val="none"/>
        <c:tickLblPos val="nextTo"/>
        <c:crossAx val="94745344"/>
        <c:crosses val="autoZero"/>
        <c:auto val="1"/>
        <c:lblAlgn val="ctr"/>
        <c:lblOffset val="100"/>
      </c:catAx>
      <c:valAx>
        <c:axId val="94745344"/>
        <c:scaling>
          <c:orientation val="minMax"/>
          <c:min val="2.4E-2"/>
        </c:scaling>
        <c:axPos val="l"/>
        <c:majorGridlines>
          <c:spPr>
            <a:ln>
              <a:solidFill>
                <a:schemeClr val="tx1">
                  <a:alpha val="8000"/>
                </a:schemeClr>
              </a:solidFill>
            </a:ln>
          </c:spPr>
        </c:majorGridlines>
        <c:numFmt formatCode="0.0%" sourceLinked="1"/>
        <c:majorTickMark val="none"/>
        <c:tickLblPos val="nextTo"/>
        <c:spPr>
          <a:ln w="9525">
            <a:noFill/>
          </a:ln>
        </c:spPr>
        <c:crossAx val="94718976"/>
        <c:crosses val="autoZero"/>
        <c:crossBetween val="between"/>
        <c:majorUnit val="1.0000000000000002E-3"/>
      </c:valAx>
    </c:plotArea>
    <c:legend>
      <c:legendPos val="b"/>
    </c:legend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/>
          <a:lstStyle/>
          <a:p>
            <a:pPr>
              <a:defRPr/>
            </a:pPr>
            <a:r>
              <a:rPr lang="en-ZA" sz="2160" b="1" i="0" u="none" strike="noStrike" baseline="0" dirty="0">
                <a:effectLst/>
              </a:rPr>
              <a:t> </a:t>
            </a:r>
            <a:r>
              <a:rPr lang="en-ZA" sz="1600" b="1" i="0" u="none" strike="noStrike" baseline="0" dirty="0">
                <a:effectLst/>
              </a:rPr>
              <a:t>Metro Paeds admissions 2017</a:t>
            </a:r>
            <a:endParaRPr lang="en-US" sz="1600" dirty="0"/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2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FF0-4DE7-BA51-67DD6D6606B1}"/>
              </c:ext>
            </c:extLst>
          </c:dPt>
          <c:dPt>
            <c:idx val="3"/>
            <c:extLst xmlns:c16r2="http://schemas.microsoft.com/office/drawing/2015/06/chart">
              <c:ext xmlns:c16="http://schemas.microsoft.com/office/drawing/2014/chart" uri="{C3380CC4-5D6E-409C-BE32-E72D297353CC}">
                <c16:uniqueId val="{00000002-5FF0-4DE7-BA51-67DD6D6606B1}"/>
              </c:ext>
            </c:extLst>
          </c:dPt>
          <c:cat>
            <c:strRef>
              <c:f>Sheet1!$A$2:$A$10</c:f>
              <c:strCache>
                <c:ptCount val="9"/>
                <c:pt idx="0">
                  <c:v>TBH</c:v>
                </c:pt>
                <c:pt idx="1">
                  <c:v>WH</c:v>
                </c:pt>
                <c:pt idx="2">
                  <c:v>KDH</c:v>
                </c:pt>
                <c:pt idx="3">
                  <c:v>NSH</c:v>
                </c:pt>
                <c:pt idx="4">
                  <c:v>MPH</c:v>
                </c:pt>
                <c:pt idx="5">
                  <c:v>HH</c:v>
                </c:pt>
                <c:pt idx="6">
                  <c:v>VH</c:v>
                </c:pt>
                <c:pt idx="7">
                  <c:v>Paarl</c:v>
                </c:pt>
                <c:pt idx="8">
                  <c:v>ERH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6604</c:v>
                </c:pt>
                <c:pt idx="1">
                  <c:v>3723</c:v>
                </c:pt>
                <c:pt idx="2">
                  <c:v>3906</c:v>
                </c:pt>
                <c:pt idx="3">
                  <c:v>2365</c:v>
                </c:pt>
                <c:pt idx="4">
                  <c:v>2224</c:v>
                </c:pt>
                <c:pt idx="5">
                  <c:v>2079</c:v>
                </c:pt>
                <c:pt idx="6">
                  <c:v>2044</c:v>
                </c:pt>
                <c:pt idx="7">
                  <c:v>1795</c:v>
                </c:pt>
                <c:pt idx="8">
                  <c:v>1657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FF0-4DE7-BA51-67DD6D6606B1}"/>
            </c:ext>
          </c:extLst>
        </c:ser>
        <c:dLbls/>
        <c:gapWidth val="75"/>
        <c:overlap val="-25"/>
        <c:axId val="94784512"/>
        <c:axId val="94790400"/>
      </c:barChart>
      <c:catAx>
        <c:axId val="94784512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4790400"/>
        <c:crosses val="autoZero"/>
        <c:auto val="1"/>
        <c:lblAlgn val="ctr"/>
        <c:lblOffset val="100"/>
      </c:catAx>
      <c:valAx>
        <c:axId val="94790400"/>
        <c:scaling>
          <c:orientation val="minMax"/>
          <c:min val="1000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050"/>
            </a:pPr>
            <a:endParaRPr lang="en-US"/>
          </a:p>
        </c:txPr>
        <c:crossAx val="947845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/>
          <a:lstStyle/>
          <a:p>
            <a:pPr>
              <a:defRPr sz="1800"/>
            </a:pPr>
            <a:r>
              <a:rPr lang="en-US" sz="1600" dirty="0"/>
              <a:t>KDH</a:t>
            </a:r>
            <a:r>
              <a:rPr lang="en-US" sz="1600" baseline="0" dirty="0"/>
              <a:t> deaths 2017 : Total 29</a:t>
            </a:r>
            <a:endParaRPr lang="en-US" sz="1600" dirty="0"/>
          </a:p>
        </c:rich>
      </c:tx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Pneumonia</c:v>
                </c:pt>
                <c:pt idx="1">
                  <c:v>Ill-defined</c:v>
                </c:pt>
                <c:pt idx="2">
                  <c:v>Gastro</c:v>
                </c:pt>
                <c:pt idx="3">
                  <c:v>Sepsis</c:v>
                </c:pt>
                <c:pt idx="4">
                  <c:v>Transport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</c:v>
                </c:pt>
                <c:pt idx="1">
                  <c:v>10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8E3-43BC-8C2E-06844A480F2D}"/>
            </c:ext>
          </c:extLst>
        </c:ser>
        <c:dLbls>
          <c:showCatName val="1"/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style val="18"/>
  <c:chart>
    <c:title>
      <c:tx>
        <c:rich>
          <a:bodyPr/>
          <a:lstStyle/>
          <a:p>
            <a:pPr>
              <a:defRPr/>
            </a:pPr>
            <a:r>
              <a:rPr lang="en-US" sz="1600" dirty="0"/>
              <a:t>Surge Season 2018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'2018-2019'!$A$61</c:f>
              <c:strCache>
                <c:ptCount val="1"/>
                <c:pt idx="0">
                  <c:v>Gastro </c:v>
                </c:pt>
              </c:strCache>
            </c:strRef>
          </c:tx>
          <c:cat>
            <c:strRef>
              <c:f>'2018-2019'!$B$60:$H$60</c:f>
              <c:strCache>
                <c:ptCount val="7"/>
                <c:pt idx="0">
                  <c:v>RXH</c:v>
                </c:pt>
                <c:pt idx="1">
                  <c:v>TBH</c:v>
                </c:pt>
                <c:pt idx="2">
                  <c:v>KDH</c:v>
                </c:pt>
                <c:pt idx="3">
                  <c:v>VIC</c:v>
                </c:pt>
                <c:pt idx="4">
                  <c:v>MPH</c:v>
                </c:pt>
                <c:pt idx="5">
                  <c:v>KBH</c:v>
                </c:pt>
                <c:pt idx="6">
                  <c:v>NSH</c:v>
                </c:pt>
              </c:strCache>
            </c:strRef>
          </c:cat>
          <c:val>
            <c:numRef>
              <c:f>'2018-2019'!$B$61:$H$61</c:f>
              <c:numCache>
                <c:formatCode>General</c:formatCode>
                <c:ptCount val="7"/>
                <c:pt idx="0">
                  <c:v>2741</c:v>
                </c:pt>
                <c:pt idx="1">
                  <c:v>757</c:v>
                </c:pt>
                <c:pt idx="2">
                  <c:v>1395</c:v>
                </c:pt>
                <c:pt idx="3">
                  <c:v>592</c:v>
                </c:pt>
                <c:pt idx="4">
                  <c:v>1372</c:v>
                </c:pt>
                <c:pt idx="5">
                  <c:v>428</c:v>
                </c:pt>
                <c:pt idx="6">
                  <c:v>936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FA-4BBB-9FF3-2CE4FA5F801D}"/>
            </c:ext>
          </c:extLst>
        </c:ser>
        <c:ser>
          <c:idx val="1"/>
          <c:order val="1"/>
          <c:tx>
            <c:strRef>
              <c:f>'2018-2019'!$A$62</c:f>
              <c:strCache>
                <c:ptCount val="1"/>
                <c:pt idx="0">
                  <c:v>LRTI</c:v>
                </c:pt>
              </c:strCache>
            </c:strRef>
          </c:tx>
          <c:cat>
            <c:strRef>
              <c:f>'2018-2019'!$B$60:$H$60</c:f>
              <c:strCache>
                <c:ptCount val="7"/>
                <c:pt idx="0">
                  <c:v>RXH</c:v>
                </c:pt>
                <c:pt idx="1">
                  <c:v>TBH</c:v>
                </c:pt>
                <c:pt idx="2">
                  <c:v>KDH</c:v>
                </c:pt>
                <c:pt idx="3">
                  <c:v>VIC</c:v>
                </c:pt>
                <c:pt idx="4">
                  <c:v>MPH</c:v>
                </c:pt>
                <c:pt idx="5">
                  <c:v>KBH</c:v>
                </c:pt>
                <c:pt idx="6">
                  <c:v>NSH</c:v>
                </c:pt>
              </c:strCache>
            </c:strRef>
          </c:cat>
          <c:val>
            <c:numRef>
              <c:f>'2018-2019'!$B$62:$H$62</c:f>
              <c:numCache>
                <c:formatCode>General</c:formatCode>
                <c:ptCount val="7"/>
                <c:pt idx="0">
                  <c:v>2075</c:v>
                </c:pt>
                <c:pt idx="1">
                  <c:v>948</c:v>
                </c:pt>
                <c:pt idx="2">
                  <c:v>2188</c:v>
                </c:pt>
                <c:pt idx="3">
                  <c:v>1048</c:v>
                </c:pt>
                <c:pt idx="4">
                  <c:v>783</c:v>
                </c:pt>
                <c:pt idx="5">
                  <c:v>747</c:v>
                </c:pt>
                <c:pt idx="6">
                  <c:v>889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DFA-4BBB-9FF3-2CE4FA5F801D}"/>
            </c:ext>
          </c:extLst>
        </c:ser>
        <c:dLbls/>
        <c:gapWidth val="75"/>
        <c:overlap val="-25"/>
        <c:axId val="92380544"/>
        <c:axId val="92386432"/>
      </c:barChart>
      <c:catAx>
        <c:axId val="92380544"/>
        <c:scaling>
          <c:orientation val="minMax"/>
        </c:scaling>
        <c:axPos val="b"/>
        <c:numFmt formatCode="General" sourceLinked="0"/>
        <c:majorTickMark val="none"/>
        <c:tickLblPos val="nextTo"/>
        <c:crossAx val="92386432"/>
        <c:crosses val="autoZero"/>
        <c:auto val="1"/>
        <c:lblAlgn val="ctr"/>
        <c:lblOffset val="100"/>
      </c:catAx>
      <c:valAx>
        <c:axId val="9238643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92380544"/>
        <c:crosses val="autoZero"/>
        <c:crossBetween val="between"/>
      </c:valAx>
    </c:plotArea>
    <c:legend>
      <c:legendPos val="b"/>
    </c:legend>
    <c:plotVisOnly val="1"/>
    <c:dispBlanksAs val="gap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style val="18"/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TBH</a:t>
            </a:r>
            <a:r>
              <a:rPr lang="en-US" sz="1600" baseline="0" dirty="0"/>
              <a:t> PICU Jan-Jun 2018: Total 480</a:t>
            </a:r>
            <a:endParaRPr lang="en-US" sz="1600" dirty="0"/>
          </a:p>
        </c:rich>
      </c:tx>
      <c:layout>
        <c:manualLayout>
          <c:xMode val="edge"/>
          <c:yMode val="edge"/>
          <c:x val="0.14394006999125103"/>
          <c:y val="0.10185185185185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'2018-2019'!$B$64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showCatName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'2018-2019'!$A$65:$A$66</c:f>
              <c:strCache>
                <c:ptCount val="2"/>
                <c:pt idx="0">
                  <c:v>Other</c:v>
                </c:pt>
                <c:pt idx="1">
                  <c:v>KDH</c:v>
                </c:pt>
              </c:strCache>
            </c:strRef>
          </c:cat>
          <c:val>
            <c:numRef>
              <c:f>'2018-2019'!$B$65:$B$66</c:f>
              <c:numCache>
                <c:formatCode>0%</c:formatCode>
                <c:ptCount val="2"/>
                <c:pt idx="0">
                  <c:v>0.80625000000000002</c:v>
                </c:pt>
                <c:pt idx="1">
                  <c:v>0.19375000000000001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B8-40FA-A89A-91B539A1BB48}"/>
            </c:ext>
          </c:extLst>
        </c:ser>
        <c:dLbls>
          <c:showVal val="1"/>
          <c:showCatName val="1"/>
        </c:dLbls>
        <c:firstSliceAng val="0"/>
      </c:pieChart>
    </c:plotArea>
    <c:plotVisOnly val="1"/>
    <c:dispBlanksAs val="zero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D639D-1592-3C4E-8DD5-5EBD689992D4}" type="datetime1">
              <a:rPr lang="en-ZA" smtClean="0"/>
              <a:pPr/>
              <a:t>2018/09/26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7CFDD-1CDB-4C46-B172-12BA489423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44850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C9D81-4617-F848-87DD-27D9F7FF9A43}" type="datetime1">
              <a:rPr lang="en-ZA" smtClean="0"/>
              <a:pPr/>
              <a:t>2018/09/26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2897E-B052-44CE-92A6-D4B2AB10F3F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6656005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2897E-B052-44CE-92A6-D4B2AB10F3F6}" type="slidenum">
              <a:rPr lang="en-ZA" smtClean="0"/>
              <a:pPr/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021188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dirty="0"/>
              <a:t>Mayenzeke, Matthew Goniwe, Zakhele, Kuyasa, Town 2, Nolungile,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DC8F8-F335-4595-B5C5-E99072AFC61E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77977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Similar pattern during surge </a:t>
            </a:r>
            <a:r>
              <a:rPr lang="mr-IN" dirty="0"/>
              <a:t>–</a:t>
            </a:r>
            <a:r>
              <a:rPr lang="en-US" dirty="0"/>
              <a:t> most admissions for pneumonia and </a:t>
            </a:r>
            <a:r>
              <a:rPr lang="en-US" dirty="0" err="1"/>
              <a:t>diarrhoea</a:t>
            </a:r>
            <a:endParaRPr lang="en-US" dirty="0"/>
          </a:p>
          <a:p>
            <a:r>
              <a:rPr lang="en-US" dirty="0"/>
              <a:t>Drop in RXH S11 admissions in 2012/13 by 25% </a:t>
            </a:r>
            <a:r>
              <a:rPr lang="en-US" baseline="0" dirty="0"/>
              <a:t> </a:t>
            </a:r>
            <a:r>
              <a:rPr lang="mr-IN" baseline="0" dirty="0"/>
              <a:t>–</a:t>
            </a:r>
            <a:r>
              <a:rPr lang="en-US" baseline="0" dirty="0"/>
              <a:t> resources not followed </a:t>
            </a:r>
            <a:r>
              <a:rPr lang="mr-IN" baseline="0" dirty="0"/>
              <a:t>–</a:t>
            </a:r>
            <a:r>
              <a:rPr lang="en-US" baseline="0" dirty="0"/>
              <a:t> nursing, clerical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25E79-1391-4FF2-BB89-C49155F9EBA1}" type="slidenum">
              <a:rPr lang="en-ZA" smtClean="0"/>
              <a:pPr/>
              <a:t>31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443078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7.xml"/><Relationship Id="rId1" Type="http://schemas.openxmlformats.org/officeDocument/2006/relationships/tags" Target="../tags/tag4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8.xml"/><Relationship Id="rId4" Type="http://schemas.openxmlformats.org/officeDocument/2006/relationships/image" Target="../media/image9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9" name="Picture 2" descr="C:\Users\Conny\Desktop\WCG\WCG - Logo\PNG\Logos blue\Health\WCG - Logo - Health - Tagline - Transpar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652" y="382532"/>
            <a:ext cx="5739912" cy="162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2831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WC DoH Risk Management 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2832015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WC DoH Risk Management 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41479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WC DoH Risk Management 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63770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WC DoH Risk Management 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74782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8" name="Picture 115" descr="C:\Users\Conny\Desktop\WCG\WCG - Logo\PNG\Logos blue\Health\WCG - Logo - Health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9545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WC DoH Risk Management 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64938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WC DoH Risk Management 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84032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WC DoH Risk Management 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73179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WC DoH Risk Management 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189382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WC DoH Risk Management 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907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WC DoH Risk Management 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608363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WC DoH Risk Management 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04545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WC DoH Risk Management 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6260802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WC DoH Risk Management 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66863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lvl="0" indent="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chemeClr val="tx2"/>
                </a:solidFill>
                <a:latin typeface="Century Gothic" pitchFamily="34" charset="0"/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lvl="0" indent="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chemeClr val="tx2"/>
                </a:solidFill>
                <a:latin typeface="Century Gothic" pitchFamily="34" charset="0"/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lvl="0" indent="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chemeClr val="tx2"/>
                </a:solidFill>
                <a:latin typeface="Century Gothic" pitchFamily="34" charset="0"/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Contact Us</a:t>
            </a:r>
            <a:endParaRPr lang="en-GB" sz="2400" b="0" dirty="0">
              <a:solidFill>
                <a:schemeClr val="bg1"/>
              </a:solidFill>
            </a:endParaRP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Health\WCG - Logo - Health - Tagline - Blu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8002" y="1911739"/>
            <a:ext cx="2414658" cy="68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10667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b="0" cap="none" baseline="0" dirty="0">
                <a:solidFill>
                  <a:prstClr val="white"/>
                </a:solidFill>
                <a:latin typeface="Century Gothic"/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54666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WC DoH Risk Management 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8024-EE9A-41F4-9BB7-8E10E219E78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WC DoH Risk Management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434A5-957A-48C7-81D1-03B8657ABB6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WC DoH Risk Management 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61740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WC DoH Risk Management </a:t>
            </a:r>
          </a:p>
        </p:txBody>
      </p:sp>
    </p:spTree>
    <p:extLst>
      <p:ext uri="{BB962C8B-B14F-4D97-AF65-F5344CB8AC3E}">
        <p14:creationId xmlns:p14="http://schemas.microsoft.com/office/powerpoint/2010/main" xmlns="" val="1842719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WC DoH Risk Management 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76858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WC DoH Risk Management 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1532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WC DoH Risk Management </a:t>
            </a:r>
          </a:p>
        </p:txBody>
      </p:sp>
    </p:spTree>
    <p:extLst>
      <p:ext uri="{BB962C8B-B14F-4D97-AF65-F5344CB8AC3E}">
        <p14:creationId xmlns:p14="http://schemas.microsoft.com/office/powerpoint/2010/main" xmlns="" val="1085709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WC DoH Risk Management 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57831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WC DoH Risk Management 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04808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6.xml"/><Relationship Id="rId38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5.xml"/><Relationship Id="rId37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vmlDrawing" Target="../drawings/vmlDrawing1.vml"/><Relationship Id="rId36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tags" Target="../tags/tag3.xml"/><Relationship Id="rId35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24740968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309" name="think-cell Slide" r:id="rId35" imgW="270" imgH="27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9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30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1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2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3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WC DoH Risk Management </a:t>
            </a: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4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lvl="0"/>
            <a:r>
              <a:rPr lang="en-US" sz="800" dirty="0">
                <a:solidFill>
                  <a:schemeClr val="accent3"/>
                </a:solidFill>
              </a:rPr>
              <a:t>© Western Cape Government 2012  |</a:t>
            </a:r>
            <a:endParaRPr lang="en-GB" sz="800" dirty="0">
              <a:solidFill>
                <a:schemeClr val="accent3"/>
              </a:solidFill>
            </a:endParaRPr>
          </a:p>
        </p:txBody>
      </p:sp>
      <p:pic>
        <p:nvPicPr>
          <p:cNvPr id="11" name="Picture 115" descr="C:\Users\Conny\Desktop\WCG\WCG - Logo\PNG\Logos blue\Health\WCG - Logo - Health - Blue.png"/>
          <p:cNvPicPr>
            <a:picLocks noChangeAspect="1" noChangeArrowheads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2430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88" r:id="rId3"/>
    <p:sldLayoutId id="2147483686" r:id="rId4"/>
    <p:sldLayoutId id="2147483674" r:id="rId5"/>
    <p:sldLayoutId id="2147483689" r:id="rId6"/>
    <p:sldLayoutId id="2147483685" r:id="rId7"/>
    <p:sldLayoutId id="2147483679" r:id="rId8"/>
    <p:sldLayoutId id="2147483690" r:id="rId9"/>
    <p:sldLayoutId id="2147483684" r:id="rId10"/>
    <p:sldLayoutId id="2147483680" r:id="rId11"/>
    <p:sldLayoutId id="2147483691" r:id="rId12"/>
    <p:sldLayoutId id="2147483683" r:id="rId13"/>
    <p:sldLayoutId id="214748368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682" r:id="rId23"/>
    <p:sldLayoutId id="2147483670" r:id="rId24"/>
    <p:sldLayoutId id="2147483700" r:id="rId25"/>
    <p:sldLayoutId id="2147483701" r:id="rId26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3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0285" y="-15142"/>
            <a:ext cx="9164285" cy="68731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3645024"/>
            <a:ext cx="6627999" cy="2460590"/>
          </a:xfrm>
        </p:spPr>
        <p:txBody>
          <a:bodyPr wrap="none" anchor="t">
            <a:normAutofit fontScale="90000"/>
          </a:bodyPr>
          <a:lstStyle/>
          <a:p>
            <a:pPr algn="ctr">
              <a:spcAft>
                <a:spcPts val="2400"/>
              </a:spcAft>
            </a:pPr>
            <a:r>
              <a:rPr lang="en-US" sz="2700" dirty="0">
                <a:solidFill>
                  <a:schemeClr val="bg1"/>
                </a:solidFill>
                <a:latin typeface="Century Gothic"/>
                <a:cs typeface="Century Gothic"/>
              </a:rPr>
              <a:t>KHAYELITSHA HOSPITAL PRESENTATION </a:t>
            </a:r>
            <a:br>
              <a:rPr lang="en-US" sz="2700" dirty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en-US" sz="2700" dirty="0">
                <a:solidFill>
                  <a:schemeClr val="bg1"/>
                </a:solidFill>
                <a:latin typeface="Century Gothic"/>
                <a:cs typeface="Century Gothic"/>
              </a:rPr>
              <a:t>TO </a:t>
            </a:r>
            <a:br>
              <a:rPr lang="en-US" sz="2700" dirty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en-US" sz="2700" dirty="0">
                <a:solidFill>
                  <a:schemeClr val="bg1"/>
                </a:solidFill>
                <a:latin typeface="Century Gothic"/>
                <a:cs typeface="Century Gothic"/>
              </a:rPr>
              <a:t>STANDING COMMITTEE ON </a:t>
            </a:r>
            <a:br>
              <a:rPr lang="en-US" sz="2700" dirty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en-US" sz="2700" dirty="0">
                <a:solidFill>
                  <a:schemeClr val="bg1"/>
                </a:solidFill>
                <a:latin typeface="Century Gothic"/>
                <a:cs typeface="Century Gothic"/>
              </a:rPr>
              <a:t>COMMUNITY  DEVELOPMENT  </a:t>
            </a:r>
            <a:br>
              <a:rPr lang="en-US" sz="2700" dirty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en-US" sz="2700" dirty="0">
                <a:solidFill>
                  <a:schemeClr val="bg1"/>
                </a:solidFill>
                <a:latin typeface="Century Gothic"/>
                <a:cs typeface="Century Gothic"/>
              </a:rPr>
              <a:t/>
            </a:r>
            <a:br>
              <a:rPr lang="en-US" sz="2700" dirty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en-US" sz="2700" dirty="0">
                <a:solidFill>
                  <a:schemeClr val="bg1"/>
                </a:solidFill>
                <a:latin typeface="Century Gothic"/>
                <a:cs typeface="Century Gothic"/>
              </a:rPr>
              <a:t>          </a:t>
            </a:r>
            <a:r>
              <a:rPr lang="en-US" sz="1600" dirty="0">
                <a:solidFill>
                  <a:schemeClr val="bg1"/>
                </a:solidFill>
                <a:latin typeface="Century Gothic"/>
                <a:cs typeface="Century Gothic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en-US" sz="160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br>
              <a:rPr lang="en-US" sz="1600" dirty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endParaRPr lang="en-US" sz="16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1240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 Khayelitsha Hospital: 340 BEDS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66068271"/>
              </p:ext>
            </p:extLst>
          </p:nvPr>
        </p:nvGraphicFramePr>
        <p:xfrm>
          <a:off x="323528" y="1268758"/>
          <a:ext cx="7992888" cy="4341946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24482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883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161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81388">
                <a:tc>
                  <a:txBody>
                    <a:bodyPr/>
                    <a:lstStyle/>
                    <a:p>
                      <a:r>
                        <a:rPr lang="en-ZA" dirty="0"/>
                        <a:t>Psychiatry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Obstetrics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58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81388">
                <a:tc>
                  <a:txBody>
                    <a:bodyPr/>
                    <a:lstStyle/>
                    <a:p>
                      <a:r>
                        <a:rPr lang="en-ZA" dirty="0"/>
                        <a:t>Medicine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Paediatrics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32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81388">
                <a:tc>
                  <a:txBody>
                    <a:bodyPr/>
                    <a:lstStyle/>
                    <a:p>
                      <a:r>
                        <a:rPr lang="en-US" dirty="0"/>
                        <a:t>Orthopaedics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Nursery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86972">
                <a:tc>
                  <a:txBody>
                    <a:bodyPr/>
                    <a:lstStyle/>
                    <a:p>
                      <a:r>
                        <a:rPr lang="en-ZA" dirty="0"/>
                        <a:t>Surgery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10810">
                <a:tc>
                  <a:txBody>
                    <a:bodyPr/>
                    <a:lstStyle/>
                    <a:p>
                      <a:r>
                        <a:rPr lang="en-US" dirty="0"/>
                        <a:t>Intermediate</a:t>
                      </a:r>
                      <a:r>
                        <a:rPr lang="en-US" baseline="0" dirty="0"/>
                        <a:t> Care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ZA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29848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11188" y="2492375"/>
            <a:ext cx="8281291" cy="936625"/>
          </a:xfrm>
        </p:spPr>
        <p:txBody>
          <a:bodyPr>
            <a:normAutofit/>
          </a:bodyPr>
          <a:lstStyle/>
          <a:p>
            <a:r>
              <a:rPr lang="en-ZA" dirty="0"/>
              <a:t>Service trends, including pressure points</a:t>
            </a:r>
          </a:p>
        </p:txBody>
      </p:sp>
    </p:spTree>
    <p:extLst>
      <p:ext uri="{BB962C8B-B14F-4D97-AF65-F5344CB8AC3E}">
        <p14:creationId xmlns:p14="http://schemas.microsoft.com/office/powerpoint/2010/main" xmlns="" val="2659618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Bed Occupancy Rate (%)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90437243"/>
              </p:ext>
            </p:extLst>
          </p:nvPr>
        </p:nvGraphicFramePr>
        <p:xfrm>
          <a:off x="251520" y="1052736"/>
          <a:ext cx="864096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94333" y="4828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29685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Length of Stay : </a:t>
            </a:r>
            <a:r>
              <a:rPr lang="en-US" dirty="0" err="1"/>
              <a:t>Incl</a:t>
            </a:r>
            <a:r>
              <a:rPr lang="en-US" dirty="0"/>
              <a:t>/</a:t>
            </a:r>
            <a:r>
              <a:rPr lang="en-US" dirty="0" err="1"/>
              <a:t>Excl</a:t>
            </a:r>
            <a:r>
              <a:rPr lang="en-US" dirty="0"/>
              <a:t> Psychiatry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16327473"/>
              </p:ext>
            </p:extLst>
          </p:nvPr>
        </p:nvGraphicFramePr>
        <p:xfrm>
          <a:off x="323528" y="1340768"/>
          <a:ext cx="864096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251635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Emergency Centre and Outpatient Headcounts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33282393"/>
              </p:ext>
            </p:extLst>
          </p:nvPr>
        </p:nvGraphicFramePr>
        <p:xfrm>
          <a:off x="395536" y="1124744"/>
          <a:ext cx="842493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245535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Day Equivalents and Inpatient Days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18758536"/>
              </p:ext>
            </p:extLst>
          </p:nvPr>
        </p:nvGraphicFramePr>
        <p:xfrm>
          <a:off x="395536" y="1340768"/>
          <a:ext cx="856895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198790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0423E3-A6A7-468F-8705-460ED08ED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PDE  vs other LMDH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7560840" cy="4544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51950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/>
              <a:t>Hospital </a:t>
            </a:r>
            <a:r>
              <a:rPr lang="en-GB" sz="2000" dirty="0" err="1"/>
              <a:t>vs</a:t>
            </a:r>
            <a:r>
              <a:rPr lang="en-GB" sz="2000" dirty="0"/>
              <a:t> LDMH </a:t>
            </a:r>
            <a:r>
              <a:rPr lang="en-GB" sz="2000" dirty="0" err="1"/>
              <a:t>vs</a:t>
            </a:r>
            <a:r>
              <a:rPr lang="en-GB" sz="2000" dirty="0"/>
              <a:t> Provincial Mortality rates </a:t>
            </a:r>
            <a:endParaRPr lang="en-ZA" sz="20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55625757"/>
              </p:ext>
            </p:extLst>
          </p:nvPr>
        </p:nvGraphicFramePr>
        <p:xfrm>
          <a:off x="395537" y="1340768"/>
          <a:ext cx="8136904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295989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Hospital Service Pressures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7544" y="980728"/>
            <a:ext cx="8229600" cy="4813995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0" dirty="0"/>
              <a:t>The following service components are under pressure due to the large volume of clients accessing the facility daily:</a:t>
            </a:r>
          </a:p>
          <a:p>
            <a:pPr>
              <a:buNone/>
            </a:pPr>
            <a:endParaRPr lang="en-US" sz="2000" b="0" dirty="0">
              <a:solidFill>
                <a:srgbClr val="FF0000"/>
              </a:solidFill>
            </a:endParaRPr>
          </a:p>
          <a:p>
            <a:pPr marL="457200" indent="-457200">
              <a:buFont typeface="+mj-ea"/>
              <a:buAutoNum type="circleNumDbPlain"/>
            </a:pPr>
            <a:r>
              <a:rPr lang="en-US" sz="2000" b="0" u="sng" dirty="0"/>
              <a:t>Emergency Centre</a:t>
            </a:r>
            <a:r>
              <a:rPr lang="en-US" sz="2000" b="0" dirty="0"/>
              <a:t> due to the high prevalence of violence and injuries.  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sz="2000" b="0" u="sng" dirty="0"/>
              <a:t>Internal Medicine Services</a:t>
            </a:r>
            <a:r>
              <a:rPr lang="en-US" sz="2000" b="0" dirty="0"/>
              <a:t>, due to the high prevalence of HIV and TB and Chronic Diseases Of Lifestyle. 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sz="2000" b="0" u="sng" dirty="0"/>
              <a:t>Neonatal service</a:t>
            </a:r>
            <a:r>
              <a:rPr lang="en-US" sz="2000" b="0" dirty="0"/>
              <a:t> due to high Obstetric numbers (&gt; 350 deliveries per month) with high rate of prematurity.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sz="2000" b="0" u="sng" dirty="0"/>
              <a:t>Mental Health services</a:t>
            </a:r>
            <a:r>
              <a:rPr lang="en-US" sz="2000" b="0" dirty="0"/>
              <a:t>, partially due to the high prevalence of substance abuse, as well as social pressures.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sz="2000" b="0" u="sng" dirty="0"/>
              <a:t>Theatre Pressures</a:t>
            </a:r>
            <a:r>
              <a:rPr lang="en-US" sz="2000" b="0" dirty="0"/>
              <a:t> due to expanding Surgical / Orthopaedic and Obstetric services</a:t>
            </a:r>
            <a:endParaRPr lang="en-US" sz="2000" b="0" u="sng" dirty="0"/>
          </a:p>
        </p:txBody>
      </p:sp>
    </p:spTree>
    <p:extLst>
      <p:ext uri="{BB962C8B-B14F-4D97-AF65-F5344CB8AC3E}">
        <p14:creationId xmlns:p14="http://schemas.microsoft.com/office/powerpoint/2010/main" xmlns="" val="2804211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ZA" dirty="0"/>
              <a:t>Organisational aspects</a:t>
            </a:r>
          </a:p>
        </p:txBody>
      </p:sp>
    </p:spTree>
    <p:extLst>
      <p:ext uri="{BB962C8B-B14F-4D97-AF65-F5344CB8AC3E}">
        <p14:creationId xmlns:p14="http://schemas.microsoft.com/office/powerpoint/2010/main" xmlns="" val="2738952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Outline of presentation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268759"/>
            <a:ext cx="4636765" cy="2304257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ZA" sz="2000" b="0" dirty="0"/>
              <a:t>Population served by the Hospital</a:t>
            </a:r>
          </a:p>
          <a:p>
            <a:pPr marL="285750" indent="-285750">
              <a:buFont typeface="Arial"/>
              <a:buChar char="•"/>
            </a:pPr>
            <a:r>
              <a:rPr lang="en-ZA" sz="2000" b="0" dirty="0"/>
              <a:t>Burden of Disease</a:t>
            </a:r>
          </a:p>
          <a:p>
            <a:pPr marL="285750" indent="-285750">
              <a:buFont typeface="Arial"/>
              <a:buChar char="•"/>
            </a:pPr>
            <a:r>
              <a:rPr lang="en-ZA" sz="2000" b="0" dirty="0"/>
              <a:t>Clinical services and outcomes</a:t>
            </a:r>
          </a:p>
          <a:p>
            <a:pPr marL="285750" indent="-285750">
              <a:buFont typeface="Arial"/>
              <a:buChar char="•"/>
            </a:pPr>
            <a:r>
              <a:rPr lang="en-ZA" sz="2000" b="0" dirty="0"/>
              <a:t>Improvement plan</a:t>
            </a:r>
          </a:p>
          <a:p>
            <a:pPr marL="285750" indent="-285750">
              <a:buFont typeface="Arial"/>
              <a:buChar char="•"/>
            </a:pPr>
            <a:endParaRPr lang="en-ZA" sz="2000" dirty="0"/>
          </a:p>
          <a:p>
            <a:endParaRPr lang="en-ZA" sz="2000" dirty="0"/>
          </a:p>
        </p:txBody>
      </p:sp>
      <p:pic>
        <p:nvPicPr>
          <p:cNvPr id="7" name="Picture 2" descr="http://www.westerncape.gov.za/image/2012/1/khayelitsha_hospit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412776"/>
            <a:ext cx="3670615" cy="2448272"/>
          </a:xfrm>
          <a:prstGeom prst="rect">
            <a:avLst/>
          </a:prstGeom>
          <a:noFill/>
        </p:spPr>
      </p:pic>
      <p:pic>
        <p:nvPicPr>
          <p:cNvPr id="3" name="Picture 2" descr="unnamed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212976"/>
            <a:ext cx="4540939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3033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000" dirty="0"/>
              <a:t>Hospital Management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5536" y="980728"/>
            <a:ext cx="8301608" cy="4813995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endParaRPr lang="en-ZA" b="0" dirty="0"/>
          </a:p>
          <a:p>
            <a:endParaRPr lang="en-ZA" b="0" dirty="0"/>
          </a:p>
          <a:p>
            <a:endParaRPr lang="en-ZA" b="0" dirty="0"/>
          </a:p>
          <a:p>
            <a:endParaRPr lang="en-ZA" b="0" dirty="0">
              <a:effectLst/>
            </a:endParaRPr>
          </a:p>
        </p:txBody>
      </p:sp>
      <p:sp>
        <p:nvSpPr>
          <p:cNvPr id="4" name="Process 3"/>
          <p:cNvSpPr/>
          <p:nvPr/>
        </p:nvSpPr>
        <p:spPr>
          <a:xfrm>
            <a:off x="3419872" y="1124744"/>
            <a:ext cx="1872208" cy="792088"/>
          </a:xfrm>
          <a:prstGeom prst="flowChart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Ms. Grace </a:t>
            </a:r>
            <a:r>
              <a:rPr lang="en-US" sz="1200" b="1" dirty="0" err="1">
                <a:solidFill>
                  <a:srgbClr val="000000"/>
                </a:solidFill>
              </a:rPr>
              <a:t>Mashaba</a:t>
            </a:r>
            <a:endParaRPr lang="en-US" sz="1200" b="1" dirty="0">
              <a:solidFill>
                <a:srgbClr val="000000"/>
              </a:solidFill>
            </a:endParaRPr>
          </a:p>
          <a:p>
            <a:pPr algn="ctr"/>
            <a:endParaRPr lang="en-US" sz="1200" b="1" dirty="0">
              <a:solidFill>
                <a:srgbClr val="000000"/>
              </a:solidFill>
            </a:endParaRPr>
          </a:p>
          <a:p>
            <a:pPr algn="ctr"/>
            <a:r>
              <a:rPr lang="en-US" sz="1200" b="1" dirty="0">
                <a:solidFill>
                  <a:srgbClr val="000000"/>
                </a:solidFill>
              </a:rPr>
              <a:t>Acting CEO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5" name="Process 4"/>
          <p:cNvSpPr/>
          <p:nvPr/>
        </p:nvSpPr>
        <p:spPr>
          <a:xfrm>
            <a:off x="179512" y="3645024"/>
            <a:ext cx="2016224" cy="1080120"/>
          </a:xfrm>
          <a:prstGeom prst="flowChartProcess">
            <a:avLst/>
          </a:prstGeom>
          <a:solidFill>
            <a:srgbClr val="DCD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rgbClr val="000000"/>
                </a:solidFill>
              </a:rPr>
              <a:t>Mr</a:t>
            </a:r>
            <a:r>
              <a:rPr lang="en-US" sz="1200" b="1" dirty="0">
                <a:solidFill>
                  <a:srgbClr val="000000"/>
                </a:solidFill>
              </a:rPr>
              <a:t> Craig Olivier </a:t>
            </a:r>
          </a:p>
          <a:p>
            <a:pPr algn="ctr"/>
            <a:endParaRPr lang="en-US" sz="1200" b="1" dirty="0">
              <a:solidFill>
                <a:srgbClr val="000000"/>
              </a:solidFill>
            </a:endParaRPr>
          </a:p>
          <a:p>
            <a:pPr algn="ctr"/>
            <a:r>
              <a:rPr lang="en-US" sz="1200" b="1" dirty="0">
                <a:solidFill>
                  <a:srgbClr val="000000"/>
                </a:solidFill>
              </a:rPr>
              <a:t>Acting </a:t>
            </a:r>
            <a:r>
              <a:rPr lang="en-US" sz="1200" b="1" dirty="0" err="1">
                <a:solidFill>
                  <a:srgbClr val="000000"/>
                </a:solidFill>
              </a:rPr>
              <a:t>DD:Nursing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6" name="Process 5"/>
          <p:cNvSpPr/>
          <p:nvPr/>
        </p:nvSpPr>
        <p:spPr>
          <a:xfrm>
            <a:off x="2411760" y="3645024"/>
            <a:ext cx="2016224" cy="1080120"/>
          </a:xfrm>
          <a:prstGeom prst="flowChartProcess">
            <a:avLst/>
          </a:prstGeom>
          <a:solidFill>
            <a:srgbClr val="DCD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rgbClr val="000000"/>
                </a:solidFill>
              </a:rPr>
              <a:t>Dr</a:t>
            </a:r>
            <a:r>
              <a:rPr lang="en-US" sz="1200" b="1" dirty="0">
                <a:solidFill>
                  <a:srgbClr val="000000"/>
                </a:solidFill>
              </a:rPr>
              <a:t> Kitesh Moodley</a:t>
            </a:r>
          </a:p>
          <a:p>
            <a:pPr algn="ctr"/>
            <a:endParaRPr lang="en-US" sz="1200" b="1" dirty="0">
              <a:solidFill>
                <a:srgbClr val="000000"/>
              </a:solidFill>
            </a:endParaRPr>
          </a:p>
          <a:p>
            <a:pPr algn="ctr"/>
            <a:r>
              <a:rPr lang="en-US" sz="1200" b="1" dirty="0">
                <a:solidFill>
                  <a:srgbClr val="000000"/>
                </a:solidFill>
              </a:rPr>
              <a:t>Clinical Manager</a:t>
            </a:r>
            <a:endParaRPr lang="en-US" sz="800" b="1" dirty="0">
              <a:solidFill>
                <a:srgbClr val="000000"/>
              </a:solidFill>
            </a:endParaRPr>
          </a:p>
        </p:txBody>
      </p:sp>
      <p:sp>
        <p:nvSpPr>
          <p:cNvPr id="7" name="Process 6"/>
          <p:cNvSpPr/>
          <p:nvPr/>
        </p:nvSpPr>
        <p:spPr>
          <a:xfrm>
            <a:off x="4644008" y="3645024"/>
            <a:ext cx="2016224" cy="1080120"/>
          </a:xfrm>
          <a:prstGeom prst="flowChartProcess">
            <a:avLst/>
          </a:prstGeom>
          <a:solidFill>
            <a:srgbClr val="DCD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rgbClr val="000000"/>
                </a:solidFill>
              </a:rPr>
              <a:t>Ms</a:t>
            </a:r>
            <a:r>
              <a:rPr lang="en-US" sz="1200" b="1" dirty="0">
                <a:solidFill>
                  <a:srgbClr val="000000"/>
                </a:solidFill>
              </a:rPr>
              <a:t> Marie Voigt</a:t>
            </a:r>
          </a:p>
          <a:p>
            <a:pPr algn="ctr"/>
            <a:endParaRPr lang="en-US" sz="1200" b="1" dirty="0">
              <a:solidFill>
                <a:srgbClr val="000000"/>
              </a:solidFill>
            </a:endParaRPr>
          </a:p>
          <a:p>
            <a:pPr algn="ctr"/>
            <a:r>
              <a:rPr lang="en-US" sz="1200" b="1" dirty="0" err="1">
                <a:solidFill>
                  <a:srgbClr val="000000"/>
                </a:solidFill>
              </a:rPr>
              <a:t>DD:Finance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8" name="Process 7"/>
          <p:cNvSpPr/>
          <p:nvPr/>
        </p:nvSpPr>
        <p:spPr>
          <a:xfrm>
            <a:off x="7103090" y="3645024"/>
            <a:ext cx="2016224" cy="1080120"/>
          </a:xfrm>
          <a:prstGeom prst="flowChartProcess">
            <a:avLst/>
          </a:prstGeom>
          <a:solidFill>
            <a:srgbClr val="DCD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Vacant</a:t>
            </a:r>
          </a:p>
          <a:p>
            <a:pPr algn="ctr"/>
            <a:endParaRPr lang="en-US" sz="1200" b="1" dirty="0">
              <a:solidFill>
                <a:srgbClr val="000000"/>
              </a:solidFill>
            </a:endParaRPr>
          </a:p>
          <a:p>
            <a:pPr algn="ctr"/>
            <a:r>
              <a:rPr lang="en-US" sz="1200" b="1" dirty="0" err="1">
                <a:solidFill>
                  <a:srgbClr val="000000"/>
                </a:solidFill>
              </a:rPr>
              <a:t>DD:Facilty</a:t>
            </a:r>
            <a:r>
              <a:rPr lang="en-US" sz="1200" b="1" dirty="0">
                <a:solidFill>
                  <a:srgbClr val="000000"/>
                </a:solidFill>
              </a:rPr>
              <a:t> Management</a:t>
            </a:r>
          </a:p>
        </p:txBody>
      </p:sp>
      <p:cxnSp>
        <p:nvCxnSpPr>
          <p:cNvPr id="10" name="Elbow Connector 9"/>
          <p:cNvCxnSpPr>
            <a:stCxn id="4" idx="2"/>
            <a:endCxn id="6" idx="0"/>
          </p:cNvCxnSpPr>
          <p:nvPr/>
        </p:nvCxnSpPr>
        <p:spPr>
          <a:xfrm rot="5400000">
            <a:off x="3023828" y="2312876"/>
            <a:ext cx="1728192" cy="936104"/>
          </a:xfrm>
          <a:prstGeom prst="bentConnector3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4" idx="2"/>
            <a:endCxn id="7" idx="0"/>
          </p:cNvCxnSpPr>
          <p:nvPr/>
        </p:nvCxnSpPr>
        <p:spPr>
          <a:xfrm rot="16200000" flipH="1">
            <a:off x="4139952" y="2132856"/>
            <a:ext cx="1728192" cy="1296144"/>
          </a:xfrm>
          <a:prstGeom prst="bentConnector3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4" idx="2"/>
            <a:endCxn id="8" idx="0"/>
          </p:cNvCxnSpPr>
          <p:nvPr/>
        </p:nvCxnSpPr>
        <p:spPr>
          <a:xfrm rot="16200000" flipH="1">
            <a:off x="5369493" y="903315"/>
            <a:ext cx="1728192" cy="3755226"/>
          </a:xfrm>
          <a:prstGeom prst="bentConnector3">
            <a:avLst>
              <a:gd name="adj1" fmla="val 50000"/>
            </a:avLst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4" idx="2"/>
            <a:endCxn id="5" idx="0"/>
          </p:cNvCxnSpPr>
          <p:nvPr/>
        </p:nvCxnSpPr>
        <p:spPr>
          <a:xfrm rot="5400000">
            <a:off x="1907704" y="1196752"/>
            <a:ext cx="1728192" cy="3168352"/>
          </a:xfrm>
          <a:prstGeom prst="bentConnector3">
            <a:avLst>
              <a:gd name="adj1" fmla="val 50000"/>
            </a:avLst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48458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000" dirty="0"/>
              <a:t>Hospital Board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algn="just">
              <a:buAutoNum type="arabicParenR" startAt="3"/>
            </a:pPr>
            <a:endParaRPr lang="en-ZA" b="0" u="sng" dirty="0">
              <a:solidFill>
                <a:srgbClr val="FF0000"/>
              </a:solidFill>
            </a:endParaRPr>
          </a:p>
          <a:p>
            <a:pPr algn="just"/>
            <a:endParaRPr lang="en-ZA" b="0" u="sng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95816660"/>
              </p:ext>
            </p:extLst>
          </p:nvPr>
        </p:nvGraphicFramePr>
        <p:xfrm>
          <a:off x="1835696" y="1268760"/>
          <a:ext cx="5688632" cy="460851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481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404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6085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en-ZA" sz="12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Chairperson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en-ZA" sz="12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Mr. Z Feni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en-ZA" sz="12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Deputy Chairperson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en-ZA" sz="12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Mr. N Ndibongo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en-ZA" sz="12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Non-clinical Staff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en-ZA" sz="12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Ms E van </a:t>
                      </a:r>
                      <a:r>
                        <a:rPr lang="en-ZA" sz="1200" dirty="0" err="1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Tonder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en-ZA" sz="12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Clinical staff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en-ZA" sz="12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Dr. S Mukonkole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en-ZA" sz="12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Academic Interest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en-ZA" sz="12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Prof. D Helenberg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en-ZA" sz="12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Municipality(Councillor)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en-ZA" sz="12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Cllr. V Matanzima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en-ZA" sz="12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Community rep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en-ZA" sz="12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Ms P Mdini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en-ZA" sz="12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Community rep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en-ZA" sz="12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Mr A Nuko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en-ZA" sz="12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Community rep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en-ZA" sz="12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Mr N Tshengu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en-ZA" sz="12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Community rep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en-ZA" sz="12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M L Mahomba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14868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000" dirty="0"/>
              <a:t>Human Resource Matters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5536" y="980728"/>
            <a:ext cx="8301608" cy="4813995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endParaRPr lang="en-ZA" sz="2000" b="0" dirty="0"/>
          </a:p>
          <a:p>
            <a:pPr algn="just"/>
            <a:endParaRPr lang="en-ZA" sz="2000" b="0" dirty="0"/>
          </a:p>
          <a:p>
            <a:pPr algn="just"/>
            <a:endParaRPr lang="en-ZA" sz="2000" b="0" dirty="0"/>
          </a:p>
          <a:p>
            <a:pPr lvl="1" algn="just"/>
            <a:r>
              <a:rPr lang="en-US" sz="2000" dirty="0">
                <a:solidFill>
                  <a:srgbClr val="000000"/>
                </a:solidFill>
              </a:rPr>
              <a:t>Total of 617 posts funded at the hospital (15 August 2018)</a:t>
            </a:r>
          </a:p>
          <a:p>
            <a:pPr marL="0" lvl="1" indent="0" algn="just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lvl="1" algn="just"/>
            <a:r>
              <a:rPr lang="en-US" sz="2000" dirty="0">
                <a:solidFill>
                  <a:srgbClr val="000000"/>
                </a:solidFill>
              </a:rPr>
              <a:t>46 posts currently vacant</a:t>
            </a:r>
          </a:p>
          <a:p>
            <a:pPr marL="180000" lvl="2" indent="0" algn="just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lvl="1" algn="just"/>
            <a:r>
              <a:rPr lang="en-US" sz="2000" dirty="0"/>
              <a:t>Shortages in specific areas (</a:t>
            </a:r>
            <a:r>
              <a:rPr lang="en-US" sz="2000" dirty="0" err="1"/>
              <a:t>e.g</a:t>
            </a:r>
            <a:r>
              <a:rPr lang="en-US" sz="2000" dirty="0"/>
              <a:t> </a:t>
            </a:r>
            <a:r>
              <a:rPr lang="en-US" sz="2000" dirty="0" err="1"/>
              <a:t>Specialised</a:t>
            </a:r>
            <a:r>
              <a:rPr lang="en-US" sz="2000" dirty="0"/>
              <a:t> nursing) reflect a National shortage</a:t>
            </a:r>
            <a:endParaRPr lang="en-US" sz="2000" dirty="0">
              <a:solidFill>
                <a:srgbClr val="000000"/>
              </a:solidFill>
            </a:endParaRPr>
          </a:p>
          <a:p>
            <a:pPr marL="0" lvl="1" indent="0" algn="just">
              <a:buNone/>
            </a:pPr>
            <a:endParaRPr lang="en-US" sz="2000" dirty="0"/>
          </a:p>
          <a:p>
            <a:pPr lvl="2" algn="just"/>
            <a:endParaRPr lang="en-US" sz="2000" dirty="0">
              <a:solidFill>
                <a:srgbClr val="000000"/>
              </a:solidFill>
            </a:endParaRPr>
          </a:p>
          <a:p>
            <a:pPr lvl="2" algn="just"/>
            <a:endParaRPr lang="en-US" sz="2000" dirty="0">
              <a:solidFill>
                <a:srgbClr val="FF0000"/>
              </a:solidFill>
            </a:endParaRPr>
          </a:p>
          <a:p>
            <a:pPr algn="just"/>
            <a:endParaRPr lang="en-ZA" sz="2000" b="0" dirty="0"/>
          </a:p>
          <a:p>
            <a:pPr marL="0" lvl="1" indent="0" algn="just">
              <a:buNone/>
            </a:pPr>
            <a:endParaRPr lang="en-ZA" sz="2000" dirty="0"/>
          </a:p>
          <a:p>
            <a:endParaRPr lang="en-ZA" sz="2000" b="0" dirty="0"/>
          </a:p>
          <a:p>
            <a:endParaRPr lang="en-ZA" sz="20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01511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New appointments and EE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32368205"/>
              </p:ext>
            </p:extLst>
          </p:nvPr>
        </p:nvGraphicFramePr>
        <p:xfrm>
          <a:off x="179512" y="980728"/>
          <a:ext cx="8784976" cy="5101159"/>
        </p:xfrm>
        <a:graphic>
          <a:graphicData uri="http://schemas.openxmlformats.org/drawingml/2006/table">
            <a:tbl>
              <a:tblPr/>
              <a:tblGrid>
                <a:gridCol w="7070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193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070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9657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1465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81325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62698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69208">
                <a:tc gridSpan="4"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New Appointments :1 Jan -31 August 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8966">
                <a:tc gridSpan="6"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Community Service Personnel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6918">
                <a:tc gridSpan="6"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Other Personnel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9444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8560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Total: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3537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1289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Race &amp;Gender representivity at Khayelitsha District Hospital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7353">
                <a:tc gridSpan="5">
                  <a:txBody>
                    <a:bodyPr/>
                    <a:lstStyle/>
                    <a:p>
                      <a:pPr algn="l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Race&amp;Gender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Total at Institution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(%)Percentage at Institution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9444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African Female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49444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African Male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49444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Coloured Male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49444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Coloured Female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49444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White Male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49444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White Female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49444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Indian Female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49444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Indian Male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49444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60289"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Total employees at institution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28055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b="0" dirty="0"/>
              <a:t>Budget 2017/18 </a:t>
            </a:r>
            <a:r>
              <a:rPr lang="en-US" sz="2400" dirty="0"/>
              <a:t>R 330M</a:t>
            </a:r>
          </a:p>
          <a:p>
            <a:pPr lvl="1" indent="0">
              <a:buNone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b="0" dirty="0"/>
              <a:t>Expenditure 2017/2018 </a:t>
            </a:r>
            <a:r>
              <a:rPr lang="en-US" sz="2400" dirty="0"/>
              <a:t>R 350M</a:t>
            </a:r>
          </a:p>
          <a:p>
            <a:pPr marL="285750" indent="-285750">
              <a:buFont typeface="Arial"/>
              <a:buChar char="•"/>
            </a:pPr>
            <a:endParaRPr lang="en-US" sz="2400" b="0" dirty="0"/>
          </a:p>
          <a:p>
            <a:pPr marL="285750" indent="-285750">
              <a:buFont typeface="Arial"/>
              <a:buChar char="•"/>
            </a:pPr>
            <a:r>
              <a:rPr lang="en-US" sz="2400" b="0" dirty="0"/>
              <a:t>Budget 2018 /2019 </a:t>
            </a:r>
            <a:r>
              <a:rPr lang="en-US" sz="2400" dirty="0"/>
              <a:t>R373M</a:t>
            </a:r>
          </a:p>
          <a:p>
            <a:pPr algn="just"/>
            <a:endParaRPr lang="en-ZA" sz="2400" b="0" dirty="0"/>
          </a:p>
          <a:p>
            <a:pPr lvl="1" indent="0">
              <a:buNone/>
            </a:pPr>
            <a:endParaRPr lang="en-US" sz="2400" dirty="0"/>
          </a:p>
          <a:p>
            <a:pPr marL="465750" lvl="1" indent="-285750"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3722702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algn="ctr"/>
            <a:r>
              <a:rPr lang="en-ZA" dirty="0"/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xmlns="" val="32785444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ZA" dirty="0"/>
              <a:t>CHALLENGES</a:t>
            </a:r>
            <a:endParaRPr lang="en-ZA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1" algn="just">
              <a:buFont typeface="Arial"/>
              <a:buChar char="•"/>
            </a:pPr>
            <a:r>
              <a:rPr lang="en-US" sz="2000" dirty="0"/>
              <a:t>Burden of disease within Khayelitsha has resulted in increased pressure on the public health facilities</a:t>
            </a:r>
          </a:p>
          <a:p>
            <a:pPr lvl="2" algn="just"/>
            <a:r>
              <a:rPr lang="en-US" sz="2000" dirty="0"/>
              <a:t>High incidence of TB / HIV </a:t>
            </a:r>
          </a:p>
          <a:p>
            <a:pPr lvl="2" algn="just"/>
            <a:r>
              <a:rPr lang="en-US" sz="2000" dirty="0"/>
              <a:t>Poorly controlled Chronic Diseases of Lifestyle</a:t>
            </a:r>
          </a:p>
          <a:p>
            <a:pPr lvl="2" algn="just"/>
            <a:r>
              <a:rPr lang="en-US" sz="2000" dirty="0"/>
              <a:t>High Obstetric numbers with complicated deliveries</a:t>
            </a:r>
          </a:p>
          <a:p>
            <a:pPr lvl="2" algn="just"/>
            <a:r>
              <a:rPr lang="en-US" sz="2000" dirty="0"/>
              <a:t>Interpersonal violence</a:t>
            </a:r>
          </a:p>
          <a:p>
            <a:pPr lvl="2" algn="just"/>
            <a:r>
              <a:rPr lang="en-US" sz="2000" dirty="0"/>
              <a:t>Substance abuse </a:t>
            </a:r>
            <a:r>
              <a:rPr lang="mr-IN" sz="2000" dirty="0"/>
              <a:t>–</a:t>
            </a:r>
            <a:r>
              <a:rPr lang="en-US" sz="2000" dirty="0"/>
              <a:t> alcohol </a:t>
            </a:r>
          </a:p>
          <a:p>
            <a:pPr marL="180000" lvl="2" indent="0" algn="just">
              <a:buNone/>
            </a:pPr>
            <a:endParaRPr lang="en-US" sz="2000" dirty="0"/>
          </a:p>
          <a:p>
            <a:pPr lvl="1" algn="just">
              <a:buFont typeface="Arial"/>
              <a:buChar char="•"/>
            </a:pPr>
            <a:r>
              <a:rPr lang="en-US" sz="2000" dirty="0"/>
              <a:t>Fragmentation of the PHC services with Provincial and </a:t>
            </a:r>
            <a:r>
              <a:rPr lang="en-US" sz="2000" dirty="0" err="1"/>
              <a:t>CoCT</a:t>
            </a:r>
            <a:r>
              <a:rPr lang="en-US" sz="2000" dirty="0"/>
              <a:t> sites increases the challenges of gaining control of some of the above conditions</a:t>
            </a:r>
          </a:p>
          <a:p>
            <a:pPr marL="0" lvl="1" indent="0" algn="just">
              <a:buNone/>
            </a:pPr>
            <a:endParaRPr lang="en-ZA" sz="2000" dirty="0">
              <a:solidFill>
                <a:srgbClr val="FF0000"/>
              </a:solidFill>
            </a:endParaRPr>
          </a:p>
          <a:p>
            <a:pPr lvl="1" algn="just"/>
            <a:endParaRPr lang="en-US" sz="2000" dirty="0"/>
          </a:p>
          <a:p>
            <a:pPr marL="0" lvl="1" indent="0" algn="just">
              <a:buNone/>
            </a:pPr>
            <a:endParaRPr lang="en-US" sz="2000" dirty="0"/>
          </a:p>
          <a:p>
            <a:pPr marL="0" lvl="1" indent="0" algn="just">
              <a:buNone/>
            </a:pPr>
            <a:endParaRPr lang="en-ZA" sz="2000" dirty="0"/>
          </a:p>
          <a:p>
            <a:pPr lvl="1" algn="just"/>
            <a:endParaRPr lang="en-ZA" sz="2000" dirty="0"/>
          </a:p>
          <a:p>
            <a:pPr lvl="1" algn="just"/>
            <a:endParaRPr lang="en-ZA" sz="2000" dirty="0"/>
          </a:p>
          <a:p>
            <a:pPr marL="0" lvl="1" indent="0">
              <a:buNone/>
            </a:pPr>
            <a:endParaRPr lang="en-ZA" sz="2000" b="0" dirty="0"/>
          </a:p>
          <a:p>
            <a:endParaRPr lang="en-ZA" sz="2000" b="0" dirty="0"/>
          </a:p>
          <a:p>
            <a:endParaRPr lang="en-ZA" sz="2000" b="0" dirty="0"/>
          </a:p>
        </p:txBody>
      </p:sp>
    </p:spTree>
    <p:extLst>
      <p:ext uri="{BB962C8B-B14F-4D97-AF65-F5344CB8AC3E}">
        <p14:creationId xmlns:p14="http://schemas.microsoft.com/office/powerpoint/2010/main" xmlns="" val="30939544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ZA" dirty="0"/>
              <a:t>CHALLENGES</a:t>
            </a:r>
            <a:endParaRPr lang="en-ZA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1" algn="just">
              <a:buFont typeface="Arial"/>
              <a:buChar char="•"/>
            </a:pPr>
            <a:r>
              <a:rPr lang="en-US" sz="2000" dirty="0"/>
              <a:t>Khayelitsha Community has grown significantly over the past 6 years</a:t>
            </a:r>
          </a:p>
          <a:p>
            <a:pPr lvl="1" algn="just">
              <a:buFont typeface="Arial"/>
              <a:buChar char="•"/>
            </a:pPr>
            <a:endParaRPr lang="en-US" sz="2000" dirty="0"/>
          </a:p>
          <a:p>
            <a:pPr lvl="1" algn="just">
              <a:buFont typeface="Arial"/>
              <a:buChar char="•"/>
            </a:pPr>
            <a:r>
              <a:rPr lang="en-US" sz="2000" dirty="0"/>
              <a:t>New informal settlements seen at the Spine roads / </a:t>
            </a:r>
            <a:r>
              <a:rPr lang="en-US" sz="2000" dirty="0" err="1"/>
              <a:t>Endlovini</a:t>
            </a:r>
            <a:r>
              <a:rPr lang="en-US" sz="2000" dirty="0"/>
              <a:t> and Baden Powell sites</a:t>
            </a:r>
          </a:p>
          <a:p>
            <a:pPr lvl="1" algn="just">
              <a:buFont typeface="Arial"/>
              <a:buChar char="•"/>
            </a:pPr>
            <a:endParaRPr lang="en-US" sz="2000" dirty="0"/>
          </a:p>
          <a:p>
            <a:pPr lvl="1" algn="just">
              <a:buFont typeface="Arial"/>
              <a:buChar char="•"/>
            </a:pPr>
            <a:r>
              <a:rPr lang="en-US" sz="2000" dirty="0"/>
              <a:t>In addition </a:t>
            </a:r>
            <a:r>
              <a:rPr lang="en-US" sz="2000" dirty="0" err="1"/>
              <a:t>Mfuleni</a:t>
            </a:r>
            <a:r>
              <a:rPr lang="en-US" sz="2000" dirty="0"/>
              <a:t> has been included in the drainage area of Khayelitsha hospital</a:t>
            </a:r>
          </a:p>
          <a:p>
            <a:pPr lvl="1" algn="just">
              <a:buFont typeface="Arial"/>
              <a:buChar char="•"/>
            </a:pPr>
            <a:endParaRPr lang="en-US" sz="2000" dirty="0"/>
          </a:p>
          <a:p>
            <a:pPr lvl="1" algn="just">
              <a:buFont typeface="Arial"/>
              <a:buChar char="•"/>
            </a:pPr>
            <a:r>
              <a:rPr lang="en-US" sz="2000" dirty="0"/>
              <a:t>All of the above has resulted in increased service pressures with patient  admissions  beyond ward capacity</a:t>
            </a:r>
          </a:p>
          <a:p>
            <a:pPr marL="0" lvl="1" indent="0" algn="just">
              <a:buNone/>
            </a:pPr>
            <a:endParaRPr lang="en-ZA" sz="2000" dirty="0">
              <a:solidFill>
                <a:srgbClr val="FF0000"/>
              </a:solidFill>
            </a:endParaRPr>
          </a:p>
          <a:p>
            <a:pPr lvl="1" algn="just"/>
            <a:endParaRPr lang="en-US" sz="2000" dirty="0"/>
          </a:p>
          <a:p>
            <a:pPr marL="0" lvl="1" indent="0" algn="just">
              <a:buNone/>
            </a:pPr>
            <a:endParaRPr lang="en-US" sz="2000" dirty="0"/>
          </a:p>
          <a:p>
            <a:pPr marL="0" lvl="1" indent="0" algn="just">
              <a:buNone/>
            </a:pPr>
            <a:endParaRPr lang="en-ZA" sz="2000" dirty="0"/>
          </a:p>
          <a:p>
            <a:pPr lvl="1" algn="just"/>
            <a:endParaRPr lang="en-ZA" sz="2000" dirty="0"/>
          </a:p>
          <a:p>
            <a:pPr lvl="1" algn="just"/>
            <a:endParaRPr lang="en-ZA" sz="2000" dirty="0"/>
          </a:p>
          <a:p>
            <a:pPr marL="0" lvl="1" indent="0">
              <a:buNone/>
            </a:pPr>
            <a:endParaRPr lang="en-ZA" sz="2000" b="0" dirty="0"/>
          </a:p>
          <a:p>
            <a:endParaRPr lang="en-ZA" sz="2000" b="0" dirty="0"/>
          </a:p>
          <a:p>
            <a:endParaRPr lang="en-ZA" sz="2000" b="0" dirty="0"/>
          </a:p>
        </p:txBody>
      </p:sp>
    </p:spTree>
    <p:extLst>
      <p:ext uri="{BB962C8B-B14F-4D97-AF65-F5344CB8AC3E}">
        <p14:creationId xmlns:p14="http://schemas.microsoft.com/office/powerpoint/2010/main" xmlns="" val="30939544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Khaya 201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03" y="764704"/>
            <a:ext cx="9144000" cy="53784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/>
          <a:lstStyle/>
          <a:p>
            <a:fld id="{8406839F-D7A4-4E5D-B93D-768AD4D1DB36}" type="slidenum">
              <a:rPr lang="en-ZA" smtClean="0"/>
              <a:pPr/>
              <a:t>28</a:t>
            </a:fld>
            <a:endParaRPr lang="en-ZA" dirty="0"/>
          </a:p>
        </p:txBody>
      </p:sp>
      <p:pic>
        <p:nvPicPr>
          <p:cNvPr id="7" name="Picture 6" descr="khaya 201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537845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Khaya</a:t>
            </a:r>
            <a:r>
              <a:rPr lang="en-US" dirty="0"/>
              <a:t> 2013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709583" y="2480734"/>
            <a:ext cx="2137833" cy="1096433"/>
            <a:chOff x="4709583" y="2480734"/>
            <a:chExt cx="2137833" cy="1096433"/>
          </a:xfrm>
        </p:grpSpPr>
        <p:sp>
          <p:nvSpPr>
            <p:cNvPr id="10" name="Oval 9"/>
            <p:cNvSpPr/>
            <p:nvPr/>
          </p:nvSpPr>
          <p:spPr>
            <a:xfrm>
              <a:off x="4709583" y="2707216"/>
              <a:ext cx="730250" cy="869951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302249" y="2480734"/>
              <a:ext cx="1545167" cy="275168"/>
            </a:xfrm>
            <a:prstGeom prst="rect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Spine Road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847416" y="3232148"/>
            <a:ext cx="2313830" cy="1188511"/>
            <a:chOff x="6847416" y="3232148"/>
            <a:chExt cx="2313830" cy="1188511"/>
          </a:xfrm>
        </p:grpSpPr>
        <p:sp>
          <p:nvSpPr>
            <p:cNvPr id="9" name="Oval 8"/>
            <p:cNvSpPr/>
            <p:nvPr/>
          </p:nvSpPr>
          <p:spPr>
            <a:xfrm>
              <a:off x="6847416" y="3380316"/>
              <a:ext cx="941917" cy="1040343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616079" y="3232148"/>
              <a:ext cx="1545167" cy="275168"/>
            </a:xfrm>
            <a:prstGeom prst="rect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Baden Powell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314701" y="5111749"/>
            <a:ext cx="3706281" cy="1040343"/>
            <a:chOff x="3314701" y="5111749"/>
            <a:chExt cx="3706281" cy="1040343"/>
          </a:xfrm>
        </p:grpSpPr>
        <p:sp>
          <p:nvSpPr>
            <p:cNvPr id="8" name="Oval 7"/>
            <p:cNvSpPr/>
            <p:nvPr/>
          </p:nvSpPr>
          <p:spPr>
            <a:xfrm>
              <a:off x="3314701" y="5111749"/>
              <a:ext cx="2125132" cy="1040343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475815" y="5596467"/>
              <a:ext cx="1545167" cy="275168"/>
            </a:xfrm>
            <a:prstGeom prst="rect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/>
                <a:t>Endlovini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80132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ZA" dirty="0"/>
              <a:t>CHALLENGES</a:t>
            </a:r>
            <a:r>
              <a:rPr lang="en-ZA" sz="2000" dirty="0"/>
              <a:t/>
            </a:r>
            <a:br>
              <a:rPr lang="en-ZA" sz="2000" dirty="0"/>
            </a:br>
            <a:endParaRPr lang="en-ZA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1" algn="just">
              <a:buFont typeface="Arial" panose="020B0604020202020204" pitchFamily="34" charset="0"/>
              <a:buChar char="•"/>
            </a:pPr>
            <a:r>
              <a:rPr lang="en-US" sz="2000" dirty="0"/>
              <a:t>High expectations and Increased scrutiny and pressure from political and societal </a:t>
            </a:r>
            <a:r>
              <a:rPr lang="en-US" sz="2000" dirty="0" err="1"/>
              <a:t>organisations</a:t>
            </a:r>
            <a:r>
              <a:rPr lang="en-US" sz="2000" dirty="0"/>
              <a:t> has resulted in high profile media coverage, especially on social media</a:t>
            </a:r>
          </a:p>
          <a:p>
            <a:pPr marL="0" lvl="1" indent="0" algn="just">
              <a:buNone/>
            </a:pPr>
            <a:endParaRPr lang="en-US" sz="2000" dirty="0"/>
          </a:p>
          <a:p>
            <a:pPr lvl="1" algn="just">
              <a:buFont typeface="Arial"/>
              <a:buChar char="•"/>
            </a:pPr>
            <a:r>
              <a:rPr lang="en-US" sz="2000" dirty="0"/>
              <a:t>This has lead to lowered morale of staff within the facility, with high turnover rates in some areas </a:t>
            </a:r>
          </a:p>
          <a:p>
            <a:pPr marL="0" lvl="1" indent="0" algn="just">
              <a:buNone/>
            </a:pPr>
            <a:endParaRPr lang="en-US" dirty="0"/>
          </a:p>
          <a:p>
            <a:pPr marL="0" lvl="1" indent="0" algn="just">
              <a:buNone/>
            </a:pPr>
            <a:endParaRPr lang="en-US" dirty="0"/>
          </a:p>
          <a:p>
            <a:pPr marL="0" lvl="1" indent="0" algn="just">
              <a:buNone/>
            </a:pPr>
            <a:endParaRPr lang="en-ZA" dirty="0"/>
          </a:p>
          <a:p>
            <a:pPr lvl="1" algn="just"/>
            <a:endParaRPr lang="en-ZA" dirty="0"/>
          </a:p>
          <a:p>
            <a:pPr lvl="1" algn="just"/>
            <a:endParaRPr lang="en-ZA" dirty="0"/>
          </a:p>
          <a:p>
            <a:pPr marL="0" lvl="1" indent="0">
              <a:buNone/>
            </a:pPr>
            <a:endParaRPr lang="en-ZA" b="0" dirty="0"/>
          </a:p>
          <a:p>
            <a:endParaRPr lang="en-ZA" b="0" dirty="0"/>
          </a:p>
          <a:p>
            <a:endParaRPr lang="en-ZA" b="0" dirty="0"/>
          </a:p>
        </p:txBody>
      </p:sp>
    </p:spTree>
    <p:extLst>
      <p:ext uri="{BB962C8B-B14F-4D97-AF65-F5344CB8AC3E}">
        <p14:creationId xmlns:p14="http://schemas.microsoft.com/office/powerpoint/2010/main" xmlns="" val="3093954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r>
              <a:rPr lang="en-ZA" dirty="0"/>
              <a:t>Population served by </a:t>
            </a:r>
            <a:r>
              <a:rPr lang="en-ZA" dirty="0" err="1"/>
              <a:t>Khayelitsha</a:t>
            </a:r>
            <a:r>
              <a:rPr lang="en-ZA" dirty="0"/>
              <a:t> Hospital</a:t>
            </a:r>
          </a:p>
        </p:txBody>
      </p:sp>
    </p:spTree>
    <p:extLst>
      <p:ext uri="{BB962C8B-B14F-4D97-AF65-F5344CB8AC3E}">
        <p14:creationId xmlns:p14="http://schemas.microsoft.com/office/powerpoint/2010/main" xmlns="" val="42939262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ZA" dirty="0"/>
              <a:t>Additional interesting facts</a:t>
            </a:r>
          </a:p>
        </p:txBody>
      </p:sp>
    </p:spTree>
    <p:extLst>
      <p:ext uri="{BB962C8B-B14F-4D97-AF65-F5344CB8AC3E}">
        <p14:creationId xmlns:p14="http://schemas.microsoft.com/office/powerpoint/2010/main" xmlns="" val="14994480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>
            <a:noAutofit/>
          </a:bodyPr>
          <a:lstStyle/>
          <a:p>
            <a:r>
              <a:rPr lang="en-ZA" sz="2800" dirty="0"/>
              <a:t>Paediatric Services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2739525321"/>
              </p:ext>
            </p:extLst>
          </p:nvPr>
        </p:nvGraphicFramePr>
        <p:xfrm>
          <a:off x="0" y="836712"/>
          <a:ext cx="453650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27919072"/>
              </p:ext>
            </p:extLst>
          </p:nvPr>
        </p:nvGraphicFramePr>
        <p:xfrm>
          <a:off x="4860032" y="908720"/>
          <a:ext cx="417646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63156626"/>
              </p:ext>
            </p:extLst>
          </p:nvPr>
        </p:nvGraphicFramePr>
        <p:xfrm>
          <a:off x="4355976" y="3933056"/>
          <a:ext cx="4777095" cy="2924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00054161"/>
              </p:ext>
            </p:extLst>
          </p:nvPr>
        </p:nvGraphicFramePr>
        <p:xfrm>
          <a:off x="107504" y="378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9061583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Obstetrics Service outcomes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85317118"/>
              </p:ext>
            </p:extLst>
          </p:nvPr>
        </p:nvGraphicFramePr>
        <p:xfrm>
          <a:off x="323528" y="1196752"/>
          <a:ext cx="3888432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34372562"/>
              </p:ext>
            </p:extLst>
          </p:nvPr>
        </p:nvGraphicFramePr>
        <p:xfrm>
          <a:off x="4211960" y="112474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19258388"/>
              </p:ext>
            </p:extLst>
          </p:nvPr>
        </p:nvGraphicFramePr>
        <p:xfrm>
          <a:off x="395536" y="364502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74864142"/>
              </p:ext>
            </p:extLst>
          </p:nvPr>
        </p:nvGraphicFramePr>
        <p:xfrm>
          <a:off x="4211960" y="3826768"/>
          <a:ext cx="4788024" cy="3031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98267" y="63804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80289" y="62772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156390" y="184807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22794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Orthopaedic Services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47179347"/>
              </p:ext>
            </p:extLst>
          </p:nvPr>
        </p:nvGraphicFramePr>
        <p:xfrm>
          <a:off x="8492" y="98072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61000197"/>
              </p:ext>
            </p:extLst>
          </p:nvPr>
        </p:nvGraphicFramePr>
        <p:xfrm>
          <a:off x="4572000" y="105273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65355506"/>
              </p:ext>
            </p:extLst>
          </p:nvPr>
        </p:nvGraphicFramePr>
        <p:xfrm>
          <a:off x="1763688" y="371703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2832003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EC Resuscitation area January to June 2018 : Total 3177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6686736"/>
              </p:ext>
            </p:extLst>
          </p:nvPr>
        </p:nvGraphicFramePr>
        <p:xfrm>
          <a:off x="395536" y="836712"/>
          <a:ext cx="374441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27501366"/>
              </p:ext>
            </p:extLst>
          </p:nvPr>
        </p:nvGraphicFramePr>
        <p:xfrm>
          <a:off x="3851920" y="692696"/>
          <a:ext cx="500404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00386735"/>
              </p:ext>
            </p:extLst>
          </p:nvPr>
        </p:nvGraphicFramePr>
        <p:xfrm>
          <a:off x="4427984" y="3645024"/>
          <a:ext cx="471601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26886626"/>
              </p:ext>
            </p:extLst>
          </p:nvPr>
        </p:nvGraphicFramePr>
        <p:xfrm>
          <a:off x="0" y="3429000"/>
          <a:ext cx="4932040" cy="3175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3095052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9BEF19-8A4C-44D5-B885-E580CE5C7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Crime Statistics </a:t>
            </a:r>
            <a:r>
              <a:rPr lang="mr-IN" dirty="0"/>
              <a:t>–</a:t>
            </a:r>
            <a:r>
              <a:rPr lang="en-ZA" dirty="0"/>
              <a:t> Khayelithsa 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51572332"/>
              </p:ext>
            </p:extLst>
          </p:nvPr>
        </p:nvGraphicFramePr>
        <p:xfrm>
          <a:off x="24840" y="1052736"/>
          <a:ext cx="865161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3638060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algn="ctr"/>
            <a:r>
              <a:rPr lang="en-ZA" dirty="0"/>
              <a:t>Achievements</a:t>
            </a:r>
          </a:p>
        </p:txBody>
      </p:sp>
    </p:spTree>
    <p:extLst>
      <p:ext uri="{BB962C8B-B14F-4D97-AF65-F5344CB8AC3E}">
        <p14:creationId xmlns:p14="http://schemas.microsoft.com/office/powerpoint/2010/main" xmlns="" val="222808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ACHIEVEMENTS – SERVICE DELIVERY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7544" y="980728"/>
            <a:ext cx="8229600" cy="481399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algn="just">
              <a:buFont typeface="Arial"/>
              <a:buChar char="•"/>
            </a:pPr>
            <a:endParaRPr lang="en-US" sz="20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/>
              <a:t>Seen a total of 466000 patients seen since January 2012</a:t>
            </a:r>
          </a:p>
          <a:p>
            <a:pPr marL="4657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Total of 1000+ compliments </a:t>
            </a:r>
            <a:r>
              <a:rPr lang="en-US" sz="2000" dirty="0" err="1"/>
              <a:t>vs</a:t>
            </a:r>
            <a:r>
              <a:rPr lang="en-US" sz="2000" dirty="0"/>
              <a:t> 100 complaints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/>
              <a:t>Hospital pharmacy received a gold medal award in 2012  for the best functioning pharmacy in the province.</a:t>
            </a:r>
          </a:p>
          <a:p>
            <a:pPr marL="342900" indent="-342900" algn="just">
              <a:buFont typeface="Arial"/>
              <a:buChar char="•"/>
            </a:pPr>
            <a:endParaRPr lang="en-US" sz="2000" b="0" dirty="0"/>
          </a:p>
          <a:p>
            <a:pPr marL="342900" indent="-342900" algn="just">
              <a:buFont typeface="Arial"/>
              <a:buChar char="•"/>
            </a:pPr>
            <a:r>
              <a:rPr lang="en-US" sz="2000" b="0" dirty="0"/>
              <a:t>National Core Standards</a:t>
            </a:r>
          </a:p>
          <a:p>
            <a:pPr marL="522900" lvl="1" indent="-342900" algn="just">
              <a:buFont typeface="Arial"/>
              <a:buChar char="•"/>
            </a:pPr>
            <a:r>
              <a:rPr lang="en-US" sz="2000" b="0" dirty="0"/>
              <a:t>78% </a:t>
            </a:r>
            <a:r>
              <a:rPr lang="en-US" sz="2000" dirty="0"/>
              <a:t>in</a:t>
            </a:r>
            <a:r>
              <a:rPr lang="en-US" sz="2000" b="0" dirty="0"/>
              <a:t> National DOH audit in 2012 </a:t>
            </a:r>
            <a:endParaRPr lang="en-US" sz="2000" dirty="0"/>
          </a:p>
          <a:p>
            <a:pPr marL="522900" lvl="1" indent="-342900" algn="just">
              <a:buFont typeface="Arial"/>
              <a:buChar char="•"/>
            </a:pPr>
            <a:r>
              <a:rPr lang="en-US" sz="2000" b="0" dirty="0"/>
              <a:t>77% in Provincial DOH internal audit in 2013 </a:t>
            </a:r>
          </a:p>
          <a:p>
            <a:pPr marL="522900" lvl="1" indent="-342900" algn="just">
              <a:buFont typeface="Arial"/>
              <a:buChar char="•"/>
            </a:pPr>
            <a:r>
              <a:rPr lang="en-US" sz="2000" b="0" dirty="0"/>
              <a:t>95% </a:t>
            </a:r>
            <a:r>
              <a:rPr lang="en-US" sz="2000" dirty="0"/>
              <a:t>in Provincial DOH internal audit in </a:t>
            </a:r>
            <a:r>
              <a:rPr lang="en-US" sz="2000" b="0" dirty="0"/>
              <a:t>2017</a:t>
            </a:r>
          </a:p>
          <a:p>
            <a:pPr marL="342900" indent="-342900" algn="just">
              <a:buFont typeface="Arial"/>
              <a:buChar char="•"/>
            </a:pPr>
            <a:endParaRPr lang="en-US" sz="2000" b="0" dirty="0"/>
          </a:p>
          <a:p>
            <a:pPr marL="342900" indent="-342900" algn="just">
              <a:buFont typeface="Arial"/>
              <a:buChar char="•"/>
            </a:pPr>
            <a:r>
              <a:rPr lang="en-US" sz="2000" b="0" dirty="0"/>
              <a:t>100% score in MBFI accreditation</a:t>
            </a:r>
          </a:p>
          <a:p>
            <a:pPr algn="just"/>
            <a:endParaRPr lang="en-US" sz="20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just">
              <a:buFont typeface="Arial"/>
              <a:buChar char="•"/>
            </a:pPr>
            <a:endParaRPr lang="en-US" sz="2000" b="0" dirty="0"/>
          </a:p>
          <a:p>
            <a:pPr algn="just">
              <a:buFont typeface="Arial" pitchFamily="34" charset="0"/>
              <a:buChar char="•"/>
            </a:pPr>
            <a:endParaRPr lang="en-US" sz="2000" b="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ACHIEVEMENTS - ACADEMIC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b="0" u="sng" dirty="0"/>
              <a:t>NURSING</a:t>
            </a:r>
          </a:p>
          <a:p>
            <a:endParaRPr lang="en-US" sz="2400" b="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SANC Accreditation for Nurse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Since 2012, 22 nurses have progressed from Enrolled nursing to Professional or Professional to Specialty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Nursing Leadership training : 2 OPM’s studying PGD in health management, nursing directorate initiatives.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0" dirty="0"/>
          </a:p>
          <a:p>
            <a:r>
              <a:rPr lang="en-US" sz="2400" b="0" u="sng" dirty="0"/>
              <a:t>MEDICAL</a:t>
            </a:r>
          </a:p>
          <a:p>
            <a:endParaRPr lang="en-US" sz="2400" b="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Specialist Training site for Emergency Medicine / Medicine / </a:t>
            </a:r>
            <a:r>
              <a:rPr lang="en-US" sz="1800" b="0" dirty="0" err="1"/>
              <a:t>Obs</a:t>
            </a:r>
            <a:r>
              <a:rPr lang="en-US" sz="1800" b="0" dirty="0"/>
              <a:t> / </a:t>
            </a:r>
            <a:r>
              <a:rPr lang="en-US" sz="1800" b="0" dirty="0" err="1"/>
              <a:t>Paediatrics</a:t>
            </a:r>
            <a:r>
              <a:rPr lang="en-US" sz="1800" b="0" dirty="0"/>
              <a:t> / Surgery / </a:t>
            </a:r>
            <a:r>
              <a:rPr lang="en-US" sz="1800" b="0" dirty="0" err="1"/>
              <a:t>Orthopaedics</a:t>
            </a:r>
            <a:endParaRPr lang="en-US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Completed training 2 </a:t>
            </a:r>
            <a:r>
              <a:rPr lang="en-US" sz="1800" b="0" dirty="0" err="1"/>
              <a:t>Paediatrics</a:t>
            </a:r>
            <a:r>
              <a:rPr lang="en-US" sz="1800" b="0" dirty="0"/>
              <a:t> / 1 </a:t>
            </a:r>
            <a:r>
              <a:rPr lang="en-US" sz="1800" b="0" dirty="0" err="1"/>
              <a:t>Obs</a:t>
            </a:r>
            <a:r>
              <a:rPr lang="en-US" sz="1800" b="0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Currently training 3 registrars in EM / 3 </a:t>
            </a:r>
            <a:r>
              <a:rPr lang="en-US" sz="1800" b="0" dirty="0" err="1"/>
              <a:t>Paeds</a:t>
            </a:r>
            <a:r>
              <a:rPr lang="en-US" sz="1800" b="0" dirty="0"/>
              <a:t> / 2 </a:t>
            </a:r>
            <a:r>
              <a:rPr lang="en-US" sz="1800" b="0" dirty="0" err="1"/>
              <a:t>Obs</a:t>
            </a:r>
            <a:r>
              <a:rPr lang="en-US" sz="1800" b="0" dirty="0"/>
              <a:t> / 1 Ortho / 3 Med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45 Diploma graduates </a:t>
            </a:r>
            <a:r>
              <a:rPr lang="mr-IN" sz="1800" b="0" dirty="0"/>
              <a:t>–</a:t>
            </a:r>
            <a:r>
              <a:rPr lang="en-US" sz="1800" b="0" dirty="0"/>
              <a:t> Primary Emergency Care (</a:t>
            </a:r>
            <a:r>
              <a:rPr lang="en-US" sz="1800" b="0" dirty="0" err="1"/>
              <a:t>DiPEC</a:t>
            </a:r>
            <a:r>
              <a:rPr lang="en-US" sz="1800" b="0" dirty="0"/>
              <a:t>) / Child Health (DCH) / </a:t>
            </a:r>
            <a:r>
              <a:rPr lang="en-US" sz="1800" b="0" dirty="0" err="1"/>
              <a:t>Anaesthetics</a:t>
            </a:r>
            <a:r>
              <a:rPr lang="en-US" sz="1800" b="0" dirty="0"/>
              <a:t> (DA) / HIV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0" dirty="0"/>
          </a:p>
          <a:p>
            <a:endParaRPr lang="en-US" sz="2400" dirty="0"/>
          </a:p>
          <a:p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xmlns="" val="34966215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 Plan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b="0" dirty="0"/>
              <a:t>Services</a:t>
            </a:r>
          </a:p>
          <a:p>
            <a:pPr marL="465750" lvl="1" indent="-285750">
              <a:buFont typeface="Arial"/>
              <a:buChar char="•"/>
            </a:pPr>
            <a:r>
              <a:rPr lang="en-US" dirty="0"/>
              <a:t>On Site Blood Bank (In Planning)</a:t>
            </a:r>
          </a:p>
          <a:p>
            <a:pPr marL="465750" lvl="1" indent="-285750">
              <a:buFont typeface="Arial"/>
              <a:buChar char="•"/>
            </a:pPr>
            <a:r>
              <a:rPr lang="en-US" dirty="0"/>
              <a:t>Mental Health Unit (In Design)</a:t>
            </a:r>
          </a:p>
          <a:p>
            <a:pPr marL="465750" lvl="1" indent="-285750">
              <a:buFont typeface="Arial"/>
              <a:buChar char="•"/>
            </a:pPr>
            <a:r>
              <a:rPr lang="en-US" dirty="0"/>
              <a:t>Intermediate Care Beds (October 2018)</a:t>
            </a:r>
          </a:p>
          <a:p>
            <a:pPr marL="465750" lvl="1" indent="-285750">
              <a:buFont typeface="Arial"/>
              <a:buChar char="•"/>
            </a:pPr>
            <a:r>
              <a:rPr lang="en-US" b="0" dirty="0"/>
              <a:t>Initiation of Eye services, with </a:t>
            </a:r>
            <a:r>
              <a:rPr lang="en-US" b="0" dirty="0" err="1"/>
              <a:t>i</a:t>
            </a:r>
            <a:r>
              <a:rPr lang="en-US" dirty="0" err="1"/>
              <a:t>Improved</a:t>
            </a:r>
            <a:r>
              <a:rPr lang="en-US" dirty="0"/>
              <a:t> screening and treatment of </a:t>
            </a:r>
          </a:p>
          <a:p>
            <a:pPr marL="645750" lvl="2" indent="-285750">
              <a:buFont typeface="Arial"/>
              <a:buChar char="•"/>
            </a:pPr>
            <a:r>
              <a:rPr lang="en-US" dirty="0"/>
              <a:t>Diabetic Retinopathy</a:t>
            </a:r>
          </a:p>
          <a:p>
            <a:pPr marL="645750" lvl="2" indent="-285750">
              <a:buFont typeface="Arial"/>
              <a:buChar char="•"/>
            </a:pPr>
            <a:r>
              <a:rPr lang="en-US" dirty="0"/>
              <a:t>Glaucoma</a:t>
            </a:r>
          </a:p>
          <a:p>
            <a:pPr marL="645750" lvl="2" indent="-285750">
              <a:buFont typeface="Arial"/>
              <a:buChar char="•"/>
            </a:pPr>
            <a:r>
              <a:rPr lang="en-US" dirty="0"/>
              <a:t>Retinopathy of Prematurity</a:t>
            </a:r>
          </a:p>
          <a:p>
            <a:pPr marL="465750" lvl="1" indent="-285750">
              <a:buFont typeface="Arial"/>
              <a:buChar char="•"/>
            </a:pPr>
            <a:r>
              <a:rPr lang="en-US" b="0" dirty="0"/>
              <a:t>Breast Clinic</a:t>
            </a:r>
          </a:p>
          <a:p>
            <a:pPr marL="645750" lvl="2" indent="-285750">
              <a:buFont typeface="Arial"/>
              <a:buChar char="•"/>
            </a:pPr>
            <a:r>
              <a:rPr lang="en-US" dirty="0"/>
              <a:t>Screening and earlier diagnosis of Breast Cancer</a:t>
            </a:r>
          </a:p>
          <a:p>
            <a:pPr marL="285750" indent="-285750">
              <a:buFont typeface="Arial"/>
              <a:buChar char="•"/>
            </a:pPr>
            <a:r>
              <a:rPr lang="en-US" b="0" dirty="0"/>
              <a:t>EC congestion</a:t>
            </a:r>
          </a:p>
          <a:p>
            <a:pPr marL="465750" lvl="1" indent="-285750">
              <a:buFont typeface="Arial" panose="020B0604020202020204" pitchFamily="34" charset="0"/>
              <a:buChar char="•"/>
            </a:pPr>
            <a:r>
              <a:rPr lang="en-US" b="0" dirty="0"/>
              <a:t>Implemented a Q-marshal : assist to guide and improve communication at triage</a:t>
            </a:r>
          </a:p>
          <a:p>
            <a:pPr marL="465750" lvl="1" indent="-285750">
              <a:buFont typeface="Arial" panose="020B0604020202020204" pitchFamily="34" charset="0"/>
              <a:buChar char="•"/>
            </a:pPr>
            <a:r>
              <a:rPr lang="en-US" b="0" dirty="0"/>
              <a:t>Strengthen night nursing office: complaint management after hours</a:t>
            </a:r>
            <a:endParaRPr lang="en-US" dirty="0"/>
          </a:p>
          <a:p>
            <a:pPr marL="465750" lvl="1" indent="-285750">
              <a:buFont typeface="Arial"/>
              <a:buChar char="•"/>
            </a:pPr>
            <a:r>
              <a:rPr lang="en-US" dirty="0"/>
              <a:t>Linkages to PHC / CBS</a:t>
            </a:r>
          </a:p>
          <a:p>
            <a:pPr marL="465750" lvl="1" indent="-285750">
              <a:buFont typeface="Arial"/>
              <a:buChar char="•"/>
            </a:pPr>
            <a:r>
              <a:rPr lang="en-US" dirty="0"/>
              <a:t>Intermediate care </a:t>
            </a:r>
          </a:p>
          <a:p>
            <a:pPr marL="465750" lvl="1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b="0" dirty="0"/>
          </a:p>
          <a:p>
            <a:pPr marL="465750" lvl="1" indent="-285750">
              <a:buFont typeface="Arial"/>
              <a:buChar char="•"/>
            </a:pPr>
            <a:endParaRPr lang="en-US" dirty="0"/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xmlns="" val="2064862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Official population figures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5536" y="1391959"/>
            <a:ext cx="4038600" cy="4525963"/>
          </a:xfrm>
        </p:spPr>
        <p:txBody>
          <a:bodyPr>
            <a:normAutofit/>
          </a:bodyPr>
          <a:lstStyle/>
          <a:p>
            <a:r>
              <a:rPr lang="en-ZA" sz="2000" b="0" dirty="0"/>
              <a:t>From Census 2011:</a:t>
            </a:r>
          </a:p>
          <a:p>
            <a:endParaRPr lang="en-ZA" sz="2000" b="0" dirty="0"/>
          </a:p>
          <a:p>
            <a:pPr lvl="1"/>
            <a:r>
              <a:rPr lang="en-ZA" sz="2000" dirty="0"/>
              <a:t>Population: 391 749</a:t>
            </a:r>
          </a:p>
          <a:p>
            <a:pPr lvl="1"/>
            <a:r>
              <a:rPr lang="en-ZA" sz="2000" dirty="0"/>
              <a:t>Households: 118 809</a:t>
            </a:r>
          </a:p>
          <a:p>
            <a:pPr lvl="1"/>
            <a:r>
              <a:rPr lang="en-ZA" sz="2000" dirty="0"/>
              <a:t>Average household size: 3.3</a:t>
            </a:r>
          </a:p>
          <a:p>
            <a:pPr lvl="1"/>
            <a:r>
              <a:rPr lang="en-ZA" sz="2000" dirty="0"/>
              <a:t>62% of labour force (15-64y) employed</a:t>
            </a:r>
          </a:p>
          <a:p>
            <a:pPr lvl="1"/>
            <a:r>
              <a:rPr lang="en-ZA" sz="2000" dirty="0"/>
              <a:t>74% households monthly income &lt; R3200.</a:t>
            </a:r>
          </a:p>
          <a:p>
            <a:pPr lvl="1"/>
            <a:endParaRPr lang="en-ZA" sz="2000" dirty="0"/>
          </a:p>
          <a:p>
            <a:pPr lvl="1"/>
            <a:endParaRPr lang="en-ZA" sz="2000" dirty="0"/>
          </a:p>
          <a:p>
            <a:pPr lvl="1"/>
            <a:r>
              <a:rPr lang="en-ZA" sz="2000" dirty="0"/>
              <a:t>These numbers are hotly disputed in some circles….</a:t>
            </a:r>
            <a:endParaRPr lang="en-GB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628800"/>
            <a:ext cx="4038600" cy="3441803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228184" y="5363924"/>
            <a:ext cx="1363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Age pyramid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145078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000" dirty="0"/>
              <a:t>Conclusion: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7544" y="980728"/>
            <a:ext cx="8229600" cy="495801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en-ZA" sz="2400" b="0" dirty="0"/>
              <a:t>Khayelitsha district  Hospital was commissioned 5 years ago. </a:t>
            </a:r>
          </a:p>
          <a:p>
            <a:pPr algn="just"/>
            <a:endParaRPr lang="en-ZA" sz="2400" b="0" dirty="0"/>
          </a:p>
          <a:p>
            <a:pPr algn="just"/>
            <a:r>
              <a:rPr lang="en-ZA" sz="2400" b="0" dirty="0"/>
              <a:t>It was built to meet the health needs of a large community, comprising mainly poor people, mostly reliant on public health services. </a:t>
            </a:r>
          </a:p>
          <a:p>
            <a:pPr algn="just"/>
            <a:endParaRPr lang="en-ZA" sz="2400" b="0" dirty="0"/>
          </a:p>
          <a:p>
            <a:pPr algn="just"/>
            <a:r>
              <a:rPr lang="en-ZA" sz="2400" b="0" dirty="0"/>
              <a:t>The Staff, Hospital management and the board are working within the prescripts of the package of care and financial envelope to meet the community’s health needs and DOH priorities.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BAF1DC-A455-4AD6-8B8E-5745DEEE3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E7E72C9-7B0F-43B3-88DE-21A9882090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ZA"/>
          </a:p>
        </p:txBody>
      </p:sp>
      <p:graphicFrame>
        <p:nvGraphicFramePr>
          <p:cNvPr id="4" name="Object 3">
            <a:hlinkClick r:id="" action="ppaction://ole?verb=0"/>
            <a:extLst>
              <a:ext uri="{FF2B5EF4-FFF2-40B4-BE49-F238E27FC236}">
                <a16:creationId xmlns="" xmlns:a16="http://schemas.microsoft.com/office/drawing/2014/main" id="{D78014EF-9B5A-4B92-9A78-24C575B683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75799414"/>
              </p:ext>
            </p:extLst>
          </p:nvPr>
        </p:nvGraphicFramePr>
        <p:xfrm>
          <a:off x="107505" y="44624"/>
          <a:ext cx="9036496" cy="6813376"/>
        </p:xfrm>
        <a:graphic>
          <a:graphicData uri="http://schemas.openxmlformats.org/presentationml/2006/ole">
            <p:oleObj spid="_x0000_s2052" name="Presentation" r:id="rId3" imgW="4303807" imgH="3227860" progId="PowerPoint.Show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9532954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80976"/>
            <a:ext cx="8892480" cy="559256"/>
          </a:xfrm>
        </p:spPr>
        <p:txBody>
          <a:bodyPr>
            <a:normAutofit/>
          </a:bodyPr>
          <a:lstStyle/>
          <a:p>
            <a:pPr algn="l"/>
            <a:r>
              <a:rPr lang="en-ZA" sz="2400" b="1" dirty="0">
                <a:solidFill>
                  <a:srgbClr val="0070C0"/>
                </a:solidFill>
                <a:latin typeface="Century Gothic" pitchFamily="34" charset="0"/>
              </a:rPr>
              <a:t>Using social media to drive health information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0" y="1039978"/>
            <a:ext cx="8892481" cy="288925"/>
          </a:xfrm>
        </p:spPr>
        <p:txBody>
          <a:bodyPr/>
          <a:lstStyle/>
          <a:p>
            <a:pPr marL="0" indent="0">
              <a:buNone/>
            </a:pPr>
            <a:r>
              <a:rPr lang="en-ZA" i="0" dirty="0">
                <a:latin typeface="Century Gothic" pitchFamily="34" charset="0"/>
              </a:rPr>
              <a:t>Features on staff and community workers and chronic clubs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42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355977" y="1412777"/>
            <a:ext cx="4464496" cy="2592287"/>
          </a:xfrm>
        </p:spPr>
        <p:txBody>
          <a:bodyPr/>
          <a:lstStyle/>
          <a:p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424720"/>
            <a:ext cx="4104456" cy="459656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42760"/>
            <a:ext cx="4575810" cy="256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4005064"/>
            <a:ext cx="2592288" cy="269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2568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000" dirty="0"/>
              <a:t>Thank you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7544" y="980728"/>
            <a:ext cx="8229600" cy="4958011"/>
          </a:xfrm>
          <a:prstGeom prst="rect">
            <a:avLst/>
          </a:prstGeom>
        </p:spPr>
        <p:txBody>
          <a:bodyPr anchor="ctr"/>
          <a:lstStyle/>
          <a:p>
            <a:pPr algn="just"/>
            <a:endParaRPr lang="en-ZA" sz="2800" b="0" dirty="0"/>
          </a:p>
          <a:p>
            <a:pPr algn="ctr"/>
            <a:r>
              <a:rPr lang="en-ZA" sz="2800" b="0" dirty="0"/>
              <a:t>Thank you for availing an opportunity to  Khayelitsha district hospital to do a presentation to honourable committee members. </a:t>
            </a:r>
            <a:endParaRPr lang="en-ZA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Burden of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980728"/>
            <a:ext cx="8229600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endParaRPr lang="en-ZA" sz="2000" b="0" dirty="0"/>
          </a:p>
          <a:p>
            <a:pPr algn="just"/>
            <a:r>
              <a:rPr lang="en-ZA" sz="2000" b="0" dirty="0"/>
              <a:t>Khayelitsha and its population are currently characterised by:</a:t>
            </a:r>
          </a:p>
          <a:p>
            <a:pPr algn="just"/>
            <a:endParaRPr lang="en-ZA" sz="2000" b="0" dirty="0"/>
          </a:p>
          <a:p>
            <a:pPr lvl="1" algn="just">
              <a:buFont typeface="Arial"/>
              <a:buChar char="•"/>
            </a:pPr>
            <a:r>
              <a:rPr lang="en-ZA" sz="2000" dirty="0"/>
              <a:t>A high proportion of households </a:t>
            </a:r>
            <a:r>
              <a:rPr lang="en-ZA" sz="2000" u="sng" dirty="0"/>
              <a:t>poor</a:t>
            </a:r>
            <a:r>
              <a:rPr lang="en-ZA" sz="2000" dirty="0"/>
              <a:t> and </a:t>
            </a:r>
            <a:r>
              <a:rPr lang="en-ZA" sz="2000" u="sng" dirty="0"/>
              <a:t>dependant</a:t>
            </a:r>
            <a:r>
              <a:rPr lang="en-ZA" sz="2000" dirty="0"/>
              <a:t> on public health services</a:t>
            </a:r>
          </a:p>
          <a:p>
            <a:pPr lvl="1" algn="just">
              <a:buFont typeface="Arial"/>
              <a:buChar char="•"/>
            </a:pPr>
            <a:endParaRPr lang="en-ZA" sz="2000" dirty="0"/>
          </a:p>
          <a:p>
            <a:pPr lvl="1" algn="just">
              <a:buFont typeface="Arial"/>
              <a:buChar char="•"/>
            </a:pPr>
            <a:r>
              <a:rPr lang="en-ZA" sz="2000" dirty="0"/>
              <a:t>A heavy “quadruple burden” of disease </a:t>
            </a:r>
          </a:p>
          <a:p>
            <a:pPr lvl="2" algn="just">
              <a:buFont typeface="Arial"/>
              <a:buChar char="•"/>
            </a:pPr>
            <a:r>
              <a:rPr lang="en-ZA" sz="2000" u="sng" dirty="0"/>
              <a:t>communicable</a:t>
            </a:r>
            <a:r>
              <a:rPr lang="en-ZA" sz="2000" dirty="0"/>
              <a:t> diseases (HIV and TB)</a:t>
            </a:r>
          </a:p>
          <a:p>
            <a:pPr lvl="2" algn="just">
              <a:buFont typeface="Arial"/>
              <a:buChar char="•"/>
            </a:pPr>
            <a:r>
              <a:rPr lang="en-ZA" sz="2000" u="sng" dirty="0"/>
              <a:t>non-communicable</a:t>
            </a:r>
            <a:r>
              <a:rPr lang="en-ZA" sz="2000" dirty="0"/>
              <a:t> diseases (Diabetes / HPT / Mental Illness, etc.)</a:t>
            </a:r>
          </a:p>
          <a:p>
            <a:pPr lvl="2" algn="just">
              <a:buFont typeface="Arial"/>
              <a:buChar char="•"/>
            </a:pPr>
            <a:r>
              <a:rPr lang="en-ZA" sz="2000" dirty="0"/>
              <a:t>diseases affecting </a:t>
            </a:r>
            <a:r>
              <a:rPr lang="en-ZA" sz="2000" u="sng" dirty="0"/>
              <a:t>pregnant women, newborns and children</a:t>
            </a:r>
            <a:r>
              <a:rPr lang="en-ZA" sz="2000" dirty="0"/>
              <a:t> </a:t>
            </a:r>
          </a:p>
          <a:p>
            <a:pPr lvl="2" algn="just">
              <a:buFont typeface="Arial"/>
              <a:buChar char="•"/>
            </a:pPr>
            <a:r>
              <a:rPr lang="en-ZA" sz="2000" u="sng" dirty="0"/>
              <a:t>injuries</a:t>
            </a:r>
            <a:r>
              <a:rPr lang="en-ZA" sz="2000" dirty="0"/>
              <a:t> (vehicle accidents, violence).</a:t>
            </a:r>
          </a:p>
          <a:p>
            <a:pPr marL="0" lvl="1" indent="0" algn="just">
              <a:buNone/>
            </a:pPr>
            <a:endParaRPr lang="en-ZA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General information: Hospital catchment area and population</a:t>
            </a:r>
          </a:p>
        </p:txBody>
      </p:sp>
      <p:pic>
        <p:nvPicPr>
          <p:cNvPr id="5" name="Picture 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lum bright="-43000" contrast="46000"/>
          </a:blip>
          <a:srcRect l="40838" t="26670" r="16657" b="6656"/>
          <a:stretch>
            <a:fillRect/>
          </a:stretch>
        </p:blipFill>
        <p:spPr bwMode="auto">
          <a:xfrm>
            <a:off x="2263741" y="1600200"/>
            <a:ext cx="461651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078832" y="2436352"/>
            <a:ext cx="1875834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ZA" sz="1600" b="1" dirty="0"/>
              <a:t>Matthew Goniwe</a:t>
            </a:r>
          </a:p>
          <a:p>
            <a:pPr algn="ctr"/>
            <a:r>
              <a:rPr lang="en-ZA" sz="1600" b="1" dirty="0"/>
              <a:t>Clinic</a:t>
            </a:r>
            <a:endParaRPr lang="en-GB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262376" y="3551967"/>
            <a:ext cx="1508746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ZA" sz="1600" b="1" dirty="0"/>
              <a:t>Luvuyo Clinic</a:t>
            </a:r>
            <a:endParaRPr lang="en-GB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028338" y="4390583"/>
            <a:ext cx="1976823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ZA" sz="1600" b="1" dirty="0"/>
              <a:t>Mayenzeke Clinic</a:t>
            </a:r>
            <a:endParaRPr lang="en-GB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37813" y="3515963"/>
            <a:ext cx="1600117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ZA" sz="1600" b="1" dirty="0"/>
              <a:t>Zakhele Clinic</a:t>
            </a:r>
            <a:endParaRPr lang="en-GB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10562" y="1597736"/>
            <a:ext cx="1654620" cy="33855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ZA" sz="1600" b="1" dirty="0"/>
              <a:t>Nolungile CDC</a:t>
            </a:r>
            <a:endParaRPr lang="en-GB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37872" y="2418350"/>
            <a:ext cx="1800000" cy="83099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1600" b="1" dirty="0"/>
              <a:t>Site B / Khayelitsha CHC</a:t>
            </a:r>
            <a:endParaRPr lang="en-GB" sz="1600" b="1" dirty="0"/>
          </a:p>
        </p:txBody>
      </p:sp>
      <p:cxnSp>
        <p:nvCxnSpPr>
          <p:cNvPr id="13" name="Straight Arrow Connector 12"/>
          <p:cNvCxnSpPr>
            <a:stCxn id="6" idx="1"/>
          </p:cNvCxnSpPr>
          <p:nvPr/>
        </p:nvCxnSpPr>
        <p:spPr>
          <a:xfrm flipH="1">
            <a:off x="5940154" y="2728740"/>
            <a:ext cx="1138678" cy="14203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1"/>
          </p:cNvCxnSpPr>
          <p:nvPr/>
        </p:nvCxnSpPr>
        <p:spPr>
          <a:xfrm flipH="1">
            <a:off x="5724129" y="4559860"/>
            <a:ext cx="1304209" cy="9327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1"/>
          </p:cNvCxnSpPr>
          <p:nvPr/>
        </p:nvCxnSpPr>
        <p:spPr>
          <a:xfrm flipH="1">
            <a:off x="5364089" y="3721244"/>
            <a:ext cx="1898287" cy="93189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3"/>
          </p:cNvCxnSpPr>
          <p:nvPr/>
        </p:nvCxnSpPr>
        <p:spPr>
          <a:xfrm>
            <a:off x="1937930" y="3685240"/>
            <a:ext cx="1625958" cy="3918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3"/>
          </p:cNvCxnSpPr>
          <p:nvPr/>
        </p:nvCxnSpPr>
        <p:spPr>
          <a:xfrm>
            <a:off x="1965182" y="1767013"/>
            <a:ext cx="1022642" cy="58186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1" idx="3"/>
          </p:cNvCxnSpPr>
          <p:nvPr/>
        </p:nvCxnSpPr>
        <p:spPr>
          <a:xfrm>
            <a:off x="2037872" y="2833849"/>
            <a:ext cx="1958064" cy="45113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37872" y="5157192"/>
            <a:ext cx="1800000" cy="83099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1600" b="1" dirty="0"/>
              <a:t>Michael Maphungwana CHC</a:t>
            </a:r>
            <a:endParaRPr lang="en-GB" sz="1600" b="1" dirty="0"/>
          </a:p>
        </p:txBody>
      </p:sp>
      <p:cxnSp>
        <p:nvCxnSpPr>
          <p:cNvPr id="32" name="Straight Arrow Connector 31"/>
          <p:cNvCxnSpPr>
            <a:stCxn id="31" idx="3"/>
          </p:cNvCxnSpPr>
          <p:nvPr/>
        </p:nvCxnSpPr>
        <p:spPr>
          <a:xfrm flipV="1">
            <a:off x="2037872" y="4653137"/>
            <a:ext cx="2102080" cy="91955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116749" y="5480873"/>
            <a:ext cx="1800000" cy="58477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1600" b="1" dirty="0"/>
              <a:t>Khayelitsha Hospital</a:t>
            </a:r>
            <a:endParaRPr lang="en-GB" sz="1600" b="1" dirty="0"/>
          </a:p>
        </p:txBody>
      </p:sp>
      <p:cxnSp>
        <p:nvCxnSpPr>
          <p:cNvPr id="36" name="Straight Arrow Connector 35"/>
          <p:cNvCxnSpPr>
            <a:stCxn id="35" idx="1"/>
          </p:cNvCxnSpPr>
          <p:nvPr/>
        </p:nvCxnSpPr>
        <p:spPr>
          <a:xfrm flipH="1" flipV="1">
            <a:off x="4355977" y="4581129"/>
            <a:ext cx="2760772" cy="11921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97926" y="4336577"/>
            <a:ext cx="1479892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ZA" sz="1600" b="1" dirty="0"/>
              <a:t>KuyasaClinic</a:t>
            </a:r>
            <a:endParaRPr lang="en-GB" sz="1600" b="1" dirty="0"/>
          </a:p>
        </p:txBody>
      </p:sp>
      <p:cxnSp>
        <p:nvCxnSpPr>
          <p:cNvPr id="47" name="Straight Arrow Connector 46"/>
          <p:cNvCxnSpPr>
            <a:stCxn id="46" idx="3"/>
          </p:cNvCxnSpPr>
          <p:nvPr/>
        </p:nvCxnSpPr>
        <p:spPr>
          <a:xfrm flipV="1">
            <a:off x="1877818" y="3933057"/>
            <a:ext cx="2622174" cy="57279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141350" y="1597736"/>
            <a:ext cx="17508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ZA" sz="1600" b="1" dirty="0"/>
              <a:t>Town Two Clinic</a:t>
            </a:r>
            <a:endParaRPr lang="en-GB" sz="1600" b="1" dirty="0"/>
          </a:p>
        </p:txBody>
      </p:sp>
      <p:cxnSp>
        <p:nvCxnSpPr>
          <p:cNvPr id="62" name="Straight Arrow Connector 61"/>
          <p:cNvCxnSpPr>
            <a:stCxn id="58" idx="1"/>
          </p:cNvCxnSpPr>
          <p:nvPr/>
        </p:nvCxnSpPr>
        <p:spPr>
          <a:xfrm flipH="1">
            <a:off x="4716018" y="1767013"/>
            <a:ext cx="2425332" cy="216604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796136" y="1124744"/>
            <a:ext cx="2304256" cy="360040"/>
          </a:xfrm>
          <a:prstGeom prst="rect">
            <a:avLst/>
          </a:prstGeom>
          <a:solidFill>
            <a:srgbClr val="FF0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rgbClr val="000000"/>
                </a:solidFill>
              </a:rPr>
              <a:t>Mfuleni</a:t>
            </a:r>
            <a:r>
              <a:rPr lang="en-US" sz="1600" b="1" dirty="0">
                <a:solidFill>
                  <a:srgbClr val="000000"/>
                </a:solidFill>
              </a:rPr>
              <a:t> CHC</a:t>
            </a:r>
          </a:p>
        </p:txBody>
      </p:sp>
      <p:cxnSp>
        <p:nvCxnSpPr>
          <p:cNvPr id="18" name="Straight Arrow Connector 17"/>
          <p:cNvCxnSpPr>
            <a:stCxn id="3" idx="1"/>
          </p:cNvCxnSpPr>
          <p:nvPr/>
        </p:nvCxnSpPr>
        <p:spPr>
          <a:xfrm flipH="1">
            <a:off x="4860032" y="1304764"/>
            <a:ext cx="936104" cy="900100"/>
          </a:xfrm>
          <a:prstGeom prst="straightConnector1">
            <a:avLst/>
          </a:prstGeom>
          <a:ln w="19050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58535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ZA" dirty="0"/>
              <a:t>Services provided by </a:t>
            </a:r>
            <a:r>
              <a:rPr lang="en-ZA" dirty="0" err="1"/>
              <a:t>Khayelitsha</a:t>
            </a:r>
            <a:r>
              <a:rPr lang="en-ZA" dirty="0"/>
              <a:t> Hospital</a:t>
            </a:r>
          </a:p>
        </p:txBody>
      </p:sp>
    </p:spTree>
    <p:extLst>
      <p:ext uri="{BB962C8B-B14F-4D97-AF65-F5344CB8AC3E}">
        <p14:creationId xmlns:p14="http://schemas.microsoft.com/office/powerpoint/2010/main" xmlns="" val="4276212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Hospital: Package of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980728"/>
            <a:ext cx="8229600" cy="514543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ZA" sz="2000" b="0" dirty="0" err="1"/>
              <a:t>Khayelitsha</a:t>
            </a:r>
            <a:r>
              <a:rPr lang="en-ZA" sz="2000" b="0" dirty="0"/>
              <a:t> Hospital is a 340-bed hospital </a:t>
            </a:r>
          </a:p>
          <a:p>
            <a:pPr algn="just">
              <a:buFont typeface="Arial" pitchFamily="34" charset="0"/>
              <a:buChar char="•"/>
            </a:pPr>
            <a:r>
              <a:rPr lang="en-ZA" sz="2000" b="0" dirty="0"/>
              <a:t>Opened in 2012 as a primarily District level facility. </a:t>
            </a:r>
          </a:p>
          <a:p>
            <a:pPr algn="just">
              <a:buFont typeface="Arial" pitchFamily="34" charset="0"/>
              <a:buChar char="•"/>
            </a:pPr>
            <a:r>
              <a:rPr lang="en-ZA" sz="2000" b="0" dirty="0"/>
              <a:t>Due to pressures within the Community and limited capacity at the referral hospitals to absorb the patient load, the hospital has changed into a Large Metro District Hospital with a primarily Regional Package of Care.</a:t>
            </a:r>
          </a:p>
          <a:p>
            <a:pPr algn="just">
              <a:buFont typeface="Arial" pitchFamily="34" charset="0"/>
              <a:buChar char="•"/>
            </a:pPr>
            <a:endParaRPr lang="en-ZA" sz="2000" b="0" dirty="0"/>
          </a:p>
          <a:p>
            <a:pPr algn="just">
              <a:buFont typeface="Arial" pitchFamily="34" charset="0"/>
              <a:buChar char="•"/>
            </a:pPr>
            <a:r>
              <a:rPr lang="en-ZA" sz="2000" b="0" dirty="0"/>
              <a:t>Other hospitals in this situation include Mitchells Plain Hospital, Karl Bremer Hospital and Victoria Hospital.</a:t>
            </a:r>
          </a:p>
          <a:p>
            <a:pPr marL="180000" lvl="2" indent="0" algn="just">
              <a:buNone/>
            </a:pPr>
            <a:endParaRPr lang="en-ZA" sz="2000" b="0" dirty="0"/>
          </a:p>
          <a:p>
            <a:pPr algn="just">
              <a:buFont typeface="Arial" pitchFamily="34" charset="0"/>
              <a:buChar char="•"/>
            </a:pPr>
            <a:r>
              <a:rPr lang="en-ZA" sz="2000" b="0" dirty="0"/>
              <a:t> It receives referrals from 7 City Health clinics and 4 MDHS health centres (1 shared) as well as NGO’s and private health care providers.</a:t>
            </a:r>
          </a:p>
          <a:p>
            <a:pPr algn="just">
              <a:buFont typeface="Arial" pitchFamily="34" charset="0"/>
              <a:buChar char="•"/>
            </a:pPr>
            <a:r>
              <a:rPr lang="en-ZA" sz="2000" b="0" dirty="0"/>
              <a:t>It refers patients primarily to Tygerberg Hospital (25km) and Lentegeur Psychiatric Hospital (8.5km)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Hospital: package of services offered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83568" y="1196752"/>
            <a:ext cx="4060701" cy="4487075"/>
          </a:xfrm>
        </p:spPr>
        <p:txBody>
          <a:bodyPr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b="0" dirty="0"/>
              <a:t> Emergency Centre</a:t>
            </a:r>
          </a:p>
          <a:p>
            <a:pPr marL="342900" indent="-342900">
              <a:buFont typeface="Arial"/>
              <a:buChar char="•"/>
            </a:pPr>
            <a:r>
              <a:rPr lang="en-US" sz="1800" b="0" dirty="0"/>
              <a:t>Forensics / “Thuthuzela” Unit</a:t>
            </a:r>
          </a:p>
          <a:p>
            <a:pPr marL="342900" indent="-342900">
              <a:buFont typeface="Arial"/>
              <a:buChar char="•"/>
            </a:pPr>
            <a:r>
              <a:rPr lang="en-US" sz="1800" b="0" dirty="0"/>
              <a:t>Internal Medicine</a:t>
            </a:r>
          </a:p>
          <a:p>
            <a:pPr marL="342900" indent="-342900">
              <a:buFont typeface="Arial"/>
              <a:buChar char="•"/>
            </a:pPr>
            <a:r>
              <a:rPr lang="en-US" sz="1800" b="0" dirty="0"/>
              <a:t>General Surgery and Orthopaedics</a:t>
            </a:r>
          </a:p>
          <a:p>
            <a:pPr marL="342900" indent="-342900">
              <a:buFont typeface="Arial"/>
              <a:buChar char="•"/>
            </a:pPr>
            <a:r>
              <a:rPr lang="en-US" sz="1800" b="0" dirty="0"/>
              <a:t>Paediatrics and Neonatology</a:t>
            </a:r>
          </a:p>
          <a:p>
            <a:pPr marL="342900" indent="-342900">
              <a:buFont typeface="Arial"/>
              <a:buChar char="•"/>
            </a:pPr>
            <a:r>
              <a:rPr lang="en-US" sz="1800" b="0" dirty="0"/>
              <a:t>Obstetrics and Gynaecology</a:t>
            </a:r>
          </a:p>
          <a:p>
            <a:pPr marL="342900" indent="-342900">
              <a:buFont typeface="Arial"/>
              <a:buChar char="•"/>
            </a:pPr>
            <a:r>
              <a:rPr lang="en-US" sz="1800" b="0" dirty="0"/>
              <a:t>Mental Health Service</a:t>
            </a:r>
          </a:p>
          <a:p>
            <a:pPr marL="342900" indent="-342900">
              <a:buFont typeface="Arial"/>
              <a:buChar char="•"/>
            </a:pPr>
            <a:r>
              <a:rPr lang="en-US" sz="1800" b="0" dirty="0"/>
              <a:t>Clinical Psychology</a:t>
            </a:r>
          </a:p>
          <a:p>
            <a:endParaRPr lang="en-US" sz="1800" b="0" dirty="0"/>
          </a:p>
          <a:p>
            <a:pPr marL="342900" indent="-342900">
              <a:buFont typeface="Arial"/>
              <a:buChar char="•"/>
            </a:pPr>
            <a:r>
              <a:rPr lang="en-US" sz="1800" b="0" dirty="0"/>
              <a:t>Radiology Services (X Ray, Ultrasound and CT Scan)</a:t>
            </a:r>
          </a:p>
          <a:p>
            <a:endParaRPr lang="en-US" sz="1800" b="0" dirty="0"/>
          </a:p>
          <a:p>
            <a:pPr marL="342900" indent="-342900">
              <a:buFont typeface="Arial"/>
              <a:buChar char="•"/>
            </a:pPr>
            <a:r>
              <a:rPr lang="en-US" sz="1800" b="0" dirty="0"/>
              <a:t>Laboratory Services – NHLS</a:t>
            </a:r>
          </a:p>
          <a:p>
            <a:endParaRPr lang="en-US" sz="1800" dirty="0"/>
          </a:p>
          <a:p>
            <a:endParaRPr lang="en-US" sz="1800" b="0" dirty="0"/>
          </a:p>
          <a:p>
            <a:endParaRPr lang="en-US" sz="1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b="0" dirty="0"/>
              <a:t>Outpatients Department </a:t>
            </a:r>
          </a:p>
          <a:p>
            <a:pPr marL="285750" indent="-285750">
              <a:buFont typeface="Arial"/>
              <a:buChar char="•"/>
            </a:pPr>
            <a:r>
              <a:rPr lang="en-US" sz="1800" b="0" dirty="0"/>
              <a:t>Physiotherapy, Occupational  Therapy</a:t>
            </a:r>
          </a:p>
          <a:p>
            <a:pPr marL="285750" indent="-285750">
              <a:buFont typeface="Arial"/>
              <a:buChar char="•"/>
            </a:pPr>
            <a:r>
              <a:rPr lang="en-US" sz="1800" b="0" dirty="0"/>
              <a:t>Dietetics</a:t>
            </a:r>
          </a:p>
          <a:p>
            <a:pPr marL="285750" indent="-285750">
              <a:buFont typeface="Arial"/>
              <a:buChar char="•"/>
            </a:pPr>
            <a:r>
              <a:rPr lang="en-US" sz="1800" b="0" dirty="0"/>
              <a:t>Speech Therapy, Audiology</a:t>
            </a:r>
          </a:p>
          <a:p>
            <a:pPr marL="285750" indent="-285750">
              <a:buFont typeface="Arial"/>
              <a:buChar char="•"/>
            </a:pPr>
            <a:r>
              <a:rPr lang="en-US" sz="1800" b="0" dirty="0"/>
              <a:t>Social Services</a:t>
            </a:r>
          </a:p>
          <a:p>
            <a:pPr>
              <a:buFont typeface="Arial" pitchFamily="34" charset="0"/>
              <a:buChar char="•"/>
            </a:pPr>
            <a:endParaRPr lang="en-US" sz="1800" b="0" dirty="0"/>
          </a:p>
          <a:p>
            <a:pPr>
              <a:buFont typeface="Arial" pitchFamily="34" charset="0"/>
              <a:buChar char="•"/>
            </a:pPr>
            <a:endParaRPr lang="en-US" sz="1800" dirty="0"/>
          </a:p>
        </p:txBody>
      </p:sp>
      <p:pic>
        <p:nvPicPr>
          <p:cNvPr id="5" name="Picture 2" descr="F:\Patients move in\DSCF009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42900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5" val="n/h/r1zNZ+uLfX4pvKHBZZMsZqKpVmQp"/>
  <p:tag name="SMARTBOX_SB2" val="4EA1ZNr7a5lNBMyQCX9x/TKDuKOrxNs8"/>
  <p:tag name="THINKCELLPRESENTATIONDONOTDELETE" val="&lt;?xml version=&quot;1.0&quot; encoding=&quot;UTF-16&quot; standalone=&quot;yes&quot;?&gt;&#10;&lt;root reqver=&quot;17839&quot;&gt;&lt;version val=&quot;21070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2&quot;&gt;&lt;elem m_fUsage=&quot;2.71000000000000000000E+000&quot;&gt;&lt;m_ppcolschidx val=&quot;0&quot;/&gt;&lt;m_rgb r=&quot;0&quot; g=&quot;32&quot; b=&quot;9b&quot;/&gt;&lt;/elem&gt;&lt;elem m_fUsage=&quot;7.29000000000000090000E-001&quot;&gt;&lt;m_ppcolschidx val=&quot;0&quot;/&gt;&lt;m_rgb r=&quot;0&quot; g=&quot;96&quot; b=&quot;33&quot;/&gt;&lt;/elem&gt;&lt;/m_vecMRU&gt;&lt;/m_mruColor&gt;&lt;m_mapectfillschemeMRU/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m_chDecimalSymbol17909&gt;.&lt;/m_chDecimalSymbol17909&gt;&lt;m_nGroupingDigits17909 val=&quot;3&quot;/&gt;&lt;m_chGroupingSymbol17909&gt;,&lt;/m_chGroupingSymbol17909&gt;&lt;/m_precDefault&gt;&lt;/CDefaultPrec&gt;&lt;/root&gt;"/>
  <p:tag name="THINKCELLUNDODONOTDELETE" val="368"/>
  <p:tag name="SMARTBOX_SB1" val="iTz/g1xDYC/JYeF/sRAf6M/73vQFxNeNBMY6WnGbT4i9CCdjba5ILEwaVg5FBTHGPXCue482+pumgGmsyoI6kuaKZoFKuB8NQAwjOj2+98pm7ut3xY0Dr0JO3llEfvGi7qdXYb0lsJzwsfkldUD4KcZyAxX2epJWTnkq6TyIgAI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heme/theme1.xml><?xml version="1.0" encoding="utf-8"?>
<a:theme xmlns:a="http://schemas.openxmlformats.org/drawingml/2006/main" name="Western Cape Government Master Template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23284</TotalTime>
  <Words>1406</Words>
  <Application>Microsoft Office PowerPoint</Application>
  <PresentationFormat>On-screen Show (4:3)</PresentationFormat>
  <Paragraphs>373</Paragraphs>
  <Slides>43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Western Cape Government Master Template</vt:lpstr>
      <vt:lpstr>think-cell Slide</vt:lpstr>
      <vt:lpstr>Presentation</vt:lpstr>
      <vt:lpstr>KHAYELITSHA HOSPITAL PRESENTATION  TO  STANDING COMMITTEE ON  COMMUNITY  DEVELOPMENT                  </vt:lpstr>
      <vt:lpstr>Outline of presentation</vt:lpstr>
      <vt:lpstr>Slide 3</vt:lpstr>
      <vt:lpstr>Official population figures</vt:lpstr>
      <vt:lpstr>Burden of Disease</vt:lpstr>
      <vt:lpstr>General information: Hospital catchment area and population</vt:lpstr>
      <vt:lpstr>Slide 7</vt:lpstr>
      <vt:lpstr>Hospital: Package of services</vt:lpstr>
      <vt:lpstr>Hospital: package of services offered</vt:lpstr>
      <vt:lpstr> Khayelitsha Hospital: 340 BEDS</vt:lpstr>
      <vt:lpstr>Slide 11</vt:lpstr>
      <vt:lpstr>Bed Occupancy Rate (%)</vt:lpstr>
      <vt:lpstr>Average Length of Stay : Incl/Excl Psychiatry</vt:lpstr>
      <vt:lpstr>Emergency Centre and Outpatient Headcounts</vt:lpstr>
      <vt:lpstr>Patient Day Equivalents and Inpatient Days</vt:lpstr>
      <vt:lpstr>PDE  vs other LMDH</vt:lpstr>
      <vt:lpstr>Hospital vs LDMH vs Provincial Mortality rates </vt:lpstr>
      <vt:lpstr>Hospital Service Pressures</vt:lpstr>
      <vt:lpstr>Slide 19</vt:lpstr>
      <vt:lpstr>Hospital Management</vt:lpstr>
      <vt:lpstr>Hospital Board</vt:lpstr>
      <vt:lpstr>Human Resource Matters</vt:lpstr>
      <vt:lpstr>New appointments and EE</vt:lpstr>
      <vt:lpstr>Finance</vt:lpstr>
      <vt:lpstr>Slide 25</vt:lpstr>
      <vt:lpstr>CHALLENGES</vt:lpstr>
      <vt:lpstr>CHALLENGES</vt:lpstr>
      <vt:lpstr>Slide 28</vt:lpstr>
      <vt:lpstr>CHALLENGES </vt:lpstr>
      <vt:lpstr>Slide 30</vt:lpstr>
      <vt:lpstr>Paediatric Services</vt:lpstr>
      <vt:lpstr>Obstetrics Service outcomes</vt:lpstr>
      <vt:lpstr>Orthopaedic Services</vt:lpstr>
      <vt:lpstr>EC Resuscitation area January to June 2018 : Total 3177</vt:lpstr>
      <vt:lpstr>Crime Statistics – Khayelithsa </vt:lpstr>
      <vt:lpstr>Slide 36</vt:lpstr>
      <vt:lpstr>ACHIEVEMENTS – SERVICE DELIVERY</vt:lpstr>
      <vt:lpstr>ACHIEVEMENTS - ACADEMIC </vt:lpstr>
      <vt:lpstr>Improvement Plan</vt:lpstr>
      <vt:lpstr>Conclusion:</vt:lpstr>
      <vt:lpstr>Slide 41</vt:lpstr>
      <vt:lpstr>Using social media to drive health information</vt:lpstr>
      <vt:lpstr>Thank you</vt:lpstr>
    </vt:vector>
  </TitlesOfParts>
  <Company>Western Cape Government (WCG)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Master Template</dc:title>
  <dc:creator>Carol Avenant</dc:creator>
  <cp:keywords>POTX</cp:keywords>
  <cp:lastModifiedBy>PUMZA</cp:lastModifiedBy>
  <cp:revision>421</cp:revision>
  <dcterms:created xsi:type="dcterms:W3CDTF">2012-02-25T20:29:17Z</dcterms:created>
  <dcterms:modified xsi:type="dcterms:W3CDTF">2018-09-26T11:05:14Z</dcterms:modified>
  <cp:category>CI</cp:category>
</cp:coreProperties>
</file>