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ags/tag8.xml" ContentType="application/vnd.openxmlformats-officedocument.presentationml.tags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slideLayouts/slideLayout35.xml" ContentType="application/vnd.openxmlformats-officedocument.presentationml.slideLayout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tags/tag39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slideLayouts/slideLayout32.xml" ContentType="application/vnd.openxmlformats-officedocument.presentationml.slideLayout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50.xml" ContentType="application/vnd.openxmlformats-officedocument.presentationml.slideLayout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Layouts/slideLayout4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ags/tag98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slideLayouts/slideLayout40.xml" ContentType="application/vnd.openxmlformats-officedocument.presentationml.slideLayout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notesSlides/notesSlide9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drawings/drawing1.xml" ContentType="application/vnd.openxmlformats-officedocument.drawingml.chartshapes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slideLayouts/slideLayout34.xml" ContentType="application/vnd.openxmlformats-officedocument.presentationml.slideLayout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notesSlides/notesSlide15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charts/chart2.xml" ContentType="application/vnd.openxmlformats-officedocument.drawingml.chart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tags/tag78.xml" ContentType="application/vnd.openxmlformats-officedocument.presentationml.tags+xml"/>
  <Override PartName="/ppt/slideLayouts/slideLayout42.xml" ContentType="application/vnd.openxmlformats-officedocument.presentationml.slideLayout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tags/tag45.xml" ContentType="application/vnd.openxmlformats-officedocument.presentationml.tags+xml"/>
  <Override PartName="/ppt/slideLayouts/slideLayout31.xml" ContentType="application/vnd.openxmlformats-officedocument.presentationml.slideLayout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notesSlides/notesSlide1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11">
  <p:sldMasterIdLst>
    <p:sldMasterId id="2147483648" r:id="rId1"/>
    <p:sldMasterId id="2147483659" r:id="rId2"/>
    <p:sldMasterId id="2147483654" r:id="rId3"/>
    <p:sldMasterId id="2147483663" r:id="rId4"/>
    <p:sldMasterId id="2147483688" r:id="rId5"/>
  </p:sldMasterIdLst>
  <p:notesMasterIdLst>
    <p:notesMasterId r:id="rId22"/>
  </p:notesMasterIdLst>
  <p:handoutMasterIdLst>
    <p:handoutMasterId r:id="rId23"/>
  </p:handoutMasterIdLst>
  <p:sldIdLst>
    <p:sldId id="347" r:id="rId6"/>
    <p:sldId id="565" r:id="rId7"/>
    <p:sldId id="566" r:id="rId8"/>
    <p:sldId id="567" r:id="rId9"/>
    <p:sldId id="568" r:id="rId10"/>
    <p:sldId id="570" r:id="rId11"/>
    <p:sldId id="571" r:id="rId12"/>
    <p:sldId id="574" r:id="rId13"/>
    <p:sldId id="573" r:id="rId14"/>
    <p:sldId id="572" r:id="rId15"/>
    <p:sldId id="575" r:id="rId16"/>
    <p:sldId id="576" r:id="rId17"/>
    <p:sldId id="577" r:id="rId18"/>
    <p:sldId id="578" r:id="rId19"/>
    <p:sldId id="424" r:id="rId20"/>
    <p:sldId id="473" r:id="rId2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79" autoAdjust="0"/>
    <p:restoredTop sz="99645" autoAdjust="0"/>
  </p:normalViewPr>
  <p:slideViewPr>
    <p:cSldViewPr snapToGrid="0" snapToObjects="1">
      <p:cViewPr varScale="1">
        <p:scale>
          <a:sx n="116" d="100"/>
          <a:sy n="116" d="100"/>
        </p:scale>
        <p:origin x="-1494" y="-102"/>
      </p:cViewPr>
      <p:guideLst>
        <p:guide orient="horz" pos="2456"/>
        <p:guide pos="2880"/>
      </p:guideLst>
    </p:cSldViewPr>
  </p:slideViewPr>
  <p:outlineViewPr>
    <p:cViewPr>
      <p:scale>
        <a:sx n="33" d="100"/>
        <a:sy n="33" d="100"/>
      </p:scale>
      <p:origin x="0" y="60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4" d="100"/>
        <a:sy n="134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GMT\Presentations\2018%2009%2019\Commitment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GMT\Presentations\2018%2009%2019\Commitment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GMT\Presentations\2018%2009%2019\Commitment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GMT\Presentations\2018%2009%2019\Commitments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GMT\Presentations\2018%2009%2019\Commitmen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3"/>
  <c:chart>
    <c:title>
      <c:tx>
        <c:rich>
          <a:bodyPr/>
          <a:lstStyle/>
          <a:p>
            <a:pPr>
              <a:defRPr/>
            </a:pPr>
            <a:r>
              <a:rPr lang="en-ZA" b="0" dirty="0">
                <a:solidFill>
                  <a:schemeClr val="tx2"/>
                </a:solidFill>
                <a:latin typeface="Century Gothic" panose="020B0502020202020204" pitchFamily="34" charset="0"/>
              </a:rPr>
              <a:t>Total finance lease commitments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0108887382454673"/>
          <c:y val="0.18166676339904683"/>
          <c:w val="0.77482372981522996"/>
          <c:h val="0.38659237619867548"/>
        </c:manualLayout>
      </c:layout>
      <c:barChart>
        <c:barDir val="col"/>
        <c:grouping val="clustered"/>
        <c:ser>
          <c:idx val="1"/>
          <c:order val="0"/>
          <c:tx>
            <c:strRef>
              <c:f>'Total 2017'!$C$3</c:f>
              <c:strCache>
                <c:ptCount val="1"/>
                <c:pt idx="0">
                  <c:v>2015/16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Century Gothic" panose="020B0502020202020204" pitchFamily="34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'Total 2017'!$A$4:$A$16</c:f>
              <c:strCache>
                <c:ptCount val="13"/>
                <c:pt idx="0">
                  <c:v>Health</c:v>
                </c:pt>
                <c:pt idx="1">
                  <c:v>Transport and Public Works </c:v>
                </c:pt>
                <c:pt idx="2">
                  <c:v>Education</c:v>
                </c:pt>
                <c:pt idx="3">
                  <c:v>Social Development</c:v>
                </c:pt>
                <c:pt idx="4">
                  <c:v>Agriculture</c:v>
                </c:pt>
                <c:pt idx="5">
                  <c:v>Cultural Affairs and Sport</c:v>
                </c:pt>
                <c:pt idx="6">
                  <c:v>Premier </c:v>
                </c:pt>
                <c:pt idx="7">
                  <c:v>Community Safety</c:v>
                </c:pt>
                <c:pt idx="8">
                  <c:v>Human Settlements</c:v>
                </c:pt>
                <c:pt idx="9">
                  <c:v>DEA&amp;DP</c:v>
                </c:pt>
                <c:pt idx="10">
                  <c:v>EDAT</c:v>
                </c:pt>
                <c:pt idx="11">
                  <c:v>Local Government</c:v>
                </c:pt>
                <c:pt idx="12">
                  <c:v>Provincial Treasury</c:v>
                </c:pt>
              </c:strCache>
            </c:strRef>
          </c:cat>
          <c:val>
            <c:numRef>
              <c:f>'Total 2017'!$C$4:$C$16</c:f>
              <c:numCache>
                <c:formatCode>_ * #,##0_ ;_ * \-#,##0_ ;_ * "-"??_ ;_ @_ </c:formatCode>
                <c:ptCount val="13"/>
                <c:pt idx="0">
                  <c:v>428174.51361235266</c:v>
                </c:pt>
                <c:pt idx="1">
                  <c:v>111592.04278083677</c:v>
                </c:pt>
                <c:pt idx="2">
                  <c:v>101531.9372691647</c:v>
                </c:pt>
                <c:pt idx="3">
                  <c:v>77683.647373879954</c:v>
                </c:pt>
                <c:pt idx="4">
                  <c:v>64491.45182153667</c:v>
                </c:pt>
                <c:pt idx="5">
                  <c:v>29878.204585378247</c:v>
                </c:pt>
                <c:pt idx="6">
                  <c:v>22382.246871176809</c:v>
                </c:pt>
                <c:pt idx="7">
                  <c:v>14152.015706347231</c:v>
                </c:pt>
                <c:pt idx="8">
                  <c:v>15942.123999362702</c:v>
                </c:pt>
                <c:pt idx="9">
                  <c:v>10625.643297071929</c:v>
                </c:pt>
                <c:pt idx="10">
                  <c:v>9316.8320213459028</c:v>
                </c:pt>
                <c:pt idx="11">
                  <c:v>8435.6317228785338</c:v>
                </c:pt>
                <c:pt idx="12">
                  <c:v>4769.7754169994887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93-406E-85B7-90B8093633F1}"/>
            </c:ext>
          </c:extLst>
        </c:ser>
        <c:ser>
          <c:idx val="0"/>
          <c:order val="1"/>
          <c:tx>
            <c:strRef>
              <c:f>'Total 2017'!$B$3</c:f>
              <c:strCache>
                <c:ptCount val="1"/>
                <c:pt idx="0">
                  <c:v>2016/17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>
                    <a:solidFill>
                      <a:srgbClr val="FF0000"/>
                    </a:solidFill>
                    <a:latin typeface="Century Gothic" panose="020B0502020202020204" pitchFamily="34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'Total 2017'!$A$4:$A$16</c:f>
              <c:strCache>
                <c:ptCount val="13"/>
                <c:pt idx="0">
                  <c:v>Health</c:v>
                </c:pt>
                <c:pt idx="1">
                  <c:v>Transport and Public Works </c:v>
                </c:pt>
                <c:pt idx="2">
                  <c:v>Education</c:v>
                </c:pt>
                <c:pt idx="3">
                  <c:v>Social Development</c:v>
                </c:pt>
                <c:pt idx="4">
                  <c:v>Agriculture</c:v>
                </c:pt>
                <c:pt idx="5">
                  <c:v>Cultural Affairs and Sport</c:v>
                </c:pt>
                <c:pt idx="6">
                  <c:v>Premier </c:v>
                </c:pt>
                <c:pt idx="7">
                  <c:v>Community Safety</c:v>
                </c:pt>
                <c:pt idx="8">
                  <c:v>Human Settlements</c:v>
                </c:pt>
                <c:pt idx="9">
                  <c:v>DEA&amp;DP</c:v>
                </c:pt>
                <c:pt idx="10">
                  <c:v>EDAT</c:v>
                </c:pt>
                <c:pt idx="11">
                  <c:v>Local Government</c:v>
                </c:pt>
                <c:pt idx="12">
                  <c:v>Provincial Treasury</c:v>
                </c:pt>
              </c:strCache>
            </c:strRef>
          </c:cat>
          <c:val>
            <c:numRef>
              <c:f>'Total 2017'!$B$4:$B$16</c:f>
              <c:numCache>
                <c:formatCode>_ * #,##0_ ;_ * \-#,##0_ ;_ * "-"??_ ;_ @_ </c:formatCode>
                <c:ptCount val="13"/>
                <c:pt idx="0">
                  <c:v>383419.76546445512</c:v>
                </c:pt>
                <c:pt idx="1">
                  <c:v>82764.814875667435</c:v>
                </c:pt>
                <c:pt idx="2">
                  <c:v>77282.699682086633</c:v>
                </c:pt>
                <c:pt idx="3">
                  <c:v>56410.764701451095</c:v>
                </c:pt>
                <c:pt idx="4">
                  <c:v>49463.214581563232</c:v>
                </c:pt>
                <c:pt idx="5">
                  <c:v>25077.215524358184</c:v>
                </c:pt>
                <c:pt idx="6">
                  <c:v>15262.70823294663</c:v>
                </c:pt>
                <c:pt idx="7">
                  <c:v>12937.654632438927</c:v>
                </c:pt>
                <c:pt idx="8">
                  <c:v>10014.875065493699</c:v>
                </c:pt>
                <c:pt idx="9">
                  <c:v>7332.2325116943148</c:v>
                </c:pt>
                <c:pt idx="10">
                  <c:v>7264.3223491951549</c:v>
                </c:pt>
                <c:pt idx="11">
                  <c:v>5989.2159255697188</c:v>
                </c:pt>
                <c:pt idx="12">
                  <c:v>3285.4389693419394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F93-406E-85B7-90B8093633F1}"/>
            </c:ext>
          </c:extLst>
        </c:ser>
        <c:dLbls/>
        <c:axId val="84808448"/>
        <c:axId val="84809984"/>
      </c:barChart>
      <c:catAx>
        <c:axId val="84808448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200">
                <a:solidFill>
                  <a:schemeClr val="tx2"/>
                </a:solidFill>
                <a:latin typeface="Century Gothic" panose="020B0502020202020204" pitchFamily="34" charset="0"/>
              </a:defRPr>
            </a:pPr>
            <a:endParaRPr lang="en-US"/>
          </a:p>
        </c:txPr>
        <c:crossAx val="84809984"/>
        <c:crosses val="autoZero"/>
        <c:auto val="1"/>
        <c:lblAlgn val="ctr"/>
        <c:lblOffset val="100"/>
      </c:catAx>
      <c:valAx>
        <c:axId val="84809984"/>
        <c:scaling>
          <c:orientation val="minMax"/>
        </c:scaling>
        <c:axPos val="l"/>
        <c:majorGridlines/>
        <c:numFmt formatCode="_ * #,##0_ ;_ * \-#,##0_ ;_ * &quot;-&quot;??_ ;_ @_ " sourceLinked="1"/>
        <c:majorTickMark val="none"/>
        <c:tickLblPos val="nextTo"/>
        <c:txPr>
          <a:bodyPr/>
          <a:lstStyle/>
          <a:p>
            <a:pPr>
              <a:defRPr sz="1100">
                <a:solidFill>
                  <a:schemeClr val="tx2"/>
                </a:solidFill>
                <a:latin typeface="Century Gothic" panose="020B0502020202020204" pitchFamily="34" charset="0"/>
              </a:defRPr>
            </a:pPr>
            <a:endParaRPr lang="en-US"/>
          </a:p>
        </c:txPr>
        <c:crossAx val="8480844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100">
              <a:solidFill>
                <a:schemeClr val="tx2"/>
              </a:solidFill>
              <a:latin typeface="Century Gothic" panose="020B0502020202020204" pitchFamily="34" charset="0"/>
            </a:defRPr>
          </a:pPr>
          <a:endParaRPr lang="en-US"/>
        </a:p>
      </c:txPr>
    </c:legend>
    <c:plotVisOnly val="1"/>
    <c:dispBlanksAs val="gap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3"/>
  <c:chart>
    <c:title>
      <c:tx>
        <c:rich>
          <a:bodyPr/>
          <a:lstStyle/>
          <a:p>
            <a:pPr>
              <a:defRPr/>
            </a:pPr>
            <a:r>
              <a:rPr lang="en-ZA" sz="1600" b="0" dirty="0">
                <a:solidFill>
                  <a:schemeClr val="tx2"/>
                </a:solidFill>
                <a:latin typeface="Century Gothic" panose="020B0502020202020204" pitchFamily="34" charset="0"/>
              </a:rPr>
              <a:t>Finance</a:t>
            </a:r>
            <a:r>
              <a:rPr lang="en-ZA" sz="1600" b="0" baseline="0" dirty="0">
                <a:solidFill>
                  <a:schemeClr val="tx2"/>
                </a:solidFill>
                <a:latin typeface="Century Gothic" panose="020B0502020202020204" pitchFamily="34" charset="0"/>
              </a:rPr>
              <a:t> lease commitments - split in periods</a:t>
            </a:r>
            <a:endParaRPr lang="en-ZA" sz="1600" b="0" dirty="0">
              <a:solidFill>
                <a:schemeClr val="tx2"/>
              </a:solidFill>
              <a:latin typeface="Century Gothic" panose="020B0502020202020204" pitchFamily="34" charset="0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'Split - MCS'!$B$3:$B$4</c:f>
              <c:strCache>
                <c:ptCount val="1"/>
                <c:pt idx="0">
                  <c:v>Within 1 year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'Split - MCS'!$A$5:$A$17</c:f>
              <c:strCache>
                <c:ptCount val="13"/>
                <c:pt idx="0">
                  <c:v>Health</c:v>
                </c:pt>
                <c:pt idx="1">
                  <c:v>Transport and Public Works </c:v>
                </c:pt>
                <c:pt idx="2">
                  <c:v>Education</c:v>
                </c:pt>
                <c:pt idx="3">
                  <c:v>Social Development</c:v>
                </c:pt>
                <c:pt idx="4">
                  <c:v>Agriculture</c:v>
                </c:pt>
                <c:pt idx="5">
                  <c:v>Cultural Affairs and Sport</c:v>
                </c:pt>
                <c:pt idx="6">
                  <c:v>Premier </c:v>
                </c:pt>
                <c:pt idx="7">
                  <c:v>Community Safety</c:v>
                </c:pt>
                <c:pt idx="8">
                  <c:v>Human Settlements</c:v>
                </c:pt>
                <c:pt idx="9">
                  <c:v>DEA&amp;DP</c:v>
                </c:pt>
                <c:pt idx="10">
                  <c:v>EDAT</c:v>
                </c:pt>
                <c:pt idx="11">
                  <c:v>Local Government</c:v>
                </c:pt>
                <c:pt idx="12">
                  <c:v>Provincial Treasury</c:v>
                </c:pt>
              </c:strCache>
            </c:strRef>
          </c:cat>
          <c:val>
            <c:numRef>
              <c:f>'Split - MCS'!$B$5:$B$17</c:f>
              <c:numCache>
                <c:formatCode>#,##0</c:formatCode>
                <c:ptCount val="13"/>
                <c:pt idx="0">
                  <c:v>132941.67729606817</c:v>
                </c:pt>
                <c:pt idx="1">
                  <c:v>26122.59827600023</c:v>
                </c:pt>
                <c:pt idx="2">
                  <c:v>25971.902036958338</c:v>
                </c:pt>
                <c:pt idx="3">
                  <c:v>19116.728568083352</c:v>
                </c:pt>
                <c:pt idx="4">
                  <c:v>16059.253495916646</c:v>
                </c:pt>
                <c:pt idx="5">
                  <c:v>7974.121353083332</c:v>
                </c:pt>
                <c:pt idx="6">
                  <c:v>5837.4288463166649</c:v>
                </c:pt>
                <c:pt idx="7">
                  <c:v>3728.1627607500027</c:v>
                </c:pt>
                <c:pt idx="8">
                  <c:v>3380.2183651666678</c:v>
                </c:pt>
                <c:pt idx="9">
                  <c:v>2422.5798858333351</c:v>
                </c:pt>
                <c:pt idx="10">
                  <c:v>2173.9359120000031</c:v>
                </c:pt>
                <c:pt idx="11">
                  <c:v>1844.127492850002</c:v>
                </c:pt>
                <c:pt idx="12">
                  <c:v>1322.6128368666673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5F-4B3C-8B57-A7AF6C381640}"/>
            </c:ext>
          </c:extLst>
        </c:ser>
        <c:ser>
          <c:idx val="1"/>
          <c:order val="1"/>
          <c:tx>
            <c:strRef>
              <c:f>'Split - MCS'!$C$3:$C$4</c:f>
              <c:strCache>
                <c:ptCount val="1"/>
                <c:pt idx="0">
                  <c:v>2 - 5 years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'Split - MCS'!$A$5:$A$17</c:f>
              <c:strCache>
                <c:ptCount val="13"/>
                <c:pt idx="0">
                  <c:v>Health</c:v>
                </c:pt>
                <c:pt idx="1">
                  <c:v>Transport and Public Works </c:v>
                </c:pt>
                <c:pt idx="2">
                  <c:v>Education</c:v>
                </c:pt>
                <c:pt idx="3">
                  <c:v>Social Development</c:v>
                </c:pt>
                <c:pt idx="4">
                  <c:v>Agriculture</c:v>
                </c:pt>
                <c:pt idx="5">
                  <c:v>Cultural Affairs and Sport</c:v>
                </c:pt>
                <c:pt idx="6">
                  <c:v>Premier </c:v>
                </c:pt>
                <c:pt idx="7">
                  <c:v>Community Safety</c:v>
                </c:pt>
                <c:pt idx="8">
                  <c:v>Human Settlements</c:v>
                </c:pt>
                <c:pt idx="9">
                  <c:v>DEA&amp;DP</c:v>
                </c:pt>
                <c:pt idx="10">
                  <c:v>EDAT</c:v>
                </c:pt>
                <c:pt idx="11">
                  <c:v>Local Government</c:v>
                </c:pt>
                <c:pt idx="12">
                  <c:v>Provincial Treasury</c:v>
                </c:pt>
              </c:strCache>
            </c:strRef>
          </c:cat>
          <c:val>
            <c:numRef>
              <c:f>'Split - MCS'!$C$5:$C$17</c:f>
              <c:numCache>
                <c:formatCode>#,##0</c:formatCode>
                <c:ptCount val="13"/>
                <c:pt idx="0">
                  <c:v>244778.8364267252</c:v>
                </c:pt>
                <c:pt idx="1">
                  <c:v>56617.161757972535</c:v>
                </c:pt>
                <c:pt idx="2">
                  <c:v>49343.390933343959</c:v>
                </c:pt>
                <c:pt idx="3">
                  <c:v>37294.03613336775</c:v>
                </c:pt>
                <c:pt idx="4">
                  <c:v>33068.149837604127</c:v>
                </c:pt>
                <c:pt idx="5">
                  <c:v>17009.71121203206</c:v>
                </c:pt>
                <c:pt idx="6">
                  <c:v>9425.2793866299653</c:v>
                </c:pt>
                <c:pt idx="7">
                  <c:v>9209.4918716889224</c:v>
                </c:pt>
                <c:pt idx="8">
                  <c:v>6634.656700327032</c:v>
                </c:pt>
                <c:pt idx="9">
                  <c:v>4909.652625860982</c:v>
                </c:pt>
                <c:pt idx="10">
                  <c:v>5090.3864371951513</c:v>
                </c:pt>
                <c:pt idx="11">
                  <c:v>4145.0884327197145</c:v>
                </c:pt>
                <c:pt idx="12">
                  <c:v>1962.8261324752718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D5F-4B3C-8B57-A7AF6C381640}"/>
            </c:ext>
          </c:extLst>
        </c:ser>
        <c:ser>
          <c:idx val="2"/>
          <c:order val="2"/>
          <c:tx>
            <c:strRef>
              <c:f>'Split - MCS'!$D$3:$D$4</c:f>
              <c:strCache>
                <c:ptCount val="1"/>
                <c:pt idx="0">
                  <c:v>More than 5 years</c:v>
                </c:pt>
              </c:strCache>
            </c:strRef>
          </c:tx>
          <c:dLbls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D5F-4B3C-8B57-A7AF6C381640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5F-4B3C-8B57-A7AF6C381640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D5F-4B3C-8B57-A7AF6C381640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D5F-4B3C-8B57-A7AF6C381640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D5F-4B3C-8B57-A7AF6C381640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D5F-4B3C-8B57-A7AF6C381640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D5F-4B3C-8B57-A7AF6C381640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D5F-4B3C-8B57-A7AF6C3816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>
                    <a:solidFill>
                      <a:srgbClr val="00B050"/>
                    </a:solidFill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'Split - MCS'!$A$5:$A$17</c:f>
              <c:strCache>
                <c:ptCount val="13"/>
                <c:pt idx="0">
                  <c:v>Health</c:v>
                </c:pt>
                <c:pt idx="1">
                  <c:v>Transport and Public Works </c:v>
                </c:pt>
                <c:pt idx="2">
                  <c:v>Education</c:v>
                </c:pt>
                <c:pt idx="3">
                  <c:v>Social Development</c:v>
                </c:pt>
                <c:pt idx="4">
                  <c:v>Agriculture</c:v>
                </c:pt>
                <c:pt idx="5">
                  <c:v>Cultural Affairs and Sport</c:v>
                </c:pt>
                <c:pt idx="6">
                  <c:v>Premier </c:v>
                </c:pt>
                <c:pt idx="7">
                  <c:v>Community Safety</c:v>
                </c:pt>
                <c:pt idx="8">
                  <c:v>Human Settlements</c:v>
                </c:pt>
                <c:pt idx="9">
                  <c:v>DEA&amp;DP</c:v>
                </c:pt>
                <c:pt idx="10">
                  <c:v>EDAT</c:v>
                </c:pt>
                <c:pt idx="11">
                  <c:v>Local Government</c:v>
                </c:pt>
                <c:pt idx="12">
                  <c:v>Provincial Treasury</c:v>
                </c:pt>
              </c:strCache>
            </c:strRef>
          </c:cat>
          <c:val>
            <c:numRef>
              <c:f>'Split - MCS'!$D$5:$D$17</c:f>
              <c:numCache>
                <c:formatCode>#,##0</c:formatCode>
                <c:ptCount val="13"/>
                <c:pt idx="0">
                  <c:v>5699.2517416617256</c:v>
                </c:pt>
                <c:pt idx="1">
                  <c:v>25.054841694683915</c:v>
                </c:pt>
                <c:pt idx="2">
                  <c:v>1967.406711784311</c:v>
                </c:pt>
                <c:pt idx="3">
                  <c:v>0</c:v>
                </c:pt>
                <c:pt idx="4">
                  <c:v>335.8112480424889</c:v>
                </c:pt>
                <c:pt idx="5">
                  <c:v>93.38295924279069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D5F-4B3C-8B57-A7AF6C381640}"/>
            </c:ext>
          </c:extLst>
        </c:ser>
        <c:dLbls/>
        <c:axId val="84842752"/>
        <c:axId val="85069824"/>
      </c:barChart>
      <c:catAx>
        <c:axId val="84842752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100">
                <a:solidFill>
                  <a:schemeClr val="tx2"/>
                </a:solidFill>
                <a:latin typeface="Century Gothic" panose="020B0502020202020204" pitchFamily="34" charset="0"/>
              </a:defRPr>
            </a:pPr>
            <a:endParaRPr lang="en-US"/>
          </a:p>
        </c:txPr>
        <c:crossAx val="85069824"/>
        <c:crosses val="autoZero"/>
        <c:auto val="1"/>
        <c:lblAlgn val="ctr"/>
        <c:lblOffset val="100"/>
      </c:catAx>
      <c:valAx>
        <c:axId val="85069824"/>
        <c:scaling>
          <c:orientation val="minMax"/>
        </c:scaling>
        <c:axPos val="l"/>
        <c:majorGridlines/>
        <c:numFmt formatCode="#,##0" sourceLinked="1"/>
        <c:majorTickMark val="none"/>
        <c:tickLblPos val="nextTo"/>
        <c:txPr>
          <a:bodyPr/>
          <a:lstStyle/>
          <a:p>
            <a:pPr>
              <a:defRPr sz="1100">
                <a:solidFill>
                  <a:schemeClr val="tx2"/>
                </a:solidFill>
                <a:latin typeface="Century Gothic" panose="020B0502020202020204" pitchFamily="34" charset="0"/>
              </a:defRPr>
            </a:pPr>
            <a:endParaRPr lang="en-US"/>
          </a:p>
        </c:txPr>
        <c:crossAx val="8484275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900">
              <a:solidFill>
                <a:schemeClr val="tx2"/>
              </a:solidFill>
              <a:latin typeface="Century Gothic" panose="020B0502020202020204" pitchFamily="34" charset="0"/>
            </a:defRPr>
          </a:pPr>
          <a:endParaRPr lang="en-US"/>
        </a:p>
      </c:txPr>
    </c:legend>
    <c:plotVisOnly val="1"/>
    <c:dispBlanksAs val="gap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3"/>
  <c:chart>
    <c:title>
      <c:tx>
        <c:rich>
          <a:bodyPr/>
          <a:lstStyle/>
          <a:p>
            <a:pPr>
              <a:defRPr>
                <a:solidFill>
                  <a:schemeClr val="tx2"/>
                </a:solidFill>
              </a:defRPr>
            </a:pPr>
            <a:r>
              <a:rPr lang="en-ZA" b="0" dirty="0">
                <a:solidFill>
                  <a:schemeClr val="tx2"/>
                </a:solidFill>
                <a:latin typeface="Century Gothic" panose="020B0502020202020204" pitchFamily="34" charset="0"/>
              </a:rPr>
              <a:t>Number of vehicles</a:t>
            </a:r>
          </a:p>
        </c:rich>
      </c:tx>
    </c:title>
    <c:plotArea>
      <c:layout>
        <c:manualLayout>
          <c:layoutTarget val="inner"/>
          <c:xMode val="edge"/>
          <c:yMode val="edge"/>
          <c:x val="7.4757114784735693E-2"/>
          <c:y val="0.22312928154175718"/>
          <c:w val="0.81134325486801062"/>
          <c:h val="0.39607425116428702"/>
        </c:manualLayout>
      </c:layout>
      <c:barChart>
        <c:barDir val="col"/>
        <c:grouping val="clustered"/>
        <c:ser>
          <c:idx val="1"/>
          <c:order val="0"/>
          <c:tx>
            <c:strRef>
              <c:f>'Total 2017'!$C$27:$C$28</c:f>
              <c:strCache>
                <c:ptCount val="1"/>
                <c:pt idx="0">
                  <c:v>2015/16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1.686851699392401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84-4B4C-A9D6-2DCC8F5DD7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>
                    <a:latin typeface="Century Gothic" panose="020B0502020202020204" pitchFamily="34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'Total 2017'!$A$29:$A$41</c:f>
              <c:strCache>
                <c:ptCount val="13"/>
                <c:pt idx="0">
                  <c:v>Health</c:v>
                </c:pt>
                <c:pt idx="1">
                  <c:v>Transport and Public Works </c:v>
                </c:pt>
                <c:pt idx="2">
                  <c:v>Education</c:v>
                </c:pt>
                <c:pt idx="3">
                  <c:v>Social Development</c:v>
                </c:pt>
                <c:pt idx="4">
                  <c:v>Agriculture</c:v>
                </c:pt>
                <c:pt idx="5">
                  <c:v>Cultural Affairs and Sport</c:v>
                </c:pt>
                <c:pt idx="6">
                  <c:v>Premier </c:v>
                </c:pt>
                <c:pt idx="7">
                  <c:v>Community Safety</c:v>
                </c:pt>
                <c:pt idx="8">
                  <c:v>Human Settlements</c:v>
                </c:pt>
                <c:pt idx="9">
                  <c:v>DEA&amp;DP</c:v>
                </c:pt>
                <c:pt idx="10">
                  <c:v>EDAT</c:v>
                </c:pt>
                <c:pt idx="11">
                  <c:v>Local Government</c:v>
                </c:pt>
                <c:pt idx="12">
                  <c:v>Provincial Treasury</c:v>
                </c:pt>
              </c:strCache>
            </c:strRef>
          </c:cat>
          <c:val>
            <c:numRef>
              <c:f>'Total 2017'!$C$29:$C$41</c:f>
              <c:numCache>
                <c:formatCode>_ * #,##0_ ;_ * \-#,##0_ ;_ * "-"??_ ;_ @_ </c:formatCode>
                <c:ptCount val="13"/>
                <c:pt idx="0">
                  <c:v>1666</c:v>
                </c:pt>
                <c:pt idx="1">
                  <c:v>512</c:v>
                </c:pt>
                <c:pt idx="2">
                  <c:v>521</c:v>
                </c:pt>
                <c:pt idx="3">
                  <c:v>392</c:v>
                </c:pt>
                <c:pt idx="4">
                  <c:v>243</c:v>
                </c:pt>
                <c:pt idx="5" formatCode="General">
                  <c:v>124</c:v>
                </c:pt>
                <c:pt idx="6" formatCode="General">
                  <c:v>128</c:v>
                </c:pt>
                <c:pt idx="7">
                  <c:v>58</c:v>
                </c:pt>
                <c:pt idx="8">
                  <c:v>74</c:v>
                </c:pt>
                <c:pt idx="9" formatCode="General">
                  <c:v>44</c:v>
                </c:pt>
                <c:pt idx="10">
                  <c:v>29</c:v>
                </c:pt>
                <c:pt idx="11">
                  <c:v>38</c:v>
                </c:pt>
                <c:pt idx="12" formatCode="General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184-4B4C-A9D6-2DCC8F5DD76C}"/>
            </c:ext>
          </c:extLst>
        </c:ser>
        <c:ser>
          <c:idx val="0"/>
          <c:order val="1"/>
          <c:tx>
            <c:strRef>
              <c:f>'Total 2017'!$B$27:$B$28</c:f>
              <c:strCache>
                <c:ptCount val="1"/>
                <c:pt idx="0">
                  <c:v>2016/17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>
                    <a:solidFill>
                      <a:srgbClr val="FF0000"/>
                    </a:solidFill>
                    <a:latin typeface="Century Gothic" panose="020B0502020202020204" pitchFamily="34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'Total 2017'!$A$29:$A$41</c:f>
              <c:strCache>
                <c:ptCount val="13"/>
                <c:pt idx="0">
                  <c:v>Health</c:v>
                </c:pt>
                <c:pt idx="1">
                  <c:v>Transport and Public Works </c:v>
                </c:pt>
                <c:pt idx="2">
                  <c:v>Education</c:v>
                </c:pt>
                <c:pt idx="3">
                  <c:v>Social Development</c:v>
                </c:pt>
                <c:pt idx="4">
                  <c:v>Agriculture</c:v>
                </c:pt>
                <c:pt idx="5">
                  <c:v>Cultural Affairs and Sport</c:v>
                </c:pt>
                <c:pt idx="6">
                  <c:v>Premier </c:v>
                </c:pt>
                <c:pt idx="7">
                  <c:v>Community Safety</c:v>
                </c:pt>
                <c:pt idx="8">
                  <c:v>Human Settlements</c:v>
                </c:pt>
                <c:pt idx="9">
                  <c:v>DEA&amp;DP</c:v>
                </c:pt>
                <c:pt idx="10">
                  <c:v>EDAT</c:v>
                </c:pt>
                <c:pt idx="11">
                  <c:v>Local Government</c:v>
                </c:pt>
                <c:pt idx="12">
                  <c:v>Provincial Treasury</c:v>
                </c:pt>
              </c:strCache>
            </c:strRef>
          </c:cat>
          <c:val>
            <c:numRef>
              <c:f>'Total 2017'!$B$29:$B$41</c:f>
              <c:numCache>
                <c:formatCode>_ * #,##0_ ;_ * \-#,##0_ ;_ * "-"??_ ;_ @_ </c:formatCode>
                <c:ptCount val="13"/>
                <c:pt idx="0">
                  <c:v>1696</c:v>
                </c:pt>
                <c:pt idx="1">
                  <c:v>508</c:v>
                </c:pt>
                <c:pt idx="2">
                  <c:v>518</c:v>
                </c:pt>
                <c:pt idx="3">
                  <c:v>386</c:v>
                </c:pt>
                <c:pt idx="4">
                  <c:v>241</c:v>
                </c:pt>
                <c:pt idx="5" formatCode="General">
                  <c:v>131</c:v>
                </c:pt>
                <c:pt idx="6" formatCode="General">
                  <c:v>126</c:v>
                </c:pt>
                <c:pt idx="7">
                  <c:v>62</c:v>
                </c:pt>
                <c:pt idx="8">
                  <c:v>63</c:v>
                </c:pt>
                <c:pt idx="9" formatCode="General">
                  <c:v>44</c:v>
                </c:pt>
                <c:pt idx="10">
                  <c:v>29</c:v>
                </c:pt>
                <c:pt idx="11">
                  <c:v>36</c:v>
                </c:pt>
                <c:pt idx="12" formatCode="General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184-4B4C-A9D6-2DCC8F5DD76C}"/>
            </c:ext>
          </c:extLst>
        </c:ser>
        <c:dLbls/>
        <c:axId val="85106048"/>
        <c:axId val="85222528"/>
      </c:barChart>
      <c:catAx>
        <c:axId val="85106048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100">
                <a:solidFill>
                  <a:schemeClr val="tx2"/>
                </a:solidFill>
                <a:latin typeface="Century Gothic" panose="020B0502020202020204" pitchFamily="34" charset="0"/>
              </a:defRPr>
            </a:pPr>
            <a:endParaRPr lang="en-US"/>
          </a:p>
        </c:txPr>
        <c:crossAx val="85222528"/>
        <c:crosses val="autoZero"/>
        <c:auto val="1"/>
        <c:lblAlgn val="ctr"/>
        <c:lblOffset val="100"/>
      </c:catAx>
      <c:valAx>
        <c:axId val="85222528"/>
        <c:scaling>
          <c:orientation val="minMax"/>
        </c:scaling>
        <c:axPos val="l"/>
        <c:majorGridlines/>
        <c:numFmt formatCode="_ * #,##0_ ;_ * \-#,##0_ ;_ * &quot;-&quot;??_ ;_ @_ " sourceLinked="1"/>
        <c:majorTickMark val="none"/>
        <c:tickLblPos val="nextTo"/>
        <c:txPr>
          <a:bodyPr/>
          <a:lstStyle/>
          <a:p>
            <a:pPr>
              <a:defRPr sz="1100">
                <a:solidFill>
                  <a:schemeClr val="tx2"/>
                </a:solidFill>
                <a:latin typeface="Century Gothic" panose="020B0502020202020204" pitchFamily="34" charset="0"/>
              </a:defRPr>
            </a:pPr>
            <a:endParaRPr lang="en-US"/>
          </a:p>
        </c:txPr>
        <c:crossAx val="85106048"/>
        <c:crosses val="autoZero"/>
        <c:crossBetween val="between"/>
      </c:valAx>
    </c:plotArea>
    <c:legend>
      <c:legendPos val="r"/>
      <c:txPr>
        <a:bodyPr/>
        <a:lstStyle/>
        <a:p>
          <a:pPr>
            <a:defRPr sz="1000">
              <a:solidFill>
                <a:schemeClr val="tx2"/>
              </a:solidFill>
              <a:latin typeface="Century Gothic" panose="020B0502020202020204" pitchFamily="34" charset="0"/>
            </a:defRPr>
          </a:pPr>
          <a:endParaRPr lang="en-US"/>
        </a:p>
      </c:txPr>
    </c:legend>
    <c:plotVisOnly val="1"/>
    <c:dispBlanksAs val="gap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3"/>
  <c:chart>
    <c:title>
      <c:tx>
        <c:rich>
          <a:bodyPr/>
          <a:lstStyle/>
          <a:p>
            <a:pPr>
              <a:defRPr/>
            </a:pPr>
            <a:r>
              <a:rPr lang="en-ZA" b="0">
                <a:solidFill>
                  <a:schemeClr val="tx2"/>
                </a:solidFill>
                <a:latin typeface="Century Gothic" panose="020B0502020202020204" pitchFamily="34" charset="0"/>
              </a:rPr>
              <a:t>Total finance lease obligations</a:t>
            </a:r>
          </a:p>
        </c:rich>
      </c:tx>
    </c:title>
    <c:plotArea>
      <c:layout/>
      <c:barChart>
        <c:barDir val="col"/>
        <c:grouping val="clustered"/>
        <c:ser>
          <c:idx val="1"/>
          <c:order val="0"/>
          <c:tx>
            <c:strRef>
              <c:f>GRAP!$C$3</c:f>
              <c:strCache>
                <c:ptCount val="1"/>
                <c:pt idx="0">
                  <c:v>2015/16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Century Gothic" panose="020B0502020202020204" pitchFamily="34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GRAP!$A$4:$A$5</c:f>
              <c:strCache>
                <c:ptCount val="2"/>
                <c:pt idx="0">
                  <c:v>Cape Nature</c:v>
                </c:pt>
                <c:pt idx="1">
                  <c:v>Liquor Authority</c:v>
                </c:pt>
              </c:strCache>
            </c:strRef>
          </c:cat>
          <c:val>
            <c:numRef>
              <c:f>GRAP!$C$4:$C$5</c:f>
              <c:numCache>
                <c:formatCode>_ * #,##0_ ;_ * \-#,##0_ ;_ * "-"??_ ;_ @_ </c:formatCode>
                <c:ptCount val="2"/>
                <c:pt idx="0">
                  <c:v>66436.815940883243</c:v>
                </c:pt>
                <c:pt idx="1">
                  <c:v>4013.0690607941506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EA-4C31-B2DF-6A075E4EDEB3}"/>
            </c:ext>
          </c:extLst>
        </c:ser>
        <c:ser>
          <c:idx val="0"/>
          <c:order val="1"/>
          <c:tx>
            <c:strRef>
              <c:f>GRAP!$B$3</c:f>
              <c:strCache>
                <c:ptCount val="1"/>
                <c:pt idx="0">
                  <c:v>2016/17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FF0000"/>
                    </a:solidFill>
                    <a:latin typeface="Century Gothic" panose="020B0502020202020204" pitchFamily="34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GRAP!$A$4:$A$5</c:f>
              <c:strCache>
                <c:ptCount val="2"/>
                <c:pt idx="0">
                  <c:v>Cape Nature</c:v>
                </c:pt>
                <c:pt idx="1">
                  <c:v>Liquor Authority</c:v>
                </c:pt>
              </c:strCache>
            </c:strRef>
          </c:cat>
          <c:val>
            <c:numRef>
              <c:f>GRAP!$B$4:$B$5</c:f>
              <c:numCache>
                <c:formatCode>_ * #,##0_ ;_ * \-#,##0_ ;_ * "-"??_ ;_ @_ </c:formatCode>
                <c:ptCount val="2"/>
                <c:pt idx="0">
                  <c:v>56470.915121348233</c:v>
                </c:pt>
                <c:pt idx="1">
                  <c:v>3315.2626910385911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8EA-4C31-B2DF-6A075E4EDEB3}"/>
            </c:ext>
          </c:extLst>
        </c:ser>
        <c:dLbls/>
        <c:axId val="85045632"/>
        <c:axId val="85047168"/>
      </c:barChart>
      <c:catAx>
        <c:axId val="85045632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200">
                <a:solidFill>
                  <a:schemeClr val="tx2"/>
                </a:solidFill>
                <a:latin typeface="Century Gothic" panose="020B0502020202020204" pitchFamily="34" charset="0"/>
              </a:defRPr>
            </a:pPr>
            <a:endParaRPr lang="en-US"/>
          </a:p>
        </c:txPr>
        <c:crossAx val="85047168"/>
        <c:crosses val="autoZero"/>
        <c:auto val="1"/>
        <c:lblAlgn val="ctr"/>
        <c:lblOffset val="100"/>
      </c:catAx>
      <c:valAx>
        <c:axId val="85047168"/>
        <c:scaling>
          <c:orientation val="minMax"/>
        </c:scaling>
        <c:axPos val="l"/>
        <c:majorGridlines/>
        <c:numFmt formatCode="_ * #,##0_ ;_ * \-#,##0_ ;_ * &quot;-&quot;??_ ;_ @_ " sourceLinked="1"/>
        <c:majorTickMark val="none"/>
        <c:tickLblPos val="nextTo"/>
        <c:txPr>
          <a:bodyPr/>
          <a:lstStyle/>
          <a:p>
            <a:pPr>
              <a:defRPr sz="1100">
                <a:solidFill>
                  <a:schemeClr val="tx2"/>
                </a:solidFill>
                <a:latin typeface="Century Gothic" panose="020B0502020202020204" pitchFamily="34" charset="0"/>
              </a:defRPr>
            </a:pPr>
            <a:endParaRPr lang="en-US"/>
          </a:p>
        </c:txPr>
        <c:crossAx val="85045632"/>
        <c:crosses val="autoZero"/>
        <c:crossBetween val="between"/>
      </c:valAx>
    </c:plotArea>
    <c:legend>
      <c:legendPos val="r"/>
      <c:txPr>
        <a:bodyPr/>
        <a:lstStyle/>
        <a:p>
          <a:pPr>
            <a:defRPr sz="1100">
              <a:solidFill>
                <a:schemeClr val="tx2"/>
              </a:solidFill>
              <a:latin typeface="Century Gothic" panose="020B0502020202020204" pitchFamily="34" charset="0"/>
            </a:defRPr>
          </a:pPr>
          <a:endParaRPr lang="en-US"/>
        </a:p>
      </c:txPr>
    </c:legend>
    <c:plotVisOnly val="1"/>
    <c:dispBlanksAs val="gap"/>
  </c:chart>
  <c:spPr>
    <a:ln>
      <a:solidFill>
        <a:schemeClr val="tx2"/>
      </a:solidFill>
      <a:prstDash val="sysDash"/>
    </a:ln>
  </c:sp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3"/>
  <c:chart>
    <c:title>
      <c:tx>
        <c:rich>
          <a:bodyPr/>
          <a:lstStyle/>
          <a:p>
            <a:pPr>
              <a:defRPr sz="1500">
                <a:solidFill>
                  <a:schemeClr val="tx2"/>
                </a:solidFill>
                <a:latin typeface="Century Gothic" panose="020B0502020202020204" pitchFamily="34" charset="0"/>
              </a:defRPr>
            </a:pPr>
            <a:r>
              <a:rPr lang="en-ZA" sz="1500" b="0" i="0" baseline="0"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Finance lease obligations - split in periods (as at 31 March 2017)</a:t>
            </a:r>
            <a:endParaRPr lang="en-ZA" sz="1500"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'Split - GRAP'!$A$4</c:f>
              <c:strCache>
                <c:ptCount val="1"/>
                <c:pt idx="0">
                  <c:v>Cape Nature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Century Gothic" panose="020B0502020202020204" pitchFamily="34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'Split - GRAP'!$B$3:$D$3</c:f>
              <c:strCache>
                <c:ptCount val="3"/>
                <c:pt idx="0">
                  <c:v>Within 1 year</c:v>
                </c:pt>
                <c:pt idx="1">
                  <c:v>2 - 5 years</c:v>
                </c:pt>
                <c:pt idx="2">
                  <c:v>More than 5 years</c:v>
                </c:pt>
              </c:strCache>
            </c:strRef>
          </c:cat>
          <c:val>
            <c:numRef>
              <c:f>'Split - GRAP'!$B$4:$D$4</c:f>
              <c:numCache>
                <c:formatCode>#,##0</c:formatCode>
                <c:ptCount val="3"/>
                <c:pt idx="0">
                  <c:v>12842.941336583335</c:v>
                </c:pt>
                <c:pt idx="1">
                  <c:v>42561.3583551435</c:v>
                </c:pt>
                <c:pt idx="2">
                  <c:v>1066.6154296213954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C4-4D5B-AB7A-0DF7AB2171D6}"/>
            </c:ext>
          </c:extLst>
        </c:ser>
        <c:ser>
          <c:idx val="1"/>
          <c:order val="1"/>
          <c:tx>
            <c:strRef>
              <c:f>'Split - GRAP'!$A$5</c:f>
              <c:strCache>
                <c:ptCount val="1"/>
                <c:pt idx="0">
                  <c:v>Liquor Authority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rgbClr val="FF0000"/>
                    </a:solidFill>
                    <a:latin typeface="Century Gothic" panose="020B0502020202020204" pitchFamily="34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'Split - GRAP'!$B$3:$D$3</c:f>
              <c:strCache>
                <c:ptCount val="3"/>
                <c:pt idx="0">
                  <c:v>Within 1 year</c:v>
                </c:pt>
                <c:pt idx="1">
                  <c:v>2 - 5 years</c:v>
                </c:pt>
                <c:pt idx="2">
                  <c:v>More than 5 years</c:v>
                </c:pt>
              </c:strCache>
            </c:strRef>
          </c:cat>
          <c:val>
            <c:numRef>
              <c:f>'Split - GRAP'!$B$5:$D$5</c:f>
              <c:numCache>
                <c:formatCode>#,##0</c:formatCode>
                <c:ptCount val="3"/>
                <c:pt idx="0">
                  <c:v>736.98931200000061</c:v>
                </c:pt>
                <c:pt idx="1">
                  <c:v>2578.2733790385919</c:v>
                </c:pt>
                <c:pt idx="2" formatCode="_(* #,##0.00_);_(* \(#,##0.00\);_(* &quot;-&quot;??_);_(@_)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AC4-4D5B-AB7A-0DF7AB2171D6}"/>
            </c:ext>
          </c:extLst>
        </c:ser>
        <c:dLbls/>
        <c:axId val="85340160"/>
        <c:axId val="85341696"/>
      </c:barChart>
      <c:catAx>
        <c:axId val="85340160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100">
                <a:solidFill>
                  <a:schemeClr val="tx2"/>
                </a:solidFill>
              </a:defRPr>
            </a:pPr>
            <a:endParaRPr lang="en-US"/>
          </a:p>
        </c:txPr>
        <c:crossAx val="85341696"/>
        <c:crosses val="autoZero"/>
        <c:auto val="1"/>
        <c:lblAlgn val="ctr"/>
        <c:lblOffset val="100"/>
      </c:catAx>
      <c:valAx>
        <c:axId val="85341696"/>
        <c:scaling>
          <c:orientation val="minMax"/>
        </c:scaling>
        <c:axPos val="l"/>
        <c:majorGridlines/>
        <c:numFmt formatCode="#,##0" sourceLinked="1"/>
        <c:majorTickMark val="none"/>
        <c:tickLblPos val="nextTo"/>
        <c:txPr>
          <a:bodyPr/>
          <a:lstStyle/>
          <a:p>
            <a:pPr>
              <a:defRPr sz="1100">
                <a:solidFill>
                  <a:schemeClr val="tx2"/>
                </a:solidFill>
                <a:latin typeface="Century Gothic" panose="020B0502020202020204" pitchFamily="34" charset="0"/>
              </a:defRPr>
            </a:pPr>
            <a:endParaRPr lang="en-US"/>
          </a:p>
        </c:txPr>
        <c:crossAx val="85340160"/>
        <c:crosses val="autoZero"/>
        <c:crossBetween val="between"/>
      </c:valAx>
    </c:plotArea>
    <c:legend>
      <c:legendPos val="r"/>
      <c:txPr>
        <a:bodyPr/>
        <a:lstStyle/>
        <a:p>
          <a:pPr>
            <a:defRPr sz="1100">
              <a:solidFill>
                <a:schemeClr val="tx2"/>
              </a:solidFill>
              <a:latin typeface="Century Gothic" panose="020B0502020202020204" pitchFamily="34" charset="0"/>
            </a:defRPr>
          </a:pPr>
          <a:endParaRPr lang="en-US"/>
        </a:p>
      </c:txPr>
    </c:legend>
    <c:plotVisOnly val="1"/>
    <c:dispBlanksAs val="gap"/>
  </c:chart>
  <c:spPr>
    <a:ln>
      <a:solidFill>
        <a:schemeClr val="tx2"/>
      </a:solidFill>
      <a:prstDash val="sysDash"/>
    </a:ln>
  </c:sp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0.02137</cdr:x>
      <cdr:y>0.05815</cdr:y>
    </cdr:from>
    <cdr:to>
      <cdr:x>0.10879</cdr:x>
      <cdr:y>0.1294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6725" y="266745"/>
          <a:ext cx="722916" cy="3268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ZA" b="1" dirty="0">
              <a:solidFill>
                <a:schemeClr val="tx2"/>
              </a:solidFill>
              <a:latin typeface="Century Gothic" panose="020B0502020202020204" pitchFamily="34" charset="0"/>
            </a:rPr>
            <a:t>R'000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0.00666</cdr:x>
      <cdr:y>0.03732</cdr:y>
    </cdr:from>
    <cdr:to>
      <cdr:x>0.07046</cdr:x>
      <cdr:y>0.09285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934" y="162376"/>
          <a:ext cx="564417" cy="241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ZA" sz="1000" b="1" dirty="0">
              <a:solidFill>
                <a:schemeClr val="tx2"/>
              </a:solidFill>
              <a:latin typeface="Century Gothic" panose="020B0502020202020204" pitchFamily="34" charset="0"/>
            </a:rPr>
            <a:t>R’000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0.0445</cdr:x>
      <cdr:y>0.09471</cdr:y>
    </cdr:from>
    <cdr:to>
      <cdr:x>0.17016</cdr:x>
      <cdr:y>0.1532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3850" y="323850"/>
          <a:ext cx="914400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ZA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0.1813</cdr:x>
      <cdr:y>0.43093</cdr:y>
    </cdr:from>
    <cdr:to>
      <cdr:x>0.26671</cdr:x>
      <cdr:y>0.52815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73144" y="1087836"/>
          <a:ext cx="741084" cy="2454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ZA" b="1" dirty="0">
              <a:solidFill>
                <a:schemeClr val="bg1"/>
              </a:solidFill>
              <a:latin typeface="Century Gothic" panose="020B0502020202020204" pitchFamily="34" charset="0"/>
            </a:rPr>
            <a:t>152</a:t>
          </a:r>
        </a:p>
      </cdr:txBody>
    </cdr:sp>
  </cdr:relSizeAnchor>
  <cdr:relSizeAnchor xmlns:cdr="http://schemas.openxmlformats.org/drawingml/2006/chartDrawing">
    <cdr:from>
      <cdr:x>0.30508</cdr:x>
      <cdr:y>0.45486</cdr:y>
    </cdr:from>
    <cdr:to>
      <cdr:x>0.37712</cdr:x>
      <cdr:y>0.53125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57400" y="1247775"/>
          <a:ext cx="48577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ZA" sz="1100"/>
        </a:p>
      </cdr:txBody>
    </cdr:sp>
  </cdr:relSizeAnchor>
  <cdr:relSizeAnchor xmlns:cdr="http://schemas.openxmlformats.org/drawingml/2006/chartDrawing">
    <cdr:from>
      <cdr:x>0.31769</cdr:x>
      <cdr:y>0.43403</cdr:y>
    </cdr:from>
    <cdr:to>
      <cdr:x>0.39114</cdr:x>
      <cdr:y>0.52431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756529" y="1095652"/>
          <a:ext cx="637310" cy="227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ZA" b="1" dirty="0">
              <a:solidFill>
                <a:schemeClr val="bg1"/>
              </a:solidFill>
              <a:latin typeface="Century Gothic" panose="020B0502020202020204" pitchFamily="34" charset="0"/>
            </a:rPr>
            <a:t>150</a:t>
          </a:r>
        </a:p>
      </cdr:txBody>
    </cdr:sp>
  </cdr:relSizeAnchor>
  <cdr:relSizeAnchor xmlns:cdr="http://schemas.openxmlformats.org/drawingml/2006/chartDrawing">
    <cdr:from>
      <cdr:x>0.01695</cdr:x>
      <cdr:y>0.08215</cdr:y>
    </cdr:from>
    <cdr:to>
      <cdr:x>0.10593</cdr:x>
      <cdr:y>0.13881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4300" y="276226"/>
          <a:ext cx="600075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ZA" sz="1100"/>
        </a:p>
      </cdr:txBody>
    </cdr:sp>
  </cdr:relSizeAnchor>
  <cdr:relSizeAnchor xmlns:cdr="http://schemas.openxmlformats.org/drawingml/2006/chartDrawing">
    <cdr:from>
      <cdr:x>0.00989</cdr:x>
      <cdr:y>0.04533</cdr:y>
    </cdr:from>
    <cdr:to>
      <cdr:x>0.09322</cdr:x>
      <cdr:y>0.13031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6675" y="152401"/>
          <a:ext cx="561975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ZA" sz="900" b="1">
              <a:solidFill>
                <a:schemeClr val="tx2"/>
              </a:solidFill>
              <a:latin typeface="Century Gothic" panose="020B0502020202020204" pitchFamily="34" charset="0"/>
            </a:rPr>
            <a:t>R'000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0.00927</cdr:x>
      <cdr:y>0.06457</cdr:y>
    </cdr:from>
    <cdr:to>
      <cdr:x>0.08834</cdr:x>
      <cdr:y>0.21087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550" y="120862"/>
          <a:ext cx="619083" cy="2738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ZA" sz="1100"/>
        </a:p>
      </cdr:txBody>
    </cdr:sp>
  </cdr:relSizeAnchor>
  <cdr:relSizeAnchor xmlns:cdr="http://schemas.openxmlformats.org/drawingml/2006/chartDrawing">
    <cdr:from>
      <cdr:x>0.00973</cdr:x>
      <cdr:y>0.05556</cdr:y>
    </cdr:from>
    <cdr:to>
      <cdr:x>0.08394</cdr:x>
      <cdr:y>0.12847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200" y="152400"/>
          <a:ext cx="58102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ZA" sz="1100"/>
        </a:p>
      </cdr:txBody>
    </cdr:sp>
  </cdr:relSizeAnchor>
  <cdr:relSizeAnchor xmlns:cdr="http://schemas.openxmlformats.org/drawingml/2006/chartDrawing">
    <cdr:from>
      <cdr:x>0.00365</cdr:x>
      <cdr:y>0.05556</cdr:y>
    </cdr:from>
    <cdr:to>
      <cdr:x>0.06813</cdr:x>
      <cdr:y>0.13542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575" y="152400"/>
          <a:ext cx="504825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ZA" sz="1000" b="1">
              <a:solidFill>
                <a:schemeClr val="tx2"/>
              </a:solidFill>
              <a:latin typeface="Century Gothic" panose="020B0502020202020204" pitchFamily="34" charset="0"/>
            </a:rPr>
            <a:t>R'000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BC8CF-9D7D-4BB2-A6D9-EF628DD8FC98}" type="datetimeFigureOut">
              <a:rPr lang="en-ZA" smtClean="0"/>
              <a:pPr/>
              <a:t>2018/09/21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3B8C7-1E35-423F-ABD5-3BACF887F8D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81026092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F0FE-8D79-48B6-BE7F-1AA99F03BDA6}" type="datetimeFigureOut">
              <a:rPr lang="en-ZA" smtClean="0"/>
              <a:pPr/>
              <a:t>2018/09/21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6724F-6671-4BD1-851A-06804C0B379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02202014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897E-B052-44CE-92A6-D4B2AB10F3F6}" type="slidenum">
              <a:rPr lang="en-ZA" smtClean="0">
                <a:solidFill>
                  <a:prstClr val="black"/>
                </a:solidFill>
              </a:rPr>
              <a:pPr/>
              <a:t>1</a:t>
            </a:fld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90872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76724F-6671-4BD1-851A-06804C0B3796}" type="slidenum">
              <a:rPr lang="en-ZA" smtClean="0"/>
              <a:pPr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086263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76724F-6671-4BD1-851A-06804C0B3796}" type="slidenum">
              <a:rPr lang="en-ZA" smtClean="0"/>
              <a:pPr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086263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76724F-6671-4BD1-851A-06804C0B3796}" type="slidenum">
              <a:rPr lang="en-ZA" smtClean="0"/>
              <a:pPr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086263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76724F-6671-4BD1-851A-06804C0B3796}" type="slidenum">
              <a:rPr lang="en-ZA" smtClean="0"/>
              <a:pPr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086263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76724F-6671-4BD1-851A-06804C0B3796}" type="slidenum">
              <a:rPr lang="en-ZA" smtClean="0"/>
              <a:pPr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086263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6724F-6671-4BD1-851A-06804C0B3796}" type="slidenum">
              <a:rPr lang="en-ZA" smtClean="0">
                <a:solidFill>
                  <a:prstClr val="black"/>
                </a:solidFill>
              </a:rPr>
              <a:pPr/>
              <a:t>16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5142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76724F-6671-4BD1-851A-06804C0B3796}" type="slidenum">
              <a:rPr lang="en-ZA" smtClean="0"/>
              <a:pPr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086263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76724F-6671-4BD1-851A-06804C0B3796}" type="slidenum">
              <a:rPr lang="en-ZA" smtClean="0"/>
              <a:pPr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086263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76724F-6671-4BD1-851A-06804C0B3796}" type="slidenum">
              <a:rPr lang="en-ZA" smtClean="0"/>
              <a:pPr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086263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76724F-6671-4BD1-851A-06804C0B3796}" type="slidenum">
              <a:rPr lang="en-ZA" smtClean="0"/>
              <a:pPr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086263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76724F-6671-4BD1-851A-06804C0B3796}" type="slidenum">
              <a:rPr lang="en-ZA" smtClean="0"/>
              <a:pPr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086263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76724F-6671-4BD1-851A-06804C0B3796}" type="slidenum">
              <a:rPr lang="en-ZA" smtClean="0"/>
              <a:pPr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086263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76724F-6671-4BD1-851A-06804C0B3796}" type="slidenum">
              <a:rPr lang="en-ZA" smtClean="0"/>
              <a:pPr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086263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76724F-6671-4BD1-851A-06804C0B3796}" type="slidenum">
              <a:rPr lang="en-ZA" smtClean="0"/>
              <a:pPr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086263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9.xml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96.xml"/><Relationship Id="rId4" Type="http://schemas.openxmlformats.org/officeDocument/2006/relationships/image" Target="../media/image16.png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2220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79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6" y="1412777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15476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79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6" y="1412777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80" y="1412777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67773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79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6523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6" y="5681849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6" y="1196753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03156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6" y="5681849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6" y="1196753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80" y="1196753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53344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6" y="5681849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3361084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6" y="5681849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6" y="1412778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79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36562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6" y="1412777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6" y="5681849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79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80" y="1412777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77060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6" y="5681849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79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90161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275" y="180976"/>
            <a:ext cx="8505825" cy="8763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1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Heading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5275" y="1266825"/>
            <a:ext cx="8505825" cy="45243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Century Gothic" pitchFamily="34" charset="0"/>
              </a:defRPr>
            </a:lvl1pPr>
            <a:lvl2pPr marL="180975" indent="-180975" algn="l"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entury Gothic" pitchFamily="34" charset="0"/>
              </a:defRPr>
            </a:lvl2pPr>
            <a:lvl3pPr marL="9144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Sub-heading</a:t>
            </a:r>
          </a:p>
          <a:p>
            <a:pPr lvl="1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xmlns="" val="7062902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9" y="2276873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49" y="5516881"/>
            <a:ext cx="9086851" cy="170799"/>
          </a:xfrm>
          <a:prstGeom prst="rect">
            <a:avLst/>
          </a:prstGeom>
        </p:spPr>
      </p:pic>
      <p:pic>
        <p:nvPicPr>
          <p:cNvPr id="7" name="Picture 115" descr="C:\Users\Conny\Desktop\WCG\WCG - Logo\PNG\Logos blue\Transport and Public Works\WCG - Logo - Transport and Public Works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9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0673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1" y="1412776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7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79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22568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1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79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59244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6" y="1412777"/>
            <a:ext cx="3921675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0" y="1412777"/>
            <a:ext cx="3921675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1" y="3532182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79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819731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6" y="3645024"/>
            <a:ext cx="392167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0" y="3645024"/>
            <a:ext cx="392167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1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79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906557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9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9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8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1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79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695957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9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9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8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1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79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737841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1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1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1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7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79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310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3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3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3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1" y="1412778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79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586052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3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4"/>
            <a:ext cx="40267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4"/>
            <a:ext cx="40267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7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4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1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Transport and Public Works\WCG - Logo - Transport and Public Works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9469" y="1902993"/>
            <a:ext cx="2557779" cy="72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506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86026" y="2371725"/>
            <a:ext cx="6008688" cy="20383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New section heading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3273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9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1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29829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Department of the Premier\WCG - Logo - Department of the Premier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04861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842648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323497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76724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372464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039409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52536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737118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9048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Top Management_QPR Quarter  12013/14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6" y="1196753"/>
            <a:ext cx="8597205" cy="48960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068853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1851768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639809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161960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578058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7" name="Picture 115" descr="C:\Users\Conny\Desktop\WCG\WCG - Logo\PNG\Logos blue\Department of the Premier\WCG - Logo - Department of the Premier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90376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4508456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645836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580573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2807510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72065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86026" y="2371725"/>
            <a:ext cx="6008688" cy="20383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New section heading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75201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955254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2626352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053280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3" name="Picture 2" descr="C:\Users\Conny\Desktop\WCG\WCG - Logo\PNG\Logos blue\Department of the Premier\WCG - Logo - Department of the Premier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0102" y="1910659"/>
            <a:ext cx="2446066" cy="68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91753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61208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275" y="180976"/>
            <a:ext cx="8505825" cy="8763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1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Heading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5275" y="1266825"/>
            <a:ext cx="8505825" cy="45243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Century Gothic" pitchFamily="34" charset="0"/>
              </a:defRPr>
            </a:lvl1pPr>
            <a:lvl2pPr marL="180975" indent="-180975" algn="l"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entury Gothic" pitchFamily="34" charset="0"/>
              </a:defRPr>
            </a:lvl2pPr>
            <a:lvl3pPr marL="9144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Sub-heading</a:t>
            </a:r>
          </a:p>
          <a:p>
            <a:pPr lvl="1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xmlns="" val="23691128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974420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11969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7276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1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9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6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6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6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Transport and Public Works\WCG - Logo - Transport and Public Works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601" y="378211"/>
            <a:ext cx="5595992" cy="158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973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6" y="1196753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62148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6" y="1196753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80" y="1196753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92571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vmlDrawing" Target="../drawings/vmlDrawing1.v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34" Type="http://schemas.openxmlformats.org/officeDocument/2006/relationships/image" Target="../media/image6.jpeg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theme" Target="../theme/theme4.xml"/><Relationship Id="rId3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29" Type="http://schemas.openxmlformats.org/officeDocument/2006/relationships/tags" Target="../tags/tag5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tags" Target="../tags/tag8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tags" Target="../tags/tag4.xml"/><Relationship Id="rId36" Type="http://schemas.openxmlformats.org/officeDocument/2006/relationships/image" Target="../media/image8.png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31" Type="http://schemas.openxmlformats.org/officeDocument/2006/relationships/tags" Target="../tags/tag7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tags" Target="../tags/tag3.xml"/><Relationship Id="rId30" Type="http://schemas.openxmlformats.org/officeDocument/2006/relationships/tags" Target="../tags/tag6.xml"/><Relationship Id="rId35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9" Type="http://schemas.openxmlformats.org/officeDocument/2006/relationships/image" Target="../media/image8.png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34" Type="http://schemas.openxmlformats.org/officeDocument/2006/relationships/tags" Target="../tags/tag54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33" Type="http://schemas.openxmlformats.org/officeDocument/2006/relationships/tags" Target="../tags/tag53.xml"/><Relationship Id="rId38" Type="http://schemas.openxmlformats.org/officeDocument/2006/relationships/image" Target="../media/image14.png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29" Type="http://schemas.openxmlformats.org/officeDocument/2006/relationships/vmlDrawing" Target="../drawings/vmlDrawing2.v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32" Type="http://schemas.openxmlformats.org/officeDocument/2006/relationships/tags" Target="../tags/tag52.xml"/><Relationship Id="rId37" Type="http://schemas.openxmlformats.org/officeDocument/2006/relationships/image" Target="../media/image6.jpeg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theme" Target="../theme/theme5.xml"/><Relationship Id="rId36" Type="http://schemas.openxmlformats.org/officeDocument/2006/relationships/oleObject" Target="../embeddings/oleObject2.bin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31" Type="http://schemas.openxmlformats.org/officeDocument/2006/relationships/tags" Target="../tags/tag51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Relationship Id="rId30" Type="http://schemas.openxmlformats.org/officeDocument/2006/relationships/tags" Target="../tags/tag50.xml"/><Relationship Id="rId35" Type="http://schemas.openxmlformats.org/officeDocument/2006/relationships/tags" Target="../tags/tag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716" r:id="rId3"/>
    <p:sldLayoutId id="2147483717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728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CG_ppt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16188" y="3641725"/>
            <a:ext cx="6627812" cy="1765300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2222">
                <a:solidFill>
                  <a:schemeClr val="bg1"/>
                </a:solidFill>
                <a:latin typeface="Century Gothic"/>
                <a:cs typeface="Century Gothic"/>
              </a:rPr>
              <a:t>Thank you</a:t>
            </a:r>
            <a:endParaRPr lang="en-US" sz="2222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69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66634449"/>
              </p:ext>
            </p:extLst>
          </p:nvPr>
        </p:nvGraphicFramePr>
        <p:xfrm>
          <a:off x="1" y="1"/>
          <a:ext cx="158751" cy="158750"/>
        </p:xfrm>
        <a:graphic>
          <a:graphicData uri="http://schemas.openxmlformats.org/presentationml/2006/ole">
            <p:oleObj spid="_x0000_s1914" name="think-cell Slide" r:id="rId33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7"/>
            </p:custDataLst>
          </p:nvPr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3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295276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295276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2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1" name="Picture 115" descr="C:\Users\Conny\Desktop\WCG\WCG - Logo\PNG\Logos blue\Transport and Public Works\WCG - Logo - Transport and Public Works - Blue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9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382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1584893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8276" name="think-cell Slide" r:id="rId36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30"/>
            </p:custDataLst>
          </p:nvPr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31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2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3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4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5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1" name="Picture 115" descr="C:\Users\Conny\Desktop\WCG\WCG - Logo\PNG\Logos blue\Department of the Premier\WCG - Logo - Department of the Premier - Blue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77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9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98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581686" y="3366766"/>
            <a:ext cx="8208912" cy="1008113"/>
          </a:xfrm>
        </p:spPr>
        <p:txBody>
          <a:bodyPr>
            <a:normAutofit fontScale="90000"/>
          </a:bodyPr>
          <a:lstStyle/>
          <a:p>
            <a:r>
              <a:rPr lang="en-GB" dirty="0"/>
              <a:t>government motor transport</a:t>
            </a:r>
            <a:br>
              <a:rPr lang="en-GB" dirty="0"/>
            </a:br>
            <a:r>
              <a:rPr lang="en-GB" sz="2800" b="0" cap="none" dirty="0"/>
              <a:t>Lease arrangements</a:t>
            </a:r>
            <a:r>
              <a:rPr lang="en-GB" dirty="0"/>
              <a:t/>
            </a:r>
            <a:br>
              <a:rPr lang="en-GB" dirty="0"/>
            </a:br>
            <a:r>
              <a:rPr lang="en-GB" sz="2400" b="0" cap="none" dirty="0"/>
              <a:t>Presentation to the Public Accounts Committee </a:t>
            </a:r>
            <a:br>
              <a:rPr lang="en-GB" sz="2400" b="0" cap="none" dirty="0"/>
            </a:br>
            <a:endParaRPr lang="en-GB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9163" y="4257311"/>
            <a:ext cx="8208912" cy="508552"/>
          </a:xfrm>
        </p:spPr>
        <p:txBody>
          <a:bodyPr>
            <a:normAutofit/>
          </a:bodyPr>
          <a:lstStyle/>
          <a:p>
            <a:endParaRPr lang="en-GB" sz="1400" dirty="0"/>
          </a:p>
          <a:p>
            <a:r>
              <a:rPr lang="en-GB" sz="1400" dirty="0"/>
              <a:t>19 September 2018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831531" y="5170006"/>
            <a:ext cx="4896544" cy="365125"/>
          </a:xfrm>
        </p:spPr>
        <p:txBody>
          <a:bodyPr>
            <a:noAutofit/>
          </a:bodyPr>
          <a:lstStyle/>
          <a:p>
            <a:r>
              <a:rPr lang="en-GB" sz="1600" dirty="0"/>
              <a:t>Riaan Wiggill CA (SA), ACMA, CGMA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218326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275" y="199532"/>
            <a:ext cx="8505825" cy="876300"/>
          </a:xfrm>
        </p:spPr>
        <p:txBody>
          <a:bodyPr anchor="ctr">
            <a:noAutofit/>
          </a:bodyPr>
          <a:lstStyle/>
          <a:p>
            <a:r>
              <a:rPr lang="en-US" sz="2100" dirty="0">
                <a:solidFill>
                  <a:schemeClr val="tx2"/>
                </a:solidFill>
              </a:rPr>
              <a:t>Provincial summary of finance lease commitments - GRAP</a:t>
            </a:r>
            <a:endParaRPr lang="en-ZA" sz="21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643" y="1446540"/>
            <a:ext cx="8505825" cy="4524375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tabLst>
                <a:tab pos="541338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  <a:tabLst>
                <a:tab pos="541338" algn="l"/>
              </a:tabLst>
            </a:pPr>
            <a:endParaRPr lang="en-US" sz="2000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  <a:tabLst>
                <a:tab pos="541338" algn="l"/>
              </a:tabLst>
            </a:pPr>
            <a:endParaRPr lang="en-US" sz="2000" b="1" dirty="0">
              <a:solidFill>
                <a:schemeClr val="tx2"/>
              </a:solidFill>
            </a:endParaRPr>
          </a:p>
          <a:p>
            <a:pPr marL="457200" indent="-457200">
              <a:lnSpc>
                <a:spcPct val="130000"/>
              </a:lnSpc>
              <a:buAutoNum type="arabicPeriod"/>
              <a:tabLst>
                <a:tab pos="541338" algn="l"/>
              </a:tabLst>
            </a:pPr>
            <a:endParaRPr lang="en-US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81912042"/>
              </p:ext>
            </p:extLst>
          </p:nvPr>
        </p:nvGraphicFramePr>
        <p:xfrm>
          <a:off x="295275" y="1227016"/>
          <a:ext cx="8676787" cy="2368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80255199"/>
              </p:ext>
            </p:extLst>
          </p:nvPr>
        </p:nvGraphicFramePr>
        <p:xfrm>
          <a:off x="295276" y="3751386"/>
          <a:ext cx="8676786" cy="2055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Slide Number Placeholder 2"/>
          <p:cNvSpPr txBox="1">
            <a:spLocks/>
          </p:cNvSpPr>
          <p:nvPr/>
        </p:nvSpPr>
        <p:spPr>
          <a:xfrm>
            <a:off x="8378080" y="6376541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2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6839F-D7A4-4E5D-B93D-768AD4D1DB36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ZA" sz="9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5430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275" y="199532"/>
            <a:ext cx="8505825" cy="876300"/>
          </a:xfrm>
        </p:spPr>
        <p:txBody>
          <a:bodyPr anchor="ctr">
            <a:noAutofit/>
          </a:bodyPr>
          <a:lstStyle/>
          <a:p>
            <a:r>
              <a:rPr lang="en-US" sz="2400" dirty="0"/>
              <a:t>Resolutions – Western Cape Liquor Authority (WCLA)</a:t>
            </a:r>
            <a:endParaRPr lang="en-ZA" sz="24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643" y="1446541"/>
            <a:ext cx="8505825" cy="436371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tabLst>
                <a:tab pos="541338" algn="l"/>
              </a:tabLst>
            </a:pPr>
            <a:r>
              <a:rPr lang="en-US" dirty="0">
                <a:solidFill>
                  <a:schemeClr val="tx2"/>
                </a:solidFill>
              </a:rPr>
              <a:t>For 2016/17 – resolution 23.1:</a:t>
            </a:r>
          </a:p>
          <a:p>
            <a:pPr>
              <a:lnSpc>
                <a:spcPct val="130000"/>
              </a:lnSpc>
              <a:tabLst>
                <a:tab pos="541338" algn="l"/>
              </a:tabLst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  <a:tabLst>
                <a:tab pos="541338" algn="l"/>
              </a:tabLst>
            </a:pPr>
            <a:r>
              <a:rPr lang="en-US" dirty="0">
                <a:solidFill>
                  <a:schemeClr val="tx2"/>
                </a:solidFill>
              </a:rPr>
              <a:t>	“That the Entity and GMT brief the Committee on the </a:t>
            </a:r>
            <a:r>
              <a:rPr lang="en-US" b="1" dirty="0">
                <a:solidFill>
                  <a:schemeClr val="tx2"/>
                </a:solidFill>
              </a:rPr>
              <a:t>operating leases 	</a:t>
            </a:r>
            <a:r>
              <a:rPr lang="en-US" dirty="0">
                <a:solidFill>
                  <a:schemeClr val="tx2"/>
                </a:solidFill>
              </a:rPr>
              <a:t>which relates to vehicles with anticipated remaining lease terms 	between 23 to 37 months as at 	31 March 2017. In addition, the 	Committee should be briefed on why it is </a:t>
            </a:r>
            <a:r>
              <a:rPr lang="en-US" b="1" dirty="0">
                <a:solidFill>
                  <a:schemeClr val="tx2"/>
                </a:solidFill>
              </a:rPr>
              <a:t>impracticable to disclose 	the future minimum lease payments </a:t>
            </a:r>
            <a:r>
              <a:rPr lang="en-US" dirty="0">
                <a:solidFill>
                  <a:schemeClr val="tx2"/>
                </a:solidFill>
              </a:rPr>
              <a:t>expected to be 	received, as 	required by GRAP 13.”</a:t>
            </a:r>
          </a:p>
          <a:p>
            <a:pPr>
              <a:lnSpc>
                <a:spcPct val="130000"/>
              </a:lnSpc>
              <a:tabLst>
                <a:tab pos="541338" algn="l"/>
              </a:tabLst>
            </a:pPr>
            <a:endParaRPr lang="en-US" sz="2000" b="1" dirty="0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  <a:tabLst>
                <a:tab pos="541338" algn="l"/>
              </a:tabLst>
            </a:pPr>
            <a:endParaRPr lang="en-US" sz="2000" b="1" dirty="0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  <a:tabLst>
                <a:tab pos="541338" algn="l"/>
              </a:tabLst>
            </a:pP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8378080" y="6352734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2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6839F-D7A4-4E5D-B93D-768AD4D1DB36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ZA" sz="9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539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275" y="199532"/>
            <a:ext cx="8505825" cy="714868"/>
          </a:xfrm>
        </p:spPr>
        <p:txBody>
          <a:bodyPr anchor="ctr">
            <a:no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Resolutions – operating leases</a:t>
            </a:r>
            <a:endParaRPr lang="en-ZA" sz="2400" b="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643" y="1446542"/>
            <a:ext cx="8505825" cy="4601834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30000"/>
              </a:lnSpc>
              <a:buFont typeface="+mj-lt"/>
              <a:buAutoNum type="arabicPeriod"/>
              <a:tabLst>
                <a:tab pos="541338" algn="l"/>
              </a:tabLst>
            </a:pPr>
            <a:r>
              <a:rPr lang="en-US" sz="1600" dirty="0">
                <a:solidFill>
                  <a:schemeClr val="tx2"/>
                </a:solidFill>
              </a:rPr>
              <a:t>WCLA – GRAP financial reporting framework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  <a:tabLst>
                <a:tab pos="541338" algn="l"/>
              </a:tabLst>
            </a:pPr>
            <a:r>
              <a:rPr lang="en-US" sz="1600" dirty="0">
                <a:solidFill>
                  <a:schemeClr val="tx2"/>
                </a:solidFill>
              </a:rPr>
              <a:t>Vehicles classified as operating leases:</a:t>
            </a:r>
          </a:p>
          <a:p>
            <a:pPr marL="900000" indent="-514350">
              <a:lnSpc>
                <a:spcPct val="130000"/>
              </a:lnSpc>
              <a:buFont typeface="+mj-lt"/>
              <a:buAutoNum type="romanLcPeriod"/>
              <a:tabLst>
                <a:tab pos="541338" algn="l"/>
              </a:tabLst>
            </a:pPr>
            <a:r>
              <a:rPr lang="en-US" sz="1600" dirty="0">
                <a:solidFill>
                  <a:schemeClr val="tx2"/>
                </a:solidFill>
              </a:rPr>
              <a:t>Previously 5 Toyota </a:t>
            </a:r>
            <a:r>
              <a:rPr lang="en-US" sz="1600" dirty="0" err="1">
                <a:solidFill>
                  <a:schemeClr val="tx2"/>
                </a:solidFill>
              </a:rPr>
              <a:t>Etios</a:t>
            </a:r>
            <a:r>
              <a:rPr lang="en-US" sz="1600" dirty="0">
                <a:solidFill>
                  <a:schemeClr val="tx2"/>
                </a:solidFill>
              </a:rPr>
              <a:t> vehicles – not suitable for client needs</a:t>
            </a:r>
          </a:p>
          <a:p>
            <a:pPr marL="900000" indent="-514350">
              <a:lnSpc>
                <a:spcPct val="130000"/>
              </a:lnSpc>
              <a:buFont typeface="+mj-lt"/>
              <a:buAutoNum type="romanLcPeriod"/>
              <a:tabLst>
                <a:tab pos="541338" algn="l"/>
              </a:tabLst>
            </a:pPr>
            <a:r>
              <a:rPr lang="en-US" sz="1600" dirty="0">
                <a:solidFill>
                  <a:schemeClr val="tx2"/>
                </a:solidFill>
              </a:rPr>
              <a:t>GMT to meet its service delivery requirements allocated 5 VW </a:t>
            </a:r>
            <a:r>
              <a:rPr lang="en-US" sz="1600" dirty="0" err="1">
                <a:solidFill>
                  <a:schemeClr val="tx2"/>
                </a:solidFill>
              </a:rPr>
              <a:t>Polos</a:t>
            </a:r>
            <a:r>
              <a:rPr lang="en-US" sz="1600" dirty="0">
                <a:solidFill>
                  <a:schemeClr val="tx2"/>
                </a:solidFill>
              </a:rPr>
              <a:t> to the WCLA to replace the </a:t>
            </a:r>
            <a:r>
              <a:rPr lang="en-US" sz="1600" dirty="0" err="1">
                <a:solidFill>
                  <a:schemeClr val="tx2"/>
                </a:solidFill>
              </a:rPr>
              <a:t>Etios’s</a:t>
            </a:r>
            <a:endParaRPr lang="en-US" sz="1600" dirty="0">
              <a:solidFill>
                <a:schemeClr val="tx2"/>
              </a:solidFill>
            </a:endParaRPr>
          </a:p>
          <a:p>
            <a:pPr marL="900000" indent="-514350">
              <a:lnSpc>
                <a:spcPct val="130000"/>
              </a:lnSpc>
              <a:buFont typeface="+mj-lt"/>
              <a:buAutoNum type="romanLcPeriod"/>
              <a:tabLst>
                <a:tab pos="541338" algn="l"/>
              </a:tabLst>
            </a:pPr>
            <a:r>
              <a:rPr lang="en-US" sz="1600" dirty="0">
                <a:solidFill>
                  <a:schemeClr val="tx2"/>
                </a:solidFill>
              </a:rPr>
              <a:t>The urgency of the request necessitated this to be done from the general hire pool</a:t>
            </a:r>
          </a:p>
          <a:p>
            <a:pPr>
              <a:lnSpc>
                <a:spcPct val="130000"/>
              </a:lnSpc>
              <a:tabLst>
                <a:tab pos="541338" algn="l"/>
              </a:tabLst>
            </a:pPr>
            <a:r>
              <a:rPr lang="en-US" sz="1600" dirty="0">
                <a:solidFill>
                  <a:schemeClr val="tx2"/>
                </a:solidFill>
              </a:rPr>
              <a:t>3.	Finance lease definition: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solidFill>
                  <a:schemeClr val="tx2"/>
                </a:solidFill>
              </a:rPr>
              <a:t>“</a:t>
            </a:r>
            <a:r>
              <a:rPr lang="en-ZA" sz="1600" dirty="0">
                <a:solidFill>
                  <a:schemeClr val="tx2"/>
                </a:solidFill>
              </a:rPr>
              <a:t>A finance lease is a lease that transfers substantially all the risks and rewards incidental to ownership of an asset. Title may or may not eventually be transferred.” (GRAP 13.6)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4.	Operating lease definition:</a:t>
            </a:r>
          </a:p>
          <a:p>
            <a:r>
              <a:rPr lang="en-ZA" sz="1600" dirty="0">
                <a:solidFill>
                  <a:schemeClr val="tx2"/>
                </a:solidFill>
              </a:rPr>
              <a:t>“An operating lease is a lease other than a finance lease” (GRAP 13.6)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endParaRPr lang="en-ZA" sz="1600" b="1" i="1" dirty="0"/>
          </a:p>
          <a:p>
            <a:endParaRPr lang="en-ZA" sz="2000" b="1" i="1" dirty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  <a:tabLst>
                <a:tab pos="541338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  <a:tabLst>
                <a:tab pos="541338" algn="l"/>
              </a:tabLst>
            </a:pPr>
            <a:endParaRPr lang="en-US" sz="2000" b="1" dirty="0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  <a:tabLst>
                <a:tab pos="541338" algn="l"/>
              </a:tabLst>
            </a:pPr>
            <a:endParaRPr lang="en-US" sz="2000" b="1" dirty="0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  <a:tabLst>
                <a:tab pos="541338" algn="l"/>
              </a:tabLst>
            </a:pP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8378080" y="6352734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2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6839F-D7A4-4E5D-B93D-768AD4D1DB36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ZA" sz="9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0588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275" y="199532"/>
            <a:ext cx="8505825" cy="714868"/>
          </a:xfrm>
        </p:spPr>
        <p:txBody>
          <a:bodyPr anchor="ctr">
            <a:no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Resolutions – impracticable to disclose the future minimum lease payments</a:t>
            </a:r>
            <a:endParaRPr lang="en-ZA" sz="2400" b="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643" y="1446542"/>
            <a:ext cx="8505825" cy="4601834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sz="2900" dirty="0">
                <a:solidFill>
                  <a:schemeClr val="tx2"/>
                </a:solidFill>
              </a:rPr>
              <a:t>These leases are classified as contingent rentals due to </a:t>
            </a:r>
            <a:r>
              <a:rPr lang="en-ZA" sz="2900" b="1" dirty="0">
                <a:solidFill>
                  <a:schemeClr val="tx2"/>
                </a:solidFill>
              </a:rPr>
              <a:t>uncertain lease periods </a:t>
            </a:r>
            <a:r>
              <a:rPr lang="en-ZA" sz="2900" dirty="0">
                <a:solidFill>
                  <a:schemeClr val="tx2"/>
                </a:solidFill>
              </a:rPr>
              <a:t>and </a:t>
            </a:r>
            <a:r>
              <a:rPr lang="en-ZA" sz="2900" b="1" dirty="0">
                <a:solidFill>
                  <a:schemeClr val="tx2"/>
                </a:solidFill>
              </a:rPr>
              <a:t>fluctuating tariff increases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LcPeriod"/>
            </a:pPr>
            <a:r>
              <a:rPr lang="en-ZA" sz="2900" dirty="0">
                <a:solidFill>
                  <a:schemeClr val="tx2"/>
                </a:solidFill>
              </a:rPr>
              <a:t>Annual evaluation useful life of vehicles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LcPeriod"/>
            </a:pPr>
            <a:r>
              <a:rPr lang="en-ZA" sz="2900" dirty="0">
                <a:solidFill>
                  <a:schemeClr val="tx2"/>
                </a:solidFill>
              </a:rPr>
              <a:t>MTEF related tariff adjustments – TR 19.5.3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en-ZA" sz="2900" dirty="0">
                <a:solidFill>
                  <a:schemeClr val="tx2"/>
                </a:solidFill>
              </a:rPr>
              <a:t>The operating lease payments are therefore not subject to straight-lining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en-ZA" sz="2900" dirty="0">
                <a:solidFill>
                  <a:schemeClr val="tx2"/>
                </a:solidFill>
              </a:rPr>
              <a:t>It is therefore impracticable to disclose the future minimum lease payments expected to be received for each of the following periods as required by GRAP 13</a:t>
            </a:r>
          </a:p>
          <a:p>
            <a:pPr>
              <a:lnSpc>
                <a:spcPct val="150000"/>
              </a:lnSpc>
            </a:pPr>
            <a:endParaRPr lang="en-ZA" sz="4800" dirty="0">
              <a:solidFill>
                <a:schemeClr val="tx2"/>
              </a:solidFill>
            </a:endParaRPr>
          </a:p>
          <a:p>
            <a:endParaRPr lang="en-ZA" sz="1600" b="1" i="1" dirty="0"/>
          </a:p>
          <a:p>
            <a:endParaRPr lang="en-ZA" sz="2000" b="1" i="1" dirty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  <a:tabLst>
                <a:tab pos="541338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  <a:tabLst>
                <a:tab pos="541338" algn="l"/>
              </a:tabLst>
            </a:pPr>
            <a:endParaRPr lang="en-US" sz="2000" b="1" dirty="0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  <a:tabLst>
                <a:tab pos="541338" algn="l"/>
              </a:tabLst>
            </a:pPr>
            <a:endParaRPr lang="en-US" sz="2000" b="1" dirty="0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  <a:tabLst>
                <a:tab pos="541338" algn="l"/>
              </a:tabLst>
            </a:pP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8378080" y="6352734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2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6839F-D7A4-4E5D-B93D-768AD4D1DB36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ZA" sz="9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2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275" y="199532"/>
            <a:ext cx="8505825" cy="714868"/>
          </a:xfrm>
        </p:spPr>
        <p:txBody>
          <a:bodyPr anchor="ctr">
            <a:no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Resolutions – impracticable to disclose the future minimum lease payments (cont.)</a:t>
            </a:r>
            <a:endParaRPr lang="en-ZA" sz="2400" b="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643" y="1446542"/>
            <a:ext cx="8505825" cy="4601834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50000"/>
              </a:lnSpc>
            </a:pPr>
            <a:r>
              <a:rPr lang="en-ZA" sz="4800" dirty="0">
                <a:solidFill>
                  <a:schemeClr val="tx2"/>
                </a:solidFill>
              </a:rPr>
              <a:t>Definitions – GRAP 13.6:</a:t>
            </a:r>
          </a:p>
          <a:p>
            <a:pPr marL="720000" indent="-7200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ZA" sz="4800" dirty="0">
                <a:solidFill>
                  <a:schemeClr val="tx2"/>
                </a:solidFill>
              </a:rPr>
              <a:t>“Contingent rent is that portion of the lease payments that is </a:t>
            </a:r>
            <a:r>
              <a:rPr lang="en-ZA" sz="4800" b="1" dirty="0">
                <a:solidFill>
                  <a:schemeClr val="tx2"/>
                </a:solidFill>
              </a:rPr>
              <a:t>not fixed in amount</a:t>
            </a:r>
            <a:r>
              <a:rPr lang="en-ZA" sz="4800" dirty="0">
                <a:solidFill>
                  <a:schemeClr val="tx2"/>
                </a:solidFill>
              </a:rPr>
              <a:t> but is based on the future amount of a factor that changes other than with the passage of time”</a:t>
            </a:r>
          </a:p>
          <a:p>
            <a:pPr marL="720000" indent="-7200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ZA" sz="4800" dirty="0">
                <a:solidFill>
                  <a:schemeClr val="tx2"/>
                </a:solidFill>
              </a:rPr>
              <a:t>“Minimum lease payments are the payments over the lease term that the lessee is or can be required to make, </a:t>
            </a:r>
            <a:r>
              <a:rPr lang="en-ZA" sz="4800" b="1" dirty="0">
                <a:solidFill>
                  <a:schemeClr val="tx2"/>
                </a:solidFill>
              </a:rPr>
              <a:t>excluding contingent rent</a:t>
            </a:r>
            <a:r>
              <a:rPr lang="en-ZA" sz="4800" dirty="0">
                <a:solidFill>
                  <a:schemeClr val="tx2"/>
                </a:solidFill>
              </a:rPr>
              <a:t>, costs for services and, where appropriate, taxes to be paid by and reimbursed to the Lessor”</a:t>
            </a:r>
          </a:p>
          <a:p>
            <a:pPr marL="720000" indent="-7200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ZA" sz="4800" dirty="0">
                <a:solidFill>
                  <a:schemeClr val="tx2"/>
                </a:solidFill>
              </a:rPr>
              <a:t>“Lease payments under an operating lease shall be recognised as an expense in the statement of financial performance on a </a:t>
            </a:r>
            <a:r>
              <a:rPr lang="en-ZA" sz="4800" b="1" dirty="0">
                <a:solidFill>
                  <a:schemeClr val="tx2"/>
                </a:solidFill>
              </a:rPr>
              <a:t>straight-line</a:t>
            </a:r>
            <a:r>
              <a:rPr lang="en-ZA" sz="4800" dirty="0">
                <a:solidFill>
                  <a:schemeClr val="tx2"/>
                </a:solidFill>
              </a:rPr>
              <a:t> basis over the lease term unless another systematic basis is more representative of the time pattern of the user’s benefit”</a:t>
            </a:r>
          </a:p>
          <a:p>
            <a:pPr marL="720000" indent="-720000">
              <a:lnSpc>
                <a:spcPct val="15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ZA" sz="4800" dirty="0">
                <a:solidFill>
                  <a:schemeClr val="tx2"/>
                </a:solidFill>
              </a:rPr>
              <a:t>Impossible with fluctuating tariffs and useful lives</a:t>
            </a:r>
            <a:endParaRPr lang="en-US" sz="4800" dirty="0">
              <a:solidFill>
                <a:schemeClr val="tx2"/>
              </a:solidFill>
            </a:endParaRPr>
          </a:p>
          <a:p>
            <a:endParaRPr lang="en-ZA" sz="1600" b="1" i="1" dirty="0"/>
          </a:p>
          <a:p>
            <a:endParaRPr lang="en-ZA" sz="2000" b="1" i="1" dirty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  <a:tabLst>
                <a:tab pos="541338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  <a:tabLst>
                <a:tab pos="541338" algn="l"/>
              </a:tabLst>
            </a:pPr>
            <a:endParaRPr lang="en-US" sz="2000" b="1" dirty="0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  <a:tabLst>
                <a:tab pos="541338" algn="l"/>
              </a:tabLst>
            </a:pPr>
            <a:endParaRPr lang="en-US" sz="2000" b="1" dirty="0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  <a:tabLst>
                <a:tab pos="541338" algn="l"/>
              </a:tabLst>
            </a:pP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8378080" y="6352734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2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6839F-D7A4-4E5D-B93D-768AD4D1DB36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ZA" sz="9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271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/>
              <a:t>Questions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 dirty="0">
              <a:solidFill>
                <a:schemeClr val="tx2"/>
              </a:solidFill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8378080" y="6365655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2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6839F-D7A4-4E5D-B93D-768AD4D1DB36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ZA" sz="9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7499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Riaan Wiggill CA (SA), ACMA, CGMA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Director: Fleet Finance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+27 (0)21 467 8737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riaan.wiggill@westerncape.gov.za</a:t>
            </a:r>
          </a:p>
        </p:txBody>
      </p:sp>
      <p:pic>
        <p:nvPicPr>
          <p:cNvPr id="11" name="Picture 8" descr="doa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1316" y="5734958"/>
            <a:ext cx="917575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ZA" dirty="0"/>
              <a:t>+27 (0)21 467 4777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186767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275" y="199532"/>
            <a:ext cx="8505825" cy="876300"/>
          </a:xfrm>
        </p:spPr>
        <p:txBody>
          <a:bodyPr anchor="ctr">
            <a:noAutofit/>
          </a:bodyPr>
          <a:lstStyle/>
          <a:p>
            <a:r>
              <a:rPr lang="en-US" sz="3300" dirty="0"/>
              <a:t>Requirement </a:t>
            </a:r>
            <a:endParaRPr lang="en-ZA" sz="33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643" y="1446540"/>
            <a:ext cx="8505825" cy="452437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30000"/>
              </a:lnSpc>
              <a:buFont typeface="+mj-lt"/>
              <a:buAutoNum type="romanLcPeriod"/>
              <a:tabLst>
                <a:tab pos="541338" algn="l"/>
              </a:tabLst>
            </a:pPr>
            <a:r>
              <a:rPr lang="en-US" sz="2000" b="1" dirty="0">
                <a:solidFill>
                  <a:schemeClr val="tx2"/>
                </a:solidFill>
              </a:rPr>
              <a:t>Vote 13: Cultural Affairs and Sport (2016/17):</a:t>
            </a:r>
          </a:p>
          <a:p>
            <a:pPr>
              <a:lnSpc>
                <a:spcPct val="130000"/>
              </a:lnSpc>
              <a:tabLst>
                <a:tab pos="541338" algn="l"/>
              </a:tabLst>
            </a:pPr>
            <a:endParaRPr lang="en-US" sz="2000" b="1" dirty="0">
              <a:solidFill>
                <a:schemeClr val="tx2"/>
              </a:solidFill>
            </a:endParaRPr>
          </a:p>
          <a:p>
            <a:pPr marL="457200" indent="-457200">
              <a:lnSpc>
                <a:spcPct val="130000"/>
              </a:lnSpc>
              <a:buAutoNum type="arabicPeriod"/>
              <a:tabLst>
                <a:tab pos="541338" algn="l"/>
              </a:tabLst>
            </a:pPr>
            <a:endParaRPr lang="en-US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57278563"/>
              </p:ext>
            </p:extLst>
          </p:nvPr>
        </p:nvGraphicFramePr>
        <p:xfrm>
          <a:off x="531642" y="1999069"/>
          <a:ext cx="8269458" cy="3578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9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404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4314">
                <a:tc>
                  <a:txBody>
                    <a:bodyPr/>
                    <a:lstStyle/>
                    <a:p>
                      <a:r>
                        <a:rPr lang="en-ZA" sz="1600" dirty="0">
                          <a:latin typeface="Century Gothic" panose="020B0502020202020204" pitchFamily="34" charset="0"/>
                        </a:rPr>
                        <a:t>Background / Concerns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>
                          <a:latin typeface="Century Gothic" panose="020B0502020202020204" pitchFamily="34" charset="0"/>
                        </a:rPr>
                        <a:t>Resolutions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313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i="0" u="none" strike="noStrike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The Committee notes that, as  determined by the National Accountant General, the Department entered into </a:t>
                      </a:r>
                      <a:r>
                        <a:rPr lang="en-ZA" sz="1600" b="1" i="0" u="none" strike="noStrike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an agreement </a:t>
                      </a:r>
                      <a:r>
                        <a:rPr lang="en-ZA" sz="1600" b="0" i="0" u="none" strike="noStrike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with the GMT through </a:t>
                      </a:r>
                      <a:r>
                        <a:rPr lang="en-ZA" sz="1600" b="1" i="0" u="none" strike="noStrike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finance leases</a:t>
                      </a:r>
                      <a:r>
                        <a:rPr lang="en-ZA" sz="1600" b="0" i="0" u="none" strike="noStrike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Through these leases, the Department leased 131 vehicles from GMT as at 31 March 2017. The Committee further notes that daily </a:t>
                      </a:r>
                      <a:r>
                        <a:rPr lang="en-ZA" sz="1600" b="1" i="0" u="none" strike="noStrike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tariffs</a:t>
                      </a:r>
                      <a:r>
                        <a:rPr lang="en-ZA" sz="1600" b="0" i="0" u="none" strike="noStrike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are payable on a monthly basis, which covers the operational costs, capital costs of the replacement of the vehicles, as well as all implicit costs which relates to maintain the lease arrangement. 	</a:t>
                      </a:r>
                    </a:p>
                    <a:p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b="0" i="0" u="none" strike="noStrike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That GMT, including the Department:</a:t>
                      </a:r>
                    </a:p>
                    <a:p>
                      <a:endParaRPr lang="en-ZA" sz="1600" b="0" i="0" u="none" strike="noStrike" kern="1200" baseline="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ZA" sz="1600" b="0" i="0" u="none" strike="noStrike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brief the Committee on the </a:t>
                      </a:r>
                      <a:r>
                        <a:rPr lang="en-ZA" sz="1600" b="1" i="0" u="none" strike="noStrike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lease arrangement</a:t>
                      </a:r>
                      <a:r>
                        <a:rPr lang="en-ZA" sz="1600" b="0" i="0" u="none" strike="noStrike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 as determined by the National Accountant General, as well as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ZA" sz="1600" b="0" i="0" u="none" strike="noStrike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the </a:t>
                      </a:r>
                      <a:r>
                        <a:rPr lang="en-ZA" sz="1600" b="1" i="0" u="none" strike="noStrike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lease payments </a:t>
                      </a:r>
                      <a:r>
                        <a:rPr lang="en-ZA" sz="1600" b="0" i="0" u="none" strike="noStrike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 GMT within 1 year, between 2 to 5 years and more than 5 years.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Slide Number Placeholder 2"/>
          <p:cNvSpPr txBox="1">
            <a:spLocks/>
          </p:cNvSpPr>
          <p:nvPr/>
        </p:nvSpPr>
        <p:spPr>
          <a:xfrm>
            <a:off x="8378080" y="6343884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2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6839F-D7A4-4E5D-B93D-768AD4D1DB36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ZA" sz="9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7398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275" y="199532"/>
            <a:ext cx="8505825" cy="876300"/>
          </a:xfrm>
        </p:spPr>
        <p:txBody>
          <a:bodyPr anchor="ctr">
            <a:noAutofit/>
          </a:bodyPr>
          <a:lstStyle/>
          <a:p>
            <a:r>
              <a:rPr lang="en-US" sz="3300" dirty="0"/>
              <a:t>Lease arrangement</a:t>
            </a:r>
            <a:endParaRPr lang="en-ZA" sz="33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643" y="1446540"/>
            <a:ext cx="8505825" cy="4524375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  <a:tabLst>
                <a:tab pos="541338" algn="l"/>
              </a:tabLst>
            </a:pPr>
            <a:r>
              <a:rPr lang="en-US" sz="1500" dirty="0">
                <a:solidFill>
                  <a:schemeClr val="tx2"/>
                </a:solidFill>
              </a:rPr>
              <a:t>Lease agreements</a:t>
            </a:r>
          </a:p>
          <a:p>
            <a:pPr marL="400050" indent="-400050">
              <a:lnSpc>
                <a:spcPct val="130000"/>
              </a:lnSpc>
              <a:buFont typeface="+mj-lt"/>
              <a:buAutoNum type="arabicPeriod"/>
              <a:tabLst>
                <a:tab pos="541338" algn="l"/>
              </a:tabLst>
            </a:pPr>
            <a:r>
              <a:rPr lang="en-US" sz="1500" dirty="0">
                <a:solidFill>
                  <a:schemeClr val="tx2"/>
                </a:solidFill>
              </a:rPr>
              <a:t>Governed through SLA</a:t>
            </a:r>
          </a:p>
          <a:p>
            <a:pPr marL="400050" indent="-400050">
              <a:lnSpc>
                <a:spcPct val="130000"/>
              </a:lnSpc>
              <a:buFont typeface="+mj-lt"/>
              <a:buAutoNum type="arabicPeriod"/>
              <a:tabLst>
                <a:tab pos="541338" algn="l"/>
              </a:tabLst>
            </a:pPr>
            <a:r>
              <a:rPr lang="en-US" sz="1500" dirty="0">
                <a:solidFill>
                  <a:schemeClr val="tx2"/>
                </a:solidFill>
              </a:rPr>
              <a:t>Substance over legal form</a:t>
            </a:r>
          </a:p>
          <a:p>
            <a:pPr marL="400050" indent="-400050">
              <a:lnSpc>
                <a:spcPct val="130000"/>
              </a:lnSpc>
              <a:buFont typeface="+mj-lt"/>
              <a:buAutoNum type="arabicPeriod"/>
              <a:tabLst>
                <a:tab pos="541338" algn="l"/>
              </a:tabLst>
            </a:pPr>
            <a:r>
              <a:rPr lang="en-US" sz="1500" dirty="0">
                <a:solidFill>
                  <a:schemeClr val="tx2"/>
                </a:solidFill>
              </a:rPr>
              <a:t>Classification as per accounting criteria</a:t>
            </a:r>
          </a:p>
          <a:p>
            <a:pPr>
              <a:spcBef>
                <a:spcPts val="0"/>
              </a:spcBef>
              <a:tabLst>
                <a:tab pos="541338" algn="l"/>
              </a:tabLst>
            </a:pPr>
            <a:endParaRPr lang="en-US" sz="1500" dirty="0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  <a:tabLst>
                <a:tab pos="541338" algn="l"/>
              </a:tabLst>
            </a:pPr>
            <a:r>
              <a:rPr lang="en-US" sz="1500" dirty="0">
                <a:solidFill>
                  <a:schemeClr val="tx2"/>
                </a:solidFill>
              </a:rPr>
              <a:t>Accounting – GRAP and MCS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  <a:tabLst>
                <a:tab pos="541338" algn="l"/>
              </a:tabLst>
            </a:pPr>
            <a:r>
              <a:rPr lang="en-US" sz="1500" dirty="0">
                <a:solidFill>
                  <a:schemeClr val="tx2"/>
                </a:solidFill>
              </a:rPr>
              <a:t>Lease classification GRAP 13.10 – 21 (MCS chapter 13.4 – 10) – at inception of the lease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  <a:tabLst>
                <a:tab pos="541338" algn="l"/>
              </a:tabLst>
            </a:pPr>
            <a:r>
              <a:rPr lang="en-US" sz="1500" dirty="0">
                <a:solidFill>
                  <a:schemeClr val="tx2"/>
                </a:solidFill>
              </a:rPr>
              <a:t>Test for finance lease GRAP 13.13 – 14 (MCS chapter 13.6 – 7)</a:t>
            </a:r>
          </a:p>
          <a:p>
            <a:pPr marL="792000" indent="-400050">
              <a:lnSpc>
                <a:spcPct val="130000"/>
              </a:lnSpc>
              <a:buFont typeface="+mj-lt"/>
              <a:buAutoNum type="romanLcPeriod"/>
              <a:tabLst>
                <a:tab pos="541338" algn="l"/>
              </a:tabLst>
            </a:pPr>
            <a:r>
              <a:rPr lang="en-ZA" sz="1500" dirty="0">
                <a:solidFill>
                  <a:schemeClr val="tx2"/>
                </a:solidFill>
              </a:rPr>
              <a:t>“</a:t>
            </a:r>
            <a:r>
              <a:rPr lang="en-ZA" sz="1500" b="1" dirty="0">
                <a:solidFill>
                  <a:schemeClr val="tx2"/>
                </a:solidFill>
              </a:rPr>
              <a:t>term</a:t>
            </a:r>
            <a:r>
              <a:rPr lang="en-ZA" sz="1500" dirty="0">
                <a:solidFill>
                  <a:schemeClr val="tx2"/>
                </a:solidFill>
              </a:rPr>
              <a:t> is for the major part of the economic life” 	</a:t>
            </a:r>
          </a:p>
          <a:p>
            <a:pPr marL="792000" indent="-400050">
              <a:lnSpc>
                <a:spcPct val="130000"/>
              </a:lnSpc>
              <a:buFont typeface="+mj-lt"/>
              <a:buAutoNum type="romanLcPeriod"/>
              <a:tabLst>
                <a:tab pos="541338" algn="l"/>
              </a:tabLst>
            </a:pPr>
            <a:r>
              <a:rPr lang="en-US" sz="1500" dirty="0">
                <a:solidFill>
                  <a:schemeClr val="tx2"/>
                </a:solidFill>
              </a:rPr>
              <a:t>“</a:t>
            </a:r>
            <a:r>
              <a:rPr lang="en-US" sz="1500" b="1" dirty="0">
                <a:solidFill>
                  <a:schemeClr val="tx2"/>
                </a:solidFill>
              </a:rPr>
              <a:t>lease payments </a:t>
            </a:r>
            <a:r>
              <a:rPr lang="en-US" sz="1500" dirty="0">
                <a:solidFill>
                  <a:schemeClr val="tx2"/>
                </a:solidFill>
              </a:rPr>
              <a:t>substantially all of the fair value”</a:t>
            </a:r>
          </a:p>
          <a:p>
            <a:pPr marL="792000" indent="-400050">
              <a:lnSpc>
                <a:spcPct val="130000"/>
              </a:lnSpc>
              <a:buFont typeface="+mj-lt"/>
              <a:buAutoNum type="romanLcPeriod"/>
              <a:tabLst>
                <a:tab pos="541338" algn="l"/>
              </a:tabLst>
            </a:pPr>
            <a:r>
              <a:rPr lang="en-US" sz="1500" dirty="0">
                <a:solidFill>
                  <a:schemeClr val="tx2"/>
                </a:solidFill>
              </a:rPr>
              <a:t>“leased asset </a:t>
            </a:r>
            <a:r>
              <a:rPr lang="en-US" sz="1500" b="1" dirty="0" err="1">
                <a:solidFill>
                  <a:schemeClr val="tx2"/>
                </a:solidFill>
              </a:rPr>
              <a:t>specialised</a:t>
            </a:r>
            <a:r>
              <a:rPr lang="en-US" sz="1500" dirty="0">
                <a:solidFill>
                  <a:schemeClr val="tx2"/>
                </a:solidFill>
              </a:rPr>
              <a:t> nature”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 startAt="3"/>
              <a:tabLst>
                <a:tab pos="541338" algn="l"/>
              </a:tabLst>
            </a:pPr>
            <a:r>
              <a:rPr lang="en-US" sz="1500" dirty="0">
                <a:solidFill>
                  <a:schemeClr val="tx2"/>
                </a:solidFill>
              </a:rPr>
              <a:t>First test for finance lease – then default to operating lease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 startAt="3"/>
              <a:tabLst>
                <a:tab pos="541338" algn="l"/>
              </a:tabLst>
            </a:pPr>
            <a:r>
              <a:rPr lang="en-US" sz="1500" dirty="0">
                <a:solidFill>
                  <a:schemeClr val="tx2"/>
                </a:solidFill>
              </a:rPr>
              <a:t>Based on </a:t>
            </a:r>
            <a:r>
              <a:rPr lang="en-US" sz="1500" dirty="0" err="1">
                <a:solidFill>
                  <a:schemeClr val="tx2"/>
                </a:solidFill>
              </a:rPr>
              <a:t>judgement</a:t>
            </a:r>
            <a:r>
              <a:rPr lang="en-US" sz="1500" dirty="0">
                <a:solidFill>
                  <a:schemeClr val="tx2"/>
                </a:solidFill>
              </a:rPr>
              <a:t> – lease assumptions</a:t>
            </a:r>
          </a:p>
          <a:p>
            <a:pPr marL="514350" indent="-514350">
              <a:lnSpc>
                <a:spcPct val="130000"/>
              </a:lnSpc>
              <a:buFont typeface="+mj-lt"/>
              <a:buAutoNum type="romanLcPeriod" startAt="4"/>
              <a:tabLst>
                <a:tab pos="541338" algn="l"/>
              </a:tabLst>
            </a:pPr>
            <a:endParaRPr lang="en-US" sz="2000" b="1" dirty="0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  <a:tabLst>
                <a:tab pos="541338" algn="l"/>
              </a:tabLst>
            </a:pPr>
            <a:endParaRPr lang="en-US" sz="2000" b="1" dirty="0">
              <a:solidFill>
                <a:schemeClr val="tx2"/>
              </a:solidFill>
            </a:endParaRPr>
          </a:p>
          <a:p>
            <a:pPr marL="457200" indent="-457200">
              <a:lnSpc>
                <a:spcPct val="130000"/>
              </a:lnSpc>
              <a:buAutoNum type="arabicPeriod"/>
              <a:tabLst>
                <a:tab pos="541338" algn="l"/>
              </a:tabLst>
            </a:pP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8361751" y="635477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2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6839F-D7A4-4E5D-B93D-768AD4D1DB36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ZA" sz="9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917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275" y="199532"/>
            <a:ext cx="8505825" cy="876300"/>
          </a:xfrm>
        </p:spPr>
        <p:txBody>
          <a:bodyPr anchor="ctr">
            <a:noAutofit/>
          </a:bodyPr>
          <a:lstStyle/>
          <a:p>
            <a:r>
              <a:rPr lang="en-US" dirty="0"/>
              <a:t>Lease arrangement (cont.)</a:t>
            </a:r>
            <a:endParaRPr lang="en-ZA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643" y="1446540"/>
            <a:ext cx="8505825" cy="4524375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tabLst>
                <a:tab pos="541338" algn="l"/>
              </a:tabLst>
            </a:pPr>
            <a:r>
              <a:rPr lang="en-US" sz="1500" dirty="0">
                <a:solidFill>
                  <a:schemeClr val="tx2"/>
                </a:solidFill>
              </a:rPr>
              <a:t>Disclosure for lessees with finance leases – MCS chapter 13.22 – 23 (GRAP 13.42)</a:t>
            </a:r>
          </a:p>
          <a:p>
            <a:pPr marL="342000" indent="-342000">
              <a:lnSpc>
                <a:spcPct val="130000"/>
              </a:lnSpc>
              <a:buFont typeface="+mj-lt"/>
              <a:buAutoNum type="arabicPeriod"/>
              <a:tabLst>
                <a:tab pos="541338" algn="l"/>
              </a:tabLst>
            </a:pPr>
            <a:r>
              <a:rPr lang="en-US" sz="1500" dirty="0">
                <a:solidFill>
                  <a:schemeClr val="tx2"/>
                </a:solidFill>
              </a:rPr>
              <a:t>Lease commitments – distinguish between finance and operating</a:t>
            </a:r>
          </a:p>
          <a:p>
            <a:pPr marL="792000" indent="-400050">
              <a:lnSpc>
                <a:spcPct val="130000"/>
              </a:lnSpc>
              <a:buFont typeface="+mj-lt"/>
              <a:buAutoNum type="romanLcPeriod"/>
              <a:tabLst>
                <a:tab pos="541338" algn="l"/>
              </a:tabLst>
            </a:pPr>
            <a:r>
              <a:rPr lang="en-US" sz="1500" dirty="0">
                <a:solidFill>
                  <a:schemeClr val="tx2"/>
                </a:solidFill>
              </a:rPr>
              <a:t>Split in: &lt;1 year, &gt;1 year and &lt;5 years, &gt;5 years</a:t>
            </a:r>
          </a:p>
          <a:p>
            <a:pPr marL="342000" indent="-342000">
              <a:lnSpc>
                <a:spcPct val="130000"/>
              </a:lnSpc>
              <a:spcBef>
                <a:spcPts val="24"/>
              </a:spcBef>
              <a:buFont typeface="+mj-lt"/>
              <a:buAutoNum type="arabicPeriod" startAt="2"/>
              <a:tabLst>
                <a:tab pos="541338" algn="l"/>
              </a:tabLst>
            </a:pPr>
            <a:r>
              <a:rPr lang="en-US" sz="1500" dirty="0">
                <a:solidFill>
                  <a:schemeClr val="tx2"/>
                </a:solidFill>
              </a:rPr>
              <a:t>Include comparative period</a:t>
            </a:r>
          </a:p>
          <a:p>
            <a:pPr marL="342000" indent="-342000">
              <a:lnSpc>
                <a:spcPct val="130000"/>
              </a:lnSpc>
              <a:spcBef>
                <a:spcPts val="24"/>
              </a:spcBef>
              <a:buFont typeface="+mj-lt"/>
              <a:buAutoNum type="arabicPeriod" startAt="2"/>
              <a:tabLst>
                <a:tab pos="541338" algn="l"/>
              </a:tabLst>
            </a:pPr>
            <a:r>
              <a:rPr lang="en-US" sz="1500" dirty="0">
                <a:solidFill>
                  <a:schemeClr val="tx2"/>
                </a:solidFill>
              </a:rPr>
              <a:t>Description of lease and assets</a:t>
            </a:r>
          </a:p>
          <a:p>
            <a:pPr marL="342000" indent="-342000">
              <a:lnSpc>
                <a:spcPct val="130000"/>
              </a:lnSpc>
              <a:spcBef>
                <a:spcPts val="24"/>
              </a:spcBef>
              <a:buFont typeface="+mj-lt"/>
              <a:buAutoNum type="arabicPeriod" startAt="2"/>
              <a:tabLst>
                <a:tab pos="541338" algn="l"/>
              </a:tabLst>
            </a:pPr>
            <a:r>
              <a:rPr lang="en-US" sz="1500" dirty="0">
                <a:solidFill>
                  <a:schemeClr val="tx2"/>
                </a:solidFill>
              </a:rPr>
              <a:t>Restrictions imposed </a:t>
            </a:r>
          </a:p>
          <a:p>
            <a:pPr>
              <a:lnSpc>
                <a:spcPct val="130000"/>
              </a:lnSpc>
              <a:tabLst>
                <a:tab pos="541338" algn="l"/>
              </a:tabLst>
            </a:pPr>
            <a:endParaRPr lang="en-US" sz="1500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  <a:tabLst>
                <a:tab pos="541338" algn="l"/>
              </a:tabLst>
            </a:pP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8378080" y="6352734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2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6839F-D7A4-4E5D-B93D-768AD4D1DB36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ZA" sz="9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6715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275" y="199532"/>
            <a:ext cx="8505825" cy="876300"/>
          </a:xfrm>
        </p:spPr>
        <p:txBody>
          <a:bodyPr anchor="ctr">
            <a:noAutofit/>
          </a:bodyPr>
          <a:lstStyle/>
          <a:p>
            <a:r>
              <a:rPr lang="en-US" sz="3300" dirty="0"/>
              <a:t>Lease payments</a:t>
            </a:r>
            <a:endParaRPr lang="en-ZA" sz="33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643" y="1446540"/>
            <a:ext cx="8505825" cy="4524375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en-US" sz="1400" dirty="0">
                <a:solidFill>
                  <a:schemeClr val="tx2"/>
                </a:solidFill>
              </a:rPr>
              <a:t>TR 19.5.2 “</a:t>
            </a:r>
            <a:r>
              <a:rPr lang="en-ZA" sz="1400" dirty="0">
                <a:solidFill>
                  <a:schemeClr val="tx2"/>
                </a:solidFill>
              </a:rPr>
              <a:t>In determining </a:t>
            </a:r>
            <a:r>
              <a:rPr lang="en-ZA" sz="1400" b="1" dirty="0">
                <a:solidFill>
                  <a:schemeClr val="tx2"/>
                </a:solidFill>
              </a:rPr>
              <a:t>charges</a:t>
            </a:r>
            <a:r>
              <a:rPr lang="en-ZA" sz="1400" dirty="0">
                <a:solidFill>
                  <a:schemeClr val="tx2"/>
                </a:solidFill>
              </a:rPr>
              <a:t> for goods or services, the head of the trading entity must aim to recover the full cost of providing the goods or services…”</a:t>
            </a:r>
            <a:endParaRPr lang="en-US" sz="14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  <a:tabLst>
                <a:tab pos="541338" algn="l"/>
              </a:tabLst>
            </a:pPr>
            <a:r>
              <a:rPr lang="en-US" sz="1400" dirty="0">
                <a:solidFill>
                  <a:schemeClr val="tx2"/>
                </a:solidFill>
              </a:rPr>
              <a:t>“charges” = “daily and kilometer tariffs” 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  <a:tabLst>
                <a:tab pos="541338" algn="l"/>
              </a:tabLst>
            </a:pPr>
            <a:r>
              <a:rPr lang="en-US" sz="1400" dirty="0">
                <a:solidFill>
                  <a:schemeClr val="tx2"/>
                </a:solidFill>
              </a:rPr>
              <a:t>Tariffs</a:t>
            </a:r>
          </a:p>
          <a:p>
            <a:pPr marL="792000" indent="-400050">
              <a:lnSpc>
                <a:spcPct val="130000"/>
              </a:lnSpc>
              <a:buFont typeface="+mj-lt"/>
              <a:buAutoNum type="romanLcPeriod"/>
              <a:tabLst>
                <a:tab pos="541338" algn="l"/>
              </a:tabLst>
            </a:pPr>
            <a:r>
              <a:rPr lang="en-US" sz="1400" dirty="0">
                <a:solidFill>
                  <a:schemeClr val="tx2"/>
                </a:solidFill>
              </a:rPr>
              <a:t>Daily tariffs (“lease payments”): capital costs and fixed overhead costs</a:t>
            </a:r>
          </a:p>
          <a:p>
            <a:pPr>
              <a:lnSpc>
                <a:spcPct val="130000"/>
              </a:lnSpc>
              <a:tabLst>
                <a:tab pos="541338" algn="l"/>
              </a:tabLst>
            </a:pPr>
            <a:endParaRPr lang="en-US" sz="1400" dirty="0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  <a:tabLst>
                <a:tab pos="541338" algn="l"/>
              </a:tabLst>
            </a:pPr>
            <a:endParaRPr lang="en-US" sz="1400" dirty="0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  <a:tabLst>
                <a:tab pos="541338" algn="l"/>
              </a:tabLst>
            </a:pPr>
            <a:endParaRPr lang="en-US" sz="1400" dirty="0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  <a:tabLst>
                <a:tab pos="541338" algn="l"/>
              </a:tabLst>
            </a:pPr>
            <a:endParaRPr lang="en-US" sz="1400" dirty="0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  <a:tabLst>
                <a:tab pos="541338" algn="l"/>
              </a:tabLst>
            </a:pPr>
            <a:endParaRPr lang="en-US" sz="1400" dirty="0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  <a:tabLst>
                <a:tab pos="541338" algn="l"/>
              </a:tabLst>
            </a:pPr>
            <a:endParaRPr lang="en-US" sz="1400" dirty="0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  <a:tabLst>
                <a:tab pos="541338" algn="l"/>
              </a:tabLst>
            </a:pPr>
            <a:endParaRPr lang="en-US" sz="1400" dirty="0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  <a:tabLst>
                <a:tab pos="541338" algn="l"/>
              </a:tabLst>
            </a:pPr>
            <a:endParaRPr lang="en-US" sz="1400" dirty="0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  <a:tabLst>
                <a:tab pos="541338" algn="l"/>
              </a:tabLst>
            </a:pPr>
            <a:endParaRPr lang="en-US" sz="1400" dirty="0">
              <a:solidFill>
                <a:schemeClr val="tx2"/>
              </a:solidFill>
            </a:endParaRPr>
          </a:p>
          <a:p>
            <a:pPr marL="792000" indent="-400050">
              <a:lnSpc>
                <a:spcPct val="130000"/>
              </a:lnSpc>
              <a:buFont typeface="+mj-lt"/>
              <a:buAutoNum type="romanLcPeriod" startAt="2"/>
              <a:tabLst>
                <a:tab pos="541338" algn="l"/>
              </a:tabLst>
            </a:pPr>
            <a:r>
              <a:rPr lang="en-US" sz="1400" dirty="0">
                <a:solidFill>
                  <a:schemeClr val="tx2"/>
                </a:solidFill>
              </a:rPr>
              <a:t>Kilometer tariffs: variable vehicle operational costs</a:t>
            </a:r>
          </a:p>
          <a:p>
            <a:pPr>
              <a:lnSpc>
                <a:spcPct val="130000"/>
              </a:lnSpc>
              <a:tabLst>
                <a:tab pos="541338" algn="l"/>
              </a:tabLst>
            </a:pPr>
            <a:endParaRPr lang="en-US" sz="1500" dirty="0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  <a:tabLst>
                <a:tab pos="541338" algn="l"/>
              </a:tabLst>
            </a:pPr>
            <a:endParaRPr lang="en-US" sz="2000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  <a:tabLst>
                <a:tab pos="541338" algn="l"/>
              </a:tabLst>
            </a:pPr>
            <a:endParaRPr lang="en-US" sz="2000" b="1" dirty="0">
              <a:solidFill>
                <a:schemeClr val="tx2"/>
              </a:solidFill>
            </a:endParaRPr>
          </a:p>
          <a:p>
            <a:pPr marL="457200" indent="-457200">
              <a:lnSpc>
                <a:spcPct val="130000"/>
              </a:lnSpc>
              <a:buAutoNum type="arabicPeriod"/>
              <a:tabLst>
                <a:tab pos="541338" algn="l"/>
              </a:tabLst>
            </a:pPr>
            <a:endParaRPr lang="en-US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31344723"/>
              </p:ext>
            </p:extLst>
          </p:nvPr>
        </p:nvGraphicFramePr>
        <p:xfrm>
          <a:off x="1000368" y="2841674"/>
          <a:ext cx="7738208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57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324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2046">
                <a:tc>
                  <a:txBody>
                    <a:bodyPr/>
                    <a:lstStyle/>
                    <a:p>
                      <a:r>
                        <a:rPr lang="en-ZA" sz="1400" dirty="0">
                          <a:latin typeface="Century Gothic" panose="020B0502020202020204" pitchFamily="34" charset="0"/>
                        </a:rPr>
                        <a:t>Capital costs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>
                          <a:latin typeface="Century Gothic" panose="020B0502020202020204" pitchFamily="34" charset="0"/>
                        </a:rPr>
                        <a:t>Fixed overhead costs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43041">
                <a:tc>
                  <a:txBody>
                    <a:bodyPr/>
                    <a:lstStyle/>
                    <a:p>
                      <a:r>
                        <a:rPr lang="en-ZA" sz="1400" dirty="0">
                          <a:latin typeface="Century Gothic" panose="020B0502020202020204" pitchFamily="34" charset="0"/>
                        </a:rPr>
                        <a:t>Vehicle cost</a:t>
                      </a:r>
                    </a:p>
                    <a:p>
                      <a:r>
                        <a:rPr lang="en-ZA" sz="1400" dirty="0">
                          <a:latin typeface="Century Gothic" panose="020B0502020202020204" pitchFamily="34" charset="0"/>
                        </a:rPr>
                        <a:t>Extras</a:t>
                      </a:r>
                    </a:p>
                    <a:p>
                      <a:r>
                        <a:rPr lang="en-ZA" sz="1400" dirty="0">
                          <a:latin typeface="Century Gothic" panose="020B0502020202020204" pitchFamily="34" charset="0"/>
                        </a:rPr>
                        <a:t>Conversions</a:t>
                      </a:r>
                    </a:p>
                    <a:p>
                      <a:endParaRPr lang="en-ZA" sz="1400" dirty="0">
                        <a:latin typeface="Century Gothic" panose="020B0502020202020204" pitchFamily="34" charset="0"/>
                      </a:endParaRPr>
                    </a:p>
                    <a:p>
                      <a:endParaRPr lang="en-ZA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>
                          <a:latin typeface="Century Gothic" panose="020B0502020202020204" pitchFamily="34" charset="0"/>
                        </a:rPr>
                        <a:t>Administrative costs</a:t>
                      </a:r>
                    </a:p>
                    <a:p>
                      <a:r>
                        <a:rPr lang="en-ZA" sz="1400" dirty="0">
                          <a:latin typeface="Century Gothic" panose="020B0502020202020204" pitchFamily="34" charset="0"/>
                        </a:rPr>
                        <a:t>Employee costs </a:t>
                      </a:r>
                    </a:p>
                    <a:p>
                      <a:r>
                        <a:rPr lang="en-ZA" sz="1400" dirty="0">
                          <a:latin typeface="Century Gothic" panose="020B0502020202020204" pitchFamily="34" charset="0"/>
                        </a:rPr>
                        <a:t>Operating expenditure (excluding vehicle operating costs)</a:t>
                      </a:r>
                    </a:p>
                    <a:p>
                      <a:r>
                        <a:rPr lang="en-ZA" sz="1400" baseline="0" dirty="0">
                          <a:latin typeface="Century Gothic" panose="020B0502020202020204" pitchFamily="34" charset="0"/>
                        </a:rPr>
                        <a:t>Depreciation</a:t>
                      </a:r>
                    </a:p>
                    <a:p>
                      <a:r>
                        <a:rPr lang="en-ZA" sz="1400" baseline="0" dirty="0">
                          <a:latin typeface="Century Gothic" panose="020B0502020202020204" pitchFamily="34" charset="0"/>
                        </a:rPr>
                        <a:t>Amortisation </a:t>
                      </a:r>
                    </a:p>
                    <a:p>
                      <a:r>
                        <a:rPr lang="en-ZA" sz="1400" baseline="0" dirty="0">
                          <a:latin typeface="Century Gothic" panose="020B0502020202020204" pitchFamily="34" charset="0"/>
                        </a:rPr>
                        <a:t>Operating leases </a:t>
                      </a:r>
                      <a:endParaRPr lang="en-ZA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2194">
                <a:tc>
                  <a:txBody>
                    <a:bodyPr/>
                    <a:lstStyle/>
                    <a:p>
                      <a:r>
                        <a:rPr lang="en-ZA" sz="1400" dirty="0">
                          <a:latin typeface="Century Gothic" panose="020B0502020202020204" pitchFamily="34" charset="0"/>
                        </a:rPr>
                        <a:t>Costing method:</a:t>
                      </a:r>
                    </a:p>
                    <a:p>
                      <a:r>
                        <a:rPr lang="en-ZA" sz="1400" dirty="0">
                          <a:latin typeface="Century Gothic" panose="020B0502020202020204" pitchFamily="34" charset="0"/>
                        </a:rPr>
                        <a:t>Direct costing - straight</a:t>
                      </a:r>
                      <a:r>
                        <a:rPr lang="en-ZA" sz="1400" baseline="0" dirty="0">
                          <a:latin typeface="Century Gothic" panose="020B0502020202020204" pitchFamily="34" charset="0"/>
                        </a:rPr>
                        <a:t> line over the useful life</a:t>
                      </a:r>
                      <a:endParaRPr lang="en-ZA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>
                          <a:latin typeface="Century Gothic" panose="020B0502020202020204" pitchFamily="34" charset="0"/>
                        </a:rPr>
                        <a:t>Costing method:</a:t>
                      </a:r>
                    </a:p>
                    <a:p>
                      <a:r>
                        <a:rPr lang="en-ZA" sz="1400" dirty="0">
                          <a:latin typeface="Century Gothic" panose="020B0502020202020204" pitchFamily="34" charset="0"/>
                        </a:rPr>
                        <a:t>Activity Based Costing – total fleet</a:t>
                      </a:r>
                      <a:r>
                        <a:rPr lang="en-ZA" sz="1400" baseline="0" dirty="0">
                          <a:latin typeface="Century Gothic" panose="020B0502020202020204" pitchFamily="34" charset="0"/>
                        </a:rPr>
                        <a:t> days</a:t>
                      </a:r>
                      <a:endParaRPr lang="en-ZA" sz="1400" dirty="0">
                        <a:latin typeface="Century Gothic" panose="020B0502020202020204" pitchFamily="34" charset="0"/>
                      </a:endParaRPr>
                    </a:p>
                    <a:p>
                      <a:endParaRPr lang="en-ZA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Slide Number Placeholder 2"/>
          <p:cNvSpPr txBox="1">
            <a:spLocks/>
          </p:cNvSpPr>
          <p:nvPr/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2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6839F-D7A4-4E5D-B93D-768AD4D1DB36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ZA" sz="9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9802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275" y="199532"/>
            <a:ext cx="8505825" cy="876300"/>
          </a:xfrm>
        </p:spPr>
        <p:txBody>
          <a:bodyPr anchor="ctr">
            <a:noAutofit/>
          </a:bodyPr>
          <a:lstStyle/>
          <a:p>
            <a:r>
              <a:rPr lang="en-US" sz="3300" dirty="0"/>
              <a:t>Lease payments (cont.)</a:t>
            </a:r>
            <a:endParaRPr lang="en-ZA" sz="33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643" y="1446540"/>
            <a:ext cx="8505825" cy="4524375"/>
          </a:xfrm>
        </p:spPr>
        <p:txBody>
          <a:bodyPr>
            <a:normAutofit fontScale="92500"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sz="1600" dirty="0">
                <a:solidFill>
                  <a:schemeClr val="tx2"/>
                </a:solidFill>
              </a:rPr>
              <a:t>TR 19.5.3 “</a:t>
            </a:r>
            <a:r>
              <a:rPr lang="en-ZA" sz="1600" dirty="0">
                <a:solidFill>
                  <a:schemeClr val="tx2"/>
                </a:solidFill>
              </a:rPr>
              <a:t>The head must review rates for user charges </a:t>
            </a:r>
            <a:r>
              <a:rPr lang="en-ZA" sz="1600" b="1" dirty="0">
                <a:solidFill>
                  <a:schemeClr val="tx2"/>
                </a:solidFill>
              </a:rPr>
              <a:t>at least annually </a:t>
            </a:r>
            <a:r>
              <a:rPr lang="en-ZA" sz="1600" dirty="0">
                <a:solidFill>
                  <a:schemeClr val="tx2"/>
                </a:solidFill>
              </a:rPr>
              <a:t>before the budget, and any tariff increases are subject to approval by the relevant treasury.”</a:t>
            </a:r>
            <a:endParaRPr lang="en-US" sz="1500" dirty="0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  <a:tabLst>
                <a:tab pos="541338" algn="l"/>
              </a:tabLst>
            </a:pPr>
            <a:endParaRPr lang="en-US" sz="1500" dirty="0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  <a:tabLst>
                <a:tab pos="541338" algn="l"/>
              </a:tabLst>
            </a:pPr>
            <a:endParaRPr lang="en-US" sz="1500" dirty="0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  <a:tabLst>
                <a:tab pos="541338" algn="l"/>
              </a:tabLst>
            </a:pPr>
            <a:endParaRPr lang="en-US" sz="1500" dirty="0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  <a:tabLst>
                <a:tab pos="541338" algn="l"/>
              </a:tabLst>
            </a:pPr>
            <a:endParaRPr lang="en-US" sz="1500" dirty="0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  <a:tabLst>
                <a:tab pos="541338" algn="l"/>
              </a:tabLst>
            </a:pPr>
            <a:endParaRPr lang="en-US" sz="1500" dirty="0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  <a:tabLst>
                <a:tab pos="541338" algn="l"/>
              </a:tabLst>
            </a:pPr>
            <a:endParaRPr lang="en-US" sz="1500" dirty="0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  <a:tabLst>
                <a:tab pos="541338" algn="l"/>
              </a:tabLst>
            </a:pPr>
            <a:r>
              <a:rPr lang="en-US" sz="1500" dirty="0">
                <a:solidFill>
                  <a:schemeClr val="tx2"/>
                </a:solidFill>
              </a:rPr>
              <a:t>*</a:t>
            </a:r>
            <a:r>
              <a:rPr lang="en-US" sz="1400" i="1" dirty="0">
                <a:solidFill>
                  <a:schemeClr val="tx2"/>
                </a:solidFill>
              </a:rPr>
              <a:t>Consumer Price Index for the purchase of vehicles as published by Statistics South Africa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 startAt="5"/>
              <a:tabLst>
                <a:tab pos="541338" algn="l"/>
              </a:tabLst>
            </a:pPr>
            <a:r>
              <a:rPr lang="en-US" sz="1500" dirty="0">
                <a:solidFill>
                  <a:schemeClr val="tx2"/>
                </a:solidFill>
              </a:rPr>
              <a:t>MCS chapter 13.22 – 23 lease commitments must be disclosed, calculated as follows:</a:t>
            </a:r>
          </a:p>
          <a:p>
            <a:pPr>
              <a:lnSpc>
                <a:spcPct val="130000"/>
              </a:lnSpc>
              <a:tabLst>
                <a:tab pos="541338" algn="l"/>
              </a:tabLst>
            </a:pPr>
            <a:r>
              <a:rPr lang="en-US" sz="1500" dirty="0">
                <a:solidFill>
                  <a:schemeClr val="tx2"/>
                </a:solidFill>
              </a:rPr>
              <a:t>Lease commitment (per vehicle) = A x B x C¹</a:t>
            </a:r>
          </a:p>
          <a:p>
            <a:pPr marL="900000">
              <a:lnSpc>
                <a:spcPct val="130000"/>
              </a:lnSpc>
              <a:tabLst>
                <a:tab pos="541338" algn="l"/>
              </a:tabLst>
            </a:pPr>
            <a:r>
              <a:rPr lang="en-US" sz="1500" dirty="0">
                <a:solidFill>
                  <a:schemeClr val="tx2"/>
                </a:solidFill>
              </a:rPr>
              <a:t>A – daily tariff</a:t>
            </a:r>
          </a:p>
          <a:p>
            <a:pPr marL="900000">
              <a:lnSpc>
                <a:spcPct val="130000"/>
              </a:lnSpc>
              <a:tabLst>
                <a:tab pos="541338" algn="l"/>
              </a:tabLst>
            </a:pPr>
            <a:r>
              <a:rPr lang="en-US" sz="1500" dirty="0">
                <a:solidFill>
                  <a:schemeClr val="tx2"/>
                </a:solidFill>
              </a:rPr>
              <a:t>B – remaining useful life (calculated in days)</a:t>
            </a:r>
          </a:p>
          <a:p>
            <a:pPr marL="900000">
              <a:lnSpc>
                <a:spcPct val="130000"/>
              </a:lnSpc>
              <a:tabLst>
                <a:tab pos="541338" algn="l"/>
              </a:tabLst>
            </a:pPr>
            <a:r>
              <a:rPr lang="en-US" sz="1500" dirty="0">
                <a:solidFill>
                  <a:schemeClr val="tx2"/>
                </a:solidFill>
              </a:rPr>
              <a:t>C¹ – annual tariff increases (in cases where the lease extends past 31 March)</a:t>
            </a:r>
          </a:p>
          <a:p>
            <a:pPr>
              <a:lnSpc>
                <a:spcPct val="130000"/>
              </a:lnSpc>
              <a:tabLst>
                <a:tab pos="541338" algn="l"/>
              </a:tabLst>
            </a:pPr>
            <a:endParaRPr lang="en-US" sz="2000" b="1" dirty="0">
              <a:solidFill>
                <a:schemeClr val="tx2"/>
              </a:solidFill>
            </a:endParaRPr>
          </a:p>
          <a:p>
            <a:pPr marL="457200" indent="-457200">
              <a:lnSpc>
                <a:spcPct val="130000"/>
              </a:lnSpc>
              <a:buAutoNum type="arabicPeriod"/>
              <a:tabLst>
                <a:tab pos="541338" algn="l"/>
              </a:tabLst>
            </a:pPr>
            <a:endParaRPr lang="en-US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6877482"/>
              </p:ext>
            </p:extLst>
          </p:nvPr>
        </p:nvGraphicFramePr>
        <p:xfrm>
          <a:off x="633047" y="2131647"/>
          <a:ext cx="8065475" cy="171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40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30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87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365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130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ZA" sz="13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300" dirty="0">
                          <a:latin typeface="Century Gothic" panose="020B0502020202020204" pitchFamily="34" charset="0"/>
                        </a:rPr>
                        <a:t>2013/14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300" dirty="0">
                          <a:latin typeface="Century Gothic" panose="020B0502020202020204" pitchFamily="34" charset="0"/>
                        </a:rPr>
                        <a:t>2014/15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300" dirty="0">
                          <a:latin typeface="Century Gothic" panose="020B0502020202020204" pitchFamily="34" charset="0"/>
                        </a:rPr>
                        <a:t>2015/16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300" dirty="0">
                          <a:latin typeface="Century Gothic" panose="020B0502020202020204" pitchFamily="34" charset="0"/>
                        </a:rPr>
                        <a:t>2016/17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300" dirty="0">
                          <a:latin typeface="Century Gothic" panose="020B0502020202020204" pitchFamily="34" charset="0"/>
                        </a:rPr>
                        <a:t>GMT</a:t>
                      </a:r>
                      <a:r>
                        <a:rPr lang="en-ZA" sz="1300" baseline="0" dirty="0">
                          <a:latin typeface="Century Gothic" panose="020B0502020202020204" pitchFamily="34" charset="0"/>
                        </a:rPr>
                        <a:t> – tariff increase</a:t>
                      </a:r>
                      <a:endParaRPr lang="en-ZA" sz="13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300" dirty="0">
                          <a:latin typeface="Century Gothic" panose="020B0502020202020204" pitchFamily="34" charset="0"/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300" dirty="0">
                          <a:latin typeface="Century Gothic" panose="020B0502020202020204" pitchFamily="34" charset="0"/>
                        </a:rPr>
                        <a:t>5.4%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300" dirty="0">
                          <a:latin typeface="Century Gothic" panose="020B0502020202020204" pitchFamily="34" charset="0"/>
                        </a:rPr>
                        <a:t>5.6%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300" dirty="0">
                          <a:latin typeface="Century Gothic" panose="020B0502020202020204" pitchFamily="34" charset="0"/>
                        </a:rPr>
                        <a:t>4.2%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300" dirty="0">
                          <a:latin typeface="Century Gothic" panose="020B0502020202020204" pitchFamily="34" charset="0"/>
                        </a:rPr>
                        <a:t>MTEF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300" dirty="0">
                          <a:latin typeface="Century Gothic" panose="020B0502020202020204" pitchFamily="34" charset="0"/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300" dirty="0">
                          <a:latin typeface="Century Gothic" panose="020B0502020202020204" pitchFamily="34" charset="0"/>
                        </a:rPr>
                        <a:t>5.4%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300" dirty="0">
                          <a:latin typeface="Century Gothic" panose="020B0502020202020204" pitchFamily="34" charset="0"/>
                        </a:rPr>
                        <a:t>5.6%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300" dirty="0">
                          <a:latin typeface="Century Gothic" panose="020B0502020202020204" pitchFamily="34" charset="0"/>
                        </a:rPr>
                        <a:t>6.2%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300" dirty="0">
                          <a:latin typeface="Century Gothic" panose="020B0502020202020204" pitchFamily="34" charset="0"/>
                        </a:rPr>
                        <a:t>Vehicle purchase price*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300" dirty="0">
                          <a:latin typeface="Century Gothic" panose="020B0502020202020204" pitchFamily="34" charset="0"/>
                        </a:rPr>
                        <a:t>5.3%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300" dirty="0">
                          <a:latin typeface="Century Gothic" panose="020B0502020202020204" pitchFamily="34" charset="0"/>
                        </a:rPr>
                        <a:t>4.7%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300" dirty="0">
                          <a:latin typeface="Century Gothic" panose="020B0502020202020204" pitchFamily="34" charset="0"/>
                        </a:rPr>
                        <a:t>7.4%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300" dirty="0">
                          <a:latin typeface="Century Gothic" panose="020B0502020202020204" pitchFamily="34" charset="0"/>
                        </a:rPr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Slide Number Placeholder 2"/>
          <p:cNvSpPr txBox="1">
            <a:spLocks/>
          </p:cNvSpPr>
          <p:nvPr/>
        </p:nvSpPr>
        <p:spPr>
          <a:xfrm>
            <a:off x="8378080" y="6376541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2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6839F-D7A4-4E5D-B93D-768AD4D1DB36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ZA" sz="9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6211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275" y="199532"/>
            <a:ext cx="8505825" cy="876300"/>
          </a:xfrm>
        </p:spPr>
        <p:txBody>
          <a:bodyPr anchor="ctr">
            <a:noAutofit/>
          </a:bodyPr>
          <a:lstStyle/>
          <a:p>
            <a:r>
              <a:rPr lang="en-US" sz="2100" dirty="0">
                <a:solidFill>
                  <a:schemeClr val="tx2"/>
                </a:solidFill>
              </a:rPr>
              <a:t>Provincial summary of finance lease commitments - MCS</a:t>
            </a:r>
            <a:endParaRPr lang="en-ZA" sz="21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643" y="1446540"/>
            <a:ext cx="8505825" cy="4524375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tabLst>
                <a:tab pos="541338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  <a:tabLst>
                <a:tab pos="541338" algn="l"/>
              </a:tabLst>
            </a:pPr>
            <a:endParaRPr lang="en-US" sz="2000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  <a:tabLst>
                <a:tab pos="541338" algn="l"/>
              </a:tabLst>
            </a:pPr>
            <a:endParaRPr lang="en-US" sz="2000" b="1" dirty="0">
              <a:solidFill>
                <a:schemeClr val="tx2"/>
              </a:solidFill>
            </a:endParaRPr>
          </a:p>
          <a:p>
            <a:pPr marL="457200" indent="-457200">
              <a:lnSpc>
                <a:spcPct val="130000"/>
              </a:lnSpc>
              <a:buAutoNum type="arabicPeriod"/>
              <a:tabLst>
                <a:tab pos="541338" algn="l"/>
              </a:tabLst>
            </a:pPr>
            <a:endParaRPr lang="en-US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72192146"/>
              </p:ext>
            </p:extLst>
          </p:nvPr>
        </p:nvGraphicFramePr>
        <p:xfrm>
          <a:off x="531644" y="1243012"/>
          <a:ext cx="8269456" cy="4587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2"/>
          <p:cNvSpPr txBox="1">
            <a:spLocks/>
          </p:cNvSpPr>
          <p:nvPr/>
        </p:nvSpPr>
        <p:spPr>
          <a:xfrm>
            <a:off x="8378080" y="6352734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2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6839F-D7A4-4E5D-B93D-768AD4D1DB36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ZA" sz="9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6916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275" y="199532"/>
            <a:ext cx="8505825" cy="876300"/>
          </a:xfrm>
        </p:spPr>
        <p:txBody>
          <a:bodyPr anchor="ctr">
            <a:noAutofit/>
          </a:bodyPr>
          <a:lstStyle/>
          <a:p>
            <a:r>
              <a:rPr lang="en-US" sz="2100" dirty="0">
                <a:solidFill>
                  <a:schemeClr val="tx2"/>
                </a:solidFill>
              </a:rPr>
              <a:t>Provincial summary of finance lease commitments – MCS (cont.)</a:t>
            </a:r>
            <a:endParaRPr lang="en-ZA" sz="21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643" y="1446540"/>
            <a:ext cx="8505825" cy="4524375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tabLst>
                <a:tab pos="541338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  <a:tabLst>
                <a:tab pos="541338" algn="l"/>
              </a:tabLst>
            </a:pPr>
            <a:endParaRPr lang="en-US" sz="2000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  <a:tabLst>
                <a:tab pos="541338" algn="l"/>
              </a:tabLst>
            </a:pPr>
            <a:endParaRPr lang="en-US" sz="2000" b="1" dirty="0">
              <a:solidFill>
                <a:schemeClr val="tx2"/>
              </a:solidFill>
            </a:endParaRPr>
          </a:p>
          <a:p>
            <a:pPr marL="457200" indent="-457200">
              <a:lnSpc>
                <a:spcPct val="130000"/>
              </a:lnSpc>
              <a:buAutoNum type="arabicPeriod"/>
              <a:tabLst>
                <a:tab pos="541338" algn="l"/>
              </a:tabLst>
            </a:pPr>
            <a:endParaRPr lang="en-US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13479662"/>
              </p:ext>
            </p:extLst>
          </p:nvPr>
        </p:nvGraphicFramePr>
        <p:xfrm>
          <a:off x="190500" y="1284164"/>
          <a:ext cx="8846968" cy="4350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ide Number Placeholder 2"/>
          <p:cNvSpPr txBox="1">
            <a:spLocks/>
          </p:cNvSpPr>
          <p:nvPr/>
        </p:nvSpPr>
        <p:spPr>
          <a:xfrm>
            <a:off x="8378080" y="6352734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2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6839F-D7A4-4E5D-B93D-768AD4D1DB36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ZA" sz="9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964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275" y="199532"/>
            <a:ext cx="8505825" cy="876300"/>
          </a:xfrm>
        </p:spPr>
        <p:txBody>
          <a:bodyPr anchor="ctr">
            <a:noAutofit/>
          </a:bodyPr>
          <a:lstStyle/>
          <a:p>
            <a:r>
              <a:rPr lang="en-US" sz="2100" dirty="0">
                <a:solidFill>
                  <a:schemeClr val="tx2"/>
                </a:solidFill>
              </a:rPr>
              <a:t>Provincial summary of finance lease commitments – MCS (cont.)</a:t>
            </a:r>
            <a:endParaRPr lang="en-ZA" sz="21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643" y="1446540"/>
            <a:ext cx="8505825" cy="4524375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tabLst>
                <a:tab pos="541338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  <a:tabLst>
                <a:tab pos="541338" algn="l"/>
              </a:tabLst>
            </a:pPr>
            <a:endParaRPr lang="en-US" sz="2000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  <a:tabLst>
                <a:tab pos="541338" algn="l"/>
              </a:tabLst>
            </a:pPr>
            <a:endParaRPr lang="en-US" sz="2000" b="1" dirty="0">
              <a:solidFill>
                <a:schemeClr val="tx2"/>
              </a:solidFill>
            </a:endParaRPr>
          </a:p>
          <a:p>
            <a:pPr marL="457200" indent="-457200">
              <a:lnSpc>
                <a:spcPct val="130000"/>
              </a:lnSpc>
              <a:buAutoNum type="arabicPeriod"/>
              <a:tabLst>
                <a:tab pos="541338" algn="l"/>
              </a:tabLst>
            </a:pPr>
            <a:endParaRPr lang="en-US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55636074"/>
              </p:ext>
            </p:extLst>
          </p:nvPr>
        </p:nvGraphicFramePr>
        <p:xfrm>
          <a:off x="445477" y="1211385"/>
          <a:ext cx="8355623" cy="4517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2"/>
          <p:cNvSpPr txBox="1">
            <a:spLocks/>
          </p:cNvSpPr>
          <p:nvPr/>
        </p:nvSpPr>
        <p:spPr>
          <a:xfrm>
            <a:off x="8413646" y="6352734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2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6839F-D7A4-4E5D-B93D-768AD4D1DB36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ZA" sz="9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60924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ExV0lgmBfxs4p/Ctn6PAZzkJrxNZh9dP"/>
  <p:tag name="SMARTBOX_SB8" val="TGX+G0PGAnUARCSWBtSV8A=="/>
  <p:tag name="SMARTBOX_SB7" val="QCFeyGRrGmX3AMjrtsQnCw=="/>
</p:tagLst>
</file>

<file path=ppt/theme/theme1.xml><?xml version="1.0" encoding="utf-8"?>
<a:theme xmlns:a="http://schemas.openxmlformats.org/drawingml/2006/main" name="Transport_&amp;_Public_Work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8 Jan 2013_TM_TAR QPR 3 2012_2013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WCG-Department of the Premier-New PPT Master-01112012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Transport_&amp;_Public_Works</Template>
  <TotalTime>11362</TotalTime>
  <Words>974</Words>
  <Application>Microsoft Office PowerPoint</Application>
  <PresentationFormat>On-screen Show (4:3)</PresentationFormat>
  <Paragraphs>203</Paragraphs>
  <Slides>16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Transport_&amp;_Public_Works</vt:lpstr>
      <vt:lpstr>Custom Design</vt:lpstr>
      <vt:lpstr>2_Custom Design</vt:lpstr>
      <vt:lpstr>28 Jan 2013_TM_TAR QPR 3 2012_2013</vt:lpstr>
      <vt:lpstr>WCG-Department of the Premier-New PPT Master-01112012</vt:lpstr>
      <vt:lpstr>think-cell Slide</vt:lpstr>
      <vt:lpstr>government motor transport Lease arrangements Presentation to the Public Accounts Committee  </vt:lpstr>
      <vt:lpstr>Requirement </vt:lpstr>
      <vt:lpstr>Lease arrangement</vt:lpstr>
      <vt:lpstr>Lease arrangement (cont.)</vt:lpstr>
      <vt:lpstr>Lease payments</vt:lpstr>
      <vt:lpstr>Lease payments (cont.)</vt:lpstr>
      <vt:lpstr>Provincial summary of finance lease commitments - MCS</vt:lpstr>
      <vt:lpstr>Provincial summary of finance lease commitments – MCS (cont.)</vt:lpstr>
      <vt:lpstr>Provincial summary of finance lease commitments – MCS (cont.)</vt:lpstr>
      <vt:lpstr>Provincial summary of finance lease commitments - GRAP</vt:lpstr>
      <vt:lpstr>Resolutions – Western Cape Liquor Authority (WCLA)</vt:lpstr>
      <vt:lpstr>Resolutions – operating leases</vt:lpstr>
      <vt:lpstr>Resolutions – impracticable to disclose the future minimum lease payments</vt:lpstr>
      <vt:lpstr>Resolutions – impracticable to disclose the future minimum lease payments (cont.)</vt:lpstr>
      <vt:lpstr>Questions</vt:lpstr>
      <vt:lpstr>Slide 16</vt:lpstr>
    </vt:vector>
  </TitlesOfParts>
  <Company>GMT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sub-title  Date of presentation</dc:title>
  <dc:creator>Johan Koegelenberg</dc:creator>
  <cp:lastModifiedBy>PUMZA</cp:lastModifiedBy>
  <cp:revision>650</cp:revision>
  <cp:lastPrinted>2018-09-14T06:27:51Z</cp:lastPrinted>
  <dcterms:created xsi:type="dcterms:W3CDTF">2012-02-09T11:25:29Z</dcterms:created>
  <dcterms:modified xsi:type="dcterms:W3CDTF">2018-09-21T08:48:35Z</dcterms:modified>
</cp:coreProperties>
</file>