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52.xml" ContentType="application/vnd.openxmlformats-officedocument.presentationml.tags+xml"/>
  <Override PartName="/ppt/tags/tag41.xml" ContentType="application/vnd.openxmlformats-officedocument.presentationml.tags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style5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tags/tag60.xml" ContentType="application/vnd.openxmlformats-officedocument.presentationml.tags+xml"/>
  <Override PartName="/ppt/charts/style6.xml" ContentType="application/vnd.ms-office.chartstyl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style7.xml" ContentType="application/vnd.ms-office.chartstyle+xml"/>
  <Override PartName="/ppt/charts/colors10.xml" ContentType="application/vnd.ms-office.chartcolorstyl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tags/tag59.xml" ContentType="application/vnd.openxmlformats-officedocument.presentationml.tags+xml"/>
  <Override PartName="/ppt/charts/colors5.xml" ContentType="application/vnd.ms-office.chartcolorstyle+xml"/>
  <Override PartName="/ppt/charts/style10.xml" ContentType="application/vnd.ms-office.chart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charts/chart12.xml" ContentType="application/vnd.openxmlformats-officedocument.drawingml.chart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charts/colors1.xml" ContentType="application/vnd.ms-office.chartcolorstyl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style8.xml" ContentType="application/vnd.ms-office.chartstyl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charts/style4.xml" ContentType="application/vnd.ms-office.chartstyle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charts/style9.xml" ContentType="application/vnd.ms-office.chartstyle+xml"/>
  <Override PartName="/ppt/tags/tag12.xml" ContentType="application/vnd.openxmlformats-officedocument.presentationml.tags+xml"/>
  <Override PartName="/ppt/tags/tag2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5" r:id="rId1"/>
  </p:sldMasterIdLst>
  <p:notesMasterIdLst>
    <p:notesMasterId r:id="rId46"/>
  </p:notesMasterIdLst>
  <p:handoutMasterIdLst>
    <p:handoutMasterId r:id="rId47"/>
  </p:handoutMasterIdLst>
  <p:sldIdLst>
    <p:sldId id="261" r:id="rId2"/>
    <p:sldId id="446" r:id="rId3"/>
    <p:sldId id="716" r:id="rId4"/>
    <p:sldId id="717" r:id="rId5"/>
    <p:sldId id="821" r:id="rId6"/>
    <p:sldId id="822" r:id="rId7"/>
    <p:sldId id="827" r:id="rId8"/>
    <p:sldId id="721" r:id="rId9"/>
    <p:sldId id="825" r:id="rId10"/>
    <p:sldId id="836" r:id="rId11"/>
    <p:sldId id="727" r:id="rId12"/>
    <p:sldId id="649" r:id="rId13"/>
    <p:sldId id="648" r:id="rId14"/>
    <p:sldId id="480" r:id="rId15"/>
    <p:sldId id="823" r:id="rId16"/>
    <p:sldId id="837" r:id="rId17"/>
    <p:sldId id="698" r:id="rId18"/>
    <p:sldId id="482" r:id="rId19"/>
    <p:sldId id="612" r:id="rId20"/>
    <p:sldId id="500" r:id="rId21"/>
    <p:sldId id="503" r:id="rId22"/>
    <p:sldId id="838" r:id="rId23"/>
    <p:sldId id="507" r:id="rId24"/>
    <p:sldId id="759" r:id="rId25"/>
    <p:sldId id="613" r:id="rId26"/>
    <p:sldId id="490" r:id="rId27"/>
    <p:sldId id="616" r:id="rId28"/>
    <p:sldId id="824" r:id="rId29"/>
    <p:sldId id="804" r:id="rId30"/>
    <p:sldId id="839" r:id="rId31"/>
    <p:sldId id="833" r:id="rId32"/>
    <p:sldId id="834" r:id="rId33"/>
    <p:sldId id="828" r:id="rId34"/>
    <p:sldId id="829" r:id="rId35"/>
    <p:sldId id="835" r:id="rId36"/>
    <p:sldId id="830" r:id="rId37"/>
    <p:sldId id="831" r:id="rId38"/>
    <p:sldId id="840" r:id="rId39"/>
    <p:sldId id="617" r:id="rId40"/>
    <p:sldId id="530" r:id="rId41"/>
    <p:sldId id="621" r:id="rId42"/>
    <p:sldId id="826" r:id="rId43"/>
    <p:sldId id="634" r:id="rId44"/>
    <p:sldId id="623" r:id="rId45"/>
  </p:sldIdLst>
  <p:sldSz cx="9144000" cy="6858000" type="screen4x3"/>
  <p:notesSz cx="6808788" cy="9940925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38">
          <p15:clr>
            <a:srgbClr val="A4A3A4"/>
          </p15:clr>
        </p15:guide>
        <p15:guide id="2" orient="horz" pos="890">
          <p15:clr>
            <a:srgbClr val="A4A3A4"/>
          </p15:clr>
        </p15:guide>
        <p15:guide id="3" pos="5602">
          <p15:clr>
            <a:srgbClr val="A4A3A4"/>
          </p15:clr>
        </p15:guide>
        <p15:guide id="4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 Butler" initials="KB" lastIdx="51" clrIdx="0"/>
  <p:cmAuthor id="7" name="Ruthven Janse van Rensburg" initials="RJvR [2]" lastIdx="5" clrIdx="7">
    <p:extLst>
      <p:ext uri="{19B8F6BF-5375-455C-9EA6-DF929625EA0E}">
        <p15:presenceInfo xmlns:p15="http://schemas.microsoft.com/office/powerpoint/2012/main" xmlns="" userId="Ruthven Janse van Rensburg" providerId="None"/>
      </p:ext>
    </p:extLst>
  </p:cmAuthor>
  <p:cmAuthor id="1" name="Clayton C Thomopoulos" initials="CT" lastIdx="11" clrIdx="1"/>
  <p:cmAuthor id="2" name="Soofiya Khan" initials="SK" lastIdx="17" clrIdx="2"/>
  <p:cmAuthor id="3" name="Khan, Soofiya (ZA - Cape Town)" initials="KS(-CT" lastIdx="1" clrIdx="3">
    <p:extLst/>
  </p:cmAuthor>
  <p:cmAuthor id="4" name="Ruthven Janse van Rensburg" initials="RJvR" lastIdx="28" clrIdx="4">
    <p:extLst>
      <p:ext uri="{19B8F6BF-5375-455C-9EA6-DF929625EA0E}">
        <p15:presenceInfo xmlns:p15="http://schemas.microsoft.com/office/powerpoint/2012/main" xmlns="" userId="S-1-5-21-3528385313-3887411669-492545649-118323" providerId="AD"/>
      </p:ext>
    </p:extLst>
  </p:cmAuthor>
  <p:cmAuthor id="5" name="Erica Knight" initials="EK" lastIdx="51" clrIdx="5">
    <p:extLst>
      <p:ext uri="{19B8F6BF-5375-455C-9EA6-DF929625EA0E}">
        <p15:presenceInfo xmlns:p15="http://schemas.microsoft.com/office/powerpoint/2012/main" xmlns="" userId="S-1-5-21-3528385313-3887411669-492545649-10881" providerId="AD"/>
      </p:ext>
    </p:extLst>
  </p:cmAuthor>
  <p:cmAuthor id="6" name="Wendy J Hansby" initials="WJH" lastIdx="25" clrIdx="6">
    <p:extLst>
      <p:ext uri="{19B8F6BF-5375-455C-9EA6-DF929625EA0E}">
        <p15:presenceInfo xmlns:p15="http://schemas.microsoft.com/office/powerpoint/2012/main" xmlns="" userId="S-1-5-21-3528385313-3887411669-492545649-264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29B"/>
    <a:srgbClr val="B512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7" autoAdjust="0"/>
    <p:restoredTop sz="92621" autoAdjust="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3838"/>
        <p:guide orient="horz" pos="890"/>
        <p:guide pos="5602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>
        <p:scale>
          <a:sx n="120" d="100"/>
          <a:sy n="120" d="100"/>
        </p:scale>
        <p:origin x="590" y="-2251"/>
      </p:cViewPr>
      <p:guideLst>
        <p:guide orient="horz" pos="3131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55315704\Documents\Case%20Manager\SCOPA\5.%202017_2018\2.%20Q1-Q3%2017.18\1.%20Data%20Q1%20-%20Q3%2017.18\1.%20Case%20list\20180830%20Case%20list%20Q1_Q3%20SCOPA_V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55315704\Documents\Case%20Manager\SCOPA\5.%202017_2018\2.%20Q1-Q3%2017.18\1.%20Data%20Q1%20-%20Q3%2017.18\2.%20Recomm\20180628%20%20Recommendations_Q1%2018_19%20v2_Updated%20recc.xlsx" TargetMode="External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55315704\Documents\Case%20Manager\SCOPA\5.%202017_2018\2.%20Q1-Q3%2017.18\1.%20Data%20Q1%20-%20Q3%2017.18\2.%20Recomm\20180628%20%20Recommendations_Q1%2018_19%20v2_Updated%20recc.xlsx" TargetMode="External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55315704\Documents\Case%20Manager\SCOPA\5.%202017_2018\2.%20Q1-Q3%2017.18\1.%20Data%20Q1%20-%20Q3%2017.18\2.%20Recomm\20180628%20%20Recommendations_Q1%2018_19%20v2_Updated%20recc.xlsx" TargetMode="External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55315704\Documents\Case%20Manager\SCOPA\5.%202017_2018\1.%20Data\1.%20Case%20list\20180111%20Dec%20Case%20list_SCOPA%20Q2%20Q3_v1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1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55315704\Documents\Case%20Manager\SCOPA\5.%202017_2018\2.%20Q1-Q3%2017.18\1.%20Data%20Q1%20-%20Q3%2017.18\2.%20Recomm\20180628%20%20Recommendations_Q1%2018_19%20v2_Updated%20recc.xlsx" TargetMode="External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55315704\Documents\Case%20Manager\SCOPA\5.%202017_2018\2.%20Q1-Q3%2017.18\1.%20Data%20Q1%20-%20Q3%2017.18\2.%20Recomm\20180628%20%20Recommendations_Q1%2018_19%20v2_Updated%20recc.xlsx" TargetMode="External"/><Relationship Id="rId1" Type="http://schemas.openxmlformats.org/officeDocument/2006/relationships/themeOverride" Target="../theme/themeOverride11.xm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55315704\Documents\Case%20Manager\SCOPA\5.%202017_2018\1.%20Data\1.%20Case%20list\20180111%20Dec%20Case%20list_SCOPA%20Q2%20Q3_v1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55315704\Documents\Case%20Manager\SCOPA\5.%202017_2018\2.%20Q1-Q3%2017.18\1.%20Data%20Q1%20-%20Q3%2017.18\1.%20Case%20list\20180830%20Case%20list%20Q1_Q3%20SCOPA_V1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55315704\Documents\Case%20Manager\SCOPA\5.%202017_2018\2.%20Q1-Q3%2017.18\1.%20Data%20Q1%20-%20Q3%2017.18\2.%20Recomm\20180628%20%20Recommendations_Q1%2018_19%20v2_Updated%20recc.xlsx" TargetMode="External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55315704\Documents\Case%20Manager\SCOPA\5.%202017_2018\2.%20Q1-Q3%2017.18\1.%20Data%20Q1%20-%20Q3%2017.18\2.%20Recomm\20180628%20%20Recommendations_Q1%2018_19%20v2_Updated%20recc.xlsx" TargetMode="External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55315704\Documents\Case%20Manager\SCOPA\5.%202017_2018\2.%20Q1-Q3%2017.18\1.%20Data%20Q1%20-%20Q3%2017.18\1.%20Case%20list\20180830%20Case%20list%20Q1_Q3%20SCOPA_V1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55315704\Documents\Case%20Manager\SCOPA\5.%202017_2018\2.%20Q1-Q3%2017.18\1.%20Data%20Q1%20-%20Q3%2017.18\2.%20Recomm\20180628%20%20Recommendations_Q1%2018_19%20v2_Updated%20recc.xlsx" TargetMode="External"/><Relationship Id="rId1" Type="http://schemas.openxmlformats.org/officeDocument/2006/relationships/themeOverride" Target="../theme/themeOverride13.xm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55315704\Documents\Case%20Manager\SCOPA\5.%202017_2018\2.%20Q1-Q3%2017.18\1.%20Data%20Q1%20-%20Q3%2017.18\1.%20Case%20list\20180830%20Case%20list%20Q1_Q3%20SCOPA_V1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55315704\Documents\Case%20Manager\SCOPA\5.%202017_2018\2.%20Q1-Q3%2017.18\1.%20Data%20Q1%20-%20Q3%2017.18\1.%20Case%20list\20180830%20Case%20list%20Q1_Q3%20SCOPA_V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55315704\Documents\Case%20Manager\SCOPA\5.%202017_2018\2.%20Q1-Q3%2017.18\1.%20Data%20Q1%20-%20Q3%2017.18\2.%20Recomm\20180628%20%20Recommendations_Q1%2018_19%20v2_Updated%20recc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55315704\Documents\Case%20Manager\SCOPA\5.%202017_2018\2.%20Q1-Q3%2017.18\1.%20Data%20Q1%20-%20Q3%2017.18\2.%20Recomm\20180628%20%20Recommendations_Q1%2018_19%20v2_Updated%20recc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55315704\Documents\Case%20Manager\SCOPA\5.%202017_2018\2.%20Q1-Q3%2017.18\1.%20Data%20Q1%20-%20Q3%2017.18\1.%20Case%20list\20180830%20Case%20list%20Q1_Q3%20SCOPA_V1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55315704\Documents\Case%20Manager\SCOPA\5.%202017_2018\2.%20Q1-Q3%2017.18\1.%20Data%20Q1%20-%20Q3%2017.18\2.%20Recomm\20180628%20%20Recommendations_Q1%2018_19%20v2_Updated%20recc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55315704\Documents\Case%20Manager\SCOPA\5.%202017_2018\2.%20Q1-Q3%2017.18\1.%20Data%20Q1%20-%20Q3%2017.18\2.%20Recomm\20180628%20%20Recommendations_Q1%2018_19%20v2_Updated%20recc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55315704\Documents\Case%20Manager\SCOPA\5.%202017_2018\2.%20Q1-Q3%2017.18\1.%20Data%20Q1%20-%20Q3%2017.18\2.%20Recomm\20180628%20%20Recommendations_Q1%2018_19%20v2_Updated%20recc.xlsx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55315704\Documents\Case%20Manager\SCOPA\5.%202017_2018\2.%20Q1-Q3%2017.18\1.%20Data%20Q1%20-%20Q3%2017.18\1.%20Case%20list\20180830%20Case%20list%20Q1_Q3%20SCOPA_V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pivotSource>
    <c:name>[20180830 Case list Q1_Q3 SCOPA_V1.xlsx]SCOPA Q1 Q3 all!PivotTable1</c:name>
    <c:fmtId val="12"/>
  </c:pivotSource>
  <c:chart>
    <c:autoTitleDeleted val="1"/>
    <c:pivotFmts>
      <c:pivotFmt>
        <c:idx val="0"/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60500315646299652"/>
          <c:y val="3.8612097291365034E-2"/>
          <c:w val="0.39499684353700371"/>
          <c:h val="0.91437916922853157"/>
        </c:manualLayout>
      </c:layout>
      <c:barChart>
        <c:barDir val="bar"/>
        <c:grouping val="clustered"/>
        <c:ser>
          <c:idx val="0"/>
          <c:order val="0"/>
          <c:tx>
            <c:strRef>
              <c:f>'SCOPA Q1 Q3 all'!$B$72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'SCOPA Q1 Q3 all'!$A$73:$A$87</c:f>
              <c:strCache>
                <c:ptCount val="14"/>
                <c:pt idx="0">
                  <c:v>Corruption</c:v>
                </c:pt>
                <c:pt idx="1">
                  <c:v>Corruption and Irregularity</c:v>
                </c:pt>
                <c:pt idx="2">
                  <c:v>Corruption/Irregularity and/or Non Compliance</c:v>
                </c:pt>
                <c:pt idx="3">
                  <c:v>Fraud</c:v>
                </c:pt>
                <c:pt idx="4">
                  <c:v>Fraud and Irregularity and /or Non Compliance</c:v>
                </c:pt>
                <c:pt idx="5">
                  <c:v>Fraud and Theft</c:v>
                </c:pt>
                <c:pt idx="6">
                  <c:v>Fraud and/or Corruption, Theft, Irregularity and/or Non Compliance</c:v>
                </c:pt>
                <c:pt idx="7">
                  <c:v>Fraud and/or Corruption/Irregularity and/or Non Compliance </c:v>
                </c:pt>
                <c:pt idx="8">
                  <c:v>Irregularity and/or Non-Compliance</c:v>
                </c:pt>
                <c:pt idx="9">
                  <c:v>No Investigation </c:v>
                </c:pt>
                <c:pt idx="10">
                  <c:v>Non-compliance</c:v>
                </c:pt>
                <c:pt idx="11">
                  <c:v>Only Preliminary Investigation required</c:v>
                </c:pt>
                <c:pt idx="12">
                  <c:v>Only Preliminary Investigation with recommendations</c:v>
                </c:pt>
                <c:pt idx="13">
                  <c:v>Referred</c:v>
                </c:pt>
              </c:strCache>
            </c:strRef>
          </c:cat>
          <c:val>
            <c:numRef>
              <c:f>'SCOPA Q1 Q3 all'!$B$73:$B$87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  <c:pt idx="11">
                  <c:v>8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DB-40C3-B4FC-01C2DE5EBA53}"/>
            </c:ext>
          </c:extLst>
        </c:ser>
        <c:dLbls/>
        <c:gapWidth val="182"/>
        <c:axId val="81007360"/>
        <c:axId val="81008896"/>
      </c:barChart>
      <c:catAx>
        <c:axId val="8100736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1008896"/>
        <c:crosses val="autoZero"/>
        <c:auto val="1"/>
        <c:lblAlgn val="ctr"/>
        <c:lblOffset val="100"/>
      </c:catAx>
      <c:valAx>
        <c:axId val="8100889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100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bg1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pivotSource>
    <c:name>[20180628  Recommendations_Q1 18_19 v2_Updated recc.xlsx]WCED!PivotTable13</c:name>
    <c:fmtId val="4"/>
  </c:pivotSource>
  <c:chart>
    <c:autoTitleDeleted val="1"/>
    <c:pivotFmts>
      <c:pivotFmt>
        <c:idx val="0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</c:pivotFmt>
      <c:pivotFmt>
        <c:idx val="3"/>
      </c:pivotFmt>
      <c:pivotFmt>
        <c:idx val="4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view3D>
      <c:rotX val="30"/>
      <c:perspective val="0"/>
    </c:view3D>
    <c:plotArea>
      <c:layout>
        <c:manualLayout>
          <c:layoutTarget val="inner"/>
          <c:xMode val="edge"/>
          <c:yMode val="edge"/>
          <c:x val="3.0455423770367283E-2"/>
          <c:y val="0.20493418995598167"/>
          <c:w val="0.51168059469084171"/>
          <c:h val="0.73256597997286566"/>
        </c:manualLayout>
      </c:layout>
      <c:pie3DChart>
        <c:varyColors val="1"/>
        <c:ser>
          <c:idx val="0"/>
          <c:order val="0"/>
          <c:tx>
            <c:strRef>
              <c:f>WCED!$M$90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375-42F8-827E-58275A1C8F24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8375-42F8-827E-58275A1C8F24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2-8375-42F8-827E-58275A1C8F24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en-US"/>
              </a:p>
            </c:txPr>
            <c:showVal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WCED!$L$91:$L$94</c:f>
              <c:strCache>
                <c:ptCount val="3"/>
                <c:pt idx="0">
                  <c:v>Recommendation implemented</c:v>
                </c:pt>
                <c:pt idx="1">
                  <c:v>Recommendation not implementable</c:v>
                </c:pt>
                <c:pt idx="2">
                  <c:v>Recommendation not yet implemented</c:v>
                </c:pt>
              </c:strCache>
            </c:strRef>
          </c:cat>
          <c:val>
            <c:numRef>
              <c:f>WCED!$M$91:$M$94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375-42F8-827E-58275A1C8F24}"/>
            </c:ext>
          </c:extLst>
        </c:ser>
        <c:dLbls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910074109165866"/>
          <c:y val="1.4742466545096819E-2"/>
          <c:w val="0.3939388252177019"/>
          <c:h val="0.61199997020218999"/>
        </c:manualLayout>
      </c:layout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entury Gothic"/>
              <a:ea typeface="Century Gothic"/>
              <a:cs typeface="Century Gothic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n-US"/>
    </a:p>
  </c:txPr>
  <c:externalData r:id="rId2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pivotSource>
    <c:name>[20180628  Recommendations_Q1 18_19 v2_Updated recc.xlsx]WCED!PivotTable16</c:name>
    <c:fmtId val="4"/>
  </c:pivotSource>
  <c:chart>
    <c:autoTitleDeleted val="1"/>
    <c:pivotFmts>
      <c:pivotFmt>
        <c:idx val="0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dLblPos val="inEnd"/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</c:pivotFmt>
      <c:pivotFmt>
        <c:idx val="3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dLblPos val="inEnd"/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dLblPos val="inEnd"/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dLblPos val="inEnd"/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view3D>
      <c:rotX val="30"/>
      <c:perspective val="0"/>
    </c:view3D>
    <c:plotArea>
      <c:layout>
        <c:manualLayout>
          <c:layoutTarget val="inner"/>
          <c:xMode val="edge"/>
          <c:yMode val="edge"/>
          <c:x val="0.11024779808236349"/>
          <c:y val="0.1837180128133912"/>
          <c:w val="0.48464584799847682"/>
          <c:h val="0.69870245898603855"/>
        </c:manualLayout>
      </c:layout>
      <c:pie3DChart>
        <c:varyColors val="1"/>
        <c:ser>
          <c:idx val="0"/>
          <c:order val="0"/>
          <c:tx>
            <c:strRef>
              <c:f>WCED!$M$237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E2D-4D7D-856A-48054D36834A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1E2D-4D7D-856A-48054D36834A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en-US"/>
              </a:p>
            </c:txPr>
            <c:dLblPos val="inEnd"/>
            <c:showVal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WCED!$L$238:$L$240</c:f>
              <c:strCache>
                <c:ptCount val="2"/>
                <c:pt idx="0">
                  <c:v>Recommendation implemented</c:v>
                </c:pt>
                <c:pt idx="1">
                  <c:v>Recommendation not yet implemented</c:v>
                </c:pt>
              </c:strCache>
            </c:strRef>
          </c:cat>
          <c:val>
            <c:numRef>
              <c:f>WCED!$M$238:$M$240</c:f>
              <c:numCache>
                <c:formatCode>General</c:formatCode>
                <c:ptCount val="2"/>
                <c:pt idx="0">
                  <c:v>14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E2D-4D7D-856A-48054D36834A}"/>
            </c:ext>
          </c:extLst>
        </c:ser>
        <c:dLbls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9817677342215902"/>
          <c:y val="2.2275437906735671E-2"/>
          <c:w val="0.38712352016685914"/>
          <c:h val="0.36185901753826449"/>
        </c:manualLayout>
      </c:layout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entury Gothic"/>
              <a:ea typeface="Century Gothic"/>
              <a:cs typeface="Century Gothic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n-US"/>
    </a:p>
  </c:txPr>
  <c:externalData r:id="rId2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pivotSource>
    <c:name>[20180628  Recommendations_Q1 18_19 v2_Updated recc.xlsx]WCED!PivotTable14</c:name>
    <c:fmtId val="4"/>
  </c:pivotSource>
  <c:chart>
    <c:autoTitleDeleted val="1"/>
    <c:pivotFmts>
      <c:pivotFmt>
        <c:idx val="0"/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view3D>
      <c:rotX val="30"/>
      <c:perspective val="0"/>
    </c:view3D>
    <c:plotArea>
      <c:layout>
        <c:manualLayout>
          <c:layoutTarget val="inner"/>
          <c:xMode val="edge"/>
          <c:yMode val="edge"/>
          <c:x val="2.4276809148856392E-2"/>
          <c:y val="0.11868028192463512"/>
          <c:w val="0.57499484439445081"/>
          <c:h val="0.83414206099680621"/>
        </c:manualLayout>
      </c:layout>
      <c:pie3DChart>
        <c:varyColors val="1"/>
        <c:ser>
          <c:idx val="0"/>
          <c:order val="0"/>
          <c:tx>
            <c:strRef>
              <c:f>WCED!$M$329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16A-4284-BE82-44C6E00649FA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en-US"/>
              </a:p>
            </c:txPr>
            <c:showVal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WCED!$L$330:$L$332</c:f>
              <c:strCache>
                <c:ptCount val="2"/>
                <c:pt idx="0">
                  <c:v>Recommendation implemented</c:v>
                </c:pt>
                <c:pt idx="1">
                  <c:v>Recommendation not yet implemented</c:v>
                </c:pt>
              </c:strCache>
            </c:strRef>
          </c:cat>
          <c:val>
            <c:numRef>
              <c:f>WCED!$M$330:$M$332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6A-4284-BE82-44C6E00649FA}"/>
            </c:ext>
          </c:extLst>
        </c:ser>
        <c:dLbls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6720941132358482"/>
          <c:y val="9.8241711044139406E-3"/>
          <c:w val="0.43279058867641546"/>
          <c:h val="0.37652938650374851"/>
        </c:manualLayout>
      </c:layout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entury Gothic"/>
              <a:ea typeface="Century Gothic"/>
              <a:cs typeface="Century Gothic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n-US"/>
    </a:p>
  </c:txPr>
  <c:externalData r:id="rId2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pivotSource>
    <c:name>[20180111 Dec Case list_SCOPA Q2 Q3_v1.xlsx]TPW!PivotTable8</c:name>
    <c:fmtId val="4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40" b="0" i="0" u="none" strike="noStrike" kern="1200" baseline="0">
                  <a:solidFill>
                    <a:schemeClr val="dk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40" b="0" i="0" u="none" strike="noStrike" kern="1200" baseline="0">
                  <a:solidFill>
                    <a:schemeClr val="dk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40" b="0" i="0" u="none" strike="noStrike" kern="1200" baseline="0">
                  <a:solidFill>
                    <a:schemeClr val="dk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40" b="0" i="0" u="none" strike="noStrike" kern="1200" baseline="0">
                  <a:solidFill>
                    <a:schemeClr val="dk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40" b="0" i="0" u="none" strike="noStrike" kern="1200" baseline="0">
                  <a:solidFill>
                    <a:schemeClr val="dk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40" b="0" i="0" u="none" strike="noStrike" kern="1200" baseline="0">
                  <a:solidFill>
                    <a:schemeClr val="dk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40" b="0" i="0" u="none" strike="noStrike" kern="1200" baseline="0">
                  <a:solidFill>
                    <a:schemeClr val="dk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40" b="0" i="0" u="none" strike="noStrike" kern="1200" baseline="0">
                  <a:solidFill>
                    <a:schemeClr val="dk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40" b="0" i="0" u="none" strike="noStrike" kern="1200" baseline="0">
                  <a:solidFill>
                    <a:schemeClr val="dk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40" b="0" i="0" u="none" strike="noStrike" kern="1200" baseline="0">
                  <a:solidFill>
                    <a:schemeClr val="dk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40" b="0" i="0" u="none" strike="noStrike" kern="1200" baseline="0">
                  <a:solidFill>
                    <a:schemeClr val="dk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40" b="0" i="0" u="none" strike="noStrike" kern="1200" baseline="0">
                  <a:solidFill>
                    <a:schemeClr val="dk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40" b="0" i="0" u="none" strike="noStrike" kern="1200" baseline="0">
                  <a:solidFill>
                    <a:schemeClr val="dk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49716431815836992"/>
          <c:y val="5.0925925925925923E-2"/>
          <c:w val="0.50283568184162997"/>
          <c:h val="0.89814814814814814"/>
        </c:manualLayout>
      </c:layout>
      <c:barChart>
        <c:barDir val="bar"/>
        <c:grouping val="clustered"/>
        <c:ser>
          <c:idx val="0"/>
          <c:order val="0"/>
          <c:tx>
            <c:strRef>
              <c:f>TPW!$B$74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40" b="0" i="0" u="none" strike="noStrike" kern="1200" baseline="0">
                    <a:solidFill>
                      <a:schemeClr val="dk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TPW!$A$75:$A$76</c:f>
              <c:strCache>
                <c:ptCount val="1"/>
                <c:pt idx="0">
                  <c:v>Referred to Department for a preliminary investigation</c:v>
                </c:pt>
              </c:strCache>
            </c:strRef>
          </c:cat>
          <c:val>
            <c:numRef>
              <c:f>TPW!$B$75:$B$76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62-4CAF-8259-3A852E2ED625}"/>
            </c:ext>
          </c:extLst>
        </c:ser>
        <c:dLbls>
          <c:showVal val="1"/>
        </c:dLbls>
        <c:gapWidth val="182"/>
        <c:axId val="94566656"/>
        <c:axId val="94392320"/>
      </c:barChart>
      <c:catAx>
        <c:axId val="945666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40" b="0" i="0" u="none" strike="noStrike" kern="1200" baseline="0">
                <a:solidFill>
                  <a:schemeClr val="dk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94392320"/>
        <c:crosses val="autoZero"/>
        <c:auto val="1"/>
        <c:lblAlgn val="ctr"/>
        <c:lblOffset val="100"/>
      </c:catAx>
      <c:valAx>
        <c:axId val="94392320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tickLblPos val="none"/>
        <c:crossAx val="9456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lt1"/>
    </a:solidFill>
    <a:ln w="9525" cap="flat" cmpd="sng" algn="ctr">
      <a:solidFill>
        <a:schemeClr val="dk1"/>
      </a:solidFill>
      <a:prstDash val="solid"/>
      <a:round/>
    </a:ln>
    <a:effectLst/>
  </c:spPr>
  <c:txPr>
    <a:bodyPr/>
    <a:lstStyle/>
    <a:p>
      <a:pPr>
        <a:defRPr sz="940" baseline="0">
          <a:solidFill>
            <a:schemeClr val="dk1"/>
          </a:solidFill>
          <a:latin typeface="Century Gothic" panose="020B0502020202020204" pitchFamily="34" charset="0"/>
          <a:ea typeface="+mn-ea"/>
          <a:cs typeface="+mn-cs"/>
        </a:defRPr>
      </a:pPr>
      <a:endParaRPr lang="en-US"/>
    </a:p>
  </c:txPr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pivotSource>
    <c:name>[20180111 Dec Case list_SCOPA Q2 Q3_v1.xlsx]DCAS!PivotTable8</c:name>
    <c:fmtId val="3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40" b="0" i="0" u="none" strike="noStrike" kern="1200" baseline="0">
                  <a:solidFill>
                    <a:schemeClr val="dk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40" b="0" i="0" u="none" strike="noStrike" kern="1200" baseline="0">
                  <a:solidFill>
                    <a:schemeClr val="dk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40" b="0" i="0" u="none" strike="noStrike" kern="1200" baseline="0">
                  <a:solidFill>
                    <a:schemeClr val="dk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40" b="0" i="0" u="none" strike="noStrike" kern="1200" baseline="0">
                  <a:solidFill>
                    <a:schemeClr val="dk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40" b="0" i="0" u="none" strike="noStrike" kern="1200" baseline="0">
                  <a:solidFill>
                    <a:schemeClr val="dk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40" b="0" i="0" u="none" strike="noStrike" kern="1200" baseline="0">
                  <a:solidFill>
                    <a:schemeClr val="dk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49716431815836992"/>
          <c:y val="5.0925925925925923E-2"/>
          <c:w val="0.50283568184162997"/>
          <c:h val="0.89814814814814814"/>
        </c:manualLayout>
      </c:layout>
      <c:barChart>
        <c:barDir val="bar"/>
        <c:grouping val="clustered"/>
        <c:ser>
          <c:idx val="0"/>
          <c:order val="0"/>
          <c:tx>
            <c:strRef>
              <c:f>DCAS!$B$74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40" b="0" i="0" u="none" strike="noStrike" kern="1200" baseline="0">
                    <a:solidFill>
                      <a:schemeClr val="dk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DCAS!$A$75:$A$76</c:f>
              <c:strCache>
                <c:ptCount val="1"/>
                <c:pt idx="0">
                  <c:v>Irregularity and/or Non-Compliance</c:v>
                </c:pt>
              </c:strCache>
            </c:strRef>
          </c:cat>
          <c:val>
            <c:numRef>
              <c:f>DCAS!$B$75:$B$76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CD-46D2-AB49-67652034C4DB}"/>
            </c:ext>
          </c:extLst>
        </c:ser>
        <c:dLbls>
          <c:showVal val="1"/>
        </c:dLbls>
        <c:gapWidth val="182"/>
        <c:axId val="102718464"/>
        <c:axId val="102728448"/>
      </c:barChart>
      <c:catAx>
        <c:axId val="1027184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40" b="0" i="0" u="none" strike="noStrike" kern="1200" baseline="0">
                <a:solidFill>
                  <a:schemeClr val="dk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02728448"/>
        <c:crosses val="autoZero"/>
        <c:auto val="1"/>
        <c:lblAlgn val="ctr"/>
        <c:lblOffset val="100"/>
      </c:catAx>
      <c:valAx>
        <c:axId val="10272844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tickLblPos val="none"/>
        <c:crossAx val="10271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lt1"/>
    </a:solidFill>
    <a:ln w="9525" cap="flat" cmpd="sng" algn="ctr">
      <a:solidFill>
        <a:schemeClr val="dk1"/>
      </a:solidFill>
      <a:prstDash val="solid"/>
      <a:round/>
    </a:ln>
    <a:effectLst/>
  </c:spPr>
  <c:txPr>
    <a:bodyPr/>
    <a:lstStyle/>
    <a:p>
      <a:pPr>
        <a:defRPr sz="940" baseline="0">
          <a:solidFill>
            <a:schemeClr val="dk1"/>
          </a:solidFill>
          <a:latin typeface="Century Gothic" panose="020B0502020202020204" pitchFamily="34" charset="0"/>
          <a:ea typeface="+mn-ea"/>
          <a:cs typeface="+mn-cs"/>
        </a:defRPr>
      </a:pPr>
      <a:endParaRPr lang="en-US"/>
    </a:p>
  </c:txPr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pivotSource>
    <c:name>[20180628  Recommendations_Q1 18_19 v2_Updated recc.xlsx]DCAS!PivotTable13</c:name>
    <c:fmtId val="5"/>
  </c:pivotSource>
  <c:chart>
    <c:autoTitleDeleted val="1"/>
    <c:pivotFmts>
      <c:pivotFmt>
        <c:idx val="0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</c:pivotFmt>
      <c:pivotFmt>
        <c:idx val="3"/>
      </c:pivotFmt>
      <c:pivotFmt>
        <c:idx val="4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view3D>
      <c:rotX val="30"/>
      <c:perspective val="0"/>
    </c:view3D>
    <c:plotArea>
      <c:layout>
        <c:manualLayout>
          <c:layoutTarget val="inner"/>
          <c:xMode val="edge"/>
          <c:yMode val="edge"/>
          <c:x val="5.805399085750549E-2"/>
          <c:y val="0.13587510637545847"/>
          <c:w val="0.52673435855655359"/>
          <c:h val="0.74983075086799655"/>
        </c:manualLayout>
      </c:layout>
      <c:pie3DChart>
        <c:varyColors val="1"/>
        <c:ser>
          <c:idx val="0"/>
          <c:order val="0"/>
          <c:tx>
            <c:strRef>
              <c:f>DCAS!$M$90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61B-4E14-990D-FA3F0735E232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E61B-4E14-990D-FA3F0735E232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2-E61B-4E14-990D-FA3F0735E232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en-US"/>
              </a:p>
            </c:txPr>
            <c:showVal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DCAS!$L$91:$L$92</c:f>
              <c:strCache>
                <c:ptCount val="1"/>
                <c:pt idx="0">
                  <c:v>Recommendation not yet implemented</c:v>
                </c:pt>
              </c:strCache>
            </c:strRef>
          </c:cat>
          <c:val>
            <c:numRef>
              <c:f>DCAS!$M$91:$M$92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61B-4E14-990D-FA3F0735E232}"/>
            </c:ext>
          </c:extLst>
        </c:ser>
        <c:dLbls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910074109165866"/>
          <c:y val="1.4742466545096819E-2"/>
          <c:w val="0.3939388252177019"/>
          <c:h val="0.61199997020218999"/>
        </c:manualLayout>
      </c:layout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entury Gothic"/>
              <a:ea typeface="Century Gothic"/>
              <a:cs typeface="Century Gothic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n-US"/>
    </a:p>
  </c:txPr>
  <c:externalData r:id="rId2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pivotSource>
    <c:name>[20180628  Recommendations_Q1 18_19 v2_Updated recc.xlsx]DCAS!PivotTable16</c:name>
    <c:fmtId val="5"/>
  </c:pivotSource>
  <c:chart>
    <c:autoTitleDeleted val="1"/>
    <c:pivotFmts>
      <c:pivotFmt>
        <c:idx val="0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dLblPos val="inEnd"/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</c:pivotFmt>
      <c:pivotFmt>
        <c:idx val="3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dLblPos val="inEnd"/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dLblPos val="inEnd"/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dLblPos val="inEnd"/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dLblPos val="inEnd"/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view3D>
      <c:rotX val="30"/>
      <c:perspective val="0"/>
    </c:view3D>
    <c:plotArea>
      <c:layout>
        <c:manualLayout>
          <c:layoutTarget val="inner"/>
          <c:xMode val="edge"/>
          <c:yMode val="edge"/>
          <c:x val="8.329833632889691E-2"/>
          <c:y val="0.266242621364295"/>
          <c:w val="0.52231432795044996"/>
          <c:h val="0.65955861530467219"/>
        </c:manualLayout>
      </c:layout>
      <c:pie3DChart>
        <c:varyColors val="1"/>
        <c:ser>
          <c:idx val="0"/>
          <c:order val="0"/>
          <c:tx>
            <c:strRef>
              <c:f>DCAS!$M$237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11F-42FC-A507-CDBE53379163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B11F-42FC-A507-CDBE53379163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en-US"/>
              </a:p>
            </c:txPr>
            <c:dLblPos val="inEnd"/>
            <c:showVal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DCAS!$L$238:$L$239</c:f>
              <c:strCache>
                <c:ptCount val="1"/>
                <c:pt idx="0">
                  <c:v>Recommendation implemented</c:v>
                </c:pt>
              </c:strCache>
            </c:strRef>
          </c:cat>
          <c:val>
            <c:numRef>
              <c:f>DCAS!$M$238:$M$239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1F-42FC-A507-CDBE53379163}"/>
            </c:ext>
          </c:extLst>
        </c:ser>
        <c:dLbls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042652876464387"/>
          <c:y val="0.11829736692336665"/>
          <c:w val="0.3748737648243744"/>
          <c:h val="0.26583708852163335"/>
        </c:manualLayout>
      </c:layout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entury Gothic"/>
              <a:ea typeface="Century Gothic"/>
              <a:cs typeface="Century Gothic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n-US"/>
    </a:p>
  </c:txPr>
  <c:externalData r:id="rId2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pivotSource>
    <c:name>[20180111 Dec Case list_SCOPA Q2 Q3_v1.xlsx]DEDAT!PivotTable8</c:name>
    <c:fmtId val="3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40" b="0" i="0" u="none" strike="noStrike" kern="1200" baseline="0">
                  <a:solidFill>
                    <a:schemeClr val="dk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40" b="0" i="0" u="none" strike="noStrike" kern="1200" baseline="0">
                  <a:solidFill>
                    <a:schemeClr val="dk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40" b="0" i="0" u="none" strike="noStrike" kern="1200" baseline="0">
                  <a:solidFill>
                    <a:schemeClr val="dk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40" b="0" i="0" u="none" strike="noStrike" kern="1200" baseline="0">
                  <a:solidFill>
                    <a:schemeClr val="dk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40" b="0" i="0" u="none" strike="noStrike" kern="1200" baseline="0">
                  <a:solidFill>
                    <a:schemeClr val="dk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49716431815836992"/>
          <c:y val="5.0925925925925923E-2"/>
          <c:w val="0.50283568184162997"/>
          <c:h val="0.89814814814814814"/>
        </c:manualLayout>
      </c:layout>
      <c:barChart>
        <c:barDir val="bar"/>
        <c:grouping val="clustered"/>
        <c:ser>
          <c:idx val="0"/>
          <c:order val="0"/>
          <c:tx>
            <c:strRef>
              <c:f>DEDAT!$B$74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40" b="0" i="0" u="none" strike="noStrike" kern="1200" baseline="0">
                    <a:solidFill>
                      <a:schemeClr val="dk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DEDAT!$A$75:$A$76</c:f>
              <c:strCache>
                <c:ptCount val="1"/>
                <c:pt idx="0">
                  <c:v>Irregularity and/or Non-Compliance</c:v>
                </c:pt>
              </c:strCache>
            </c:strRef>
          </c:cat>
          <c:val>
            <c:numRef>
              <c:f>DEDAT!$B$75:$B$76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C9-4250-A080-B15DCD87FEB3}"/>
            </c:ext>
          </c:extLst>
        </c:ser>
        <c:dLbls>
          <c:showVal val="1"/>
        </c:dLbls>
        <c:gapWidth val="182"/>
        <c:axId val="94848128"/>
        <c:axId val="94849664"/>
      </c:barChart>
      <c:catAx>
        <c:axId val="948481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40" b="0" i="0" u="none" strike="noStrike" kern="1200" baseline="0">
                <a:solidFill>
                  <a:schemeClr val="dk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94849664"/>
        <c:crosses val="autoZero"/>
        <c:auto val="1"/>
        <c:lblAlgn val="ctr"/>
        <c:lblOffset val="100"/>
      </c:catAx>
      <c:valAx>
        <c:axId val="9484966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tickLblPos val="none"/>
        <c:crossAx val="9484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lt1"/>
    </a:solidFill>
    <a:ln w="9525" cap="flat" cmpd="sng" algn="ctr">
      <a:solidFill>
        <a:schemeClr val="dk1"/>
      </a:solidFill>
      <a:prstDash val="solid"/>
      <a:round/>
    </a:ln>
    <a:effectLst/>
  </c:spPr>
  <c:txPr>
    <a:bodyPr/>
    <a:lstStyle/>
    <a:p>
      <a:pPr>
        <a:defRPr sz="940" baseline="0">
          <a:solidFill>
            <a:schemeClr val="dk1"/>
          </a:solidFill>
          <a:latin typeface="Century Gothic" panose="020B0502020202020204" pitchFamily="34" charset="0"/>
          <a:ea typeface="+mn-ea"/>
          <a:cs typeface="+mn-cs"/>
        </a:defRPr>
      </a:pPr>
      <a:endParaRPr lang="en-US"/>
    </a:p>
  </c:txPr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pivotSource>
    <c:name>[20180830 Case list Q1_Q3 SCOPA_V1.xlsx]DOCS!PivotTable1</c:name>
    <c:fmtId val="11"/>
  </c:pivotSource>
  <c:chart>
    <c:autoTitleDeleted val="1"/>
    <c:pivotFmts>
      <c:pivotFmt>
        <c:idx val="0"/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60500315646299652"/>
          <c:y val="3.8612097291365034E-2"/>
          <c:w val="0.39499684353700371"/>
          <c:h val="0.91437916922853157"/>
        </c:manualLayout>
      </c:layout>
      <c:barChart>
        <c:barDir val="bar"/>
        <c:grouping val="clustered"/>
        <c:ser>
          <c:idx val="0"/>
          <c:order val="0"/>
          <c:tx>
            <c:strRef>
              <c:f>DOCS!$B$72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DOCS!$A$73:$A$75</c:f>
              <c:strCache>
                <c:ptCount val="2"/>
                <c:pt idx="0">
                  <c:v>Non-compliance</c:v>
                </c:pt>
                <c:pt idx="1">
                  <c:v>Only Preliminary Investigation required</c:v>
                </c:pt>
              </c:strCache>
            </c:strRef>
          </c:cat>
          <c:val>
            <c:numRef>
              <c:f>DOCS!$B$73:$B$75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E4-47E2-A6D5-51B98B2470BD}"/>
            </c:ext>
          </c:extLst>
        </c:ser>
        <c:dLbls/>
        <c:gapWidth val="182"/>
        <c:axId val="94743168"/>
        <c:axId val="94896512"/>
      </c:barChart>
      <c:catAx>
        <c:axId val="947431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94896512"/>
        <c:crosses val="autoZero"/>
        <c:auto val="1"/>
        <c:lblAlgn val="ctr"/>
        <c:lblOffset val="100"/>
      </c:catAx>
      <c:valAx>
        <c:axId val="9489651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474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pivotSource>
    <c:name>[20180628  Recommendations_Q1 18_19 v2_Updated recc.xlsx]DOCS!PivotTable13</c:name>
    <c:fmtId val="5"/>
  </c:pivotSource>
  <c:chart>
    <c:autoTitleDeleted val="1"/>
    <c:pivotFmts>
      <c:pivotFmt>
        <c:idx val="0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</c:pivotFmt>
      <c:pivotFmt>
        <c:idx val="3"/>
      </c:pivotFmt>
      <c:pivotFmt>
        <c:idx val="4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view3D>
      <c:rotX val="30"/>
      <c:perspective val="0"/>
    </c:view3D>
    <c:plotArea>
      <c:layout>
        <c:manualLayout>
          <c:layoutTarget val="inner"/>
          <c:xMode val="edge"/>
          <c:yMode val="edge"/>
          <c:x val="3.0455423770367283E-2"/>
          <c:y val="0.18335322633706816"/>
          <c:w val="0.52924331920083878"/>
          <c:h val="0.75414694359177936"/>
        </c:manualLayout>
      </c:layout>
      <c:pie3DChart>
        <c:varyColors val="1"/>
        <c:ser>
          <c:idx val="0"/>
          <c:order val="0"/>
          <c:tx>
            <c:strRef>
              <c:f>DOCS!$M$90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1D1-41FE-B4B1-7F41B219A3AA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C1D1-41FE-B4B1-7F41B219A3AA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2-C1D1-41FE-B4B1-7F41B219A3AA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en-US"/>
              </a:p>
            </c:txPr>
            <c:showVal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DOCS!$L$91:$L$92</c:f>
              <c:strCache>
                <c:ptCount val="1"/>
                <c:pt idx="0">
                  <c:v>Recommendation not implementable</c:v>
                </c:pt>
              </c:strCache>
            </c:strRef>
          </c:cat>
          <c:val>
            <c:numRef>
              <c:f>DOCS!$M$91:$M$92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1D1-41FE-B4B1-7F41B219A3AA}"/>
            </c:ext>
          </c:extLst>
        </c:ser>
        <c:dLbls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5588196189659245"/>
          <c:y val="1.4742466545096819E-2"/>
          <c:w val="0.429064274237696"/>
          <c:h val="0.53430863428865061"/>
        </c:manualLayout>
      </c:layout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entury Gothic"/>
              <a:ea typeface="Century Gothic"/>
              <a:cs typeface="Century Gothic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n-US"/>
    </a:p>
  </c:txPr>
  <c:externalData r:id="rId2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pivotSource>
    <c:name>[20180628  Recommendations_Q1 18_19 v2_Updated recc.xlsx]HOD Q1 18.19 ALL!PivotTable13</c:name>
    <c:fmtId val="6"/>
  </c:pivotSource>
  <c:chart>
    <c:autoTitleDeleted val="1"/>
    <c:pivotFmts>
      <c:pivotFmt>
        <c:idx val="0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</c:pivotFmt>
      <c:pivotFmt>
        <c:idx val="3"/>
      </c:pivotFmt>
      <c:pivotFmt>
        <c:idx val="4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view3D>
      <c:rotX val="30"/>
      <c:perspective val="0"/>
    </c:view3D>
    <c:plotArea>
      <c:layout>
        <c:manualLayout>
          <c:layoutTarget val="inner"/>
          <c:xMode val="edge"/>
          <c:yMode val="edge"/>
          <c:x val="6.9227825221127318E-2"/>
          <c:y val="0.11743546603899724"/>
          <c:w val="0.52803040481042351"/>
          <c:h val="0.75064515442038426"/>
        </c:manualLayout>
      </c:layout>
      <c:pie3DChart>
        <c:varyColors val="1"/>
        <c:ser>
          <c:idx val="0"/>
          <c:order val="0"/>
          <c:tx>
            <c:strRef>
              <c:f>'HOD Q1 18.19 ALL'!$M$90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3DE-4438-A324-C07A453DD8EB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83DE-4438-A324-C07A453DD8EB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2-83DE-4438-A324-C07A453DD8EB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en-US"/>
              </a:p>
            </c:txPr>
            <c:showVal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'HOD Q1 18.19 ALL'!$L$91:$L$94</c:f>
              <c:strCache>
                <c:ptCount val="3"/>
                <c:pt idx="0">
                  <c:v>Recommendation implemented</c:v>
                </c:pt>
                <c:pt idx="1">
                  <c:v>Recommendation not implementable</c:v>
                </c:pt>
                <c:pt idx="2">
                  <c:v>Recommendation not yet implemented</c:v>
                </c:pt>
              </c:strCache>
            </c:strRef>
          </c:cat>
          <c:val>
            <c:numRef>
              <c:f>'HOD Q1 18.19 ALL'!$M$91:$M$94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3DE-4438-A324-C07A453DD8EB}"/>
            </c:ext>
          </c:extLst>
        </c:ser>
        <c:dLbls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192676219482774"/>
          <c:y val="1.4742466545096819E-2"/>
          <c:w val="0.2930194119693994"/>
          <c:h val="0.50322415169254053"/>
        </c:manualLayout>
      </c:layout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entury Gothic"/>
              <a:ea typeface="Century Gothic"/>
              <a:cs typeface="Century Gothic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n-US"/>
    </a:p>
  </c:txPr>
  <c:externalData r:id="rId2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pivotSource>
    <c:name>[20180830 Case list Q1_Q3 SCOPA_V1.xlsx]DSD!PivotTable1</c:name>
    <c:fmtId val="13"/>
  </c:pivotSource>
  <c:chart>
    <c:autoTitleDeleted val="1"/>
    <c:pivotFmts>
      <c:pivotFmt>
        <c:idx val="0"/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60500315646299652"/>
          <c:y val="3.8612097291365034E-2"/>
          <c:w val="0.39499684353700371"/>
          <c:h val="0.91437916922853157"/>
        </c:manualLayout>
      </c:layout>
      <c:barChart>
        <c:barDir val="bar"/>
        <c:grouping val="clustered"/>
        <c:ser>
          <c:idx val="0"/>
          <c:order val="0"/>
          <c:tx>
            <c:strRef>
              <c:f>DSD!$B$72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DSD!$A$73:$A$74</c:f>
              <c:strCache>
                <c:ptCount val="1"/>
                <c:pt idx="0">
                  <c:v>Only Preliminary Investigation with recommendations</c:v>
                </c:pt>
              </c:strCache>
            </c:strRef>
          </c:cat>
          <c:val>
            <c:numRef>
              <c:f>DSD!$B$73:$B$74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96-4FBB-9F55-842EA915862C}"/>
            </c:ext>
          </c:extLst>
        </c:ser>
        <c:dLbls/>
        <c:gapWidth val="182"/>
        <c:axId val="95115136"/>
        <c:axId val="95116672"/>
      </c:barChart>
      <c:catAx>
        <c:axId val="951151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95116672"/>
        <c:crosses val="autoZero"/>
        <c:auto val="1"/>
        <c:lblAlgn val="ctr"/>
        <c:lblOffset val="100"/>
      </c:catAx>
      <c:valAx>
        <c:axId val="9511667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511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pivotSource>
    <c:name>[20180628  Recommendations_Q1 18_19 v2_Updated recc.xlsx]DSD!PivotTable16</c:name>
    <c:fmtId val="9"/>
  </c:pivotSource>
  <c:chart>
    <c:autoTitleDeleted val="1"/>
    <c:pivotFmts>
      <c:pivotFmt>
        <c:idx val="0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dLblPos val="inEnd"/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</c:pivotFmt>
      <c:pivotFmt>
        <c:idx val="3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dLblPos val="inEnd"/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dLblPos val="inEnd"/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dLblPos val="inEnd"/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dLblPos val="inEnd"/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dLblPos val="inEnd"/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view3D>
      <c:rotX val="30"/>
      <c:perspective val="0"/>
    </c:view3D>
    <c:plotArea>
      <c:layout>
        <c:manualLayout>
          <c:layoutTarget val="inner"/>
          <c:xMode val="edge"/>
          <c:yMode val="edge"/>
          <c:x val="4.1649168164448407E-2"/>
          <c:y val="0.17022069234766396"/>
          <c:w val="0.51649521188893732"/>
          <c:h val="0.72502811236146592"/>
        </c:manualLayout>
      </c:layout>
      <c:pie3DChart>
        <c:varyColors val="1"/>
        <c:ser>
          <c:idx val="0"/>
          <c:order val="0"/>
          <c:tx>
            <c:strRef>
              <c:f>DSD!$M$237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4A2-48D3-B643-4B9F240E5DFF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B4A2-48D3-B643-4B9F240E5DFF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en-US"/>
              </a:p>
            </c:txPr>
            <c:dLblPos val="inEnd"/>
            <c:showVal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DSD!$L$238:$L$239</c:f>
              <c:strCache>
                <c:ptCount val="1"/>
                <c:pt idx="0">
                  <c:v>Recommendation not yet implemented</c:v>
                </c:pt>
              </c:strCache>
            </c:strRef>
          </c:cat>
          <c:val>
            <c:numRef>
              <c:f>DSD!$M$238:$M$239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A2-48D3-B643-4B9F240E5DFF}"/>
            </c:ext>
          </c:extLst>
        </c:ser>
        <c:dLbls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5407765418921373"/>
          <c:y val="4.4098603592333661E-2"/>
          <c:w val="0.40182322657784092"/>
          <c:h val="0.36185901753826449"/>
        </c:manualLayout>
      </c:layout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entury Gothic"/>
              <a:ea typeface="Century Gothic"/>
              <a:cs typeface="Century Gothic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n-US"/>
    </a:p>
  </c:txPr>
  <c:externalData r:id="rId2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pivotSource>
    <c:name>[20180830 Case list Q1_Q3 SCOPA_V1.xlsx]HS!PivotTable1</c:name>
    <c:fmtId val="15"/>
  </c:pivotSource>
  <c:chart>
    <c:autoTitleDeleted val="1"/>
    <c:pivotFmts>
      <c:pivotFmt>
        <c:idx val="0"/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60500315646299652"/>
          <c:y val="3.8612097291365034E-2"/>
          <c:w val="0.39499684353700371"/>
          <c:h val="0.91437916922853157"/>
        </c:manualLayout>
      </c:layout>
      <c:barChart>
        <c:barDir val="bar"/>
        <c:grouping val="clustered"/>
        <c:ser>
          <c:idx val="0"/>
          <c:order val="0"/>
          <c:tx>
            <c:strRef>
              <c:f>HS!$B$72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HS!$A$73:$A$74</c:f>
              <c:strCache>
                <c:ptCount val="1"/>
                <c:pt idx="0">
                  <c:v>Only Preliminary Investigation required</c:v>
                </c:pt>
              </c:strCache>
            </c:strRef>
          </c:cat>
          <c:val>
            <c:numRef>
              <c:f>HS!$B$73:$B$74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65-420E-98A8-6584CDDACA7C}"/>
            </c:ext>
          </c:extLst>
        </c:ser>
        <c:dLbls/>
        <c:gapWidth val="182"/>
        <c:axId val="95390720"/>
        <c:axId val="95400704"/>
      </c:barChart>
      <c:catAx>
        <c:axId val="953907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95400704"/>
        <c:crosses val="autoZero"/>
        <c:auto val="1"/>
        <c:lblAlgn val="ctr"/>
        <c:lblOffset val="100"/>
      </c:catAx>
      <c:valAx>
        <c:axId val="9540070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539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pivotSource>
    <c:name>[20180830 Case list Q1_Q3 SCOPA_V1.xlsx]LG!PivotTable1</c:name>
    <c:fmtId val="19"/>
  </c:pivotSource>
  <c:chart>
    <c:autoTitleDeleted val="1"/>
    <c:pivotFmts>
      <c:pivotFmt>
        <c:idx val="0"/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60500315646299652"/>
          <c:y val="3.8612097291365034E-2"/>
          <c:w val="0.39499684353700371"/>
          <c:h val="0.91437916922853157"/>
        </c:manualLayout>
      </c:layout>
      <c:barChart>
        <c:barDir val="bar"/>
        <c:grouping val="clustered"/>
        <c:ser>
          <c:idx val="0"/>
          <c:order val="0"/>
          <c:tx>
            <c:strRef>
              <c:f>LG!$B$72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LG!$A$73:$A$74</c:f>
              <c:strCache>
                <c:ptCount val="1"/>
                <c:pt idx="0">
                  <c:v>Fraud and/or Corruption, Theft, Irregularity and/or Non Compliance</c:v>
                </c:pt>
              </c:strCache>
            </c:strRef>
          </c:cat>
          <c:val>
            <c:numRef>
              <c:f>LG!$B$73:$B$74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F4-4D71-842C-620ED49A0749}"/>
            </c:ext>
          </c:extLst>
        </c:ser>
        <c:dLbls/>
        <c:gapWidth val="182"/>
        <c:axId val="95518720"/>
        <c:axId val="95520256"/>
      </c:barChart>
      <c:catAx>
        <c:axId val="955187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95520256"/>
        <c:crosses val="autoZero"/>
        <c:auto val="1"/>
        <c:lblAlgn val="ctr"/>
        <c:lblOffset val="100"/>
      </c:catAx>
      <c:valAx>
        <c:axId val="9552025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551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pivotSource>
    <c:name>[20180628  Recommendations_Q1 18_19 v2_Updated recc.xlsx]HOD Q1 18.19 ALL!PivotTable16</c:name>
    <c:fmtId val="3"/>
  </c:pivotSource>
  <c:chart>
    <c:autoTitleDeleted val="1"/>
    <c:pivotFmts>
      <c:pivotFmt>
        <c:idx val="0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dLblPos val="inEnd"/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</c:pivotFmt>
      <c:pivotFmt>
        <c:idx val="3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dLblPos val="inEnd"/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dLblPos val="inEnd"/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view3D>
      <c:rotX val="30"/>
      <c:perspective val="0"/>
    </c:view3D>
    <c:plotArea>
      <c:layout>
        <c:manualLayout>
          <c:layoutTarget val="inner"/>
          <c:xMode val="edge"/>
          <c:yMode val="edge"/>
          <c:x val="2.6949461753466637E-2"/>
          <c:y val="0.14363500873999549"/>
          <c:w val="0.5703941353958708"/>
          <c:h val="0.81247651636722806"/>
        </c:manualLayout>
      </c:layout>
      <c:pie3DChart>
        <c:varyColors val="1"/>
        <c:ser>
          <c:idx val="0"/>
          <c:order val="0"/>
          <c:tx>
            <c:strRef>
              <c:f>'HOD Q1 18.19 ALL'!$M$237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271-472E-8AEA-F9BB4CEA53AC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C271-472E-8AEA-F9BB4CEA53AC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en-US"/>
              </a:p>
            </c:txPr>
            <c:dLblPos val="inEnd"/>
            <c:showVal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'HOD Q1 18.19 ALL'!$L$238:$L$240</c:f>
              <c:strCache>
                <c:ptCount val="2"/>
                <c:pt idx="0">
                  <c:v>Recommendation implemented</c:v>
                </c:pt>
                <c:pt idx="1">
                  <c:v>Recommendation not yet implemented</c:v>
                </c:pt>
              </c:strCache>
            </c:strRef>
          </c:cat>
          <c:val>
            <c:numRef>
              <c:f>'HOD Q1 18.19 ALL'!$M$238:$M$240</c:f>
              <c:numCache>
                <c:formatCode>General</c:formatCode>
                <c:ptCount val="2"/>
                <c:pt idx="0">
                  <c:v>21</c:v>
                </c:pt>
                <c:pt idx="1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71-472E-8AEA-F9BB4CEA53AC}"/>
            </c:ext>
          </c:extLst>
        </c:ser>
        <c:dLbls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6877736060019579"/>
          <c:y val="2.2275437906735671E-2"/>
          <c:w val="0.41652293298882281"/>
          <c:h val="0.36185901753826449"/>
        </c:manualLayout>
      </c:layout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entury Gothic"/>
              <a:ea typeface="Century Gothic"/>
              <a:cs typeface="Century Gothic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n-US"/>
    </a:p>
  </c:txPr>
  <c:externalData r:id="rId2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pivotSource>
    <c:name>[20180628  Recommendations_Q1 18_19 v2_Updated recc.xlsx]HOD Q1 18.19 ALL!PivotTable14</c:name>
    <c:fmtId val="3"/>
  </c:pivotSource>
  <c:chart>
    <c:autoTitleDeleted val="1"/>
    <c:pivotFmts>
      <c:pivotFmt>
        <c:idx val="0"/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view3D>
      <c:rotX val="30"/>
      <c:perspective val="0"/>
    </c:view3D>
    <c:plotArea>
      <c:layout>
        <c:manualLayout>
          <c:layoutTarget val="inner"/>
          <c:xMode val="edge"/>
          <c:yMode val="edge"/>
          <c:x val="2.6450905456718979E-2"/>
          <c:y val="0.1126926241435434"/>
          <c:w val="0.57282072105737114"/>
          <c:h val="0.84573335151075935"/>
        </c:manualLayout>
      </c:layout>
      <c:pie3DChart>
        <c:varyColors val="1"/>
        <c:ser>
          <c:idx val="0"/>
          <c:order val="0"/>
          <c:tx>
            <c:strRef>
              <c:f>'HOD Q1 18.19 ALL'!$M$329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AA8-4D4D-8D44-CB391E0D57C7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en-US"/>
              </a:p>
            </c:txPr>
            <c:showVal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'HOD Q1 18.19 ALL'!$L$330:$L$332</c:f>
              <c:strCache>
                <c:ptCount val="2"/>
                <c:pt idx="0">
                  <c:v>Recommendation implemented</c:v>
                </c:pt>
                <c:pt idx="1">
                  <c:v>Recommendation not yet implemented</c:v>
                </c:pt>
              </c:strCache>
            </c:strRef>
          </c:cat>
          <c:val>
            <c:numRef>
              <c:f>'HOD Q1 18.19 ALL'!$M$330:$M$332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A8-4D4D-8D44-CB391E0D57C7}"/>
            </c:ext>
          </c:extLst>
        </c:ser>
        <c:dLbls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7933499491985097"/>
          <c:y val="2.5146268485365983E-2"/>
          <c:w val="0.40957334623863312"/>
          <c:h val="0.45672045749711182"/>
        </c:manualLayout>
      </c:layout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entury Gothic"/>
              <a:ea typeface="Century Gothic"/>
              <a:cs typeface="Century Gothic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n-US"/>
    </a:p>
  </c:txPr>
  <c:externalData r:id="rId2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pivotSource>
    <c:name>[20180830 Case list Q1_Q3 SCOPA_V1.xlsx]HEALTH!PivotTable1</c:name>
    <c:fmtId val="14"/>
  </c:pivotSource>
  <c:chart>
    <c:autoTitleDeleted val="1"/>
    <c:pivotFmts>
      <c:pivotFmt>
        <c:idx val="0"/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60500315646299652"/>
          <c:y val="3.8612097291365034E-2"/>
          <c:w val="0.39499684353700371"/>
          <c:h val="0.91437916922853157"/>
        </c:manualLayout>
      </c:layout>
      <c:barChart>
        <c:barDir val="bar"/>
        <c:grouping val="clustered"/>
        <c:ser>
          <c:idx val="0"/>
          <c:order val="0"/>
          <c:tx>
            <c:strRef>
              <c:f>HEALTH!$B$72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HEALTH!$A$73:$A$81</c:f>
              <c:strCache>
                <c:ptCount val="8"/>
                <c:pt idx="0">
                  <c:v>Corruption</c:v>
                </c:pt>
                <c:pt idx="1">
                  <c:v>Corruption/Irregularity and/or Non Compliance</c:v>
                </c:pt>
                <c:pt idx="2">
                  <c:v>Fraud</c:v>
                </c:pt>
                <c:pt idx="3">
                  <c:v>Fraud and Theft</c:v>
                </c:pt>
                <c:pt idx="4">
                  <c:v>Irregularity and/or Non-Compliance</c:v>
                </c:pt>
                <c:pt idx="5">
                  <c:v>No Investigation </c:v>
                </c:pt>
                <c:pt idx="6">
                  <c:v>Only Preliminary Investigation required</c:v>
                </c:pt>
                <c:pt idx="7">
                  <c:v>Only Preliminary Investigation with recommendations</c:v>
                </c:pt>
              </c:strCache>
            </c:strRef>
          </c:cat>
          <c:val>
            <c:numRef>
              <c:f>HEALTH!$B$73:$B$81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36-4E40-B2C8-B5035390C053}"/>
            </c:ext>
          </c:extLst>
        </c:ser>
        <c:dLbls/>
        <c:gapWidth val="182"/>
        <c:axId val="93767552"/>
        <c:axId val="93769088"/>
      </c:barChart>
      <c:catAx>
        <c:axId val="937675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93769088"/>
        <c:crosses val="autoZero"/>
        <c:auto val="1"/>
        <c:lblAlgn val="ctr"/>
        <c:lblOffset val="100"/>
      </c:catAx>
      <c:valAx>
        <c:axId val="9376908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376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pivotSource>
    <c:name>[20180628  Recommendations_Q1 18_19 v2_Updated recc.xlsx]HEALTH!PivotTable13</c:name>
    <c:fmtId val="5"/>
  </c:pivotSource>
  <c:chart>
    <c:autoTitleDeleted val="1"/>
    <c:pivotFmts>
      <c:pivotFmt>
        <c:idx val="0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</c:pivotFmt>
      <c:pivotFmt>
        <c:idx val="3"/>
      </c:pivotFmt>
      <c:pivotFmt>
        <c:idx val="4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view3D>
      <c:rotX val="30"/>
      <c:perspective val="0"/>
    </c:view3D>
    <c:plotArea>
      <c:layout>
        <c:manualLayout>
          <c:layoutTarget val="inner"/>
          <c:xMode val="edge"/>
          <c:yMode val="edge"/>
          <c:x val="3.0455423770367283E-2"/>
          <c:y val="0.15745606999437201"/>
          <c:w val="0.54680604371083563"/>
          <c:h val="0.78004409993447554"/>
        </c:manualLayout>
      </c:layout>
      <c:pie3DChart>
        <c:varyColors val="1"/>
        <c:ser>
          <c:idx val="0"/>
          <c:order val="0"/>
          <c:tx>
            <c:strRef>
              <c:f>HEALTH!$M$90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BFC-47CE-9461-ECAC23A60910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CBFC-47CE-9461-ECAC23A60910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2-CBFC-47CE-9461-ECAC23A60910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en-US"/>
              </a:p>
            </c:txPr>
            <c:showVal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HEALTH!$L$91:$L$94</c:f>
              <c:strCache>
                <c:ptCount val="3"/>
                <c:pt idx="0">
                  <c:v>Recommendation implemented</c:v>
                </c:pt>
                <c:pt idx="1">
                  <c:v>Recommendation not implementable</c:v>
                </c:pt>
                <c:pt idx="2">
                  <c:v>Recommendation not yet implemented</c:v>
                </c:pt>
              </c:strCache>
            </c:strRef>
          </c:cat>
          <c:val>
            <c:numRef>
              <c:f>HEALTH!$M$91:$M$94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BFC-47CE-9461-ECAC23A60910}"/>
            </c:ext>
          </c:extLst>
        </c:ser>
        <c:dLbls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8097156833944541"/>
          <c:y val="1.4742466545096819E-2"/>
          <c:w val="0.40397466779484309"/>
          <c:h val="0.61199997020218999"/>
        </c:manualLayout>
      </c:layout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entury Gothic"/>
              <a:ea typeface="Century Gothic"/>
              <a:cs typeface="Century Gothic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n-US"/>
    </a:p>
  </c:txPr>
  <c:externalData r:id="rId2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pivotSource>
    <c:name>[20180628  Recommendations_Q1 18_19 v2_Updated recc.xlsx]HEALTH!PivotTable16</c:name>
    <c:fmtId val="5"/>
  </c:pivotSource>
  <c:chart>
    <c:autoTitleDeleted val="1"/>
    <c:pivotFmts>
      <c:pivotFmt>
        <c:idx val="0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dLblPos val="inEnd"/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</c:pivotFmt>
      <c:pivotFmt>
        <c:idx val="3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dLblPos val="inEnd"/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dLblPos val="inEnd"/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dLblPos val="inEnd"/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ln>
            <a:solidFill>
              <a:sysClr val="window" lastClr="FFFFFF"/>
            </a:solidFill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dLblPos val="inEnd"/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view3D>
      <c:rotX val="30"/>
      <c:perspective val="0"/>
    </c:view3D>
    <c:plotArea>
      <c:layout>
        <c:manualLayout>
          <c:layoutTarget val="inner"/>
          <c:xMode val="edge"/>
          <c:yMode val="edge"/>
          <c:x val="2.6949461753466637E-2"/>
          <c:y val="0.21756957446282718"/>
          <c:w val="0.52384506509442841"/>
          <c:h val="0.73441936846663758"/>
        </c:manualLayout>
      </c:layout>
      <c:pie3DChart>
        <c:varyColors val="1"/>
        <c:ser>
          <c:idx val="0"/>
          <c:order val="0"/>
          <c:tx>
            <c:strRef>
              <c:f>HEALTH!$M$237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43E-40EF-9227-2F6F07D73279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043E-40EF-9227-2F6F07D73279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en-US"/>
              </a:p>
            </c:txPr>
            <c:dLblPos val="inEnd"/>
            <c:showVal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HEALTH!$L$238:$L$240</c:f>
              <c:strCache>
                <c:ptCount val="2"/>
                <c:pt idx="0">
                  <c:v>Recommendation implemented</c:v>
                </c:pt>
                <c:pt idx="1">
                  <c:v>Recommendation not yet implemented</c:v>
                </c:pt>
              </c:strCache>
            </c:strRef>
          </c:cat>
          <c:val>
            <c:numRef>
              <c:f>HEALTH!$M$238:$M$240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3E-40EF-9227-2F6F07D73279}"/>
            </c:ext>
          </c:extLst>
        </c:ser>
        <c:dLbls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5407765418921373"/>
          <c:y val="8.9528615289024255E-2"/>
          <c:w val="0.4312226393998046"/>
          <c:h val="0.3805404502143514"/>
        </c:manualLayout>
      </c:layout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entury Gothic"/>
              <a:ea typeface="Century Gothic"/>
              <a:cs typeface="Century Gothic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n-US"/>
    </a:p>
  </c:txPr>
  <c:externalData r:id="rId2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pivotSource>
    <c:name>[20180628  Recommendations_Q1 18_19 v2_Updated recc.xlsx]HEALTH!PivotTable14</c:name>
    <c:fmtId val="5"/>
  </c:pivotSource>
  <c:chart>
    <c:autoTitleDeleted val="1"/>
    <c:pivotFmts>
      <c:pivotFmt>
        <c:idx val="0"/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</a:defRPr>
              </a:pPr>
              <a:endParaRPr lang="en-US"/>
            </a:p>
          </c:txPr>
          <c:showVal val="1"/>
          <c:showPercent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view3D>
      <c:rotX val="30"/>
      <c:perspective val="0"/>
    </c:view3D>
    <c:plotArea>
      <c:layout>
        <c:manualLayout>
          <c:layoutTarget val="inner"/>
          <c:xMode val="edge"/>
          <c:yMode val="edge"/>
          <c:x val="1.8324428196475444E-2"/>
          <c:y val="0.11100155538273525"/>
          <c:w val="0.58094722534683152"/>
          <c:h val="0.86618153538495724"/>
        </c:manualLayout>
      </c:layout>
      <c:pie3DChart>
        <c:varyColors val="1"/>
        <c:ser>
          <c:idx val="0"/>
          <c:order val="0"/>
          <c:tx>
            <c:strRef>
              <c:f>HEALTH!$M$329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01A-4594-A8F1-026E3E5E151A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en-US"/>
              </a:p>
            </c:txPr>
            <c:showVal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HEALTH!$L$330:$L$331</c:f>
              <c:strCache>
                <c:ptCount val="1"/>
                <c:pt idx="0">
                  <c:v>Recommendation not yet implemented</c:v>
                </c:pt>
              </c:strCache>
            </c:strRef>
          </c:cat>
          <c:val>
            <c:numRef>
              <c:f>HEALTH!$M$330:$M$331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1A-4594-A8F1-026E3E5E151A}"/>
            </c:ext>
          </c:extLst>
        </c:ser>
        <c:dLbls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7911417322834657"/>
          <c:y val="2.5146354103080058E-2"/>
          <c:w val="0.37645153730783654"/>
          <c:h val="0.37652938650374851"/>
        </c:manualLayout>
      </c:layout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entury Gothic"/>
              <a:ea typeface="Century Gothic"/>
              <a:cs typeface="Century Gothic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n-US"/>
    </a:p>
  </c:txPr>
  <c:externalData r:id="rId2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pivotSource>
    <c:name>[20180830 Case list Q1_Q3 SCOPA_V1.xlsx]WCED!PivotTable1</c:name>
    <c:fmtId val="22"/>
  </c:pivotSource>
  <c:chart>
    <c:autoTitleDeleted val="1"/>
    <c:pivotFmts>
      <c:pivotFmt>
        <c:idx val="0"/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60500315646299652"/>
          <c:y val="3.8612097291365034E-2"/>
          <c:w val="0.39499684353700371"/>
          <c:h val="0.91437916922853157"/>
        </c:manualLayout>
      </c:layout>
      <c:barChart>
        <c:barDir val="bar"/>
        <c:grouping val="clustered"/>
        <c:ser>
          <c:idx val="0"/>
          <c:order val="0"/>
          <c:tx>
            <c:strRef>
              <c:f>WCED!$B$72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WCED!$A$73:$A$79</c:f>
              <c:strCache>
                <c:ptCount val="6"/>
                <c:pt idx="0">
                  <c:v>Corruption and Irregularity</c:v>
                </c:pt>
                <c:pt idx="1">
                  <c:v>Fraud</c:v>
                </c:pt>
                <c:pt idx="2">
                  <c:v>Fraud and Irregularity and /or Non Compliance</c:v>
                </c:pt>
                <c:pt idx="3">
                  <c:v>Fraud and/or Corruption, Theft, Irregularity and/or Non Compliance</c:v>
                </c:pt>
                <c:pt idx="4">
                  <c:v>Fraud and/or Corruption/Irregularity and/or Non Compliance </c:v>
                </c:pt>
                <c:pt idx="5">
                  <c:v>Only Preliminary Investigation required</c:v>
                </c:pt>
              </c:strCache>
            </c:strRef>
          </c:cat>
          <c:val>
            <c:numRef>
              <c:f>WCED!$B$73:$B$79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E2-40E7-91AF-7CC1DF0346C1}"/>
            </c:ext>
          </c:extLst>
        </c:ser>
        <c:dLbls/>
        <c:gapWidth val="182"/>
        <c:axId val="93928448"/>
        <c:axId val="93938432"/>
      </c:barChart>
      <c:catAx>
        <c:axId val="939284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93938432"/>
        <c:crosses val="autoZero"/>
        <c:auto val="1"/>
        <c:lblAlgn val="ctr"/>
        <c:lblOffset val="100"/>
      </c:catAx>
      <c:valAx>
        <c:axId val="9393843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392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7F027-379E-4D32-9199-1B8938F68AAE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3FB82-2445-4031-8D77-475052559E5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76245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E7989-31F3-4EB9-8547-909D99F43AE5}" type="datetimeFigureOut">
              <a:rPr lang="en-ZA" smtClean="0"/>
              <a:pPr/>
              <a:t>2018/09/21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2897E-B052-44CE-92A6-D4B2AB10F3F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6560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12029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97533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22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33986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25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09092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27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09092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29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1458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30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32349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31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00958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32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34184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33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33741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35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1903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64695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36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04675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38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85554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39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09092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41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09092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44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09092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8310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58247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89889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37493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71559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09092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0909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Department of the Premier\WCG - Logo - Department of the Premier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283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WCG-SCOPA Statistics 3rd quarter 30092013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83201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WCG-SCOPA Statistics 3rd quarter 30092013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41479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WCG-SCOPA Statistics 3rd quarter 30092013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3770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WCG-SCOPA Statistics 3rd quarter 30092013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74782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Department of the Premier\WCG - Logo - Department of the Premier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954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WCG-SCOPA Statistics 3rd quarter 30092013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64938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WCG-SCOPA Statistics 3rd quarter 30092013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4032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WCG-SCOPA Statistics 3rd quarter 30092013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73179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WCG-SCOPA Statistics 3rd quarter 30092013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18938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WCG-SCOPA Statistics 3rd quarter 30092013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0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WCG-SCOPA Statistics 3rd quarter 30092013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60836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WCG-SCOPA Statistics 3rd quarter 30092013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454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WCG-SCOPA Statistics 3rd quarter 30092013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26080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WCG-SCOPA Statistics 3rd quarter 30092013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66863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Contact Us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3" name="Picture 2" descr="C:\Users\Conny\Desktop\WCG\WCG - Logo\PNG\Logos blue\Department of the Premier\WCG - Logo - Department of the Premier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0102" y="1910659"/>
            <a:ext cx="2446066" cy="68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1066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0" cap="none" baseline="0" dirty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546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WCG-SCOPA Statistics 3rd quarter 30092013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174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WCG-SCOPA Statistics 3rd quarter 30092013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4271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WCG-SCOPA Statistics 3rd quarter 30092013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685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WCG-SCOPA Statistics 3rd quarter 30092013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53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WCG-SCOPA Statistics 3rd quarter 30092013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8570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WCG-SCOPA Statistics 3rd quarter 30092013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783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WCG-SCOPA Statistics 3rd quarter 30092013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0480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tags" Target="../tags/tag5.xml"/><Relationship Id="rId35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474096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782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WCG-SCOPA Statistics 4° quarter 30092013</a:t>
            </a:r>
            <a:endParaRPr lang="en-GB" dirty="0"/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lvl="0"/>
            <a:r>
              <a:rPr lang="en-US" sz="800" dirty="0">
                <a:solidFill>
                  <a:schemeClr val="accent3"/>
                </a:solidFill>
              </a:rPr>
              <a:t>© Western Cape Government 2012  |</a:t>
            </a:r>
            <a:endParaRPr lang="en-GB" sz="800" dirty="0">
              <a:solidFill>
                <a:schemeClr val="accent3"/>
              </a:solidFill>
            </a:endParaRPr>
          </a:p>
        </p:txBody>
      </p:sp>
      <p:pic>
        <p:nvPicPr>
          <p:cNvPr id="11" name="Picture 115" descr="C:\Users\Conny\Desktop\WCG\WCG - Logo\PNG\Logos blue\Department of the Premier\WCG - Logo - Department of the Premier - Blue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243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88" r:id="rId3"/>
    <p:sldLayoutId id="2147483686" r:id="rId4"/>
    <p:sldLayoutId id="2147483674" r:id="rId5"/>
    <p:sldLayoutId id="2147483689" r:id="rId6"/>
    <p:sldLayoutId id="2147483685" r:id="rId7"/>
    <p:sldLayoutId id="2147483679" r:id="rId8"/>
    <p:sldLayoutId id="2147483690" r:id="rId9"/>
    <p:sldLayoutId id="2147483684" r:id="rId10"/>
    <p:sldLayoutId id="2147483680" r:id="rId11"/>
    <p:sldLayoutId id="2147483691" r:id="rId12"/>
    <p:sldLayoutId id="2147483683" r:id="rId13"/>
    <p:sldLayoutId id="214748368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682" r:id="rId23"/>
    <p:sldLayoutId id="2147483670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868144" y="5805264"/>
            <a:ext cx="2736304" cy="50405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WCG-SCOPA </a:t>
            </a:r>
          </a:p>
          <a:p>
            <a:r>
              <a:rPr lang="en-GB" dirty="0"/>
              <a:t>19 September 2018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156176" y="5373216"/>
            <a:ext cx="2448272" cy="365125"/>
          </a:xfrm>
        </p:spPr>
        <p:txBody>
          <a:bodyPr>
            <a:noAutofit/>
          </a:bodyPr>
          <a:lstStyle/>
          <a:p>
            <a:r>
              <a:rPr lang="en-GB" sz="1200" dirty="0"/>
              <a:t>Ruthven Janse van Rensburg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PROVINCIAL FORENSIC SERVICEs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3528" y="4532528"/>
            <a:ext cx="8496944" cy="50855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Investigations undertaken in quarters 1, 2 &amp; 3 of the 2017/18 financial 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75078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Recommendations made for the period – All Departments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WCG-SCOPA Statistics 3rd quarter 30092013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243043" y="1224591"/>
            <a:ext cx="71336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400" b="1" dirty="0"/>
              <a:t>Status of implementation of Control/Other Recommendations as at 30 June 2018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42463271"/>
              </p:ext>
            </p:extLst>
          </p:nvPr>
        </p:nvGraphicFramePr>
        <p:xfrm>
          <a:off x="1980111" y="1700808"/>
          <a:ext cx="5183777" cy="318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877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ZA" dirty="0"/>
              <a:t>Recommendations</a:t>
            </a:r>
            <a:r>
              <a:rPr lang="en-ZA" dirty="0">
                <a:solidFill>
                  <a:srgbClr val="FF0000"/>
                </a:solidFill>
              </a:rPr>
              <a:t> </a:t>
            </a:r>
            <a:r>
              <a:rPr lang="en-ZA" dirty="0"/>
              <a:t>made for the period</a:t>
            </a:r>
            <a:r>
              <a:rPr lang="en-ZA" dirty="0">
                <a:solidFill>
                  <a:schemeClr val="tx1"/>
                </a:solidFill>
              </a:rPr>
              <a:t> </a:t>
            </a:r>
            <a:r>
              <a:rPr lang="en-ZA" dirty="0"/>
              <a:t>– All Departments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78080" y="6468150"/>
            <a:ext cx="514400" cy="230832"/>
          </a:xfrm>
        </p:spPr>
        <p:txBody>
          <a:bodyPr/>
          <a:lstStyle/>
          <a:p>
            <a:fld id="{8406839F-D7A4-4E5D-B93D-768AD4D1DB36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43080" y="6468150"/>
            <a:ext cx="4138573" cy="230832"/>
          </a:xfrm>
        </p:spPr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69639" y="1152532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/>
              <a:t>Status of implementation of Civil Action Recommendations as at 30 June 2018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10155485"/>
              </p:ext>
            </p:extLst>
          </p:nvPr>
        </p:nvGraphicFramePr>
        <p:xfrm>
          <a:off x="2123728" y="1772816"/>
          <a:ext cx="4570732" cy="348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9888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1015776"/>
          </a:xfrm>
        </p:spPr>
        <p:txBody>
          <a:bodyPr/>
          <a:lstStyle/>
          <a:p>
            <a:r>
              <a:rPr lang="en-ZA" dirty="0"/>
              <a:t>Criminal cases – All Departments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78080" y="6468150"/>
            <a:ext cx="514400" cy="230832"/>
          </a:xfrm>
        </p:spPr>
        <p:txBody>
          <a:bodyPr/>
          <a:lstStyle/>
          <a:p>
            <a:fld id="{8406839F-D7A4-4E5D-B93D-768AD4D1DB36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43080" y="6468150"/>
            <a:ext cx="4138573" cy="230832"/>
          </a:xfrm>
        </p:spPr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PFS recommended criminal action (SAPS cases) in 7 cases finalised during the 1</a:t>
            </a:r>
            <a:r>
              <a:rPr lang="en-ZA" sz="1400" baseline="30000" dirty="0"/>
              <a:t>st</a:t>
            </a:r>
            <a:r>
              <a:rPr lang="en-ZA" sz="1400" dirty="0"/>
              <a:t>, 2</a:t>
            </a:r>
            <a:r>
              <a:rPr lang="en-ZA" sz="1400" baseline="30000" dirty="0"/>
              <a:t>nd</a:t>
            </a:r>
            <a:r>
              <a:rPr lang="en-ZA" sz="1400" dirty="0"/>
              <a:t> and 3</a:t>
            </a:r>
            <a:r>
              <a:rPr lang="en-ZA" sz="1400" baseline="30000" dirty="0"/>
              <a:t>rd</a:t>
            </a:r>
            <a:r>
              <a:rPr lang="en-ZA" sz="1400" dirty="0"/>
              <a:t> quarters of 2017/2018. </a:t>
            </a:r>
          </a:p>
        </p:txBody>
      </p:sp>
    </p:spTree>
    <p:extLst>
      <p:ext uri="{BB962C8B-B14F-4D97-AF65-F5344CB8AC3E}">
        <p14:creationId xmlns:p14="http://schemas.microsoft.com/office/powerpoint/2010/main" xmlns="" val="355928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9552" y="2780928"/>
            <a:ext cx="8281291" cy="936625"/>
          </a:xfrm>
        </p:spPr>
        <p:txBody>
          <a:bodyPr/>
          <a:lstStyle/>
          <a:p>
            <a:pPr algn="ctr"/>
            <a:r>
              <a:rPr lang="en-GB" dirty="0"/>
              <a:t>Department of Health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62052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Outcomes of Completed Cases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14</a:t>
            </a:fld>
            <a:endParaRPr lang="en-ZA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43080" y="6468150"/>
            <a:ext cx="4138573" cy="230832"/>
          </a:xfrm>
        </p:spPr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54164980"/>
              </p:ext>
            </p:extLst>
          </p:nvPr>
        </p:nvGraphicFramePr>
        <p:xfrm>
          <a:off x="1554480" y="1619249"/>
          <a:ext cx="6035040" cy="361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34573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ZA" dirty="0"/>
              <a:t>Recommendations made for the period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592" y="1268760"/>
            <a:ext cx="7632848" cy="4464497"/>
          </a:xfrm>
        </p:spPr>
        <p:txBody>
          <a:bodyPr/>
          <a:lstStyle/>
          <a:p>
            <a:pPr algn="ctr"/>
            <a:r>
              <a:rPr lang="en-ZA" dirty="0"/>
              <a:t>Status of implementation of Disciplinary Action Recommendations as at 30 June 2018</a:t>
            </a:r>
          </a:p>
          <a:p>
            <a:pPr algn="ctr"/>
            <a:endParaRPr lang="en-ZA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31401413"/>
              </p:ext>
            </p:extLst>
          </p:nvPr>
        </p:nvGraphicFramePr>
        <p:xfrm>
          <a:off x="2041071" y="1957796"/>
          <a:ext cx="5061857" cy="294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63337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ZA" dirty="0"/>
              <a:t>Recommendations made for the period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16</a:t>
            </a:fld>
            <a:endParaRPr lang="en-ZA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71601" y="1196753"/>
            <a:ext cx="7920880" cy="3960440"/>
          </a:xfrm>
        </p:spPr>
        <p:txBody>
          <a:bodyPr/>
          <a:lstStyle/>
          <a:p>
            <a:pPr algn="ctr"/>
            <a:r>
              <a:rPr lang="en-ZA" dirty="0"/>
              <a:t>Status of implementation of Control/Other Recommendations as at 30 June 2018</a:t>
            </a:r>
          </a:p>
          <a:p>
            <a:pPr algn="ctr"/>
            <a:endParaRPr lang="en-ZA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99282290"/>
              </p:ext>
            </p:extLst>
          </p:nvPr>
        </p:nvGraphicFramePr>
        <p:xfrm>
          <a:off x="1980111" y="1844824"/>
          <a:ext cx="5183777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17245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17</a:t>
            </a:fld>
            <a:endParaRPr lang="en-ZA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ZA" dirty="0"/>
              <a:t>Recommendations made for the period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43080" y="6468150"/>
            <a:ext cx="4138573" cy="230832"/>
          </a:xfrm>
        </p:spPr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18414" y="1212490"/>
            <a:ext cx="6920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400" b="1" dirty="0"/>
              <a:t>Status of implementation of Civil Action Recommendations as at 30 June 2018</a:t>
            </a:r>
          </a:p>
          <a:p>
            <a:pPr algn="ctr"/>
            <a:endParaRPr lang="en-ZA" sz="1400" b="1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43051508"/>
              </p:ext>
            </p:extLst>
          </p:nvPr>
        </p:nvGraphicFramePr>
        <p:xfrm>
          <a:off x="2438400" y="1844824"/>
          <a:ext cx="42672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55771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18</a:t>
            </a:fld>
            <a:endParaRPr lang="en-Z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Criminal cases</a:t>
            </a: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43080" y="6468150"/>
            <a:ext cx="4138573" cy="230832"/>
          </a:xfrm>
        </p:spPr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95275" y="1196752"/>
            <a:ext cx="874122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PFS recommended criminal action (SAPS cases) in 2 cases finalised during the 1</a:t>
            </a:r>
            <a:r>
              <a:rPr lang="en-ZA" sz="1400" baseline="30000" dirty="0"/>
              <a:t>st</a:t>
            </a:r>
            <a:r>
              <a:rPr lang="en-ZA" sz="1400" dirty="0"/>
              <a:t>, 2</a:t>
            </a:r>
            <a:r>
              <a:rPr lang="en-ZA" sz="1400" baseline="30000" dirty="0"/>
              <a:t>nd</a:t>
            </a:r>
            <a:r>
              <a:rPr lang="en-ZA" sz="1400" dirty="0"/>
              <a:t> and 3</a:t>
            </a:r>
            <a:r>
              <a:rPr lang="en-ZA" sz="1400" baseline="30000" dirty="0"/>
              <a:t>rd</a:t>
            </a:r>
            <a:r>
              <a:rPr lang="en-ZA" sz="1400" dirty="0"/>
              <a:t> quarters of  2017/2018. </a:t>
            </a:r>
          </a:p>
          <a:p>
            <a:endParaRPr lang="en-ZA" sz="1100" dirty="0"/>
          </a:p>
        </p:txBody>
      </p:sp>
    </p:spTree>
    <p:extLst>
      <p:ext uri="{BB962C8B-B14F-4D97-AF65-F5344CB8AC3E}">
        <p14:creationId xmlns:p14="http://schemas.microsoft.com/office/powerpoint/2010/main" xmlns="" val="1273619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9552" y="2780928"/>
            <a:ext cx="8281291" cy="936625"/>
          </a:xfrm>
        </p:spPr>
        <p:txBody>
          <a:bodyPr/>
          <a:lstStyle/>
          <a:p>
            <a:pPr algn="ctr"/>
            <a:r>
              <a:rPr lang="en-GB" dirty="0"/>
              <a:t>Department of Education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1175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81" b="78222"/>
          <a:stretch/>
        </p:blipFill>
        <p:spPr bwMode="auto">
          <a:xfrm>
            <a:off x="0" y="0"/>
            <a:ext cx="91440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1" y="1600202"/>
            <a:ext cx="8435279" cy="5140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ZA" sz="1200" b="0" dirty="0"/>
              <a:t>Mr F C Christians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ZA" sz="1200" b="0" dirty="0"/>
              <a:t>Chairperson: Public Accounts Committee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ZA" sz="1200" b="0" dirty="0"/>
              <a:t>P O Box 648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ZA" sz="1200" b="0" dirty="0"/>
              <a:t>Cape Town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ZA" sz="1200" b="0" dirty="0"/>
              <a:t>8000</a:t>
            </a:r>
          </a:p>
          <a:p>
            <a:pPr marL="0" indent="0">
              <a:spcBef>
                <a:spcPts val="0"/>
              </a:spcBef>
              <a:buNone/>
            </a:pPr>
            <a:endParaRPr lang="en-ZA" sz="1200" b="0" dirty="0"/>
          </a:p>
          <a:p>
            <a:pPr marL="0" indent="0">
              <a:spcBef>
                <a:spcPts val="0"/>
              </a:spcBef>
              <a:buNone/>
            </a:pPr>
            <a:r>
              <a:rPr lang="en-ZA" sz="1200" b="0" dirty="0"/>
              <a:t>Dear Mr Christians</a:t>
            </a:r>
          </a:p>
          <a:p>
            <a:pPr marL="0" indent="0">
              <a:spcBef>
                <a:spcPts val="0"/>
              </a:spcBef>
              <a:buNone/>
            </a:pPr>
            <a:endParaRPr lang="en-ZA" sz="1200" b="0" dirty="0"/>
          </a:p>
          <a:p>
            <a:pPr>
              <a:spcBef>
                <a:spcPts val="0"/>
              </a:spcBef>
            </a:pPr>
            <a:r>
              <a:rPr lang="en-US" sz="1200" dirty="0"/>
              <a:t>BRIEFING BY PROVINCIAL FORENSIC SERVICES</a:t>
            </a:r>
          </a:p>
          <a:p>
            <a:pPr>
              <a:spcBef>
                <a:spcPts val="0"/>
              </a:spcBef>
            </a:pPr>
            <a:endParaRPr lang="en-US" sz="1200" dirty="0"/>
          </a:p>
          <a:p>
            <a:pPr algn="just">
              <a:spcBef>
                <a:spcPts val="0"/>
              </a:spcBef>
            </a:pPr>
            <a:r>
              <a:rPr lang="en-US" sz="1200" b="0" dirty="0"/>
              <a:t>The Provincial Forensic Services (PFS) were requested to brief the Committee on the investigations that were undertaken in the Western Cape Government during the 1</a:t>
            </a:r>
            <a:r>
              <a:rPr lang="en-US" sz="1200" b="0" baseline="30000" dirty="0"/>
              <a:t>st</a:t>
            </a:r>
            <a:r>
              <a:rPr lang="en-US" sz="1200" b="0" dirty="0"/>
              <a:t>, 2</a:t>
            </a:r>
            <a:r>
              <a:rPr lang="en-US" sz="1200" b="0" baseline="30000" dirty="0"/>
              <a:t>nd</a:t>
            </a:r>
            <a:r>
              <a:rPr lang="en-US" sz="1200" b="0" dirty="0"/>
              <a:t> and 3</a:t>
            </a:r>
            <a:r>
              <a:rPr lang="en-US" sz="1200" b="0" baseline="30000" dirty="0"/>
              <a:t>rd</a:t>
            </a:r>
            <a:r>
              <a:rPr lang="en-US" sz="1200" b="0" dirty="0"/>
              <a:t> quarters of the 2017/18 financial year.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ZA" sz="1200" b="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ZA" sz="1200" b="0" dirty="0"/>
              <a:t>I am pleased to submit our presentation herewith.  Should you require additional information, please do not hesitate to contact me at (021) 483 0931.</a:t>
            </a:r>
          </a:p>
          <a:p>
            <a:pPr marL="0" indent="0">
              <a:spcBef>
                <a:spcPts val="0"/>
              </a:spcBef>
              <a:buNone/>
            </a:pPr>
            <a:endParaRPr lang="en-ZA" sz="1200" b="0" dirty="0"/>
          </a:p>
          <a:p>
            <a:pPr marL="0" indent="0">
              <a:spcBef>
                <a:spcPts val="0"/>
              </a:spcBef>
              <a:buNone/>
            </a:pPr>
            <a:r>
              <a:rPr lang="en-ZA" sz="1200" b="0" dirty="0"/>
              <a:t>Yours sincerely</a:t>
            </a:r>
          </a:p>
          <a:p>
            <a:pPr marL="0" indent="0">
              <a:spcBef>
                <a:spcPts val="0"/>
              </a:spcBef>
              <a:buNone/>
            </a:pPr>
            <a:endParaRPr lang="en-ZA" sz="1200" b="0" dirty="0"/>
          </a:p>
          <a:p>
            <a:pPr marL="0" indent="0">
              <a:spcBef>
                <a:spcPts val="0"/>
              </a:spcBef>
              <a:buNone/>
            </a:pPr>
            <a:endParaRPr lang="en-ZA" sz="1200" b="0" dirty="0"/>
          </a:p>
          <a:p>
            <a:pPr marL="0" indent="0">
              <a:spcBef>
                <a:spcPts val="0"/>
              </a:spcBef>
              <a:buNone/>
            </a:pPr>
            <a:endParaRPr lang="en-ZA" sz="1200" b="0" dirty="0"/>
          </a:p>
          <a:p>
            <a:pPr marL="0" indent="0">
              <a:spcBef>
                <a:spcPts val="0"/>
              </a:spcBef>
              <a:buNone/>
            </a:pPr>
            <a:r>
              <a:rPr lang="en-ZA" sz="1200" dirty="0"/>
              <a:t>Ruthven Janse van Rensburg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ZA" sz="1200" dirty="0"/>
              <a:t>Chief Director:  Provincial Forensic Services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ZA" sz="1200" dirty="0"/>
              <a:t>Date: 2018-12-13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1600" dirty="0"/>
              <a:t>Provincial Forensic Services</a:t>
            </a:r>
          </a:p>
          <a:p>
            <a:r>
              <a:rPr lang="en-ZA" sz="1100" dirty="0"/>
              <a:t>Reference:  2/11/2/R</a:t>
            </a:r>
          </a:p>
          <a:p>
            <a:r>
              <a:rPr lang="en-ZA" sz="1100" dirty="0"/>
              <a:t>Enquiries:  Ruthven Janse van Rensburg</a:t>
            </a:r>
          </a:p>
          <a:p>
            <a:r>
              <a:rPr lang="en-ZA" dirty="0"/>
              <a:t> 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43080" y="6468150"/>
            <a:ext cx="4138573" cy="230832"/>
          </a:xfrm>
        </p:spPr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April 17 – 31 Dec 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82995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Outcomes of Completed Cases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20</a:t>
            </a:fld>
            <a:endParaRPr lang="en-ZA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43080" y="6468150"/>
            <a:ext cx="4138573" cy="230832"/>
          </a:xfrm>
        </p:spPr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05410249"/>
              </p:ext>
            </p:extLst>
          </p:nvPr>
        </p:nvGraphicFramePr>
        <p:xfrm>
          <a:off x="1403648" y="1340769"/>
          <a:ext cx="6624736" cy="389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24310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336125"/>
            <a:ext cx="8597205" cy="559256"/>
          </a:xfrm>
          <a:noFill/>
        </p:spPr>
        <p:txBody>
          <a:bodyPr/>
          <a:lstStyle/>
          <a:p>
            <a:r>
              <a:rPr lang="en-ZA" dirty="0"/>
              <a:t>Recommendations made for the period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21</a:t>
            </a:fld>
            <a:endParaRPr lang="en-ZA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27584" y="1124744"/>
            <a:ext cx="7550496" cy="4176464"/>
          </a:xfrm>
        </p:spPr>
        <p:txBody>
          <a:bodyPr/>
          <a:lstStyle/>
          <a:p>
            <a:pPr algn="ctr"/>
            <a:r>
              <a:rPr lang="en-ZA" dirty="0"/>
              <a:t>Status of implementation of Disciplinary Action Recommendations as at 30 June 2018</a:t>
            </a:r>
          </a:p>
          <a:p>
            <a:endParaRPr lang="en-ZA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78580801"/>
              </p:ext>
            </p:extLst>
          </p:nvPr>
        </p:nvGraphicFramePr>
        <p:xfrm>
          <a:off x="2041071" y="1957796"/>
          <a:ext cx="5061857" cy="294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59267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336125"/>
            <a:ext cx="8597205" cy="559256"/>
          </a:xfrm>
          <a:noFill/>
        </p:spPr>
        <p:txBody>
          <a:bodyPr/>
          <a:lstStyle/>
          <a:p>
            <a:r>
              <a:rPr lang="en-ZA" dirty="0"/>
              <a:t>Recommendations made for the period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22</a:t>
            </a:fld>
            <a:endParaRPr lang="en-ZA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475656" y="1283525"/>
            <a:ext cx="7128792" cy="4392488"/>
          </a:xfrm>
        </p:spPr>
        <p:txBody>
          <a:bodyPr/>
          <a:lstStyle/>
          <a:p>
            <a:pPr algn="ctr"/>
            <a:r>
              <a:rPr lang="en-ZA" dirty="0"/>
              <a:t>Status of implementation of Control/Other Recommendations as at 30 June 2018</a:t>
            </a:r>
          </a:p>
          <a:p>
            <a:endParaRPr lang="en-ZA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01274295"/>
              </p:ext>
            </p:extLst>
          </p:nvPr>
        </p:nvGraphicFramePr>
        <p:xfrm>
          <a:off x="1980111" y="1844824"/>
          <a:ext cx="518377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92230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23</a:t>
            </a:fld>
            <a:endParaRPr lang="en-Z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5275" y="264146"/>
            <a:ext cx="8597205" cy="559256"/>
          </a:xfrm>
        </p:spPr>
        <p:txBody>
          <a:bodyPr/>
          <a:lstStyle/>
          <a:p>
            <a:r>
              <a:rPr lang="en-ZA" dirty="0"/>
              <a:t>Recommendations made for the period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43080" y="6468150"/>
            <a:ext cx="4138573" cy="230832"/>
          </a:xfrm>
        </p:spPr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238736"/>
            <a:ext cx="8064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/>
              <a:t>Status of implementation of Civil Action Recommendations as at 30 June 2018</a:t>
            </a:r>
          </a:p>
          <a:p>
            <a:pPr algn="ctr"/>
            <a:endParaRPr lang="en-ZA" sz="1400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01452832"/>
              </p:ext>
            </p:extLst>
          </p:nvPr>
        </p:nvGraphicFramePr>
        <p:xfrm>
          <a:off x="2460277" y="2062529"/>
          <a:ext cx="4267200" cy="2486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24884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24</a:t>
            </a:fld>
            <a:endParaRPr lang="en-Z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ZA" dirty="0"/>
              <a:t>Criminal cases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43080" y="6468150"/>
            <a:ext cx="4138573" cy="230832"/>
          </a:xfrm>
        </p:spPr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95274" y="1052736"/>
            <a:ext cx="87412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1100" dirty="0"/>
          </a:p>
          <a:p>
            <a:r>
              <a:rPr lang="en-ZA" sz="1400" dirty="0"/>
              <a:t>PFS recommended criminal action (SAPS cases) in 4 cases finalised during the 1</a:t>
            </a:r>
            <a:r>
              <a:rPr lang="en-ZA" sz="1400" baseline="30000" dirty="0"/>
              <a:t>st</a:t>
            </a:r>
            <a:r>
              <a:rPr lang="en-ZA" sz="1400" dirty="0"/>
              <a:t>,  2</a:t>
            </a:r>
            <a:r>
              <a:rPr lang="en-ZA" sz="1400" baseline="30000" dirty="0"/>
              <a:t>nd</a:t>
            </a:r>
            <a:r>
              <a:rPr lang="en-ZA" sz="1400" dirty="0"/>
              <a:t> and 3</a:t>
            </a:r>
            <a:r>
              <a:rPr lang="en-ZA" sz="1400" baseline="30000" dirty="0"/>
              <a:t>rd</a:t>
            </a:r>
            <a:r>
              <a:rPr lang="en-ZA" sz="1400" dirty="0"/>
              <a:t> quarters of 2017/2018. </a:t>
            </a:r>
          </a:p>
          <a:p>
            <a:endParaRPr lang="en-ZA" sz="1100" dirty="0"/>
          </a:p>
        </p:txBody>
      </p:sp>
    </p:spTree>
    <p:extLst>
      <p:ext uri="{BB962C8B-B14F-4D97-AF65-F5344CB8AC3E}">
        <p14:creationId xmlns:p14="http://schemas.microsoft.com/office/powerpoint/2010/main" xmlns="" val="385127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9552" y="2780928"/>
            <a:ext cx="8281291" cy="936625"/>
          </a:xfrm>
        </p:spPr>
        <p:txBody>
          <a:bodyPr>
            <a:normAutofit fontScale="92500"/>
          </a:bodyPr>
          <a:lstStyle/>
          <a:p>
            <a:pPr algn="ctr"/>
            <a:r>
              <a:rPr lang="en-GB" dirty="0"/>
              <a:t>Department of Transport and Public Works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11753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Outcomes of Completed Cases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26</a:t>
            </a:fld>
            <a:endParaRPr lang="en-ZA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43080" y="6468150"/>
            <a:ext cx="4138573" cy="230832"/>
          </a:xfrm>
        </p:spPr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9983786"/>
              </p:ext>
            </p:extLst>
          </p:nvPr>
        </p:nvGraphicFramePr>
        <p:xfrm>
          <a:off x="899592" y="2057400"/>
          <a:ext cx="74784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40586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9552" y="2780928"/>
            <a:ext cx="8281291" cy="936625"/>
          </a:xfrm>
        </p:spPr>
        <p:txBody>
          <a:bodyPr/>
          <a:lstStyle/>
          <a:p>
            <a:pPr algn="ctr"/>
            <a:r>
              <a:rPr lang="en-GB" dirty="0"/>
              <a:t>Department of Cultural Affairs and Sport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11753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Outcomes of Completed Case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28</a:t>
            </a:fld>
            <a:endParaRPr lang="en-ZA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43080" y="6468150"/>
            <a:ext cx="4138573" cy="230832"/>
          </a:xfrm>
        </p:spPr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76831753"/>
              </p:ext>
            </p:extLst>
          </p:nvPr>
        </p:nvGraphicFramePr>
        <p:xfrm>
          <a:off x="1259632" y="2057400"/>
          <a:ext cx="69847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58307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Recommendations made for the period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29</a:t>
            </a:fld>
            <a:endParaRPr lang="en-ZA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55576" y="1156154"/>
            <a:ext cx="7622504" cy="4896073"/>
          </a:xfrm>
        </p:spPr>
        <p:txBody>
          <a:bodyPr/>
          <a:lstStyle/>
          <a:p>
            <a:pPr algn="ctr"/>
            <a:r>
              <a:rPr lang="en-ZA" dirty="0"/>
              <a:t>Status of implementation of Disciplinary Action Recommendations as at 30 June 2018</a:t>
            </a:r>
          </a:p>
          <a:p>
            <a:endParaRPr lang="en-ZA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800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48162064"/>
              </p:ext>
            </p:extLst>
          </p:nvPr>
        </p:nvGraphicFramePr>
        <p:xfrm>
          <a:off x="2041071" y="1957796"/>
          <a:ext cx="5061857" cy="294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37880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9552" y="2780928"/>
            <a:ext cx="8281291" cy="936625"/>
          </a:xfrm>
        </p:spPr>
        <p:txBody>
          <a:bodyPr>
            <a:normAutofit fontScale="92500"/>
          </a:bodyPr>
          <a:lstStyle/>
          <a:p>
            <a:pPr algn="ctr"/>
            <a:r>
              <a:rPr lang="en-GB" dirty="0"/>
              <a:t>Case Load Reconciliation – All Departments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05099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Recommendations made for the period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30</a:t>
            </a:fld>
            <a:endParaRPr lang="en-ZA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403648" y="1137899"/>
            <a:ext cx="7128792" cy="4307326"/>
          </a:xfrm>
        </p:spPr>
        <p:txBody>
          <a:bodyPr/>
          <a:lstStyle/>
          <a:p>
            <a:pPr algn="ctr"/>
            <a:r>
              <a:rPr lang="en-ZA" dirty="0"/>
              <a:t>Status of implementation of Control/Other Recommendations as at 30 June 2018</a:t>
            </a:r>
          </a:p>
          <a:p>
            <a:endParaRPr lang="en-ZA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800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62212779"/>
              </p:ext>
            </p:extLst>
          </p:nvPr>
        </p:nvGraphicFramePr>
        <p:xfrm>
          <a:off x="1763688" y="1916832"/>
          <a:ext cx="5183777" cy="290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420595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9552" y="2780928"/>
            <a:ext cx="8281291" cy="93662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/>
              <a:t>Department of Economic Development and Tourism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28087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Outcome of completed case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78080" y="6468150"/>
            <a:ext cx="514400" cy="230832"/>
          </a:xfrm>
        </p:spPr>
        <p:txBody>
          <a:bodyPr/>
          <a:lstStyle/>
          <a:p>
            <a:fld id="{8406839F-D7A4-4E5D-B93D-768AD4D1DB36}" type="slidenum">
              <a:rPr lang="en-ZA" smtClean="0"/>
              <a:pPr/>
              <a:t>32</a:t>
            </a:fld>
            <a:endParaRPr lang="en-ZA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43080" y="6468150"/>
            <a:ext cx="4138573" cy="230832"/>
          </a:xfrm>
        </p:spPr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187624" y="2057400"/>
          <a:ext cx="66967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29983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9552" y="2780928"/>
            <a:ext cx="8281291" cy="936625"/>
          </a:xfrm>
        </p:spPr>
        <p:txBody>
          <a:bodyPr/>
          <a:lstStyle/>
          <a:p>
            <a:pPr algn="ctr"/>
            <a:r>
              <a:rPr lang="en-GB" dirty="0"/>
              <a:t>Department of Community Safety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16115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Outcomes of Completed Cases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34</a:t>
            </a:fld>
            <a:endParaRPr lang="en-ZA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43080" y="6468150"/>
            <a:ext cx="4138573" cy="230832"/>
          </a:xfrm>
        </p:spPr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25557783"/>
              </p:ext>
            </p:extLst>
          </p:nvPr>
        </p:nvGraphicFramePr>
        <p:xfrm>
          <a:off x="1554480" y="1619249"/>
          <a:ext cx="6035040" cy="361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2296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Recommendations made for the period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35</a:t>
            </a:fld>
            <a:endParaRPr lang="en-ZA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55576" y="1156154"/>
            <a:ext cx="7622504" cy="4896073"/>
          </a:xfrm>
        </p:spPr>
        <p:txBody>
          <a:bodyPr/>
          <a:lstStyle/>
          <a:p>
            <a:pPr algn="ctr"/>
            <a:r>
              <a:rPr lang="en-ZA" dirty="0"/>
              <a:t>Status of implementation of Disciplinary Action Recommendations as at 30 June 2018</a:t>
            </a:r>
          </a:p>
          <a:p>
            <a:pPr algn="ctr"/>
            <a:endParaRPr lang="en-ZA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800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08505234"/>
              </p:ext>
            </p:extLst>
          </p:nvPr>
        </p:nvGraphicFramePr>
        <p:xfrm>
          <a:off x="2041071" y="1957796"/>
          <a:ext cx="5061857" cy="294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642823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9552" y="2780928"/>
            <a:ext cx="8281291" cy="936625"/>
          </a:xfrm>
        </p:spPr>
        <p:txBody>
          <a:bodyPr/>
          <a:lstStyle/>
          <a:p>
            <a:pPr algn="ctr"/>
            <a:r>
              <a:rPr lang="en-GB" dirty="0"/>
              <a:t>Department of Social Development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44625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Outcomes of Completed Cases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37</a:t>
            </a:fld>
            <a:endParaRPr lang="en-ZA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43080" y="6468150"/>
            <a:ext cx="4138573" cy="230832"/>
          </a:xfrm>
        </p:spPr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</a:t>
            </a:r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44670486"/>
              </p:ext>
            </p:extLst>
          </p:nvPr>
        </p:nvGraphicFramePr>
        <p:xfrm>
          <a:off x="1554480" y="1619249"/>
          <a:ext cx="6035040" cy="3321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55256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Recommendations made for the period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38</a:t>
            </a:fld>
            <a:endParaRPr lang="en-ZA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3607" y="1137899"/>
            <a:ext cx="7138045" cy="4307326"/>
          </a:xfrm>
        </p:spPr>
        <p:txBody>
          <a:bodyPr/>
          <a:lstStyle/>
          <a:p>
            <a:pPr algn="ctr"/>
            <a:r>
              <a:rPr lang="en-ZA" dirty="0"/>
              <a:t>Status of implementation of Control/Other Recommendations as at 30 June 2018</a:t>
            </a:r>
          </a:p>
          <a:p>
            <a:endParaRPr lang="en-ZA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800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32515494"/>
              </p:ext>
            </p:extLst>
          </p:nvPr>
        </p:nvGraphicFramePr>
        <p:xfrm>
          <a:off x="1980111" y="1974124"/>
          <a:ext cx="5183777" cy="290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058727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9552" y="2780928"/>
            <a:ext cx="8281291" cy="936625"/>
          </a:xfrm>
        </p:spPr>
        <p:txBody>
          <a:bodyPr/>
          <a:lstStyle/>
          <a:p>
            <a:pPr algn="ctr"/>
            <a:r>
              <a:rPr lang="en-GB" dirty="0"/>
              <a:t>Department of Human Settlements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1175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  <a:noFill/>
        </p:spPr>
        <p:txBody>
          <a:bodyPr/>
          <a:lstStyle/>
          <a:p>
            <a:r>
              <a:rPr lang="en-ZA" dirty="0"/>
              <a:t>Case Load Reconciliation – All Departments</a:t>
            </a: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43080" y="6468150"/>
            <a:ext cx="4138573" cy="230832"/>
          </a:xfrm>
        </p:spPr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723687"/>
              </p:ext>
            </p:extLst>
          </p:nvPr>
        </p:nvGraphicFramePr>
        <p:xfrm>
          <a:off x="1475656" y="980726"/>
          <a:ext cx="4780726" cy="3648624"/>
        </p:xfrm>
        <a:graphic>
          <a:graphicData uri="http://schemas.openxmlformats.org/drawingml/2006/table">
            <a:tbl>
              <a:tblPr/>
              <a:tblGrid>
                <a:gridCol w="3668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2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8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1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CASE</a:t>
                      </a:r>
                      <a:r>
                        <a:rPr lang="en-ZA" sz="1100" b="1" baseline="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LOAD RECONCILIATION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en-ZA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PFS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10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Cases as at 1 April 2017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E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810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Q1 - Q3 17/18 -  New Cases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E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9203685"/>
                  </a:ext>
                </a:extLst>
              </a:tr>
              <a:tr h="60810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Q1 - Q3 17/18  - Closed Cases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E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(28)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810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Q1 - Q3 17/18  - Referred Cases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E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810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Cases as at 31 December 2017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E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7323530"/>
              </p:ext>
            </p:extLst>
          </p:nvPr>
        </p:nvGraphicFramePr>
        <p:xfrm>
          <a:off x="1475656" y="4701370"/>
          <a:ext cx="4780726" cy="1459783"/>
        </p:xfrm>
        <a:graphic>
          <a:graphicData uri="http://schemas.openxmlformats.org/drawingml/2006/table">
            <a:tbl>
              <a:tblPr/>
              <a:tblGrid>
                <a:gridCol w="3668437">
                  <a:extLst>
                    <a:ext uri="{9D8B030D-6E8A-4147-A177-3AD203B41FA5}">
                      <a16:colId xmlns:a16="http://schemas.microsoft.com/office/drawing/2014/main" xmlns="" val="2080930717"/>
                    </a:ext>
                  </a:extLst>
                </a:gridCol>
                <a:gridCol w="1112289">
                  <a:extLst>
                    <a:ext uri="{9D8B030D-6E8A-4147-A177-3AD203B41FA5}">
                      <a16:colId xmlns:a16="http://schemas.microsoft.com/office/drawing/2014/main" xmlns="" val="2575990700"/>
                    </a:ext>
                  </a:extLst>
                </a:gridCol>
              </a:tblGrid>
              <a:tr h="4316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CASE LOAD ON HAND AS AT 31 DECEMBER 2017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endParaRPr lang="en-ZA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PFS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82544"/>
                  </a:ext>
                </a:extLst>
              </a:tr>
              <a:tr h="425885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</a:t>
                      </a:r>
                      <a:r>
                        <a:rPr lang="en-ZA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Progress cases (Refer to Slide 5)</a:t>
                      </a:r>
                      <a:endParaRPr lang="en-ZA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E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1602987"/>
                  </a:ext>
                </a:extLst>
              </a:tr>
              <a:tr h="425885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Cases not yet started (at 31 December 2017)</a:t>
                      </a:r>
                      <a:endParaRPr lang="en-ZA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E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7312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295107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Outcomes of Completed Cases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40</a:t>
            </a:fld>
            <a:endParaRPr lang="en-ZA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43080" y="6468150"/>
            <a:ext cx="4138573" cy="230832"/>
          </a:xfrm>
        </p:spPr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11834867"/>
              </p:ext>
            </p:extLst>
          </p:nvPr>
        </p:nvGraphicFramePr>
        <p:xfrm>
          <a:off x="1554480" y="1916832"/>
          <a:ext cx="603504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45704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9552" y="2780928"/>
            <a:ext cx="8281291" cy="936625"/>
          </a:xfrm>
        </p:spPr>
        <p:txBody>
          <a:bodyPr/>
          <a:lstStyle/>
          <a:p>
            <a:pPr algn="ctr"/>
            <a:r>
              <a:rPr lang="en-GB" dirty="0"/>
              <a:t>Department of Local Government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11753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Outcomes of Completed Cases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42</a:t>
            </a:fld>
            <a:endParaRPr lang="en-ZA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43080" y="6468150"/>
            <a:ext cx="4138573" cy="230832"/>
          </a:xfrm>
        </p:spPr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8967128"/>
              </p:ext>
            </p:extLst>
          </p:nvPr>
        </p:nvGraphicFramePr>
        <p:xfrm>
          <a:off x="1554480" y="1619249"/>
          <a:ext cx="6035040" cy="281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12127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43</a:t>
            </a:fld>
            <a:endParaRPr lang="en-Z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Criminal cases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43080" y="6468150"/>
            <a:ext cx="4138573" cy="230832"/>
          </a:xfrm>
        </p:spPr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95275" y="1124744"/>
            <a:ext cx="87412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ZA" sz="1100" dirty="0">
              <a:solidFill>
                <a:prstClr val="black"/>
              </a:solidFill>
            </a:endParaRPr>
          </a:p>
          <a:p>
            <a:r>
              <a:rPr lang="en-ZA" sz="1400" dirty="0"/>
              <a:t>PFS recommended criminal action (SAPS cases) in one case finalised during the 1</a:t>
            </a:r>
            <a:r>
              <a:rPr lang="en-ZA" sz="1400" baseline="30000" dirty="0"/>
              <a:t>st</a:t>
            </a:r>
            <a:r>
              <a:rPr lang="en-ZA" sz="1400" dirty="0"/>
              <a:t>,  2</a:t>
            </a:r>
            <a:r>
              <a:rPr lang="en-ZA" sz="1400" baseline="30000" dirty="0"/>
              <a:t>nd</a:t>
            </a:r>
            <a:r>
              <a:rPr lang="en-ZA" sz="1400" dirty="0"/>
              <a:t> and 3</a:t>
            </a:r>
            <a:r>
              <a:rPr lang="en-ZA" sz="1400" baseline="30000" dirty="0"/>
              <a:t>rd</a:t>
            </a:r>
            <a:r>
              <a:rPr lang="en-ZA" sz="1400" dirty="0"/>
              <a:t> quarter of  2017/2018. </a:t>
            </a:r>
          </a:p>
          <a:p>
            <a:pPr lvl="0"/>
            <a:r>
              <a:rPr lang="en-ZA" sz="1100" dirty="0">
                <a:solidFill>
                  <a:prstClr val="black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34446604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9552" y="2780928"/>
            <a:ext cx="8281291" cy="936625"/>
          </a:xfrm>
        </p:spPr>
        <p:txBody>
          <a:bodyPr/>
          <a:lstStyle/>
          <a:p>
            <a:pPr algn="ctr"/>
            <a:r>
              <a:rPr lang="en-GB" dirty="0"/>
              <a:t>Thank you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1175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 Investigations in progress during Q1, Q2 and Q3 2017-18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WCG-SCOPA Statistics 1st, 2nd &amp; 3rd quarters 2017/18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8626810"/>
              </p:ext>
            </p:extLst>
          </p:nvPr>
        </p:nvGraphicFramePr>
        <p:xfrm>
          <a:off x="990600" y="1124747"/>
          <a:ext cx="7162800" cy="4896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1005495916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xmlns="" val="873958869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xmlns="" val="334198429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725422927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xmlns="" val="3484024139"/>
                    </a:ext>
                  </a:extLst>
                </a:gridCol>
              </a:tblGrid>
              <a:tr h="22257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b="1" u="none" strike="noStrike" dirty="0">
                          <a:effectLst/>
                        </a:rPr>
                        <a:t>No</a:t>
                      </a:r>
                      <a:endParaRPr lang="en-ZA" sz="900" b="1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b="1" u="none" strike="noStrike" dirty="0">
                          <a:effectLst/>
                        </a:rPr>
                        <a:t>PFS reference</a:t>
                      </a:r>
                      <a:endParaRPr lang="en-ZA" sz="900" b="1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b="1" u="none" strike="noStrike" dirty="0">
                          <a:effectLst/>
                        </a:rPr>
                        <a:t>Department</a:t>
                      </a:r>
                      <a:endParaRPr lang="en-ZA" sz="900" b="1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b="1" u="none" strike="noStrike" dirty="0">
                          <a:effectLst/>
                        </a:rPr>
                        <a:t>Allegation Type</a:t>
                      </a:r>
                      <a:endParaRPr lang="en-ZA" sz="900" b="1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b="1" u="none" strike="noStrike" dirty="0">
                          <a:effectLst/>
                        </a:rPr>
                        <a:t>How Reported</a:t>
                      </a:r>
                      <a:endParaRPr lang="en-ZA" sz="900" b="1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79910204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1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 dirty="0">
                          <a:effectLst/>
                        </a:rPr>
                        <a:t>FIU 155-14/15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T &amp; PW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Alleged Fraud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WCG Ethics Reporting Line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710547857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2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FIU 91-15/16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DSD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Alleged Fraud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Departmental Referral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519357358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3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FIU 93-15/16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 dirty="0">
                          <a:effectLst/>
                        </a:rPr>
                        <a:t>DSD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Alleged Corruption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National Anti-Corruption Hotline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642380114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4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FIU 101-15/16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DSD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Alleged Corruption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Departmental Referral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157328760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5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FIU 123-15/16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 dirty="0">
                          <a:effectLst/>
                        </a:rPr>
                        <a:t>WCED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 dirty="0">
                          <a:effectLst/>
                        </a:rPr>
                        <a:t>Alleged Fraud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Whistle-blower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866693994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6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PFS16-17-0-000047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WCED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Alleged Theft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National Anti-Corruption Hotline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454851768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7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PFS16-17-0-000048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T &amp; PW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Alleged Corruption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National Anti-Corruption Hotline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484296549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8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PFS16-17-0-000065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HEALTH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 dirty="0">
                          <a:effectLst/>
                        </a:rPr>
                        <a:t>Alleged Theft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Whistle-blower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322017029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9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PFS16-17-0-000070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WCED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Alleged Fraud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Departmental Referral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149943935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10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PFS16-17-0-000074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WCED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 dirty="0">
                          <a:effectLst/>
                        </a:rPr>
                        <a:t>Alleged Theft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Departmental Referral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160889351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11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PFS16-17-0-000075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DSD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 dirty="0">
                          <a:effectLst/>
                        </a:rPr>
                        <a:t>Alleged Financial Irregularities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Whistle-blower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646816696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12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PFS16-17-0-000076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WCED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Alleged Financial Irregularities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Departmental Referral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007464442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13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PFS16-17-0-000077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WCED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Alleged Nepotism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 dirty="0">
                          <a:effectLst/>
                        </a:rPr>
                        <a:t>Departmental Referral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58985086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14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PFS17-18-0-000004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HS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Alleged Theft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 dirty="0">
                          <a:effectLst/>
                        </a:rPr>
                        <a:t>National Anti-Corruption Hotline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881885783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15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PFS17-18-0-000008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DSD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Alleged Corruption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 dirty="0">
                          <a:effectLst/>
                        </a:rPr>
                        <a:t>Departmental Referral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9625735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16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PFS17-18-0-000014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DEADP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Alleged Corruption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 dirty="0">
                          <a:effectLst/>
                        </a:rPr>
                        <a:t>Departmental Referral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761731028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17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PFS17-18-0-000016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DOTP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Alleged Corruption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 dirty="0">
                          <a:effectLst/>
                        </a:rPr>
                        <a:t>Whistle-blower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738329781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18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PFS17-18-0-000020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WCED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Alleged Financial Irregularities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 dirty="0">
                          <a:effectLst/>
                        </a:rPr>
                        <a:t>Departmental Referral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400073753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19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PFS17-18-0-000026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T &amp; PW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Alleged Fraud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Departmental Referral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945066934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20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PFS17-18-0-000027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DOCS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Alleged Financial Irregularities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 dirty="0">
                          <a:effectLst/>
                        </a:rPr>
                        <a:t>Department Referral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989951741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21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PFS17-18-0-000028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DOTP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>
                          <a:effectLst/>
                        </a:rPr>
                        <a:t>Alleged Corruption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900" u="none" strike="noStrike" dirty="0">
                          <a:effectLst/>
                        </a:rPr>
                        <a:t>Whistle-blower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002500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794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8640"/>
            <a:ext cx="8848725" cy="864096"/>
          </a:xfrm>
        </p:spPr>
        <p:txBody>
          <a:bodyPr/>
          <a:lstStyle/>
          <a:p>
            <a:r>
              <a:rPr lang="en-ZA" dirty="0"/>
              <a:t>Cases closed between 1 April 2017 and 31 December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3944441"/>
              </p:ext>
            </p:extLst>
          </p:nvPr>
        </p:nvGraphicFramePr>
        <p:xfrm>
          <a:off x="467545" y="1016901"/>
          <a:ext cx="7910535" cy="5112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9347">
                  <a:extLst>
                    <a:ext uri="{9D8B030D-6E8A-4147-A177-3AD203B41FA5}">
                      <a16:colId xmlns:a16="http://schemas.microsoft.com/office/drawing/2014/main" xmlns="" val="2441302388"/>
                    </a:ext>
                  </a:extLst>
                </a:gridCol>
                <a:gridCol w="1410619">
                  <a:extLst>
                    <a:ext uri="{9D8B030D-6E8A-4147-A177-3AD203B41FA5}">
                      <a16:colId xmlns:a16="http://schemas.microsoft.com/office/drawing/2014/main" xmlns="" val="23600311"/>
                    </a:ext>
                  </a:extLst>
                </a:gridCol>
                <a:gridCol w="663821">
                  <a:extLst>
                    <a:ext uri="{9D8B030D-6E8A-4147-A177-3AD203B41FA5}">
                      <a16:colId xmlns:a16="http://schemas.microsoft.com/office/drawing/2014/main" xmlns="" val="2807678183"/>
                    </a:ext>
                  </a:extLst>
                </a:gridCol>
                <a:gridCol w="981902">
                  <a:extLst>
                    <a:ext uri="{9D8B030D-6E8A-4147-A177-3AD203B41FA5}">
                      <a16:colId xmlns:a16="http://schemas.microsoft.com/office/drawing/2014/main" xmlns="" val="1045555543"/>
                    </a:ext>
                  </a:extLst>
                </a:gridCol>
                <a:gridCol w="2005294">
                  <a:extLst>
                    <a:ext uri="{9D8B030D-6E8A-4147-A177-3AD203B41FA5}">
                      <a16:colId xmlns:a16="http://schemas.microsoft.com/office/drawing/2014/main" xmlns="" val="235093505"/>
                    </a:ext>
                  </a:extLst>
                </a:gridCol>
                <a:gridCol w="1659552">
                  <a:extLst>
                    <a:ext uri="{9D8B030D-6E8A-4147-A177-3AD203B41FA5}">
                      <a16:colId xmlns:a16="http://schemas.microsoft.com/office/drawing/2014/main" xmlns="" val="3905353878"/>
                    </a:ext>
                  </a:extLst>
                </a:gridCol>
              </a:tblGrid>
              <a:tr h="319536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u="none" strike="noStrike" dirty="0">
                          <a:effectLst/>
                        </a:rPr>
                        <a:t>PFS Number</a:t>
                      </a:r>
                      <a:endParaRPr lang="en-ZA" sz="900" b="1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u="none" strike="noStrike">
                          <a:effectLst/>
                        </a:rPr>
                        <a:t>Allegation Type</a:t>
                      </a:r>
                      <a:endParaRPr lang="en-ZA" sz="900" b="1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u="none" strike="noStrike">
                          <a:effectLst/>
                        </a:rPr>
                        <a:t>Dept</a:t>
                      </a:r>
                      <a:endParaRPr lang="en-ZA" sz="900" b="1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u="none" strike="noStrike">
                          <a:effectLst/>
                        </a:rPr>
                        <a:t>Date file closed</a:t>
                      </a:r>
                      <a:endParaRPr lang="en-ZA" sz="900" b="1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u="none" strike="noStrike">
                          <a:effectLst/>
                        </a:rPr>
                        <a:t>Outcome</a:t>
                      </a:r>
                      <a:endParaRPr lang="en-ZA" sz="900" b="1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u="none" strike="noStrike" dirty="0">
                          <a:effectLst/>
                        </a:rPr>
                        <a:t>Financial Implications - Rand Amount</a:t>
                      </a:r>
                      <a:endParaRPr lang="en-ZA" sz="900" b="1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extLst>
                  <a:ext uri="{0D108BD9-81ED-4DB2-BD59-A6C34878D82A}">
                    <a16:rowId xmlns:a16="http://schemas.microsoft.com/office/drawing/2014/main" xmlns="" val="2994379833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PFS16-17-0-000051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Alleged Corruption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WCED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2017/04/26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Fraud and/or Corruption/Irregularity and/or Non Compliance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n/a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extLst>
                  <a:ext uri="{0D108BD9-81ED-4DB2-BD59-A6C34878D82A}">
                    <a16:rowId xmlns:a16="http://schemas.microsoft.com/office/drawing/2014/main" xmlns="" val="3701841769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FIU 121-15/16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Alleged Fraud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WCED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2017/05/26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Fraud and/or Corruption, Theft, Irregularity and/or Non Compliance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R7 971.00 (Fraud and Theft)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extLst>
                  <a:ext uri="{0D108BD9-81ED-4DB2-BD59-A6C34878D82A}">
                    <a16:rowId xmlns:a16="http://schemas.microsoft.com/office/drawing/2014/main" xmlns="" val="1808623660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FIU 23-16/17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Alleged Fraud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HEALTH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2017/05/29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Only Preliminary Investigation required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n/a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extLst>
                  <a:ext uri="{0D108BD9-81ED-4DB2-BD59-A6C34878D82A}">
                    <a16:rowId xmlns:a16="http://schemas.microsoft.com/office/drawing/2014/main" xmlns="" val="2503094362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PFS16-17-0-000053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Alleged Corruption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Health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2017/05/30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Only Preliminary Investigation required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n/a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extLst>
                  <a:ext uri="{0D108BD9-81ED-4DB2-BD59-A6C34878D82A}">
                    <a16:rowId xmlns:a16="http://schemas.microsoft.com/office/drawing/2014/main" xmlns="" val="3015497448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PFS16-17-0-000055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Other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Health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2017/05/24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Only Preliminary Investigation with recommendations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n/a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extLst>
                  <a:ext uri="{0D108BD9-81ED-4DB2-BD59-A6C34878D82A}">
                    <a16:rowId xmlns:a16="http://schemas.microsoft.com/office/drawing/2014/main" xmlns="" val="1890754975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PFS16-17-0-000057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Other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WCED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2017/05/30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Fraud and/or Corruption/Irregularity and/or Non Compliance 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R117 500.00 (Fraud)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extLst>
                  <a:ext uri="{0D108BD9-81ED-4DB2-BD59-A6C34878D82A}">
                    <a16:rowId xmlns:a16="http://schemas.microsoft.com/office/drawing/2014/main" xmlns="" val="3541787448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PFS16-17-0-000062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Other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DOCS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2017/05/30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Non-compliance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n/a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extLst>
                  <a:ext uri="{0D108BD9-81ED-4DB2-BD59-A6C34878D82A}">
                    <a16:rowId xmlns:a16="http://schemas.microsoft.com/office/drawing/2014/main" xmlns="" val="3328274630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FIU 59-14/15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Procurement Fraud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HEALTH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2017/06/29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Only Preliminary Investigation required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n/a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extLst>
                  <a:ext uri="{0D108BD9-81ED-4DB2-BD59-A6C34878D82A}">
                    <a16:rowId xmlns:a16="http://schemas.microsoft.com/office/drawing/2014/main" xmlns="" val="1761951073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PFS16-17-0-000068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Alleged Theft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WCED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2017/07/31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Fraud and/or Corruption, Theft, Irregularity and/or Non Compliance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R96 338.55 (Fraud and Theft)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extLst>
                  <a:ext uri="{0D108BD9-81ED-4DB2-BD59-A6C34878D82A}">
                    <a16:rowId xmlns:a16="http://schemas.microsoft.com/office/drawing/2014/main" xmlns="" val="1674834549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PFS16-17-0-000071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Alleged Theft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HEALTH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2017/07/18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Fraud and Theft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R124 000.00 (Fraud and Theft)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extLst>
                  <a:ext uri="{0D108BD9-81ED-4DB2-BD59-A6C34878D82A}">
                    <a16:rowId xmlns:a16="http://schemas.microsoft.com/office/drawing/2014/main" xmlns="" val="1548534323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FIU 84-15/16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Alleged Fraud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HEALTH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2017/08/18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Irregularity and/or Non-Compliance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n/a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extLst>
                  <a:ext uri="{0D108BD9-81ED-4DB2-BD59-A6C34878D82A}">
                    <a16:rowId xmlns:a16="http://schemas.microsoft.com/office/drawing/2014/main" xmlns="" val="3868869599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PFS16-17-0-000054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Alleged appoinment irregularities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Health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2017/08/16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Irregularity and/or Non-Compliance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n/a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extLst>
                  <a:ext uri="{0D108BD9-81ED-4DB2-BD59-A6C34878D82A}">
                    <a16:rowId xmlns:a16="http://schemas.microsoft.com/office/drawing/2014/main" xmlns="" val="3479685283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PFS16-17-0-000064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Alleged Corruption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HEALTH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2017/08/10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Only Preliminary Investigation required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n/a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extLst>
                  <a:ext uri="{0D108BD9-81ED-4DB2-BD59-A6C34878D82A}">
                    <a16:rowId xmlns:a16="http://schemas.microsoft.com/office/drawing/2014/main" xmlns="" val="692242454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PFS16-17-0-000069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Theft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T &amp; PW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2017/08/17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Referred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n/a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extLst>
                  <a:ext uri="{0D108BD9-81ED-4DB2-BD59-A6C34878D82A}">
                    <a16:rowId xmlns:a16="http://schemas.microsoft.com/office/drawing/2014/main" xmlns="" val="2396760094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PFS16-17-0-000073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Alleged Financial Irregularities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DOCS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2017/08/17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Only Preliminary Investigation required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n/a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" marR="4572" marT="4572" marB="0" anchor="b"/>
                </a:tc>
                <a:extLst>
                  <a:ext uri="{0D108BD9-81ED-4DB2-BD59-A6C34878D82A}">
                    <a16:rowId xmlns:a16="http://schemas.microsoft.com/office/drawing/2014/main" xmlns="" val="3783228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1167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Cases closed between 1 April 2017 and 31 December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WCG-SCOPA Statistics 1st, 2nd and  3rd quarter 2017/2018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5683086"/>
              </p:ext>
            </p:extLst>
          </p:nvPr>
        </p:nvGraphicFramePr>
        <p:xfrm>
          <a:off x="467544" y="987425"/>
          <a:ext cx="8136903" cy="5033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3381">
                  <a:extLst>
                    <a:ext uri="{9D8B030D-6E8A-4147-A177-3AD203B41FA5}">
                      <a16:colId xmlns:a16="http://schemas.microsoft.com/office/drawing/2014/main" xmlns="" val="3551377809"/>
                    </a:ext>
                  </a:extLst>
                </a:gridCol>
                <a:gridCol w="1450986">
                  <a:extLst>
                    <a:ext uri="{9D8B030D-6E8A-4147-A177-3AD203B41FA5}">
                      <a16:colId xmlns:a16="http://schemas.microsoft.com/office/drawing/2014/main" xmlns="" val="3676631122"/>
                    </a:ext>
                  </a:extLst>
                </a:gridCol>
                <a:gridCol w="682816">
                  <a:extLst>
                    <a:ext uri="{9D8B030D-6E8A-4147-A177-3AD203B41FA5}">
                      <a16:colId xmlns:a16="http://schemas.microsoft.com/office/drawing/2014/main" xmlns="" val="2751995018"/>
                    </a:ext>
                  </a:extLst>
                </a:gridCol>
                <a:gridCol w="1010000">
                  <a:extLst>
                    <a:ext uri="{9D8B030D-6E8A-4147-A177-3AD203B41FA5}">
                      <a16:colId xmlns:a16="http://schemas.microsoft.com/office/drawing/2014/main" xmlns="" val="4089805430"/>
                    </a:ext>
                  </a:extLst>
                </a:gridCol>
                <a:gridCol w="2062677">
                  <a:extLst>
                    <a:ext uri="{9D8B030D-6E8A-4147-A177-3AD203B41FA5}">
                      <a16:colId xmlns:a16="http://schemas.microsoft.com/office/drawing/2014/main" xmlns="" val="3683444345"/>
                    </a:ext>
                  </a:extLst>
                </a:gridCol>
                <a:gridCol w="1707043">
                  <a:extLst>
                    <a:ext uri="{9D8B030D-6E8A-4147-A177-3AD203B41FA5}">
                      <a16:colId xmlns:a16="http://schemas.microsoft.com/office/drawing/2014/main" xmlns="" val="2653770960"/>
                    </a:ext>
                  </a:extLst>
                </a:gridCol>
              </a:tblGrid>
              <a:tr h="33559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u="none" strike="noStrike" dirty="0">
                          <a:effectLst/>
                        </a:rPr>
                        <a:t>PFS Number</a:t>
                      </a:r>
                      <a:endParaRPr lang="en-ZA" sz="900" b="1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u="none" strike="noStrike">
                          <a:effectLst/>
                        </a:rPr>
                        <a:t>Allegation Type</a:t>
                      </a:r>
                      <a:endParaRPr lang="en-ZA" sz="900" b="1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u="none" strike="noStrike">
                          <a:effectLst/>
                        </a:rPr>
                        <a:t>Dept</a:t>
                      </a:r>
                      <a:endParaRPr lang="en-ZA" sz="900" b="1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u="none" strike="noStrike">
                          <a:effectLst/>
                        </a:rPr>
                        <a:t>Date file closed</a:t>
                      </a:r>
                      <a:endParaRPr lang="en-ZA" sz="900" b="1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u="none" strike="noStrike">
                          <a:effectLst/>
                        </a:rPr>
                        <a:t>Outcome</a:t>
                      </a:r>
                      <a:endParaRPr lang="en-ZA" sz="900" b="1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u="none" strike="noStrike" dirty="0">
                          <a:effectLst/>
                        </a:rPr>
                        <a:t>Financial Implications - Rand Amount</a:t>
                      </a:r>
                      <a:endParaRPr lang="en-ZA" sz="900" b="1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extLst>
                  <a:ext uri="{0D108BD9-81ED-4DB2-BD59-A6C34878D82A}">
                    <a16:rowId xmlns:a16="http://schemas.microsoft.com/office/drawing/2014/main" xmlns="" val="2182931239"/>
                  </a:ext>
                </a:extLst>
              </a:tr>
              <a:tr h="33559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PFS17-18-0-000002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Alleged Fraud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DSD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2017/09/21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Only Preliminary Investigation with recommendations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n/a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extLst>
                  <a:ext uri="{0D108BD9-81ED-4DB2-BD59-A6C34878D82A}">
                    <a16:rowId xmlns:a16="http://schemas.microsoft.com/office/drawing/2014/main" xmlns="" val="3708951245"/>
                  </a:ext>
                </a:extLst>
              </a:tr>
              <a:tr h="33559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PFS16-17-0-000066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Alleged Financial Irregularities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WCED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2017/09/29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Only Preliminary Investigation required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n/a 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extLst>
                  <a:ext uri="{0D108BD9-81ED-4DB2-BD59-A6C34878D82A}">
                    <a16:rowId xmlns:a16="http://schemas.microsoft.com/office/drawing/2014/main" xmlns="" val="654940548"/>
                  </a:ext>
                </a:extLst>
              </a:tr>
              <a:tr h="33559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PFS16-17-0-000067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Alleged Corruption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DCAS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2017/09/29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Irregularity and/or Non-Compliance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R886 236.00 (Irregular expenditure)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extLst>
                  <a:ext uri="{0D108BD9-81ED-4DB2-BD59-A6C34878D82A}">
                    <a16:rowId xmlns:a16="http://schemas.microsoft.com/office/drawing/2014/main" xmlns="" val="73362971"/>
                  </a:ext>
                </a:extLst>
              </a:tr>
              <a:tr h="33559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PFS16-17-0-000072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Other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LG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2017/10/09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Fraud and/or Corruption, Theft, Irregularity and/or Non Compliance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n/a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extLst>
                  <a:ext uri="{0D108BD9-81ED-4DB2-BD59-A6C34878D82A}">
                    <a16:rowId xmlns:a16="http://schemas.microsoft.com/office/drawing/2014/main" xmlns="" val="444103190"/>
                  </a:ext>
                </a:extLst>
              </a:tr>
              <a:tr h="33559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PFS17-18-0-000021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Alleged Corruption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HEALTH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2017/10/30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No Investigation 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n/a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extLst>
                  <a:ext uri="{0D108BD9-81ED-4DB2-BD59-A6C34878D82A}">
                    <a16:rowId xmlns:a16="http://schemas.microsoft.com/office/drawing/2014/main" xmlns="" val="1808576118"/>
                  </a:ext>
                </a:extLst>
              </a:tr>
              <a:tr h="33559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PFS17-18-0-000022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Other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HEALTH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2017/10/24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Only Preliminary Investigation required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n/a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extLst>
                  <a:ext uri="{0D108BD9-81ED-4DB2-BD59-A6C34878D82A}">
                    <a16:rowId xmlns:a16="http://schemas.microsoft.com/office/drawing/2014/main" xmlns="" val="2954420461"/>
                  </a:ext>
                </a:extLst>
              </a:tr>
              <a:tr h="33559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PFS16-17-0-000059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Fraud/and or theft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WCED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2017/11/21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Fraud and Irregularity and /or Non Compliance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R12 326.00 (Fraud)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extLst>
                  <a:ext uri="{0D108BD9-81ED-4DB2-BD59-A6C34878D82A}">
                    <a16:rowId xmlns:a16="http://schemas.microsoft.com/office/drawing/2014/main" xmlns="" val="916087123"/>
                  </a:ext>
                </a:extLst>
              </a:tr>
              <a:tr h="33559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PFS17-18-0-000005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Alleged Fraud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WCED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2017/11/21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Fraud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R17 450.00 (Fraud)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extLst>
                  <a:ext uri="{0D108BD9-81ED-4DB2-BD59-A6C34878D82A}">
                    <a16:rowId xmlns:a16="http://schemas.microsoft.com/office/drawing/2014/main" xmlns="" val="1127894423"/>
                  </a:ext>
                </a:extLst>
              </a:tr>
              <a:tr h="33559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FIU 4-15/16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Alleged Corruption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HEALTH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2017/12/15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Corruption/Irregularity and/or Non Compliance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R458 595 (Irregular expenditure)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extLst>
                  <a:ext uri="{0D108BD9-81ED-4DB2-BD59-A6C34878D82A}">
                    <a16:rowId xmlns:a16="http://schemas.microsoft.com/office/drawing/2014/main" xmlns="" val="787409477"/>
                  </a:ext>
                </a:extLst>
              </a:tr>
              <a:tr h="33559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FIU 33-15/16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Nepotism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HEALTH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2017/12/07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Corruption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n/a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extLst>
                  <a:ext uri="{0D108BD9-81ED-4DB2-BD59-A6C34878D82A}">
                    <a16:rowId xmlns:a16="http://schemas.microsoft.com/office/drawing/2014/main" xmlns="" val="3447722408"/>
                  </a:ext>
                </a:extLst>
              </a:tr>
              <a:tr h="33559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FIU 31-16/17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Alleged Corruption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HEALTH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2017/12/07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Fraud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R617 500.08 (Fraud and irregular expenditure)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extLst>
                  <a:ext uri="{0D108BD9-81ED-4DB2-BD59-A6C34878D82A}">
                    <a16:rowId xmlns:a16="http://schemas.microsoft.com/office/drawing/2014/main" xmlns="" val="113664642"/>
                  </a:ext>
                </a:extLst>
              </a:tr>
              <a:tr h="33559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PFS16-17-0-000063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Corruption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WCED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2017/12/11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Corruption and Irregularity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n/a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extLst>
                  <a:ext uri="{0D108BD9-81ED-4DB2-BD59-A6C34878D82A}">
                    <a16:rowId xmlns:a16="http://schemas.microsoft.com/office/drawing/2014/main" xmlns="" val="3639421807"/>
                  </a:ext>
                </a:extLst>
              </a:tr>
              <a:tr h="33559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PFS17-18-0-000001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Alleged Fraud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DEDAT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2017/12/12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Irregularity and/or Non-Compliance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n/a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extLst>
                  <a:ext uri="{0D108BD9-81ED-4DB2-BD59-A6C34878D82A}">
                    <a16:rowId xmlns:a16="http://schemas.microsoft.com/office/drawing/2014/main" xmlns="" val="3307575736"/>
                  </a:ext>
                </a:extLst>
              </a:tr>
              <a:tr h="33559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PFS17-18-0-000003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Alleged Corruption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HS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2017/12/14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>
                          <a:effectLst/>
                        </a:rPr>
                        <a:t>Only Preliminary Investigation required</a:t>
                      </a:r>
                      <a:endParaRPr lang="en-ZA" sz="900" b="0" i="0" u="none" strike="noStrike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n/a</a:t>
                      </a:r>
                      <a:endParaRPr lang="en-ZA" sz="900" b="0" i="0" u="none" strike="noStrike" dirty="0">
                        <a:solidFill>
                          <a:srgbClr val="3660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877" marR="4877" marT="4877" marB="0" anchor="b"/>
                </a:tc>
                <a:extLst>
                  <a:ext uri="{0D108BD9-81ED-4DB2-BD59-A6C34878D82A}">
                    <a16:rowId xmlns:a16="http://schemas.microsoft.com/office/drawing/2014/main" xmlns="" val="2758331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1942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ZA" dirty="0"/>
              <a:t>Outcomes of completed cases – All Departments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78080" y="6468150"/>
            <a:ext cx="514400" cy="230832"/>
          </a:xfrm>
        </p:spPr>
        <p:txBody>
          <a:bodyPr/>
          <a:lstStyle/>
          <a:p>
            <a:fld id="{8406839F-D7A4-4E5D-B93D-768AD4D1DB36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43080" y="6468150"/>
            <a:ext cx="4138573" cy="230832"/>
          </a:xfrm>
        </p:spPr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97501541"/>
              </p:ext>
            </p:extLst>
          </p:nvPr>
        </p:nvGraphicFramePr>
        <p:xfrm>
          <a:off x="1115616" y="1196752"/>
          <a:ext cx="6768752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15498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5275" y="180975"/>
            <a:ext cx="8597205" cy="934693"/>
          </a:xfrm>
          <a:noFill/>
        </p:spPr>
        <p:txBody>
          <a:bodyPr/>
          <a:lstStyle/>
          <a:p>
            <a:r>
              <a:rPr lang="en-ZA" dirty="0"/>
              <a:t>Recommendations made for the period – All Departments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WCG-SCOPA </a:t>
            </a:r>
            <a:r>
              <a:rPr lang="en-ZA" dirty="0"/>
              <a:t>1 Apr 17 – 31 Dec 17 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55576" y="1115669"/>
            <a:ext cx="7704856" cy="4977043"/>
          </a:xfrm>
        </p:spPr>
        <p:txBody>
          <a:bodyPr/>
          <a:lstStyle/>
          <a:p>
            <a:pPr algn="ctr"/>
            <a:r>
              <a:rPr lang="en-ZA" dirty="0"/>
              <a:t>Status of implementation of Disciplinary Action Recommendations as at 30 June 2018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1311586"/>
              </p:ext>
            </p:extLst>
          </p:nvPr>
        </p:nvGraphicFramePr>
        <p:xfrm>
          <a:off x="2041071" y="1772816"/>
          <a:ext cx="5411249" cy="431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82690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5" val="n/h/r1zNZ+uLfX4pvKHBZZMsZqKpVmQp"/>
  <p:tag name="SMARTBOX_SB2" val="4EA1ZNr7a5lNBMyQCX9x/TKDuKOrxNs8"/>
  <p:tag name="THINKCELLPRESENTATIONDONOTDELETE" val="&lt;?xml version=&quot;1.0&quot; encoding=&quot;UTF-16&quot; standalone=&quot;yes&quot;?&gt;&#10;&lt;root reqver=&quot;17839&quot;&gt;&lt;version val=&quot;2107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2&quot;&gt;&lt;elem m_fUsage=&quot;2.71000000000000000000E+000&quot;&gt;&lt;m_ppcolschidx val=&quot;0&quot;/&gt;&lt;m_rgb r=&quot;0&quot; g=&quot;32&quot; b=&quot;9b&quot;/&gt;&lt;/elem&gt;&lt;elem m_fUsage=&quot;7.29000000000000090000E-001&quot;&gt;&lt;m_ppcolschidx val=&quot;0&quot;/&gt;&lt;m_rgb r=&quot;0&quot; g=&quot;96&quot; b=&quot;33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368"/>
  <p:tag name="SMARTBOX_SB1" val="Wf9MXAXG6E1/9B/7EXz0FWhUUork4+DhzrR7R5fBYeYQzMpmTDpxLC/MJm00QZg2dvZRXYV31rgpitB72fvkWDsgJK5ohi+54ClNXQLYvoHXD0rCJeVmWnjrA4sDDc4GADc7BPMl6/rBXWk8gTXS7BQ0LHfZFFjWGr5n9ZqzzGo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heme/theme1.xml><?xml version="1.0" encoding="utf-8"?>
<a:theme xmlns:a="http://schemas.openxmlformats.org/drawingml/2006/main" name="Template for presentations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8">
    <a:dk1>
      <a:sysClr val="windowText" lastClr="000000"/>
    </a:dk1>
    <a:lt1>
      <a:sysClr val="window" lastClr="FFFFFF"/>
    </a:lt1>
    <a:dk2>
      <a:srgbClr val="003399"/>
    </a:dk2>
    <a:lt2>
      <a:srgbClr val="3377FF"/>
    </a:lt2>
    <a:accent1>
      <a:srgbClr val="73AFB6"/>
    </a:accent1>
    <a:accent2>
      <a:srgbClr val="956E8E"/>
    </a:accent2>
    <a:accent3>
      <a:srgbClr val="998F86"/>
    </a:accent3>
    <a:accent4>
      <a:srgbClr val="C4BEB8"/>
    </a:accent4>
    <a:accent5>
      <a:srgbClr val="5C8727"/>
    </a:accent5>
    <a:accent6>
      <a:srgbClr val="F89728"/>
    </a:accent6>
    <a:hlink>
      <a:srgbClr val="B5121B"/>
    </a:hlink>
    <a:folHlink>
      <a:srgbClr val="998F86"/>
    </a:folHlink>
  </a:clrScheme>
  <a:fontScheme name="Western Cape Government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8">
    <a:dk1>
      <a:sysClr val="windowText" lastClr="000000"/>
    </a:dk1>
    <a:lt1>
      <a:sysClr val="window" lastClr="FFFFFF"/>
    </a:lt1>
    <a:dk2>
      <a:srgbClr val="003399"/>
    </a:dk2>
    <a:lt2>
      <a:srgbClr val="3377FF"/>
    </a:lt2>
    <a:accent1>
      <a:srgbClr val="73AFB6"/>
    </a:accent1>
    <a:accent2>
      <a:srgbClr val="956E8E"/>
    </a:accent2>
    <a:accent3>
      <a:srgbClr val="998F86"/>
    </a:accent3>
    <a:accent4>
      <a:srgbClr val="C4BEB8"/>
    </a:accent4>
    <a:accent5>
      <a:srgbClr val="5C8727"/>
    </a:accent5>
    <a:accent6>
      <a:srgbClr val="F89728"/>
    </a:accent6>
    <a:hlink>
      <a:srgbClr val="B5121B"/>
    </a:hlink>
    <a:folHlink>
      <a:srgbClr val="998F86"/>
    </a:folHlink>
  </a:clrScheme>
  <a:fontScheme name="Western Cape Government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18">
    <a:dk1>
      <a:sysClr val="windowText" lastClr="000000"/>
    </a:dk1>
    <a:lt1>
      <a:sysClr val="window" lastClr="FFFFFF"/>
    </a:lt1>
    <a:dk2>
      <a:srgbClr val="003399"/>
    </a:dk2>
    <a:lt2>
      <a:srgbClr val="3377FF"/>
    </a:lt2>
    <a:accent1>
      <a:srgbClr val="73AFB6"/>
    </a:accent1>
    <a:accent2>
      <a:srgbClr val="956E8E"/>
    </a:accent2>
    <a:accent3>
      <a:srgbClr val="998F86"/>
    </a:accent3>
    <a:accent4>
      <a:srgbClr val="C4BEB8"/>
    </a:accent4>
    <a:accent5>
      <a:srgbClr val="5C8727"/>
    </a:accent5>
    <a:accent6>
      <a:srgbClr val="F89728"/>
    </a:accent6>
    <a:hlink>
      <a:srgbClr val="B5121B"/>
    </a:hlink>
    <a:folHlink>
      <a:srgbClr val="998F86"/>
    </a:folHlink>
  </a:clrScheme>
  <a:fontScheme name="Western Cape Government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18">
    <a:dk1>
      <a:sysClr val="windowText" lastClr="000000"/>
    </a:dk1>
    <a:lt1>
      <a:sysClr val="window" lastClr="FFFFFF"/>
    </a:lt1>
    <a:dk2>
      <a:srgbClr val="003399"/>
    </a:dk2>
    <a:lt2>
      <a:srgbClr val="3377FF"/>
    </a:lt2>
    <a:accent1>
      <a:srgbClr val="73AFB6"/>
    </a:accent1>
    <a:accent2>
      <a:srgbClr val="956E8E"/>
    </a:accent2>
    <a:accent3>
      <a:srgbClr val="998F86"/>
    </a:accent3>
    <a:accent4>
      <a:srgbClr val="C4BEB8"/>
    </a:accent4>
    <a:accent5>
      <a:srgbClr val="5C8727"/>
    </a:accent5>
    <a:accent6>
      <a:srgbClr val="F89728"/>
    </a:accent6>
    <a:hlink>
      <a:srgbClr val="B5121B"/>
    </a:hlink>
    <a:folHlink>
      <a:srgbClr val="998F86"/>
    </a:folHlink>
  </a:clrScheme>
  <a:fontScheme name="Western Cape Government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18">
    <a:dk1>
      <a:sysClr val="windowText" lastClr="000000"/>
    </a:dk1>
    <a:lt1>
      <a:sysClr val="window" lastClr="FFFFFF"/>
    </a:lt1>
    <a:dk2>
      <a:srgbClr val="003399"/>
    </a:dk2>
    <a:lt2>
      <a:srgbClr val="3377FF"/>
    </a:lt2>
    <a:accent1>
      <a:srgbClr val="73AFB6"/>
    </a:accent1>
    <a:accent2>
      <a:srgbClr val="956E8E"/>
    </a:accent2>
    <a:accent3>
      <a:srgbClr val="998F86"/>
    </a:accent3>
    <a:accent4>
      <a:srgbClr val="C4BEB8"/>
    </a:accent4>
    <a:accent5>
      <a:srgbClr val="5C8727"/>
    </a:accent5>
    <a:accent6>
      <a:srgbClr val="F89728"/>
    </a:accent6>
    <a:hlink>
      <a:srgbClr val="B5121B"/>
    </a:hlink>
    <a:folHlink>
      <a:srgbClr val="998F86"/>
    </a:folHlink>
  </a:clrScheme>
  <a:fontScheme name="Western Cape Government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8">
    <a:dk1>
      <a:sysClr val="windowText" lastClr="000000"/>
    </a:dk1>
    <a:lt1>
      <a:sysClr val="window" lastClr="FFFFFF"/>
    </a:lt1>
    <a:dk2>
      <a:srgbClr val="003399"/>
    </a:dk2>
    <a:lt2>
      <a:srgbClr val="3377FF"/>
    </a:lt2>
    <a:accent1>
      <a:srgbClr val="73AFB6"/>
    </a:accent1>
    <a:accent2>
      <a:srgbClr val="956E8E"/>
    </a:accent2>
    <a:accent3>
      <a:srgbClr val="998F86"/>
    </a:accent3>
    <a:accent4>
      <a:srgbClr val="C4BEB8"/>
    </a:accent4>
    <a:accent5>
      <a:srgbClr val="5C8727"/>
    </a:accent5>
    <a:accent6>
      <a:srgbClr val="F89728"/>
    </a:accent6>
    <a:hlink>
      <a:srgbClr val="B5121B"/>
    </a:hlink>
    <a:folHlink>
      <a:srgbClr val="998F86"/>
    </a:folHlink>
  </a:clrScheme>
  <a:fontScheme name="Western Cape Government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8">
    <a:dk1>
      <a:sysClr val="windowText" lastClr="000000"/>
    </a:dk1>
    <a:lt1>
      <a:sysClr val="window" lastClr="FFFFFF"/>
    </a:lt1>
    <a:dk2>
      <a:srgbClr val="003399"/>
    </a:dk2>
    <a:lt2>
      <a:srgbClr val="3377FF"/>
    </a:lt2>
    <a:accent1>
      <a:srgbClr val="73AFB6"/>
    </a:accent1>
    <a:accent2>
      <a:srgbClr val="956E8E"/>
    </a:accent2>
    <a:accent3>
      <a:srgbClr val="998F86"/>
    </a:accent3>
    <a:accent4>
      <a:srgbClr val="C4BEB8"/>
    </a:accent4>
    <a:accent5>
      <a:srgbClr val="5C8727"/>
    </a:accent5>
    <a:accent6>
      <a:srgbClr val="F89728"/>
    </a:accent6>
    <a:hlink>
      <a:srgbClr val="B5121B"/>
    </a:hlink>
    <a:folHlink>
      <a:srgbClr val="998F86"/>
    </a:folHlink>
  </a:clrScheme>
  <a:fontScheme name="Western Cape Government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8">
    <a:dk1>
      <a:sysClr val="windowText" lastClr="000000"/>
    </a:dk1>
    <a:lt1>
      <a:sysClr val="window" lastClr="FFFFFF"/>
    </a:lt1>
    <a:dk2>
      <a:srgbClr val="003399"/>
    </a:dk2>
    <a:lt2>
      <a:srgbClr val="3377FF"/>
    </a:lt2>
    <a:accent1>
      <a:srgbClr val="73AFB6"/>
    </a:accent1>
    <a:accent2>
      <a:srgbClr val="956E8E"/>
    </a:accent2>
    <a:accent3>
      <a:srgbClr val="998F86"/>
    </a:accent3>
    <a:accent4>
      <a:srgbClr val="C4BEB8"/>
    </a:accent4>
    <a:accent5>
      <a:srgbClr val="5C8727"/>
    </a:accent5>
    <a:accent6>
      <a:srgbClr val="F89728"/>
    </a:accent6>
    <a:hlink>
      <a:srgbClr val="B5121B"/>
    </a:hlink>
    <a:folHlink>
      <a:srgbClr val="998F86"/>
    </a:folHlink>
  </a:clrScheme>
  <a:fontScheme name="Western Cape Government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8">
    <a:dk1>
      <a:sysClr val="windowText" lastClr="000000"/>
    </a:dk1>
    <a:lt1>
      <a:sysClr val="window" lastClr="FFFFFF"/>
    </a:lt1>
    <a:dk2>
      <a:srgbClr val="003399"/>
    </a:dk2>
    <a:lt2>
      <a:srgbClr val="3377FF"/>
    </a:lt2>
    <a:accent1>
      <a:srgbClr val="73AFB6"/>
    </a:accent1>
    <a:accent2>
      <a:srgbClr val="956E8E"/>
    </a:accent2>
    <a:accent3>
      <a:srgbClr val="998F86"/>
    </a:accent3>
    <a:accent4>
      <a:srgbClr val="C4BEB8"/>
    </a:accent4>
    <a:accent5>
      <a:srgbClr val="5C8727"/>
    </a:accent5>
    <a:accent6>
      <a:srgbClr val="F89728"/>
    </a:accent6>
    <a:hlink>
      <a:srgbClr val="B5121B"/>
    </a:hlink>
    <a:folHlink>
      <a:srgbClr val="998F86"/>
    </a:folHlink>
  </a:clrScheme>
  <a:fontScheme name="Western Cape Government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8">
    <a:dk1>
      <a:sysClr val="windowText" lastClr="000000"/>
    </a:dk1>
    <a:lt1>
      <a:sysClr val="window" lastClr="FFFFFF"/>
    </a:lt1>
    <a:dk2>
      <a:srgbClr val="003399"/>
    </a:dk2>
    <a:lt2>
      <a:srgbClr val="3377FF"/>
    </a:lt2>
    <a:accent1>
      <a:srgbClr val="73AFB6"/>
    </a:accent1>
    <a:accent2>
      <a:srgbClr val="956E8E"/>
    </a:accent2>
    <a:accent3>
      <a:srgbClr val="998F86"/>
    </a:accent3>
    <a:accent4>
      <a:srgbClr val="C4BEB8"/>
    </a:accent4>
    <a:accent5>
      <a:srgbClr val="5C8727"/>
    </a:accent5>
    <a:accent6>
      <a:srgbClr val="F89728"/>
    </a:accent6>
    <a:hlink>
      <a:srgbClr val="B5121B"/>
    </a:hlink>
    <a:folHlink>
      <a:srgbClr val="998F86"/>
    </a:folHlink>
  </a:clrScheme>
  <a:fontScheme name="Western Cape Government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8">
    <a:dk1>
      <a:sysClr val="windowText" lastClr="000000"/>
    </a:dk1>
    <a:lt1>
      <a:sysClr val="window" lastClr="FFFFFF"/>
    </a:lt1>
    <a:dk2>
      <a:srgbClr val="003399"/>
    </a:dk2>
    <a:lt2>
      <a:srgbClr val="3377FF"/>
    </a:lt2>
    <a:accent1>
      <a:srgbClr val="73AFB6"/>
    </a:accent1>
    <a:accent2>
      <a:srgbClr val="956E8E"/>
    </a:accent2>
    <a:accent3>
      <a:srgbClr val="998F86"/>
    </a:accent3>
    <a:accent4>
      <a:srgbClr val="C4BEB8"/>
    </a:accent4>
    <a:accent5>
      <a:srgbClr val="5C8727"/>
    </a:accent5>
    <a:accent6>
      <a:srgbClr val="F89728"/>
    </a:accent6>
    <a:hlink>
      <a:srgbClr val="B5121B"/>
    </a:hlink>
    <a:folHlink>
      <a:srgbClr val="998F86"/>
    </a:folHlink>
  </a:clrScheme>
  <a:fontScheme name="Western Cape Government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8">
    <a:dk1>
      <a:sysClr val="windowText" lastClr="000000"/>
    </a:dk1>
    <a:lt1>
      <a:sysClr val="window" lastClr="FFFFFF"/>
    </a:lt1>
    <a:dk2>
      <a:srgbClr val="003399"/>
    </a:dk2>
    <a:lt2>
      <a:srgbClr val="3377FF"/>
    </a:lt2>
    <a:accent1>
      <a:srgbClr val="73AFB6"/>
    </a:accent1>
    <a:accent2>
      <a:srgbClr val="956E8E"/>
    </a:accent2>
    <a:accent3>
      <a:srgbClr val="998F86"/>
    </a:accent3>
    <a:accent4>
      <a:srgbClr val="C4BEB8"/>
    </a:accent4>
    <a:accent5>
      <a:srgbClr val="5C8727"/>
    </a:accent5>
    <a:accent6>
      <a:srgbClr val="F89728"/>
    </a:accent6>
    <a:hlink>
      <a:srgbClr val="B5121B"/>
    </a:hlink>
    <a:folHlink>
      <a:srgbClr val="998F86"/>
    </a:folHlink>
  </a:clrScheme>
  <a:fontScheme name="Western Cape Government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8">
    <a:dk1>
      <a:sysClr val="windowText" lastClr="000000"/>
    </a:dk1>
    <a:lt1>
      <a:sysClr val="window" lastClr="FFFFFF"/>
    </a:lt1>
    <a:dk2>
      <a:srgbClr val="003399"/>
    </a:dk2>
    <a:lt2>
      <a:srgbClr val="3377FF"/>
    </a:lt2>
    <a:accent1>
      <a:srgbClr val="73AFB6"/>
    </a:accent1>
    <a:accent2>
      <a:srgbClr val="956E8E"/>
    </a:accent2>
    <a:accent3>
      <a:srgbClr val="998F86"/>
    </a:accent3>
    <a:accent4>
      <a:srgbClr val="C4BEB8"/>
    </a:accent4>
    <a:accent5>
      <a:srgbClr val="5C8727"/>
    </a:accent5>
    <a:accent6>
      <a:srgbClr val="F89728"/>
    </a:accent6>
    <a:hlink>
      <a:srgbClr val="B5121B"/>
    </a:hlink>
    <a:folHlink>
      <a:srgbClr val="998F86"/>
    </a:folHlink>
  </a:clrScheme>
  <a:fontScheme name="Western Cape Government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 for presentations</Template>
  <TotalTime>15124</TotalTime>
  <Words>1518</Words>
  <Application>Microsoft Office PowerPoint</Application>
  <PresentationFormat>On-screen Show (4:3)</PresentationFormat>
  <Paragraphs>494</Paragraphs>
  <Slides>44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Template for presentations</vt:lpstr>
      <vt:lpstr>think-cell Slide</vt:lpstr>
      <vt:lpstr>PROVINCIAL FORENSIC SERVICEs</vt:lpstr>
      <vt:lpstr>Slide 2</vt:lpstr>
      <vt:lpstr>Slide 3</vt:lpstr>
      <vt:lpstr>Case Load Reconciliation – All Departments</vt:lpstr>
      <vt:lpstr> Investigations in progress during Q1, Q2 and Q3 2017-18</vt:lpstr>
      <vt:lpstr>Cases closed between 1 April 2017 and 31 December 2017</vt:lpstr>
      <vt:lpstr>Cases closed between 1 April 2017 and 31 December 2017</vt:lpstr>
      <vt:lpstr>Outcomes of completed cases – All Departments</vt:lpstr>
      <vt:lpstr>Recommendations made for the period – All Departments</vt:lpstr>
      <vt:lpstr>Recommendations made for the period – All Departments</vt:lpstr>
      <vt:lpstr>Recommendations made for the period – All Departments</vt:lpstr>
      <vt:lpstr>Criminal cases – All Departments</vt:lpstr>
      <vt:lpstr>Slide 13</vt:lpstr>
      <vt:lpstr>Outcomes of Completed Cases</vt:lpstr>
      <vt:lpstr>Recommendations made for the period</vt:lpstr>
      <vt:lpstr>Recommendations made for the period</vt:lpstr>
      <vt:lpstr>Recommendations made for the period</vt:lpstr>
      <vt:lpstr>Criminal cases</vt:lpstr>
      <vt:lpstr>Slide 19</vt:lpstr>
      <vt:lpstr>Outcomes of Completed Cases</vt:lpstr>
      <vt:lpstr>Recommendations made for the period</vt:lpstr>
      <vt:lpstr>Recommendations made for the period</vt:lpstr>
      <vt:lpstr>Recommendations made for the period</vt:lpstr>
      <vt:lpstr>Criminal cases</vt:lpstr>
      <vt:lpstr>Slide 25</vt:lpstr>
      <vt:lpstr>Outcomes of Completed Cases</vt:lpstr>
      <vt:lpstr>Slide 27</vt:lpstr>
      <vt:lpstr>Outcomes of Completed Case</vt:lpstr>
      <vt:lpstr>Recommendations made for the period</vt:lpstr>
      <vt:lpstr>Recommendations made for the period</vt:lpstr>
      <vt:lpstr>Slide 31</vt:lpstr>
      <vt:lpstr>Outcome of completed case</vt:lpstr>
      <vt:lpstr>Slide 33</vt:lpstr>
      <vt:lpstr>Outcomes of Completed Cases</vt:lpstr>
      <vt:lpstr>Recommendations made for the period</vt:lpstr>
      <vt:lpstr>Slide 36</vt:lpstr>
      <vt:lpstr>Outcomes of Completed Cases </vt:lpstr>
      <vt:lpstr>Recommendations made for the period</vt:lpstr>
      <vt:lpstr>Slide 39</vt:lpstr>
      <vt:lpstr>Outcomes of Completed Cases</vt:lpstr>
      <vt:lpstr>Slide 41</vt:lpstr>
      <vt:lpstr>Outcomes of Completed Cases</vt:lpstr>
      <vt:lpstr>Criminal cases</vt:lpstr>
      <vt:lpstr>Slide 44</vt:lpstr>
    </vt:vector>
  </TitlesOfParts>
  <Company>PGWC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 Statistics</dc:title>
  <dc:creator>Henriette Robson</dc:creator>
  <cp:keywords>POTX</cp:keywords>
  <cp:lastModifiedBy>PUMZA</cp:lastModifiedBy>
  <cp:revision>1692</cp:revision>
  <cp:lastPrinted>2018-09-13T11:52:23Z</cp:lastPrinted>
  <dcterms:created xsi:type="dcterms:W3CDTF">2013-01-11T13:18:26Z</dcterms:created>
  <dcterms:modified xsi:type="dcterms:W3CDTF">2018-09-21T08:47:19Z</dcterms:modified>
  <cp:category>CI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44da156c-9682-46ee-85f0-1e4774893c71</vt:lpwstr>
  </property>
  <property fmtid="{D5CDD505-2E9C-101B-9397-08002B2CF9AE}" pid="3" name="DeloitteMetaDataTag1">
    <vt:lpwstr>DA - HANA</vt:lpwstr>
  </property>
  <property fmtid="{D5CDD505-2E9C-101B-9397-08002B2CF9AE}" pid="4" name="DeloitteMetaDataTag2">
    <vt:lpwstr>Not Applicable</vt:lpwstr>
  </property>
  <property fmtid="{D5CDD505-2E9C-101B-9397-08002B2CF9AE}" pid="5" name="DeloitteMetaDataTag3">
    <vt:lpwstr>Not Applicable</vt:lpwstr>
  </property>
  <property fmtid="{D5CDD505-2E9C-101B-9397-08002B2CF9AE}" pid="6" name="DeloitteDocumentType">
    <vt:lpwstr>General</vt:lpwstr>
  </property>
  <property fmtid="{D5CDD505-2E9C-101B-9397-08002B2CF9AE}" pid="7" name="DeloitteMetaDataTag4">
    <vt:lpwstr>2014</vt:lpwstr>
  </property>
  <property fmtid="{D5CDD505-2E9C-101B-9397-08002B2CF9AE}" pid="8" name="DeloitteDivision">
    <vt:lpwstr>None</vt:lpwstr>
  </property>
  <property fmtid="{D5CDD505-2E9C-101B-9397-08002B2CF9AE}" pid="9" name="DeloitteBusinessUnit">
    <vt:lpwstr>None</vt:lpwstr>
  </property>
  <property fmtid="{D5CDD505-2E9C-101B-9397-08002B2CF9AE}" pid="10" name="DeloitteCompany">
    <vt:lpwstr>DeloitteZA</vt:lpwstr>
  </property>
  <property fmtid="{D5CDD505-2E9C-101B-9397-08002B2CF9AE}" pid="11" name="DeloitteCountry">
    <vt:lpwstr>SouthAfrica</vt:lpwstr>
  </property>
  <property fmtid="{D5CDD505-2E9C-101B-9397-08002B2CF9AE}" pid="12" name="DeloitteServiceLine">
    <vt:lpwstr>None</vt:lpwstr>
  </property>
  <property fmtid="{D5CDD505-2E9C-101B-9397-08002B2CF9AE}" pid="13" name="DeloitteSecurityClassification">
    <vt:lpwstr>Internal</vt:lpwstr>
  </property>
  <property fmtid="{D5CDD505-2E9C-101B-9397-08002B2CF9AE}" pid="14" name="DeloitteSensitivity">
    <vt:lpwstr>FirmPersonalAndConfidential</vt:lpwstr>
  </property>
</Properties>
</file>