
<file path=[Content_Types].xml><?xml version="1.0" encoding="utf-8"?>
<Types xmlns="http://schemas.openxmlformats.org/package/2006/content-types">
  <Override PartName="/ppt/slideMasters/slideMaster3.xml" ContentType="application/vnd.openxmlformats-officedocument.presentationml.slideMaster+xml"/>
  <Override PartName="/ppt/tags/tag8.xml" ContentType="application/vnd.openxmlformats-officedocument.presentationml.tags+xml"/>
  <Override PartName="/ppt/slideLayouts/slideLayout57.xml" ContentType="application/vnd.openxmlformats-officedocument.presentationml.slideLayout+xml"/>
  <Override PartName="/ppt/tags/tag104.xml" ContentType="application/vnd.openxmlformats-officedocument.presentationml.tags+xml"/>
  <Override PartName="/ppt/theme/theme5.xml" ContentType="application/vnd.openxmlformats-officedocument.theme+xml"/>
  <Override PartName="/ppt/notesSlides/notesSlide2.xml" ContentType="application/vnd.openxmlformats-officedocument.presentationml.notes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tags/tag49.xml" ContentType="application/vnd.openxmlformats-officedocument.presentationml.tags+xml"/>
  <Override PartName="/ppt/slideLayouts/slideLayout82.xml" ContentType="application/vnd.openxmlformats-officedocument.presentationml.slideLayout+xml"/>
  <Override PartName="/ppt/tags/tag96.xml" ContentType="application/vnd.openxmlformats-officedocument.presentationml.tag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gs/tag85.xml" ContentType="application/vnd.openxmlformats-officedocument.presentationml.tags+xml"/>
  <Override PartName="/ppt/slideLayouts/slideLayout113.xml" ContentType="application/vnd.openxmlformats-officedocument.presentationml.slideLayout+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slideLayouts/slideLayout102.xml" ContentType="application/vnd.openxmlformats-officedocument.presentationml.slideLayout+xml"/>
  <Override PartName="/ppt/tags/tag52.xml" ContentType="application/vnd.openxmlformats-officedocument.presentationml.tags+xml"/>
  <Override PartName="/ppt/tags/tag109.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tags/tag30.xml" ContentType="application/vnd.openxmlformats-officedocument.presentationml.tags+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ags/tag134.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tags/tag112.xml" ContentType="application/vnd.openxmlformats-officedocument.presentationml.tags+xml"/>
  <Override PartName="/ppt/slideLayouts/slideLayout118.xml" ContentType="application/vnd.openxmlformats-officedocument.presentationml.slideLayout+xml"/>
  <Override PartName="/ppt/tags/tag123.xml" ContentType="application/vnd.openxmlformats-officedocument.presentationml.tags+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Layouts/slideLayout65.xml" ContentType="application/vnd.openxmlformats-officedocument.presentationml.slideLayout+xml"/>
  <Override PartName="/ppt/tags/tag79.xml" ContentType="application/vnd.openxmlformats-officedocument.presentationml.tags+xml"/>
  <Override PartName="/ppt/tags/tag101.xml" ContentType="application/vnd.openxmlformats-officedocument.presentationml.tags+xml"/>
  <Override PartName="/ppt/slideLayouts/slideLayout107.xml" ContentType="application/vnd.openxmlformats-officedocument.presentationml.slideLayout+xml"/>
  <Default Extension="emf" ContentType="image/x-emf"/>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tags/tag68.xml" ContentType="application/vnd.openxmlformats-officedocument.presentationml.tags+xml"/>
  <Override PartName="/ppt/slideLayouts/slideLayout90.xml" ContentType="application/vnd.openxmlformats-officedocument.presentationml.slideLayout+xml"/>
  <Override PartName="/ppt/presentation.xml" ContentType="application/vnd.openxmlformats-officedocument.presentationml.presentation.main+xml"/>
  <Override PartName="/ppt/slideLayouts/slideLayout32.xml" ContentType="application/vnd.openxmlformats-officedocument.presentationml.slideLayout+xml"/>
  <Override PartName="/ppt/tags/tag5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tags/tag35.xml" ContentType="application/vnd.openxmlformats-officedocument.presentationml.tags+xml"/>
  <Override PartName="/ppt/tags/tag46.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tags/tag139.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Override PartName="/ppt/tags/tag71.xml" ContentType="application/vnd.openxmlformats-officedocument.presentationml.tags+xml"/>
  <Override PartName="/ppt/tags/tag128.xml" ContentType="application/vnd.openxmlformats-officedocument.presentationml.tags+xml"/>
  <Override PartName="/ppt/tags/tag13.xml" ContentType="application/vnd.openxmlformats-officedocument.presentationml.tags+xml"/>
  <Override PartName="/ppt/tags/tag60.xml" ContentType="application/vnd.openxmlformats-officedocument.presentationml.tags+xml"/>
  <Override PartName="/ppt/tags/tag117.xml" ContentType="application/vnd.openxmlformats-officedocument.presentationml.tags+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ags/tag106.xml" ContentType="application/vnd.openxmlformats-officedocument.presentationml.tags+xml"/>
  <Override PartName="/ppt/theme/theme7.xml" ContentType="application/vnd.openxmlformats-officedocument.theme+xml"/>
  <Override PartName="/ppt/notesSlides/notesSlide4.xml" ContentType="application/vnd.openxmlformats-officedocument.presentationml.notesSlide+xml"/>
  <Override PartName="/ppt/slideLayouts/slideLayout48.xml" ContentType="application/vnd.openxmlformats-officedocument.presentationml.slideLayout+xml"/>
  <Override PartName="/ppt/slideLayouts/slideLayout95.xml" ContentType="application/vnd.openxmlformats-officedocument.presentationml.slideLayout+xml"/>
  <Override PartName="/ppt/tags/tag131.xml" ContentType="application/vnd.openxmlformats-officedocument.presentationml.tags+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84.xml" ContentType="application/vnd.openxmlformats-officedocument.presentationml.slideLayout+xml"/>
  <Override PartName="/ppt/tags/tag98.xml" ContentType="application/vnd.openxmlformats-officedocument.presentationml.tags+xml"/>
  <Override PartName="/ppt/tags/tag120.xml" ContentType="application/vnd.openxmlformats-officedocument.presentationml.tags+xml"/>
  <Override PartName="/ppt/slides/slide2.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slideLayouts/slideLayout26.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tags/tag87.xml" ContentType="application/vnd.openxmlformats-officedocument.presentationml.tags+xml"/>
  <Override PartName="/ppt/slideLayouts/slideLayout115.xml" ContentType="application/vnd.openxmlformats-officedocument.presentationml.slideLayout+xml"/>
  <Override PartName="/ppt/tags/tag29.xml" ContentType="application/vnd.openxmlformats-officedocument.presentationml.tags+xml"/>
  <Override PartName="/ppt/slideLayouts/slideLayout51.xml" ContentType="application/vnd.openxmlformats-officedocument.presentationml.slideLayout+xml"/>
  <Override PartName="/ppt/tags/tag76.xml" ContentType="application/vnd.openxmlformats-officedocument.presentationml.tags+xml"/>
  <Override PartName="/ppt/slideLayouts/slideLayout104.xml" ContentType="application/vnd.openxmlformats-officedocument.presentationml.slideLayout+xml"/>
  <Override PartName="/ppt/slideLayouts/slideLayout11.xml" ContentType="application/vnd.openxmlformats-officedocument.presentationml.slideLayout+xml"/>
  <Override PartName="/ppt/tags/tag18.xml" ContentType="application/vnd.openxmlformats-officedocument.presentationml.tags+xml"/>
  <Override PartName="/ppt/slideLayouts/slideLayout40.xml" ContentType="application/vnd.openxmlformats-officedocument.presentationml.slideLayout+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slideLayouts/slideLayout111.xml" ContentType="application/vnd.openxmlformats-officedocument.presentationml.slideLayout+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slideLayouts/slideLayout100.xml" ContentType="application/vnd.openxmlformats-officedocument.presentationml.slideLayout+xml"/>
  <Override PartName="/ppt/tags/tag118.xml" ContentType="application/vnd.openxmlformats-officedocument.presentationml.tags+xml"/>
  <Override PartName="/ppt/tags/tag129.xml" ContentType="application/vnd.openxmlformats-officedocument.presentationml.tags+xml"/>
  <Override PartName="/ppt/notesSlides/notesSlide9.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slideLayouts/slideLayout89.xml" ContentType="application/vnd.openxmlformats-officedocument.presentationml.slideLayout+xml"/>
  <Override PartName="/ppt/tags/tag107.xml" ContentType="application/vnd.openxmlformats-officedocument.presentationml.tags+xml"/>
  <Override PartName="/ppt/tags/tag136.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Layouts/slideLayout78.xml" ContentType="application/vnd.openxmlformats-officedocument.presentationml.slideLayout+xml"/>
  <Override PartName="/ppt/tags/tag114.xml" ContentType="application/vnd.openxmlformats-officedocument.presentationml.tags+xml"/>
  <Override PartName="/ppt/tags/tag125.xml" ContentType="application/vnd.openxmlformats-officedocument.presentationml.tags+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tags/tag7.xml" ContentType="application/vnd.openxmlformats-officedocument.presentationml.tags+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theme/theme4.xml" ContentType="application/vnd.openxmlformats-officedocument.theme+xml"/>
  <Override PartName="/ppt/tags/tag103.xml" ContentType="application/vnd.openxmlformats-officedocument.presentationml.tags+xml"/>
  <Override PartName="/ppt/slideLayouts/slideLayout109.xml" ContentType="application/vnd.openxmlformats-officedocument.presentationml.slideLayout+xml"/>
  <Override PartName="/ppt/tags/tag132.xml" ContentType="application/vnd.openxmlformats-officedocument.presentationml.tags+xml"/>
  <Override PartName="/ppt/notesSlides/notesSlide1.xml" ContentType="application/vnd.openxmlformats-officedocument.presentationml.notesSlid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tags/tag99.xml" ContentType="application/vnd.openxmlformats-officedocument.presentationml.tags+xml"/>
  <Override PartName="/ppt/tags/tag110.xml" ContentType="application/vnd.openxmlformats-officedocument.presentationml.tags+xml"/>
  <Override PartName="/ppt/slideLayouts/slideLayout116.xml" ContentType="application/vnd.openxmlformats-officedocument.presentationml.slideLayout+xml"/>
  <Override PartName="/ppt/tags/tag121.xml" ContentType="application/vnd.openxmlformats-officedocument.presentationml.tags+xml"/>
  <Override PartName="/ppt/slideLayouts/slideLayout16.xml" ContentType="application/vnd.openxmlformats-officedocument.presentationml.slideLayout+xml"/>
  <Override PartName="/ppt/tags/tag3.xml" ContentType="application/vnd.openxmlformats-officedocument.presentationml.tags+xml"/>
  <Default Extension="jpeg" ContentType="image/jpeg"/>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tags/tag59.xml" ContentType="application/vnd.openxmlformats-officedocument.presentationml.tags+xml"/>
  <Override PartName="/ppt/tags/tag77.xml" ContentType="application/vnd.openxmlformats-officedocument.presentationml.tags+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tags/tag88.xml" ContentType="application/vnd.openxmlformats-officedocument.presentationml.tags+xml"/>
  <Override PartName="/ppt/slideLayouts/slideLayout105.xml" ContentType="application/vnd.openxmlformats-officedocument.presentationml.slideLayout+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slideLayouts/slideLayout41.xml" ContentType="application/vnd.openxmlformats-officedocument.presentationml.slideLayout+xml"/>
  <Override PartName="/ppt/tags/tag37.xml" ContentType="application/vnd.openxmlformats-officedocument.presentationml.tags+xml"/>
  <Override PartName="/ppt/tags/tag48.xml" ContentType="application/vnd.openxmlformats-officedocument.presentationml.tags+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slideLayouts/slideLayout112.xml" ContentType="application/vnd.openxmlformats-officedocument.presentationml.slideLayout+xml"/>
  <Override PartName="/ppt/slideLayouts/slideLayout12.xml" ContentType="application/vnd.openxmlformats-officedocument.presentationml.slideLayout+xml"/>
  <Override PartName="/ppt/tags/tag26.xml" ContentType="application/vnd.openxmlformats-officedocument.presentationml.tags+xml"/>
  <Override PartName="/ppt/slideLayouts/slideLayout30.xml" ContentType="application/vnd.openxmlformats-officedocument.presentationml.slideLayout+xml"/>
  <Override PartName="/ppt/tags/tag55.xml" ContentType="application/vnd.openxmlformats-officedocument.presentationml.tags+xml"/>
  <Override PartName="/ppt/tags/tag73.xml" ContentType="application/vnd.openxmlformats-officedocument.presentationml.tags+xml"/>
  <Override PartName="/ppt/slideLayouts/slideLayout101.xml" ContentType="application/vnd.openxmlformats-officedocument.presentationml.slideLayout+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119.xml" ContentType="application/vnd.openxmlformats-officedocument.presentationml.tags+xml"/>
  <Override PartName="/ppt/tags/tag137.xml" ContentType="application/vnd.openxmlformats-officedocument.presentationml.tags+xml"/>
  <Override PartName="/ppt/notesSlides/notesSlide11.xml" ContentType="application/vnd.openxmlformats-officedocument.presentationml.notesSlide+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tags/tag126.xml" ContentType="application/vnd.openxmlformats-officedocument.presentationml.tags+xml"/>
  <Override PartName="/ppt/notesSlides/notesSlide6.xml" ContentType="application/vnd.openxmlformats-officedocument.presentationml.notesSlide+xml"/>
  <Override PartName="/ppt/slides/slide8.xml" ContentType="application/vnd.openxmlformats-officedocument.presentationml.slide+xml"/>
  <Override PartName="/ppt/tags/tag11.xml" ContentType="application/vnd.openxmlformats-officedocument.presentationml.tags+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tags/tag115.xml" ContentType="application/vnd.openxmlformats-officedocument.presentationml.tags+xml"/>
  <Override PartName="/ppt/tags/tag133.xml" ContentType="application/vnd.openxmlformats-officedocument.presentationml.tags+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tags/tag122.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ags/tag89.xml" ContentType="application/vnd.openxmlformats-officedocument.presentationml.tags+xml"/>
  <Override PartName="/ppt/tags/tag111.xml" ContentType="application/vnd.openxmlformats-officedocument.presentationml.tags+xml"/>
  <Override PartName="/ppt/slideLayouts/slideLayout117.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tags/tag78.xml" ContentType="application/vnd.openxmlformats-officedocument.presentationml.tags+xml"/>
  <Override PartName="/ppt/tags/tag100.xml" ContentType="application/vnd.openxmlformats-officedocument.presentationml.tags+xml"/>
  <Override PartName="/ppt/slideLayouts/slideLayout106.xml" ContentType="application/vnd.openxmlformats-officedocument.presentationml.slideLayout+xml"/>
  <Override PartName="/ppt/slideLayouts/slideLayout42.xml" ContentType="application/vnd.openxmlformats-officedocument.presentationml.slideLayout+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tags/tag45.xml" ContentType="application/vnd.openxmlformats-officedocument.presentationml.tags+xml"/>
  <Override PartName="/ppt/tags/tag92.xml" ContentType="application/vnd.openxmlformats-officedocument.presentationml.tags+xml"/>
  <Override PartName="/ppt/slideLayouts/slideLayout120.xml" ContentType="application/vnd.openxmlformats-officedocument.presentationml.slideLayout+xml"/>
  <Override PartName="/ppt/tags/tag34.xml" ContentType="application/vnd.openxmlformats-officedocument.presentationml.tags+xml"/>
  <Override PartName="/ppt/tags/tag81.xml" ContentType="application/vnd.openxmlformats-officedocument.presentationml.tags+xml"/>
  <Override PartName="/ppt/tags/tag138.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tags/tag127.xml" ContentType="application/vnd.openxmlformats-officedocument.presentationml.tags+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slideLayouts/slideLayout69.xml" ContentType="application/vnd.openxmlformats-officedocument.presentationml.slideLayout+xml"/>
  <Override PartName="/ppt/tags/tag105.xml" ContentType="application/vnd.openxmlformats-officedocument.presentationml.tags+xml"/>
  <Override PartName="/ppt/theme/theme6.xml" ContentType="application/vnd.openxmlformats-officedocument.theme+xml"/>
  <Default Extension="bin" ContentType="application/vnd.openxmlformats-officedocument.oleObject"/>
  <Override PartName="/ppt/slideLayouts/slideLayout58.xml" ContentType="application/vnd.openxmlformats-officedocument.presentationml.slideLayout+xml"/>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tags/tag130.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tags/tag39.xml" ContentType="application/vnd.openxmlformats-officedocument.presentationml.tags+xml"/>
  <Override PartName="/ppt/slideLayouts/slideLayout72.xml" ContentType="application/vnd.openxmlformats-officedocument.presentationml.slideLayout+xml"/>
  <Override PartName="/ppt/tags/tag86.xml" ContentType="application/vnd.openxmlformats-officedocument.presentationml.tags+xml"/>
  <Override PartName="/ppt/tags/tag97.xml" ContentType="application/vnd.openxmlformats-officedocument.presentationml.tags+xml"/>
  <Override PartName="/ppt/slideLayouts/slideLayout114.xml" ContentType="application/vnd.openxmlformats-officedocument.presentationml.slideLayout+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slideLayouts/slideLayout61.xml" ContentType="application/vnd.openxmlformats-officedocument.presentationml.slideLayout+xml"/>
  <Override PartName="/ppt/tags/tag75.xml" ContentType="application/vnd.openxmlformats-officedocument.presentationml.tags+xml"/>
  <Override PartName="/ppt/slideLayouts/slideLayout103.xml" ContentType="application/vnd.openxmlformats-officedocument.presentationml.slideLayout+xml"/>
  <Override PartName="/ppt/tags/tag17.xml" ContentType="application/vnd.openxmlformats-officedocument.presentationml.tags+xml"/>
  <Override PartName="/ppt/slideLayouts/slideLayout50.xml" ContentType="application/vnd.openxmlformats-officedocument.presentationml.slideLayout+xml"/>
  <Override PartName="/ppt/tags/tag64.xml" ContentType="application/vnd.openxmlformats-officedocument.presentationml.tags+xml"/>
  <Default Extension="vml" ContentType="application/vnd.openxmlformats-officedocument.vmlDrawing"/>
  <Override PartName="/ppt/tags/tag53.xml" ContentType="application/vnd.openxmlformats-officedocument.presentationml.tags+xml"/>
  <Override PartName="/ppt/notesSlides/notesSlide8.xml" ContentType="application/vnd.openxmlformats-officedocument.presentationml.notesSlide+xml"/>
  <Override PartName="/ppt/tags/tag31.xml" ContentType="application/vnd.openxmlformats-officedocument.presentationml.tags+xml"/>
  <Override PartName="/ppt/tags/tag42.xml" ContentType="application/vnd.openxmlformats-officedocument.presentationml.tags+xml"/>
  <Override PartName="/ppt/slideLayouts/slideLayout99.xml" ContentType="application/vnd.openxmlformats-officedocument.presentationml.slideLayout+xml"/>
  <Override PartName="/ppt/tags/tag135.xml" ContentType="application/vnd.openxmlformats-officedocument.presentationml.tags+xml"/>
  <Override PartName="/ppt/handoutMasters/handoutMaster1.xml" ContentType="application/vnd.openxmlformats-officedocument.presentationml.handoutMaster+xml"/>
  <Override PartName="/ppt/tags/tag20.xml" ContentType="application/vnd.openxmlformats-officedocument.presentationml.tags+xml"/>
  <Override PartName="/ppt/slideLayouts/slideLayout88.xml" ContentType="application/vnd.openxmlformats-officedocument.presentationml.slideLayout+xml"/>
  <Override PartName="/ppt/tags/tag124.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119.xml" ContentType="application/vnd.openxmlformats-officedocument.presentationml.slideLayout+xml"/>
  <Override PartName="/ppt/tags/tag113.xml" ContentType="application/vnd.openxmlformats-officedocument.presentationml.tags+xml"/>
  <Override PartName="/ppt/slideMasters/slideMaster1.xml" ContentType="application/vnd.openxmlformats-officedocument.presentationml.slideMaster+xml"/>
  <Override PartName="/ppt/slideLayouts/slideLayout55.xml" ContentType="application/vnd.openxmlformats-officedocument.presentationml.slideLayout+xml"/>
  <Override PartName="/ppt/theme/theme3.xml" ContentType="application/vnd.openxmlformats-officedocument.theme+xml"/>
  <Override PartName="/ppt/tags/tag102.xml" ContentType="application/vnd.openxmlformats-officedocument.presentationml.tags+xml"/>
  <Override PartName="/ppt/slideLayouts/slideLayout108.xml" ContentType="application/vnd.openxmlformats-officedocument.presentationml.slideLayout+xml"/>
  <Override PartName="/ppt/slideLayouts/slideLayout44.xml" ContentType="application/vnd.openxmlformats-officedocument.presentationml.slideLayout+xml"/>
  <Override PartName="/ppt/tags/tag58.xml" ContentType="application/vnd.openxmlformats-officedocument.presentationml.tags+xml"/>
  <Override PartName="/ppt/tags/tag69.xml" ContentType="application/vnd.openxmlformats-officedocument.presentationml.tags+xml"/>
  <Override PartName="/ppt/slideLayouts/slideLayout91.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tags/tag47.xml" ContentType="application/vnd.openxmlformats-officedocument.presentationml.tags+xml"/>
  <Override PartName="/ppt/slideLayouts/slideLayout80.xml" ContentType="application/vnd.openxmlformats-officedocument.presentationml.slideLayout+xml"/>
  <Override PartName="/ppt/tags/tag94.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5" r:id="rId1"/>
    <p:sldMasterId id="2147483700" r:id="rId2"/>
    <p:sldMasterId id="2147483725" r:id="rId3"/>
    <p:sldMasterId id="2147483750" r:id="rId4"/>
    <p:sldMasterId id="2147483775" r:id="rId5"/>
  </p:sldMasterIdLst>
  <p:notesMasterIdLst>
    <p:notesMasterId r:id="rId17"/>
  </p:notesMasterIdLst>
  <p:handoutMasterIdLst>
    <p:handoutMasterId r:id="rId18"/>
  </p:handoutMasterIdLst>
  <p:sldIdLst>
    <p:sldId id="261" r:id="rId6"/>
    <p:sldId id="565" r:id="rId7"/>
    <p:sldId id="572" r:id="rId8"/>
    <p:sldId id="574" r:id="rId9"/>
    <p:sldId id="566" r:id="rId10"/>
    <p:sldId id="607" r:id="rId11"/>
    <p:sldId id="575" r:id="rId12"/>
    <p:sldId id="608" r:id="rId13"/>
    <p:sldId id="576" r:id="rId14"/>
    <p:sldId id="609" r:id="rId15"/>
    <p:sldId id="579" r:id="rId16"/>
  </p:sldIdLst>
  <p:sldSz cx="9144000" cy="6858000" type="screen4x3"/>
  <p:notesSz cx="6797675" cy="9926638"/>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38">
          <p15:clr>
            <a:srgbClr val="A4A3A4"/>
          </p15:clr>
        </p15:guide>
        <p15:guide id="2" orient="horz" pos="890">
          <p15:clr>
            <a:srgbClr val="A4A3A4"/>
          </p15:clr>
        </p15:guide>
        <p15:guide id="3" pos="5602">
          <p15:clr>
            <a:srgbClr val="A4A3A4"/>
          </p15:clr>
        </p15:guide>
        <p15:guide id="4" pos="204">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01" userDrawn="1">
          <p15:clr>
            <a:srgbClr val="A4A3A4"/>
          </p15:clr>
        </p15:guide>
        <p15:guide id="3"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7A841"/>
    <a:srgbClr val="00329B"/>
    <a:srgbClr val="B512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66" autoAdjust="0"/>
    <p:restoredTop sz="93089" autoAdjust="0"/>
  </p:normalViewPr>
  <p:slideViewPr>
    <p:cSldViewPr>
      <p:cViewPr varScale="1">
        <p:scale>
          <a:sx n="108" d="100"/>
          <a:sy n="108" d="100"/>
        </p:scale>
        <p:origin x="-2268" y="-90"/>
      </p:cViewPr>
      <p:guideLst>
        <p:guide orient="horz" pos="3838"/>
        <p:guide orient="horz" pos="890"/>
        <p:guide pos="5602"/>
        <p:guide pos="204"/>
      </p:guideLst>
    </p:cSldViewPr>
  </p:slideViewPr>
  <p:notesTextViewPr>
    <p:cViewPr>
      <p:scale>
        <a:sx n="75" d="100"/>
        <a:sy n="75" d="100"/>
      </p:scale>
      <p:origin x="0" y="0"/>
    </p:cViewPr>
  </p:notesTextViewPr>
  <p:sorterViewPr>
    <p:cViewPr>
      <p:scale>
        <a:sx n="20" d="100"/>
        <a:sy n="20" d="100"/>
      </p:scale>
      <p:origin x="0" y="0"/>
    </p:cViewPr>
  </p:sorterViewPr>
  <p:notesViewPr>
    <p:cSldViewPr showGuides="1">
      <p:cViewPr varScale="1">
        <p:scale>
          <a:sx n="80" d="100"/>
          <a:sy n="80" d="100"/>
        </p:scale>
        <p:origin x="-2076" y="-84"/>
      </p:cViewPr>
      <p:guideLst>
        <p:guide orient="horz" pos="3127"/>
        <p:guide pos="2101"/>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2945659" cy="496332"/>
          </a:xfrm>
          <a:prstGeom prst="rect">
            <a:avLst/>
          </a:prstGeom>
        </p:spPr>
        <p:txBody>
          <a:bodyPr vert="horz" lIns="92153" tIns="46077" rIns="92153" bIns="46077" rtlCol="0"/>
          <a:lstStyle>
            <a:lvl1pPr algn="l">
              <a:defRPr sz="1200"/>
            </a:lvl1pPr>
          </a:lstStyle>
          <a:p>
            <a:endParaRPr lang="en-GB"/>
          </a:p>
        </p:txBody>
      </p:sp>
      <p:sp>
        <p:nvSpPr>
          <p:cNvPr id="3" name="Date Placeholder 2"/>
          <p:cNvSpPr>
            <a:spLocks noGrp="1"/>
          </p:cNvSpPr>
          <p:nvPr>
            <p:ph type="dt" sz="quarter" idx="1"/>
          </p:nvPr>
        </p:nvSpPr>
        <p:spPr>
          <a:xfrm>
            <a:off x="3850448" y="1"/>
            <a:ext cx="2945659" cy="496332"/>
          </a:xfrm>
          <a:prstGeom prst="rect">
            <a:avLst/>
          </a:prstGeom>
        </p:spPr>
        <p:txBody>
          <a:bodyPr vert="horz" lIns="92153" tIns="46077" rIns="92153" bIns="46077" rtlCol="0"/>
          <a:lstStyle>
            <a:lvl1pPr algn="r">
              <a:defRPr sz="1200"/>
            </a:lvl1pPr>
          </a:lstStyle>
          <a:p>
            <a:fld id="{8BC7F027-379E-4D32-9199-1B8938F68AAE}" type="datetimeFigureOut">
              <a:rPr lang="en-GB" smtClean="0"/>
              <a:pPr/>
              <a:t>13/09/2018</a:t>
            </a:fld>
            <a:endParaRPr lang="en-GB"/>
          </a:p>
        </p:txBody>
      </p:sp>
      <p:sp>
        <p:nvSpPr>
          <p:cNvPr id="4" name="Footer Placeholder 3"/>
          <p:cNvSpPr>
            <a:spLocks noGrp="1"/>
          </p:cNvSpPr>
          <p:nvPr>
            <p:ph type="ftr" sz="quarter" idx="2"/>
          </p:nvPr>
        </p:nvSpPr>
        <p:spPr>
          <a:xfrm>
            <a:off x="5" y="9428586"/>
            <a:ext cx="2945659" cy="496332"/>
          </a:xfrm>
          <a:prstGeom prst="rect">
            <a:avLst/>
          </a:prstGeom>
        </p:spPr>
        <p:txBody>
          <a:bodyPr vert="horz" lIns="92153" tIns="46077" rIns="92153" bIns="46077" rtlCol="0" anchor="b"/>
          <a:lstStyle>
            <a:lvl1pPr algn="l">
              <a:defRPr sz="1200"/>
            </a:lvl1pPr>
          </a:lstStyle>
          <a:p>
            <a:endParaRPr lang="en-GB"/>
          </a:p>
        </p:txBody>
      </p:sp>
      <p:sp>
        <p:nvSpPr>
          <p:cNvPr id="5" name="Slide Number Placeholder 4"/>
          <p:cNvSpPr>
            <a:spLocks noGrp="1"/>
          </p:cNvSpPr>
          <p:nvPr>
            <p:ph type="sldNum" sz="quarter" idx="3"/>
          </p:nvPr>
        </p:nvSpPr>
        <p:spPr>
          <a:xfrm>
            <a:off x="3850448" y="9428586"/>
            <a:ext cx="2945659" cy="496332"/>
          </a:xfrm>
          <a:prstGeom prst="rect">
            <a:avLst/>
          </a:prstGeom>
        </p:spPr>
        <p:txBody>
          <a:bodyPr vert="horz" lIns="92153" tIns="46077" rIns="92153" bIns="46077" rtlCol="0" anchor="b"/>
          <a:lstStyle>
            <a:lvl1pPr algn="r">
              <a:defRPr sz="1200"/>
            </a:lvl1pPr>
          </a:lstStyle>
          <a:p>
            <a:fld id="{9CB3FB82-2445-4031-8D77-475052559E55}" type="slidenum">
              <a:rPr lang="en-GB" smtClean="0"/>
              <a:pPr/>
              <a:t>‹#›</a:t>
            </a:fld>
            <a:endParaRPr lang="en-GB"/>
          </a:p>
        </p:txBody>
      </p:sp>
    </p:spTree>
    <p:extLst>
      <p:ext uri="{BB962C8B-B14F-4D97-AF65-F5344CB8AC3E}">
        <p14:creationId xmlns:p14="http://schemas.microsoft.com/office/powerpoint/2010/main" xmlns="" val="27762455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2945659" cy="496332"/>
          </a:xfrm>
          <a:prstGeom prst="rect">
            <a:avLst/>
          </a:prstGeom>
        </p:spPr>
        <p:txBody>
          <a:bodyPr vert="horz" lIns="92153" tIns="46077" rIns="92153" bIns="46077" rtlCol="0"/>
          <a:lstStyle>
            <a:lvl1pPr algn="l">
              <a:defRPr sz="1200"/>
            </a:lvl1pPr>
          </a:lstStyle>
          <a:p>
            <a:endParaRPr lang="en-ZA"/>
          </a:p>
        </p:txBody>
      </p:sp>
      <p:sp>
        <p:nvSpPr>
          <p:cNvPr id="3" name="Date Placeholder 2"/>
          <p:cNvSpPr>
            <a:spLocks noGrp="1"/>
          </p:cNvSpPr>
          <p:nvPr>
            <p:ph type="dt" idx="1"/>
          </p:nvPr>
        </p:nvSpPr>
        <p:spPr>
          <a:xfrm>
            <a:off x="3850448" y="1"/>
            <a:ext cx="2945659" cy="496332"/>
          </a:xfrm>
          <a:prstGeom prst="rect">
            <a:avLst/>
          </a:prstGeom>
        </p:spPr>
        <p:txBody>
          <a:bodyPr vert="horz" lIns="92153" tIns="46077" rIns="92153" bIns="46077" rtlCol="0"/>
          <a:lstStyle>
            <a:lvl1pPr algn="r">
              <a:defRPr sz="1200"/>
            </a:lvl1pPr>
          </a:lstStyle>
          <a:p>
            <a:fld id="{0B7E7989-31F3-4EB9-8547-909D99F43AE5}" type="datetimeFigureOut">
              <a:rPr lang="en-ZA" smtClean="0"/>
              <a:pPr/>
              <a:t>2018/09/13</a:t>
            </a:fld>
            <a:endParaRPr lang="en-ZA"/>
          </a:p>
        </p:txBody>
      </p:sp>
      <p:sp>
        <p:nvSpPr>
          <p:cNvPr id="4" name="Slide Image Placeholder 3"/>
          <p:cNvSpPr>
            <a:spLocks noGrp="1" noRot="1" noChangeAspect="1"/>
          </p:cNvSpPr>
          <p:nvPr>
            <p:ph type="sldImg" idx="2"/>
          </p:nvPr>
        </p:nvSpPr>
        <p:spPr>
          <a:xfrm>
            <a:off x="919163" y="744538"/>
            <a:ext cx="4959350" cy="3719512"/>
          </a:xfrm>
          <a:prstGeom prst="rect">
            <a:avLst/>
          </a:prstGeom>
          <a:noFill/>
          <a:ln w="12700">
            <a:solidFill>
              <a:prstClr val="black"/>
            </a:solidFill>
          </a:ln>
        </p:spPr>
        <p:txBody>
          <a:bodyPr vert="horz" lIns="92153" tIns="46077" rIns="92153" bIns="46077" rtlCol="0" anchor="ctr"/>
          <a:lstStyle/>
          <a:p>
            <a:endParaRPr lang="en-ZA"/>
          </a:p>
        </p:txBody>
      </p:sp>
      <p:sp>
        <p:nvSpPr>
          <p:cNvPr id="5" name="Notes Placeholder 4"/>
          <p:cNvSpPr>
            <a:spLocks noGrp="1"/>
          </p:cNvSpPr>
          <p:nvPr>
            <p:ph type="body" sz="quarter" idx="3"/>
          </p:nvPr>
        </p:nvSpPr>
        <p:spPr>
          <a:xfrm>
            <a:off x="679768" y="4715157"/>
            <a:ext cx="5438140" cy="4466987"/>
          </a:xfrm>
          <a:prstGeom prst="rect">
            <a:avLst/>
          </a:prstGeom>
        </p:spPr>
        <p:txBody>
          <a:bodyPr vert="horz" lIns="92153" tIns="46077" rIns="92153" bIns="460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5" y="9428586"/>
            <a:ext cx="2945659" cy="496332"/>
          </a:xfrm>
          <a:prstGeom prst="rect">
            <a:avLst/>
          </a:prstGeom>
        </p:spPr>
        <p:txBody>
          <a:bodyPr vert="horz" lIns="92153" tIns="46077" rIns="92153" bIns="46077" rtlCol="0" anchor="b"/>
          <a:lstStyle>
            <a:lvl1pPr algn="l">
              <a:defRPr sz="1200"/>
            </a:lvl1pPr>
          </a:lstStyle>
          <a:p>
            <a:endParaRPr lang="en-ZA"/>
          </a:p>
        </p:txBody>
      </p:sp>
      <p:sp>
        <p:nvSpPr>
          <p:cNvPr id="7" name="Slide Number Placeholder 6"/>
          <p:cNvSpPr>
            <a:spLocks noGrp="1"/>
          </p:cNvSpPr>
          <p:nvPr>
            <p:ph type="sldNum" sz="quarter" idx="5"/>
          </p:nvPr>
        </p:nvSpPr>
        <p:spPr>
          <a:xfrm>
            <a:off x="3850448" y="9428586"/>
            <a:ext cx="2945659" cy="496332"/>
          </a:xfrm>
          <a:prstGeom prst="rect">
            <a:avLst/>
          </a:prstGeom>
        </p:spPr>
        <p:txBody>
          <a:bodyPr vert="horz" lIns="92153" tIns="46077" rIns="92153" bIns="46077" rtlCol="0" anchor="b"/>
          <a:lstStyle>
            <a:lvl1pPr algn="r">
              <a:defRPr sz="1200"/>
            </a:lvl1pPr>
          </a:lstStyle>
          <a:p>
            <a:fld id="{05E2897E-B052-44CE-92A6-D4B2AB10F3F6}" type="slidenum">
              <a:rPr lang="en-ZA" smtClean="0"/>
              <a:pPr/>
              <a:t>‹#›</a:t>
            </a:fld>
            <a:endParaRPr lang="en-ZA"/>
          </a:p>
        </p:txBody>
      </p:sp>
    </p:spTree>
    <p:extLst>
      <p:ext uri="{BB962C8B-B14F-4D97-AF65-F5344CB8AC3E}">
        <p14:creationId xmlns:p14="http://schemas.microsoft.com/office/powerpoint/2010/main" xmlns="" val="26656005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14 </a:t>
            </a:r>
          </a:p>
        </p:txBody>
      </p:sp>
      <p:sp>
        <p:nvSpPr>
          <p:cNvPr id="4" name="Slide Number Placeholder 3"/>
          <p:cNvSpPr>
            <a:spLocks noGrp="1"/>
          </p:cNvSpPr>
          <p:nvPr>
            <p:ph type="sldNum" sz="quarter" idx="10"/>
          </p:nvPr>
        </p:nvSpPr>
        <p:spPr/>
        <p:txBody>
          <a:bodyPr/>
          <a:lstStyle/>
          <a:p>
            <a:fld id="{05E2897E-B052-44CE-92A6-D4B2AB10F3F6}" type="slidenum">
              <a:rPr lang="en-ZA" smtClean="0"/>
              <a:pPr/>
              <a:t>1</a:t>
            </a:fld>
            <a:endParaRPr lang="en-ZA" dirty="0"/>
          </a:p>
        </p:txBody>
      </p:sp>
    </p:spTree>
    <p:extLst>
      <p:ext uri="{BB962C8B-B14F-4D97-AF65-F5344CB8AC3E}">
        <p14:creationId xmlns:p14="http://schemas.microsoft.com/office/powerpoint/2010/main" xmlns="" val="1757103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10</a:t>
            </a:fld>
            <a:endParaRPr lang="en-ZA" dirty="0"/>
          </a:p>
        </p:txBody>
      </p:sp>
    </p:spTree>
    <p:extLst>
      <p:ext uri="{BB962C8B-B14F-4D97-AF65-F5344CB8AC3E}">
        <p14:creationId xmlns:p14="http://schemas.microsoft.com/office/powerpoint/2010/main" xmlns="" val="3190397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14 </a:t>
            </a:r>
          </a:p>
        </p:txBody>
      </p:sp>
      <p:sp>
        <p:nvSpPr>
          <p:cNvPr id="4" name="Slide Number Placeholder 3"/>
          <p:cNvSpPr>
            <a:spLocks noGrp="1"/>
          </p:cNvSpPr>
          <p:nvPr>
            <p:ph type="sldNum" sz="quarter" idx="10"/>
          </p:nvPr>
        </p:nvSpPr>
        <p:spPr/>
        <p:txBody>
          <a:bodyPr/>
          <a:lstStyle/>
          <a:p>
            <a:fld id="{05E2897E-B052-44CE-92A6-D4B2AB10F3F6}" type="slidenum">
              <a:rPr lang="en-ZA" smtClean="0"/>
              <a:pPr/>
              <a:t>11</a:t>
            </a:fld>
            <a:endParaRPr lang="en-ZA" dirty="0"/>
          </a:p>
        </p:txBody>
      </p:sp>
    </p:spTree>
    <p:extLst>
      <p:ext uri="{BB962C8B-B14F-4D97-AF65-F5344CB8AC3E}">
        <p14:creationId xmlns:p14="http://schemas.microsoft.com/office/powerpoint/2010/main" xmlns="" val="1141209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a:xfrm>
            <a:off x="917575" y="744538"/>
            <a:ext cx="4962525" cy="3722687"/>
          </a:xfrm>
          <a:ln/>
        </p:spPr>
      </p:sp>
      <p:sp>
        <p:nvSpPr>
          <p:cNvPr id="6144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latin typeface="Arial" charset="0"/>
            </a:endParaRPr>
          </a:p>
        </p:txBody>
      </p:sp>
      <p:sp>
        <p:nvSpPr>
          <p:cNvPr id="6144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5BE0B19-98D5-B047-AD29-E33F36D45122}" type="slidenum">
              <a:rPr lang="en-ZA" altLang="en-US">
                <a:solidFill>
                  <a:srgbClr val="000000"/>
                </a:solidFill>
              </a:rPr>
              <a:pPr/>
              <a:t>2</a:t>
            </a:fld>
            <a:endParaRPr lang="en-ZA" altLang="en-US" dirty="0">
              <a:solidFill>
                <a:srgbClr val="000000"/>
              </a:solidFill>
            </a:endParaRPr>
          </a:p>
        </p:txBody>
      </p:sp>
    </p:spTree>
    <p:extLst>
      <p:ext uri="{BB962C8B-B14F-4D97-AF65-F5344CB8AC3E}">
        <p14:creationId xmlns:p14="http://schemas.microsoft.com/office/powerpoint/2010/main" xmlns="" val="44044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3</a:t>
            </a:fld>
            <a:endParaRPr lang="en-ZA" dirty="0"/>
          </a:p>
        </p:txBody>
      </p:sp>
    </p:spTree>
    <p:extLst>
      <p:ext uri="{BB962C8B-B14F-4D97-AF65-F5344CB8AC3E}">
        <p14:creationId xmlns:p14="http://schemas.microsoft.com/office/powerpoint/2010/main" xmlns="" val="464198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4</a:t>
            </a:fld>
            <a:endParaRPr lang="en-ZA" dirty="0"/>
          </a:p>
        </p:txBody>
      </p:sp>
    </p:spTree>
    <p:extLst>
      <p:ext uri="{BB962C8B-B14F-4D97-AF65-F5344CB8AC3E}">
        <p14:creationId xmlns:p14="http://schemas.microsoft.com/office/powerpoint/2010/main" xmlns="" val="2100909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E2897E-B052-44CE-92A6-D4B2AB10F3F6}" type="slidenum">
              <a:rPr lang="en-ZA" smtClean="0"/>
              <a:pPr/>
              <a:t>5</a:t>
            </a:fld>
            <a:endParaRPr lang="en-ZA"/>
          </a:p>
        </p:txBody>
      </p:sp>
    </p:spTree>
    <p:extLst>
      <p:ext uri="{BB962C8B-B14F-4D97-AF65-F5344CB8AC3E}">
        <p14:creationId xmlns:p14="http://schemas.microsoft.com/office/powerpoint/2010/main" xmlns="" val="1417599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E2897E-B052-44CE-92A6-D4B2AB10F3F6}" type="slidenum">
              <a:rPr lang="en-ZA" smtClean="0"/>
              <a:pPr/>
              <a:t>6</a:t>
            </a:fld>
            <a:endParaRPr lang="en-ZA"/>
          </a:p>
        </p:txBody>
      </p:sp>
    </p:spTree>
    <p:extLst>
      <p:ext uri="{BB962C8B-B14F-4D97-AF65-F5344CB8AC3E}">
        <p14:creationId xmlns:p14="http://schemas.microsoft.com/office/powerpoint/2010/main" xmlns="" val="2193279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E2897E-B052-44CE-92A6-D4B2AB10F3F6}" type="slidenum">
              <a:rPr lang="en-ZA" smtClean="0"/>
              <a:pPr/>
              <a:t>7</a:t>
            </a:fld>
            <a:endParaRPr lang="en-ZA"/>
          </a:p>
        </p:txBody>
      </p:sp>
    </p:spTree>
    <p:extLst>
      <p:ext uri="{BB962C8B-B14F-4D97-AF65-F5344CB8AC3E}">
        <p14:creationId xmlns:p14="http://schemas.microsoft.com/office/powerpoint/2010/main" xmlns="" val="495151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E2897E-B052-44CE-92A6-D4B2AB10F3F6}" type="slidenum">
              <a:rPr lang="en-ZA" smtClean="0"/>
              <a:pPr/>
              <a:t>8</a:t>
            </a:fld>
            <a:endParaRPr lang="en-ZA"/>
          </a:p>
        </p:txBody>
      </p:sp>
    </p:spTree>
    <p:extLst>
      <p:ext uri="{BB962C8B-B14F-4D97-AF65-F5344CB8AC3E}">
        <p14:creationId xmlns:p14="http://schemas.microsoft.com/office/powerpoint/2010/main" xmlns="" val="2197286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9</a:t>
            </a:fld>
            <a:endParaRPr lang="en-ZA"/>
          </a:p>
        </p:txBody>
      </p:sp>
    </p:spTree>
    <p:extLst>
      <p:ext uri="{BB962C8B-B14F-4D97-AF65-F5344CB8AC3E}">
        <p14:creationId xmlns:p14="http://schemas.microsoft.com/office/powerpoint/2010/main" xmlns="" val="14708501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00.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18.xml"/></Relationships>
</file>

<file path=ppt/slideLayouts/_rels/slideLayout101.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19.xml"/></Relationships>
</file>

<file path=ppt/slideLayouts/_rels/slideLayout102.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20.xml"/></Relationships>
</file>

<file path=ppt/slideLayouts/_rels/slideLayout103.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21.xml"/></Relationships>
</file>

<file path=ppt/slideLayouts/_rels/slideLayout104.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22.xml"/></Relationships>
</file>

<file path=ppt/slideLayouts/_rels/slideLayout105.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23.xml"/></Relationships>
</file>

<file path=ppt/slideLayouts/_rels/slideLayout106.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24.xml"/></Relationships>
</file>

<file path=ppt/slideLayouts/_rels/slideLayout107.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25.xml"/></Relationships>
</file>

<file path=ppt/slideLayouts/_rels/slideLayout108.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26.xml"/></Relationships>
</file>

<file path=ppt/slideLayouts/_rels/slideLayout109.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27.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10.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28.xml"/></Relationships>
</file>

<file path=ppt/slideLayouts/_rels/slideLayout1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112.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29.xml"/></Relationships>
</file>

<file path=ppt/slideLayouts/_rels/slideLayout113.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30.xml"/></Relationships>
</file>

<file path=ppt/slideLayouts/_rels/slideLayout114.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31.xml"/></Relationships>
</file>

<file path=ppt/slideLayouts/_rels/slideLayout115.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32.xml"/></Relationships>
</file>

<file path=ppt/slideLayouts/_rels/slideLayout116.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33.xml"/></Relationships>
</file>

<file path=ppt/slideLayouts/_rels/slideLayout117.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34.xml"/></Relationships>
</file>

<file path=ppt/slideLayouts/_rels/slideLayout118.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35.xml"/></Relationships>
</file>

<file path=ppt/slideLayouts/_rels/slideLayout119.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36.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5.xml"/><Relationship Id="rId1" Type="http://schemas.openxmlformats.org/officeDocument/2006/relationships/tags" Target="../tags/tag137.xml"/><Relationship Id="rId4" Type="http://schemas.openxmlformats.org/officeDocument/2006/relationships/image" Target="../media/image8.png"/></Relationships>
</file>

<file path=ppt/slideLayouts/_rels/slideLayout1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1.xml"/><Relationship Id="rId1" Type="http://schemas.openxmlformats.org/officeDocument/2006/relationships/tags" Target="../tags/tag26.xml"/><Relationship Id="rId4" Type="http://schemas.openxmlformats.org/officeDocument/2006/relationships/image" Target="../media/image8.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1.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2.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4.xml"/></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5.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6.xml"/></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7.xml"/></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8.xml"/></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9.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0.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1.xml"/></Relationships>
</file>

<file path=ppt/slideLayouts/_rels/slideLayout3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4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3.xml"/></Relationships>
</file>

<file path=ppt/slideLayouts/_rels/slideLayout4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4.xml"/></Relationships>
</file>

<file path=ppt/slideLayouts/_rels/slideLayout4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5.xml"/></Relationships>
</file>

<file path=ppt/slideLayouts/_rels/slideLayout4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6.xml"/></Relationships>
</file>

<file path=ppt/slideLayouts/_rels/slideLayout4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7.xml"/></Relationships>
</file>

<file path=ppt/slideLayouts/_rels/slideLayout4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8.xml"/></Relationships>
</file>

<file path=ppt/slideLayouts/_rels/slideLayout4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9.xml"/></Relationships>
</file>

<file path=ppt/slideLayouts/_rels/slideLayout4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0.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2.xml"/><Relationship Id="rId1" Type="http://schemas.openxmlformats.org/officeDocument/2006/relationships/tags" Target="../tags/tag51.xml"/><Relationship Id="rId4" Type="http://schemas.openxmlformats.org/officeDocument/2006/relationships/image" Target="../media/image8.png"/></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56.xml"/></Relationships>
</file>

<file path=ppt/slideLayouts/_rels/slideLayout5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57.xml"/></Relationships>
</file>

<file path=ppt/slideLayouts/_rels/slideLayout5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59.xml"/><Relationship Id="rId1" Type="http://schemas.openxmlformats.org/officeDocument/2006/relationships/tags" Target="../tags/tag58.xml"/></Relationships>
</file>

<file path=ppt/slideLayouts/_rels/slideLayout5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1.xml"/><Relationship Id="rId1" Type="http://schemas.openxmlformats.org/officeDocument/2006/relationships/tags" Target="../tags/tag60.xml"/></Relationships>
</file>

<file path=ppt/slideLayouts/_rels/slideLayout5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3.xml"/><Relationship Id="rId1" Type="http://schemas.openxmlformats.org/officeDocument/2006/relationships/tags" Target="../tags/tag62.xml"/></Relationships>
</file>

<file path=ppt/slideLayouts/_rels/slideLayout5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5.xml"/><Relationship Id="rId1" Type="http://schemas.openxmlformats.org/officeDocument/2006/relationships/tags" Target="../tags/tag64.xml"/></Relationships>
</file>

<file path=ppt/slideLayouts/_rels/slideLayout5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7.xml"/><Relationship Id="rId1" Type="http://schemas.openxmlformats.org/officeDocument/2006/relationships/tags" Target="../tags/tag66.xml"/></Relationships>
</file>

<file path=ppt/slideLayouts/_rels/slideLayout5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9.xml"/><Relationship Id="rId1" Type="http://schemas.openxmlformats.org/officeDocument/2006/relationships/tags" Target="../tags/tag68.xml"/></Relationships>
</file>

<file path=ppt/slideLayouts/_rels/slideLayout5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1.xml"/><Relationship Id="rId1" Type="http://schemas.openxmlformats.org/officeDocument/2006/relationships/tags" Target="../tags/tag70.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6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3.xml"/><Relationship Id="rId1" Type="http://schemas.openxmlformats.org/officeDocument/2006/relationships/tags" Target="../tags/tag72.xml"/></Relationships>
</file>

<file path=ppt/slideLayouts/_rels/slideLayout6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5.xml"/><Relationship Id="rId1" Type="http://schemas.openxmlformats.org/officeDocument/2006/relationships/tags" Target="../tags/tag74.xml"/></Relationships>
</file>

<file path=ppt/slideLayouts/_rels/slideLayout62.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7.xml"/><Relationship Id="rId1" Type="http://schemas.openxmlformats.org/officeDocument/2006/relationships/tags" Target="../tags/tag76.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9.xml"/><Relationship Id="rId1" Type="http://schemas.openxmlformats.org/officeDocument/2006/relationships/tags" Target="../tags/tag78.xml"/></Relationships>
</file>

<file path=ppt/slideLayouts/_rels/slideLayout6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0.xml"/></Relationships>
</file>

<file path=ppt/slideLayouts/_rels/slideLayout6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1.xml"/></Relationships>
</file>

<file path=ppt/slideLayouts/_rels/slideLayout6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2.xml"/></Relationships>
</file>

<file path=ppt/slideLayouts/_rels/slideLayout6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3.xml"/></Relationships>
</file>

<file path=ppt/slideLayouts/_rels/slideLayout6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4.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7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5.xml"/></Relationships>
</file>

<file path=ppt/slideLayouts/_rels/slideLayout7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6.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3.xml"/><Relationship Id="rId1" Type="http://schemas.openxmlformats.org/officeDocument/2006/relationships/tags" Target="../tags/tag87.xml"/><Relationship Id="rId4" Type="http://schemas.openxmlformats.org/officeDocument/2006/relationships/image" Target="../media/image8.png"/></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92.xml"/></Relationships>
</file>

<file path=ppt/slideLayouts/_rels/slideLayout7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93.xml"/></Relationships>
</file>

<file path=ppt/slideLayouts/_rels/slideLayout7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94.xml"/></Relationships>
</file>

<file path=ppt/slideLayouts/_rels/slideLayout7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95.xml"/></Relationships>
</file>

<file path=ppt/slideLayouts/_rels/slideLayout7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96.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8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97.xml"/></Relationships>
</file>

<file path=ppt/slideLayouts/_rels/slideLayout8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98.xml"/></Relationships>
</file>

<file path=ppt/slideLayouts/_rels/slideLayout8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99.xml"/></Relationships>
</file>

<file path=ppt/slideLayouts/_rels/slideLayout8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0.xml"/></Relationships>
</file>

<file path=ppt/slideLayouts/_rels/slideLayout8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1.xml"/></Relationships>
</file>

<file path=ppt/slideLayouts/_rels/slideLayout8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2.xml"/></Relationships>
</file>

<file path=ppt/slideLayouts/_rels/slideLayout8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3.xml"/></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4.xml"/></Relationships>
</file>

<file path=ppt/slideLayouts/_rels/slideLayout8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5.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9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6.xml"/></Relationships>
</file>

<file path=ppt/slideLayouts/_rels/slideLayout9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7.xml"/></Relationships>
</file>

<file path=ppt/slideLayouts/_rels/slideLayout9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8.xml"/></Relationships>
</file>

<file path=ppt/slideLayouts/_rels/slideLayout9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9.xml"/></Relationships>
</file>

<file path=ppt/slideLayouts/_rels/slideLayout9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0.xml"/></Relationships>
</file>

<file path=ppt/slideLayouts/_rels/slideLayout9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1.xml"/></Relationships>
</file>

<file path=ppt/slideLayouts/_rels/slideLayout9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4.xml"/><Relationship Id="rId1" Type="http://schemas.openxmlformats.org/officeDocument/2006/relationships/tags" Target="../tags/tag112.xml"/><Relationship Id="rId4" Type="http://schemas.openxmlformats.org/officeDocument/2006/relationships/image" Target="../media/image8.png"/></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9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99.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1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spTree>
    <p:extLst>
      <p:ext uri="{BB962C8B-B14F-4D97-AF65-F5344CB8AC3E}">
        <p14:creationId xmlns:p14="http://schemas.microsoft.com/office/powerpoint/2010/main" xmlns="" val="295283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83201553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41603249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Tree>
    <p:extLst>
      <p:ext uri="{BB962C8B-B14F-4D97-AF65-F5344CB8AC3E}">
        <p14:creationId xmlns:p14="http://schemas.microsoft.com/office/powerpoint/2010/main" xmlns="" val="233577128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50888760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5261162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Tree>
    <p:extLst>
      <p:ext uri="{BB962C8B-B14F-4D97-AF65-F5344CB8AC3E}">
        <p14:creationId xmlns:p14="http://schemas.microsoft.com/office/powerpoint/2010/main" xmlns="" val="16519520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47258756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88841412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332527313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79517621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710810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84147964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4527940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00200615"/>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73921694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681664785"/>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918534358"/>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18187989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5711645"/>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17919460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350589073"/>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945156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6377001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a:solidFill>
                  <a:srgbClr val="003399"/>
                </a:solidFill>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a:solidFill>
                  <a:srgbClr val="003399"/>
                </a:solidFill>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a:solidFill>
                  <a:srgbClr val="003399"/>
                </a:solidFill>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lang="en-US" sz="3200">
                <a:solidFill>
                  <a:prstClr val="white"/>
                </a:solidFill>
              </a:rPr>
              <a:t>Contact Us</a:t>
            </a:r>
            <a:endParaRPr lang="en-GB" sz="2400">
              <a:solidFill>
                <a:prstClr val="white"/>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7585040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a:solidFill>
                  <a:prstClr val="white"/>
                </a:solidFill>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538533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74782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9545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164938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84032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673179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218938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90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260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04545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626080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566863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91066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29254666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0" lang="en-US"/>
          </a:p>
        </p:txBody>
      </p:sp>
      <p:sp>
        <p:nvSpPr>
          <p:cNvPr id="3" name="Vertical Text Placeholder 2"/>
          <p:cNvSpPr>
            <a:spLocks noGrp="1"/>
          </p:cNvSpPr>
          <p:nvPr>
            <p:ph type="body" orient="vert" idx="1"/>
          </p:nvPr>
        </p:nvSpPr>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a:xfrm>
            <a:off x="6096000" y="6248400"/>
            <a:ext cx="2667000" cy="365125"/>
          </a:xfrm>
          <a:prstGeom prst="rect">
            <a:avLst/>
          </a:prstGeom>
        </p:spPr>
        <p:txBody>
          <a:bodyPr/>
          <a:lstStyle/>
          <a:p>
            <a:pPr eaLnBrk="1" latinLnBrk="0" hangingPunct="1"/>
            <a:fld id="{14575306-AFAC-483D-A810-81846BE8107E}" type="datetime1">
              <a:rPr lang="en-US" smtClean="0"/>
              <a:pPr eaLnBrk="1" latinLnBrk="0" hangingPunct="1"/>
              <a:t>9/13/2018</a:t>
            </a:fld>
            <a:endParaRPr lang="en-US" dirty="0"/>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dirty="0"/>
          </a:p>
        </p:txBody>
      </p:sp>
    </p:spTree>
    <p:extLst>
      <p:ext uri="{BB962C8B-B14F-4D97-AF65-F5344CB8AC3E}">
        <p14:creationId xmlns:p14="http://schemas.microsoft.com/office/powerpoint/2010/main" xmlns="" val="41711638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dirty="0"/>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spTree>
    <p:extLst>
      <p:ext uri="{BB962C8B-B14F-4D97-AF65-F5344CB8AC3E}">
        <p14:creationId xmlns:p14="http://schemas.microsoft.com/office/powerpoint/2010/main" xmlns="" val="31353376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493983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3193393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Tree>
    <p:extLst>
      <p:ext uri="{BB962C8B-B14F-4D97-AF65-F5344CB8AC3E}">
        <p14:creationId xmlns:p14="http://schemas.microsoft.com/office/powerpoint/2010/main" xmlns="" val="2844830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617407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5149925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4518889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Tree>
    <p:extLst>
      <p:ext uri="{BB962C8B-B14F-4D97-AF65-F5344CB8AC3E}">
        <p14:creationId xmlns:p14="http://schemas.microsoft.com/office/powerpoint/2010/main" xmlns="" val="21562021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8574711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5781566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5222051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6623225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539286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7733036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430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Tree>
    <p:extLst>
      <p:ext uri="{BB962C8B-B14F-4D97-AF65-F5344CB8AC3E}">
        <p14:creationId xmlns:p14="http://schemas.microsoft.com/office/powerpoint/2010/main" xmlns="" val="18427197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8536057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1270817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16310162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7863116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199114429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9419163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411652229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73048515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err="1">
                <a:solidFill>
                  <a:srgbClr val="003399"/>
                </a:solidFill>
              </a:rPr>
              <a:t>www.westerncape.gov.za</a:t>
            </a:r>
            <a:endParaRPr lang="en-GB" sz="1100" b="1" dirty="0">
              <a:solidFill>
                <a:srgbClr val="003399"/>
              </a:solidFill>
            </a:endParaRPr>
          </a:p>
        </p:txBody>
      </p:sp>
      <p:sp>
        <p:nvSpPr>
          <p:cNvPr id="6" name="Rectangle 5"/>
          <p:cNvSpPr/>
          <p:nvPr userDrawn="1"/>
        </p:nvSpPr>
        <p:spPr>
          <a:xfrm>
            <a:off x="295275" y="565701"/>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3"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056553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1569086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768585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Provincial Government\WCG - Logo - Provincial Treasury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42517" y="420713"/>
            <a:ext cx="5424968" cy="15326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3391308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6918741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0748288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xmlns="" val="199859109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81528920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4610280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xmlns="" val="15042273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2500120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324641012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3068630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153291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49522403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7647029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9903298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7112892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19038081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1469905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67349888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00128001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63634978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183387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Tree>
    <p:extLst>
      <p:ext uri="{BB962C8B-B14F-4D97-AF65-F5344CB8AC3E}">
        <p14:creationId xmlns:p14="http://schemas.microsoft.com/office/powerpoint/2010/main" xmlns="" val="108570991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15852888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70854439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err="1">
                <a:solidFill>
                  <a:srgbClr val="003399"/>
                </a:solidFill>
              </a:rPr>
              <a:t>www.westerncape.gov.za</a:t>
            </a:r>
            <a:endParaRPr lang="en-GB" sz="1100" b="1" dirty="0">
              <a:solidFill>
                <a:srgbClr val="003399"/>
              </a:solidFill>
            </a:endParaRPr>
          </a:p>
        </p:txBody>
      </p:sp>
      <p:sp>
        <p:nvSpPr>
          <p:cNvPr id="6" name="Rectangle 5"/>
          <p:cNvSpPr/>
          <p:nvPr userDrawn="1"/>
        </p:nvSpPr>
        <p:spPr>
          <a:xfrm>
            <a:off x="295275" y="565701"/>
            <a:ext cx="2404826" cy="584775"/>
          </a:xfrm>
          <a:prstGeom prst="rect">
            <a:avLst/>
          </a:prstGeom>
        </p:spPr>
        <p:txBody>
          <a:bodyPr wrap="none">
            <a:spAutoFit/>
          </a:bodyPr>
          <a:lstStyle/>
          <a:p>
            <a:r>
              <a:rPr lang="en-US" sz="3200">
                <a:solidFill>
                  <a:prstClr val="white"/>
                </a:solidFill>
              </a:rPr>
              <a:t>Contact Us</a:t>
            </a:r>
            <a:endParaRPr lang="en-GB" sz="2400">
              <a:solidFill>
                <a:prstClr val="white"/>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0209479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a:solidFill>
                  <a:prstClr val="white"/>
                </a:solidFill>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423188611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fld id="{44DF0C3E-4E99-4E2E-BA98-3D852DE6B51F}" type="datetime3">
              <a:rPr lang="en-US" smtClean="0">
                <a:solidFill>
                  <a:prstClr val="white"/>
                </a:solidFill>
              </a:rPr>
              <a:pPr/>
              <a:t>13 September 2018</a:t>
            </a:fld>
            <a:endParaRPr lang="en-GB">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Provincial Government\WCG - Logo - Provincial Treasury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42517" y="420713"/>
            <a:ext cx="5424968" cy="15326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7613748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5310395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03653536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Tree>
    <p:extLst>
      <p:ext uri="{BB962C8B-B14F-4D97-AF65-F5344CB8AC3E}">
        <p14:creationId xmlns:p14="http://schemas.microsoft.com/office/powerpoint/2010/main" xmlns="" val="417551247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5740926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04951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85783193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Tree>
    <p:extLst>
      <p:ext uri="{BB962C8B-B14F-4D97-AF65-F5344CB8AC3E}">
        <p14:creationId xmlns:p14="http://schemas.microsoft.com/office/powerpoint/2010/main" xmlns="" val="253380916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71879005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8641125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376469642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52812125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76949800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77915562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9347779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88481751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508710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10480807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369209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45619621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7788615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24447773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66928585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1708444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a:solidFill>
                  <a:srgbClr val="003399"/>
                </a:solidFill>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a:solidFill>
                  <a:srgbClr val="003399"/>
                </a:solidFill>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a:solidFill>
                  <a:srgbClr val="003399"/>
                </a:solidFill>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lang="en-US" sz="3200">
                <a:solidFill>
                  <a:prstClr val="white"/>
                </a:solidFill>
              </a:rPr>
              <a:t>Contact Us</a:t>
            </a:r>
            <a:endParaRPr lang="en-GB" sz="2400">
              <a:solidFill>
                <a:prstClr val="white"/>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7769102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a:solidFill>
                  <a:prstClr val="white"/>
                </a:solidFill>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21777411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fld id="{44DF0C3E-4E99-4E2E-BA98-3D852DE6B51F}" type="datetime3">
              <a:rPr lang="en-US" smtClean="0">
                <a:solidFill>
                  <a:prstClr val="white"/>
                </a:solidFill>
              </a:rPr>
              <a:pPr/>
              <a:t>13 September 2018</a:t>
            </a:fld>
            <a:endParaRPr lang="en-GB">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Provincial Government\WCG - Logo - Provincial Treasury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42517" y="420713"/>
            <a:ext cx="5424968" cy="15326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9412383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a:solidFill>
                <a:srgbClr val="003399"/>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011536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5.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vmlDrawing" Target="../drawings/vmlDrawing1.vml"/><Relationship Id="rId30" Type="http://schemas.openxmlformats.org/officeDocument/2006/relationships/tags" Target="../tags/tag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26" Type="http://schemas.openxmlformats.org/officeDocument/2006/relationships/vmlDrawing" Target="../drawings/vmlDrawing2.vml"/><Relationship Id="rId3" Type="http://schemas.openxmlformats.org/officeDocument/2006/relationships/slideLayout" Target="../slideLayouts/slideLayout28.xml"/><Relationship Id="rId21" Type="http://schemas.openxmlformats.org/officeDocument/2006/relationships/slideLayout" Target="../slideLayouts/slideLayout46.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5" Type="http://schemas.openxmlformats.org/officeDocument/2006/relationships/theme" Target="../theme/theme2.xml"/><Relationship Id="rId33" Type="http://schemas.openxmlformats.org/officeDocument/2006/relationships/image" Target="../media/image3.png"/><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29" Type="http://schemas.openxmlformats.org/officeDocument/2006/relationships/tags" Target="../tags/tag29.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24" Type="http://schemas.openxmlformats.org/officeDocument/2006/relationships/slideLayout" Target="../slideLayouts/slideLayout49.xml"/><Relationship Id="rId32" Type="http://schemas.openxmlformats.org/officeDocument/2006/relationships/image" Target="../media/image2.jpeg"/><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slideLayout" Target="../slideLayouts/slideLayout48.xml"/><Relationship Id="rId28" Type="http://schemas.openxmlformats.org/officeDocument/2006/relationships/tags" Target="../tags/tag28.x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31" Type="http://schemas.openxmlformats.org/officeDocument/2006/relationships/oleObject" Target="../embeddings/oleObject2.bin"/><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slideLayout" Target="../slideLayouts/slideLayout47.xml"/><Relationship Id="rId27" Type="http://schemas.openxmlformats.org/officeDocument/2006/relationships/tags" Target="../tags/tag27.xml"/><Relationship Id="rId30" Type="http://schemas.openxmlformats.org/officeDocument/2006/relationships/tags" Target="../tags/tag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18" Type="http://schemas.openxmlformats.org/officeDocument/2006/relationships/slideLayout" Target="../slideLayouts/slideLayout67.xml"/><Relationship Id="rId26" Type="http://schemas.openxmlformats.org/officeDocument/2006/relationships/vmlDrawing" Target="../drawings/vmlDrawing3.vml"/><Relationship Id="rId3" Type="http://schemas.openxmlformats.org/officeDocument/2006/relationships/slideLayout" Target="../slideLayouts/slideLayout52.xml"/><Relationship Id="rId21" Type="http://schemas.openxmlformats.org/officeDocument/2006/relationships/slideLayout" Target="../slideLayouts/slideLayout70.xml"/><Relationship Id="rId34" Type="http://schemas.openxmlformats.org/officeDocument/2006/relationships/image" Target="../media/image3.png"/><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slideLayout" Target="../slideLayouts/slideLayout66.xml"/><Relationship Id="rId25" Type="http://schemas.openxmlformats.org/officeDocument/2006/relationships/theme" Target="../theme/theme3.xml"/><Relationship Id="rId33" Type="http://schemas.openxmlformats.org/officeDocument/2006/relationships/image" Target="../media/image6.png"/><Relationship Id="rId2" Type="http://schemas.openxmlformats.org/officeDocument/2006/relationships/slideLayout" Target="../slideLayouts/slideLayout51.xml"/><Relationship Id="rId16" Type="http://schemas.openxmlformats.org/officeDocument/2006/relationships/slideLayout" Target="../slideLayouts/slideLayout65.xml"/><Relationship Id="rId20" Type="http://schemas.openxmlformats.org/officeDocument/2006/relationships/slideLayout" Target="../slideLayouts/slideLayout69.xml"/><Relationship Id="rId29" Type="http://schemas.openxmlformats.org/officeDocument/2006/relationships/tags" Target="../tags/tag54.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24" Type="http://schemas.openxmlformats.org/officeDocument/2006/relationships/slideLayout" Target="../slideLayouts/slideLayout73.xml"/><Relationship Id="rId32" Type="http://schemas.openxmlformats.org/officeDocument/2006/relationships/image" Target="../media/image2.jpeg"/><Relationship Id="rId5" Type="http://schemas.openxmlformats.org/officeDocument/2006/relationships/slideLayout" Target="../slideLayouts/slideLayout54.xml"/><Relationship Id="rId15" Type="http://schemas.openxmlformats.org/officeDocument/2006/relationships/slideLayout" Target="../slideLayouts/slideLayout64.xml"/><Relationship Id="rId23" Type="http://schemas.openxmlformats.org/officeDocument/2006/relationships/slideLayout" Target="../slideLayouts/slideLayout72.xml"/><Relationship Id="rId28" Type="http://schemas.openxmlformats.org/officeDocument/2006/relationships/tags" Target="../tags/tag53.xml"/><Relationship Id="rId10" Type="http://schemas.openxmlformats.org/officeDocument/2006/relationships/slideLayout" Target="../slideLayouts/slideLayout59.xml"/><Relationship Id="rId19" Type="http://schemas.openxmlformats.org/officeDocument/2006/relationships/slideLayout" Target="../slideLayouts/slideLayout68.xml"/><Relationship Id="rId31" Type="http://schemas.openxmlformats.org/officeDocument/2006/relationships/oleObject" Target="../embeddings/oleObject3.bin"/><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 Id="rId22" Type="http://schemas.openxmlformats.org/officeDocument/2006/relationships/slideLayout" Target="../slideLayouts/slideLayout71.xml"/><Relationship Id="rId27" Type="http://schemas.openxmlformats.org/officeDocument/2006/relationships/tags" Target="../tags/tag52.xml"/><Relationship Id="rId30" Type="http://schemas.openxmlformats.org/officeDocument/2006/relationships/tags" Target="../tags/tag5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81.xml"/><Relationship Id="rId13" Type="http://schemas.openxmlformats.org/officeDocument/2006/relationships/slideLayout" Target="../slideLayouts/slideLayout86.xml"/><Relationship Id="rId18" Type="http://schemas.openxmlformats.org/officeDocument/2006/relationships/slideLayout" Target="../slideLayouts/slideLayout91.xml"/><Relationship Id="rId26" Type="http://schemas.openxmlformats.org/officeDocument/2006/relationships/vmlDrawing" Target="../drawings/vmlDrawing4.vml"/><Relationship Id="rId3" Type="http://schemas.openxmlformats.org/officeDocument/2006/relationships/slideLayout" Target="../slideLayouts/slideLayout76.xml"/><Relationship Id="rId21" Type="http://schemas.openxmlformats.org/officeDocument/2006/relationships/slideLayout" Target="../slideLayouts/slideLayout94.xml"/><Relationship Id="rId34" Type="http://schemas.openxmlformats.org/officeDocument/2006/relationships/image" Target="../media/image3.png"/><Relationship Id="rId7" Type="http://schemas.openxmlformats.org/officeDocument/2006/relationships/slideLayout" Target="../slideLayouts/slideLayout80.xml"/><Relationship Id="rId12" Type="http://schemas.openxmlformats.org/officeDocument/2006/relationships/slideLayout" Target="../slideLayouts/slideLayout85.xml"/><Relationship Id="rId17" Type="http://schemas.openxmlformats.org/officeDocument/2006/relationships/slideLayout" Target="../slideLayouts/slideLayout90.xml"/><Relationship Id="rId25" Type="http://schemas.openxmlformats.org/officeDocument/2006/relationships/theme" Target="../theme/theme4.xml"/><Relationship Id="rId33" Type="http://schemas.openxmlformats.org/officeDocument/2006/relationships/image" Target="../media/image6.png"/><Relationship Id="rId2" Type="http://schemas.openxmlformats.org/officeDocument/2006/relationships/slideLayout" Target="../slideLayouts/slideLayout75.xml"/><Relationship Id="rId16" Type="http://schemas.openxmlformats.org/officeDocument/2006/relationships/slideLayout" Target="../slideLayouts/slideLayout89.xml"/><Relationship Id="rId20" Type="http://schemas.openxmlformats.org/officeDocument/2006/relationships/slideLayout" Target="../slideLayouts/slideLayout93.xml"/><Relationship Id="rId29" Type="http://schemas.openxmlformats.org/officeDocument/2006/relationships/tags" Target="../tags/tag90.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24" Type="http://schemas.openxmlformats.org/officeDocument/2006/relationships/slideLayout" Target="../slideLayouts/slideLayout97.xml"/><Relationship Id="rId32" Type="http://schemas.openxmlformats.org/officeDocument/2006/relationships/image" Target="../media/image2.jpeg"/><Relationship Id="rId5" Type="http://schemas.openxmlformats.org/officeDocument/2006/relationships/slideLayout" Target="../slideLayouts/slideLayout78.xml"/><Relationship Id="rId15" Type="http://schemas.openxmlformats.org/officeDocument/2006/relationships/slideLayout" Target="../slideLayouts/slideLayout88.xml"/><Relationship Id="rId23" Type="http://schemas.openxmlformats.org/officeDocument/2006/relationships/slideLayout" Target="../slideLayouts/slideLayout96.xml"/><Relationship Id="rId28" Type="http://schemas.openxmlformats.org/officeDocument/2006/relationships/tags" Target="../tags/tag89.xml"/><Relationship Id="rId10" Type="http://schemas.openxmlformats.org/officeDocument/2006/relationships/slideLayout" Target="../slideLayouts/slideLayout83.xml"/><Relationship Id="rId19" Type="http://schemas.openxmlformats.org/officeDocument/2006/relationships/slideLayout" Target="../slideLayouts/slideLayout92.xml"/><Relationship Id="rId31" Type="http://schemas.openxmlformats.org/officeDocument/2006/relationships/oleObject" Target="../embeddings/oleObject4.bin"/><Relationship Id="rId4" Type="http://schemas.openxmlformats.org/officeDocument/2006/relationships/slideLayout" Target="../slideLayouts/slideLayout77.xml"/><Relationship Id="rId9" Type="http://schemas.openxmlformats.org/officeDocument/2006/relationships/slideLayout" Target="../slideLayouts/slideLayout82.xml"/><Relationship Id="rId14" Type="http://schemas.openxmlformats.org/officeDocument/2006/relationships/slideLayout" Target="../slideLayouts/slideLayout87.xml"/><Relationship Id="rId22" Type="http://schemas.openxmlformats.org/officeDocument/2006/relationships/slideLayout" Target="../slideLayouts/slideLayout95.xml"/><Relationship Id="rId27" Type="http://schemas.openxmlformats.org/officeDocument/2006/relationships/tags" Target="../tags/tag88.xml"/><Relationship Id="rId30" Type="http://schemas.openxmlformats.org/officeDocument/2006/relationships/tags" Target="../tags/tag9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slideLayout" Target="../slideLayouts/slideLayout110.xml"/><Relationship Id="rId18" Type="http://schemas.openxmlformats.org/officeDocument/2006/relationships/slideLayout" Target="../slideLayouts/slideLayout115.xml"/><Relationship Id="rId26" Type="http://schemas.openxmlformats.org/officeDocument/2006/relationships/vmlDrawing" Target="../drawings/vmlDrawing5.vml"/><Relationship Id="rId3" Type="http://schemas.openxmlformats.org/officeDocument/2006/relationships/slideLayout" Target="../slideLayouts/slideLayout100.xml"/><Relationship Id="rId21" Type="http://schemas.openxmlformats.org/officeDocument/2006/relationships/slideLayout" Target="../slideLayouts/slideLayout118.xml"/><Relationship Id="rId34" Type="http://schemas.openxmlformats.org/officeDocument/2006/relationships/image" Target="../media/image3.png"/><Relationship Id="rId7" Type="http://schemas.openxmlformats.org/officeDocument/2006/relationships/slideLayout" Target="../slideLayouts/slideLayout104.xml"/><Relationship Id="rId12" Type="http://schemas.openxmlformats.org/officeDocument/2006/relationships/slideLayout" Target="../slideLayouts/slideLayout109.xml"/><Relationship Id="rId17" Type="http://schemas.openxmlformats.org/officeDocument/2006/relationships/slideLayout" Target="../slideLayouts/slideLayout114.xml"/><Relationship Id="rId25" Type="http://schemas.openxmlformats.org/officeDocument/2006/relationships/theme" Target="../theme/theme5.xml"/><Relationship Id="rId33" Type="http://schemas.openxmlformats.org/officeDocument/2006/relationships/image" Target="../media/image6.png"/><Relationship Id="rId2" Type="http://schemas.openxmlformats.org/officeDocument/2006/relationships/slideLayout" Target="../slideLayouts/slideLayout99.xml"/><Relationship Id="rId16" Type="http://schemas.openxmlformats.org/officeDocument/2006/relationships/slideLayout" Target="../slideLayouts/slideLayout113.xml"/><Relationship Id="rId20" Type="http://schemas.openxmlformats.org/officeDocument/2006/relationships/slideLayout" Target="../slideLayouts/slideLayout117.xml"/><Relationship Id="rId29" Type="http://schemas.openxmlformats.org/officeDocument/2006/relationships/tags" Target="../tags/tag115.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24" Type="http://schemas.openxmlformats.org/officeDocument/2006/relationships/slideLayout" Target="../slideLayouts/slideLayout121.xml"/><Relationship Id="rId32" Type="http://schemas.openxmlformats.org/officeDocument/2006/relationships/image" Target="../media/image2.jpeg"/><Relationship Id="rId5" Type="http://schemas.openxmlformats.org/officeDocument/2006/relationships/slideLayout" Target="../slideLayouts/slideLayout102.xml"/><Relationship Id="rId15" Type="http://schemas.openxmlformats.org/officeDocument/2006/relationships/slideLayout" Target="../slideLayouts/slideLayout112.xml"/><Relationship Id="rId23" Type="http://schemas.openxmlformats.org/officeDocument/2006/relationships/slideLayout" Target="../slideLayouts/slideLayout120.xml"/><Relationship Id="rId28" Type="http://schemas.openxmlformats.org/officeDocument/2006/relationships/tags" Target="../tags/tag114.xml"/><Relationship Id="rId10" Type="http://schemas.openxmlformats.org/officeDocument/2006/relationships/slideLayout" Target="../slideLayouts/slideLayout107.xml"/><Relationship Id="rId19" Type="http://schemas.openxmlformats.org/officeDocument/2006/relationships/slideLayout" Target="../slideLayouts/slideLayout116.xml"/><Relationship Id="rId31" Type="http://schemas.openxmlformats.org/officeDocument/2006/relationships/oleObject" Target="../embeddings/oleObject5.bin"/><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slideLayout" Target="../slideLayouts/slideLayout111.xml"/><Relationship Id="rId22" Type="http://schemas.openxmlformats.org/officeDocument/2006/relationships/slideLayout" Target="../slideLayouts/slideLayout119.xml"/><Relationship Id="rId27" Type="http://schemas.openxmlformats.org/officeDocument/2006/relationships/tags" Target="../tags/tag113.xml"/><Relationship Id="rId30" Type="http://schemas.openxmlformats.org/officeDocument/2006/relationships/tags" Target="../tags/tag1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2924740968"/>
              </p:ext>
            </p:extLst>
          </p:nvPr>
        </p:nvGraphicFramePr>
        <p:xfrm>
          <a:off x="0" y="0"/>
          <a:ext cx="158750" cy="158750"/>
        </p:xfrm>
        <a:graphic>
          <a:graphicData uri="http://schemas.openxmlformats.org/presentationml/2006/ole">
            <p:oleObj spid="_x0000_s1514" name="think-cell Slide" r:id="rId32" imgW="270" imgH="270" progId="">
              <p:embed/>
            </p:oleObj>
          </a:graphicData>
        </a:graphic>
      </p:graphicFrame>
      <p:pic>
        <p:nvPicPr>
          <p:cNvPr id="9" name="Picture 8"/>
          <p:cNvPicPr>
            <a:picLocks noChangeAspect="1"/>
          </p:cNvPicPr>
          <p:nvPr>
            <p:custDataLst>
              <p:tags r:id="rId28"/>
            </p:custDataLst>
          </p:nvPr>
        </p:nvPicPr>
        <p:blipFill rotWithShape="1">
          <a:blip r:embed="rId33"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9"/>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30"/>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Tree>
    <p:extLst>
      <p:ext uri="{BB962C8B-B14F-4D97-AF65-F5344CB8AC3E}">
        <p14:creationId xmlns:p14="http://schemas.microsoft.com/office/powerpoint/2010/main" xmlns="" val="30924307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88" r:id="rId3"/>
    <p:sldLayoutId id="2147483686" r:id="rId4"/>
    <p:sldLayoutId id="2147483674" r:id="rId5"/>
    <p:sldLayoutId id="2147483689" r:id="rId6"/>
    <p:sldLayoutId id="2147483685" r:id="rId7"/>
    <p:sldLayoutId id="2147483679" r:id="rId8"/>
    <p:sldLayoutId id="2147483690" r:id="rId9"/>
    <p:sldLayoutId id="2147483684" r:id="rId10"/>
    <p:sldLayoutId id="2147483680" r:id="rId11"/>
    <p:sldLayoutId id="2147483691" r:id="rId12"/>
    <p:sldLayoutId id="2147483683" r:id="rId13"/>
    <p:sldLayoutId id="214748368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682" r:id="rId23"/>
    <p:sldLayoutId id="2147483670" r:id="rId24"/>
    <p:sldLayoutId id="2147483800" r:id="rId25"/>
  </p:sldLayoutIdLst>
  <p:hf hdr="0" ft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4"/>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1710626345"/>
              </p:ext>
            </p:extLst>
          </p:nvPr>
        </p:nvGraphicFramePr>
        <p:xfrm>
          <a:off x="0" y="0"/>
          <a:ext cx="158750" cy="158750"/>
        </p:xfrm>
        <a:graphic>
          <a:graphicData uri="http://schemas.openxmlformats.org/presentationml/2006/ole">
            <p:oleObj spid="_x0000_s2401" name="think-cell Slide" r:id="rId31" imgW="270" imgH="270" progId="">
              <p:embed/>
            </p:oleObj>
          </a:graphicData>
        </a:graphic>
      </p:graphicFrame>
      <p:pic>
        <p:nvPicPr>
          <p:cNvPr id="9" name="Picture 8"/>
          <p:cNvPicPr>
            <a:picLocks noChangeAspect="1"/>
          </p:cNvPicPr>
          <p:nvPr>
            <p:custDataLst>
              <p:tags r:id="rId27"/>
            </p:custDataLst>
          </p:nvPr>
        </p:nvPicPr>
        <p:blipFill rotWithShape="1">
          <a:blip r:embed="rId32"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Tree>
    <p:extLst>
      <p:ext uri="{BB962C8B-B14F-4D97-AF65-F5344CB8AC3E}">
        <p14:creationId xmlns:p14="http://schemas.microsoft.com/office/powerpoint/2010/main" xmlns="" val="324821505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719" r:id="rId19"/>
    <p:sldLayoutId id="2147483720" r:id="rId20"/>
    <p:sldLayoutId id="2147483721" r:id="rId21"/>
    <p:sldLayoutId id="2147483722" r:id="rId22"/>
    <p:sldLayoutId id="2147483723" r:id="rId23"/>
    <p:sldLayoutId id="2147483724" r:id="rId24"/>
  </p:sldLayoutIdLst>
  <p:hf hdr="0" ft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1583952177"/>
              </p:ext>
            </p:extLst>
          </p:nvPr>
        </p:nvGraphicFramePr>
        <p:xfrm>
          <a:off x="0" y="0"/>
          <a:ext cx="158750" cy="158750"/>
        </p:xfrm>
        <a:graphic>
          <a:graphicData uri="http://schemas.openxmlformats.org/presentationml/2006/ole">
            <p:oleObj spid="_x0000_s3270" name="think-cell Slide" r:id="rId31" imgW="270" imgH="270" progId="">
              <p:embed/>
            </p:oleObj>
          </a:graphicData>
        </a:graphic>
      </p:graphicFrame>
      <p:pic>
        <p:nvPicPr>
          <p:cNvPr id="9" name="Picture 8"/>
          <p:cNvPicPr>
            <a:picLocks noChangeAspect="1"/>
          </p:cNvPicPr>
          <p:nvPr>
            <p:custDataLst>
              <p:tags r:id="rId27"/>
            </p:custDataLst>
          </p:nvPr>
        </p:nvPicPr>
        <p:blipFill rotWithShape="1">
          <a:blip r:embed="rId32"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4" name="Picture 116" descr="C:\Users\Conny\Desktop\WCG\WCG - Logo\PNG\Logos blue\Provincial Government\WCG - Logo - Provincial Government - Blue.png"/>
          <p:cNvPicPr>
            <a:picLocks noChangeAspect="1" noChangeArrowheads="1"/>
          </p:cNvPicPr>
          <p:nvPr/>
        </p:nvPicPr>
        <p:blipFill>
          <a:blip r:embed="rId3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605003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 id="2147483743" r:id="rId18"/>
    <p:sldLayoutId id="2147483744" r:id="rId19"/>
    <p:sldLayoutId id="2147483745" r:id="rId20"/>
    <p:sldLayoutId id="2147483746" r:id="rId21"/>
    <p:sldLayoutId id="2147483747" r:id="rId22"/>
    <p:sldLayoutId id="2147483748" r:id="rId23"/>
    <p:sldLayoutId id="2147483749" r:id="rId24"/>
  </p:sldLayoutIdLst>
  <p:hf hdr="0" ft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4"/>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3864731376"/>
              </p:ext>
            </p:extLst>
          </p:nvPr>
        </p:nvGraphicFramePr>
        <p:xfrm>
          <a:off x="0" y="0"/>
          <a:ext cx="158750" cy="158750"/>
        </p:xfrm>
        <a:graphic>
          <a:graphicData uri="http://schemas.openxmlformats.org/presentationml/2006/ole">
            <p:oleObj spid="_x0000_s9408" name="think-cell Slide" r:id="rId31" imgW="270" imgH="270" progId="">
              <p:embed/>
            </p:oleObj>
          </a:graphicData>
        </a:graphic>
      </p:graphicFrame>
      <p:pic>
        <p:nvPicPr>
          <p:cNvPr id="9" name="Picture 8"/>
          <p:cNvPicPr>
            <a:picLocks noChangeAspect="1"/>
          </p:cNvPicPr>
          <p:nvPr>
            <p:custDataLst>
              <p:tags r:id="rId27"/>
            </p:custDataLst>
          </p:nvPr>
        </p:nvPicPr>
        <p:blipFill rotWithShape="1">
          <a:blip r:embed="rId32"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4" name="Picture 116" descr="C:\Users\Conny\Desktop\WCG\WCG - Logo\PNG\Logos blue\Provincial Government\WCG - Logo - Provincial Government - Blue.png"/>
          <p:cNvPicPr>
            <a:picLocks noChangeAspect="1" noChangeArrowheads="1"/>
          </p:cNvPicPr>
          <p:nvPr userDrawn="1"/>
        </p:nvPicPr>
        <p:blipFill>
          <a:blip r:embed="rId3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4875647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 id="2147483768" r:id="rId18"/>
    <p:sldLayoutId id="2147483769" r:id="rId19"/>
    <p:sldLayoutId id="2147483770" r:id="rId20"/>
    <p:sldLayoutId id="2147483771" r:id="rId21"/>
    <p:sldLayoutId id="2147483772" r:id="rId22"/>
    <p:sldLayoutId id="2147483773" r:id="rId23"/>
    <p:sldLayoutId id="2147483774" r:id="rId24"/>
  </p:sldLayoutIdLst>
  <p:hf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4"/>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1583038007"/>
              </p:ext>
            </p:extLst>
          </p:nvPr>
        </p:nvGraphicFramePr>
        <p:xfrm>
          <a:off x="0" y="0"/>
          <a:ext cx="158750" cy="158750"/>
        </p:xfrm>
        <a:graphic>
          <a:graphicData uri="http://schemas.openxmlformats.org/presentationml/2006/ole">
            <p:oleObj spid="_x0000_s10432" name="think-cell Slide" r:id="rId31" imgW="270" imgH="270" progId="">
              <p:embed/>
            </p:oleObj>
          </a:graphicData>
        </a:graphic>
      </p:graphicFrame>
      <p:pic>
        <p:nvPicPr>
          <p:cNvPr id="9" name="Picture 8"/>
          <p:cNvPicPr>
            <a:picLocks noChangeAspect="1"/>
          </p:cNvPicPr>
          <p:nvPr>
            <p:custDataLst>
              <p:tags r:id="rId27"/>
            </p:custDataLst>
          </p:nvPr>
        </p:nvPicPr>
        <p:blipFill rotWithShape="1">
          <a:blip r:embed="rId32"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4" name="Picture 116" descr="C:\Users\Conny\Desktop\WCG\WCG - Logo\PNG\Logos blue\Provincial Government\WCG - Logo - Provincial Government - Blue.png"/>
          <p:cNvPicPr>
            <a:picLocks noChangeAspect="1" noChangeArrowheads="1"/>
          </p:cNvPicPr>
          <p:nvPr userDrawn="1"/>
        </p:nvPicPr>
        <p:blipFill>
          <a:blip r:embed="rId3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6690270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 id="2147483790" r:id="rId15"/>
    <p:sldLayoutId id="2147483791" r:id="rId16"/>
    <p:sldLayoutId id="2147483792" r:id="rId17"/>
    <p:sldLayoutId id="2147483793" r:id="rId18"/>
    <p:sldLayoutId id="2147483794" r:id="rId19"/>
    <p:sldLayoutId id="2147483795" r:id="rId20"/>
    <p:sldLayoutId id="2147483796" r:id="rId21"/>
    <p:sldLayoutId id="2147483797" r:id="rId22"/>
    <p:sldLayoutId id="2147483798" r:id="rId23"/>
    <p:sldLayoutId id="2147483799" r:id="rId24"/>
  </p:sldLayoutIdLst>
  <p:hf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4"/>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38.xml"/><Relationship Id="rId4" Type="http://schemas.openxmlformats.org/officeDocument/2006/relationships/image" Target="../media/image10.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5.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39.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5.xm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5.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5.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5.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5.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5.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5.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359532" y="3307222"/>
            <a:ext cx="8424936" cy="3434146"/>
          </a:xfrm>
        </p:spPr>
        <p:txBody>
          <a:bodyPr>
            <a:noAutofit/>
          </a:bodyPr>
          <a:lstStyle/>
          <a:p>
            <a:pPr algn="ctr"/>
            <a:r>
              <a:rPr lang="en-ZA" sz="2400" dirty="0">
                <a:latin typeface="Century Gothic"/>
                <a:cs typeface="Century Gothic"/>
              </a:rPr>
              <a:t>PRESENTATION TO the</a:t>
            </a:r>
            <a:br>
              <a:rPr lang="en-ZA" sz="2400" dirty="0">
                <a:latin typeface="Century Gothic"/>
                <a:cs typeface="Century Gothic"/>
              </a:rPr>
            </a:br>
            <a:r>
              <a:rPr lang="en-ZA" sz="2400" dirty="0">
                <a:latin typeface="Century Gothic"/>
                <a:cs typeface="Century Gothic"/>
              </a:rPr>
              <a:t>STANDING COMMITTEE ON PUBLIC ACCOUNTS (SCOPA)</a:t>
            </a:r>
            <a:br>
              <a:rPr lang="en-ZA" sz="2400" dirty="0">
                <a:latin typeface="Century Gothic"/>
                <a:cs typeface="Century Gothic"/>
              </a:rPr>
            </a:br>
            <a:r>
              <a:rPr lang="en-ZA" sz="2400" dirty="0">
                <a:latin typeface="Century Gothic"/>
                <a:cs typeface="Century Gothic"/>
              </a:rPr>
              <a:t/>
            </a:r>
            <a:br>
              <a:rPr lang="en-ZA" sz="2400" dirty="0">
                <a:latin typeface="Century Gothic"/>
                <a:cs typeface="Century Gothic"/>
              </a:rPr>
            </a:br>
            <a:r>
              <a:rPr lang="en-US" sz="2400" dirty="0">
                <a:latin typeface="Tahoma" panose="020B0604030504040204" pitchFamily="34" charset="0"/>
                <a:ea typeface="Tahoma" panose="020B0604030504040204" pitchFamily="34" charset="0"/>
                <a:cs typeface="Tahoma" panose="020B0604030504040204" pitchFamily="34" charset="0"/>
              </a:rPr>
              <a:t> Western Cape Gambling and Racing Board</a:t>
            </a:r>
            <a:br>
              <a:rPr lang="en-US" sz="2400" dirty="0">
                <a:latin typeface="Tahoma" panose="020B0604030504040204" pitchFamily="34" charset="0"/>
                <a:ea typeface="Tahoma" panose="020B0604030504040204" pitchFamily="34" charset="0"/>
                <a:cs typeface="Tahoma" panose="020B0604030504040204" pitchFamily="34" charset="0"/>
              </a:rPr>
            </a:br>
            <a:r>
              <a:rPr lang="en-US" sz="1200" dirty="0">
                <a:latin typeface="Tahoma" panose="020B0604030504040204" pitchFamily="34" charset="0"/>
                <a:ea typeface="Tahoma" panose="020B0604030504040204" pitchFamily="34" charset="0"/>
                <a:cs typeface="Tahoma" panose="020B0604030504040204" pitchFamily="34" charset="0"/>
              </a:rPr>
              <a:t/>
            </a:r>
            <a:br>
              <a:rPr lang="en-US" sz="12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BRIEFING presentation </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ea typeface="Tahoma" panose="020B0604030504040204" pitchFamily="34" charset="0"/>
                <a:cs typeface="Tahoma" panose="020B0604030504040204" pitchFamily="34" charset="0"/>
              </a:rPr>
              <a:t> 12 SEPTEMBER 2018</a:t>
            </a:r>
            <a:br>
              <a:rPr lang="en-US" sz="2400" dirty="0">
                <a:ea typeface="Tahoma" panose="020B0604030504040204" pitchFamily="34" charset="0"/>
                <a:cs typeface="Tahoma" panose="020B0604030504040204" pitchFamily="34" charset="0"/>
              </a:rPr>
            </a:br>
            <a:endParaRPr lang="en-US" sz="2400" dirty="0">
              <a:ea typeface="Tahoma" panose="020B0604030504040204" pitchFamily="34" charset="0"/>
              <a:cs typeface="Tahoma" panose="020B0604030504040204" pitchFamily="34" charset="0"/>
            </a:endParaRPr>
          </a:p>
        </p:txBody>
      </p:sp>
      <p:grpSp>
        <p:nvGrpSpPr>
          <p:cNvPr id="3" name="Group 2"/>
          <p:cNvGrpSpPr>
            <a:grpSpLocks/>
          </p:cNvGrpSpPr>
          <p:nvPr/>
        </p:nvGrpSpPr>
        <p:grpSpPr bwMode="auto">
          <a:xfrm>
            <a:off x="72008" y="188640"/>
            <a:ext cx="8964488" cy="1944216"/>
            <a:chOff x="0" y="0"/>
            <a:chExt cx="7572375" cy="1295400"/>
          </a:xfrm>
        </p:grpSpPr>
        <p:pic>
          <p:nvPicPr>
            <p:cNvPr id="4" name="Picture 2"/>
            <p:cNvPicPr>
              <a:picLocks noChangeAspect="1"/>
            </p:cNvPicPr>
            <p:nvPr/>
          </p:nvPicPr>
          <p:blipFill>
            <a:blip r:embed="rId4" cstate="print">
              <a:extLst>
                <a:ext uri="{28A0092B-C50C-407E-A947-70E740481C1C}">
                  <a14:useLocalDpi xmlns:a14="http://schemas.microsoft.com/office/drawing/2010/main" xmlns="" val="0"/>
                </a:ext>
              </a:extLst>
            </a:blip>
            <a:srcRect t="18950" b="77225"/>
            <a:stretch>
              <a:fillRect/>
            </a:stretch>
          </p:blipFill>
          <p:spPr bwMode="auto">
            <a:xfrm>
              <a:off x="0" y="885825"/>
              <a:ext cx="7572375" cy="409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
            <p:cNvPicPr>
              <a:picLocks noChangeAspect="1"/>
            </p:cNvPicPr>
            <p:nvPr/>
          </p:nvPicPr>
          <p:blipFill>
            <a:blip r:embed="rId4" cstate="print">
              <a:extLst>
                <a:ext uri="{28A0092B-C50C-407E-A947-70E740481C1C}">
                  <a14:useLocalDpi xmlns:a14="http://schemas.microsoft.com/office/drawing/2010/main" xmlns="" val="0"/>
                </a:ext>
              </a:extLst>
            </a:blip>
            <a:srcRect t="5960" b="84698"/>
            <a:stretch>
              <a:fillRect/>
            </a:stretch>
          </p:blipFill>
          <p:spPr bwMode="auto">
            <a:xfrm>
              <a:off x="0" y="0"/>
              <a:ext cx="7572375" cy="1000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ustDataLst>
      <p:tags r:id="rId1"/>
    </p:custDataLst>
    <p:extLst>
      <p:ext uri="{BB962C8B-B14F-4D97-AF65-F5344CB8AC3E}">
        <p14:creationId xmlns:p14="http://schemas.microsoft.com/office/powerpoint/2010/main" xmlns="" val="1875078384"/>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66713" lvl="1" indent="-366713" algn="ctr">
              <a:spcBef>
                <a:spcPts val="600"/>
              </a:spcBef>
              <a:defRPr/>
            </a:pPr>
            <a:r>
              <a:rPr lang="en-US" sz="2400" b="1" cap="all" dirty="0">
                <a:latin typeface="Calibri" charset="0"/>
                <a:ea typeface="Calibri" charset="0"/>
                <a:cs typeface="Calibri" charset="0"/>
              </a:rPr>
              <a:t>Business model used to motivate for the allocation of </a:t>
            </a:r>
            <a:br>
              <a:rPr lang="en-US" sz="2400" b="1" cap="all" dirty="0">
                <a:latin typeface="Calibri" charset="0"/>
                <a:ea typeface="Calibri" charset="0"/>
                <a:cs typeface="Calibri" charset="0"/>
              </a:rPr>
            </a:br>
            <a:r>
              <a:rPr lang="en-US" sz="2400" b="1" cap="all" dirty="0">
                <a:latin typeface="Calibri" charset="0"/>
                <a:ea typeface="Calibri" charset="0"/>
                <a:cs typeface="Calibri" charset="0"/>
              </a:rPr>
              <a:t>R 18 million for the financial year under review</a:t>
            </a:r>
          </a:p>
        </p:txBody>
      </p:sp>
      <p:sp>
        <p:nvSpPr>
          <p:cNvPr id="4" name="Slide Number Placeholder 3"/>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10</a:t>
            </a:fld>
            <a:endParaRPr kumimoji="0" lang="en-US" dirty="0"/>
          </a:p>
        </p:txBody>
      </p:sp>
      <p:sp>
        <p:nvSpPr>
          <p:cNvPr id="5" name="Vertical Text Placeholder 2"/>
          <p:cNvSpPr txBox="1">
            <a:spLocks/>
          </p:cNvSpPr>
          <p:nvPr/>
        </p:nvSpPr>
        <p:spPr>
          <a:xfrm rot="16200000">
            <a:off x="2057164" y="-499148"/>
            <a:ext cx="5112568" cy="8504366"/>
          </a:xfrm>
          <a:prstGeom prst="rect">
            <a:avLst/>
          </a:prstGeom>
        </p:spPr>
        <p:txBody>
          <a:bodyPr vert="eaVert" lIns="72000" tIns="72000" rIns="72000" bIns="72000" rtlCol="0">
            <a:norm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7988" lvl="1" indent="-407988">
              <a:lnSpc>
                <a:spcPct val="140000"/>
              </a:lnSpc>
              <a:spcBef>
                <a:spcPts val="1200"/>
              </a:spcBef>
            </a:pPr>
            <a:r>
              <a:rPr lang="en-US" sz="1400" dirty="0">
                <a:latin typeface="Calibri" charset="0"/>
                <a:ea typeface="Calibri" charset="0"/>
                <a:cs typeface="Calibri" charset="0"/>
              </a:rPr>
              <a:t>It was said that the channeling of 50% of the taxes to the Club was in the interest of all role players</a:t>
            </a:r>
          </a:p>
          <a:p>
            <a:pPr marL="407988" lvl="1" indent="-407988">
              <a:lnSpc>
                <a:spcPct val="140000"/>
              </a:lnSpc>
              <a:spcBef>
                <a:spcPts val="1200"/>
              </a:spcBef>
            </a:pPr>
            <a:r>
              <a:rPr lang="en-US" sz="1400" dirty="0">
                <a:latin typeface="Calibri" charset="0"/>
                <a:ea typeface="Calibri" charset="0"/>
                <a:cs typeface="Calibri" charset="0"/>
              </a:rPr>
              <a:t>It was noted that in real terms, Club may effectively the Club will be subsidised by the Province</a:t>
            </a:r>
          </a:p>
          <a:p>
            <a:pPr marL="407988" lvl="1" indent="-407988">
              <a:lnSpc>
                <a:spcPct val="140000"/>
              </a:lnSpc>
              <a:spcBef>
                <a:spcPts val="1200"/>
              </a:spcBef>
            </a:pPr>
            <a:r>
              <a:rPr lang="en-US" sz="1400" dirty="0">
                <a:latin typeface="Calibri" charset="0"/>
                <a:ea typeface="Calibri" charset="0"/>
                <a:cs typeface="Calibri" charset="0"/>
              </a:rPr>
              <a:t>The 50% of bookmaker taxes will exceed the own tax obligation of the totalisator </a:t>
            </a:r>
          </a:p>
          <a:p>
            <a:pPr marL="407988" lvl="1" indent="-407988">
              <a:lnSpc>
                <a:spcPct val="140000"/>
              </a:lnSpc>
              <a:spcBef>
                <a:spcPts val="1200"/>
              </a:spcBef>
            </a:pPr>
            <a:r>
              <a:rPr lang="en-US" sz="1400" dirty="0">
                <a:latin typeface="Calibri" charset="0"/>
                <a:ea typeface="Calibri" charset="0"/>
                <a:cs typeface="Calibri" charset="0"/>
              </a:rPr>
              <a:t>At the time this request came from the then MEC for Agriculture, Tourism and Gambling – John Gelderblom and addressed to the MEC for Finance, Business Promotion and asset Management</a:t>
            </a:r>
          </a:p>
          <a:p>
            <a:pPr marL="407988" lvl="1" indent="-407988">
              <a:lnSpc>
                <a:spcPct val="140000"/>
              </a:lnSpc>
              <a:spcBef>
                <a:spcPts val="1200"/>
              </a:spcBef>
            </a:pPr>
            <a:r>
              <a:rPr lang="en-US" sz="1400" dirty="0">
                <a:latin typeface="Calibri" charset="0"/>
                <a:ea typeface="Calibri" charset="0"/>
                <a:cs typeface="Calibri" charset="0"/>
              </a:rPr>
              <a:t> </a:t>
            </a:r>
            <a:endParaRPr lang="en-ZA" sz="2400" dirty="0">
              <a:latin typeface="Calibri" charset="0"/>
              <a:ea typeface="Calibri" charset="0"/>
              <a:cs typeface="Calibri"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rcRect t="5960" b="84698"/>
          <a:stretch>
            <a:fillRect/>
          </a:stretch>
        </p:blipFill>
        <p:spPr bwMode="auto">
          <a:xfrm>
            <a:off x="0" y="6309320"/>
            <a:ext cx="3132000" cy="524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26003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359532" y="3307222"/>
            <a:ext cx="8424936" cy="3434146"/>
          </a:xfrm>
        </p:spPr>
        <p:txBody>
          <a:bodyPr anchor="ctr">
            <a:noAutofit/>
          </a:bodyPr>
          <a:lstStyle/>
          <a:p>
            <a:pPr algn="ctr"/>
            <a:r>
              <a:rPr lang="en-US" sz="4000" dirty="0">
                <a:latin typeface="Century Gothic"/>
                <a:cs typeface="Century Gothic"/>
              </a:rPr>
              <a:t>THE END</a:t>
            </a:r>
            <a:endParaRPr lang="en-US" sz="4000" dirty="0">
              <a:ea typeface="Tahoma" panose="020B0604030504040204" pitchFamily="34" charset="0"/>
              <a:cs typeface="Tahoma" panose="020B0604030504040204" pitchFamily="34" charset="0"/>
            </a:endParaRPr>
          </a:p>
        </p:txBody>
      </p:sp>
      <p:grpSp>
        <p:nvGrpSpPr>
          <p:cNvPr id="3" name="Group 2"/>
          <p:cNvGrpSpPr>
            <a:grpSpLocks/>
          </p:cNvGrpSpPr>
          <p:nvPr/>
        </p:nvGrpSpPr>
        <p:grpSpPr bwMode="auto">
          <a:xfrm>
            <a:off x="72008" y="188640"/>
            <a:ext cx="8964488" cy="1944216"/>
            <a:chOff x="0" y="0"/>
            <a:chExt cx="7572375" cy="1295400"/>
          </a:xfrm>
        </p:grpSpPr>
        <p:pic>
          <p:nvPicPr>
            <p:cNvPr id="4" name="Picture 2"/>
            <p:cNvPicPr>
              <a:picLocks noChangeAspect="1"/>
            </p:cNvPicPr>
            <p:nvPr/>
          </p:nvPicPr>
          <p:blipFill>
            <a:blip r:embed="rId4" cstate="print">
              <a:extLst>
                <a:ext uri="{28A0092B-C50C-407E-A947-70E740481C1C}">
                  <a14:useLocalDpi xmlns:a14="http://schemas.microsoft.com/office/drawing/2010/main" xmlns="" val="0"/>
                </a:ext>
              </a:extLst>
            </a:blip>
            <a:srcRect t="18950" b="77225"/>
            <a:stretch>
              <a:fillRect/>
            </a:stretch>
          </p:blipFill>
          <p:spPr bwMode="auto">
            <a:xfrm>
              <a:off x="0" y="885825"/>
              <a:ext cx="7572375" cy="409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
            <p:cNvPicPr>
              <a:picLocks noChangeAspect="1"/>
            </p:cNvPicPr>
            <p:nvPr/>
          </p:nvPicPr>
          <p:blipFill>
            <a:blip r:embed="rId4" cstate="print">
              <a:extLst>
                <a:ext uri="{28A0092B-C50C-407E-A947-70E740481C1C}">
                  <a14:useLocalDpi xmlns:a14="http://schemas.microsoft.com/office/drawing/2010/main" xmlns="" val="0"/>
                </a:ext>
              </a:extLst>
            </a:blip>
            <a:srcRect t="5960" b="84698"/>
            <a:stretch>
              <a:fillRect/>
            </a:stretch>
          </p:blipFill>
          <p:spPr bwMode="auto">
            <a:xfrm>
              <a:off x="0" y="0"/>
              <a:ext cx="7572375" cy="1000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ustDataLst>
      <p:tags r:id="rId1"/>
    </p:custDataLst>
    <p:extLst>
      <p:ext uri="{BB962C8B-B14F-4D97-AF65-F5344CB8AC3E}">
        <p14:creationId xmlns:p14="http://schemas.microsoft.com/office/powerpoint/2010/main" xmlns="" val="276569038"/>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rot="16200000">
            <a:off x="2292350" y="-1046162"/>
            <a:ext cx="4738688" cy="8964612"/>
          </a:xfrm>
        </p:spPr>
        <p:txBody>
          <a:bodyPr rtlCol="0">
            <a:normAutofit fontScale="92500"/>
          </a:bodyPr>
          <a:lstStyle/>
          <a:p>
            <a:pPr marL="366713" lvl="1" indent="-366713" fontAlgn="auto">
              <a:lnSpc>
                <a:spcPct val="150000"/>
              </a:lnSpc>
              <a:spcBef>
                <a:spcPts val="600"/>
              </a:spcBef>
              <a:spcAft>
                <a:spcPts val="0"/>
              </a:spcAft>
              <a:defRPr/>
            </a:pPr>
            <a:r>
              <a:rPr lang="en-US" altLang="en-US" sz="2400" b="1" dirty="0">
                <a:latin typeface="Calibri" charset="0"/>
                <a:ea typeface="Calibri" charset="0"/>
                <a:cs typeface="Calibri" charset="0"/>
              </a:rPr>
              <a:t>Board Meetings for 2016/17 and value derived</a:t>
            </a:r>
          </a:p>
          <a:p>
            <a:pPr marL="366713" lvl="1" indent="-366713" fontAlgn="auto">
              <a:lnSpc>
                <a:spcPct val="150000"/>
              </a:lnSpc>
              <a:spcBef>
                <a:spcPts val="600"/>
              </a:spcBef>
              <a:spcAft>
                <a:spcPts val="0"/>
              </a:spcAft>
              <a:defRPr/>
            </a:pPr>
            <a:r>
              <a:rPr lang="en-US" altLang="en-US" sz="2400" b="1" dirty="0">
                <a:latin typeface="Calibri" charset="0"/>
                <a:ea typeface="Calibri" charset="0"/>
                <a:cs typeface="Calibri" charset="0"/>
              </a:rPr>
              <a:t>Resources allocated to licence holders to assist in poorer communities</a:t>
            </a:r>
          </a:p>
          <a:p>
            <a:pPr marL="366713" lvl="1" indent="-366713">
              <a:lnSpc>
                <a:spcPct val="150000"/>
              </a:lnSpc>
              <a:spcBef>
                <a:spcPts val="600"/>
              </a:spcBef>
              <a:defRPr/>
            </a:pPr>
            <a:r>
              <a:rPr lang="en-US" sz="2400" b="1" dirty="0">
                <a:latin typeface="Calibri" charset="0"/>
                <a:ea typeface="Calibri" charset="0"/>
                <a:cs typeface="Calibri" charset="0"/>
              </a:rPr>
              <a:t>The establishment of Western  Cape Responsible Forum, including its challenges and achievements during the </a:t>
            </a:r>
            <a:r>
              <a:rPr lang="en-US" sz="2400" b="1" dirty="0" smtClean="0">
                <a:latin typeface="Calibri" charset="0"/>
                <a:ea typeface="Calibri" charset="0"/>
                <a:cs typeface="Calibri" charset="0"/>
              </a:rPr>
              <a:t>2016/17 </a:t>
            </a:r>
            <a:r>
              <a:rPr lang="en-US" sz="2400" b="1" dirty="0">
                <a:latin typeface="Calibri" charset="0"/>
                <a:ea typeface="Calibri" charset="0"/>
                <a:cs typeface="Calibri" charset="0"/>
              </a:rPr>
              <a:t>financial year</a:t>
            </a:r>
          </a:p>
          <a:p>
            <a:pPr marL="366713" lvl="1" indent="-366713">
              <a:lnSpc>
                <a:spcPct val="150000"/>
              </a:lnSpc>
              <a:spcBef>
                <a:spcPts val="600"/>
              </a:spcBef>
              <a:defRPr/>
            </a:pPr>
            <a:r>
              <a:rPr lang="en-US" sz="2400" b="1" dirty="0">
                <a:latin typeface="Calibri" charset="0"/>
                <a:ea typeface="Calibri" charset="0"/>
                <a:cs typeface="Calibri" charset="0"/>
              </a:rPr>
              <a:t>The loss of funds that the Western Cape experienced due to illegal gambling during the </a:t>
            </a:r>
            <a:r>
              <a:rPr lang="en-US" sz="2400" b="1" dirty="0" smtClean="0">
                <a:latin typeface="Calibri" charset="0"/>
                <a:ea typeface="Calibri" charset="0"/>
                <a:cs typeface="Calibri" charset="0"/>
              </a:rPr>
              <a:t>2016/17 </a:t>
            </a:r>
            <a:r>
              <a:rPr lang="en-US" sz="2400" b="1" dirty="0">
                <a:latin typeface="Calibri" charset="0"/>
                <a:ea typeface="Calibri" charset="0"/>
                <a:cs typeface="Calibri" charset="0"/>
              </a:rPr>
              <a:t>financial year;</a:t>
            </a:r>
          </a:p>
          <a:p>
            <a:pPr marL="366713" lvl="1" indent="-366713">
              <a:lnSpc>
                <a:spcPct val="150000"/>
              </a:lnSpc>
              <a:spcBef>
                <a:spcPts val="600"/>
              </a:spcBef>
              <a:defRPr/>
            </a:pPr>
            <a:r>
              <a:rPr lang="en-US" sz="2400" b="1" dirty="0">
                <a:latin typeface="Calibri" charset="0"/>
                <a:ea typeface="Calibri" charset="0"/>
                <a:cs typeface="Calibri" charset="0"/>
              </a:rPr>
              <a:t>Business model used to motivate for the allocation of R 18 million for the financial year under review</a:t>
            </a:r>
          </a:p>
          <a:p>
            <a:pPr fontAlgn="auto">
              <a:lnSpc>
                <a:spcPct val="120000"/>
              </a:lnSpc>
              <a:spcBef>
                <a:spcPts val="1200"/>
              </a:spcBef>
              <a:spcAft>
                <a:spcPts val="0"/>
              </a:spcAft>
              <a:buFont typeface="Arial" pitchFamily="34" charset="0"/>
              <a:buNone/>
              <a:defRPr/>
            </a:pPr>
            <a:endParaRPr lang="en-US" sz="2000" dirty="0">
              <a:latin typeface="Calibri" charset="0"/>
              <a:ea typeface="Calibri" charset="0"/>
              <a:cs typeface="Calibri" charset="0"/>
            </a:endParaRPr>
          </a:p>
        </p:txBody>
      </p:sp>
      <p:sp>
        <p:nvSpPr>
          <p:cNvPr id="16386" name="Title 1"/>
          <p:cNvSpPr>
            <a:spLocks noGrp="1"/>
          </p:cNvSpPr>
          <p:nvPr>
            <p:ph type="title"/>
          </p:nvPr>
        </p:nvSpPr>
        <p:spPr/>
        <p:txBody>
          <a:bodyPr>
            <a:normAutofit/>
          </a:bodyPr>
          <a:lstStyle/>
          <a:p>
            <a:pPr marL="457200" indent="-457200" algn="ctr"/>
            <a:r>
              <a:rPr lang="en-US" altLang="en-US" dirty="0">
                <a:latin typeface="Century Gothic" charset="0"/>
              </a:rPr>
              <a:t>TOPICS OF DISCUSSION</a:t>
            </a:r>
          </a:p>
        </p:txBody>
      </p:sp>
      <p:sp>
        <p:nvSpPr>
          <p:cNvPr id="16388"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C032505-72DC-1B48-980D-8770D1EA27A7}" type="slidenum">
              <a:rPr lang="en-US" altLang="en-US">
                <a:solidFill>
                  <a:srgbClr val="003399"/>
                </a:solidFill>
                <a:latin typeface="Century Gothic" charset="0"/>
              </a:rPr>
              <a:pPr/>
              <a:t>2</a:t>
            </a:fld>
            <a:endParaRPr lang="en-US" altLang="en-US" dirty="0">
              <a:solidFill>
                <a:srgbClr val="003399"/>
              </a:solidFill>
              <a:latin typeface="Century Gothic"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rcRect t="5960" b="84698"/>
          <a:stretch>
            <a:fillRect/>
          </a:stretch>
        </p:blipFill>
        <p:spPr bwMode="auto">
          <a:xfrm>
            <a:off x="0" y="6165304"/>
            <a:ext cx="3672000" cy="6148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41679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66713" lvl="1" indent="-366713" fontAlgn="auto">
              <a:lnSpc>
                <a:spcPct val="150000"/>
              </a:lnSpc>
              <a:spcBef>
                <a:spcPts val="600"/>
              </a:spcBef>
              <a:spcAft>
                <a:spcPts val="0"/>
              </a:spcAft>
              <a:defRPr/>
            </a:pPr>
            <a:r>
              <a:rPr lang="en-US" altLang="en-US" sz="2400" b="1" cap="all" dirty="0">
                <a:latin typeface="Calibri" charset="0"/>
                <a:ea typeface="Calibri" charset="0"/>
                <a:cs typeface="Calibri" charset="0"/>
              </a:rPr>
              <a:t>Board Meetings for 2016/17 and value derived</a:t>
            </a:r>
          </a:p>
        </p:txBody>
      </p:sp>
      <p:sp>
        <p:nvSpPr>
          <p:cNvPr id="4" name="Slide Number Placeholder 3"/>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3</a:t>
            </a:fld>
            <a:endParaRPr kumimoji="0" lang="en-US" dirty="0"/>
          </a:p>
        </p:txBody>
      </p:sp>
      <p:sp>
        <p:nvSpPr>
          <p:cNvPr id="5" name="Vertical Text Placeholder 2"/>
          <p:cNvSpPr txBox="1">
            <a:spLocks/>
          </p:cNvSpPr>
          <p:nvPr/>
        </p:nvSpPr>
        <p:spPr>
          <a:xfrm rot="16200000">
            <a:off x="1977749" y="-491740"/>
            <a:ext cx="5271397" cy="8504366"/>
          </a:xfrm>
          <a:prstGeom prst="rect">
            <a:avLst/>
          </a:prstGeom>
        </p:spPr>
        <p:txBody>
          <a:bodyPr vert="eaVert" lIns="72000" tIns="72000" rIns="72000" bIns="72000" rtlCol="0">
            <a:norm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140000"/>
              </a:lnSpc>
              <a:spcBef>
                <a:spcPts val="1200"/>
              </a:spcBef>
              <a:buFont typeface="Courier New" panose="02070309020205020404" pitchFamily="49" charset="0"/>
              <a:buChar char="o"/>
            </a:pPr>
            <a:endParaRPr lang="en-US" sz="6800" dirty="0">
              <a:latin typeface="Calibri" charset="0"/>
              <a:ea typeface="Calibri" charset="0"/>
              <a:cs typeface="Calibri"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rcRect t="5960" b="84698"/>
          <a:stretch>
            <a:fillRect/>
          </a:stretch>
        </p:blipFill>
        <p:spPr bwMode="auto">
          <a:xfrm>
            <a:off x="0" y="6309320"/>
            <a:ext cx="3132000" cy="524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p:cNvSpPr txBox="1"/>
          <p:nvPr/>
        </p:nvSpPr>
        <p:spPr>
          <a:xfrm>
            <a:off x="361264" y="1268760"/>
            <a:ext cx="8531216" cy="353943"/>
          </a:xfrm>
          <a:prstGeom prst="rect">
            <a:avLst/>
          </a:prstGeom>
          <a:noFill/>
        </p:spPr>
        <p:txBody>
          <a:bodyPr wrap="square" rtlCol="0">
            <a:spAutoFit/>
          </a:bodyPr>
          <a:lstStyle/>
          <a:p>
            <a:r>
              <a:rPr lang="en-US" sz="1700" dirty="0" smtClean="0"/>
              <a:t>The planned target for Board meetings during the 2016/17 financial year was 35</a:t>
            </a:r>
          </a:p>
        </p:txBody>
      </p:sp>
      <p:sp>
        <p:nvSpPr>
          <p:cNvPr id="7" name="TextBox 6"/>
          <p:cNvSpPr txBox="1"/>
          <p:nvPr/>
        </p:nvSpPr>
        <p:spPr>
          <a:xfrm>
            <a:off x="387007" y="1667360"/>
            <a:ext cx="8531216" cy="615553"/>
          </a:xfrm>
          <a:prstGeom prst="rect">
            <a:avLst/>
          </a:prstGeom>
          <a:noFill/>
        </p:spPr>
        <p:txBody>
          <a:bodyPr wrap="square" rtlCol="0">
            <a:spAutoFit/>
          </a:bodyPr>
          <a:lstStyle/>
          <a:p>
            <a:r>
              <a:rPr lang="en-US" sz="1700" dirty="0" smtClean="0"/>
              <a:t>The Board held 14 additional meetings than its set target for the 2016/17 year being 4 more than the actual for the 2015/16 financial year.</a:t>
            </a:r>
          </a:p>
        </p:txBody>
      </p:sp>
      <p:sp>
        <p:nvSpPr>
          <p:cNvPr id="8" name="TextBox 7"/>
          <p:cNvSpPr txBox="1"/>
          <p:nvPr/>
        </p:nvSpPr>
        <p:spPr>
          <a:xfrm>
            <a:off x="328269" y="2327570"/>
            <a:ext cx="8531216" cy="1923604"/>
          </a:xfrm>
          <a:prstGeom prst="rect">
            <a:avLst/>
          </a:prstGeom>
          <a:noFill/>
        </p:spPr>
        <p:txBody>
          <a:bodyPr wrap="square" rtlCol="0">
            <a:spAutoFit/>
          </a:bodyPr>
          <a:lstStyle/>
          <a:p>
            <a:r>
              <a:rPr lang="en-US" sz="1700" dirty="0" smtClean="0"/>
              <a:t>The additional meetings were conducted in order to:</a:t>
            </a:r>
          </a:p>
          <a:p>
            <a:r>
              <a:rPr lang="en-US" sz="1700" dirty="0"/>
              <a:t>	P</a:t>
            </a:r>
            <a:r>
              <a:rPr lang="en-US" sz="1700" dirty="0" smtClean="0"/>
              <a:t>rovide a more efficient licensing process with a shorter turn-around 	time</a:t>
            </a:r>
          </a:p>
          <a:p>
            <a:r>
              <a:rPr lang="en-US" sz="1700" dirty="0" smtClean="0"/>
              <a:t>	Set BBBEE conditions through a consultative process with the industry</a:t>
            </a:r>
          </a:p>
          <a:p>
            <a:r>
              <a:rPr lang="en-US" sz="1700" dirty="0"/>
              <a:t>	</a:t>
            </a:r>
            <a:r>
              <a:rPr lang="en-US" sz="1700" dirty="0" smtClean="0"/>
              <a:t>Conduct patron disputes</a:t>
            </a:r>
          </a:p>
          <a:p>
            <a:r>
              <a:rPr lang="en-US" sz="1700" dirty="0"/>
              <a:t>	</a:t>
            </a:r>
            <a:r>
              <a:rPr lang="en-US" sz="1700" dirty="0" smtClean="0"/>
              <a:t>Appoint CFO</a:t>
            </a:r>
          </a:p>
          <a:p>
            <a:r>
              <a:rPr lang="en-US" sz="1700" dirty="0"/>
              <a:t>	</a:t>
            </a:r>
            <a:r>
              <a:rPr lang="en-US" sz="1700" dirty="0" smtClean="0"/>
              <a:t>Strategise on APP and budget</a:t>
            </a:r>
          </a:p>
        </p:txBody>
      </p:sp>
      <p:sp>
        <p:nvSpPr>
          <p:cNvPr id="9" name="TextBox 8"/>
          <p:cNvSpPr txBox="1"/>
          <p:nvPr/>
        </p:nvSpPr>
        <p:spPr>
          <a:xfrm>
            <a:off x="328269" y="4318445"/>
            <a:ext cx="8531216" cy="1923604"/>
          </a:xfrm>
          <a:prstGeom prst="rect">
            <a:avLst/>
          </a:prstGeom>
          <a:noFill/>
        </p:spPr>
        <p:txBody>
          <a:bodyPr wrap="square" rtlCol="0">
            <a:spAutoFit/>
          </a:bodyPr>
          <a:lstStyle/>
          <a:p>
            <a:r>
              <a:rPr lang="en-US" sz="1700" dirty="0" smtClean="0"/>
              <a:t>The value derived from these additional meetings were:</a:t>
            </a:r>
          </a:p>
          <a:p>
            <a:r>
              <a:rPr lang="en-US" sz="1700" dirty="0"/>
              <a:t>	</a:t>
            </a:r>
            <a:r>
              <a:rPr lang="en-US" sz="1700" dirty="0" smtClean="0"/>
              <a:t>A more efficient and effective service to the industry</a:t>
            </a:r>
          </a:p>
          <a:p>
            <a:r>
              <a:rPr lang="en-US" sz="1700" dirty="0"/>
              <a:t>	A</a:t>
            </a:r>
            <a:r>
              <a:rPr lang="en-US" sz="1700" dirty="0" smtClean="0"/>
              <a:t> more informed and transparent process in setting of BBBEE targets for 	the industry</a:t>
            </a:r>
          </a:p>
          <a:p>
            <a:r>
              <a:rPr lang="en-US" sz="1700" dirty="0"/>
              <a:t>	</a:t>
            </a:r>
            <a:r>
              <a:rPr lang="en-US" sz="1700" dirty="0" smtClean="0"/>
              <a:t>The appointment of a CFO who complied with the rigorous knowledge 	requirements set by the Board.</a:t>
            </a:r>
          </a:p>
          <a:p>
            <a:r>
              <a:rPr lang="en-US" sz="1700" dirty="0"/>
              <a:t>	</a:t>
            </a:r>
            <a:r>
              <a:rPr lang="en-US" sz="1700" dirty="0" smtClean="0"/>
              <a:t>A well debated APP and budget</a:t>
            </a:r>
          </a:p>
        </p:txBody>
      </p:sp>
    </p:spTree>
    <p:extLst>
      <p:ext uri="{BB962C8B-B14F-4D97-AF65-F5344CB8AC3E}">
        <p14:creationId xmlns:p14="http://schemas.microsoft.com/office/powerpoint/2010/main" xmlns="" val="686552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799752"/>
          </a:xfrm>
        </p:spPr>
        <p:txBody>
          <a:bodyPr>
            <a:normAutofit fontScale="90000"/>
          </a:bodyPr>
          <a:lstStyle/>
          <a:p>
            <a:pPr marL="366713" lvl="1" indent="-366713" algn="ctr" fontAlgn="auto">
              <a:spcBef>
                <a:spcPts val="600"/>
              </a:spcBef>
              <a:spcAft>
                <a:spcPts val="0"/>
              </a:spcAft>
              <a:defRPr/>
            </a:pPr>
            <a:r>
              <a:rPr lang="en-US" altLang="en-US" sz="2400" b="1" cap="all" dirty="0">
                <a:latin typeface="Calibri" charset="0"/>
                <a:ea typeface="Calibri" charset="0"/>
                <a:cs typeface="Calibri" charset="0"/>
              </a:rPr>
              <a:t>Resources allocated to licence holders to </a:t>
            </a:r>
            <a:br>
              <a:rPr lang="en-US" altLang="en-US" sz="2400" b="1" cap="all" dirty="0">
                <a:latin typeface="Calibri" charset="0"/>
                <a:ea typeface="Calibri" charset="0"/>
                <a:cs typeface="Calibri" charset="0"/>
              </a:rPr>
            </a:br>
            <a:r>
              <a:rPr lang="en-US" altLang="en-US" sz="2400" b="1" cap="all" dirty="0">
                <a:latin typeface="Calibri" charset="0"/>
                <a:ea typeface="Calibri" charset="0"/>
                <a:cs typeface="Calibri" charset="0"/>
              </a:rPr>
              <a:t>assist in poorer communities</a:t>
            </a:r>
          </a:p>
        </p:txBody>
      </p:sp>
      <p:sp>
        <p:nvSpPr>
          <p:cNvPr id="4" name="Slide Number Placeholder 3"/>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4</a:t>
            </a:fld>
            <a:endParaRPr kumimoji="0" lang="en-US" dirty="0"/>
          </a:p>
        </p:txBody>
      </p:sp>
      <p:sp>
        <p:nvSpPr>
          <p:cNvPr id="5" name="Vertical Text Placeholder 2"/>
          <p:cNvSpPr txBox="1">
            <a:spLocks/>
          </p:cNvSpPr>
          <p:nvPr/>
        </p:nvSpPr>
        <p:spPr>
          <a:xfrm rot="16200000">
            <a:off x="2077034" y="-479264"/>
            <a:ext cx="5112568" cy="8504366"/>
          </a:xfrm>
          <a:prstGeom prst="rect">
            <a:avLst/>
          </a:prstGeom>
        </p:spPr>
        <p:txBody>
          <a:bodyPr vert="eaVert" lIns="72000" tIns="72000" rIns="72000" bIns="72000" rtlCol="0">
            <a:norm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7988" lvl="1" indent="-407988">
              <a:lnSpc>
                <a:spcPct val="140000"/>
              </a:lnSpc>
              <a:spcBef>
                <a:spcPts val="1200"/>
              </a:spcBef>
            </a:pPr>
            <a:endParaRPr lang="en-US" sz="3600" dirty="0">
              <a:latin typeface="Calibri" charset="0"/>
              <a:ea typeface="Calibri" charset="0"/>
              <a:cs typeface="Calibri" charset="0"/>
            </a:endParaRPr>
          </a:p>
          <a:p>
            <a:pPr marL="407988" lvl="1" indent="-407988">
              <a:lnSpc>
                <a:spcPct val="140000"/>
              </a:lnSpc>
              <a:spcBef>
                <a:spcPts val="1200"/>
              </a:spcBef>
            </a:pPr>
            <a:endParaRPr lang="en-ZA" sz="2400" dirty="0">
              <a:latin typeface="Calibri" charset="0"/>
              <a:ea typeface="Calibri" charset="0"/>
              <a:cs typeface="Calibri"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rcRect t="5960" b="84698"/>
          <a:stretch>
            <a:fillRect/>
          </a:stretch>
        </p:blipFill>
        <p:spPr bwMode="auto">
          <a:xfrm>
            <a:off x="0" y="6309320"/>
            <a:ext cx="3132000" cy="524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p:cNvSpPr txBox="1"/>
          <p:nvPr/>
        </p:nvSpPr>
        <p:spPr>
          <a:xfrm>
            <a:off x="111633" y="1227923"/>
            <a:ext cx="8964488" cy="369332"/>
          </a:xfrm>
          <a:prstGeom prst="rect">
            <a:avLst/>
          </a:prstGeom>
          <a:noFill/>
        </p:spPr>
        <p:txBody>
          <a:bodyPr wrap="square" rtlCol="0">
            <a:spAutoFit/>
          </a:bodyPr>
          <a:lstStyle/>
          <a:p>
            <a:r>
              <a:rPr lang="en-US" sz="1600" dirty="0" smtClean="0"/>
              <a:t>The Board does not allocate resources to Licence Holders to assist in poorer communities</a:t>
            </a:r>
            <a:r>
              <a:rPr lang="en-US" dirty="0" smtClean="0"/>
              <a:t>.</a:t>
            </a:r>
            <a:endParaRPr lang="en-US" dirty="0"/>
          </a:p>
        </p:txBody>
      </p:sp>
      <p:sp>
        <p:nvSpPr>
          <p:cNvPr id="7" name="TextBox 6"/>
          <p:cNvSpPr txBox="1"/>
          <p:nvPr/>
        </p:nvSpPr>
        <p:spPr>
          <a:xfrm>
            <a:off x="110386" y="1615008"/>
            <a:ext cx="8964488" cy="615553"/>
          </a:xfrm>
          <a:prstGeom prst="rect">
            <a:avLst/>
          </a:prstGeom>
          <a:noFill/>
        </p:spPr>
        <p:txBody>
          <a:bodyPr wrap="square" rtlCol="0">
            <a:spAutoFit/>
          </a:bodyPr>
          <a:lstStyle/>
          <a:p>
            <a:r>
              <a:rPr lang="en-US" sz="1600" dirty="0" smtClean="0"/>
              <a:t>The licence holders, with their initial application for a licence, makes a bid commitment to fund a certain amount on CSI initiatives.</a:t>
            </a:r>
            <a:r>
              <a:rPr lang="en-US" dirty="0" smtClean="0"/>
              <a:t>.</a:t>
            </a:r>
            <a:endParaRPr lang="en-US" dirty="0"/>
          </a:p>
        </p:txBody>
      </p:sp>
      <p:sp>
        <p:nvSpPr>
          <p:cNvPr id="8" name="TextBox 7"/>
          <p:cNvSpPr txBox="1"/>
          <p:nvPr/>
        </p:nvSpPr>
        <p:spPr>
          <a:xfrm>
            <a:off x="110386" y="2248314"/>
            <a:ext cx="8964488" cy="338554"/>
          </a:xfrm>
          <a:prstGeom prst="rect">
            <a:avLst/>
          </a:prstGeom>
          <a:noFill/>
        </p:spPr>
        <p:txBody>
          <a:bodyPr wrap="square" rtlCol="0">
            <a:spAutoFit/>
          </a:bodyPr>
          <a:lstStyle/>
          <a:p>
            <a:r>
              <a:rPr lang="en-US" sz="1600" dirty="0" smtClean="0"/>
              <a:t>The Board, in awarding the licence, holds the licence holder to the </a:t>
            </a:r>
            <a:r>
              <a:rPr lang="en-US" sz="1600" smtClean="0"/>
              <a:t>bid commitment.</a:t>
            </a:r>
            <a:endParaRPr lang="en-US" dirty="0"/>
          </a:p>
        </p:txBody>
      </p:sp>
      <p:sp>
        <p:nvSpPr>
          <p:cNvPr id="9" name="TextBox 8"/>
          <p:cNvSpPr txBox="1"/>
          <p:nvPr/>
        </p:nvSpPr>
        <p:spPr>
          <a:xfrm>
            <a:off x="107504" y="2614771"/>
            <a:ext cx="8964488" cy="584775"/>
          </a:xfrm>
          <a:prstGeom prst="rect">
            <a:avLst/>
          </a:prstGeom>
          <a:noFill/>
        </p:spPr>
        <p:txBody>
          <a:bodyPr wrap="square" rtlCol="0">
            <a:spAutoFit/>
          </a:bodyPr>
          <a:lstStyle/>
          <a:p>
            <a:r>
              <a:rPr lang="en-US" sz="1600" dirty="0" smtClean="0"/>
              <a:t>These bid commitments vary between licence holders and range from an initial once-off funding model to  an annual amount based on profits.</a:t>
            </a:r>
            <a:endParaRPr lang="en-US" dirty="0"/>
          </a:p>
        </p:txBody>
      </p:sp>
      <p:sp>
        <p:nvSpPr>
          <p:cNvPr id="10" name="TextBox 9"/>
          <p:cNvSpPr txBox="1"/>
          <p:nvPr/>
        </p:nvSpPr>
        <p:spPr>
          <a:xfrm>
            <a:off x="107504" y="3230888"/>
            <a:ext cx="8964488" cy="615553"/>
          </a:xfrm>
          <a:prstGeom prst="rect">
            <a:avLst/>
          </a:prstGeom>
          <a:noFill/>
        </p:spPr>
        <p:txBody>
          <a:bodyPr wrap="square" rtlCol="0">
            <a:spAutoFit/>
          </a:bodyPr>
          <a:lstStyle/>
          <a:p>
            <a:r>
              <a:rPr lang="en-US" sz="1600" dirty="0" smtClean="0"/>
              <a:t>The Board receives quarterly reports on the CSI spend which is audited by the Board’s personnel</a:t>
            </a:r>
            <a:r>
              <a:rPr lang="en-US" dirty="0" smtClean="0"/>
              <a:t>.</a:t>
            </a:r>
            <a:endParaRPr lang="en-US" dirty="0"/>
          </a:p>
        </p:txBody>
      </p:sp>
      <p:sp>
        <p:nvSpPr>
          <p:cNvPr id="11" name="TextBox 10"/>
          <p:cNvSpPr txBox="1"/>
          <p:nvPr/>
        </p:nvSpPr>
        <p:spPr>
          <a:xfrm>
            <a:off x="107504" y="3891420"/>
            <a:ext cx="8964488" cy="1107996"/>
          </a:xfrm>
          <a:prstGeom prst="rect">
            <a:avLst/>
          </a:prstGeom>
          <a:noFill/>
        </p:spPr>
        <p:txBody>
          <a:bodyPr wrap="square" rtlCol="0">
            <a:spAutoFit/>
          </a:bodyPr>
          <a:lstStyle/>
          <a:p>
            <a:r>
              <a:rPr lang="en-US" sz="1600" dirty="0" smtClean="0"/>
              <a:t>In addition to the audits, the Board Members who sits on the various committees together with officials of its office, visits these CSI projects and directly interacts with the recipients of these funds to evaluate the effectiveness of these projects and witness the actual work being done</a:t>
            </a:r>
            <a:r>
              <a:rPr lang="en-US" dirty="0" smtClean="0"/>
              <a:t>.</a:t>
            </a:r>
            <a:endParaRPr lang="en-US" dirty="0"/>
          </a:p>
        </p:txBody>
      </p:sp>
      <p:sp>
        <p:nvSpPr>
          <p:cNvPr id="12" name="TextBox 11"/>
          <p:cNvSpPr txBox="1"/>
          <p:nvPr/>
        </p:nvSpPr>
        <p:spPr>
          <a:xfrm>
            <a:off x="151073" y="5106016"/>
            <a:ext cx="8964488" cy="861774"/>
          </a:xfrm>
          <a:prstGeom prst="rect">
            <a:avLst/>
          </a:prstGeom>
          <a:noFill/>
        </p:spPr>
        <p:txBody>
          <a:bodyPr wrap="square" rtlCol="0">
            <a:spAutoFit/>
          </a:bodyPr>
          <a:lstStyle/>
          <a:p>
            <a:r>
              <a:rPr lang="en-US" sz="1600" dirty="0" smtClean="0"/>
              <a:t>These visits have prompted the Board to direct the licence holders’ efforts to more long-term sustainable projects which would assist communities through the various stages of education and job creation.</a:t>
            </a:r>
            <a:endParaRPr lang="en-US" dirty="0"/>
          </a:p>
        </p:txBody>
      </p:sp>
    </p:spTree>
    <p:extLst>
      <p:ext uri="{BB962C8B-B14F-4D97-AF65-F5344CB8AC3E}">
        <p14:creationId xmlns:p14="http://schemas.microsoft.com/office/powerpoint/2010/main" xmlns="" val="265126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180976"/>
            <a:ext cx="8784976" cy="799752"/>
          </a:xfrm>
        </p:spPr>
        <p:txBody>
          <a:bodyPr>
            <a:normAutofit fontScale="90000"/>
          </a:bodyPr>
          <a:lstStyle/>
          <a:p>
            <a:pPr marL="366713" lvl="1" indent="-366713" algn="ctr">
              <a:spcBef>
                <a:spcPts val="600"/>
              </a:spcBef>
              <a:defRPr/>
            </a:pPr>
            <a:r>
              <a:rPr lang="en-US" sz="2400" b="1" cap="all" dirty="0">
                <a:latin typeface="Calibri" charset="0"/>
                <a:ea typeface="Calibri" charset="0"/>
                <a:cs typeface="Calibri" charset="0"/>
              </a:rPr>
              <a:t>The establishment of Western  Cape Responsible Forum, its </a:t>
            </a:r>
            <a:br>
              <a:rPr lang="en-US" sz="2400" b="1" cap="all" dirty="0">
                <a:latin typeface="Calibri" charset="0"/>
                <a:ea typeface="Calibri" charset="0"/>
                <a:cs typeface="Calibri" charset="0"/>
              </a:rPr>
            </a:br>
            <a:r>
              <a:rPr lang="en-US" sz="2400" b="1" cap="all" dirty="0">
                <a:latin typeface="Calibri" charset="0"/>
                <a:ea typeface="Calibri" charset="0"/>
                <a:cs typeface="Calibri" charset="0"/>
              </a:rPr>
              <a:t>challenges and achievements during the 2016/7 financial year</a:t>
            </a:r>
          </a:p>
        </p:txBody>
      </p:sp>
      <p:sp>
        <p:nvSpPr>
          <p:cNvPr id="4" name="Slide Number Placeholder 3"/>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5</a:t>
            </a:fld>
            <a:endParaRPr kumimoji="0" lang="en-US" dirty="0"/>
          </a:p>
        </p:txBody>
      </p:sp>
      <p:sp>
        <p:nvSpPr>
          <p:cNvPr id="5" name="Vertical Text Placeholder 2"/>
          <p:cNvSpPr txBox="1">
            <a:spLocks/>
          </p:cNvSpPr>
          <p:nvPr/>
        </p:nvSpPr>
        <p:spPr>
          <a:xfrm rot="16200000">
            <a:off x="2057164" y="-499148"/>
            <a:ext cx="5112568" cy="8504366"/>
          </a:xfrm>
          <a:prstGeom prst="rect">
            <a:avLst/>
          </a:prstGeom>
        </p:spPr>
        <p:txBody>
          <a:bodyPr vert="eaVert" lIns="72000" tIns="72000" rIns="72000" bIns="72000" rtlCol="0">
            <a:normAutofit fontScale="92500" lnSpcReduction="10000"/>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7988" lvl="1" indent="-407988">
              <a:lnSpc>
                <a:spcPct val="140000"/>
              </a:lnSpc>
              <a:spcBef>
                <a:spcPts val="1200"/>
              </a:spcBef>
            </a:pPr>
            <a:r>
              <a:rPr lang="en-US" dirty="0">
                <a:solidFill>
                  <a:schemeClr val="tx1"/>
                </a:solidFill>
                <a:latin typeface="Calibri" charset="0"/>
                <a:ea typeface="Calibri" charset="0"/>
                <a:cs typeface="Calibri" charset="0"/>
              </a:rPr>
              <a:t>The Western Cape Responsible Gambling Forum established in 2002</a:t>
            </a:r>
          </a:p>
          <a:p>
            <a:pPr marL="407988" lvl="1" indent="-407988">
              <a:lnSpc>
                <a:spcPct val="140000"/>
              </a:lnSpc>
              <a:spcBef>
                <a:spcPts val="1200"/>
              </a:spcBef>
            </a:pPr>
            <a:r>
              <a:rPr lang="en-US" dirty="0">
                <a:latin typeface="Calibri" charset="0"/>
                <a:ea typeface="Calibri" charset="0"/>
                <a:cs typeface="Calibri" charset="0"/>
              </a:rPr>
              <a:t>Inaugural meeting held on 20 May </a:t>
            </a:r>
            <a:r>
              <a:rPr lang="en-US" i="1" dirty="0">
                <a:latin typeface="Calibri" charset="0"/>
                <a:ea typeface="Calibri" charset="0"/>
                <a:cs typeface="Calibri" charset="0"/>
              </a:rPr>
              <a:t>inter alia </a:t>
            </a:r>
            <a:r>
              <a:rPr lang="en-US" dirty="0">
                <a:latin typeface="Calibri" charset="0"/>
                <a:ea typeface="Calibri" charset="0"/>
                <a:cs typeface="Calibri" charset="0"/>
              </a:rPr>
              <a:t>Code of Conduct</a:t>
            </a:r>
          </a:p>
          <a:p>
            <a:pPr marL="407988" lvl="1" indent="-407988">
              <a:lnSpc>
                <a:spcPct val="140000"/>
              </a:lnSpc>
              <a:spcBef>
                <a:spcPts val="1200"/>
              </a:spcBef>
            </a:pPr>
            <a:r>
              <a:rPr lang="en-US" dirty="0">
                <a:solidFill>
                  <a:schemeClr val="tx1"/>
                </a:solidFill>
                <a:latin typeface="Calibri" charset="0"/>
                <a:ea typeface="Calibri" charset="0"/>
                <a:cs typeface="Calibri" charset="0"/>
              </a:rPr>
              <a:t>Fully representative of </a:t>
            </a:r>
            <a:r>
              <a:rPr lang="en-US" dirty="0">
                <a:latin typeface="Calibri" charset="0"/>
                <a:ea typeface="Calibri" charset="0"/>
                <a:cs typeface="Calibri" charset="0"/>
              </a:rPr>
              <a:t>government, the NRGP and the gambling industry</a:t>
            </a:r>
          </a:p>
          <a:p>
            <a:pPr marL="407988" lvl="1" indent="-407988">
              <a:lnSpc>
                <a:spcPct val="140000"/>
              </a:lnSpc>
              <a:spcBef>
                <a:spcPts val="1200"/>
              </a:spcBef>
            </a:pPr>
            <a:r>
              <a:rPr lang="en-US" dirty="0">
                <a:solidFill>
                  <a:schemeClr val="tx1"/>
                </a:solidFill>
                <a:latin typeface="Calibri" charset="0"/>
                <a:ea typeface="Calibri" charset="0"/>
                <a:cs typeface="Calibri" charset="0"/>
              </a:rPr>
              <a:t>Two ke</a:t>
            </a:r>
            <a:r>
              <a:rPr lang="en-US" dirty="0">
                <a:latin typeface="Calibri" charset="0"/>
                <a:ea typeface="Calibri" charset="0"/>
                <a:cs typeface="Calibri" charset="0"/>
              </a:rPr>
              <a:t>y objectives: (</a:t>
            </a:r>
            <a:r>
              <a:rPr lang="en-US" dirty="0" err="1">
                <a:latin typeface="Calibri" charset="0"/>
                <a:ea typeface="Calibri" charset="0"/>
                <a:cs typeface="Calibri" charset="0"/>
              </a:rPr>
              <a:t>i</a:t>
            </a:r>
            <a:r>
              <a:rPr lang="en-US" dirty="0">
                <a:latin typeface="Calibri" charset="0"/>
                <a:ea typeface="Calibri" charset="0"/>
                <a:cs typeface="Calibri" charset="0"/>
              </a:rPr>
              <a:t>) Liaison between government and role players</a:t>
            </a:r>
          </a:p>
          <a:p>
            <a:pPr marL="0" lvl="1" indent="0">
              <a:lnSpc>
                <a:spcPct val="140000"/>
              </a:lnSpc>
              <a:spcBef>
                <a:spcPts val="1200"/>
              </a:spcBef>
              <a:buNone/>
            </a:pPr>
            <a:r>
              <a:rPr lang="en-US" dirty="0">
                <a:latin typeface="Calibri" charset="0"/>
                <a:ea typeface="Calibri" charset="0"/>
                <a:cs typeface="Calibri" charset="0"/>
              </a:rPr>
              <a:t>		     (ii) Monitor incidence of Problem Gambling and make recommendations</a:t>
            </a:r>
          </a:p>
          <a:p>
            <a:pPr marL="407988" lvl="1" indent="-407988">
              <a:lnSpc>
                <a:spcPct val="140000"/>
              </a:lnSpc>
              <a:spcBef>
                <a:spcPts val="1200"/>
              </a:spcBef>
            </a:pPr>
            <a:r>
              <a:rPr lang="en-US" dirty="0">
                <a:latin typeface="Calibri" charset="0"/>
                <a:ea typeface="Calibri" charset="0"/>
                <a:cs typeface="Calibri" charset="0"/>
              </a:rPr>
              <a:t>Code of Conduct signed by all members: </a:t>
            </a:r>
          </a:p>
          <a:p>
            <a:pPr marL="0" lvl="1" indent="0">
              <a:lnSpc>
                <a:spcPct val="140000"/>
              </a:lnSpc>
              <a:spcBef>
                <a:spcPts val="1200"/>
              </a:spcBef>
              <a:buNone/>
            </a:pPr>
            <a:r>
              <a:rPr lang="en-US" dirty="0">
                <a:latin typeface="Calibri" charset="0"/>
                <a:ea typeface="Calibri" charset="0"/>
                <a:cs typeface="Calibri" charset="0"/>
              </a:rPr>
              <a:t>			-	Purpose</a:t>
            </a:r>
          </a:p>
          <a:p>
            <a:pPr marL="0" lvl="1" indent="0">
              <a:lnSpc>
                <a:spcPct val="140000"/>
              </a:lnSpc>
              <a:spcBef>
                <a:spcPts val="1200"/>
              </a:spcBef>
              <a:buNone/>
            </a:pPr>
            <a:r>
              <a:rPr lang="en-US" dirty="0">
                <a:latin typeface="Calibri" charset="0"/>
                <a:ea typeface="Calibri" charset="0"/>
                <a:cs typeface="Calibri" charset="0"/>
              </a:rPr>
              <a:t>			-	Objective</a:t>
            </a:r>
          </a:p>
          <a:p>
            <a:pPr marL="0" lvl="1" indent="0">
              <a:lnSpc>
                <a:spcPct val="140000"/>
              </a:lnSpc>
              <a:spcBef>
                <a:spcPts val="1200"/>
              </a:spcBef>
              <a:buNone/>
            </a:pPr>
            <a:r>
              <a:rPr lang="en-US" dirty="0">
                <a:latin typeface="Calibri" charset="0"/>
                <a:ea typeface="Calibri" charset="0"/>
                <a:cs typeface="Calibri" charset="0"/>
              </a:rPr>
              <a:t>			-	Functioning of the NRGP</a:t>
            </a:r>
          </a:p>
          <a:p>
            <a:pPr marL="0" lvl="1" indent="0">
              <a:lnSpc>
                <a:spcPct val="140000"/>
              </a:lnSpc>
              <a:spcBef>
                <a:spcPts val="1200"/>
              </a:spcBef>
              <a:buNone/>
            </a:pPr>
            <a:r>
              <a:rPr lang="en-US" dirty="0">
                <a:latin typeface="Calibri" charset="0"/>
                <a:ea typeface="Calibri" charset="0"/>
                <a:cs typeface="Calibri" charset="0"/>
              </a:rPr>
              <a:t>			-	Display of responsible gambling material </a:t>
            </a:r>
          </a:p>
          <a:p>
            <a:pPr marL="0" lvl="1" indent="0">
              <a:lnSpc>
                <a:spcPct val="140000"/>
              </a:lnSpc>
              <a:spcBef>
                <a:spcPts val="1200"/>
              </a:spcBef>
              <a:buNone/>
            </a:pPr>
            <a:r>
              <a:rPr lang="en-US" dirty="0">
                <a:latin typeface="Calibri" charset="0"/>
                <a:ea typeface="Calibri" charset="0"/>
                <a:cs typeface="Calibri" charset="0"/>
              </a:rPr>
              <a:t>			-	Advertising standards</a:t>
            </a:r>
          </a:p>
          <a:p>
            <a:pPr marL="407988" lvl="1" indent="-407988">
              <a:lnSpc>
                <a:spcPct val="140000"/>
              </a:lnSpc>
              <a:spcBef>
                <a:spcPts val="1200"/>
              </a:spcBef>
            </a:pPr>
            <a:endParaRPr lang="en-US" dirty="0">
              <a:latin typeface="Calibri" charset="0"/>
              <a:ea typeface="Calibri" charset="0"/>
              <a:cs typeface="Calibri" charset="0"/>
            </a:endParaRPr>
          </a:p>
          <a:p>
            <a:pPr marL="407988" lvl="1" indent="-407988">
              <a:lnSpc>
                <a:spcPct val="140000"/>
              </a:lnSpc>
              <a:spcBef>
                <a:spcPts val="1200"/>
              </a:spcBef>
            </a:pPr>
            <a:endParaRPr lang="en-US" dirty="0">
              <a:latin typeface="Calibri" charset="0"/>
              <a:ea typeface="Calibri" charset="0"/>
              <a:cs typeface="Calibri" charset="0"/>
            </a:endParaRPr>
          </a:p>
          <a:p>
            <a:pPr marL="407988" lvl="1" indent="-407988">
              <a:lnSpc>
                <a:spcPct val="140000"/>
              </a:lnSpc>
              <a:spcBef>
                <a:spcPts val="1200"/>
              </a:spcBef>
            </a:pPr>
            <a:endParaRPr lang="en-US" sz="2200" dirty="0">
              <a:latin typeface="Calibri" charset="0"/>
              <a:ea typeface="Calibri" charset="0"/>
              <a:cs typeface="Calibri" charset="0"/>
            </a:endParaRPr>
          </a:p>
          <a:p>
            <a:pPr marL="407988" lvl="1" indent="-407988">
              <a:lnSpc>
                <a:spcPct val="140000"/>
              </a:lnSpc>
              <a:spcBef>
                <a:spcPts val="1200"/>
              </a:spcBef>
            </a:pPr>
            <a:endParaRPr lang="en-US" sz="2200" dirty="0">
              <a:solidFill>
                <a:schemeClr val="tx1"/>
              </a:solidFill>
              <a:latin typeface="Calibri" charset="0"/>
              <a:ea typeface="Calibri" charset="0"/>
              <a:cs typeface="Calibri" charset="0"/>
            </a:endParaRPr>
          </a:p>
          <a:p>
            <a:pPr marL="407988" lvl="1" indent="-407988">
              <a:lnSpc>
                <a:spcPct val="140000"/>
              </a:lnSpc>
              <a:spcBef>
                <a:spcPts val="1200"/>
              </a:spcBef>
            </a:pPr>
            <a:endParaRPr lang="en-US" sz="3600" dirty="0">
              <a:latin typeface="Calibri" charset="0"/>
              <a:ea typeface="Calibri" charset="0"/>
              <a:cs typeface="Calibri" charset="0"/>
            </a:endParaRPr>
          </a:p>
          <a:p>
            <a:pPr marL="407988" lvl="1" indent="-407988">
              <a:lnSpc>
                <a:spcPct val="140000"/>
              </a:lnSpc>
              <a:spcBef>
                <a:spcPts val="1200"/>
              </a:spcBef>
            </a:pPr>
            <a:endParaRPr lang="en-ZA" sz="2400" dirty="0">
              <a:latin typeface="Calibri" charset="0"/>
              <a:ea typeface="Calibri" charset="0"/>
              <a:cs typeface="Calibri"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rcRect t="5960" b="84698"/>
          <a:stretch>
            <a:fillRect/>
          </a:stretch>
        </p:blipFill>
        <p:spPr bwMode="auto">
          <a:xfrm>
            <a:off x="0" y="6309320"/>
            <a:ext cx="3132000" cy="524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62649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180976"/>
            <a:ext cx="8784976" cy="799752"/>
          </a:xfrm>
        </p:spPr>
        <p:txBody>
          <a:bodyPr>
            <a:normAutofit fontScale="90000"/>
          </a:bodyPr>
          <a:lstStyle/>
          <a:p>
            <a:pPr marL="366713" lvl="1" indent="-366713" algn="ctr">
              <a:spcBef>
                <a:spcPts val="600"/>
              </a:spcBef>
              <a:defRPr/>
            </a:pPr>
            <a:r>
              <a:rPr lang="en-US" sz="2400" b="1" cap="all">
                <a:latin typeface="Calibri" charset="0"/>
                <a:ea typeface="Calibri" charset="0"/>
                <a:cs typeface="Calibri" charset="0"/>
              </a:rPr>
              <a:t>The establishment of Western  Cape Responsible Forum, its </a:t>
            </a:r>
            <a:br>
              <a:rPr lang="en-US" sz="2400" b="1" cap="all">
                <a:latin typeface="Calibri" charset="0"/>
                <a:ea typeface="Calibri" charset="0"/>
                <a:cs typeface="Calibri" charset="0"/>
              </a:rPr>
            </a:br>
            <a:r>
              <a:rPr lang="en-US" sz="2400" b="1" cap="all">
                <a:latin typeface="Calibri" charset="0"/>
                <a:ea typeface="Calibri" charset="0"/>
                <a:cs typeface="Calibri" charset="0"/>
              </a:rPr>
              <a:t>challenges and achievements during the 2016/7 financial year</a:t>
            </a:r>
          </a:p>
        </p:txBody>
      </p:sp>
      <p:sp>
        <p:nvSpPr>
          <p:cNvPr id="4" name="Slide Number Placeholder 3"/>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6</a:t>
            </a:fld>
            <a:endParaRPr kumimoji="0" lang="en-US"/>
          </a:p>
        </p:txBody>
      </p:sp>
      <p:sp>
        <p:nvSpPr>
          <p:cNvPr id="5" name="Vertical Text Placeholder 2"/>
          <p:cNvSpPr txBox="1">
            <a:spLocks/>
          </p:cNvSpPr>
          <p:nvPr/>
        </p:nvSpPr>
        <p:spPr>
          <a:xfrm rot="16200000">
            <a:off x="2057164" y="-499148"/>
            <a:ext cx="5112568" cy="8504366"/>
          </a:xfrm>
          <a:prstGeom prst="rect">
            <a:avLst/>
          </a:prstGeom>
        </p:spPr>
        <p:txBody>
          <a:bodyPr vert="eaVert" lIns="72000" tIns="72000" rIns="72000" bIns="72000" rtlCol="0">
            <a:norm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7988" lvl="1" indent="-407988">
              <a:lnSpc>
                <a:spcPct val="140000"/>
              </a:lnSpc>
              <a:spcBef>
                <a:spcPts val="1200"/>
              </a:spcBef>
            </a:pPr>
            <a:r>
              <a:rPr lang="en-US" dirty="0">
                <a:solidFill>
                  <a:schemeClr val="tx1"/>
                </a:solidFill>
                <a:latin typeface="Calibri" charset="0"/>
                <a:ea typeface="Calibri" charset="0"/>
                <a:cs typeface="Calibri" charset="0"/>
              </a:rPr>
              <a:t>Three meeting </a:t>
            </a:r>
            <a:r>
              <a:rPr lang="en-US" dirty="0" smtClean="0">
                <a:solidFill>
                  <a:schemeClr val="tx1"/>
                </a:solidFill>
                <a:latin typeface="Calibri" charset="0"/>
                <a:ea typeface="Calibri" charset="0"/>
                <a:cs typeface="Calibri" charset="0"/>
              </a:rPr>
              <a:t>were</a:t>
            </a:r>
            <a:r>
              <a:rPr lang="en-US" b="1" dirty="0" smtClean="0">
                <a:solidFill>
                  <a:srgbClr val="FF0000"/>
                </a:solidFill>
                <a:latin typeface="Calibri" charset="0"/>
                <a:ea typeface="Calibri" charset="0"/>
                <a:cs typeface="Calibri" charset="0"/>
              </a:rPr>
              <a:t> </a:t>
            </a:r>
            <a:r>
              <a:rPr lang="en-US" dirty="0">
                <a:solidFill>
                  <a:schemeClr val="tx1"/>
                </a:solidFill>
                <a:latin typeface="Calibri" charset="0"/>
                <a:ea typeface="Calibri" charset="0"/>
                <a:cs typeface="Calibri" charset="0"/>
              </a:rPr>
              <a:t>the 2016/17 financial year – 14 July 2016, 15 November 2016 and  March 2017</a:t>
            </a:r>
          </a:p>
          <a:p>
            <a:pPr marL="407988" lvl="1" indent="-407988">
              <a:lnSpc>
                <a:spcPct val="140000"/>
              </a:lnSpc>
              <a:spcBef>
                <a:spcPts val="1200"/>
              </a:spcBef>
            </a:pPr>
            <a:r>
              <a:rPr lang="en-US" dirty="0">
                <a:latin typeface="Calibri" charset="0"/>
                <a:ea typeface="Calibri" charset="0"/>
                <a:cs typeface="Calibri" charset="0"/>
              </a:rPr>
              <a:t>Operators report on responsible gambling measures, training and incidences of problem gambling</a:t>
            </a:r>
          </a:p>
          <a:p>
            <a:pPr marL="407988" lvl="1" indent="-407988">
              <a:lnSpc>
                <a:spcPct val="140000"/>
              </a:lnSpc>
              <a:spcBef>
                <a:spcPts val="1200"/>
              </a:spcBef>
            </a:pPr>
            <a:r>
              <a:rPr lang="en-US" dirty="0">
                <a:latin typeface="Calibri" charset="0"/>
                <a:ea typeface="Calibri" charset="0"/>
                <a:cs typeface="Calibri" charset="0"/>
              </a:rPr>
              <a:t>SARGF presents the quarterly financial report, schools programme, public awareness and training</a:t>
            </a:r>
          </a:p>
          <a:p>
            <a:pPr marL="407988" lvl="1" indent="-407988">
              <a:lnSpc>
                <a:spcPct val="140000"/>
              </a:lnSpc>
              <a:spcBef>
                <a:spcPts val="1200"/>
              </a:spcBef>
            </a:pPr>
            <a:r>
              <a:rPr lang="en-US" dirty="0">
                <a:latin typeface="Calibri" charset="0"/>
                <a:ea typeface="Calibri" charset="0"/>
                <a:cs typeface="Calibri" charset="0"/>
              </a:rPr>
              <a:t>The research, treatment and counselling </a:t>
            </a:r>
            <a:r>
              <a:rPr lang="en-US" dirty="0" smtClean="0">
                <a:latin typeface="Calibri" charset="0"/>
                <a:ea typeface="Calibri" charset="0"/>
                <a:cs typeface="Calibri" charset="0"/>
              </a:rPr>
              <a:t>are</a:t>
            </a:r>
            <a:r>
              <a:rPr lang="en-US" b="1" dirty="0" smtClean="0">
                <a:solidFill>
                  <a:srgbClr val="FF0000"/>
                </a:solidFill>
                <a:latin typeface="Calibri" charset="0"/>
                <a:ea typeface="Calibri" charset="0"/>
                <a:cs typeface="Calibri" charset="0"/>
              </a:rPr>
              <a:t> </a:t>
            </a:r>
            <a:r>
              <a:rPr lang="en-US" dirty="0">
                <a:latin typeface="Calibri" charset="0"/>
                <a:ea typeface="Calibri" charset="0"/>
                <a:cs typeface="Calibri" charset="0"/>
              </a:rPr>
              <a:t>also reported on at these meetings</a:t>
            </a:r>
          </a:p>
          <a:p>
            <a:pPr marL="407988" lvl="1" indent="-407988">
              <a:lnSpc>
                <a:spcPct val="140000"/>
              </a:lnSpc>
              <a:spcBef>
                <a:spcPts val="1200"/>
              </a:spcBef>
            </a:pPr>
            <a:r>
              <a:rPr lang="en-US" dirty="0">
                <a:solidFill>
                  <a:schemeClr val="tx1"/>
                </a:solidFill>
                <a:latin typeface="Calibri" charset="0"/>
                <a:ea typeface="Calibri" charset="0"/>
                <a:cs typeface="Calibri" charset="0"/>
              </a:rPr>
              <a:t>The biggest challenge remains the in-operation of the relevant legislative provisions</a:t>
            </a:r>
          </a:p>
          <a:p>
            <a:pPr marL="407988" lvl="1" indent="-407988">
              <a:lnSpc>
                <a:spcPct val="140000"/>
              </a:lnSpc>
              <a:spcBef>
                <a:spcPts val="1200"/>
              </a:spcBef>
            </a:pPr>
            <a:r>
              <a:rPr lang="en-US" dirty="0">
                <a:latin typeface="Calibri" charset="0"/>
                <a:ea typeface="Calibri" charset="0"/>
                <a:cs typeface="Calibri" charset="0"/>
              </a:rPr>
              <a:t>Results in no National Exclusion, no uniform standard on exclusions and no third party</a:t>
            </a:r>
          </a:p>
          <a:p>
            <a:pPr marL="407988" lvl="1" indent="-407988">
              <a:lnSpc>
                <a:spcPct val="140000"/>
              </a:lnSpc>
              <a:spcBef>
                <a:spcPts val="1200"/>
              </a:spcBef>
            </a:pPr>
            <a:r>
              <a:rPr lang="en-US" dirty="0">
                <a:latin typeface="Calibri" charset="0"/>
                <a:ea typeface="Calibri" charset="0"/>
                <a:cs typeface="Calibri" charset="0"/>
              </a:rPr>
              <a:t>Forum addresses the challenges to a certain extent</a:t>
            </a:r>
          </a:p>
          <a:p>
            <a:pPr marL="407988" lvl="1" indent="-407988">
              <a:lnSpc>
                <a:spcPct val="140000"/>
              </a:lnSpc>
              <a:spcBef>
                <a:spcPts val="1200"/>
              </a:spcBef>
            </a:pPr>
            <a:endParaRPr lang="en-US" dirty="0">
              <a:solidFill>
                <a:schemeClr val="tx1"/>
              </a:solidFill>
              <a:latin typeface="Calibri" charset="0"/>
              <a:ea typeface="Calibri" charset="0"/>
              <a:cs typeface="Calibri" charset="0"/>
            </a:endParaRPr>
          </a:p>
          <a:p>
            <a:pPr marL="407988" lvl="1" indent="-407988">
              <a:lnSpc>
                <a:spcPct val="140000"/>
              </a:lnSpc>
              <a:spcBef>
                <a:spcPts val="1200"/>
              </a:spcBef>
            </a:pPr>
            <a:endParaRPr lang="en-US" dirty="0">
              <a:latin typeface="Calibri" charset="0"/>
              <a:ea typeface="Calibri" charset="0"/>
              <a:cs typeface="Calibri" charset="0"/>
            </a:endParaRPr>
          </a:p>
          <a:p>
            <a:pPr marL="407988" lvl="1" indent="-407988">
              <a:lnSpc>
                <a:spcPct val="140000"/>
              </a:lnSpc>
              <a:spcBef>
                <a:spcPts val="1200"/>
              </a:spcBef>
            </a:pPr>
            <a:endParaRPr lang="en-US" sz="2200" dirty="0">
              <a:latin typeface="Calibri" charset="0"/>
              <a:ea typeface="Calibri" charset="0"/>
              <a:cs typeface="Calibri" charset="0"/>
            </a:endParaRPr>
          </a:p>
          <a:p>
            <a:pPr marL="407988" lvl="1" indent="-407988">
              <a:lnSpc>
                <a:spcPct val="140000"/>
              </a:lnSpc>
              <a:spcBef>
                <a:spcPts val="1200"/>
              </a:spcBef>
            </a:pPr>
            <a:endParaRPr lang="en-US" sz="2200" dirty="0">
              <a:solidFill>
                <a:schemeClr val="tx1"/>
              </a:solidFill>
              <a:latin typeface="Calibri" charset="0"/>
              <a:ea typeface="Calibri" charset="0"/>
              <a:cs typeface="Calibri" charset="0"/>
            </a:endParaRPr>
          </a:p>
          <a:p>
            <a:pPr marL="407988" lvl="1" indent="-407988">
              <a:lnSpc>
                <a:spcPct val="140000"/>
              </a:lnSpc>
              <a:spcBef>
                <a:spcPts val="1200"/>
              </a:spcBef>
            </a:pPr>
            <a:endParaRPr lang="en-US" sz="3600" dirty="0">
              <a:latin typeface="Calibri" charset="0"/>
              <a:ea typeface="Calibri" charset="0"/>
              <a:cs typeface="Calibri" charset="0"/>
            </a:endParaRPr>
          </a:p>
          <a:p>
            <a:pPr marL="407988" lvl="1" indent="-407988">
              <a:lnSpc>
                <a:spcPct val="140000"/>
              </a:lnSpc>
              <a:spcBef>
                <a:spcPts val="1200"/>
              </a:spcBef>
            </a:pPr>
            <a:endParaRPr lang="en-ZA" sz="2400" dirty="0">
              <a:latin typeface="Calibri" charset="0"/>
              <a:ea typeface="Calibri" charset="0"/>
              <a:cs typeface="Calibri"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rcRect t="5960" b="84698"/>
          <a:stretch>
            <a:fillRect/>
          </a:stretch>
        </p:blipFill>
        <p:spPr bwMode="auto">
          <a:xfrm>
            <a:off x="0" y="6309320"/>
            <a:ext cx="3132000" cy="524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83390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cap="all">
                <a:latin typeface="Calibri" charset="0"/>
                <a:ea typeface="Calibri" charset="0"/>
                <a:cs typeface="Calibri" charset="0"/>
              </a:rPr>
              <a:t>The loss of funds that the Western Cape experienced due to </a:t>
            </a:r>
            <a:br>
              <a:rPr lang="en-US" cap="all">
                <a:latin typeface="Calibri" charset="0"/>
                <a:ea typeface="Calibri" charset="0"/>
                <a:cs typeface="Calibri" charset="0"/>
              </a:rPr>
            </a:br>
            <a:r>
              <a:rPr lang="en-US" cap="all">
                <a:latin typeface="Calibri" charset="0"/>
                <a:ea typeface="Calibri" charset="0"/>
                <a:cs typeface="Calibri" charset="0"/>
              </a:rPr>
              <a:t>illegal gambling during the 2016/2017 financial year</a:t>
            </a:r>
            <a:endParaRPr lang="en-US" cap="all"/>
          </a:p>
        </p:txBody>
      </p:sp>
      <p:sp>
        <p:nvSpPr>
          <p:cNvPr id="4" name="Slide Number Placeholder 3"/>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7</a:t>
            </a:fld>
            <a:endParaRPr kumimoji="0" lang="en-US"/>
          </a:p>
        </p:txBody>
      </p:sp>
      <p:sp>
        <p:nvSpPr>
          <p:cNvPr id="5" name="Vertical Text Placeholder 2"/>
          <p:cNvSpPr txBox="1">
            <a:spLocks/>
          </p:cNvSpPr>
          <p:nvPr/>
        </p:nvSpPr>
        <p:spPr>
          <a:xfrm rot="16200000">
            <a:off x="2037593" y="-530064"/>
            <a:ext cx="5112568" cy="8504366"/>
          </a:xfrm>
          <a:prstGeom prst="rect">
            <a:avLst/>
          </a:prstGeom>
        </p:spPr>
        <p:txBody>
          <a:bodyPr vert="eaVert" lIns="72000" tIns="72000" rIns="72000" bIns="72000" rtlCol="0">
            <a:norm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7988" lvl="1" indent="-407988">
              <a:lnSpc>
                <a:spcPct val="140000"/>
              </a:lnSpc>
              <a:spcBef>
                <a:spcPts val="1200"/>
              </a:spcBef>
            </a:pPr>
            <a:r>
              <a:rPr lang="en-US" sz="1400" dirty="0">
                <a:latin typeface="Calibri" charset="0"/>
                <a:ea typeface="Calibri" charset="0"/>
                <a:cs typeface="Calibri" charset="0"/>
              </a:rPr>
              <a:t>The Western Cape has </a:t>
            </a:r>
            <a:r>
              <a:rPr lang="en-US" sz="1400" dirty="0" smtClean="0">
                <a:latin typeface="Calibri" charset="0"/>
                <a:ea typeface="Calibri" charset="0"/>
                <a:cs typeface="Calibri" charset="0"/>
              </a:rPr>
              <a:t>not done </a:t>
            </a:r>
            <a:r>
              <a:rPr lang="en-US" sz="1400" dirty="0">
                <a:latin typeface="Calibri" charset="0"/>
                <a:ea typeface="Calibri" charset="0"/>
                <a:cs typeface="Calibri" charset="0"/>
              </a:rPr>
              <a:t>a study of the extent of illegal gambling in the Province</a:t>
            </a:r>
          </a:p>
          <a:p>
            <a:pPr marL="407988" lvl="1" indent="-407988">
              <a:lnSpc>
                <a:spcPct val="140000"/>
              </a:lnSpc>
              <a:spcBef>
                <a:spcPts val="1200"/>
              </a:spcBef>
            </a:pPr>
            <a:r>
              <a:rPr lang="en-US" sz="1400" dirty="0">
                <a:latin typeface="Calibri" charset="0"/>
                <a:ea typeface="Calibri" charset="0"/>
                <a:cs typeface="Calibri" charset="0"/>
              </a:rPr>
              <a:t>Resources focused on addressing </a:t>
            </a:r>
            <a:r>
              <a:rPr lang="en-US" sz="1400" dirty="0" smtClean="0">
                <a:latin typeface="Calibri" charset="0"/>
                <a:ea typeface="Calibri" charset="0"/>
                <a:cs typeface="Calibri" charset="0"/>
              </a:rPr>
              <a:t>the </a:t>
            </a:r>
            <a:r>
              <a:rPr lang="en-US" sz="1400" dirty="0">
                <a:latin typeface="Calibri" charset="0"/>
                <a:ea typeface="Calibri" charset="0"/>
                <a:cs typeface="Calibri" charset="0"/>
              </a:rPr>
              <a:t>fight against illegal gambling</a:t>
            </a:r>
          </a:p>
          <a:p>
            <a:pPr marL="407988" lvl="1" indent="-407988">
              <a:lnSpc>
                <a:spcPct val="140000"/>
              </a:lnSpc>
              <a:spcBef>
                <a:spcPts val="1200"/>
              </a:spcBef>
            </a:pPr>
            <a:r>
              <a:rPr lang="en-US" sz="1400" dirty="0">
                <a:latin typeface="Calibri" charset="0"/>
                <a:ea typeface="Calibri" charset="0"/>
                <a:cs typeface="Calibri" charset="0"/>
              </a:rPr>
              <a:t>In 2016/17 financial year, the Board investigated 29 cases resulting in 20 arrests and 61 devices seized</a:t>
            </a:r>
          </a:p>
          <a:p>
            <a:pPr marL="407988" lvl="1" indent="-407988">
              <a:lnSpc>
                <a:spcPct val="140000"/>
              </a:lnSpc>
              <a:spcBef>
                <a:spcPts val="1200"/>
              </a:spcBef>
            </a:pPr>
            <a:r>
              <a:rPr lang="en-US" sz="1400" dirty="0">
                <a:latin typeface="Calibri" charset="0"/>
                <a:ea typeface="Calibri" charset="0"/>
                <a:cs typeface="Calibri" charset="0"/>
              </a:rPr>
              <a:t>Illegal gambling considered very seriously </a:t>
            </a:r>
            <a:r>
              <a:rPr lang="en-US" sz="1400" dirty="0" smtClean="0">
                <a:latin typeface="Calibri" charset="0"/>
                <a:ea typeface="Calibri" charset="0"/>
                <a:cs typeface="Calibri" charset="0"/>
              </a:rPr>
              <a:t>due to the </a:t>
            </a:r>
            <a:r>
              <a:rPr lang="en-US" sz="1400" dirty="0">
                <a:latin typeface="Calibri" charset="0"/>
                <a:ea typeface="Calibri" charset="0"/>
                <a:cs typeface="Calibri" charset="0"/>
              </a:rPr>
              <a:t>socio economic challenges, it creates:</a:t>
            </a:r>
          </a:p>
          <a:p>
            <a:pPr lvl="2">
              <a:lnSpc>
                <a:spcPct val="140000"/>
              </a:lnSpc>
              <a:spcBef>
                <a:spcPts val="1200"/>
              </a:spcBef>
              <a:buFont typeface="Wingdings" pitchFamily="2" charset="2"/>
              <a:buChar char="Ø"/>
            </a:pPr>
            <a:r>
              <a:rPr lang="en-US" sz="1400" dirty="0">
                <a:latin typeface="Calibri" charset="0"/>
                <a:ea typeface="Calibri" charset="0"/>
                <a:cs typeface="Calibri" charset="0"/>
              </a:rPr>
              <a:t>Integrity of the legalised gambling industry</a:t>
            </a:r>
          </a:p>
          <a:p>
            <a:pPr lvl="2">
              <a:lnSpc>
                <a:spcPct val="140000"/>
              </a:lnSpc>
              <a:spcBef>
                <a:spcPts val="1200"/>
              </a:spcBef>
              <a:buFont typeface="Wingdings" pitchFamily="2" charset="2"/>
              <a:buChar char="Ø"/>
            </a:pPr>
            <a:r>
              <a:rPr lang="en-US" sz="1400" dirty="0">
                <a:latin typeface="Calibri" charset="0"/>
                <a:ea typeface="Calibri" charset="0"/>
                <a:cs typeface="Calibri" charset="0"/>
              </a:rPr>
              <a:t>Tax evasion</a:t>
            </a:r>
          </a:p>
          <a:p>
            <a:pPr lvl="2">
              <a:lnSpc>
                <a:spcPct val="140000"/>
              </a:lnSpc>
              <a:spcBef>
                <a:spcPts val="1200"/>
              </a:spcBef>
              <a:buFont typeface="Wingdings" pitchFamily="2" charset="2"/>
              <a:buChar char="Ø"/>
            </a:pPr>
            <a:r>
              <a:rPr lang="en-US" sz="1400" dirty="0">
                <a:latin typeface="Calibri" charset="0"/>
                <a:ea typeface="Calibri" charset="0"/>
                <a:cs typeface="Calibri" charset="0"/>
              </a:rPr>
              <a:t>Money laundering</a:t>
            </a:r>
          </a:p>
          <a:p>
            <a:pPr lvl="2">
              <a:lnSpc>
                <a:spcPct val="140000"/>
              </a:lnSpc>
              <a:spcBef>
                <a:spcPts val="1200"/>
              </a:spcBef>
              <a:buFont typeface="Wingdings" pitchFamily="2" charset="2"/>
              <a:buChar char="Ø"/>
            </a:pPr>
            <a:r>
              <a:rPr lang="en-US" sz="1400" dirty="0">
                <a:latin typeface="Calibri" charset="0"/>
                <a:ea typeface="Calibri" charset="0"/>
                <a:cs typeface="Calibri" charset="0"/>
              </a:rPr>
              <a:t>Terror financing</a:t>
            </a:r>
          </a:p>
          <a:p>
            <a:pPr lvl="2">
              <a:lnSpc>
                <a:spcPct val="140000"/>
              </a:lnSpc>
              <a:spcBef>
                <a:spcPts val="1200"/>
              </a:spcBef>
              <a:buFont typeface="Wingdings" pitchFamily="2" charset="2"/>
              <a:buChar char="Ø"/>
            </a:pPr>
            <a:r>
              <a:rPr lang="en-US" sz="1400" dirty="0">
                <a:latin typeface="Calibri" charset="0"/>
                <a:ea typeface="Calibri" charset="0"/>
                <a:cs typeface="Calibri" charset="0"/>
              </a:rPr>
              <a:t>Human trafficking, drug dealing and related ills	</a:t>
            </a:r>
          </a:p>
          <a:p>
            <a:pPr marL="407988" lvl="1" indent="-407988">
              <a:lnSpc>
                <a:spcPct val="140000"/>
              </a:lnSpc>
              <a:spcBef>
                <a:spcPts val="1200"/>
              </a:spcBef>
            </a:pPr>
            <a:r>
              <a:rPr lang="en-US" sz="1400" dirty="0">
                <a:latin typeface="Calibri" charset="0"/>
                <a:ea typeface="Calibri" charset="0"/>
                <a:cs typeface="Calibri" charset="0"/>
              </a:rPr>
              <a:t>Last statistics date back to 2013/14 which identified 324 illegal establishments with 5 900 illegal devices  </a:t>
            </a:r>
          </a:p>
          <a:p>
            <a:pPr marL="407988" lvl="1" indent="-407988">
              <a:lnSpc>
                <a:spcPct val="140000"/>
              </a:lnSpc>
              <a:spcBef>
                <a:spcPts val="1200"/>
              </a:spcBef>
            </a:pPr>
            <a:r>
              <a:rPr lang="en-US" sz="1400" dirty="0">
                <a:latin typeface="Calibri" charset="0"/>
                <a:ea typeface="Calibri" charset="0"/>
                <a:cs typeface="Calibri" charset="0"/>
              </a:rPr>
              <a:t>Calculated that gambling revenue from one illegal slot machine could be R 602 878</a:t>
            </a:r>
            <a:endParaRPr lang="en-ZA" sz="1400" dirty="0">
              <a:latin typeface="Calibri" charset="0"/>
              <a:ea typeface="Calibri" charset="0"/>
              <a:cs typeface="Calibri"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rcRect t="5960" b="84698"/>
          <a:stretch>
            <a:fillRect/>
          </a:stretch>
        </p:blipFill>
        <p:spPr bwMode="auto">
          <a:xfrm>
            <a:off x="0" y="6309320"/>
            <a:ext cx="3132000" cy="524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71372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cap="all">
                <a:latin typeface="Calibri" charset="0"/>
                <a:ea typeface="Calibri" charset="0"/>
                <a:cs typeface="Calibri" charset="0"/>
              </a:rPr>
              <a:t>The loss of funds that the Western Cape experienced due to </a:t>
            </a:r>
            <a:br>
              <a:rPr lang="en-US" cap="all">
                <a:latin typeface="Calibri" charset="0"/>
                <a:ea typeface="Calibri" charset="0"/>
                <a:cs typeface="Calibri" charset="0"/>
              </a:rPr>
            </a:br>
            <a:r>
              <a:rPr lang="en-US" cap="all">
                <a:latin typeface="Calibri" charset="0"/>
                <a:ea typeface="Calibri" charset="0"/>
                <a:cs typeface="Calibri" charset="0"/>
              </a:rPr>
              <a:t>illegal gambling during the 2016/2017 financial year</a:t>
            </a:r>
            <a:endParaRPr lang="en-US" cap="all"/>
          </a:p>
        </p:txBody>
      </p:sp>
      <p:sp>
        <p:nvSpPr>
          <p:cNvPr id="4" name="Slide Number Placeholder 3"/>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8</a:t>
            </a:fld>
            <a:endParaRPr kumimoji="0" lang="en-US"/>
          </a:p>
        </p:txBody>
      </p:sp>
      <p:sp>
        <p:nvSpPr>
          <p:cNvPr id="5" name="Vertical Text Placeholder 2"/>
          <p:cNvSpPr txBox="1">
            <a:spLocks/>
          </p:cNvSpPr>
          <p:nvPr/>
        </p:nvSpPr>
        <p:spPr>
          <a:xfrm rot="16200000">
            <a:off x="2084013" y="-448129"/>
            <a:ext cx="5112568" cy="8504366"/>
          </a:xfrm>
          <a:prstGeom prst="rect">
            <a:avLst/>
          </a:prstGeom>
        </p:spPr>
        <p:txBody>
          <a:bodyPr vert="eaVert" lIns="72000" tIns="72000" rIns="72000" bIns="72000" rtlCol="0">
            <a:norm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7988" lvl="1" indent="-407988">
              <a:lnSpc>
                <a:spcPct val="140000"/>
              </a:lnSpc>
              <a:spcBef>
                <a:spcPts val="1200"/>
              </a:spcBef>
            </a:pPr>
            <a:r>
              <a:rPr lang="en-US" sz="1400">
                <a:latin typeface="Calibri" charset="0"/>
                <a:ea typeface="Calibri" charset="0"/>
                <a:cs typeface="Calibri" charset="0"/>
              </a:rPr>
              <a:t>Based on the amount indicated, 61 devices could generate R 36, 7 million for the year</a:t>
            </a:r>
          </a:p>
          <a:p>
            <a:pPr marL="407988" lvl="1" indent="-407988">
              <a:lnSpc>
                <a:spcPct val="140000"/>
              </a:lnSpc>
              <a:spcBef>
                <a:spcPts val="1200"/>
              </a:spcBef>
            </a:pPr>
            <a:r>
              <a:rPr lang="en-US" sz="1400">
                <a:latin typeface="Calibri" charset="0"/>
                <a:ea typeface="Calibri" charset="0"/>
                <a:cs typeface="Calibri" charset="0"/>
              </a:rPr>
              <a:t>Conservative gaming tax at 10% being R 3,6 million</a:t>
            </a:r>
          </a:p>
          <a:p>
            <a:pPr marL="407988" lvl="1" indent="-407988">
              <a:lnSpc>
                <a:spcPct val="140000"/>
              </a:lnSpc>
              <a:spcBef>
                <a:spcPts val="1200"/>
              </a:spcBef>
            </a:pPr>
            <a:r>
              <a:rPr lang="en-US" sz="1400">
                <a:latin typeface="Calibri" charset="0"/>
                <a:ea typeface="Calibri" charset="0"/>
                <a:cs typeface="Calibri" charset="0"/>
              </a:rPr>
              <a:t>August 2018 correspondence from SAPS Head Office – Directorate for Priority Crime Investigations</a:t>
            </a:r>
          </a:p>
          <a:p>
            <a:pPr marL="407988" lvl="1" indent="-407988">
              <a:lnSpc>
                <a:spcPct val="140000"/>
              </a:lnSpc>
              <a:spcBef>
                <a:spcPts val="1200"/>
              </a:spcBef>
            </a:pPr>
            <a:r>
              <a:rPr lang="en-US" sz="1400">
                <a:latin typeface="Calibri" charset="0"/>
                <a:ea typeface="Calibri" charset="0"/>
                <a:cs typeface="Calibri" charset="0"/>
              </a:rPr>
              <a:t>Stakeholder Priority Committee to combat illegal Gambling in SA</a:t>
            </a:r>
          </a:p>
          <a:p>
            <a:pPr marL="407988" lvl="1" indent="-407988">
              <a:lnSpc>
                <a:spcPct val="140000"/>
              </a:lnSpc>
              <a:spcBef>
                <a:spcPts val="1200"/>
              </a:spcBef>
            </a:pPr>
            <a:r>
              <a:rPr lang="en-US" sz="1400">
                <a:latin typeface="Calibri" charset="0"/>
                <a:ea typeface="Calibri" charset="0"/>
                <a:cs typeface="Calibri" charset="0"/>
              </a:rPr>
              <a:t>Legal gambling contributed almost R 26 billion to SA tax base - 2017</a:t>
            </a:r>
          </a:p>
          <a:p>
            <a:pPr marL="407988" lvl="1" indent="-407988">
              <a:lnSpc>
                <a:spcPct val="140000"/>
              </a:lnSpc>
              <a:spcBef>
                <a:spcPts val="1200"/>
              </a:spcBef>
            </a:pPr>
            <a:r>
              <a:rPr lang="en-US" sz="1400">
                <a:latin typeface="Calibri" charset="0"/>
                <a:ea typeface="Calibri" charset="0"/>
                <a:cs typeface="Calibri" charset="0"/>
              </a:rPr>
              <a:t>Tax base eroded through illegal gambling estimated to be R110 million  </a:t>
            </a:r>
          </a:p>
          <a:p>
            <a:pPr marL="407988" lvl="1" indent="-407988">
              <a:lnSpc>
                <a:spcPct val="140000"/>
              </a:lnSpc>
              <a:spcBef>
                <a:spcPts val="1200"/>
              </a:spcBef>
            </a:pPr>
            <a:r>
              <a:rPr lang="en-US" sz="1400">
                <a:latin typeface="Calibri" charset="0"/>
                <a:ea typeface="Calibri" charset="0"/>
                <a:cs typeface="Calibri" charset="0"/>
              </a:rPr>
              <a:t>Board has a good working relationship with the relevant law enforcement officials  </a:t>
            </a:r>
            <a:endParaRPr lang="en-ZA" sz="1400">
              <a:latin typeface="Calibri" charset="0"/>
              <a:ea typeface="Calibri" charset="0"/>
              <a:cs typeface="Calibri"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rcRect t="5960" b="84698"/>
          <a:stretch>
            <a:fillRect/>
          </a:stretch>
        </p:blipFill>
        <p:spPr bwMode="auto">
          <a:xfrm>
            <a:off x="0" y="6309320"/>
            <a:ext cx="3132000" cy="524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21255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66713" lvl="1" indent="-366713" algn="ctr">
              <a:spcBef>
                <a:spcPts val="600"/>
              </a:spcBef>
              <a:defRPr/>
            </a:pPr>
            <a:r>
              <a:rPr lang="en-US" sz="2400" b="1" cap="all">
                <a:latin typeface="Calibri" charset="0"/>
                <a:ea typeface="Calibri" charset="0"/>
                <a:cs typeface="Calibri" charset="0"/>
              </a:rPr>
              <a:t>Business model used to motivate for the allocation of </a:t>
            </a:r>
            <a:br>
              <a:rPr lang="en-US" sz="2400" b="1" cap="all">
                <a:latin typeface="Calibri" charset="0"/>
                <a:ea typeface="Calibri" charset="0"/>
                <a:cs typeface="Calibri" charset="0"/>
              </a:rPr>
            </a:br>
            <a:r>
              <a:rPr lang="en-US" sz="2400" b="1" cap="all">
                <a:latin typeface="Calibri" charset="0"/>
                <a:ea typeface="Calibri" charset="0"/>
                <a:cs typeface="Calibri" charset="0"/>
              </a:rPr>
              <a:t>R 18 million for the financial year under review</a:t>
            </a:r>
          </a:p>
        </p:txBody>
      </p:sp>
      <p:sp>
        <p:nvSpPr>
          <p:cNvPr id="4" name="Slide Number Placeholder 3"/>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9</a:t>
            </a:fld>
            <a:endParaRPr kumimoji="0" lang="en-US"/>
          </a:p>
        </p:txBody>
      </p:sp>
      <p:sp>
        <p:nvSpPr>
          <p:cNvPr id="5" name="Vertical Text Placeholder 2"/>
          <p:cNvSpPr txBox="1">
            <a:spLocks/>
          </p:cNvSpPr>
          <p:nvPr/>
        </p:nvSpPr>
        <p:spPr>
          <a:xfrm rot="16200000">
            <a:off x="2057164" y="-499148"/>
            <a:ext cx="5112568" cy="8504366"/>
          </a:xfrm>
          <a:prstGeom prst="rect">
            <a:avLst/>
          </a:prstGeom>
        </p:spPr>
        <p:txBody>
          <a:bodyPr vert="eaVert" lIns="72000" tIns="72000" rIns="72000" bIns="72000" rtlCol="0">
            <a:norm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7988" lvl="1" indent="-407988">
              <a:lnSpc>
                <a:spcPct val="140000"/>
              </a:lnSpc>
              <a:spcBef>
                <a:spcPts val="1200"/>
              </a:spcBef>
            </a:pPr>
            <a:r>
              <a:rPr lang="en-US" sz="1400" dirty="0">
                <a:latin typeface="Calibri" charset="0"/>
                <a:ea typeface="Calibri" charset="0"/>
                <a:cs typeface="Calibri" charset="0"/>
              </a:rPr>
              <a:t>Around 2002 various reports on the flagging performance of the horse racing industry</a:t>
            </a:r>
          </a:p>
          <a:p>
            <a:pPr marL="407988" lvl="1" indent="-407988">
              <a:lnSpc>
                <a:spcPct val="140000"/>
              </a:lnSpc>
              <a:spcBef>
                <a:spcPts val="1200"/>
              </a:spcBef>
            </a:pPr>
            <a:r>
              <a:rPr lang="en-US" sz="1400" dirty="0">
                <a:latin typeface="Calibri" charset="0"/>
                <a:ea typeface="Calibri" charset="0"/>
                <a:cs typeface="Calibri" charset="0"/>
              </a:rPr>
              <a:t>The </a:t>
            </a:r>
            <a:r>
              <a:rPr lang="en-US" sz="1400" dirty="0" err="1">
                <a:latin typeface="Calibri" charset="0"/>
                <a:ea typeface="Calibri" charset="0"/>
                <a:cs typeface="Calibri" charset="0"/>
              </a:rPr>
              <a:t>totalisator</a:t>
            </a:r>
            <a:r>
              <a:rPr lang="en-US" sz="1400" dirty="0">
                <a:latin typeface="Calibri" charset="0"/>
                <a:ea typeface="Calibri" charset="0"/>
                <a:cs typeface="Calibri" charset="0"/>
              </a:rPr>
              <a:t> at the time was Western Province Racing Club </a:t>
            </a:r>
            <a:r>
              <a:rPr lang="en-US" sz="1400" dirty="0" smtClean="0">
                <a:latin typeface="Calibri" charset="0"/>
                <a:ea typeface="Calibri" charset="0"/>
                <a:cs typeface="Calibri" charset="0"/>
              </a:rPr>
              <a:t>which was </a:t>
            </a:r>
            <a:r>
              <a:rPr lang="en-US" sz="1400" dirty="0">
                <a:latin typeface="Calibri" charset="0"/>
                <a:ea typeface="Calibri" charset="0"/>
                <a:cs typeface="Calibri" charset="0"/>
              </a:rPr>
              <a:t>in dire financial straits</a:t>
            </a:r>
          </a:p>
          <a:p>
            <a:pPr marL="407988" lvl="1" indent="-407988">
              <a:lnSpc>
                <a:spcPct val="140000"/>
              </a:lnSpc>
              <a:spcBef>
                <a:spcPts val="1200"/>
              </a:spcBef>
            </a:pPr>
            <a:r>
              <a:rPr lang="en-US" sz="1400" dirty="0">
                <a:latin typeface="Calibri" charset="0"/>
                <a:ea typeface="Calibri" charset="0"/>
                <a:cs typeface="Calibri" charset="0"/>
              </a:rPr>
              <a:t>Situation was exacerbated by the increasing number of alternative gambling options available to the public</a:t>
            </a:r>
          </a:p>
          <a:p>
            <a:pPr marL="407988" lvl="1" indent="-407988">
              <a:lnSpc>
                <a:spcPct val="140000"/>
              </a:lnSpc>
              <a:spcBef>
                <a:spcPts val="1200"/>
              </a:spcBef>
            </a:pPr>
            <a:r>
              <a:rPr lang="en-US" sz="1400" dirty="0">
                <a:latin typeface="Calibri" charset="0"/>
                <a:ea typeface="Calibri" charset="0"/>
                <a:cs typeface="Calibri" charset="0"/>
              </a:rPr>
              <a:t>Totalisator had gone into a downward spiral - sector at the time was responsible for employment </a:t>
            </a:r>
            <a:r>
              <a:rPr lang="en-US" sz="1400" dirty="0" smtClean="0">
                <a:latin typeface="Calibri" charset="0"/>
                <a:ea typeface="Calibri" charset="0"/>
                <a:cs typeface="Calibri" charset="0"/>
              </a:rPr>
              <a:t>of 28 </a:t>
            </a:r>
            <a:r>
              <a:rPr lang="en-US" sz="1400" dirty="0">
                <a:latin typeface="Calibri" charset="0"/>
                <a:ea typeface="Calibri" charset="0"/>
                <a:cs typeface="Calibri" charset="0"/>
              </a:rPr>
              <a:t>000 </a:t>
            </a:r>
          </a:p>
          <a:p>
            <a:pPr marL="407988" lvl="1" indent="-407988">
              <a:lnSpc>
                <a:spcPct val="140000"/>
              </a:lnSpc>
              <a:spcBef>
                <a:spcPts val="1200"/>
              </a:spcBef>
            </a:pPr>
            <a:r>
              <a:rPr lang="en-US" sz="1400" dirty="0">
                <a:latin typeface="Calibri" charset="0"/>
                <a:ea typeface="Calibri" charset="0"/>
                <a:cs typeface="Calibri" charset="0"/>
              </a:rPr>
              <a:t>Discussions were held between the two Provincial Finance Ministers – KZN and Western Cape</a:t>
            </a:r>
          </a:p>
          <a:p>
            <a:pPr marL="407988" lvl="1" indent="-407988">
              <a:lnSpc>
                <a:spcPct val="140000"/>
              </a:lnSpc>
              <a:spcBef>
                <a:spcPts val="1200"/>
              </a:spcBef>
            </a:pPr>
            <a:r>
              <a:rPr lang="en-US" sz="1400" dirty="0">
                <a:latin typeface="Calibri" charset="0"/>
                <a:ea typeface="Calibri" charset="0"/>
                <a:cs typeface="Calibri" charset="0"/>
              </a:rPr>
              <a:t>In principle it was agreed to </a:t>
            </a:r>
            <a:r>
              <a:rPr lang="en-US" sz="1400" dirty="0" smtClean="0">
                <a:latin typeface="Calibri" charset="0"/>
                <a:ea typeface="Calibri" charset="0"/>
                <a:cs typeface="Calibri" charset="0"/>
              </a:rPr>
              <a:t>reinstate the </a:t>
            </a:r>
            <a:r>
              <a:rPr lang="en-US" sz="1400" dirty="0">
                <a:latin typeface="Calibri" charset="0"/>
                <a:ea typeface="Calibri" charset="0"/>
                <a:cs typeface="Calibri" charset="0"/>
              </a:rPr>
              <a:t>previous arrangement – half taxes paid to the club</a:t>
            </a:r>
          </a:p>
          <a:p>
            <a:pPr marL="407988" lvl="1" indent="-407988">
              <a:lnSpc>
                <a:spcPct val="140000"/>
              </a:lnSpc>
              <a:spcBef>
                <a:spcPts val="1200"/>
              </a:spcBef>
            </a:pPr>
            <a:r>
              <a:rPr lang="en-US" sz="1400" dirty="0">
                <a:latin typeface="Calibri" charset="0"/>
                <a:ea typeface="Calibri" charset="0"/>
                <a:cs typeface="Calibri" charset="0"/>
              </a:rPr>
              <a:t>Gold Circle operates in KZN and it was desirable to attain uniformity between the two Provinces where possible</a:t>
            </a:r>
          </a:p>
          <a:p>
            <a:pPr marL="407988" lvl="1" indent="-407988">
              <a:lnSpc>
                <a:spcPct val="140000"/>
              </a:lnSpc>
              <a:spcBef>
                <a:spcPts val="1200"/>
              </a:spcBef>
            </a:pPr>
            <a:r>
              <a:rPr lang="en-US" sz="1400" dirty="0">
                <a:latin typeface="Calibri" charset="0"/>
                <a:ea typeface="Calibri" charset="0"/>
                <a:cs typeface="Calibri" charset="0"/>
              </a:rPr>
              <a:t>Decided that the tax provision for the </a:t>
            </a:r>
            <a:r>
              <a:rPr lang="en-US" sz="1400" dirty="0" err="1">
                <a:latin typeface="Calibri" charset="0"/>
                <a:ea typeface="Calibri" charset="0"/>
                <a:cs typeface="Calibri" charset="0"/>
              </a:rPr>
              <a:t>totalisator</a:t>
            </a:r>
            <a:r>
              <a:rPr lang="en-US" sz="1400" dirty="0">
                <a:latin typeface="Calibri" charset="0"/>
                <a:ea typeface="Calibri" charset="0"/>
                <a:cs typeface="Calibri" charset="0"/>
              </a:rPr>
              <a:t> in two Provinces be aligned</a:t>
            </a:r>
          </a:p>
          <a:p>
            <a:pPr marL="407988" lvl="1" indent="-407988">
              <a:lnSpc>
                <a:spcPct val="140000"/>
              </a:lnSpc>
              <a:spcBef>
                <a:spcPts val="1200"/>
              </a:spcBef>
            </a:pPr>
            <a:r>
              <a:rPr lang="en-US" sz="1400" dirty="0">
                <a:latin typeface="Calibri" charset="0"/>
                <a:ea typeface="Calibri" charset="0"/>
                <a:cs typeface="Calibri" charset="0"/>
              </a:rPr>
              <a:t>KZN reduced the tax from 14% to 6% and the MEC requested the same consideration in the Province to salvage the horseracing Industry in both Provinces</a:t>
            </a:r>
          </a:p>
          <a:p>
            <a:pPr marL="407988" lvl="1" indent="-407988">
              <a:lnSpc>
                <a:spcPct val="140000"/>
              </a:lnSpc>
              <a:spcBef>
                <a:spcPts val="1200"/>
              </a:spcBef>
            </a:pPr>
            <a:endParaRPr lang="en-ZA" sz="2400" dirty="0">
              <a:latin typeface="Calibri" charset="0"/>
              <a:ea typeface="Calibri" charset="0"/>
              <a:cs typeface="Calibri"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rcRect t="5960" b="84698"/>
          <a:stretch>
            <a:fillRect/>
          </a:stretch>
        </p:blipFill>
        <p:spPr bwMode="auto">
          <a:xfrm>
            <a:off x="0" y="6309320"/>
            <a:ext cx="3132000" cy="524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641448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MARTBOX_SB5" val="n/h/r1zNZ+uLfX4pvKHBZZMsZqKpVmQp"/>
  <p:tag name="SMARTBOX_SB2" val="4EA1ZNr7a5lNBMyQCX9x/TKDuKOrxNs8"/>
  <p:tag name="THINKCELLPRESENTATIONDONOTDELETE" val="&lt;?xml version=&quot;1.0&quot; encoding=&quot;UTF-16&quot; standalone=&quot;yes&quot;?&gt;&#10;&lt;root reqver=&quot;17839&quot;&gt;&lt;version val=&quot;2107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2.71000000000000000000E+000&quot;&gt;&lt;m_ppcolschidx val=&quot;0&quot;/&gt;&lt;m_rgb r=&quot;0&quot; g=&quot;32&quot; b=&quot;9b&quot;/&gt;&lt;/elem&gt;&lt;elem m_fUsage=&quot;7.29000000000000090000E-001&quot;&gt;&lt;m_ppcolschidx val=&quot;0&quot;/&gt;&lt;m_rgb r=&quot;0&quot; g=&quot;96&quot; b=&quot;33&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68"/>
  <p:tag name="SMARTBOX_SB1" val="89bmk0SOuza7NbvIp48mwknZhZugPkej9McoZlrF0LH114aQh/imDAP2NeJNAH0+ocS0FzrPdx/bpsH7fYUafyb0NKtAqdNS0Zp5LGNZkI8z2QCdP7QNG9h6AjGOASBr5rOkt+wz7V+HwedJjL+GK+cLh1y2HMUs9IqKTH0qSn8="/>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138.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ags/tag139.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heme/theme1.xml><?xml version="1.0" encoding="utf-8"?>
<a:theme xmlns:a="http://schemas.openxmlformats.org/drawingml/2006/main" name="WCG-Provincial Treasury-New PPT Master-01112012">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Western Cape Government Master Template">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1_WCG-Provincial Treasury-New PPT Master-01112012">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4.xml><?xml version="1.0" encoding="utf-8"?>
<a:theme xmlns:a="http://schemas.openxmlformats.org/drawingml/2006/main" name="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5.xml><?xml version="1.0" encoding="utf-8"?>
<a:theme xmlns:a="http://schemas.openxmlformats.org/drawingml/2006/main" name="1_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WCG-Provincial Treasury-New PPT Master-01112012</Template>
  <TotalTime>36050</TotalTime>
  <Words>953</Words>
  <Application>Microsoft Office PowerPoint</Application>
  <PresentationFormat>On-screen Show (4:3)</PresentationFormat>
  <Paragraphs>116</Paragraphs>
  <Slides>11</Slides>
  <Notes>11</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11</vt:i4>
      </vt:variant>
    </vt:vector>
  </HeadingPairs>
  <TitlesOfParts>
    <vt:vector size="17" baseType="lpstr">
      <vt:lpstr>WCG-Provincial Treasury-New PPT Master-01112012</vt:lpstr>
      <vt:lpstr>Western Cape Government Master Template</vt:lpstr>
      <vt:lpstr>1_WCG-Provincial Treasury-New PPT Master-01112012</vt:lpstr>
      <vt:lpstr>WCG-PPT Master-121022-amc</vt:lpstr>
      <vt:lpstr>1_WCG-PPT Master-121022-amc</vt:lpstr>
      <vt:lpstr>think-cell Slide</vt:lpstr>
      <vt:lpstr>PRESENTATION TO the STANDING COMMITTEE ON PUBLIC ACCOUNTS (SCOPA)   Western Cape Gambling and Racing Board   BRIEFING presentation    12 SEPTEMBER 2018 </vt:lpstr>
      <vt:lpstr>TOPICS OF DISCUSSION</vt:lpstr>
      <vt:lpstr>Board Meetings for 2016/17 and value derived</vt:lpstr>
      <vt:lpstr>Resources allocated to licence holders to  assist in poorer communities</vt:lpstr>
      <vt:lpstr>The establishment of Western  Cape Responsible Forum, its  challenges and achievements during the 2016/7 financial year</vt:lpstr>
      <vt:lpstr>The establishment of Western  Cape Responsible Forum, its  challenges and achievements during the 2016/7 financial year</vt:lpstr>
      <vt:lpstr>The loss of funds that the Western Cape experienced due to  illegal gambling during the 2016/2017 financial year</vt:lpstr>
      <vt:lpstr>The loss of funds that the Western Cape experienced due to  illegal gambling during the 2016/2017 financial year</vt:lpstr>
      <vt:lpstr>Business model used to motivate for the allocation of  R 18 million for the financial year under review</vt:lpstr>
      <vt:lpstr>Business model used to motivate for the allocation of  R 18 million for the financial year under review</vt:lpstr>
      <vt:lpstr>THE END</vt:lpstr>
    </vt:vector>
  </TitlesOfParts>
  <Company>PGWC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 PLANS 2014/15</dc:title>
  <dc:creator>Cindy-Leigh Gardner</dc:creator>
  <cp:keywords>POTX</cp:keywords>
  <cp:lastModifiedBy>PUMZA</cp:lastModifiedBy>
  <cp:revision>366</cp:revision>
  <cp:lastPrinted>2015-06-01T08:16:28Z</cp:lastPrinted>
  <dcterms:created xsi:type="dcterms:W3CDTF">2014-02-14T07:21:05Z</dcterms:created>
  <dcterms:modified xsi:type="dcterms:W3CDTF">2018-09-13T11:41:37Z</dcterms:modified>
  <cp:category>CI</cp:category>
</cp:coreProperties>
</file>