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257" r:id="rId3"/>
    <p:sldId id="261" r:id="rId4"/>
    <p:sldId id="258" r:id="rId5"/>
    <p:sldId id="273" r:id="rId6"/>
    <p:sldId id="262" r:id="rId7"/>
    <p:sldId id="260" r:id="rId8"/>
    <p:sldId id="263" r:id="rId9"/>
    <p:sldId id="264" r:id="rId10"/>
    <p:sldId id="268" r:id="rId11"/>
    <p:sldId id="265" r:id="rId12"/>
    <p:sldId id="266" r:id="rId13"/>
    <p:sldId id="269" r:id="rId14"/>
    <p:sldId id="270" r:id="rId15"/>
    <p:sldId id="267" r:id="rId16"/>
    <p:sldId id="271" r:id="rId17"/>
    <p:sldId id="274" r:id="rId18"/>
    <p:sldId id="272" r:id="rId19"/>
    <p:sldId id="275" r:id="rId20"/>
    <p:sldId id="276" r:id="rId21"/>
    <p:sldId id="277" r:id="rId22"/>
    <p:sldId id="278" r:id="rId23"/>
    <p:sldId id="279" r:id="rId24"/>
    <p:sldId id="280" r:id="rId25"/>
  </p:sldIdLst>
  <p:sldSz cx="12192000" cy="6858000"/>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78" d="100"/>
          <a:sy n="78" d="100"/>
        </p:scale>
        <p:origin x="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219157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402649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108307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295798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249002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248170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428086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337036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389122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9237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E4459-22C7-43D9-9338-A9E20F22F805}" type="datetimeFigureOut">
              <a:rPr lang="en-ZA" smtClean="0"/>
              <a:t>2018/09/10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DBFB6C74-C204-432E-B1AC-0C10E8889E5C}" type="slidenum">
              <a:rPr lang="en-ZA" smtClean="0"/>
              <a:t>‹#›</a:t>
            </a:fld>
            <a:endParaRPr lang="en-ZA" dirty="0"/>
          </a:p>
        </p:txBody>
      </p:sp>
    </p:spTree>
    <p:extLst>
      <p:ext uri="{BB962C8B-B14F-4D97-AF65-F5344CB8AC3E}">
        <p14:creationId xmlns:p14="http://schemas.microsoft.com/office/powerpoint/2010/main" val="45982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E4459-22C7-43D9-9338-A9E20F22F805}" type="datetimeFigureOut">
              <a:rPr lang="en-ZA" smtClean="0"/>
              <a:t>2018/09/10</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B6C74-C204-432E-B1AC-0C10E8889E5C}" type="slidenum">
              <a:rPr lang="en-ZA" smtClean="0"/>
              <a:t>‹#›</a:t>
            </a:fld>
            <a:endParaRPr lang="en-ZA" dirty="0"/>
          </a:p>
        </p:txBody>
      </p:sp>
    </p:spTree>
    <p:extLst>
      <p:ext uri="{BB962C8B-B14F-4D97-AF65-F5344CB8AC3E}">
        <p14:creationId xmlns:p14="http://schemas.microsoft.com/office/powerpoint/2010/main" val="245335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92865"/>
            <a:ext cx="9144000" cy="2209173"/>
          </a:xfrm>
        </p:spPr>
        <p:txBody>
          <a:bodyPr>
            <a:normAutofit fontScale="90000"/>
          </a:bodyPr>
          <a:lstStyle/>
          <a:p>
            <a:r>
              <a:rPr lang="en-ZA" sz="2800" b="1" dirty="0" smtClean="0"/>
              <a:t/>
            </a:r>
            <a:br>
              <a:rPr lang="en-ZA" sz="2800" b="1" dirty="0" smtClean="0"/>
            </a:br>
            <a:r>
              <a:rPr lang="en-ZA" sz="2800" b="1" dirty="0"/>
              <a:t/>
            </a:r>
            <a:br>
              <a:rPr lang="en-ZA" sz="2800" b="1" dirty="0"/>
            </a:br>
            <a:r>
              <a:rPr lang="en-ZA" sz="2800" b="1" dirty="0" smtClean="0"/>
              <a:t/>
            </a:r>
            <a:br>
              <a:rPr lang="en-ZA" sz="2800" b="1" dirty="0" smtClean="0"/>
            </a:br>
            <a:r>
              <a:rPr lang="en-ZA" sz="3100" b="1" dirty="0" smtClean="0"/>
              <a:t>Standing Committee on Finance</a:t>
            </a:r>
            <a:r>
              <a:rPr lang="en-ZA" sz="2800" b="1" dirty="0" smtClean="0"/>
              <a:t/>
            </a:r>
            <a:br>
              <a:rPr lang="en-ZA" sz="2800" b="1" dirty="0" smtClean="0"/>
            </a:br>
            <a:r>
              <a:rPr lang="en-ZA" sz="2800" b="1" dirty="0" smtClean="0"/>
              <a:t/>
            </a:r>
            <a:br>
              <a:rPr lang="en-ZA" sz="2800" b="1" dirty="0" smtClean="0"/>
            </a:br>
            <a:r>
              <a:rPr lang="en-ZA" sz="2800" b="1" dirty="0" smtClean="0"/>
              <a:t>Stakeholder responses to the Report of the VAT Panel in respect of the  recommendation to Zero Rate White Bread with specific Objective of providing Relief to Poor and Low-Income </a:t>
            </a:r>
            <a:r>
              <a:rPr lang="en-ZA" sz="2800" b="1" dirty="0"/>
              <a:t>H</a:t>
            </a:r>
            <a:r>
              <a:rPr lang="en-ZA" sz="2800" b="1" dirty="0" smtClean="0"/>
              <a:t>ouseholds in South Africa</a:t>
            </a:r>
            <a:br>
              <a:rPr lang="en-ZA" sz="2800" b="1" dirty="0" smtClean="0"/>
            </a:br>
            <a:r>
              <a:rPr lang="en-ZA" sz="2800" b="1" dirty="0"/>
              <a:t/>
            </a:r>
            <a:br>
              <a:rPr lang="en-ZA" sz="2800" b="1" dirty="0"/>
            </a:br>
            <a:endParaRPr lang="en-ZA" sz="2800" b="1" dirty="0"/>
          </a:p>
        </p:txBody>
      </p:sp>
      <p:sp>
        <p:nvSpPr>
          <p:cNvPr id="3" name="Subtitle 2"/>
          <p:cNvSpPr>
            <a:spLocks noGrp="1"/>
          </p:cNvSpPr>
          <p:nvPr>
            <p:ph type="subTitle" idx="1"/>
          </p:nvPr>
        </p:nvSpPr>
        <p:spPr/>
        <p:txBody>
          <a:bodyPr/>
          <a:lstStyle/>
          <a:p>
            <a:r>
              <a:rPr lang="en-ZA" dirty="0" smtClean="0"/>
              <a:t>12 September 2018</a:t>
            </a:r>
            <a:endParaRPr lang="en-ZA"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28908" y="5257800"/>
            <a:ext cx="2635287" cy="1156054"/>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9663327" y="5350096"/>
            <a:ext cx="1690370" cy="1282700"/>
          </a:xfrm>
          <a:prstGeom prst="rect">
            <a:avLst/>
          </a:prstGeom>
        </p:spPr>
      </p:pic>
    </p:spTree>
    <p:extLst>
      <p:ext uri="{BB962C8B-B14F-4D97-AF65-F5344CB8AC3E}">
        <p14:creationId xmlns:p14="http://schemas.microsoft.com/office/powerpoint/2010/main" val="1033855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65212923"/>
              </p:ext>
            </p:extLst>
          </p:nvPr>
        </p:nvGraphicFramePr>
        <p:xfrm>
          <a:off x="1467293" y="1105787"/>
          <a:ext cx="7347098" cy="3866421"/>
        </p:xfrm>
        <a:graphic>
          <a:graphicData uri="http://schemas.openxmlformats.org/drawingml/2006/table">
            <a:tbl>
              <a:tblPr firstRow="1" firstCol="1" bandRow="1"/>
              <a:tblGrid>
                <a:gridCol w="3875081"/>
                <a:gridCol w="802594"/>
                <a:gridCol w="2669423"/>
              </a:tblGrid>
              <a:tr h="587767">
                <a:tc>
                  <a:txBody>
                    <a:bodyPr/>
                    <a:lstStyle/>
                    <a:p>
                      <a:pPr algn="ctr">
                        <a:spcAft>
                          <a:spcPts val="800"/>
                        </a:spcAft>
                      </a:pPr>
                      <a:r>
                        <a:rPr lang="en-US" sz="2000" b="1" dirty="0">
                          <a:solidFill>
                            <a:srgbClr val="000000"/>
                          </a:solidFill>
                          <a:effectLst/>
                          <a:latin typeface="Georgia" panose="02040502050405020303" pitchFamily="18" charset="0"/>
                          <a:ea typeface="Georgia" panose="02040502050405020303" pitchFamily="18" charset="0"/>
                          <a:cs typeface="Arial" panose="020B0604020202020204" pitchFamily="34" charset="0"/>
                        </a:rPr>
                        <a:t>Bakery groups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solid"/>
                      <a:round/>
                      <a:headEnd type="none" w="med" len="med"/>
                      <a:tailEnd type="none" w="med" len="med"/>
                    </a:lnB>
                  </a:tcPr>
                </a:tc>
                <a:tc>
                  <a:txBody>
                    <a:bodyPr/>
                    <a:lstStyle/>
                    <a:p>
                      <a:pPr>
                        <a:spcAft>
                          <a:spcPts val="800"/>
                        </a:spcAft>
                      </a:pPr>
                      <a:r>
                        <a:rPr lang="en-US" sz="2000" dirty="0">
                          <a:solidFill>
                            <a:srgbClr val="000000"/>
                          </a:solidFill>
                          <a:effectLst/>
                          <a:latin typeface="Georgia" panose="02040502050405020303" pitchFamily="18" charset="0"/>
                          <a:ea typeface="Georgia" panose="02040502050405020303" pitchFamily="18" charset="0"/>
                          <a:cs typeface="Times New Roman" panose="02020603050405020304" pitchFamily="18" charset="0"/>
                        </a:rPr>
                        <a:t>5</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solid"/>
                      <a:round/>
                      <a:headEnd type="none" w="med" len="med"/>
                      <a:tailEnd type="none" w="med" len="med"/>
                    </a:lnB>
                  </a:tcPr>
                </a:tc>
                <a:tc>
                  <a:txBody>
                    <a:bodyPr/>
                    <a:lstStyle/>
                    <a:p>
                      <a:pPr>
                        <a:spcAft>
                          <a:spcPts val="800"/>
                        </a:spcAft>
                      </a:pPr>
                      <a:r>
                        <a:rPr lang="en-US" sz="2000" b="1" dirty="0">
                          <a:solidFill>
                            <a:srgbClr val="000000"/>
                          </a:solidFill>
                          <a:effectLst/>
                          <a:latin typeface="Georgia" panose="02040502050405020303" pitchFamily="18" charset="0"/>
                          <a:ea typeface="Georgia" panose="02040502050405020303" pitchFamily="18" charset="0"/>
                          <a:cs typeface="Arial" panose="020B0604020202020204" pitchFamily="34" charset="0"/>
                        </a:rPr>
                        <a:t>(49 plant bakeries*)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solid"/>
                      <a:round/>
                      <a:headEnd type="none" w="med" len="med"/>
                      <a:tailEnd type="none" w="med" len="med"/>
                    </a:lnB>
                  </a:tcPr>
                </a:tc>
              </a:tr>
              <a:tr h="587767">
                <a:tc>
                  <a:txBody>
                    <a:bodyPr/>
                    <a:lstStyle/>
                    <a:p>
                      <a:pPr>
                        <a:spcAft>
                          <a:spcPts val="800"/>
                        </a:spcAft>
                      </a:pPr>
                      <a:r>
                        <a:rPr lang="en-US" sz="2000" b="1" dirty="0">
                          <a:effectLst/>
                          <a:latin typeface="Georgia" panose="02040502050405020303" pitchFamily="18" charset="0"/>
                          <a:ea typeface="Georgia" panose="02040502050405020303" pitchFamily="18" charset="0"/>
                          <a:cs typeface="Arial" panose="020B0604020202020204" pitchFamily="34" charset="0"/>
                        </a:rPr>
                        <a:t>Supermarket groups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a:effectLst/>
                          <a:latin typeface="Georgia" panose="02040502050405020303" pitchFamily="18" charset="0"/>
                          <a:ea typeface="Georgia" panose="02040502050405020303" pitchFamily="18" charset="0"/>
                          <a:cs typeface="Times New Roman" panose="02020603050405020304" pitchFamily="18" charset="0"/>
                        </a:rPr>
                        <a:t>5</a:t>
                      </a:r>
                      <a:endParaRPr lang="en-ZA" sz="200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dirty="0">
                          <a:effectLst/>
                          <a:latin typeface="Georgia" panose="02040502050405020303" pitchFamily="18" charset="0"/>
                          <a:ea typeface="Georgia" panose="02040502050405020303" pitchFamily="18" charset="0"/>
                          <a:cs typeface="Arial" panose="020B0604020202020204" pitchFamily="34" charset="0"/>
                        </a:rPr>
                        <a:t>(± 2 800 in-store bakeries)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solid"/>
                      <a:round/>
                      <a:headEnd type="none" w="med" len="med"/>
                      <a:tailEnd type="none" w="med" len="med"/>
                    </a:lnT>
                    <a:lnB w="12700" cap="flat" cmpd="sng" algn="ctr">
                      <a:solidFill>
                        <a:srgbClr val="821A1A"/>
                      </a:solidFill>
                      <a:prstDash val="dot"/>
                      <a:round/>
                      <a:headEnd type="none" w="med" len="med"/>
                      <a:tailEnd type="none" w="med" len="med"/>
                    </a:lnB>
                  </a:tcPr>
                </a:tc>
              </a:tr>
              <a:tr h="587767">
                <a:tc>
                  <a:txBody>
                    <a:bodyPr/>
                    <a:lstStyle/>
                    <a:p>
                      <a:pPr>
                        <a:spcAft>
                          <a:spcPts val="800"/>
                        </a:spcAft>
                      </a:pPr>
                      <a:r>
                        <a:rPr lang="en-US" sz="2000" b="1" dirty="0">
                          <a:effectLst/>
                          <a:latin typeface="Georgia" panose="02040502050405020303" pitchFamily="18" charset="0"/>
                          <a:ea typeface="Georgia" panose="02040502050405020303" pitchFamily="18" charset="0"/>
                          <a:cs typeface="Arial" panose="020B0604020202020204" pitchFamily="34" charset="0"/>
                        </a:rPr>
                        <a:t>Independent supermarkets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a:effectLst/>
                          <a:latin typeface="Georgia" panose="02040502050405020303" pitchFamily="18" charset="0"/>
                          <a:ea typeface="Georgia" panose="02040502050405020303" pitchFamily="18" charset="0"/>
                          <a:cs typeface="Times New Roman" panose="02020603050405020304" pitchFamily="18" charset="0"/>
                        </a:rPr>
                        <a:t>670</a:t>
                      </a:r>
                      <a:endParaRPr lang="en-ZA" sz="200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dirty="0">
                          <a:effectLst/>
                          <a:latin typeface="Georgia" panose="02040502050405020303" pitchFamily="18" charset="0"/>
                          <a:ea typeface="Georgia" panose="02040502050405020303" pitchFamily="18" charset="0"/>
                          <a:cs typeface="Times New Roman" panose="02020603050405020304" pitchFamily="18" charset="0"/>
                        </a:rPr>
                        <a:t>(in-store bakeries)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r>
              <a:tr h="587767">
                <a:tc>
                  <a:txBody>
                    <a:bodyPr/>
                    <a:lstStyle/>
                    <a:p>
                      <a:pPr>
                        <a:spcAft>
                          <a:spcPts val="800"/>
                        </a:spcAft>
                      </a:pPr>
                      <a:r>
                        <a:rPr lang="en-US" sz="2000" b="1">
                          <a:effectLst/>
                          <a:latin typeface="Georgia" panose="02040502050405020303" pitchFamily="18" charset="0"/>
                          <a:ea typeface="Georgia" panose="02040502050405020303" pitchFamily="18" charset="0"/>
                          <a:cs typeface="Arial" panose="020B0604020202020204" pitchFamily="34" charset="0"/>
                        </a:rPr>
                        <a:t>Independent plant bakeries</a:t>
                      </a:r>
                      <a:endParaRPr lang="en-ZA" sz="200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a:effectLst/>
                          <a:latin typeface="Georgia" panose="02040502050405020303" pitchFamily="18" charset="0"/>
                          <a:ea typeface="Georgia" panose="02040502050405020303" pitchFamily="18" charset="0"/>
                          <a:cs typeface="Times New Roman" panose="02020603050405020304" pitchFamily="18" charset="0"/>
                        </a:rPr>
                        <a:t>38</a:t>
                      </a:r>
                      <a:endParaRPr lang="en-ZA" sz="200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dirty="0">
                          <a:effectLst/>
                          <a:latin typeface="Georgia" panose="02040502050405020303" pitchFamily="18" charset="0"/>
                          <a:ea typeface="Georgia" panose="02040502050405020303" pitchFamily="18" charset="0"/>
                          <a:cs typeface="Times New Roman" panose="02020603050405020304" pitchFamily="18" charset="0"/>
                        </a:rPr>
                        <a:t> </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r>
              <a:tr h="587767">
                <a:tc>
                  <a:txBody>
                    <a:bodyPr/>
                    <a:lstStyle/>
                    <a:p>
                      <a:pPr>
                        <a:spcAft>
                          <a:spcPts val="800"/>
                        </a:spcAft>
                      </a:pPr>
                      <a:r>
                        <a:rPr lang="en-US" sz="2000" b="1" dirty="0">
                          <a:effectLst/>
                          <a:latin typeface="Georgia" panose="02040502050405020303" pitchFamily="18" charset="0"/>
                          <a:ea typeface="Georgia" panose="02040502050405020303" pitchFamily="18" charset="0"/>
                          <a:cs typeface="Arial" panose="020B0604020202020204" pitchFamily="34" charset="0"/>
                        </a:rPr>
                        <a:t>Total</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a:effectLst/>
                          <a:latin typeface="Georgia" panose="02040502050405020303" pitchFamily="18" charset="0"/>
                          <a:ea typeface="Georgia" panose="02040502050405020303" pitchFamily="18" charset="0"/>
                          <a:cs typeface="Times New Roman" panose="02020603050405020304" pitchFamily="18" charset="0"/>
                        </a:rPr>
                        <a:t>718</a:t>
                      </a:r>
                      <a:endParaRPr lang="en-ZA" sz="200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c>
                  <a:txBody>
                    <a:bodyPr/>
                    <a:lstStyle/>
                    <a:p>
                      <a:pPr>
                        <a:spcAft>
                          <a:spcPts val="800"/>
                        </a:spcAft>
                      </a:pPr>
                      <a:r>
                        <a:rPr lang="en-US" sz="2000" dirty="0" smtClean="0">
                          <a:effectLst/>
                          <a:latin typeface="Georgia" panose="02040502050405020303" pitchFamily="18" charset="0"/>
                          <a:ea typeface="Georgia" panose="02040502050405020303" pitchFamily="18" charset="0"/>
                          <a:cs typeface="Arial" panose="020B0604020202020204" pitchFamily="34" charset="0"/>
                        </a:rPr>
                        <a:t> </a:t>
                      </a:r>
                      <a:r>
                        <a:rPr lang="en-US" sz="2000" dirty="0">
                          <a:effectLst/>
                          <a:latin typeface="Georgia" panose="02040502050405020303" pitchFamily="18" charset="0"/>
                          <a:ea typeface="Georgia" panose="02040502050405020303" pitchFamily="18" charset="0"/>
                          <a:cs typeface="Arial" panose="020B0604020202020204" pitchFamily="34" charset="0"/>
                        </a:rPr>
                        <a:t>SAGIS co-workers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w="12700" cap="flat" cmpd="sng" algn="ctr">
                      <a:solidFill>
                        <a:srgbClr val="821A1A"/>
                      </a:solidFill>
                      <a:prstDash val="dot"/>
                      <a:round/>
                      <a:headEnd type="none" w="med" len="med"/>
                      <a:tailEnd type="none" w="med" len="med"/>
                    </a:lnB>
                  </a:tcPr>
                </a:tc>
              </a:tr>
              <a:tr h="551032">
                <a:tc gridSpan="3">
                  <a:txBody>
                    <a:bodyPr/>
                    <a:lstStyle/>
                    <a:p>
                      <a:pPr>
                        <a:spcAft>
                          <a:spcPts val="800"/>
                        </a:spcAft>
                      </a:pPr>
                      <a:r>
                        <a:rPr lang="en-US" sz="2000" i="1" dirty="0">
                          <a:effectLst/>
                          <a:latin typeface="Georgia" panose="02040502050405020303" pitchFamily="18" charset="0"/>
                          <a:ea typeface="Georgia" panose="02040502050405020303" pitchFamily="18" charset="0"/>
                          <a:cs typeface="Times New Roman" panose="02020603050405020304" pitchFamily="18" charset="0"/>
                        </a:rPr>
                        <a:t>Note:</a:t>
                      </a:r>
                      <a:r>
                        <a:rPr lang="en-US" sz="2000" dirty="0">
                          <a:effectLst/>
                          <a:latin typeface="Georgia" panose="02040502050405020303" pitchFamily="18" charset="0"/>
                          <a:ea typeface="Georgia" panose="02040502050405020303" pitchFamily="18" charset="0"/>
                          <a:cs typeface="Times New Roman" panose="02020603050405020304" pitchFamily="18" charset="0"/>
                        </a:rPr>
                        <a:t> </a:t>
                      </a:r>
                      <a:r>
                        <a:rPr lang="en-US" sz="2000" i="1" dirty="0">
                          <a:effectLst/>
                          <a:latin typeface="Georgia" panose="02040502050405020303" pitchFamily="18" charset="0"/>
                          <a:ea typeface="Georgia" panose="02040502050405020303" pitchFamily="18" charset="0"/>
                          <a:cs typeface="Times New Roman" panose="02020603050405020304" pitchFamily="18" charset="0"/>
                        </a:rPr>
                        <a:t>Estimated that there are in excess of 500 small home bakeries operating in townships.</a:t>
                      </a:r>
                      <a:endParaRPr lang="en-ZA" sz="2000" dirty="0">
                        <a:effectLst/>
                        <a:latin typeface="Georgia" panose="02040502050405020303" pitchFamily="18" charset="0"/>
                        <a:ea typeface="Georgia" panose="02040502050405020303" pitchFamily="18" charset="0"/>
                        <a:cs typeface="Times New Roman" panose="02020603050405020304" pitchFamily="18" charset="0"/>
                      </a:endParaRPr>
                    </a:p>
                  </a:txBody>
                  <a:tcPr marL="73025" marR="73025" anchor="ctr">
                    <a:lnL>
                      <a:noFill/>
                    </a:lnL>
                    <a:lnR>
                      <a:noFill/>
                    </a:lnR>
                    <a:lnT w="12700" cap="flat" cmpd="sng" algn="ctr">
                      <a:solidFill>
                        <a:srgbClr val="821A1A"/>
                      </a:solidFill>
                      <a:prstDash val="dot"/>
                      <a:round/>
                      <a:headEnd type="none" w="med" len="med"/>
                      <a:tailEnd type="none" w="med" len="med"/>
                    </a:lnT>
                    <a:lnB>
                      <a:noFill/>
                    </a:lnB>
                  </a:tcPr>
                </a:tc>
                <a:tc hMerge="1">
                  <a:txBody>
                    <a:bodyPr/>
                    <a:lstStyle/>
                    <a:p>
                      <a:endParaRPr lang="en-ZA"/>
                    </a:p>
                  </a:txBody>
                  <a:tcPr/>
                </a:tc>
                <a:tc hMerge="1">
                  <a:txBody>
                    <a:bodyPr/>
                    <a:lstStyle/>
                    <a:p>
                      <a:endParaRPr lang="en-ZA"/>
                    </a:p>
                  </a:txBody>
                  <a:tcPr/>
                </a:tc>
              </a:tr>
            </a:tbl>
          </a:graphicData>
        </a:graphic>
      </p:graphicFrame>
      <p:sp>
        <p:nvSpPr>
          <p:cNvPr id="9" name="Rectangle 3"/>
          <p:cNvSpPr>
            <a:spLocks noChangeArrowheads="1"/>
          </p:cNvSpPr>
          <p:nvPr/>
        </p:nvSpPr>
        <p:spPr bwMode="auto">
          <a:xfrm>
            <a:off x="0" y="54294"/>
            <a:ext cx="10621926" cy="1164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580" tIns="45720" rIns="91440" bIns="101568" numCol="1" anchor="ctr" anchorCtr="0" compatLnSpc="1">
            <a:prstTxWarp prst="textNoShape">
              <a:avLst/>
            </a:prstTxWarp>
            <a:spAutoFit/>
          </a:bodyPr>
          <a:lstStyle/>
          <a:p>
            <a:pPr marL="1371600" marR="0" lvl="3" indent="0" algn="ctr" defTabSz="914400" rtl="0" eaLnBrk="0" fontAlgn="base" latinLnBrk="0" hangingPunct="0">
              <a:lnSpc>
                <a:spcPct val="100000"/>
              </a:lnSpc>
              <a:spcBef>
                <a:spcPct val="0"/>
              </a:spcBef>
              <a:spcAft>
                <a:spcPct val="0"/>
              </a:spcAft>
              <a:buClrTx/>
              <a:buSzTx/>
              <a:tabLst/>
            </a:pPr>
            <a:r>
              <a:rPr kumimoji="0" lang="en-US" altLang="en-US" sz="2400" b="0" i="1" u="none" strike="noStrike" cap="none" normalizeH="0" baseline="0" dirty="0" smtClean="0">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Participants supplying information to the South African Grain Information Service NPC (‘SAGIS’)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76017" y="4972208"/>
            <a:ext cx="1859110" cy="854001"/>
          </a:xfrm>
          <a:prstGeom prst="rect">
            <a:avLst/>
          </a:prstGeom>
        </p:spPr>
      </p:pic>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9542589" y="4462278"/>
            <a:ext cx="1690370" cy="1282700"/>
          </a:xfrm>
          <a:prstGeom prst="rect">
            <a:avLst/>
          </a:prstGeom>
        </p:spPr>
      </p:pic>
    </p:spTree>
    <p:extLst>
      <p:ext uri="{BB962C8B-B14F-4D97-AF65-F5344CB8AC3E}">
        <p14:creationId xmlns:p14="http://schemas.microsoft.com/office/powerpoint/2010/main" val="1687826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51100" y="974558"/>
            <a:ext cx="9255626" cy="4487779"/>
          </a:xfrm>
          <a:prstGeom prst="rect">
            <a:avLst/>
          </a:prstGeom>
        </p:spPr>
      </p:pic>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203606" y="4944188"/>
            <a:ext cx="2103659" cy="1036298"/>
          </a:xfrm>
          <a:prstGeom prst="rect">
            <a:avLst/>
          </a:prstGeom>
        </p:spPr>
      </p:pic>
    </p:spTree>
    <p:extLst>
      <p:ext uri="{BB962C8B-B14F-4D97-AF65-F5344CB8AC3E}">
        <p14:creationId xmlns:p14="http://schemas.microsoft.com/office/powerpoint/2010/main" val="914962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5420" y="287358"/>
            <a:ext cx="7882376" cy="6232359"/>
          </a:xfrm>
          <a:prstGeom prst="rect">
            <a:avLst/>
          </a:prstGeom>
        </p:spPr>
      </p:pic>
    </p:spTree>
    <p:extLst>
      <p:ext uri="{BB962C8B-B14F-4D97-AF65-F5344CB8AC3E}">
        <p14:creationId xmlns:p14="http://schemas.microsoft.com/office/powerpoint/2010/main" val="4111251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556" y="397043"/>
            <a:ext cx="10985157" cy="5693866"/>
          </a:xfrm>
          <a:prstGeom prst="rect">
            <a:avLst/>
          </a:prstGeom>
        </p:spPr>
        <p:txBody>
          <a:bodyPr wrap="square">
            <a:spAutoFit/>
          </a:bodyPr>
          <a:lstStyle/>
          <a:p>
            <a:pPr marL="540385">
              <a:spcAft>
                <a:spcPts val="800"/>
              </a:spcAft>
            </a:pPr>
            <a:r>
              <a:rPr lang="en-US" sz="2400" b="1" dirty="0" smtClean="0">
                <a:effectLst/>
                <a:latin typeface="Georgia" panose="02040502050405020303" pitchFamily="18" charset="0"/>
                <a:ea typeface="Georgia" panose="02040502050405020303" pitchFamily="18" charset="0"/>
                <a:cs typeface="Arial" panose="020B0604020202020204" pitchFamily="34" charset="0"/>
              </a:rPr>
              <a:t>This confirms that the difference in price between White and Brown bread in the market place is the same or very close to the VAT due on White bread.</a:t>
            </a:r>
          </a:p>
          <a:p>
            <a:pPr marL="540385">
              <a:spcAft>
                <a:spcPts val="800"/>
              </a:spcAft>
            </a:pPr>
            <a:r>
              <a:rPr lang="en-US" sz="2400" b="1" dirty="0" smtClean="0">
                <a:effectLst/>
                <a:latin typeface="Georgia" panose="02040502050405020303" pitchFamily="18" charset="0"/>
                <a:ea typeface="Georgia" panose="02040502050405020303" pitchFamily="18" charset="0"/>
                <a:cs typeface="Arial" panose="020B0604020202020204" pitchFamily="34" charset="0"/>
              </a:rPr>
              <a:t> </a:t>
            </a:r>
            <a:r>
              <a:rPr lang="en-US" sz="2800" b="1" dirty="0" smtClean="0">
                <a:solidFill>
                  <a:schemeClr val="accent1">
                    <a:lumMod val="75000"/>
                  </a:schemeClr>
                </a:solidFill>
                <a:effectLst/>
                <a:latin typeface="Georgia" panose="02040502050405020303" pitchFamily="18" charset="0"/>
                <a:ea typeface="Georgia" panose="02040502050405020303" pitchFamily="18" charset="0"/>
                <a:cs typeface="Arial" panose="020B0604020202020204" pitchFamily="34" charset="0"/>
              </a:rPr>
              <a:t>Should VAT be removed from White bread the prices of White and Brown bread would be similar. </a:t>
            </a:r>
          </a:p>
          <a:p>
            <a:pPr marL="540385">
              <a:spcAft>
                <a:spcPts val="800"/>
              </a:spcAft>
            </a:pPr>
            <a:r>
              <a:rPr lang="en-US" sz="2400" b="1" dirty="0" smtClean="0">
                <a:effectLst/>
                <a:latin typeface="Georgia" panose="02040502050405020303" pitchFamily="18" charset="0"/>
                <a:ea typeface="Georgia" panose="02040502050405020303" pitchFamily="18" charset="0"/>
                <a:cs typeface="Arial" panose="020B0604020202020204" pitchFamily="34" charset="0"/>
              </a:rPr>
              <a:t>This negates any argument that price will determine whether poor consumers will purchase white or brown bread. Zero rating White bread should result in consumers, especially poor consumers, being able to </a:t>
            </a:r>
            <a:r>
              <a:rPr lang="en-US" sz="2400" b="1" dirty="0" smtClean="0">
                <a:solidFill>
                  <a:srgbClr val="FF0000"/>
                </a:solidFill>
                <a:effectLst/>
                <a:latin typeface="Georgia" panose="02040502050405020303" pitchFamily="18" charset="0"/>
                <a:ea typeface="Georgia" panose="02040502050405020303" pitchFamily="18" charset="0"/>
                <a:cs typeface="Arial" panose="020B0604020202020204" pitchFamily="34" charset="0"/>
              </a:rPr>
              <a:t>choose</a:t>
            </a:r>
            <a:r>
              <a:rPr lang="en-US" sz="2400" b="1" dirty="0" smtClean="0">
                <a:effectLst/>
                <a:latin typeface="Georgia" panose="02040502050405020303" pitchFamily="18" charset="0"/>
                <a:ea typeface="Georgia" panose="02040502050405020303" pitchFamily="18" charset="0"/>
                <a:cs typeface="Arial" panose="020B0604020202020204" pitchFamily="34" charset="0"/>
              </a:rPr>
              <a:t> which product they would prefer. This is regarded as important as in most food purchasing decisions poor consumers have little or no choice. </a:t>
            </a:r>
            <a:r>
              <a:rPr lang="en-US" sz="2400" b="1" dirty="0" smtClean="0">
                <a:solidFill>
                  <a:schemeClr val="accent1">
                    <a:lumMod val="75000"/>
                  </a:schemeClr>
                </a:solidFill>
                <a:effectLst/>
                <a:latin typeface="Georgia" panose="02040502050405020303" pitchFamily="18" charset="0"/>
                <a:ea typeface="Georgia" panose="02040502050405020303" pitchFamily="18" charset="0"/>
                <a:cs typeface="Arial" panose="020B0604020202020204" pitchFamily="34" charset="0"/>
              </a:rPr>
              <a:t>Poor consumers should be given the opportunity to shop with dignity.</a:t>
            </a:r>
          </a:p>
          <a:p>
            <a:pPr marL="540385">
              <a:spcAft>
                <a:spcPts val="800"/>
              </a:spcAft>
            </a:pPr>
            <a:r>
              <a:rPr lang="en-US" sz="2400" b="1" dirty="0" smtClean="0">
                <a:effectLst/>
                <a:latin typeface="Georgia" panose="02040502050405020303" pitchFamily="18" charset="0"/>
                <a:ea typeface="Georgia" panose="02040502050405020303" pitchFamily="18" charset="0"/>
                <a:cs typeface="Arial" panose="020B0604020202020204" pitchFamily="34" charset="0"/>
              </a:rPr>
              <a:t>At the time of the initial zero rating of Brown bread it was incorrectly assumed that poor people ate brown bread by choice.</a:t>
            </a:r>
            <a:endParaRPr lang="en-ZA" sz="2400" dirty="0">
              <a:effectLst/>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635940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37684" y="1212111"/>
            <a:ext cx="8708065" cy="3370521"/>
          </a:xfrm>
          <a:prstGeom prst="rect">
            <a:avLst/>
          </a:prstGeom>
        </p:spPr>
      </p:pic>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229393" y="4700564"/>
            <a:ext cx="1816581" cy="969985"/>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9599532" y="4387849"/>
            <a:ext cx="1690370" cy="1282700"/>
          </a:xfrm>
          <a:prstGeom prst="rect">
            <a:avLst/>
          </a:prstGeom>
        </p:spPr>
      </p:pic>
    </p:spTree>
    <p:extLst>
      <p:ext uri="{BB962C8B-B14F-4D97-AF65-F5344CB8AC3E}">
        <p14:creationId xmlns:p14="http://schemas.microsoft.com/office/powerpoint/2010/main" val="4064070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6119" y="197708"/>
            <a:ext cx="10688595" cy="6186309"/>
          </a:xfrm>
          <a:prstGeom prst="rect">
            <a:avLst/>
          </a:prstGeom>
        </p:spPr>
        <p:txBody>
          <a:bodyPr wrap="square">
            <a:spAutoFit/>
          </a:bodyPr>
          <a:lstStyle/>
          <a:p>
            <a:pPr marL="393065" indent="-393065">
              <a:spcAft>
                <a:spcPts val="800"/>
              </a:spcAft>
            </a:pPr>
            <a:r>
              <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Motivation that adding white bread to the zero-rated list could counter the regressive impact of VAT on the poor</a:t>
            </a:r>
            <a:endParaRPr lang="en-ZA"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en-US" b="1" dirty="0" smtClean="0">
                <a:effectLst/>
                <a:latin typeface="Georgia" panose="02040502050405020303" pitchFamily="18" charset="0"/>
                <a:ea typeface="Georgia" panose="02040502050405020303" pitchFamily="18" charset="0"/>
                <a:cs typeface="Times New Roman" panose="02020603050405020304" pitchFamily="18" charset="0"/>
              </a:rPr>
              <a:t>According to Stats SA, 30.4 million people in South Africa are classified as poor, which is 54% of the population. We used the Income and Expenditure data from Stats SA's Living conditions survey 2014/15, and estimate that the total amount spent on White bread by the poor comprise approximately 40% of the total expenditure on White bread in South Africa.</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b="1" dirty="0" smtClean="0">
                <a:effectLst/>
                <a:latin typeface="Georgia" panose="02040502050405020303" pitchFamily="18" charset="0"/>
                <a:ea typeface="Georgia" panose="02040502050405020303" pitchFamily="18" charset="0"/>
                <a:cs typeface="Times New Roman" panose="02020603050405020304" pitchFamily="18" charset="0"/>
              </a:rPr>
              <a:t>Bread production (2016/2017)</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i="1" u="sng" dirty="0" smtClean="0">
                <a:effectLst/>
                <a:latin typeface="Georgia" panose="02040502050405020303" pitchFamily="18" charset="0"/>
                <a:ea typeface="Georgia" panose="02040502050405020303" pitchFamily="18" charset="0"/>
                <a:cs typeface="Times New Roman" panose="02020603050405020304" pitchFamily="18" charset="0"/>
              </a:rPr>
              <a:t>White 700 gram:</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dirty="0" smtClean="0">
                <a:effectLst/>
                <a:latin typeface="Georgia" panose="02040502050405020303" pitchFamily="18" charset="0"/>
                <a:ea typeface="Georgia" panose="02040502050405020303" pitchFamily="18" charset="0"/>
                <a:cs typeface="Times New Roman" panose="02020603050405020304" pitchFamily="18" charset="0"/>
              </a:rPr>
              <a:t>839 930 529 x 40% = 335 972 211 loaves</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dirty="0" smtClean="0">
                <a:effectLst/>
                <a:latin typeface="Georgia" panose="02040502050405020303" pitchFamily="18" charset="0"/>
                <a:ea typeface="Georgia" panose="02040502050405020303" pitchFamily="18" charset="0"/>
                <a:cs typeface="Times New Roman" panose="02020603050405020304" pitchFamily="18" charset="0"/>
              </a:rPr>
              <a:t>VAT thereon per loaf = R1.69 			</a:t>
            </a:r>
            <a:r>
              <a:rPr lang="en-US" b="1" dirty="0" smtClean="0">
                <a:effectLst/>
                <a:latin typeface="Georgia" panose="02040502050405020303" pitchFamily="18" charset="0"/>
                <a:ea typeface="Georgia" panose="02040502050405020303" pitchFamily="18" charset="0"/>
                <a:cs typeface="Times New Roman" panose="02020603050405020304" pitchFamily="18" charset="0"/>
              </a:rPr>
              <a:t>Benefit	= R 567 793 037</a:t>
            </a:r>
            <a:r>
              <a:rPr lang="en-US" dirty="0" smtClean="0">
                <a:effectLst/>
                <a:latin typeface="Georgia" panose="02040502050405020303" pitchFamily="18" charset="0"/>
                <a:ea typeface="Georgia" panose="02040502050405020303" pitchFamily="18" charset="0"/>
                <a:cs typeface="Times New Roman" panose="02020603050405020304" pitchFamily="18" charset="0"/>
              </a:rPr>
              <a:t> </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i="1" u="sng" dirty="0" smtClean="0">
                <a:effectLst/>
                <a:latin typeface="Georgia" panose="02040502050405020303" pitchFamily="18" charset="0"/>
                <a:ea typeface="Georgia" panose="02040502050405020303" pitchFamily="18" charset="0"/>
                <a:cs typeface="Times New Roman" panose="02020603050405020304" pitchFamily="18" charset="0"/>
              </a:rPr>
              <a:t>White 600 gram:</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dirty="0" smtClean="0">
                <a:effectLst/>
                <a:latin typeface="Georgia" panose="02040502050405020303" pitchFamily="18" charset="0"/>
                <a:ea typeface="Georgia" panose="02040502050405020303" pitchFamily="18" charset="0"/>
                <a:cs typeface="Times New Roman" panose="02020603050405020304" pitchFamily="18" charset="0"/>
              </a:rPr>
              <a:t>192 408 295 x 40% = 76 963 318 loaves</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dirty="0" smtClean="0">
                <a:effectLst/>
                <a:latin typeface="Georgia" panose="02040502050405020303" pitchFamily="18" charset="0"/>
                <a:ea typeface="Georgia" panose="02040502050405020303" pitchFamily="18" charset="0"/>
                <a:cs typeface="Times New Roman" panose="02020603050405020304" pitchFamily="18" charset="0"/>
              </a:rPr>
              <a:t>VAT thereon per loaf = R1.04			 </a:t>
            </a:r>
            <a:r>
              <a:rPr lang="en-US" b="1" dirty="0" smtClean="0">
                <a:effectLst/>
                <a:latin typeface="Georgia" panose="02040502050405020303" pitchFamily="18" charset="0"/>
                <a:ea typeface="Georgia" panose="02040502050405020303" pitchFamily="18" charset="0"/>
                <a:cs typeface="Times New Roman" panose="02020603050405020304" pitchFamily="18" charset="0"/>
              </a:rPr>
              <a:t>Benefit	= R 80 041 851</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US" b="1" i="1" dirty="0" smtClean="0">
                <a:effectLst/>
                <a:latin typeface="Georgia" panose="02040502050405020303" pitchFamily="18" charset="0"/>
                <a:ea typeface="Georgia" panose="02040502050405020303" pitchFamily="18" charset="0"/>
                <a:cs typeface="Times New Roman" panose="02020603050405020304" pitchFamily="18" charset="0"/>
              </a:rPr>
              <a:t>Total benefit of zero-rating of R 647 834 888 = Benefit per (poor) person = R 21.56 p.a.</a:t>
            </a:r>
            <a:r>
              <a:rPr lang="en-US" i="1" dirty="0" smtClean="0">
                <a:effectLst/>
                <a:latin typeface="Georgia" panose="02040502050405020303" pitchFamily="18" charset="0"/>
                <a:ea typeface="Georgia" panose="02040502050405020303" pitchFamily="18" charset="0"/>
                <a:cs typeface="Times New Roman" panose="02020603050405020304" pitchFamily="18" charset="0"/>
              </a:rPr>
              <a:t> </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457200">
              <a:spcAft>
                <a:spcPts val="600"/>
              </a:spcAft>
            </a:pPr>
            <a:r>
              <a:rPr lang="en-US" b="1" i="1" dirty="0" smtClean="0">
                <a:effectLst/>
                <a:latin typeface="Georgia" panose="02040502050405020303" pitchFamily="18" charset="0"/>
                <a:ea typeface="Georgia" panose="02040502050405020303" pitchFamily="18" charset="0"/>
                <a:cs typeface="Times New Roman" panose="02020603050405020304" pitchFamily="18" charset="0"/>
              </a:rPr>
              <a:t>It is important to note that this is a benefit </a:t>
            </a:r>
            <a:r>
              <a:rPr lang="en-US" b="1" i="1" u="sng" dirty="0" smtClean="0">
                <a:effectLst/>
                <a:latin typeface="Georgia" panose="02040502050405020303" pitchFamily="18" charset="0"/>
                <a:ea typeface="Georgia" panose="02040502050405020303" pitchFamily="18" charset="0"/>
                <a:cs typeface="Times New Roman" panose="02020603050405020304" pitchFamily="18" charset="0"/>
              </a:rPr>
              <a:t>per person</a:t>
            </a:r>
            <a:r>
              <a:rPr lang="en-US" b="1" i="1" dirty="0" smtClean="0">
                <a:effectLst/>
                <a:latin typeface="Georgia" panose="02040502050405020303" pitchFamily="18" charset="0"/>
                <a:ea typeface="Georgia" panose="02040502050405020303" pitchFamily="18" charset="0"/>
                <a:cs typeface="Times New Roman" panose="02020603050405020304" pitchFamily="18" charset="0"/>
              </a:rPr>
              <a:t> and that the benefit to poor </a:t>
            </a:r>
            <a:r>
              <a:rPr lang="en-US" b="1" i="1" u="sng" dirty="0" smtClean="0">
                <a:effectLst/>
                <a:latin typeface="Georgia" panose="02040502050405020303" pitchFamily="18" charset="0"/>
                <a:ea typeface="Georgia" panose="02040502050405020303" pitchFamily="18" charset="0"/>
                <a:cs typeface="Times New Roman" panose="02020603050405020304" pitchFamily="18" charset="0"/>
              </a:rPr>
              <a:t>households</a:t>
            </a:r>
            <a:r>
              <a:rPr lang="en-US" b="1" i="1" dirty="0" smtClean="0">
                <a:effectLst/>
                <a:latin typeface="Georgia" panose="02040502050405020303" pitchFamily="18" charset="0"/>
                <a:ea typeface="Georgia" panose="02040502050405020303" pitchFamily="18" charset="0"/>
                <a:cs typeface="Times New Roman" panose="02020603050405020304" pitchFamily="18" charset="0"/>
              </a:rPr>
              <a:t> will be significantly more.</a:t>
            </a:r>
            <a:endParaRPr lang="en-ZA" dirty="0">
              <a:effectLst/>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917740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5505" y="171410"/>
            <a:ext cx="9348537" cy="6687472"/>
          </a:xfrm>
          <a:prstGeom prst="rect">
            <a:avLst/>
          </a:prstGeom>
        </p:spPr>
        <p:txBody>
          <a:bodyPr wrap="square">
            <a:spAutoFit/>
          </a:bodyPr>
          <a:lstStyle/>
          <a:p>
            <a:pPr>
              <a:lnSpc>
                <a:spcPct val="107000"/>
              </a:lnSpc>
              <a:spcAft>
                <a:spcPts val="800"/>
              </a:spcAft>
            </a:pPr>
            <a:r>
              <a:rPr lang="en-ZA" sz="2000" b="1" i="1" u="sng" dirty="0" smtClean="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Further Consideration</a:t>
            </a:r>
          </a:p>
          <a:p>
            <a:pPr>
              <a:lnSpc>
                <a:spcPct val="107000"/>
              </a:lnSpc>
              <a:spcAft>
                <a:spcPts val="80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40</a:t>
            </a:r>
            <a:r>
              <a:rPr lang="en-ZA" b="1" dirty="0">
                <a:latin typeface="Calibri" panose="020F0502020204030204" pitchFamily="34" charset="0"/>
                <a:ea typeface="Calibri" panose="020F0502020204030204" pitchFamily="34" charset="0"/>
                <a:cs typeface="Times New Roman" panose="02020603050405020304" pitchFamily="18" charset="0"/>
              </a:rPr>
              <a:t>% of food retail sales pass through the Informal Sector (per Pick n Pay </a:t>
            </a:r>
            <a:r>
              <a:rPr lang="en-ZA" b="1" dirty="0" smtClean="0">
                <a:latin typeface="Calibri" panose="020F0502020204030204" pitchFamily="34" charset="0"/>
                <a:ea typeface="Calibri" panose="020F0502020204030204" pitchFamily="34" charset="0"/>
                <a:cs typeface="Times New Roman" panose="02020603050405020304" pitchFamily="18" charset="0"/>
              </a:rPr>
              <a:t>Annual Report </a:t>
            </a:r>
            <a:r>
              <a:rPr lang="en-ZA" b="1" dirty="0">
                <a:latin typeface="Calibri" panose="020F0502020204030204" pitchFamily="34" charset="0"/>
                <a:ea typeface="Calibri" panose="020F0502020204030204" pitchFamily="34" charset="0"/>
                <a:cs typeface="Times New Roman" panose="02020603050405020304" pitchFamily="18" charset="0"/>
              </a:rPr>
              <a:t>2018)</a:t>
            </a:r>
            <a:endParaRPr lang="en-ZA"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However, the major plant bakers estimate that in the case of bread and other staple foodstuffs </a:t>
            </a:r>
            <a:r>
              <a:rPr lang="en-ZA" b="1" u="sng" dirty="0">
                <a:latin typeface="Calibri" panose="020F0502020204030204" pitchFamily="34" charset="0"/>
                <a:ea typeface="Calibri" panose="020F0502020204030204" pitchFamily="34" charset="0"/>
                <a:cs typeface="Times New Roman" panose="02020603050405020304" pitchFamily="18" charset="0"/>
              </a:rPr>
              <a:t>70% is more realistic.</a:t>
            </a:r>
            <a:endParaRPr lang="en-ZA" sz="1100"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If this is the case then the scenario of VAT income foregone changes from R1 295 669 776 to R1 052 731 694.</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The Theoretical (or Upper) loss to the fiscus is R1.62 billion. The realistic/actual loss ranges between R1.29 billion and R1.052 </a:t>
            </a:r>
            <a:r>
              <a:rPr lang="en-ZA" dirty="0" smtClean="0">
                <a:latin typeface="Calibri" panose="020F0502020204030204" pitchFamily="34" charset="0"/>
                <a:ea typeface="Calibri" panose="020F0502020204030204" pitchFamily="34" charset="0"/>
                <a:cs typeface="Times New Roman" panose="02020603050405020304" pitchFamily="18" charset="0"/>
              </a:rPr>
              <a:t>billion.</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Light" panose="020F0302020204030204" pitchFamily="34" charset="0"/>
                <a:ea typeface="Calibri" panose="020F0502020204030204" pitchFamily="34" charset="0"/>
                <a:cs typeface="Arial" panose="020B0604020202020204" pitchFamily="34"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Note: Assuming only half of the traders are registered (i.e. 35%) the VAT non-collection in respect of White bread sales would amount to R566.86 million and “real” VAT collection would be in the region of R1.053 billion:</a:t>
            </a:r>
            <a:endParaRPr lang="en-Z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Total theoretical VAT collection =		 R 1 619 587 221</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35% thereon (Informal sector) =	 		 R    566 855 527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“Real” VAT collection on bread sales = 		 R 1 052 731 694	</a:t>
            </a:r>
          </a:p>
          <a:p>
            <a:pPr>
              <a:lnSpc>
                <a:spcPct val="107000"/>
              </a:lnSpc>
              <a:spcAft>
                <a:spcPts val="800"/>
              </a:spcAft>
            </a:pPr>
            <a:r>
              <a:rPr lang="en-U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Note that VAT is usually charged by informal traders whether they are registered or not. And poor consumers, who do most of their food buying from informal traders, are paying VAT, without VAT charged being </a:t>
            </a: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transferred to the fiscus. </a:t>
            </a:r>
          </a:p>
          <a:p>
            <a:pPr>
              <a:lnSpc>
                <a:spcPct val="107000"/>
              </a:lnSpc>
              <a:spcAft>
                <a:spcPts val="800"/>
              </a:spcAft>
            </a:pPr>
            <a:endParaRPr lang="en-ZA"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270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1359" y="329609"/>
            <a:ext cx="9686260" cy="6412012"/>
          </a:xfrm>
          <a:prstGeom prst="rect">
            <a:avLst/>
          </a:prstGeom>
        </p:spPr>
        <p:txBody>
          <a:bodyPr wrap="square">
            <a:spAutoFit/>
          </a:bodyPr>
          <a:lstStyle/>
          <a:p>
            <a:pPr marL="338455" indent="-338455">
              <a:spcAft>
                <a:spcPts val="2400"/>
              </a:spcAft>
            </a:pPr>
            <a:r>
              <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Main arguments for the Zero rating of VAT on White bread:</a:t>
            </a:r>
            <a:endParaRPr lang="en-ZA"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marL="393065" indent="-393065">
              <a:spcAft>
                <a:spcPts val="800"/>
              </a:spcAft>
            </a:pPr>
            <a:r>
              <a:rPr lang="en-US"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The use of zero-rating of well-targeted food items as a tool to counter the regressive impact of VAT on the poor.</a:t>
            </a:r>
            <a:r>
              <a:rPr lang="en-US" sz="1000" b="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 </a:t>
            </a:r>
            <a:endParaRPr lang="en-ZA" sz="1000"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sz="1000"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Per the STATS SA report titled “Poverty on the Rise in South Africa” the poverty headcount in South Africa was 55.5% using the upper-bound poverty line (UBPL) of R992 per person per month. This translates into 30.4 million South Africans living in poverty in 2015.</a:t>
            </a:r>
            <a:endParaRPr lang="en-ZA" sz="1000"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400"/>
              </a:spcAft>
            </a:pPr>
            <a:r>
              <a:rPr lang="en-US" sz="1000" b="1" dirty="0" smtClean="0">
                <a:solidFill>
                  <a:srgbClr val="821A1A"/>
                </a:solidFill>
                <a:effectLst/>
                <a:latin typeface="Georgia" panose="02040502050405020303" pitchFamily="18" charset="0"/>
                <a:ea typeface="Georgia" panose="02040502050405020303" pitchFamily="18" charset="0"/>
                <a:cs typeface="Times New Roman" panose="02020603050405020304" pitchFamily="18" charset="0"/>
              </a:rPr>
              <a:t>Lower income households buy more zero-rated food items than higher income households</a:t>
            </a:r>
            <a:endParaRPr lang="en-ZA" sz="1000" b="1" dirty="0" smtClean="0">
              <a:solidFill>
                <a:srgbClr val="821A1A"/>
              </a:solidFill>
              <a:effectLst/>
              <a:latin typeface="Georgia" panose="02040502050405020303" pitchFamily="18" charset="0"/>
              <a:ea typeface="Georgia" panose="02040502050405020303" pitchFamily="18" charset="0"/>
              <a:cs typeface="Times New Roman" panose="02020603050405020304" pitchFamily="18" charset="0"/>
            </a:endParaRPr>
          </a:p>
          <a:p>
            <a:pPr>
              <a:spcAft>
                <a:spcPts val="400"/>
              </a:spcAft>
            </a:pPr>
            <a:r>
              <a:rPr lang="en-ZA" sz="1000" b="1" i="1" dirty="0" smtClean="0">
                <a:solidFill>
                  <a:schemeClr val="accent1">
                    <a:lumMod val="75000"/>
                  </a:schemeClr>
                </a:solidFill>
                <a:latin typeface="Georgia" panose="02040502050405020303" pitchFamily="18" charset="0"/>
                <a:ea typeface="Georgia" panose="02040502050405020303" pitchFamily="18" charset="0"/>
                <a:cs typeface="Times New Roman" panose="02020603050405020304" pitchFamily="18" charset="0"/>
              </a:rPr>
              <a:t>This is dealt with comprehensively in the Panel’s report</a:t>
            </a:r>
          </a:p>
          <a:p>
            <a:pPr>
              <a:spcAft>
                <a:spcPts val="400"/>
              </a:spcAft>
            </a:pPr>
            <a:endParaRPr lang="en-ZA" sz="1000" b="1" i="1" dirty="0">
              <a:solidFill>
                <a:schemeClr val="accent1">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400"/>
              </a:spcAft>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The effect of VAT rate increase on the poor (from 14% to 15%)</a:t>
            </a:r>
            <a:endParaRPr lang="en-ZA"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400"/>
              </a:spcAft>
            </a:pPr>
            <a:endParaRPr lang="en-ZA" sz="1000" b="1" i="1" dirty="0">
              <a:solidFill>
                <a:schemeClr val="accent1">
                  <a:lumMod val="75000"/>
                </a:schemeClr>
              </a:solidFill>
              <a:effectLst/>
              <a:latin typeface="Georgia" panose="02040502050405020303" pitchFamily="18" charset="0"/>
              <a:ea typeface="Georgia" panose="02040502050405020303" pitchFamily="18" charset="0"/>
              <a:cs typeface="Times New Roman" panose="02020603050405020304" pitchFamily="18" charset="0"/>
            </a:endParaRPr>
          </a:p>
          <a:p>
            <a:pPr lvl="0">
              <a:spcAft>
                <a:spcPts val="400"/>
              </a:spcAft>
            </a:pPr>
            <a:r>
              <a:rPr lang="en-ZA" sz="1000" b="1" i="1" dirty="0">
                <a:solidFill>
                  <a:srgbClr val="5B9BD5">
                    <a:lumMod val="75000"/>
                  </a:srgbClr>
                </a:solidFill>
                <a:latin typeface="Georgia" panose="02040502050405020303" pitchFamily="18" charset="0"/>
                <a:ea typeface="Georgia" panose="02040502050405020303" pitchFamily="18" charset="0"/>
                <a:cs typeface="Times New Roman" panose="02020603050405020304" pitchFamily="18" charset="0"/>
              </a:rPr>
              <a:t>This is dealt with comprehensively in the Panel’s </a:t>
            </a:r>
            <a:r>
              <a:rPr lang="en-ZA" sz="1000" b="1" i="1" dirty="0" smtClean="0">
                <a:solidFill>
                  <a:srgbClr val="5B9BD5">
                    <a:lumMod val="75000"/>
                  </a:srgbClr>
                </a:solidFill>
                <a:latin typeface="Georgia" panose="02040502050405020303" pitchFamily="18" charset="0"/>
                <a:ea typeface="Georgia" panose="02040502050405020303" pitchFamily="18" charset="0"/>
                <a:cs typeface="Times New Roman" panose="02020603050405020304" pitchFamily="18" charset="0"/>
              </a:rPr>
              <a:t>report</a:t>
            </a:r>
          </a:p>
          <a:p>
            <a:pPr lvl="0">
              <a:spcAft>
                <a:spcPts val="400"/>
              </a:spcAft>
            </a:pPr>
            <a:endParaRPr lang="en-ZA" sz="1000" b="1" i="1" dirty="0">
              <a:solidFill>
                <a:srgbClr val="5B9BD5">
                  <a:lumMod val="75000"/>
                </a:srgbClr>
              </a:solidFill>
              <a:effectLst/>
              <a:latin typeface="Georgia" panose="02040502050405020303" pitchFamily="18" charset="0"/>
              <a:ea typeface="Times New Roman" panose="02020603050405020304" pitchFamily="18" charset="0"/>
              <a:cs typeface="Times New Roman" panose="02020603050405020304" pitchFamily="18" charset="0"/>
            </a:endParaRPr>
          </a:p>
          <a:p>
            <a:pPr lvl="0">
              <a:spcAft>
                <a:spcPts val="400"/>
              </a:spcAft>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The significance of the food and non-alcoholic beverages as an expenditure category for lower income households.</a:t>
            </a:r>
          </a:p>
          <a:p>
            <a:pPr lvl="0">
              <a:spcAft>
                <a:spcPts val="400"/>
              </a:spcAft>
            </a:pPr>
            <a:endParaRPr lang="en-ZA"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en-US" sz="1000" b="1" i="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Food &amp; non-alcoholic beverages is the largest expenditure category for lower income households – increased from 18% (2000/01) to 29% (2014/15)</a:t>
            </a:r>
          </a:p>
          <a:p>
            <a:pPr>
              <a:spcAft>
                <a:spcPts val="800"/>
              </a:spcAft>
            </a:pPr>
            <a:r>
              <a:rPr lang="en-US" sz="1000" b="1" i="1" dirty="0" smtClean="0">
                <a:solidFill>
                  <a:srgbClr val="222222"/>
                </a:solidFill>
                <a:effectLst/>
                <a:latin typeface="Georgia" panose="02040502050405020303" pitchFamily="18" charset="0"/>
                <a:ea typeface="Georgia" panose="02040502050405020303" pitchFamily="18" charset="0"/>
                <a:cs typeface="Times New Roman" panose="02020603050405020304" pitchFamily="18" charset="0"/>
              </a:rPr>
              <a:t>Lower income groups spent proportionally more on food &amp; non-alcoholic beverages than higher income households (29% versus 6%)</a:t>
            </a:r>
            <a:endParaRPr lang="en-ZA" sz="10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93065" indent="-393065">
              <a:spcAft>
                <a:spcPts val="800"/>
              </a:spcAft>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White bread is one of the top 10 food items that money is spent on by the lower income households. </a:t>
            </a:r>
            <a:r>
              <a:rPr lang="en-US" sz="1200" b="1" i="1" dirty="0" smtClean="0">
                <a:solidFill>
                  <a:schemeClr val="accent1">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(see earlier slide 5)</a:t>
            </a:r>
            <a:endParaRPr lang="en-ZA" sz="1200" b="1" i="1" dirty="0" smtClean="0">
              <a:solidFill>
                <a:schemeClr val="accent1">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endParaRPr lang="en-ZA" sz="1000"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400"/>
              </a:spcAft>
            </a:pPr>
            <a:endParaRPr lang="en-ZA" sz="1000" b="1" i="1" dirty="0">
              <a:solidFill>
                <a:schemeClr val="accent1">
                  <a:lumMod val="75000"/>
                </a:schemeClr>
              </a:solidFill>
              <a:effectLst/>
              <a:latin typeface="Georgia" panose="02040502050405020303" pitchFamily="18" charset="0"/>
              <a:ea typeface="Georgia" panose="02040502050405020303" pitchFamily="18" charset="0"/>
              <a:cs typeface="Times New Roman" panose="02020603050405020304" pitchFamily="18" charset="0"/>
            </a:endParaRPr>
          </a:p>
          <a:p>
            <a:pPr>
              <a:spcAft>
                <a:spcPts val="400"/>
              </a:spcAft>
            </a:pPr>
            <a:endParaRPr lang="en-ZA" sz="1000" b="1" i="1" dirty="0" smtClean="0">
              <a:solidFill>
                <a:schemeClr val="accent1">
                  <a:lumMod val="75000"/>
                </a:schemeClr>
              </a:solidFill>
              <a:latin typeface="Georgia" panose="02040502050405020303" pitchFamily="18" charset="0"/>
              <a:ea typeface="Georgia" panose="02040502050405020303" pitchFamily="18" charset="0"/>
              <a:cs typeface="Times New Roman" panose="02020603050405020304" pitchFamily="18" charset="0"/>
            </a:endParaRPr>
          </a:p>
          <a:p>
            <a:pPr>
              <a:spcAft>
                <a:spcPts val="400"/>
              </a:spcAft>
            </a:pPr>
            <a:endParaRPr lang="en-ZA" sz="1000" b="1" i="1" dirty="0">
              <a:solidFill>
                <a:schemeClr val="accent1">
                  <a:lumMod val="75000"/>
                </a:schemeClr>
              </a:solidFill>
              <a:effectLst/>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221795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953" y="839972"/>
            <a:ext cx="10430539" cy="4401205"/>
          </a:xfrm>
          <a:prstGeom prst="rect">
            <a:avLst/>
          </a:prstGeom>
        </p:spPr>
        <p:txBody>
          <a:bodyPr wrap="square">
            <a:spAutoFit/>
          </a:bodyPr>
          <a:lstStyle/>
          <a:p>
            <a:pPr lvl="0">
              <a:spcAft>
                <a:spcPts val="2400"/>
              </a:spcAft>
            </a:pPr>
            <a:r>
              <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economic impact if white bread is zero-rated. </a:t>
            </a:r>
            <a:endParaRPr lang="en-ZA"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en-US" b="1" u="sng"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The overall benefit for the Wheat-to-bread value chain is likely to be relatively small.</a:t>
            </a:r>
          </a:p>
          <a:p>
            <a:pPr>
              <a:spcAft>
                <a:spcPts val="800"/>
              </a:spcAft>
            </a:pPr>
            <a:endParaRPr lang="en-ZA" b="1" u="sng" dirty="0" smtClean="0">
              <a:effectLst/>
              <a:latin typeface="Georgia" panose="02040502050405020303" pitchFamily="18" charset="0"/>
              <a:ea typeface="Georgia" panose="02040502050405020303"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en-US" sz="1600" b="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A movement from Brown bread to White bread purchasing and consumption is likely, but as can be seen in the pricing structures, the attraction to consumers will be that they are now able to have greater choice when buying bread. This is often referred to as </a:t>
            </a:r>
            <a:r>
              <a:rPr lang="en-US" sz="1600" b="1" i="1" u="sng" dirty="0" smtClean="0">
                <a:solidFill>
                  <a:schemeClr val="accent1">
                    <a:lumMod val="75000"/>
                  </a:schemeClr>
                </a:solidFill>
                <a:effectLst/>
                <a:latin typeface="Georgia" panose="02040502050405020303" pitchFamily="18" charset="0"/>
                <a:ea typeface="Georgia" panose="02040502050405020303" pitchFamily="18" charset="0"/>
                <a:cs typeface="Arial" panose="020B0604020202020204" pitchFamily="34" charset="0"/>
              </a:rPr>
              <a:t>“shopper’s dignity” </a:t>
            </a:r>
            <a:r>
              <a:rPr lang="en-US" sz="1600" b="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where poorer people will have greater choice. </a:t>
            </a:r>
          </a:p>
          <a:p>
            <a:pPr marL="285750" indent="-285750">
              <a:spcAft>
                <a:spcPts val="800"/>
              </a:spcAft>
              <a:buFont typeface="Arial" panose="020B0604020202020204" pitchFamily="34" charset="0"/>
              <a:buChar char="•"/>
            </a:pPr>
            <a:endParaRPr lang="en-ZA" sz="1600" b="1" dirty="0" smtClean="0">
              <a:effectLst/>
              <a:latin typeface="Georgia" panose="02040502050405020303" pitchFamily="18" charset="0"/>
              <a:ea typeface="Georgia" panose="02040502050405020303"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en-US" sz="1600" b="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In that more White bread will be sold and millers will produce more White bread flour, which will result in a modest increase in wheat milled, with the knock-on benefit to agriculture.</a:t>
            </a:r>
          </a:p>
          <a:p>
            <a:pPr marL="285750" indent="-285750">
              <a:spcAft>
                <a:spcPts val="800"/>
              </a:spcAft>
              <a:buFont typeface="Arial" panose="020B0604020202020204" pitchFamily="34" charset="0"/>
              <a:buChar char="•"/>
            </a:pPr>
            <a:endParaRPr lang="en-ZA" sz="1600" b="1" dirty="0" smtClean="0">
              <a:effectLst/>
              <a:latin typeface="Georgia" panose="02040502050405020303" pitchFamily="18" charset="0"/>
              <a:ea typeface="Georgia" panose="02040502050405020303" pitchFamily="18" charset="0"/>
              <a:cs typeface="Times New Roman" panose="02020603050405020304" pitchFamily="18" charset="0"/>
            </a:endParaRPr>
          </a:p>
          <a:p>
            <a:pPr marL="285750" indent="-285750">
              <a:spcAft>
                <a:spcPts val="800"/>
              </a:spcAft>
              <a:buFont typeface="Arial" panose="020B0604020202020204" pitchFamily="34" charset="0"/>
              <a:buChar char="•"/>
            </a:pPr>
            <a:r>
              <a:rPr lang="en-US" sz="1600" b="1" dirty="0" smtClean="0">
                <a:solidFill>
                  <a:srgbClr val="000000"/>
                </a:solidFill>
                <a:effectLst/>
                <a:latin typeface="Georgia" panose="02040502050405020303" pitchFamily="18" charset="0"/>
                <a:ea typeface="Georgia" panose="02040502050405020303" pitchFamily="18" charset="0"/>
                <a:cs typeface="Arial" panose="020B0604020202020204" pitchFamily="34" charset="0"/>
              </a:rPr>
              <a:t>Any growth in the industry will therefore be beneficial to the entire value chain from the farmer, grain storage operators, millers, bakers and retailers, ending with the consumer.</a:t>
            </a:r>
            <a:endParaRPr lang="en-ZA" sz="1600" b="1" dirty="0">
              <a:effectLst/>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357277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484" y="382772"/>
            <a:ext cx="10058400" cy="10474662"/>
          </a:xfrm>
          <a:prstGeom prst="rect">
            <a:avLst/>
          </a:prstGeom>
        </p:spPr>
        <p:txBody>
          <a:bodyPr wrap="square">
            <a:spAutoFit/>
          </a:bodyPr>
          <a:lstStyle/>
          <a:p>
            <a:pPr lvl="0" algn="ctr">
              <a:spcAft>
                <a:spcPts val="2400"/>
              </a:spcAft>
            </a:pPr>
            <a:r>
              <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Other Significant Considerations</a:t>
            </a:r>
          </a:p>
          <a:p>
            <a:pPr lvl="1">
              <a:spcAft>
                <a:spcPts val="800"/>
              </a:spcAft>
              <a:buClr>
                <a:srgbClr val="821A1A"/>
              </a:buClr>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1. Loss to the fiscus (benefit to consumers)</a:t>
            </a:r>
          </a:p>
          <a:p>
            <a:pPr lvl="1">
              <a:spcAft>
                <a:spcPts val="800"/>
              </a:spcAft>
              <a:buClr>
                <a:srgbClr val="821A1A"/>
              </a:buClr>
            </a:pPr>
            <a:endParaRPr lang="en-ZA"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2. Wheat Industry and Food Security, Balance of Payments and Rural Employment</a:t>
            </a:r>
          </a:p>
          <a:p>
            <a:pPr lvl="1">
              <a:spcAft>
                <a:spcPts val="800"/>
              </a:spcAft>
              <a:buClr>
                <a:srgbClr val="821A1A"/>
              </a:buClr>
            </a:pPr>
            <a:endPar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3. Ease of implementation</a:t>
            </a:r>
          </a:p>
          <a:p>
            <a:pPr marL="742950" lvl="1" indent="-285750">
              <a:spcAft>
                <a:spcPts val="800"/>
              </a:spcAft>
              <a:buClr>
                <a:srgbClr val="821A1A"/>
              </a:buClr>
              <a:buFont typeface="+mj-lt"/>
              <a:buAutoNum type="arabicPeriod"/>
            </a:pPr>
            <a:endPar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4. Efficiency of the current system</a:t>
            </a:r>
            <a:endParaRPr lang="en-ZA"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en-US" sz="1400" dirty="0" smtClean="0">
                <a:effectLst/>
                <a:latin typeface="Georgia" panose="02040502050405020303" pitchFamily="18" charset="0"/>
                <a:ea typeface="Georgia" panose="02040502050405020303" pitchFamily="18" charset="0"/>
                <a:cs typeface="Arial" panose="020B0604020202020204" pitchFamily="34" charset="0"/>
              </a:rPr>
              <a:t>	Based on the information provided in the Pick n Pay Annual Report the informal traders have a 40% share of the 	food market. In that few of these traders are registered it is probable that VAT collections are not effective in this 	segment. </a:t>
            </a:r>
            <a:endParaRPr lang="en-ZA" sz="1400" dirty="0" smtClean="0">
              <a:effectLst/>
              <a:latin typeface="Georgia" panose="02040502050405020303" pitchFamily="18" charset="0"/>
              <a:ea typeface="Georgia" panose="02040502050405020303" pitchFamily="18" charset="0"/>
              <a:cs typeface="Times New Roman" panose="02020603050405020304" pitchFamily="18" charset="0"/>
            </a:endParaRPr>
          </a:p>
          <a:p>
            <a:pPr lvl="1">
              <a:spcAft>
                <a:spcPts val="800"/>
              </a:spcAft>
              <a:buClr>
                <a:srgbClr val="821A1A"/>
              </a:buClr>
            </a:pPr>
            <a:r>
              <a:rPr lang="en-US"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5.  System abuse/exploitation </a:t>
            </a:r>
            <a:endParaRPr lang="en-ZA" b="1" i="1" dirty="0">
              <a:solidFill>
                <a:srgbClr val="821A1A"/>
              </a:solidFill>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r>
              <a:rPr lang="en-ZA" sz="1400" dirty="0" smtClean="0">
                <a:latin typeface="Georgia" panose="02040502050405020303" pitchFamily="18" charset="0"/>
                <a:ea typeface="Times New Roman" panose="02020603050405020304" pitchFamily="18" charset="0"/>
                <a:cs typeface="Times New Roman" panose="02020603050405020304" pitchFamily="18" charset="0"/>
              </a:rPr>
              <a:t>	Systems will have to be implemented to ensure the poor benefit and that manufacturers/retailers pass on the 	benefit of the zero-rating.</a:t>
            </a:r>
            <a:endParaRPr lang="en-ZA" sz="1400"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US" sz="24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lvl="0">
              <a:spcAft>
                <a:spcPts val="2400"/>
              </a:spcAft>
            </a:pPr>
            <a:endParaRPr lang="en-ZA" sz="2400" b="1" i="1" kern="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344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25"/>
            <a:ext cx="10515600" cy="1427938"/>
          </a:xfrm>
        </p:spPr>
        <p:txBody>
          <a:bodyPr>
            <a:normAutofit/>
          </a:bodyPr>
          <a:lstStyle/>
          <a:p>
            <a:r>
              <a:rPr lang="en-ZA" sz="2800" b="1" dirty="0" smtClean="0"/>
              <a:t>Key elements of the Submission by the South African Chamber of Baking in collaboration with PwC</a:t>
            </a:r>
            <a:endParaRPr lang="en-ZA" sz="2800" b="1" dirty="0"/>
          </a:p>
        </p:txBody>
      </p:sp>
      <p:sp>
        <p:nvSpPr>
          <p:cNvPr id="3" name="Content Placeholder 2"/>
          <p:cNvSpPr>
            <a:spLocks noGrp="1"/>
          </p:cNvSpPr>
          <p:nvPr>
            <p:ph idx="1"/>
          </p:nvPr>
        </p:nvSpPr>
        <p:spPr/>
        <p:txBody>
          <a:bodyPr/>
          <a:lstStyle/>
          <a:p>
            <a:pPr marL="0" indent="0" algn="ctr">
              <a:buNone/>
            </a:pPr>
            <a:r>
              <a:rPr lang="en-ZA" b="1" dirty="0" smtClean="0">
                <a:solidFill>
                  <a:prstClr val="black"/>
                </a:solidFill>
                <a:latin typeface="Calibri Light" panose="020F0302020204030204"/>
                <a:ea typeface="+mj-ea"/>
                <a:cs typeface="+mj-cs"/>
              </a:rPr>
              <a:t> </a:t>
            </a:r>
          </a:p>
          <a:p>
            <a:pPr algn="ctr"/>
            <a:endParaRPr lang="en-ZA" dirty="0"/>
          </a:p>
        </p:txBody>
      </p:sp>
      <p:sp>
        <p:nvSpPr>
          <p:cNvPr id="4" name="Rectangle 3"/>
          <p:cNvSpPr/>
          <p:nvPr/>
        </p:nvSpPr>
        <p:spPr>
          <a:xfrm>
            <a:off x="2688966" y="882134"/>
            <a:ext cx="5591434" cy="584775"/>
          </a:xfrm>
          <a:prstGeom prst="rect">
            <a:avLst/>
          </a:prstGeom>
        </p:spPr>
        <p:txBody>
          <a:bodyPr wrap="square">
            <a:spAutoFit/>
          </a:bodyPr>
          <a:lstStyle/>
          <a:p>
            <a:pPr algn="ctr"/>
            <a:r>
              <a:rPr lang="en-ZA" sz="3200" b="1" dirty="0">
                <a:solidFill>
                  <a:prstClr val="black"/>
                </a:solidFill>
                <a:latin typeface="Calibri Light" panose="020F0302020204030204"/>
                <a:ea typeface="+mj-ea"/>
                <a:cs typeface="+mj-cs"/>
              </a:rPr>
              <a:t>Standing Committee on Finance</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38201" y="5241850"/>
            <a:ext cx="2511056" cy="1044413"/>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10077996" y="5403259"/>
            <a:ext cx="1690370" cy="1282700"/>
          </a:xfrm>
          <a:prstGeom prst="rect">
            <a:avLst/>
          </a:prstGeom>
        </p:spPr>
      </p:pic>
    </p:spTree>
    <p:extLst>
      <p:ext uri="{BB962C8B-B14F-4D97-AF65-F5344CB8AC3E}">
        <p14:creationId xmlns:p14="http://schemas.microsoft.com/office/powerpoint/2010/main" val="1860316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931" y="340242"/>
            <a:ext cx="10037134" cy="9212778"/>
          </a:xfrm>
          <a:prstGeom prst="rect">
            <a:avLst/>
          </a:prstGeom>
        </p:spPr>
        <p:txBody>
          <a:bodyPr wrap="square">
            <a:spAutoFit/>
          </a:bodyPr>
          <a:lstStyle/>
          <a:p>
            <a:pPr lvl="1">
              <a:spcAft>
                <a:spcPts val="800"/>
              </a:spcAft>
              <a:buClr>
                <a:srgbClr val="821A1A"/>
              </a:buClr>
            </a:pPr>
            <a:r>
              <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The case for zero-rating White bread flour and Cake flour.</a:t>
            </a:r>
            <a:endParaRPr lang="en-US" sz="2400" b="1" i="1" dirty="0">
              <a:solidFill>
                <a:srgbClr val="821A1A"/>
              </a:solidFill>
              <a:latin typeface="Georgia" panose="02040502050405020303" pitchFamily="18" charset="0"/>
              <a:ea typeface="Times New Roman" panose="02020603050405020304" pitchFamily="18" charset="0"/>
              <a:cs typeface="Times New Roman" panose="02020603050405020304" pitchFamily="18" charset="0"/>
            </a:endParaRPr>
          </a:p>
          <a:p>
            <a:pPr indent="457200" algn="ctr">
              <a:spcAft>
                <a:spcPts val="800"/>
              </a:spcAft>
            </a:pPr>
            <a:r>
              <a:rPr lang="en-US" sz="1400" i="1" dirty="0" smtClean="0">
                <a:effectLst/>
                <a:latin typeface="Georgia" panose="02040502050405020303" pitchFamily="18" charset="0"/>
                <a:ea typeface="Georgia" panose="02040502050405020303" pitchFamily="18" charset="0"/>
                <a:cs typeface="Times New Roman" panose="02020603050405020304" pitchFamily="18" charset="0"/>
              </a:rPr>
              <a:t>The following points have been supplied by the National Chamber of Milling.</a:t>
            </a:r>
            <a:endParaRPr lang="en-ZA" sz="1400" dirty="0" smtClean="0">
              <a:effectLst/>
              <a:latin typeface="Georgia" panose="02040502050405020303" pitchFamily="18" charset="0"/>
              <a:ea typeface="Georgia" panose="02040502050405020303" pitchFamily="18" charset="0"/>
              <a:cs typeface="Times New Roman" panose="02020603050405020304" pitchFamily="18" charset="0"/>
            </a:endParaRPr>
          </a:p>
          <a:p>
            <a:pPr indent="457200">
              <a:spcAft>
                <a:spcPts val="800"/>
              </a:spcAft>
            </a:pPr>
            <a:r>
              <a:rPr lang="en-US" i="1" dirty="0" smtClean="0">
                <a:effectLst/>
                <a:latin typeface="Georgia" panose="02040502050405020303" pitchFamily="18" charset="0"/>
                <a:ea typeface="Georgia" panose="02040502050405020303" pitchFamily="18" charset="0"/>
                <a:cs typeface="Times New Roman" panose="02020603050405020304" pitchFamily="18" charset="0"/>
              </a:rPr>
              <a:t> </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800"/>
              </a:spcAft>
              <a:buFont typeface="+mj-lt"/>
              <a:buAutoNum type="arabicPeriod"/>
            </a:pPr>
            <a:r>
              <a:rPr lang="en-US" dirty="0" smtClean="0">
                <a:effectLst/>
                <a:latin typeface="Georgia" panose="02040502050405020303" pitchFamily="18" charset="0"/>
                <a:ea typeface="Georgia" panose="02040502050405020303" pitchFamily="18" charset="0"/>
                <a:cs typeface="Times New Roman" panose="02020603050405020304" pitchFamily="18" charset="0"/>
              </a:rPr>
              <a:t>Should the same logic be applied for zero-rating Brown bread flour, serious consideration should be given to zero-rating White bread flour as the key ingredient in the production of White bread. </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800"/>
              </a:spcAft>
              <a:buFont typeface="+mj-lt"/>
              <a:buAutoNum type="arabicPeriod"/>
            </a:pPr>
            <a:r>
              <a:rPr lang="en-US" dirty="0" smtClean="0">
                <a:effectLst/>
                <a:latin typeface="Georgia" panose="02040502050405020303" pitchFamily="18" charset="0"/>
                <a:ea typeface="Georgia" panose="02040502050405020303" pitchFamily="18" charset="0"/>
                <a:cs typeface="Times New Roman" panose="02020603050405020304" pitchFamily="18" charset="0"/>
              </a:rPr>
              <a:t>White bread flour and Cake flour is used extensively in the “home baking” sector in poorer communities.</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800"/>
              </a:spcAft>
              <a:buFont typeface="+mj-lt"/>
              <a:buAutoNum type="arabicPeriod"/>
            </a:pPr>
            <a:r>
              <a:rPr lang="en-US" dirty="0" smtClean="0">
                <a:effectLst/>
                <a:latin typeface="Georgia" panose="02040502050405020303" pitchFamily="18" charset="0"/>
                <a:ea typeface="Georgia" panose="02040502050405020303" pitchFamily="18" charset="0"/>
                <a:cs typeface="Times New Roman" panose="02020603050405020304" pitchFamily="18" charset="0"/>
              </a:rPr>
              <a:t>Although not in the “top 10” of staple foodstuffs, White bread flour is regarded a key staple foodstuff used in the homes of poor people.</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800"/>
              </a:spcAft>
              <a:buFont typeface="+mj-lt"/>
              <a:buAutoNum type="arabicPeriod"/>
            </a:pPr>
            <a:r>
              <a:rPr lang="en-US" dirty="0" smtClean="0">
                <a:effectLst/>
                <a:latin typeface="Georgia" panose="02040502050405020303" pitchFamily="18" charset="0"/>
                <a:ea typeface="Georgia" panose="02040502050405020303" pitchFamily="18" charset="0"/>
                <a:cs typeface="Times New Roman" panose="02020603050405020304" pitchFamily="18" charset="0"/>
              </a:rPr>
              <a:t>White bread flour (and in future cake flour) provides the same nutritional benefits as it is fortified.</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800"/>
              </a:spcAft>
              <a:buFont typeface="+mj-lt"/>
              <a:buAutoNum type="arabicPeriod"/>
            </a:pPr>
            <a:r>
              <a:rPr lang="en-US" dirty="0" smtClean="0">
                <a:effectLst/>
                <a:latin typeface="Georgia" panose="02040502050405020303" pitchFamily="18" charset="0"/>
                <a:ea typeface="Georgia" panose="02040502050405020303" pitchFamily="18" charset="0"/>
                <a:cs typeface="Times New Roman" panose="02020603050405020304" pitchFamily="18" charset="0"/>
              </a:rPr>
              <a:t>Township-based micro-food enterprises derive as much as 50% of their revenue from sales of scones, dombolo bread, queen cakes and magwinyas (“vetkoek), amongst others. These products are baked using White bread flour and Cake flour.</a:t>
            </a:r>
          </a:p>
          <a:p>
            <a:pPr marL="342900" lvl="0" indent="-342900">
              <a:spcAft>
                <a:spcPts val="800"/>
              </a:spcAft>
              <a:buFont typeface="+mj-lt"/>
              <a:buAutoNum type="arabicPeriod"/>
            </a:pPr>
            <a:r>
              <a:rPr lang="en-US" dirty="0" smtClean="0">
                <a:latin typeface="Georgia" panose="02040502050405020303" pitchFamily="18" charset="0"/>
                <a:ea typeface="Georgia" panose="02040502050405020303" pitchFamily="18" charset="0"/>
                <a:cs typeface="Times New Roman" panose="02020603050405020304" pitchFamily="18" charset="0"/>
              </a:rPr>
              <a:t>Home baking, especially in townships, is the fastest growing segment in the flour market.</a:t>
            </a:r>
            <a:endParaRPr lang="en-ZA" dirty="0" smtClean="0">
              <a:effectLst/>
              <a:latin typeface="Georgia" panose="02040502050405020303" pitchFamily="18" charset="0"/>
              <a:ea typeface="Georgia" panose="02040502050405020303" pitchFamily="18" charset="0"/>
              <a:cs typeface="Times New Roman" panose="02020603050405020304" pitchFamily="18" charset="0"/>
            </a:endParaRPr>
          </a:p>
          <a:p>
            <a:pPr lvl="1">
              <a:spcAft>
                <a:spcPts val="800"/>
              </a:spcAft>
              <a:buClr>
                <a:srgbClr val="821A1A"/>
              </a:buClr>
            </a:pPr>
            <a:endPar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a:solidFill>
                <a:srgbClr val="821A1A"/>
              </a:solidFill>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a:solidFill>
                <a:srgbClr val="821A1A"/>
              </a:solidFill>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a:solidFill>
                <a:srgbClr val="821A1A"/>
              </a:solidFill>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US" sz="24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lvl="1">
              <a:spcAft>
                <a:spcPts val="800"/>
              </a:spcAft>
              <a:buClr>
                <a:srgbClr val="821A1A"/>
              </a:buClr>
            </a:pPr>
            <a:endParaRPr lang="en-ZA" sz="2400" b="1" i="1" dirty="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492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5516" y="542260"/>
            <a:ext cx="8537944" cy="3421449"/>
          </a:xfrm>
          <a:prstGeom prst="rect">
            <a:avLst/>
          </a:prstGeom>
        </p:spPr>
        <p:txBody>
          <a:bodyPr wrap="square">
            <a:spAutoFit/>
          </a:bodyPr>
          <a:lstStyle/>
          <a:p>
            <a:pPr lvl="0">
              <a:spcAft>
                <a:spcPts val="2400"/>
              </a:spcAft>
            </a:pPr>
            <a:r>
              <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Support by external parties/industry stakeholders </a:t>
            </a:r>
            <a:endParaRPr lang="en-ZA"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en-US" sz="1600" dirty="0" smtClean="0">
                <a:latin typeface="Georgia" panose="02040502050405020303" pitchFamily="18" charset="0"/>
                <a:ea typeface="Georgia" panose="02040502050405020303" pitchFamily="18" charset="0"/>
                <a:cs typeface="Arial" panose="020B0604020202020204" pitchFamily="34" charset="0"/>
              </a:rPr>
              <a:t>L</a:t>
            </a:r>
            <a:r>
              <a:rPr lang="en-US" sz="1600" dirty="0" smtClean="0">
                <a:effectLst/>
                <a:latin typeface="Georgia" panose="02040502050405020303" pitchFamily="18" charset="0"/>
                <a:ea typeface="Georgia" panose="02040502050405020303" pitchFamily="18" charset="0"/>
                <a:cs typeface="Arial" panose="020B0604020202020204" pitchFamily="34" charset="0"/>
              </a:rPr>
              <a:t>etters of support have been received from organized </a:t>
            </a:r>
            <a:r>
              <a:rPr lang="en-US" sz="1600" dirty="0" err="1" smtClean="0">
                <a:effectLst/>
                <a:latin typeface="Georgia" panose="02040502050405020303" pitchFamily="18" charset="0"/>
                <a:ea typeface="Georgia" panose="02040502050405020303" pitchFamily="18" charset="0"/>
                <a:cs typeface="Arial" panose="020B0604020202020204" pitchFamily="34" charset="0"/>
              </a:rPr>
              <a:t>labour</a:t>
            </a:r>
            <a:r>
              <a:rPr lang="en-US" sz="1600" dirty="0" smtClean="0">
                <a:effectLst/>
                <a:latin typeface="Georgia" panose="02040502050405020303" pitchFamily="18" charset="0"/>
                <a:ea typeface="Georgia" panose="02040502050405020303" pitchFamily="18" charset="0"/>
                <a:cs typeface="Arial" panose="020B0604020202020204" pitchFamily="34" charset="0"/>
              </a:rPr>
              <a:t>:</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mj-lt"/>
              <a:buAutoNum type="arabicPeriod"/>
            </a:pPr>
            <a:r>
              <a:rPr lang="en-US" sz="1600" dirty="0" smtClean="0">
                <a:effectLst/>
                <a:latin typeface="Georgia" panose="02040502050405020303" pitchFamily="18" charset="0"/>
                <a:ea typeface="Georgia" panose="02040502050405020303" pitchFamily="18" charset="0"/>
                <a:cs typeface="Arial" panose="020B0604020202020204" pitchFamily="34" charset="0"/>
              </a:rPr>
              <a:t>Food and Allied Workers Union (FAWU); and</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mj-lt"/>
              <a:buAutoNum type="arabicPeriod"/>
            </a:pPr>
            <a:r>
              <a:rPr lang="en-US" sz="1600" dirty="0" smtClean="0">
                <a:effectLst/>
                <a:latin typeface="Georgia" panose="02040502050405020303" pitchFamily="18" charset="0"/>
                <a:ea typeface="Georgia" panose="02040502050405020303" pitchFamily="18" charset="0"/>
                <a:cs typeface="Arial" panose="020B0604020202020204" pitchFamily="34" charset="0"/>
              </a:rPr>
              <a:t>Federal Council of Retail and Allied Workers (‘FEDCRAW’) </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685800">
              <a:spcAft>
                <a:spcPts val="600"/>
              </a:spcAft>
              <a:tabLst>
                <a:tab pos="2256155" algn="l"/>
              </a:tabLst>
            </a:pPr>
            <a:r>
              <a:rPr lang="en-US" sz="1600" dirty="0" smtClean="0">
                <a:effectLst/>
                <a:latin typeface="Georgia" panose="02040502050405020303" pitchFamily="18" charset="0"/>
                <a:ea typeface="Georgia" panose="02040502050405020303" pitchFamily="18" charset="0"/>
                <a:cs typeface="Arial" panose="020B0604020202020204" pitchFamily="34" charset="0"/>
              </a:rPr>
              <a:t>	</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a:spcAft>
                <a:spcPts val="800"/>
              </a:spcAft>
            </a:pPr>
            <a:r>
              <a:rPr lang="en-US" sz="1600" dirty="0">
                <a:latin typeface="Georgia" panose="02040502050405020303" pitchFamily="18" charset="0"/>
                <a:ea typeface="Georgia" panose="02040502050405020303" pitchFamily="18" charset="0"/>
                <a:cs typeface="Arial" panose="020B0604020202020204" pitchFamily="34" charset="0"/>
              </a:rPr>
              <a:t>T</a:t>
            </a:r>
            <a:r>
              <a:rPr lang="en-US" sz="1600" dirty="0" smtClean="0">
                <a:effectLst/>
                <a:latin typeface="Georgia" panose="02040502050405020303" pitchFamily="18" charset="0"/>
                <a:ea typeface="Georgia" panose="02040502050405020303" pitchFamily="18" charset="0"/>
                <a:cs typeface="Arial" panose="020B0604020202020204" pitchFamily="34" charset="0"/>
              </a:rPr>
              <a:t>he following </a:t>
            </a:r>
            <a:r>
              <a:rPr lang="en-US" sz="1600" dirty="0" err="1" smtClean="0">
                <a:effectLst/>
                <a:latin typeface="Georgia" panose="02040502050405020303" pitchFamily="18" charset="0"/>
                <a:ea typeface="Georgia" panose="02040502050405020303" pitchFamily="18" charset="0"/>
                <a:cs typeface="Arial" panose="020B0604020202020204" pitchFamily="34" charset="0"/>
              </a:rPr>
              <a:t>organisations</a:t>
            </a:r>
            <a:r>
              <a:rPr lang="en-US" sz="1600" dirty="0" smtClean="0">
                <a:effectLst/>
                <a:latin typeface="Georgia" panose="02040502050405020303" pitchFamily="18" charset="0"/>
                <a:ea typeface="Georgia" panose="02040502050405020303" pitchFamily="18" charset="0"/>
                <a:cs typeface="Arial" panose="020B0604020202020204" pitchFamily="34" charset="0"/>
              </a:rPr>
              <a:t> undertook to include an application for the zero rating of White bread in their independent submissions:</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mj-lt"/>
              <a:buAutoNum type="arabicPeriod"/>
            </a:pPr>
            <a:r>
              <a:rPr lang="en-US" sz="1600" dirty="0" smtClean="0">
                <a:effectLst/>
                <a:latin typeface="Georgia" panose="02040502050405020303" pitchFamily="18" charset="0"/>
                <a:ea typeface="Georgia" panose="02040502050405020303" pitchFamily="18" charset="0"/>
                <a:cs typeface="Arial" panose="020B0604020202020204" pitchFamily="34" charset="0"/>
              </a:rPr>
              <a:t>National Agricultural Marketing Council (‘NAMC’) </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mj-lt"/>
              <a:buAutoNum type="arabicPeriod"/>
            </a:pPr>
            <a:r>
              <a:rPr lang="en-US" sz="1600" dirty="0" smtClean="0">
                <a:effectLst/>
                <a:latin typeface="Georgia" panose="02040502050405020303" pitchFamily="18" charset="0"/>
                <a:ea typeface="Georgia" panose="02040502050405020303" pitchFamily="18" charset="0"/>
                <a:cs typeface="Arial" panose="020B0604020202020204" pitchFamily="34" charset="0"/>
              </a:rPr>
              <a:t>South African National Consumer Union (‘SANCU’) </a:t>
            </a:r>
          </a:p>
          <a:p>
            <a:pPr marL="342900" lvl="0" indent="-342900">
              <a:spcAft>
                <a:spcPts val="0"/>
              </a:spcAft>
              <a:buFont typeface="+mj-lt"/>
              <a:buAutoNum type="arabicPeriod"/>
            </a:pPr>
            <a:r>
              <a:rPr lang="en-US" sz="1600" dirty="0" smtClean="0">
                <a:latin typeface="Georgia" panose="02040502050405020303" pitchFamily="18" charset="0"/>
                <a:ea typeface="Georgia" panose="02040502050405020303" pitchFamily="18" charset="0"/>
                <a:cs typeface="Arial" panose="020B0604020202020204" pitchFamily="34" charset="0"/>
              </a:rPr>
              <a:t>Grain SA</a:t>
            </a:r>
          </a:p>
          <a:p>
            <a:pPr lvl="0">
              <a:spcAft>
                <a:spcPts val="0"/>
              </a:spcAft>
            </a:pPr>
            <a:endParaRPr lang="en-ZA" sz="1000" dirty="0">
              <a:effectLst/>
              <a:latin typeface="Georgia" panose="02040502050405020303" pitchFamily="18" charset="0"/>
              <a:ea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952958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707" y="659219"/>
            <a:ext cx="9165265" cy="5062924"/>
          </a:xfrm>
          <a:prstGeom prst="rect">
            <a:avLst/>
          </a:prstGeom>
        </p:spPr>
        <p:txBody>
          <a:bodyPr wrap="square">
            <a:spAutoFit/>
          </a:bodyPr>
          <a:lstStyle/>
          <a:p>
            <a:pPr lvl="0" algn="ctr">
              <a:spcAft>
                <a:spcPts val="2400"/>
              </a:spcAft>
            </a:pPr>
            <a:r>
              <a:rPr lang="en-US"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Conclusion</a:t>
            </a:r>
            <a:endParaRPr lang="en-ZA" sz="24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marL="457200" indent="-450215">
              <a:spcAft>
                <a:spcPts val="600"/>
              </a:spcAft>
            </a:pPr>
            <a:r>
              <a:rPr lang="en-US" sz="1000" b="1" i="1" dirty="0" smtClean="0">
                <a:solidFill>
                  <a:srgbClr val="000000"/>
                </a:solidFill>
                <a:effectLst/>
                <a:latin typeface="Georgia" panose="02040502050405020303" pitchFamily="18" charset="0"/>
                <a:ea typeface="Georgia" panose="02040502050405020303" pitchFamily="18" charset="0"/>
                <a:cs typeface="Times New Roman" panose="02020603050405020304" pitchFamily="18" charset="0"/>
              </a:rPr>
              <a:t> </a:t>
            </a:r>
            <a:endParaRPr lang="en-ZA" sz="1000" dirty="0" smtClean="0">
              <a:effectLst/>
              <a:latin typeface="Georgia" panose="02040502050405020303" pitchFamily="18" charset="0"/>
              <a:ea typeface="Georgia" panose="02040502050405020303"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Marginal benefits will accrue to the Wheat-to-Bread value chain including agriculture and rural communities. </a:t>
            </a:r>
            <a:endParaRPr lang="en-ZA"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Food insecurity in South Africa will be reduced.</a:t>
            </a:r>
            <a:endParaRPr lang="en-ZA"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Poor people’s health status will benefit by being better able to afford fortified White bread. </a:t>
            </a:r>
            <a:endParaRPr lang="en-ZA"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Government initiatives to improve the health status of South Africans will be more effective through more people being able to purchase (afford) a fortified product. </a:t>
            </a:r>
            <a:endParaRPr lang="en-ZA"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Correct apartheid era the notion that poor people eat brown bread. Poor people will at least be given an opportunity to choose. </a:t>
            </a:r>
            <a:endParaRPr lang="en-ZA" sz="16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spcAft>
                <a:spcPts val="800"/>
              </a:spcAft>
              <a:buClr>
                <a:srgbClr val="821A1A"/>
              </a:buClr>
              <a:buFont typeface="Wingdings" panose="05000000000000000000" pitchFamily="2" charset="2"/>
              <a:buChar char=""/>
            </a:pPr>
            <a:r>
              <a:rPr lang="en-US" sz="1600" b="1" i="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The baking industry is cogniscant of the fact that hungry children do not attend school. School feeding schemes should procure the most nutritious staple food products at the lowest possible prices.</a:t>
            </a:r>
          </a:p>
          <a:p>
            <a:pPr marL="742950" lvl="1" indent="-285750">
              <a:spcAft>
                <a:spcPts val="800"/>
              </a:spcAft>
              <a:buClr>
                <a:srgbClr val="821A1A"/>
              </a:buClr>
              <a:buFont typeface="Wingdings" panose="05000000000000000000" pitchFamily="2" charset="2"/>
              <a:buChar char=""/>
            </a:pPr>
            <a:r>
              <a:rPr lang="en-US" sz="1600" b="1"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Poor and low income households will be better off</a:t>
            </a:r>
            <a:endParaRPr lang="en-ZA" sz="1600" b="1" i="1" dirty="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552893" y="5836679"/>
            <a:ext cx="2222205" cy="1021321"/>
          </a:xfrm>
          <a:prstGeom prst="rect">
            <a:avLst/>
          </a:prstGeom>
        </p:spPr>
      </p:pic>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9673960" y="5575300"/>
            <a:ext cx="1690370" cy="1282700"/>
          </a:xfrm>
          <a:prstGeom prst="rect">
            <a:avLst/>
          </a:prstGeom>
        </p:spPr>
      </p:pic>
    </p:spTree>
    <p:extLst>
      <p:ext uri="{BB962C8B-B14F-4D97-AF65-F5344CB8AC3E}">
        <p14:creationId xmlns:p14="http://schemas.microsoft.com/office/powerpoint/2010/main" val="3333118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4289" y="754913"/>
            <a:ext cx="2448806" cy="470000"/>
          </a:xfrm>
          <a:prstGeom prst="rect">
            <a:avLst/>
          </a:prstGeom>
        </p:spPr>
        <p:txBody>
          <a:bodyPr wrap="square">
            <a:spAutoFit/>
          </a:bodyPr>
          <a:lstStyle/>
          <a:p>
            <a:pPr algn="ctr">
              <a:lnSpc>
                <a:spcPct val="107000"/>
              </a:lnSpc>
              <a:spcAft>
                <a:spcPts val="800"/>
              </a:spcAft>
            </a:pPr>
            <a:r>
              <a:rPr lang="en-US" sz="2400" b="1" dirty="0" smtClean="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32487" y="1013254"/>
            <a:ext cx="10688594" cy="5844746"/>
          </a:xfrm>
          <a:prstGeom prst="rect">
            <a:avLst/>
          </a:prstGeom>
        </p:spPr>
      </p:pic>
    </p:spTree>
    <p:extLst>
      <p:ext uri="{BB962C8B-B14F-4D97-AF65-F5344CB8AC3E}">
        <p14:creationId xmlns:p14="http://schemas.microsoft.com/office/powerpoint/2010/main" val="95104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6575" y="2228316"/>
            <a:ext cx="2053063" cy="532903"/>
          </a:xfrm>
          <a:prstGeom prst="rect">
            <a:avLst/>
          </a:prstGeom>
        </p:spPr>
        <p:txBody>
          <a:bodyPr wrap="none">
            <a:spAutoFit/>
          </a:bodyPr>
          <a:lstStyle/>
          <a:p>
            <a:pPr lvl="0" algn="ctr">
              <a:lnSpc>
                <a:spcPct val="107000"/>
              </a:lnSpc>
              <a:spcAft>
                <a:spcPts val="800"/>
              </a:spcAft>
            </a:pPr>
            <a:r>
              <a:rPr lang="en-US" sz="2800" b="1" dirty="0">
                <a:solidFill>
                  <a:srgbClr val="2F5597"/>
                </a:solidFill>
                <a:latin typeface="Calibri" panose="020F0502020204030204" pitchFamily="34" charset="0"/>
                <a:ea typeface="Calibri" panose="020F0502020204030204" pitchFamily="34" charset="0"/>
                <a:cs typeface="Times New Roman" panose="02020603050405020304" pitchFamily="18" charset="0"/>
              </a:rPr>
              <a:t>THANK YOU </a:t>
            </a:r>
            <a:endParaRPr lang="en-ZA"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285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47134"/>
          </a:xfrm>
        </p:spPr>
        <p:txBody>
          <a:bodyPr>
            <a:normAutofit fontScale="90000"/>
          </a:bodyPr>
          <a:lstStyle/>
          <a:p>
            <a:pPr algn="ctr"/>
            <a:r>
              <a:rPr lang="en-US" sz="3100" b="1" i="1" dirty="0" smtClean="0"/>
              <a:t/>
            </a:r>
            <a:br>
              <a:rPr lang="en-US" sz="3100" b="1" i="1" dirty="0" smtClean="0"/>
            </a:br>
            <a:r>
              <a:rPr lang="en-US" sz="3100" b="1" i="1" dirty="0"/>
              <a:t/>
            </a:r>
            <a:br>
              <a:rPr lang="en-US" sz="3100" b="1" i="1" dirty="0"/>
            </a:br>
            <a:r>
              <a:rPr lang="en-US" sz="3100" b="1" i="1" dirty="0" smtClean="0"/>
              <a:t/>
            </a:r>
            <a:br>
              <a:rPr lang="en-US" sz="3100" b="1" i="1" dirty="0" smtClean="0"/>
            </a:br>
            <a:r>
              <a:rPr lang="en-US" sz="3100" b="1" i="1" dirty="0" smtClean="0"/>
              <a:t>Food </a:t>
            </a:r>
            <a:r>
              <a:rPr lang="en-US" sz="3100" b="1" i="1" dirty="0"/>
              <a:t>insecurity and hunger alleviation – the problem is greater than just zero rating of basic </a:t>
            </a:r>
            <a:r>
              <a:rPr lang="en-US" sz="3100" b="1" i="1" dirty="0" smtClean="0"/>
              <a:t>foodstuffs!</a:t>
            </a:r>
            <a:br>
              <a:rPr lang="en-US" sz="3100" b="1" i="1" dirty="0" smtClean="0"/>
            </a:br>
            <a:r>
              <a:rPr lang="en-ZA" sz="3100" b="1" i="1" dirty="0"/>
              <a:t/>
            </a:r>
            <a:br>
              <a:rPr lang="en-ZA" sz="3100" b="1" i="1" dirty="0"/>
            </a:br>
            <a:r>
              <a:rPr lang="en-US" sz="3100" b="1" i="1" dirty="0"/>
              <a:t>Food insecurity in South Africa is unacceptably high. </a:t>
            </a:r>
            <a:r>
              <a:rPr lang="en-ZA" sz="3100" b="1" i="1" dirty="0"/>
              <a:t/>
            </a:r>
            <a:br>
              <a:rPr lang="en-ZA" sz="3100" b="1" i="1" dirty="0"/>
            </a:br>
            <a:r>
              <a:rPr lang="en-US" sz="3100" dirty="0" smtClean="0"/>
              <a:t>Although </a:t>
            </a:r>
            <a:r>
              <a:rPr lang="en-US" sz="3100" dirty="0"/>
              <a:t>there is sufficient food produced in South Africa, an extremely large portion of the country’s population is food insecure, often quoted as high as 25%. </a:t>
            </a:r>
            <a:r>
              <a:rPr lang="en-ZA" sz="3100" dirty="0"/>
              <a:t/>
            </a:r>
            <a:br>
              <a:rPr lang="en-ZA" sz="3100" dirty="0"/>
            </a:br>
            <a:r>
              <a:rPr lang="en-US" sz="3100" dirty="0"/>
              <a:t>The Department of Health is in the process of implementing improved </a:t>
            </a:r>
            <a:r>
              <a:rPr lang="en-US" sz="3100" b="1" dirty="0"/>
              <a:t>fortification</a:t>
            </a:r>
            <a:r>
              <a:rPr lang="en-US" sz="3100" dirty="0"/>
              <a:t> to maize and wheat products, which includes bread, to address micro-nutrient deficiency and malnutrition in South Africa. </a:t>
            </a:r>
            <a:r>
              <a:rPr lang="en-ZA" sz="3100" dirty="0"/>
              <a:t/>
            </a:r>
            <a:br>
              <a:rPr lang="en-ZA" sz="3100" dirty="0"/>
            </a:br>
            <a:r>
              <a:rPr lang="en-US" sz="3100" dirty="0"/>
              <a:t>These health issues are most prevalent in the poorer sectors of the population.</a:t>
            </a:r>
            <a:r>
              <a:rPr lang="en-ZA" sz="3100" dirty="0"/>
              <a:t/>
            </a:r>
            <a:br>
              <a:rPr lang="en-ZA" sz="3100" dirty="0"/>
            </a:br>
            <a:r>
              <a:rPr lang="en-US" sz="3100" dirty="0"/>
              <a:t>Making bread even more affordable by zero-rating white bread, the poorest and most vulnerable sectors of the population will be afforded better nutrition. </a:t>
            </a:r>
            <a:r>
              <a:rPr lang="en-ZA" dirty="0"/>
              <a:t/>
            </a:r>
            <a:br>
              <a:rPr lang="en-ZA" dirty="0"/>
            </a:br>
            <a:endParaRPr lang="en-ZA" dirty="0"/>
          </a:p>
        </p:txBody>
      </p:sp>
      <p:sp>
        <p:nvSpPr>
          <p:cNvPr id="3" name="Content Placeholder 2"/>
          <p:cNvSpPr>
            <a:spLocks noGrp="1"/>
          </p:cNvSpPr>
          <p:nvPr>
            <p:ph idx="1"/>
          </p:nvPr>
        </p:nvSpPr>
        <p:spPr>
          <a:xfrm>
            <a:off x="710609" y="1084521"/>
            <a:ext cx="10515600" cy="4178042"/>
          </a:xfrm>
        </p:spPr>
        <p:txBody>
          <a:bodyPr/>
          <a:lstStyle/>
          <a:p>
            <a:endParaRPr lang="en-ZA" dirty="0" smtClean="0"/>
          </a:p>
          <a:p>
            <a:endParaRPr lang="en-ZA" dirty="0" smtClean="0"/>
          </a:p>
          <a:p>
            <a:endParaRPr lang="en-ZA" dirty="0"/>
          </a:p>
        </p:txBody>
      </p:sp>
    </p:spTree>
    <p:extLst>
      <p:ext uri="{BB962C8B-B14F-4D97-AF65-F5344CB8AC3E}">
        <p14:creationId xmlns:p14="http://schemas.microsoft.com/office/powerpoint/2010/main" val="1606199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a:t/>
            </a:r>
            <a:br>
              <a:rPr lang="en-US" i="1" dirty="0"/>
            </a:br>
            <a:r>
              <a:rPr lang="en-US" i="1" dirty="0" smtClean="0"/>
              <a:t/>
            </a:r>
            <a:br>
              <a:rPr lang="en-US" i="1" dirty="0" smtClean="0"/>
            </a:br>
            <a:r>
              <a:rPr lang="en-US" i="1" dirty="0"/>
              <a:t/>
            </a:r>
            <a:br>
              <a:rPr lang="en-US" i="1" dirty="0"/>
            </a:br>
            <a:r>
              <a:rPr lang="en-US" i="1" dirty="0" smtClean="0"/>
              <a:t/>
            </a:r>
            <a:br>
              <a:rPr lang="en-US" i="1" dirty="0" smtClean="0"/>
            </a:br>
            <a:r>
              <a:rPr lang="en-US" i="1" dirty="0"/>
              <a:t/>
            </a:r>
            <a:br>
              <a:rPr lang="en-US" i="1" dirty="0"/>
            </a:br>
            <a:r>
              <a:rPr lang="en-US" i="1" dirty="0" smtClean="0"/>
              <a:t/>
            </a:r>
            <a:br>
              <a:rPr lang="en-US" i="1" dirty="0" smtClean="0"/>
            </a:br>
            <a:r>
              <a:rPr lang="en-US" i="1" dirty="0"/>
              <a:t/>
            </a:r>
            <a:br>
              <a:rPr lang="en-US" i="1" dirty="0"/>
            </a:br>
            <a:r>
              <a:rPr lang="en-US" i="1" dirty="0" smtClean="0"/>
              <a:t/>
            </a:r>
            <a:br>
              <a:rPr lang="en-US" i="1" dirty="0" smtClean="0"/>
            </a:br>
            <a:r>
              <a:rPr lang="en-US" sz="3100" b="1" i="1" dirty="0" smtClean="0"/>
              <a:t>Bread </a:t>
            </a:r>
            <a:r>
              <a:rPr lang="en-US" sz="3100" b="1" i="1" dirty="0"/>
              <a:t>is a staple foodstuff. The top ten food items that lower income households spend most money on include Brown bread at number 3 and White bread at number 8. The wheat value chain including the baking industry, will benefit marginally from white bread being zero rated. Those who will benefit most will be the lower income and poorer sectors of our population. The consensus view in the industry is that zero rating White bread is the “right thing to do”.</a:t>
            </a:r>
            <a:r>
              <a:rPr lang="en-ZA" sz="3100" b="1" dirty="0"/>
              <a:t/>
            </a:r>
            <a:br>
              <a:rPr lang="en-ZA" sz="3100" b="1" dirty="0"/>
            </a:br>
            <a:endParaRPr lang="en-ZA" sz="3100"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25302" y="365125"/>
            <a:ext cx="2340381" cy="1325563"/>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9482573" y="129510"/>
            <a:ext cx="1690370" cy="1282700"/>
          </a:xfrm>
          <a:prstGeom prst="rect">
            <a:avLst/>
          </a:prstGeom>
        </p:spPr>
      </p:pic>
    </p:spTree>
    <p:extLst>
      <p:ext uri="{BB962C8B-B14F-4D97-AF65-F5344CB8AC3E}">
        <p14:creationId xmlns:p14="http://schemas.microsoft.com/office/powerpoint/2010/main" val="4075619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75"/>
          </a:xfrm>
        </p:spPr>
        <p:txBody>
          <a:bodyPr>
            <a:normAutofit fontScale="90000"/>
          </a:bodyPr>
          <a:lstStyle/>
          <a:p>
            <a:endParaRPr lang="en-ZA" dirty="0"/>
          </a:p>
        </p:txBody>
      </p:sp>
      <p:pic>
        <p:nvPicPr>
          <p:cNvPr id="4" name="Content Placeholder 3"/>
          <p:cNvPicPr>
            <a:picLocks noGrp="1" noChangeAspect="1"/>
          </p:cNvPicPr>
          <p:nvPr>
            <p:ph idx="1"/>
          </p:nvPr>
        </p:nvPicPr>
        <p:blipFill>
          <a:blip r:embed="rId2"/>
          <a:stretch>
            <a:fillRect/>
          </a:stretch>
        </p:blipFill>
        <p:spPr>
          <a:xfrm>
            <a:off x="1104900" y="254000"/>
            <a:ext cx="9918699" cy="5922963"/>
          </a:xfrm>
          <a:prstGeom prst="rect">
            <a:avLst/>
          </a:prstGeom>
        </p:spPr>
      </p:pic>
    </p:spTree>
    <p:extLst>
      <p:ext uri="{BB962C8B-B14F-4D97-AF65-F5344CB8AC3E}">
        <p14:creationId xmlns:p14="http://schemas.microsoft.com/office/powerpoint/2010/main" val="347528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5689615"/>
              </p:ext>
            </p:extLst>
          </p:nvPr>
        </p:nvGraphicFramePr>
        <p:xfrm>
          <a:off x="433137" y="5061098"/>
          <a:ext cx="11464696" cy="1679944"/>
        </p:xfrm>
        <a:graphic>
          <a:graphicData uri="http://schemas.openxmlformats.org/drawingml/2006/table">
            <a:tbl>
              <a:tblPr>
                <a:tableStyleId>{5C22544A-7EE6-4342-B048-85BDC9FD1C3A}</a:tableStyleId>
              </a:tblPr>
              <a:tblGrid>
                <a:gridCol w="11464696"/>
              </a:tblGrid>
              <a:tr h="1679944">
                <a:tc>
                  <a:txBody>
                    <a:bodyPr/>
                    <a:lstStyle/>
                    <a:p>
                      <a:pPr algn="just">
                        <a:lnSpc>
                          <a:spcPct val="150000"/>
                        </a:lnSpc>
                        <a:spcBef>
                          <a:spcPts val="600"/>
                        </a:spcBef>
                        <a:spcAft>
                          <a:spcPts val="0"/>
                        </a:spcAft>
                      </a:pPr>
                      <a:r>
                        <a:rPr lang="en-US" sz="1400" dirty="0" smtClean="0">
                          <a:effectLst/>
                        </a:rPr>
                        <a:t>Fortificants </a:t>
                      </a:r>
                      <a:r>
                        <a:rPr lang="en-US" sz="1400" dirty="0">
                          <a:effectLst/>
                        </a:rPr>
                        <a:t>are added during the wheat milling process and flour used by bakers is a fortified product. Fortification of Foodstuffs is regulated by the FOODSTUFFS, COSMETICS AND DISINFECTANTS ACT, 1972 (ACT NO. 54 OF 1972</a:t>
                      </a:r>
                      <a:r>
                        <a:rPr lang="en-US" sz="1400" dirty="0" smtClean="0">
                          <a:effectLst/>
                        </a:rPr>
                        <a:t>).</a:t>
                      </a:r>
                      <a:endParaRPr lang="en-ZA" sz="1400" dirty="0">
                        <a:effectLst/>
                      </a:endParaRPr>
                    </a:p>
                    <a:p>
                      <a:pPr marL="228600" algn="l">
                        <a:lnSpc>
                          <a:spcPct val="150000"/>
                        </a:lnSpc>
                        <a:spcAft>
                          <a:spcPts val="600"/>
                        </a:spcAft>
                      </a:pPr>
                      <a:r>
                        <a:rPr lang="en-US" sz="1400" dirty="0">
                          <a:effectLst/>
                        </a:rPr>
                        <a:t>"fortification" means the addition of one or more micronutrients by means of a fortification mix to a foodstuff whether or not it is normally contained in a foodstuff for the purpose of preventing or correcting a demonstrated deficiency of one or more nutrients in the general population or specific population group of South Africa as determined by the Department of Health;</a:t>
                      </a:r>
                      <a:endParaRPr lang="en-ZA" sz="1400" dirty="0">
                        <a:effectLst/>
                        <a:latin typeface="Georgia" panose="02040502050405020303" pitchFamily="18" charset="0"/>
                        <a:ea typeface="Georgia" panose="02040502050405020303" pitchFamily="18" charset="0"/>
                        <a:cs typeface="Times New Roman" panose="02020603050405020304" pitchFamily="18" charset="0"/>
                      </a:endParaRPr>
                    </a:p>
                  </a:txBody>
                  <a:tcPr marL="68580" marR="68580" marT="0" marB="0"/>
                </a:tc>
              </a:tr>
            </a:tbl>
          </a:graphicData>
        </a:graphic>
      </p:graphicFrame>
      <p:sp>
        <p:nvSpPr>
          <p:cNvPr id="5" name="Rectangle 1"/>
          <p:cNvSpPr>
            <a:spLocks noGrp="1" noChangeArrowheads="1"/>
          </p:cNvSpPr>
          <p:nvPr>
            <p:ph type="title"/>
          </p:nvPr>
        </p:nvSpPr>
        <p:spPr bwMode="auto">
          <a:xfrm>
            <a:off x="0" y="-422847"/>
            <a:ext cx="24423593" cy="604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3576" tIns="45720" rIns="9144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1" i="1"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r>
            <a:br>
              <a:rPr kumimoji="0" lang="en-US" altLang="en-US" sz="2400" b="1" i="1"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r>
              <a:rPr lang="en-US" altLang="en-US" sz="2400" b="1" i="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altLang="en-US" sz="2400" b="1" i="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kumimoji="0" lang="en-US" altLang="en-US" sz="2400" b="1" i="1"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I</a:t>
            </a:r>
            <a:r>
              <a:rPr kumimoji="0" lang="en-US" altLang="en-US" sz="2400" b="1" i="1" u="none" strike="noStrike" cap="none" normalizeH="0" baseline="0" dirty="0" smtClean="0" bmk="">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nitiatives involving the bread industry to improve</a:t>
            </a:r>
            <a:br>
              <a:rPr kumimoji="0" lang="en-US" altLang="en-US" sz="2400" b="1" i="1" u="none" strike="noStrike" cap="none" normalizeH="0" baseline="0" dirty="0" smtClean="0" bmk="">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r>
              <a:rPr kumimoji="0" lang="en-US" altLang="en-US" sz="2400" b="1" i="1" u="none" strike="noStrike" cap="none" normalizeH="0" baseline="0" dirty="0" smtClean="0" bmk="">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the overall health of the nation</a:t>
            </a:r>
            <a:br>
              <a:rPr kumimoji="0" lang="en-US" altLang="en-US" sz="2400" b="1" i="1" u="none" strike="noStrike" cap="none" normalizeH="0" baseline="0" dirty="0" smtClean="0" bmk="">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endParaRPr kumimoji="0" lang="en-US" altLang="en-US" sz="2400" b="1" i="1" u="none" strike="noStrike" cap="none" normalizeH="0" baseline="0" dirty="0" smtClean="0" bmk="">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pPr>
            <a:r>
              <a:rPr kumimoji="0" lang="en-US" altLang="en-US" b="1" i="1" u="none" strike="noStrike" cap="none" normalizeH="0" baseline="0" dirty="0" smtClean="0" bmk="">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Fortification</a:t>
            </a:r>
            <a:r>
              <a:rPr kumimoji="0" lang="en-US" altLang="en-US" sz="1600" b="1" i="1" u="none" strike="noStrike" cap="none" normalizeH="0" baseline="0" dirty="0" smtClean="0" bmk="">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
            </a:r>
            <a:br>
              <a:rPr kumimoji="0" lang="en-US" altLang="en-US" sz="1600" b="1" i="1" u="none" strike="noStrike" cap="none" normalizeH="0" baseline="0" dirty="0" smtClean="0" bmk="">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br>
            <a:r>
              <a:rPr kumimoji="0" lang="en-US" altLang="en-US" sz="14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t>Bread (white and brown) has long been a mandatory food vehicle used in the Department of Health’s nutritional plan. </a:t>
            </a:r>
            <a:br>
              <a:rPr kumimoji="0" lang="en-US" altLang="en-US" sz="14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t>Currently a new, improved mix of fortificants is under consideration and regulations will soon be gazetted. </a:t>
            </a:r>
            <a:endParaRPr kumimoji="0" lang="en-ZA" altLang="en-US" sz="14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smtClean="0" bmk="">
                <a:solidFill>
                  <a:srgbClr val="222222"/>
                </a:solidFill>
                <a:latin typeface="Georgia" panose="02040502050405020303" pitchFamily="18" charset="0"/>
                <a:ea typeface="Georgia" panose="02040502050405020303" pitchFamily="18" charset="0"/>
                <a:cs typeface="Arial" panose="020B0604020202020204" pitchFamily="34" charset="0"/>
              </a:rPr>
              <a:t>          </a:t>
            </a:r>
            <a:r>
              <a:rPr kumimoji="0" lang="en-US" altLang="en-US" sz="14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t>By zero-rating white bread more consumers will have access to the health benefits of the fortified product.</a:t>
            </a:r>
            <a:r>
              <a:rPr kumimoji="0" lang="en-US" altLang="en-US" sz="10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t/>
            </a:r>
            <a:br>
              <a:rPr kumimoji="0" lang="en-US" altLang="en-US" sz="1000" b="0" i="0" u="none" strike="noStrike" cap="none" normalizeH="0" baseline="0" dirty="0" smtClean="0" bmk="">
                <a:ln>
                  <a:noFill/>
                </a:ln>
                <a:solidFill>
                  <a:srgbClr val="222222"/>
                </a:solidFill>
                <a:effectLst/>
                <a:latin typeface="Georgia" panose="02040502050405020303" pitchFamily="18" charset="0"/>
                <a:ea typeface="Georgia" panose="02040502050405020303" pitchFamily="18" charset="0"/>
                <a:cs typeface="Arial" panose="020B0604020202020204" pitchFamily="34" charset="0"/>
              </a:rPr>
            </a:br>
            <a:endParaRPr kumimoji="0" lang="en-ZA" altLang="en-US" sz="1100" b="0" i="0" u="none" strike="noStrike" cap="none" normalizeH="0" baseline="0" dirty="0" smtClean="0" bmk="">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tabLst/>
            </a:pPr>
            <a:r>
              <a:rPr kumimoji="0" lang="en-US" altLang="en-US" b="1" i="1" u="none" strike="noStrike" cap="none" normalizeH="0" baseline="0" dirty="0" smtClean="0" bmk="">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Sodium reduction</a:t>
            </a:r>
            <a:endParaRPr kumimoji="0" lang="en-US" altLang="en-US" b="1" i="1" u="none" strike="noStrike" cap="none" normalizeH="0" baseline="0" dirty="0" smtClean="0">
              <a:ln>
                <a:noFill/>
              </a:ln>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The baking industry has successfully implemented the required reduced sodium regulations </a:t>
            </a:r>
            <a:b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of 400 mg per 100 grams of foodstuff (2016) and many bakeries</a:t>
            </a:r>
            <a:b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 are already meeting to June 2019 target of 380 mg per 100 grams as required </a:t>
            </a:r>
            <a:b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by regulation R.214 of the </a:t>
            </a: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FOODSTUFFS, COSMETICS AND DISINFECTANTS ACT, 1972 (ACT NO. 54 OF 1972).</a:t>
            </a:r>
            <a:endParaRPr kumimoji="0" lang="en-ZA"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
            </a:r>
            <a:br>
              <a:rPr kumimoji="0" lang="en-US" altLang="en-US" sz="10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0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
            </a:r>
            <a:br>
              <a:rPr kumimoji="0" lang="en-US" altLang="en-US" sz="1000" b="0"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In respect of both Sodium Reduction and Fortification the industry has</a:t>
            </a:r>
            <a:r>
              <a:rPr kumimoji="0" lang="en-US" altLang="en-US" sz="1400" b="1" i="0" u="sng"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 invested </a:t>
            </a: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in new equipment, </a:t>
            </a:r>
            <a:b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upgraded recipes with more expensive ingredients, and funded an essential sensory evaluation project </a:t>
            </a:r>
            <a:b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and nutritional information research by the South African Medical Research Council (‘SAMRC’)</a:t>
            </a:r>
            <a:b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t> which is required to update nutrition tables in respect of the new fortificant mix to be added to flour and bread.</a:t>
            </a:r>
            <a:br>
              <a:rPr kumimoji="0" lang="en-US" altLang="en-US" sz="1400" b="1" i="0" u="none" strike="noStrike" cap="none" normalizeH="0" baseline="0" dirty="0" smtClean="0">
                <a:ln>
                  <a:noFill/>
                </a:ln>
                <a:solidFill>
                  <a:schemeClr val="tx1"/>
                </a:solidFill>
                <a:effectLst/>
                <a:latin typeface="Georgia" panose="02040502050405020303" pitchFamily="18" charset="0"/>
                <a:ea typeface="Georgia" panose="02040502050405020303" pitchFamily="18" charset="0"/>
                <a:cs typeface="Arial" panose="020B0604020202020204" pitchFamily="34" charset="0"/>
              </a:rPr>
            </a:br>
            <a:r>
              <a:rPr lang="en-US" altLang="en-US" sz="1400" b="1" dirty="0">
                <a:latin typeface="Georgia" panose="02040502050405020303" pitchFamily="18" charset="0"/>
                <a:ea typeface="Georgia" panose="02040502050405020303" pitchFamily="18" charset="0"/>
                <a:cs typeface="Arial" panose="020B0604020202020204" pitchFamily="34" charset="0"/>
              </a:rPr>
              <a:t/>
            </a:r>
            <a:br>
              <a:rPr lang="en-US" altLang="en-US" sz="1400" b="1" dirty="0">
                <a:latin typeface="Georgia" panose="02040502050405020303" pitchFamily="18" charset="0"/>
                <a:ea typeface="Georgia" panose="02040502050405020303" pitchFamily="18" charset="0"/>
                <a:cs typeface="Arial" panose="020B0604020202020204" pitchFamily="34" charset="0"/>
              </a:rPr>
            </a:b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4010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Aft>
                <a:spcPts val="2400"/>
              </a:spcAft>
            </a:pPr>
            <a:r>
              <a:rPr lang="en-US" sz="31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r>
            <a:br>
              <a:rPr lang="en-US" sz="3100" b="1" i="1" kern="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br>
            <a:r>
              <a:rPr lang="en-US" sz="3100"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Brief description of the Bread Industry in South Africa, and theoretical VAT Contribution by the Baking Industry and prices of Bread in South Africa </a:t>
            </a:r>
            <a:r>
              <a:rPr lang="en-ZA"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r>
            <a:br>
              <a:rPr lang="en-ZA" b="1" i="1"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br>
            <a:endParaRPr lang="en-ZA"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23530" y="4178835"/>
            <a:ext cx="2143125" cy="1133475"/>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9344350" y="4371901"/>
            <a:ext cx="1690370" cy="1282700"/>
          </a:xfrm>
          <a:prstGeom prst="rect">
            <a:avLst/>
          </a:prstGeom>
        </p:spPr>
      </p:pic>
    </p:spTree>
    <p:extLst>
      <p:ext uri="{BB962C8B-B14F-4D97-AF65-F5344CB8AC3E}">
        <p14:creationId xmlns:p14="http://schemas.microsoft.com/office/powerpoint/2010/main" val="334463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92075"/>
          </a:xfrm>
        </p:spPr>
        <p:txBody>
          <a:bodyPr>
            <a:normAutofit fontScale="90000"/>
          </a:bodyPr>
          <a:lstStyle/>
          <a:p>
            <a:endParaRPr lang="en-ZA" dirty="0"/>
          </a:p>
        </p:txBody>
      </p:sp>
      <p:pic>
        <p:nvPicPr>
          <p:cNvPr id="12" name="Content Placeholder 11"/>
          <p:cNvPicPr>
            <a:picLocks noGrp="1" noChangeAspect="1"/>
          </p:cNvPicPr>
          <p:nvPr>
            <p:ph idx="1"/>
          </p:nvPr>
        </p:nvPicPr>
        <p:blipFill>
          <a:blip r:embed="rId2"/>
          <a:stretch>
            <a:fillRect/>
          </a:stretch>
        </p:blipFill>
        <p:spPr>
          <a:xfrm>
            <a:off x="1013255" y="716692"/>
            <a:ext cx="9910118" cy="4229676"/>
          </a:xfrm>
          <a:prstGeom prst="rect">
            <a:avLst/>
          </a:prstGeom>
        </p:spPr>
      </p:pic>
      <p:pic>
        <p:nvPicPr>
          <p:cNvPr id="13" name="Picture 12"/>
          <p:cNvPicPr/>
          <p:nvPr/>
        </p:nvPicPr>
        <p:blipFill>
          <a:blip r:embed="rId3">
            <a:extLst>
              <a:ext uri="{28A0092B-C50C-407E-A947-70E740481C1C}">
                <a14:useLocalDpi xmlns:a14="http://schemas.microsoft.com/office/drawing/2010/main" val="0"/>
              </a:ext>
            </a:extLst>
          </a:blip>
          <a:stretch>
            <a:fillRect/>
          </a:stretch>
        </p:blipFill>
        <p:spPr>
          <a:xfrm>
            <a:off x="86648" y="4614530"/>
            <a:ext cx="2337575" cy="1304922"/>
          </a:xfrm>
          <a:prstGeom prst="rect">
            <a:avLst/>
          </a:prstGeom>
        </p:spPr>
      </p:pic>
      <p:pic>
        <p:nvPicPr>
          <p:cNvPr id="14" name="Picture 13"/>
          <p:cNvPicPr/>
          <p:nvPr/>
        </p:nvPicPr>
        <p:blipFill>
          <a:blip r:embed="rId4">
            <a:extLst>
              <a:ext uri="{28A0092B-C50C-407E-A947-70E740481C1C}">
                <a14:useLocalDpi xmlns:a14="http://schemas.microsoft.com/office/drawing/2010/main" val="0"/>
              </a:ext>
            </a:extLst>
          </a:blip>
          <a:stretch>
            <a:fillRect/>
          </a:stretch>
        </p:blipFill>
        <p:spPr>
          <a:xfrm>
            <a:off x="9663430" y="4625641"/>
            <a:ext cx="1690370" cy="1282700"/>
          </a:xfrm>
          <a:prstGeom prst="rect">
            <a:avLst/>
          </a:prstGeom>
        </p:spPr>
      </p:pic>
    </p:spTree>
    <p:extLst>
      <p:ext uri="{BB962C8B-B14F-4D97-AF65-F5344CB8AC3E}">
        <p14:creationId xmlns:p14="http://schemas.microsoft.com/office/powerpoint/2010/main" val="603428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7832" y="794085"/>
            <a:ext cx="10696073" cy="3436838"/>
          </a:xfrm>
          <a:prstGeom prst="rect">
            <a:avLst/>
          </a:prstGeom>
        </p:spPr>
        <p:txBody>
          <a:bodyPr wrap="square">
            <a:spAutoFit/>
          </a:bodyPr>
          <a:lstStyle/>
          <a:p>
            <a:pPr lvl="3">
              <a:spcAft>
                <a:spcPts val="800"/>
              </a:spcAft>
            </a:pPr>
            <a:r>
              <a:rPr lang="en-US" sz="20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rPr>
              <a:t>Bread consumption per capita based on a population of 55.91 million people is 25.8kg. </a:t>
            </a:r>
          </a:p>
          <a:p>
            <a:pPr lvl="3">
              <a:spcAft>
                <a:spcPts val="800"/>
              </a:spcAft>
            </a:pPr>
            <a:endParaRPr lang="en-ZA" sz="2000" b="1" i="1" dirty="0" smtClean="0">
              <a:solidFill>
                <a:srgbClr val="821A1A"/>
              </a:solidFill>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US" sz="1600" dirty="0" smtClean="0">
                <a:effectLst/>
                <a:latin typeface="Georgia" panose="02040502050405020303" pitchFamily="18" charset="0"/>
                <a:ea typeface="Georgia" panose="02040502050405020303" pitchFamily="18" charset="0"/>
                <a:cs typeface="Arial" panose="020B0604020202020204" pitchFamily="34" charset="0"/>
              </a:rPr>
              <a:t>In developed countries per capita bread consumption ranges between 32kgs (United Kingdom) to 104kgs (Turkey). </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US" sz="1600" dirty="0" smtClean="0">
                <a:effectLst/>
                <a:latin typeface="Georgia" panose="02040502050405020303" pitchFamily="18" charset="0"/>
                <a:ea typeface="Georgia" panose="02040502050405020303" pitchFamily="18" charset="0"/>
                <a:cs typeface="Arial" panose="020B0604020202020204" pitchFamily="34" charset="0"/>
              </a:rPr>
              <a:t>Most European countries fall within the 50kgs to 70kgs range (Russia 55kgs, Belgium 55kgs, Netherlands 62kgs, Germany 56kgs and France 57kgs).</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US" sz="1600" dirty="0" smtClean="0">
                <a:effectLst/>
                <a:latin typeface="Georgia" panose="02040502050405020303" pitchFamily="18" charset="0"/>
                <a:ea typeface="Georgia" panose="02040502050405020303" pitchFamily="18" charset="0"/>
                <a:cs typeface="Arial" panose="020B0604020202020204" pitchFamily="34" charset="0"/>
              </a:rPr>
              <a:t>Europe on average consumed 59.4kg of bread per capita in 2013.</a:t>
            </a:r>
            <a:endParaRPr lang="en-ZA" sz="1600" dirty="0" smtClean="0">
              <a:effectLst/>
              <a:latin typeface="Georgia" panose="02040502050405020303" pitchFamily="18" charset="0"/>
              <a:ea typeface="Georgia" panose="02040502050405020303" pitchFamily="18" charset="0"/>
              <a:cs typeface="Times New Roman" panose="02020603050405020304" pitchFamily="18" charset="0"/>
            </a:endParaRPr>
          </a:p>
          <a:p>
            <a:pPr marL="685800">
              <a:spcAft>
                <a:spcPts val="0"/>
              </a:spcAft>
            </a:pPr>
            <a:r>
              <a:rPr lang="en-US" sz="1000" i="1" dirty="0" smtClean="0">
                <a:effectLst/>
                <a:latin typeface="Georgia" panose="02040502050405020303" pitchFamily="18" charset="0"/>
                <a:ea typeface="Georgia" panose="02040502050405020303" pitchFamily="18" charset="0"/>
                <a:cs typeface="Arial" panose="020B0604020202020204" pitchFamily="34" charset="0"/>
              </a:rPr>
              <a:t> </a:t>
            </a:r>
            <a:endParaRPr lang="en-ZA" sz="1000" dirty="0">
              <a:latin typeface="Georgia" panose="02040502050405020303" pitchFamily="18" charset="0"/>
              <a:ea typeface="Georgia" panose="02040502050405020303" pitchFamily="18" charset="0"/>
              <a:cs typeface="Times New Roman" panose="02020603050405020304" pitchFamily="18" charset="0"/>
            </a:endParaRPr>
          </a:p>
          <a:p>
            <a:pPr marL="685800">
              <a:spcAft>
                <a:spcPts val="0"/>
              </a:spcAft>
            </a:pPr>
            <a:r>
              <a:rPr lang="en-US" b="1" dirty="0" smtClean="0">
                <a:effectLst/>
                <a:latin typeface="Georgia" panose="02040502050405020303" pitchFamily="18" charset="0"/>
                <a:ea typeface="Georgia" panose="02040502050405020303" pitchFamily="18" charset="0"/>
                <a:cs typeface="Times New Roman" panose="02020603050405020304" pitchFamily="18" charset="0"/>
              </a:rPr>
              <a:t>Despite bread (white and brown) being fortified, the consumption of bread in South Africa lags that of developed nations. South African consumers are currently not benefitting optimally from the addition of fortificants.</a:t>
            </a:r>
            <a:endParaRPr lang="en-ZA" dirty="0">
              <a:effectLst/>
              <a:latin typeface="Georgia" panose="02040502050405020303" pitchFamily="18" charset="0"/>
              <a:ea typeface="Georgia" panose="02040502050405020303" pitchFamily="18" charset="0"/>
              <a:cs typeface="Times New Roman" panose="02020603050405020304"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138223" y="4763386"/>
            <a:ext cx="2413590" cy="1310227"/>
          </a:xfrm>
          <a:prstGeom prst="rect">
            <a:avLst/>
          </a:prstGeom>
        </p:spPr>
      </p:pic>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9635682" y="4552654"/>
            <a:ext cx="1690370" cy="1282700"/>
          </a:xfrm>
          <a:prstGeom prst="rect">
            <a:avLst/>
          </a:prstGeom>
        </p:spPr>
      </p:pic>
    </p:spTree>
    <p:extLst>
      <p:ext uri="{BB962C8B-B14F-4D97-AF65-F5344CB8AC3E}">
        <p14:creationId xmlns:p14="http://schemas.microsoft.com/office/powerpoint/2010/main" val="1855829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614</Words>
  <Application>Microsoft Office PowerPoint</Application>
  <PresentationFormat>Widescreen</PresentationFormat>
  <Paragraphs>144</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Georgia</vt:lpstr>
      <vt:lpstr>Times New Roman</vt:lpstr>
      <vt:lpstr>Wingdings</vt:lpstr>
      <vt:lpstr>Office Theme</vt:lpstr>
      <vt:lpstr>   Standing Committee on Finance  Stakeholder responses to the Report of the VAT Panel in respect of the  recommendation to Zero Rate White Bread with specific Objective of providing Relief to Poor and Low-Income Households in South Africa  </vt:lpstr>
      <vt:lpstr>Key elements of the Submission by the South African Chamber of Baking in collaboration with PwC</vt:lpstr>
      <vt:lpstr>   Food insecurity and hunger alleviation – the problem is greater than just zero rating of basic foodstuffs!  Food insecurity in South Africa is unacceptably high.  Although there is sufficient food produced in South Africa, an extremely large portion of the country’s population is food insecure, often quoted as high as 25%.  The Department of Health is in the process of implementing improved fortification to maize and wheat products, which includes bread, to address micro-nutrient deficiency and malnutrition in South Africa.  These health issues are most prevalent in the poorer sectors of the population. Making bread even more affordable by zero-rating white bread, the poorest and most vulnerable sectors of the population will be afforded better nutrition.  </vt:lpstr>
      <vt:lpstr>         Bread is a staple foodstuff. The top ten food items that lower income households spend most money on include Brown bread at number 3 and White bread at number 8. The wheat value chain including the baking industry, will benefit marginally from white bread being zero rated. Those who will benefit most will be the lower income and poorer sectors of our population. The consensus view in the industry is that zero rating White bread is the “right thing to do”. </vt:lpstr>
      <vt:lpstr>PowerPoint Presentation</vt:lpstr>
      <vt:lpstr>  Initiatives involving the bread industry to improve  the overall health of the nation  Fortification Bread (white and brown) has long been a mandatory food vehicle used in the Department of Health’s nutritional plan.  Currently a new, improved mix of fortificants is under consideration and regulations will soon be gazetted.            By zero-rating white bread more consumers will have access to the health benefits of the fortified product.  Sodium reduction The baking industry has successfully implemented the required reduced sodium regulations  of 400 mg per 100 grams of foodstuff (2016) and many bakeries  are already meeting to June 2019 target of 380 mg per 100 grams as required  by regulation R.214 of the FOODSTUFFS, COSMETICS AND DISINFECTANTS ACT, 1972 (ACT NO. 54 OF 1972).   In respect of both Sodium Reduction and Fortification the industry has invested in new equipment,  upgraded recipes with more expensive ingredients, and funded an essential sensory evaluation project  and nutritional information research by the South African Medical Research Council (‘SAMRC’)  which is required to update nutrition tables in respect of the new fortificant mix to be added to flour and bread.  </vt:lpstr>
      <vt:lpstr>          Brief description of the Bread Industry in South Africa, and theoretical VAT Contribution by the Baking Industry and prices of Bread in South Africa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 on Finance Stakeholder responses to the report of the VAT Panel</dc:title>
  <dc:creator>Geoff Penny</dc:creator>
  <cp:lastModifiedBy>Geoff Penny</cp:lastModifiedBy>
  <cp:revision>41</cp:revision>
  <cp:lastPrinted>2018-09-10T21:13:31Z</cp:lastPrinted>
  <dcterms:created xsi:type="dcterms:W3CDTF">2018-09-10T09:12:04Z</dcterms:created>
  <dcterms:modified xsi:type="dcterms:W3CDTF">2018-09-11T06:45:24Z</dcterms:modified>
</cp:coreProperties>
</file>