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0"/>
  </p:notesMasterIdLst>
  <p:handoutMasterIdLst>
    <p:handoutMasterId r:id="rId11"/>
  </p:handoutMasterIdLst>
  <p:sldIdLst>
    <p:sldId id="260" r:id="rId2"/>
    <p:sldId id="306" r:id="rId3"/>
    <p:sldId id="318" r:id="rId4"/>
    <p:sldId id="323" r:id="rId5"/>
    <p:sldId id="324" r:id="rId6"/>
    <p:sldId id="325" r:id="rId7"/>
    <p:sldId id="319" r:id="rId8"/>
    <p:sldId id="259"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094" userDrawn="1">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75" autoAdjust="0"/>
    <p:restoredTop sz="96781" autoAdjust="0"/>
  </p:normalViewPr>
  <p:slideViewPr>
    <p:cSldViewPr snapToGrid="0">
      <p:cViewPr varScale="1">
        <p:scale>
          <a:sx n="88" d="100"/>
          <a:sy n="88" d="100"/>
        </p:scale>
        <p:origin x="1550" y="62"/>
      </p:cViewPr>
      <p:guideLst>
        <p:guide orient="horz" pos="144"/>
        <p:guide orient="horz" pos="436"/>
        <p:guide orient="horz" pos="4179"/>
        <p:guide orient="horz" pos="3888"/>
        <p:guide orient="horz" pos="3984"/>
        <p:guide orient="horz" pos="109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2544" y="-6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en-ZA" dirty="0">
              <a:latin typeface="Arial" pitchFamily="34" charset="0"/>
              <a:cs typeface="Arial" pitchFamily="34" charset="0"/>
            </a:endParaRPr>
          </a:p>
        </p:txBody>
      </p:sp>
      <p:sp>
        <p:nvSpPr>
          <p:cNvPr id="3" name="Date Placeholder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35F05CFF-548C-4E04-B325-CF1209D66BDC}" type="datetimeFigureOut">
              <a:rPr lang="en-ZA" smtClean="0">
                <a:latin typeface="Arial" pitchFamily="34" charset="0"/>
                <a:cs typeface="Arial" pitchFamily="34" charset="0"/>
              </a:rPr>
              <a:pPr/>
              <a:t>10/09/2018</a:t>
            </a:fld>
            <a:endParaRPr lang="en-ZA" dirty="0">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en-ZA" dirty="0">
              <a:latin typeface="Arial" pitchFamily="34" charset="0"/>
              <a:cs typeface="Arial" pitchFamily="34" charset="0"/>
            </a:endParaRPr>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4EE90EF7-3E10-491C-87C2-59674BB3AAF6}" type="slidenum">
              <a:rPr lang="en-ZA" smtClean="0">
                <a:latin typeface="Arial" pitchFamily="34" charset="0"/>
                <a:cs typeface="Arial" pitchFamily="34" charset="0"/>
              </a:rPr>
              <a:pPr/>
              <a:t>‹#›</a:t>
            </a:fld>
            <a:endParaRPr lang="en-ZA" dirty="0">
              <a:latin typeface="Arial" pitchFamily="34" charset="0"/>
              <a:cs typeface="Arial" pitchFamily="34" charset="0"/>
            </a:endParaRPr>
          </a:p>
        </p:txBody>
      </p:sp>
    </p:spTree>
    <p:extLst>
      <p:ext uri="{BB962C8B-B14F-4D97-AF65-F5344CB8AC3E}">
        <p14:creationId xmlns:p14="http://schemas.microsoft.com/office/powerpoint/2010/main" val="4056736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atin typeface="Arial" pitchFamily="34" charset="0"/>
                <a:cs typeface="Arial" pitchFamily="34" charset="0"/>
              </a:defRPr>
            </a:lvl1pPr>
          </a:lstStyle>
          <a:p>
            <a:endParaRPr lang="en-ZA" dirty="0"/>
          </a:p>
        </p:txBody>
      </p:sp>
      <p:sp>
        <p:nvSpPr>
          <p:cNvPr id="3" name="Date Placeholder 2"/>
          <p:cNvSpPr>
            <a:spLocks noGrp="1"/>
          </p:cNvSpPr>
          <p:nvPr>
            <p:ph type="dt" idx="1"/>
          </p:nvPr>
        </p:nvSpPr>
        <p:spPr>
          <a:xfrm>
            <a:off x="3850444" y="0"/>
            <a:ext cx="2945659" cy="496411"/>
          </a:xfrm>
          <a:prstGeom prst="rect">
            <a:avLst/>
          </a:prstGeom>
        </p:spPr>
        <p:txBody>
          <a:bodyPr vert="horz" lIns="91577" tIns="45789" rIns="91577" bIns="45789" rtlCol="0"/>
          <a:lstStyle>
            <a:lvl1pPr algn="r">
              <a:defRPr sz="1200">
                <a:latin typeface="Arial" pitchFamily="34" charset="0"/>
                <a:cs typeface="Arial" pitchFamily="34" charset="0"/>
              </a:defRPr>
            </a:lvl1pPr>
          </a:lstStyle>
          <a:p>
            <a:fld id="{5EFB8DA3-BCA9-4B7D-B50D-14F47506B614}" type="datetimeFigureOut">
              <a:rPr lang="en-ZA" smtClean="0"/>
              <a:pPr/>
              <a:t>10/09/2018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577" tIns="45789" rIns="91577" bIns="45789" rtlCol="0">
            <a:normAutofit/>
          </a:bodyPr>
          <a:lstStyle/>
          <a:p>
            <a:pPr lvl="0"/>
            <a:r>
              <a:rPr lang="en-ZA" smtClean="0"/>
              <a:t>Click to edit Master text styles</a:t>
            </a:r>
          </a:p>
          <a:p>
            <a:pPr lvl="1"/>
            <a:r>
              <a:rPr lang="en-ZA" smtClean="0"/>
              <a:t>Second level</a:t>
            </a:r>
          </a:p>
          <a:p>
            <a:pPr lvl="2"/>
            <a:r>
              <a:rPr lang="en-ZA" smtClean="0"/>
              <a:t>Third level</a:t>
            </a:r>
          </a:p>
          <a:p>
            <a:pPr lvl="3"/>
            <a:r>
              <a:rPr lang="en-ZA" smtClean="0"/>
              <a:t>Fourth level</a:t>
            </a:r>
          </a:p>
          <a:p>
            <a:pPr lvl="4"/>
            <a:r>
              <a:rPr lang="en-ZA" smtClean="0"/>
              <a:t>Fifth level</a:t>
            </a:r>
            <a:endParaRPr lang="en-ZA"/>
          </a:p>
        </p:txBody>
      </p:sp>
      <p:sp>
        <p:nvSpPr>
          <p:cNvPr id="6" name="Footer Placeholder 5"/>
          <p:cNvSpPr>
            <a:spLocks noGrp="1"/>
          </p:cNvSpPr>
          <p:nvPr>
            <p:ph type="ftr" sz="quarter" idx="4"/>
          </p:nvPr>
        </p:nvSpPr>
        <p:spPr>
          <a:xfrm>
            <a:off x="0" y="9430091"/>
            <a:ext cx="2945659" cy="496411"/>
          </a:xfrm>
          <a:prstGeom prst="rect">
            <a:avLst/>
          </a:prstGeom>
        </p:spPr>
        <p:txBody>
          <a:bodyPr vert="horz" lIns="91577" tIns="45789" rIns="91577" bIns="45789" rtlCol="0" anchor="b"/>
          <a:lstStyle>
            <a:lvl1pPr algn="l">
              <a:defRPr sz="1200">
                <a:latin typeface="Arial" pitchFamily="34" charset="0"/>
                <a:cs typeface="Arial" pitchFamily="34" charset="0"/>
              </a:defRPr>
            </a:lvl1pPr>
          </a:lstStyle>
          <a:p>
            <a:endParaRPr lang="en-ZA"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577" tIns="45789" rIns="91577" bIns="45789" rtlCol="0" anchor="b"/>
          <a:lstStyle>
            <a:lvl1pPr algn="r">
              <a:defRPr sz="1200">
                <a:latin typeface="Arial" pitchFamily="34" charset="0"/>
                <a:cs typeface="Arial" pitchFamily="34" charset="0"/>
              </a:defRPr>
            </a:lvl1pPr>
          </a:lstStyle>
          <a:p>
            <a:fld id="{F07B8F03-BC93-4120-96CA-A36DF640BE24}" type="slidenum">
              <a:rPr lang="en-ZA" smtClean="0"/>
              <a:pPr/>
              <a:t>‹#›</a:t>
            </a:fld>
            <a:endParaRPr lang="en-ZA" dirty="0"/>
          </a:p>
        </p:txBody>
      </p:sp>
    </p:spTree>
    <p:extLst>
      <p:ext uri="{BB962C8B-B14F-4D97-AF65-F5344CB8AC3E}">
        <p14:creationId xmlns:p14="http://schemas.microsoft.com/office/powerpoint/2010/main" val="387869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F07B8F03-BC93-4120-96CA-A36DF640BE24}" type="slidenum">
              <a:rPr lang="en-ZA" smtClean="0"/>
              <a:pPr/>
              <a:t>1</a:t>
            </a:fld>
            <a:endParaRPr lang="en-ZA" dirty="0"/>
          </a:p>
        </p:txBody>
      </p:sp>
    </p:spTree>
    <p:extLst>
      <p:ext uri="{BB962C8B-B14F-4D97-AF65-F5344CB8AC3E}">
        <p14:creationId xmlns:p14="http://schemas.microsoft.com/office/powerpoint/2010/main" val="3383105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07B8F03-BC93-4120-96CA-A36DF640BE24}" type="slidenum">
              <a:rPr lang="en-ZA" smtClean="0"/>
              <a:pPr/>
              <a:t>8</a:t>
            </a:fld>
            <a:endParaRPr lang="en-ZA" dirty="0"/>
          </a:p>
        </p:txBody>
      </p:sp>
    </p:spTree>
    <p:extLst>
      <p:ext uri="{BB962C8B-B14F-4D97-AF65-F5344CB8AC3E}">
        <p14:creationId xmlns:p14="http://schemas.microsoft.com/office/powerpoint/2010/main" val="74940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ZA" noProof="0" smtClean="0"/>
              <a:t>Click to add the presentation’s main title</a:t>
            </a:r>
            <a:endParaRPr lang="en-ZA"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Subtitle and date (move higher if title is only one line)</a:t>
            </a:r>
            <a:endParaRPr lang="en-ZA"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ZA" noProof="0" smtClean="0"/>
              <a:t>www.pwc.com</a:t>
            </a:r>
            <a:endParaRPr lang="en-ZA"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ZA" dirty="0" smtClean="0"/>
              <a:t>September 2015</a:t>
            </a:r>
            <a:endParaRPr lang="en-ZA" dirty="0"/>
          </a:p>
        </p:txBody>
      </p:sp>
      <p:sp>
        <p:nvSpPr>
          <p:cNvPr id="3" name="Footer Placeholder 2"/>
          <p:cNvSpPr>
            <a:spLocks noGrp="1"/>
          </p:cNvSpPr>
          <p:nvPr>
            <p:ph type="ftr" sz="quarter" idx="11"/>
          </p:nvPr>
        </p:nvSpPr>
        <p:spPr/>
        <p:txBody>
          <a:bodyPr/>
          <a:lstStyle/>
          <a:p>
            <a:r>
              <a:rPr lang="en-ZA" dirty="0" smtClean="0"/>
              <a:t>Draft Taxation Bills 2015</a:t>
            </a:r>
            <a:endParaRPr lang="en-ZA" dirty="0"/>
          </a:p>
        </p:txBody>
      </p:sp>
      <p:sp>
        <p:nvSpPr>
          <p:cNvPr id="4" name="Slide Number Placeholder 3"/>
          <p:cNvSpPr>
            <a:spLocks noGrp="1"/>
          </p:cNvSpPr>
          <p:nvPr>
            <p:ph type="sldNum" sz="quarter" idx="12"/>
          </p:nvPr>
        </p:nvSpPr>
        <p:spPr/>
        <p:txBody>
          <a:bodyPr/>
          <a:lstStyle/>
          <a:p>
            <a:fld id="{3C86763C-73C6-492D-97D4-EA7BB97E38FE}" type="slidenum">
              <a:rPr lang="en-ZA" smtClean="0"/>
              <a:t>‹#›</a:t>
            </a:fld>
            <a:endParaRPr lang="en-ZA" dirty="0"/>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ZA" noProof="0" smtClean="0"/>
              <a:t>Click to edit Master title style</a:t>
            </a:r>
            <a:endParaRPr lang="en-ZA"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3" name="Date Placeholder 2"/>
          <p:cNvSpPr>
            <a:spLocks noGrp="1"/>
          </p:cNvSpPr>
          <p:nvPr>
            <p:ph type="dt" sz="half" idx="16"/>
          </p:nvPr>
        </p:nvSpPr>
        <p:spPr/>
        <p:txBody>
          <a:bodyPr/>
          <a:lstStyle/>
          <a:p>
            <a:r>
              <a:rPr lang="en-ZA" dirty="0" smtClean="0"/>
              <a:t>September 2015</a:t>
            </a:r>
            <a:endParaRPr lang="en-ZA" dirty="0"/>
          </a:p>
        </p:txBody>
      </p:sp>
      <p:sp>
        <p:nvSpPr>
          <p:cNvPr id="4" name="Footer Placeholder 3"/>
          <p:cNvSpPr>
            <a:spLocks noGrp="1"/>
          </p:cNvSpPr>
          <p:nvPr>
            <p:ph type="ftr" sz="quarter" idx="17"/>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8"/>
          </p:nvPr>
        </p:nvSpPr>
        <p:spPr/>
        <p:txBody>
          <a:bodyPr/>
          <a:lstStyle/>
          <a:p>
            <a:fld id="{23BEE25A-1BC3-48B3-B257-BFF65C9BB396}"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ZA" noProof="0" smtClean="0"/>
              <a:t>Click to edit Master title style</a:t>
            </a:r>
            <a:endParaRPr lang="en-ZA"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lvl1pPr>
              <a:defRPr>
                <a:solidFill>
                  <a:schemeClr val="lt1"/>
                </a:solidFill>
              </a:defRPr>
            </a:lvl1pPr>
          </a:lstStyle>
          <a:p>
            <a:r>
              <a:rPr lang="en-ZA" dirty="0" smtClean="0"/>
              <a:t>September 2015</a:t>
            </a:r>
            <a:endParaRPr lang="en-ZA" dirty="0"/>
          </a:p>
        </p:txBody>
      </p:sp>
      <p:sp>
        <p:nvSpPr>
          <p:cNvPr id="5" name="Footer Placeholder 4"/>
          <p:cNvSpPr>
            <a:spLocks noGrp="1"/>
          </p:cNvSpPr>
          <p:nvPr>
            <p:ph type="ftr" sz="quarter" idx="11"/>
          </p:nvPr>
        </p:nvSpPr>
        <p:spPr/>
        <p:txBody>
          <a:bodyPr/>
          <a:lstStyle>
            <a:lvl1pPr>
              <a:defRPr>
                <a:solidFill>
                  <a:schemeClr val="lt1"/>
                </a:solidFill>
              </a:defRPr>
            </a:lvl1pPr>
          </a:lstStyle>
          <a:p>
            <a:r>
              <a:rPr lang="en-ZA" dirty="0" smtClean="0"/>
              <a:t>Draft Taxation Bills 2015</a:t>
            </a:r>
            <a:endParaRPr lang="en-ZA" dirty="0"/>
          </a:p>
        </p:txBody>
      </p:sp>
      <p:sp>
        <p:nvSpPr>
          <p:cNvPr id="6" name="Slide Number Placeholder 5"/>
          <p:cNvSpPr>
            <a:spLocks noGrp="1"/>
          </p:cNvSpPr>
          <p:nvPr>
            <p:ph type="sldNum" sz="quarter" idx="12"/>
          </p:nvPr>
        </p:nvSpPr>
        <p:spPr/>
        <p:txBody>
          <a:bodyPr/>
          <a:lstStyle>
            <a:lvl1pPr>
              <a:defRPr>
                <a:solidFill>
                  <a:schemeClr val="lt1"/>
                </a:solidFill>
              </a:defRPr>
            </a:lvl1pPr>
          </a:lstStyle>
          <a:p>
            <a:fld id="{DD28F78A-32B8-4D38-9073-5BF7BCD10E06}" type="slidenum">
              <a:rPr lang="en-ZA" smtClean="0"/>
              <a:pPr/>
              <a:t>‹#›</a:t>
            </a:fld>
            <a:endParaRPr lang="en-ZA"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solidFill>
                  <a:schemeClr val="lt1"/>
                </a:solidFill>
                <a:latin typeface="Arial"/>
              </a:rPr>
              <a:t>PwC</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ZA"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ZA"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r>
              <a:rPr lang="en-ZA" dirty="0" smtClean="0"/>
              <a:t>September 2015</a:t>
            </a:r>
            <a:endParaRPr lang="en-ZA" dirty="0"/>
          </a:p>
        </p:txBody>
      </p:sp>
      <p:sp>
        <p:nvSpPr>
          <p:cNvPr id="3" name="Footer Placeholder 2"/>
          <p:cNvSpPr>
            <a:spLocks noGrp="1"/>
          </p:cNvSpPr>
          <p:nvPr>
            <p:ph type="ftr" sz="quarter" idx="11"/>
          </p:nvPr>
        </p:nvSpPr>
        <p:spPr/>
        <p:txBody>
          <a:bodyPr/>
          <a:lstStyle/>
          <a:p>
            <a:r>
              <a:rPr lang="en-ZA" dirty="0" smtClean="0"/>
              <a:t>Draft Taxation Bills 2015</a:t>
            </a:r>
            <a:endParaRPr lang="en-ZA" dirty="0"/>
          </a:p>
        </p:txBody>
      </p:sp>
      <p:sp>
        <p:nvSpPr>
          <p:cNvPr id="4" name="Slide Number Placeholder 3"/>
          <p:cNvSpPr>
            <a:spLocks noGrp="1"/>
          </p:cNvSpPr>
          <p:nvPr>
            <p:ph type="sldNum" sz="quarter" idx="12"/>
          </p:nvPr>
        </p:nvSpPr>
        <p:spPr/>
        <p:txBody>
          <a:bodyPr/>
          <a:lstStyle/>
          <a:p>
            <a:fld id="{14BB074B-03EA-41BB-8942-B11C0CE1E971}" type="slidenum">
              <a:rPr lang="en-ZA" smtClean="0"/>
              <a:t>‹#›</a:t>
            </a:fld>
            <a:endParaRPr lang="en-ZA" dirty="0"/>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ZA" noProof="0" smtClean="0"/>
              <a:t>Click to edit Master title style</a:t>
            </a:r>
            <a:endParaRPr lang="en-ZA"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Click to edit Master subtitle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lvl1pPr>
              <a:defRPr>
                <a:solidFill>
                  <a:schemeClr val="lt1"/>
                </a:solidFill>
              </a:defRPr>
            </a:lvl1pPr>
          </a:lstStyle>
          <a:p>
            <a:r>
              <a:rPr lang="en-ZA" dirty="0" smtClean="0"/>
              <a:t>September 2015</a:t>
            </a:r>
            <a:endParaRPr lang="en-ZA" dirty="0"/>
          </a:p>
        </p:txBody>
      </p:sp>
      <p:sp>
        <p:nvSpPr>
          <p:cNvPr id="3" name="Footer Placeholder 2"/>
          <p:cNvSpPr>
            <a:spLocks noGrp="1"/>
          </p:cNvSpPr>
          <p:nvPr>
            <p:ph type="ftr" sz="quarter" idx="11"/>
          </p:nvPr>
        </p:nvSpPr>
        <p:spPr/>
        <p:txBody>
          <a:bodyPr/>
          <a:lstStyle>
            <a:lvl1pPr>
              <a:defRPr>
                <a:solidFill>
                  <a:schemeClr val="lt1"/>
                </a:solidFill>
              </a:defRPr>
            </a:lvl1pPr>
          </a:lstStyle>
          <a:p>
            <a:r>
              <a:rPr lang="en-ZA" dirty="0" smtClean="0"/>
              <a:t>Draft Taxation Bills 2015</a:t>
            </a:r>
            <a:endParaRPr lang="en-ZA" dirty="0"/>
          </a:p>
        </p:txBody>
      </p:sp>
      <p:sp>
        <p:nvSpPr>
          <p:cNvPr id="4" name="Slide Number Placeholder 3"/>
          <p:cNvSpPr>
            <a:spLocks noGrp="1"/>
          </p:cNvSpPr>
          <p:nvPr>
            <p:ph type="sldNum" sz="quarter" idx="12"/>
          </p:nvPr>
        </p:nvSpPr>
        <p:spPr/>
        <p:txBody>
          <a:bodyPr/>
          <a:lstStyle>
            <a:lvl1pPr>
              <a:defRPr>
                <a:solidFill>
                  <a:schemeClr val="lt1"/>
                </a:solidFill>
              </a:defRPr>
            </a:lvl1pPr>
          </a:lstStyle>
          <a:p>
            <a:fld id="{6316247F-4FE5-46FD-9AB9-AA9ED3F58381}" type="slidenum">
              <a:rPr lang="en-ZA" smtClean="0"/>
              <a:pPr/>
              <a:t>‹#›</a:t>
            </a:fld>
            <a:endParaRPr lang="en-ZA" dirty="0"/>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solidFill>
                  <a:schemeClr val="lt1"/>
                </a:solidFill>
                <a:latin typeface="Arial"/>
              </a:rPr>
              <a:t>PwC</a:t>
            </a: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ZA"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4"/>
          </p:nvPr>
        </p:nvSpPr>
        <p:spPr/>
        <p:txBody>
          <a:bodyPr/>
          <a:lstStyle>
            <a:lvl1pPr>
              <a:defRPr>
                <a:solidFill>
                  <a:schemeClr val="lt1"/>
                </a:solidFill>
              </a:defRPr>
            </a:lvl1pPr>
          </a:lstStyle>
          <a:p>
            <a:r>
              <a:rPr lang="en-ZA" dirty="0" smtClean="0"/>
              <a:t>September 2015</a:t>
            </a:r>
            <a:endParaRPr lang="en-ZA" dirty="0"/>
          </a:p>
        </p:txBody>
      </p:sp>
      <p:sp>
        <p:nvSpPr>
          <p:cNvPr id="3" name="Footer Placeholder 2"/>
          <p:cNvSpPr>
            <a:spLocks noGrp="1"/>
          </p:cNvSpPr>
          <p:nvPr>
            <p:ph type="ftr" sz="quarter" idx="15"/>
          </p:nvPr>
        </p:nvSpPr>
        <p:spPr/>
        <p:txBody>
          <a:bodyPr/>
          <a:lstStyle>
            <a:lvl1pPr>
              <a:defRPr>
                <a:solidFill>
                  <a:schemeClr val="lt1"/>
                </a:solidFill>
              </a:defRPr>
            </a:lvl1pPr>
          </a:lstStyle>
          <a:p>
            <a:r>
              <a:rPr lang="en-ZA" dirty="0" smtClean="0"/>
              <a:t>Draft Taxation Bills 2015</a:t>
            </a:r>
            <a:endParaRPr lang="en-ZA" dirty="0"/>
          </a:p>
        </p:txBody>
      </p:sp>
      <p:sp>
        <p:nvSpPr>
          <p:cNvPr id="4" name="Slide Number Placeholder 3"/>
          <p:cNvSpPr>
            <a:spLocks noGrp="1"/>
          </p:cNvSpPr>
          <p:nvPr>
            <p:ph type="sldNum" sz="quarter" idx="16"/>
          </p:nvPr>
        </p:nvSpPr>
        <p:spPr/>
        <p:txBody>
          <a:bodyPr/>
          <a:lstStyle>
            <a:lvl1pPr>
              <a:defRPr>
                <a:solidFill>
                  <a:schemeClr val="lt1"/>
                </a:solidFill>
              </a:defRPr>
            </a:lvl1pPr>
          </a:lstStyle>
          <a:p>
            <a:fld id="{B1A78B1B-ED62-4AD1-8F61-0DB773182588}" type="slidenum">
              <a:rPr lang="en-ZA" smtClean="0"/>
              <a:pPr/>
              <a:t>‹#›</a:t>
            </a:fld>
            <a:endParaRPr lang="en-ZA" dirty="0"/>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solidFill>
                  <a:schemeClr val="lt1"/>
                </a:solidFill>
                <a:latin typeface="Arial"/>
              </a:rPr>
              <a:t>PwC</a:t>
            </a: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ZA" noProof="0" smtClean="0"/>
              <a:t>Click to add the presentation’s main title</a:t>
            </a:r>
            <a:endParaRPr lang="en-ZA"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Subtitle and date (move higher if title is only one line)</a:t>
            </a:r>
            <a:endParaRPr lang="en-ZA"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ZA" noProof="0" smtClean="0"/>
              <a:t>www.pwc.com</a:t>
            </a:r>
            <a:endParaRPr lang="en-ZA"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ZA" noProof="0" smtClean="0"/>
              <a:t>Click to add the presentation’s main title</a:t>
            </a:r>
            <a:endParaRPr lang="en-ZA"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Subtitle and date (move higher if title is only one line)</a:t>
            </a:r>
            <a:endParaRPr lang="en-ZA"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ZA" noProof="0" smtClean="0"/>
              <a:t>www.pwc.com</a:t>
            </a:r>
            <a:endParaRPr lang="en-ZA"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ZA" noProof="0" smtClean="0"/>
              <a:t>Click to add the presentation’s main title</a:t>
            </a:r>
            <a:endParaRPr lang="en-ZA"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Subtitle and date (move higher if title is only one line)</a:t>
            </a:r>
            <a:endParaRPr lang="en-ZA"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ZA" noProof="0" smtClean="0"/>
              <a:t>www.pwc.com</a:t>
            </a:r>
            <a:endParaRPr lang="en-ZA"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1490"/>
            <a:ext cx="8077200" cy="266700"/>
          </a:xfrm>
        </p:spPr>
        <p:txBody>
          <a:bodyPr/>
          <a:lstStyle>
            <a:lvl1pPr>
              <a:defRPr/>
            </a:lvl1pPr>
          </a:lstStyle>
          <a:p>
            <a:r>
              <a:rPr lang="en-ZA" noProof="0" smtClean="0"/>
              <a:t>Click to edit Master title style</a:t>
            </a:r>
            <a:endParaRPr lang="en-ZA"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cxnSp>
        <p:nvCxnSpPr>
          <p:cNvPr id="15" name="Shape 14"/>
          <p:cNvCxnSpPr/>
          <p:nvPr/>
        </p:nvCxnSpPr>
        <p:spPr>
          <a:xfrm rot="5400000" flipH="1" flipV="1">
            <a:off x="4419601" y="-364236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8"/>
          </p:nvPr>
        </p:nvSpPr>
        <p:spPr>
          <a:xfrm>
            <a:off x="7086600" y="6636391"/>
            <a:ext cx="1527048" cy="152400"/>
          </a:xfrm>
        </p:spPr>
        <p:txBody>
          <a:bodyPr/>
          <a:lstStyle/>
          <a:p>
            <a:fld id="{B57BDAEF-21B2-4DE6-B101-98C62BD40341}" type="slidenum">
              <a:rPr lang="en-ZA" smtClean="0"/>
              <a:t>‹#›</a:t>
            </a:fld>
            <a:endParaRPr lang="en-ZA" dirty="0"/>
          </a:p>
        </p:txBody>
      </p:sp>
      <p:sp>
        <p:nvSpPr>
          <p:cNvPr id="6" name="PwCFirm"/>
          <p:cNvSpPr txBox="1"/>
          <p:nvPr userDrawn="1"/>
        </p:nvSpPr>
        <p:spPr>
          <a:xfrm>
            <a:off x="533400" y="6636391"/>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ZA"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ZA"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ZA"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ZA" noProof="0" smtClean="0"/>
              <a:t>Click to add the presentation’s main title</a:t>
            </a:r>
            <a:endParaRPr lang="en-ZA"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ZA" noProof="0" smtClean="0"/>
              <a:t>Subtitle and date (move higher if title is only one line)</a:t>
            </a:r>
            <a:endParaRPr lang="en-ZA" noProof="0" dirty="0" smtClean="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ZA" noProof="0" smtClean="0"/>
              <a:t>www.pwc.com</a:t>
            </a:r>
            <a:endParaRPr lang="en-ZA"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ZA" noProof="0" smtClean="0"/>
              <a:t>Click to edit Master title style</a:t>
            </a:r>
            <a:endParaRPr lang="en-ZA"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ZA" noProof="0" smtClean="0"/>
              <a:t>Add legal and copyright disclaimers here.</a:t>
            </a:r>
            <a:endParaRPr lang="en-ZA"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ZA" noProof="0" smtClean="0"/>
              <a:t>Click to edit Master title style</a:t>
            </a:r>
            <a:endParaRPr lang="en-ZA" noProof="0"/>
          </a:p>
        </p:txBody>
      </p:sp>
      <p:sp>
        <p:nvSpPr>
          <p:cNvPr id="28" name="Content Placeholder 26"/>
          <p:cNvSpPr>
            <a:spLocks noGrp="1"/>
          </p:cNvSpPr>
          <p:nvPr>
            <p:ph sz="quarter" idx="14"/>
          </p:nvPr>
        </p:nvSpPr>
        <p:spPr>
          <a:xfrm>
            <a:off x="533400" y="1752601"/>
            <a:ext cx="3962400" cy="4419599"/>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31" name="Content Placeholder 26"/>
          <p:cNvSpPr>
            <a:spLocks noGrp="1"/>
          </p:cNvSpPr>
          <p:nvPr>
            <p:ph sz="quarter" idx="15"/>
          </p:nvPr>
        </p:nvSpPr>
        <p:spPr>
          <a:xfrm>
            <a:off x="4648201" y="1752600"/>
            <a:ext cx="3962399" cy="4419600"/>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6"/>
          </p:nvPr>
        </p:nvSpPr>
        <p:spPr/>
        <p:txBody>
          <a:bodyPr/>
          <a:lstStyle/>
          <a:p>
            <a:r>
              <a:rPr lang="en-ZA" dirty="0" smtClean="0"/>
              <a:t>September 2015</a:t>
            </a:r>
            <a:endParaRPr lang="en-ZA" dirty="0"/>
          </a:p>
        </p:txBody>
      </p:sp>
      <p:sp>
        <p:nvSpPr>
          <p:cNvPr id="4" name="Footer Placeholder 3"/>
          <p:cNvSpPr>
            <a:spLocks noGrp="1"/>
          </p:cNvSpPr>
          <p:nvPr>
            <p:ph type="ftr" sz="quarter" idx="17"/>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8"/>
          </p:nvPr>
        </p:nvSpPr>
        <p:spPr/>
        <p:txBody>
          <a:bodyPr/>
          <a:lstStyle/>
          <a:p>
            <a:fld id="{91D42BEC-7148-4984-8F65-233DD60D7BC2}"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ZA" noProof="0" smtClean="0"/>
              <a:t>Click to edit Master title style</a:t>
            </a:r>
            <a:endParaRPr lang="en-ZA" noProof="0"/>
          </a:p>
        </p:txBody>
      </p:sp>
      <p:sp>
        <p:nvSpPr>
          <p:cNvPr id="27" name="Content Placeholder 26"/>
          <p:cNvSpPr>
            <a:spLocks noGrp="1"/>
          </p:cNvSpPr>
          <p:nvPr>
            <p:ph sz="quarter" idx="13"/>
          </p:nvPr>
        </p:nvSpPr>
        <p:spPr>
          <a:xfrm>
            <a:off x="533400" y="1752601"/>
            <a:ext cx="2590800" cy="4419599"/>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28" name="Content Placeholder 26"/>
          <p:cNvSpPr>
            <a:spLocks noGrp="1"/>
          </p:cNvSpPr>
          <p:nvPr>
            <p:ph sz="quarter" idx="14"/>
          </p:nvPr>
        </p:nvSpPr>
        <p:spPr>
          <a:xfrm>
            <a:off x="3276601" y="1752601"/>
            <a:ext cx="2590799" cy="4419599"/>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31" name="Content Placeholder 26"/>
          <p:cNvSpPr>
            <a:spLocks noGrp="1"/>
          </p:cNvSpPr>
          <p:nvPr>
            <p:ph sz="quarter" idx="15"/>
          </p:nvPr>
        </p:nvSpPr>
        <p:spPr>
          <a:xfrm>
            <a:off x="6019800" y="1752601"/>
            <a:ext cx="2590800" cy="4419599"/>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6"/>
          </p:nvPr>
        </p:nvSpPr>
        <p:spPr/>
        <p:txBody>
          <a:bodyPr/>
          <a:lstStyle/>
          <a:p>
            <a:r>
              <a:rPr lang="en-ZA" dirty="0" smtClean="0"/>
              <a:t>September 2015</a:t>
            </a:r>
            <a:endParaRPr lang="en-ZA" dirty="0"/>
          </a:p>
        </p:txBody>
      </p:sp>
      <p:sp>
        <p:nvSpPr>
          <p:cNvPr id="4" name="Footer Placeholder 3"/>
          <p:cNvSpPr>
            <a:spLocks noGrp="1"/>
          </p:cNvSpPr>
          <p:nvPr>
            <p:ph type="ftr" sz="quarter" idx="17"/>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8"/>
          </p:nvPr>
        </p:nvSpPr>
        <p:spPr/>
        <p:txBody>
          <a:bodyPr/>
          <a:lstStyle/>
          <a:p>
            <a:fld id="{411A237A-9ADB-41DA-950D-5048D34C875D}"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ZA" noProof="0" smtClean="0"/>
              <a:t>Click to edit Master title style</a:t>
            </a:r>
            <a:endParaRPr lang="en-ZA" noProof="0"/>
          </a:p>
        </p:txBody>
      </p:sp>
      <p:sp>
        <p:nvSpPr>
          <p:cNvPr id="28" name="Content Placeholder 26"/>
          <p:cNvSpPr>
            <a:spLocks noGrp="1"/>
          </p:cNvSpPr>
          <p:nvPr>
            <p:ph sz="quarter" idx="14"/>
          </p:nvPr>
        </p:nvSpPr>
        <p:spPr>
          <a:xfrm>
            <a:off x="533400" y="3352800"/>
            <a:ext cx="3962400" cy="2819400"/>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31" name="Content Placeholder 26"/>
          <p:cNvSpPr>
            <a:spLocks noGrp="1"/>
          </p:cNvSpPr>
          <p:nvPr>
            <p:ph sz="quarter" idx="15"/>
          </p:nvPr>
        </p:nvSpPr>
        <p:spPr>
          <a:xfrm>
            <a:off x="4648199" y="3352800"/>
            <a:ext cx="3962401" cy="2819400"/>
          </a:xfrm>
        </p:spPr>
        <p:txBody>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ZA"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en-ZA" dirty="0" smtClean="0"/>
              <a:t>September 2015</a:t>
            </a:r>
            <a:endParaRPr lang="en-ZA" dirty="0"/>
          </a:p>
        </p:txBody>
      </p:sp>
      <p:sp>
        <p:nvSpPr>
          <p:cNvPr id="4" name="Footer Placeholder 3"/>
          <p:cNvSpPr>
            <a:spLocks noGrp="1"/>
          </p:cNvSpPr>
          <p:nvPr>
            <p:ph type="ftr" sz="quarter" idx="18"/>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9"/>
          </p:nvPr>
        </p:nvSpPr>
        <p:spPr/>
        <p:txBody>
          <a:bodyPr/>
          <a:lstStyle/>
          <a:p>
            <a:fld id="{0D13025B-20A9-4726-90EB-765305EF73D0}"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ZA" noProof="0" smtClean="0"/>
              <a:t>Click to edit Master title style</a:t>
            </a:r>
            <a:endParaRPr lang="en-ZA" noProof="0"/>
          </a:p>
        </p:txBody>
      </p:sp>
      <p:sp>
        <p:nvSpPr>
          <p:cNvPr id="28" name="Content Placeholder 26"/>
          <p:cNvSpPr>
            <a:spLocks noGrp="1"/>
          </p:cNvSpPr>
          <p:nvPr>
            <p:ph sz="quarter" idx="14"/>
          </p:nvPr>
        </p:nvSpPr>
        <p:spPr>
          <a:xfrm>
            <a:off x="6019800" y="1752600"/>
            <a:ext cx="2590800" cy="2133600"/>
          </a:xfrm>
        </p:spPr>
        <p:txBody>
          <a:bodyPr/>
          <a:lstStyle/>
          <a:p>
            <a:pPr lvl="0"/>
            <a:r>
              <a:rPr lang="en-ZA"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ZA"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ZA"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en-ZA" dirty="0" smtClean="0"/>
              <a:t>September 2015</a:t>
            </a:r>
            <a:endParaRPr lang="en-ZA" dirty="0"/>
          </a:p>
        </p:txBody>
      </p:sp>
      <p:sp>
        <p:nvSpPr>
          <p:cNvPr id="4" name="Footer Placeholder 3"/>
          <p:cNvSpPr>
            <a:spLocks noGrp="1"/>
          </p:cNvSpPr>
          <p:nvPr>
            <p:ph type="ftr" sz="quarter" idx="18"/>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9"/>
          </p:nvPr>
        </p:nvSpPr>
        <p:spPr/>
        <p:txBody>
          <a:bodyPr/>
          <a:lstStyle/>
          <a:p>
            <a:fld id="{8622DC57-9EE1-4BC4-9FD4-E257A88266D9}"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ZA"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ZA" noProof="0" smtClean="0"/>
              <a:t>Click to edit Master title style</a:t>
            </a:r>
            <a:endParaRPr lang="en-ZA" noProof="0"/>
          </a:p>
        </p:txBody>
      </p:sp>
      <p:sp>
        <p:nvSpPr>
          <p:cNvPr id="31" name="Content Placeholder 26"/>
          <p:cNvSpPr>
            <a:spLocks noGrp="1"/>
          </p:cNvSpPr>
          <p:nvPr>
            <p:ph sz="quarter" idx="15"/>
          </p:nvPr>
        </p:nvSpPr>
        <p:spPr>
          <a:xfrm>
            <a:off x="533400" y="4038600"/>
            <a:ext cx="2590800" cy="2133600"/>
          </a:xfrm>
        </p:spPr>
        <p:txBody>
          <a:bodyPr/>
          <a:lstStyle/>
          <a:p>
            <a:pPr lvl="0"/>
            <a:r>
              <a:rPr lang="en-ZA"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ZA"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en-ZA" dirty="0" smtClean="0"/>
              <a:t>September 2015</a:t>
            </a:r>
            <a:endParaRPr lang="en-ZA" dirty="0"/>
          </a:p>
        </p:txBody>
      </p:sp>
      <p:sp>
        <p:nvSpPr>
          <p:cNvPr id="4" name="Footer Placeholder 3"/>
          <p:cNvSpPr>
            <a:spLocks noGrp="1"/>
          </p:cNvSpPr>
          <p:nvPr>
            <p:ph type="ftr" sz="quarter" idx="18"/>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9"/>
          </p:nvPr>
        </p:nvSpPr>
        <p:spPr/>
        <p:txBody>
          <a:bodyPr/>
          <a:lstStyle/>
          <a:p>
            <a:fld id="{14F1EC11-E7BC-4F09-9F57-A67554BC812A}"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ZA" noProof="1" smtClean="0"/>
              <a:t>Click to edit Master title style</a:t>
            </a:r>
            <a:endParaRPr lang="en-ZA"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ZA" noProof="1" smtClean="0"/>
              <a:t>Click to edit Master text styles</a:t>
            </a:r>
          </a:p>
          <a:p>
            <a:pPr lvl="1"/>
            <a:r>
              <a:rPr lang="en-ZA" noProof="1" smtClean="0"/>
              <a:t>Second level</a:t>
            </a:r>
          </a:p>
          <a:p>
            <a:pPr lvl="2"/>
            <a:r>
              <a:rPr lang="en-ZA" noProof="1" smtClean="0"/>
              <a:t>Third level</a:t>
            </a:r>
          </a:p>
          <a:p>
            <a:pPr lvl="3"/>
            <a:r>
              <a:rPr lang="en-ZA" noProof="1" smtClean="0"/>
              <a:t>Fourth level</a:t>
            </a:r>
          </a:p>
          <a:p>
            <a:pPr lvl="4"/>
            <a:r>
              <a:rPr lang="en-ZA" noProof="1" smtClean="0"/>
              <a:t>Fifth level</a:t>
            </a:r>
            <a:endParaRPr lang="en-ZA"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ZA"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en-ZA" dirty="0" smtClean="0"/>
              <a:t>September 2015</a:t>
            </a:r>
            <a:endParaRPr lang="en-ZA" dirty="0"/>
          </a:p>
        </p:txBody>
      </p:sp>
      <p:sp>
        <p:nvSpPr>
          <p:cNvPr id="4" name="Footer Placeholder 3"/>
          <p:cNvSpPr>
            <a:spLocks noGrp="1"/>
          </p:cNvSpPr>
          <p:nvPr>
            <p:ph type="ftr" sz="quarter" idx="18"/>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9"/>
          </p:nvPr>
        </p:nvSpPr>
        <p:spPr/>
        <p:txBody>
          <a:bodyPr/>
          <a:lstStyle/>
          <a:p>
            <a:fld id="{CAF6F3DA-64E8-4F47-AFD5-B3B27A3BD7BC}"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ZA" noProof="0" smtClean="0"/>
              <a:t>Click to edit Master title style</a:t>
            </a:r>
            <a:endParaRPr lang="en-ZA"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ZA" dirty="0" smtClean="0"/>
              <a:t>September 2015</a:t>
            </a:r>
            <a:endParaRPr lang="en-ZA" dirty="0"/>
          </a:p>
        </p:txBody>
      </p:sp>
      <p:sp>
        <p:nvSpPr>
          <p:cNvPr id="4" name="Footer Placeholder 3"/>
          <p:cNvSpPr>
            <a:spLocks noGrp="1"/>
          </p:cNvSpPr>
          <p:nvPr>
            <p:ph type="ftr" sz="quarter" idx="11"/>
          </p:nvPr>
        </p:nvSpPr>
        <p:spPr/>
        <p:txBody>
          <a:bodyPr/>
          <a:lstStyle/>
          <a:p>
            <a:r>
              <a:rPr lang="en-ZA" dirty="0" smtClean="0"/>
              <a:t>Draft Taxation Bills 2015</a:t>
            </a:r>
            <a:endParaRPr lang="en-ZA" dirty="0"/>
          </a:p>
        </p:txBody>
      </p:sp>
      <p:sp>
        <p:nvSpPr>
          <p:cNvPr id="5" name="Slide Number Placeholder 4"/>
          <p:cNvSpPr>
            <a:spLocks noGrp="1"/>
          </p:cNvSpPr>
          <p:nvPr>
            <p:ph type="sldNum" sz="quarter" idx="12"/>
          </p:nvPr>
        </p:nvSpPr>
        <p:spPr/>
        <p:txBody>
          <a:bodyPr/>
          <a:lstStyle/>
          <a:p>
            <a:fld id="{66DBF473-A420-4927-A3F4-31993FDB52A7}" type="slidenum">
              <a:rPr lang="en-ZA" smtClean="0"/>
              <a:t>‹#›</a:t>
            </a:fld>
            <a:endParaRPr lang="en-ZA" dirty="0"/>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ZA" sz="1000" b="0" i="0" u="none" baseline="0" dirty="0" smtClean="0">
                <a:latin typeface="Arial"/>
              </a:rPr>
              <a:t>PwC</a:t>
            </a: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ZA" noProof="0" smtClean="0"/>
              <a:t>Click to edit</a:t>
            </a:r>
            <a:br>
              <a:rPr lang="en-ZA" noProof="0" smtClean="0"/>
            </a:br>
            <a:r>
              <a:rPr lang="en-ZA" noProof="0" smtClean="0"/>
              <a:t>Master title style</a:t>
            </a:r>
            <a:endParaRPr lang="en-ZA"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endParaRPr lang="en-ZA" noProof="0" dirty="0" smtClean="0"/>
          </a:p>
        </p:txBody>
      </p:sp>
      <p:sp>
        <p:nvSpPr>
          <p:cNvPr id="8"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Draft Taxation Bills 2015</a:t>
            </a:r>
            <a:endParaRPr lang="en-GB"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dirty="0" smtClean="0"/>
              <a:t>September 2015</a:t>
            </a:r>
            <a:endParaRPr lang="en-GB" dirty="0"/>
          </a:p>
        </p:txBody>
      </p: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EC3DE363-548F-4EE8-B516-1E2E74E3A1E4}"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smtClean="0"/>
              <a:t>Standing Committee on Finance</a:t>
            </a:r>
            <a:endParaRPr lang="en-ZA" dirty="0"/>
          </a:p>
        </p:txBody>
      </p:sp>
      <p:sp>
        <p:nvSpPr>
          <p:cNvPr id="5" name="Subtitle 4"/>
          <p:cNvSpPr>
            <a:spLocks noGrp="1"/>
          </p:cNvSpPr>
          <p:nvPr>
            <p:ph type="subTitle" idx="1"/>
          </p:nvPr>
        </p:nvSpPr>
        <p:spPr>
          <a:xfrm>
            <a:off x="1859907" y="2204864"/>
            <a:ext cx="5343525" cy="1368152"/>
          </a:xfrm>
        </p:spPr>
        <p:txBody>
          <a:bodyPr/>
          <a:lstStyle/>
          <a:p>
            <a:r>
              <a:rPr lang="en-ZA" sz="2800" dirty="0" smtClean="0"/>
              <a:t>Independent Panel review of current list of zero rated items</a:t>
            </a:r>
            <a:endParaRPr lang="en-ZA" sz="2800" dirty="0" smtClean="0"/>
          </a:p>
          <a:p>
            <a:endParaRPr lang="en-ZA" sz="2800" dirty="0"/>
          </a:p>
          <a:p>
            <a:r>
              <a:rPr lang="en-US" sz="2800" dirty="0" smtClean="0"/>
              <a:t>Greg Smith</a:t>
            </a:r>
            <a:endParaRPr lang="en-ZA" sz="2800" dirty="0" smtClean="0"/>
          </a:p>
          <a:p>
            <a:r>
              <a:rPr lang="en-ZA" sz="2800" dirty="0" smtClean="0"/>
              <a:t>Senior Manager: Tax Policy</a:t>
            </a:r>
            <a:endParaRPr lang="en-ZA" sz="2800" dirty="0"/>
          </a:p>
        </p:txBody>
      </p:sp>
      <p:sp>
        <p:nvSpPr>
          <p:cNvPr id="9" name="Text Placeholder 8"/>
          <p:cNvSpPr>
            <a:spLocks noGrp="1"/>
          </p:cNvSpPr>
          <p:nvPr>
            <p:ph type="body" sz="quarter" idx="10"/>
          </p:nvPr>
        </p:nvSpPr>
        <p:spPr/>
        <p:txBody>
          <a:bodyPr/>
          <a:lstStyle/>
          <a:p>
            <a:r>
              <a:rPr lang="en-ZA" noProof="1" smtClean="0"/>
              <a:t>www.pwc.com</a:t>
            </a:r>
            <a:endParaRPr lang="en-ZA" noProof="1"/>
          </a:p>
        </p:txBody>
      </p:sp>
      <p:sp>
        <p:nvSpPr>
          <p:cNvPr id="6" name="Subtitle 4"/>
          <p:cNvSpPr txBox="1">
            <a:spLocks/>
          </p:cNvSpPr>
          <p:nvPr/>
        </p:nvSpPr>
        <p:spPr bwMode="white">
          <a:xfrm>
            <a:off x="1859907" y="4293096"/>
            <a:ext cx="5343525" cy="1368152"/>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0"/>
              </a:spcBef>
              <a:spcAft>
                <a:spcPts val="0"/>
              </a:spcAft>
              <a:buClr>
                <a:schemeClr val="tx1"/>
              </a:buClr>
              <a:buSzTx/>
              <a:buFontTx/>
              <a:buNone/>
              <a:tabLst/>
              <a:defRPr sz="3200" kern="1200" baseline="0">
                <a:solidFill>
                  <a:schemeClr val="bg1"/>
                </a:solidFill>
                <a:latin typeface="+mj-lt"/>
                <a:ea typeface="+mn-ea"/>
                <a:cs typeface="+mn-cs"/>
              </a:defRPr>
            </a:lvl1pPr>
            <a:lvl2pPr marL="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2pPr>
            <a:lvl3pPr marL="4572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3pPr>
            <a:lvl4pPr marL="9144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4pPr>
            <a:lvl5pPr marL="1371600" indent="0" algn="l" defTabSz="914400" rtl="0" eaLnBrk="1" latinLnBrk="0" hangingPunct="1">
              <a:lnSpc>
                <a:spcPct val="100000"/>
              </a:lnSpc>
              <a:spcBef>
                <a:spcPts val="0"/>
              </a:spcBef>
              <a:spcAft>
                <a:spcPts val="900"/>
              </a:spcAft>
              <a:buClr>
                <a:schemeClr val="tx1"/>
              </a:buClr>
              <a:buFont typeface="Georgia" pitchFamily="18" charset="0"/>
              <a:buNone/>
              <a:defRPr sz="1800" kern="1200" baseline="0">
                <a:solidFill>
                  <a:schemeClr val="bg1"/>
                </a:solidFill>
                <a:latin typeface="+mj-lt"/>
                <a:ea typeface="+mn-ea"/>
                <a:cs typeface="+mn-cs"/>
              </a:defRPr>
            </a:lvl5pPr>
            <a:lvl6pPr marL="1828800" marR="0" indent="0" algn="l" defTabSz="914400" rtl="0" eaLnBrk="1" fontAlgn="auto" latinLnBrk="0" hangingPunct="1">
              <a:lnSpc>
                <a:spcPct val="100000"/>
              </a:lnSpc>
              <a:spcBef>
                <a:spcPts val="0"/>
              </a:spcBef>
              <a:spcAft>
                <a:spcPts val="900"/>
              </a:spcAft>
              <a:buClr>
                <a:schemeClr val="tx1"/>
              </a:buClr>
              <a:buSzPct val="100000"/>
              <a:buFont typeface="+mj-lt"/>
              <a:buNone/>
              <a:tabLst/>
              <a:defRPr sz="1800" kern="1200" baseline="0">
                <a:solidFill>
                  <a:schemeClr val="bg1"/>
                </a:solidFill>
                <a:latin typeface="+mj-lt"/>
                <a:ea typeface="+mn-ea"/>
                <a:cs typeface="+mn-cs"/>
              </a:defRPr>
            </a:lvl6pPr>
            <a:lvl7pPr marL="22860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7pPr>
            <a:lvl8pPr marL="27432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8pPr>
            <a:lvl9pPr marL="3200400" indent="0" algn="l" defTabSz="914400" rtl="0" eaLnBrk="1" latinLnBrk="0" hangingPunct="1">
              <a:lnSpc>
                <a:spcPct val="100000"/>
              </a:lnSpc>
              <a:spcBef>
                <a:spcPts val="0"/>
              </a:spcBef>
              <a:spcAft>
                <a:spcPts val="900"/>
              </a:spcAft>
              <a:buFont typeface="Arial" pitchFamily="34" charset="0"/>
              <a:buNone/>
              <a:defRPr sz="1800" b="1" kern="1200" baseline="0">
                <a:solidFill>
                  <a:schemeClr val="bg1"/>
                </a:solidFill>
                <a:latin typeface="+mj-lt"/>
                <a:ea typeface="+mn-ea"/>
                <a:cs typeface="+mn-cs"/>
              </a:defRPr>
            </a:lvl9pPr>
          </a:lstStyle>
          <a:p>
            <a:endParaRPr lang="en-ZA" sz="2800" dirty="0" smtClean="0"/>
          </a:p>
          <a:p>
            <a:endParaRPr lang="en-ZA" sz="2800" dirty="0"/>
          </a:p>
          <a:p>
            <a:r>
              <a:rPr lang="en-ZA" sz="2800" dirty="0" smtClean="0"/>
              <a:t>12</a:t>
            </a:r>
            <a:r>
              <a:rPr lang="en-ZA" sz="2800" dirty="0" smtClean="0"/>
              <a:t> September </a:t>
            </a:r>
            <a:r>
              <a:rPr lang="en-ZA" sz="2800" dirty="0" smtClean="0"/>
              <a:t>2017</a:t>
            </a:r>
            <a:endParaRPr lang="en-ZA"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Agenda</a:t>
            </a:r>
            <a:endParaRPr lang="en-ZA" sz="3200" dirty="0"/>
          </a:p>
        </p:txBody>
      </p:sp>
      <p:sp>
        <p:nvSpPr>
          <p:cNvPr id="3" name="Content Placeholder 2"/>
          <p:cNvSpPr>
            <a:spLocks noGrp="1"/>
          </p:cNvSpPr>
          <p:nvPr>
            <p:ph sz="quarter" idx="15"/>
          </p:nvPr>
        </p:nvSpPr>
        <p:spPr>
          <a:xfrm>
            <a:off x="533400" y="1132114"/>
            <a:ext cx="8077200" cy="5040086"/>
          </a:xfrm>
        </p:spPr>
        <p:txBody>
          <a:bodyPr/>
          <a:lstStyle/>
          <a:p>
            <a:pPr marL="68580" indent="-342900">
              <a:buFont typeface="Arial" panose="020B0604020202020204" pitchFamily="34" charset="0"/>
              <a:buChar char="•"/>
            </a:pPr>
            <a:r>
              <a:rPr lang="en-US" dirty="0" smtClean="0"/>
              <a:t>General comments:</a:t>
            </a:r>
          </a:p>
          <a:p>
            <a:pPr marL="891540" lvl="3" indent="-342900">
              <a:buFont typeface="Arial" panose="020B0604020202020204" pitchFamily="34" charset="0"/>
              <a:buChar char="•"/>
            </a:pPr>
            <a:r>
              <a:rPr lang="en-US" dirty="0" smtClean="0"/>
              <a:t>Disaggregation of existing items</a:t>
            </a:r>
            <a:endParaRPr lang="en-US" dirty="0"/>
          </a:p>
          <a:p>
            <a:pPr marL="891540" lvl="3" indent="-342900">
              <a:buFont typeface="Arial" panose="020B0604020202020204" pitchFamily="34" charset="0"/>
              <a:buChar char="•"/>
            </a:pPr>
            <a:r>
              <a:rPr lang="en-US" dirty="0" smtClean="0"/>
              <a:t>Possible underestimation of cost of zero-rating of additional items</a:t>
            </a:r>
            <a:endParaRPr lang="en-US" dirty="0" smtClean="0"/>
          </a:p>
          <a:p>
            <a:pPr marL="68580" indent="-342900">
              <a:buFont typeface="Arial" panose="020B0604020202020204" pitchFamily="34" charset="0"/>
              <a:buChar char="•"/>
            </a:pPr>
            <a:r>
              <a:rPr lang="en-US" dirty="0" smtClean="0"/>
              <a:t>Individual items recommended by Panel</a:t>
            </a:r>
          </a:p>
          <a:p>
            <a:pPr marL="891540" lvl="3" indent="-342900">
              <a:buFont typeface="Arial" panose="020B0604020202020204" pitchFamily="34" charset="0"/>
              <a:buChar char="•"/>
            </a:pPr>
            <a:r>
              <a:rPr lang="en-US" dirty="0" err="1" smtClean="0"/>
              <a:t>Polony</a:t>
            </a:r>
            <a:endParaRPr lang="en-US" dirty="0" smtClean="0"/>
          </a:p>
          <a:p>
            <a:pPr marL="891540" lvl="3" indent="-342900">
              <a:buFont typeface="Arial" panose="020B0604020202020204" pitchFamily="34" charset="0"/>
              <a:buChar char="•"/>
            </a:pPr>
            <a:r>
              <a:rPr lang="en-US" dirty="0" smtClean="0"/>
              <a:t>Sanitary products</a:t>
            </a:r>
          </a:p>
          <a:p>
            <a:pPr marL="891540" lvl="3" indent="-342900">
              <a:buFont typeface="Arial" panose="020B0604020202020204" pitchFamily="34" charset="0"/>
              <a:buChar char="•"/>
            </a:pPr>
            <a:r>
              <a:rPr lang="en-US" dirty="0" smtClean="0"/>
              <a:t>White bread, white bread flour and cake flour</a:t>
            </a:r>
          </a:p>
          <a:p>
            <a:pPr marL="891540" lvl="3" indent="-342900">
              <a:buFont typeface="Arial" panose="020B0604020202020204" pitchFamily="34" charset="0"/>
              <a:buChar char="•"/>
            </a:pPr>
            <a:r>
              <a:rPr lang="en-US" dirty="0" smtClean="0"/>
              <a:t>School uniforms</a:t>
            </a:r>
          </a:p>
          <a:p>
            <a:pPr marL="891540" lvl="3" indent="-342900">
              <a:buFont typeface="Arial" panose="020B0604020202020204" pitchFamily="34" charset="0"/>
              <a:buChar char="•"/>
            </a:pPr>
            <a:r>
              <a:rPr lang="en-US" dirty="0" smtClean="0"/>
              <a:t>Chicken</a:t>
            </a:r>
          </a:p>
          <a:p>
            <a:pPr marL="891540" lvl="3" indent="-342900">
              <a:buFont typeface="Arial" panose="020B0604020202020204" pitchFamily="34" charset="0"/>
              <a:buChar char="•"/>
            </a:pPr>
            <a:r>
              <a:rPr lang="en-US" dirty="0" smtClean="0"/>
              <a:t>Nappies</a:t>
            </a:r>
          </a:p>
          <a:p>
            <a:pPr marL="342900" lvl="1" indent="-342900">
              <a:buFont typeface="Arial" panose="020B0604020202020204" pitchFamily="34" charset="0"/>
              <a:buChar char="•"/>
            </a:pPr>
            <a:r>
              <a:rPr lang="en-US" dirty="0" smtClean="0"/>
              <a:t>Alternative ways to mitigate VAT increase/limit the impact of VAT on the poor</a:t>
            </a:r>
            <a:endParaRPr lang="en-US" dirty="0" smtClean="0"/>
          </a:p>
        </p:txBody>
      </p:sp>
      <p:sp>
        <p:nvSpPr>
          <p:cNvPr id="4" name="Slide Number Placeholder 3"/>
          <p:cNvSpPr>
            <a:spLocks noGrp="1"/>
          </p:cNvSpPr>
          <p:nvPr>
            <p:ph type="sldNum" sz="quarter" idx="18"/>
          </p:nvPr>
        </p:nvSpPr>
        <p:spPr/>
        <p:txBody>
          <a:bodyPr/>
          <a:lstStyle/>
          <a:p>
            <a:fld id="{B57BDAEF-21B2-4DE6-B101-98C62BD40341}" type="slidenum">
              <a:rPr lang="en-ZA" smtClean="0"/>
              <a:t>2</a:t>
            </a:fld>
            <a:endParaRPr lang="en-ZA" dirty="0"/>
          </a:p>
        </p:txBody>
      </p:sp>
    </p:spTree>
    <p:extLst>
      <p:ext uri="{BB962C8B-B14F-4D97-AF65-F5344CB8AC3E}">
        <p14:creationId xmlns:p14="http://schemas.microsoft.com/office/powerpoint/2010/main" val="57463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 Disaggregation of items that are currently zero rated</a:t>
            </a:r>
            <a:endParaRPr lang="en-ZA" dirty="0"/>
          </a:p>
        </p:txBody>
      </p:sp>
      <p:sp>
        <p:nvSpPr>
          <p:cNvPr id="8" name="Content Placeholder 2"/>
          <p:cNvSpPr txBox="1">
            <a:spLocks/>
          </p:cNvSpPr>
          <p:nvPr/>
        </p:nvSpPr>
        <p:spPr>
          <a:xfrm>
            <a:off x="503068" y="1358537"/>
            <a:ext cx="8215064" cy="4876307"/>
          </a:xfrm>
          <a:prstGeom prst="rect">
            <a:avLst/>
          </a:prstGeom>
          <a:solidFill>
            <a:schemeClr val="bg1"/>
          </a:solidFill>
        </p:spPr>
        <p:txBody>
          <a:bodyPr vert="horz" lIns="108000" tIns="108000" rIns="108000" bIns="108000" rtlCol="0" anchor="t" anchorCtr="1">
            <a:noAutofit/>
          </a:bodyPr>
          <a:lstStyle/>
          <a:p>
            <a:pPr marL="274320" lvl="1" indent="-274320">
              <a:lnSpc>
                <a:spcPts val="2160"/>
              </a:lnSpc>
              <a:spcBef>
                <a:spcPts val="300"/>
              </a:spcBef>
              <a:buClr>
                <a:schemeClr val="tx1"/>
              </a:buClr>
              <a:buFont typeface="Georgia" pitchFamily="18" charset="0"/>
              <a:buChar char="•"/>
              <a:defRPr/>
            </a:pPr>
            <a:endParaRPr lang="en-US" dirty="0" smtClean="0">
              <a:solidFill>
                <a:srgbClr val="000000"/>
              </a:solidFill>
              <a:latin typeface="Georgia" pitchFamily="18" charset="0"/>
            </a:endParaRP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Terms of reference of the Panel:</a:t>
            </a:r>
          </a:p>
          <a:p>
            <a:pPr marL="457200" lvl="2">
              <a:lnSpc>
                <a:spcPts val="2160"/>
              </a:lnSpc>
              <a:buClr>
                <a:schemeClr val="tx1"/>
              </a:buClr>
              <a:defRPr/>
            </a:pPr>
            <a:r>
              <a:rPr lang="en-US" dirty="0" smtClean="0">
                <a:solidFill>
                  <a:srgbClr val="000000"/>
                </a:solidFill>
                <a:latin typeface="Georgia" pitchFamily="18" charset="0"/>
              </a:rPr>
              <a:t>“</a:t>
            </a:r>
            <a:r>
              <a:rPr lang="en-US" i="1" dirty="0" smtClean="0">
                <a:solidFill>
                  <a:srgbClr val="000000"/>
                </a:solidFill>
                <a:latin typeface="Georgia" pitchFamily="18" charset="0"/>
              </a:rPr>
              <a:t>consider whether the policy objective underlying zero rating may be better achieved through disaggregation of those items (which are currently expressed as broad categories) to more specific targeting of products</a:t>
            </a:r>
            <a:r>
              <a:rPr lang="en-US" dirty="0" smtClean="0">
                <a:solidFill>
                  <a:srgbClr val="000000"/>
                </a:solidFill>
                <a:latin typeface="Georgia" pitchFamily="18" charset="0"/>
              </a:rPr>
              <a:t>”</a:t>
            </a:r>
          </a:p>
          <a:p>
            <a:pPr marL="274320" lvl="1"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Should those fruits and vegetables that are mainly consumed by the wealthy be zero-rated?</a:t>
            </a:r>
          </a:p>
          <a:p>
            <a:pPr marL="731520" lvl="2"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e.g. Broccoli and strawberries: 85% is consumed by wealthy households; only 15% by poor households </a:t>
            </a:r>
          </a:p>
          <a:p>
            <a:pPr marL="731520" lvl="2"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Consider a “positive” list of “basic” vegetables and fruits </a:t>
            </a:r>
          </a:p>
          <a:p>
            <a:pPr marL="1188720" lvl="3"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Vegetables: cabbage, potatoes, spinach/</a:t>
            </a:r>
            <a:r>
              <a:rPr lang="en-US" dirty="0" err="1" smtClean="0">
                <a:solidFill>
                  <a:srgbClr val="000000"/>
                </a:solidFill>
                <a:latin typeface="Georgia" pitchFamily="18" charset="0"/>
              </a:rPr>
              <a:t>morogo</a:t>
            </a:r>
            <a:r>
              <a:rPr lang="en-US" dirty="0" smtClean="0">
                <a:solidFill>
                  <a:srgbClr val="000000"/>
                </a:solidFill>
                <a:latin typeface="Georgia" pitchFamily="18" charset="0"/>
              </a:rPr>
              <a:t>, tomatoes, green </a:t>
            </a:r>
            <a:r>
              <a:rPr lang="en-US" dirty="0" err="1" smtClean="0">
                <a:solidFill>
                  <a:srgbClr val="000000"/>
                </a:solidFill>
                <a:latin typeface="Georgia" pitchFamily="18" charset="0"/>
              </a:rPr>
              <a:t>mielies</a:t>
            </a:r>
            <a:r>
              <a:rPr lang="en-US" dirty="0" smtClean="0">
                <a:solidFill>
                  <a:srgbClr val="000000"/>
                </a:solidFill>
                <a:latin typeface="Georgia" pitchFamily="18" charset="0"/>
              </a:rPr>
              <a:t>, onions, beetroot, pumpkin, carrots, sweet potatoes</a:t>
            </a:r>
          </a:p>
          <a:p>
            <a:pPr marL="1188720" lvl="3"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Fruits: oranges, apples, bananas</a:t>
            </a:r>
          </a:p>
          <a:p>
            <a:pPr marL="274320" lvl="1"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Could result in SIGNIFICANT savings for the </a:t>
            </a:r>
            <a:r>
              <a:rPr lang="en-US" dirty="0" err="1" smtClean="0">
                <a:solidFill>
                  <a:srgbClr val="000000"/>
                </a:solidFill>
                <a:latin typeface="Georgia" pitchFamily="18" charset="0"/>
              </a:rPr>
              <a:t>fiscus</a:t>
            </a:r>
            <a:r>
              <a:rPr lang="en-US" dirty="0" smtClean="0">
                <a:solidFill>
                  <a:srgbClr val="000000"/>
                </a:solidFill>
                <a:latin typeface="Georgia" pitchFamily="18" charset="0"/>
              </a:rPr>
              <a:t>, which could be used to fund the zero-rating of other items consumed by the poor (or to fund spending on the poor): Vegetables R1.3 billion; Fruit: R500 million</a:t>
            </a:r>
            <a:endParaRPr lang="en-US" dirty="0">
              <a:solidFill>
                <a:srgbClr val="000000"/>
              </a:solidFill>
              <a:latin typeface="Georgia" pitchFamily="18" charset="0"/>
            </a:endParaRPr>
          </a:p>
        </p:txBody>
      </p:sp>
      <p:sp>
        <p:nvSpPr>
          <p:cNvPr id="4" name="Slide Number Placeholder 3"/>
          <p:cNvSpPr>
            <a:spLocks noGrp="1"/>
          </p:cNvSpPr>
          <p:nvPr>
            <p:ph type="sldNum" sz="quarter" idx="18"/>
          </p:nvPr>
        </p:nvSpPr>
        <p:spPr/>
        <p:txBody>
          <a:bodyPr/>
          <a:lstStyle/>
          <a:p>
            <a:fld id="{6C6E3A3C-C61C-4FE6-BB40-4D0D38BAC140}" type="slidenum">
              <a:rPr lang="en-ZA" smtClean="0"/>
              <a:pPr/>
              <a:t>3</a:t>
            </a:fld>
            <a:endParaRPr lang="en-ZA"/>
          </a:p>
        </p:txBody>
      </p:sp>
      <p:sp>
        <p:nvSpPr>
          <p:cNvPr id="9" name="Content Placeholder 2"/>
          <p:cNvSpPr>
            <a:spLocks noGrp="1"/>
          </p:cNvSpPr>
          <p:nvPr>
            <p:ph sz="quarter" idx="15"/>
          </p:nvPr>
        </p:nvSpPr>
        <p:spPr>
          <a:xfrm>
            <a:off x="533400" y="1253082"/>
            <a:ext cx="8077200" cy="401547"/>
          </a:xfrm>
          <a:solidFill>
            <a:schemeClr val="tx2"/>
          </a:solidFill>
        </p:spPr>
        <p:txBody>
          <a:bodyPr anchor="ctr" anchorCtr="0"/>
          <a:lstStyle/>
          <a:p>
            <a:r>
              <a:rPr lang="en-US" b="1" dirty="0" smtClean="0">
                <a:solidFill>
                  <a:schemeClr val="bg1"/>
                </a:solidFill>
              </a:rPr>
              <a:t>Vegetables (item 12) and fruits (item 13)</a:t>
            </a:r>
            <a:endParaRPr lang="en-ZA" b="1" dirty="0">
              <a:solidFill>
                <a:schemeClr val="bg1"/>
              </a:solidFill>
            </a:endParaRPr>
          </a:p>
        </p:txBody>
      </p:sp>
    </p:spTree>
    <p:extLst>
      <p:ext uri="{BB962C8B-B14F-4D97-AF65-F5344CB8AC3E}">
        <p14:creationId xmlns:p14="http://schemas.microsoft.com/office/powerpoint/2010/main" val="211725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slide(fromBottom)">
                                      <p:cBhvr>
                                        <p:cTn id="7" dur="500"/>
                                        <p:tgtEl>
                                          <p:spTgt spid="8">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lide(fromBottom)">
                                      <p:cBhvr>
                                        <p:cTn id="10" dur="500"/>
                                        <p:tgtEl>
                                          <p:spTgt spid="8">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lide(fromBottom)">
                                      <p:cBhvr>
                                        <p:cTn id="13" dur="500"/>
                                        <p:tgtEl>
                                          <p:spTgt spid="8">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lide(fromBottom)">
                                      <p:cBhvr>
                                        <p:cTn id="16" dur="500"/>
                                        <p:tgtEl>
                                          <p:spTgt spid="8">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slide(fromBottom)">
                                      <p:cBhvr>
                                        <p:cTn id="19" dur="500"/>
                                        <p:tgtEl>
                                          <p:spTgt spid="8">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slide(fromBottom)">
                                      <p:cBhvr>
                                        <p:cTn id="22" dur="500"/>
                                        <p:tgtEl>
                                          <p:spTgt spid="8">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slide(fromBottom)">
                                      <p:cBhvr>
                                        <p:cTn id="25" dur="500"/>
                                        <p:tgtEl>
                                          <p:spTgt spid="8">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slide(fromBottom)">
                                      <p:cBhvr>
                                        <p:cTn id="28" dur="500"/>
                                        <p:tgtEl>
                                          <p:spTgt spid="8">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slide(fromBottom)">
                                      <p:cBhvr>
                                        <p:cTn id="31"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 Underestimation of cost of zero-rating of additional items?</a:t>
            </a:r>
            <a:endParaRPr lang="en-ZA" dirty="0"/>
          </a:p>
        </p:txBody>
      </p:sp>
      <p:sp>
        <p:nvSpPr>
          <p:cNvPr id="8" name="Content Placeholder 2"/>
          <p:cNvSpPr txBox="1">
            <a:spLocks/>
          </p:cNvSpPr>
          <p:nvPr/>
        </p:nvSpPr>
        <p:spPr>
          <a:xfrm>
            <a:off x="503068" y="1811383"/>
            <a:ext cx="8215064" cy="4423461"/>
          </a:xfrm>
          <a:prstGeom prst="rect">
            <a:avLst/>
          </a:prstGeom>
          <a:solidFill>
            <a:schemeClr val="bg1"/>
          </a:solidFill>
        </p:spPr>
        <p:txBody>
          <a:bodyPr vert="horz" lIns="108000" tIns="108000" rIns="108000" bIns="108000" rtlCol="0" anchor="t" anchorCtr="1">
            <a:noAutofit/>
          </a:bodyPr>
          <a:lstStyle/>
          <a:p>
            <a:pPr marL="274320" lvl="1" indent="-274320">
              <a:lnSpc>
                <a:spcPts val="2160"/>
              </a:lnSpc>
              <a:spcBef>
                <a:spcPts val="300"/>
              </a:spcBef>
              <a:buClr>
                <a:schemeClr val="tx1"/>
              </a:buClr>
              <a:buFont typeface="Georgia" pitchFamily="18" charset="0"/>
              <a:buChar char="•"/>
              <a:defRPr/>
            </a:pPr>
            <a:endParaRPr lang="en-US" dirty="0" smtClean="0">
              <a:solidFill>
                <a:srgbClr val="000000"/>
              </a:solidFill>
              <a:latin typeface="Georgia" pitchFamily="18" charset="0"/>
            </a:endParaRPr>
          </a:p>
          <a:p>
            <a:pPr marL="274320" lvl="1" indent="-274320">
              <a:lnSpc>
                <a:spcPts val="2160"/>
              </a:lnSpc>
              <a:buClr>
                <a:schemeClr val="tx1"/>
              </a:buClr>
              <a:buFont typeface="Georgia" pitchFamily="18" charset="0"/>
              <a:buChar char="•"/>
              <a:defRPr/>
            </a:pPr>
            <a:endParaRPr lang="en-US" dirty="0" smtClean="0">
              <a:solidFill>
                <a:srgbClr val="000000"/>
              </a:solidFill>
              <a:latin typeface="Georgia" pitchFamily="18" charset="0"/>
            </a:endParaRP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The Panel should be commended for the development of the methodology used by it</a:t>
            </a: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However, there is a concern that there could be an underestimation of the cost of the addition of the items recommended for inclusion on an expanded list of zero-rated items:</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LCS data “scaled up” using CPI data (as opposed to GDP data); and</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Report states that, in performing its analysis, the Panel </a:t>
            </a:r>
            <a:r>
              <a:rPr lang="en-US" u="sng" dirty="0" smtClean="0">
                <a:solidFill>
                  <a:srgbClr val="000000"/>
                </a:solidFill>
                <a:latin typeface="Georgia" pitchFamily="18" charset="0"/>
              </a:rPr>
              <a:t>ignored </a:t>
            </a:r>
            <a:r>
              <a:rPr lang="en-US" u="sng" dirty="0" err="1" smtClean="0">
                <a:solidFill>
                  <a:srgbClr val="000000"/>
                </a:solidFill>
                <a:latin typeface="Georgia" pitchFamily="18" charset="0"/>
              </a:rPr>
              <a:t>behavioural</a:t>
            </a:r>
            <a:r>
              <a:rPr lang="en-US" u="sng" dirty="0" smtClean="0">
                <a:solidFill>
                  <a:srgbClr val="000000"/>
                </a:solidFill>
                <a:latin typeface="Georgia" pitchFamily="18" charset="0"/>
              </a:rPr>
              <a:t> responses to VAT-induced price changes</a:t>
            </a:r>
          </a:p>
        </p:txBody>
      </p:sp>
      <p:sp>
        <p:nvSpPr>
          <p:cNvPr id="4" name="Slide Number Placeholder 3"/>
          <p:cNvSpPr>
            <a:spLocks noGrp="1"/>
          </p:cNvSpPr>
          <p:nvPr>
            <p:ph type="sldNum" sz="quarter" idx="18"/>
          </p:nvPr>
        </p:nvSpPr>
        <p:spPr/>
        <p:txBody>
          <a:bodyPr/>
          <a:lstStyle/>
          <a:p>
            <a:fld id="{6C6E3A3C-C61C-4FE6-BB40-4D0D38BAC140}" type="slidenum">
              <a:rPr lang="en-ZA" smtClean="0"/>
              <a:pPr/>
              <a:t>4</a:t>
            </a:fld>
            <a:endParaRPr lang="en-ZA"/>
          </a:p>
        </p:txBody>
      </p:sp>
      <p:sp>
        <p:nvSpPr>
          <p:cNvPr id="9" name="Content Placeholder 2"/>
          <p:cNvSpPr>
            <a:spLocks noGrp="1"/>
          </p:cNvSpPr>
          <p:nvPr>
            <p:ph sz="quarter" idx="15"/>
          </p:nvPr>
        </p:nvSpPr>
        <p:spPr>
          <a:xfrm>
            <a:off x="533400" y="1444680"/>
            <a:ext cx="8077200" cy="723754"/>
          </a:xfrm>
          <a:solidFill>
            <a:schemeClr val="tx2"/>
          </a:solidFill>
        </p:spPr>
        <p:txBody>
          <a:bodyPr anchor="ctr" anchorCtr="0"/>
          <a:lstStyle/>
          <a:p>
            <a:r>
              <a:rPr lang="en-US" b="1" dirty="0" smtClean="0">
                <a:solidFill>
                  <a:schemeClr val="bg1"/>
                </a:solidFill>
              </a:rPr>
              <a:t>Concern: cost to </a:t>
            </a:r>
            <a:r>
              <a:rPr lang="en-US" b="1" dirty="0" err="1" smtClean="0">
                <a:solidFill>
                  <a:schemeClr val="bg1"/>
                </a:solidFill>
              </a:rPr>
              <a:t>fiscus</a:t>
            </a:r>
            <a:r>
              <a:rPr lang="en-US" b="1" dirty="0" smtClean="0">
                <a:solidFill>
                  <a:schemeClr val="bg1"/>
                </a:solidFill>
              </a:rPr>
              <a:t> of expanding the list of zero-rated items</a:t>
            </a:r>
            <a:endParaRPr lang="en-ZA" b="1" dirty="0">
              <a:solidFill>
                <a:schemeClr val="bg1"/>
              </a:solidFill>
            </a:endParaRPr>
          </a:p>
        </p:txBody>
      </p:sp>
    </p:spTree>
    <p:extLst>
      <p:ext uri="{BB962C8B-B14F-4D97-AF65-F5344CB8AC3E}">
        <p14:creationId xmlns:p14="http://schemas.microsoft.com/office/powerpoint/2010/main" val="35392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slide(fromBottom)">
                                      <p:cBhvr>
                                        <p:cTn id="7" dur="500"/>
                                        <p:tgtEl>
                                          <p:spTgt spid="8">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slide(fromBottom)">
                                      <p:cBhvr>
                                        <p:cTn id="10" dur="500"/>
                                        <p:tgtEl>
                                          <p:spTgt spid="8">
                                            <p:txEl>
                                              <p:pRg st="2" end="2"/>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slide(fromBottom)">
                                      <p:cBhvr>
                                        <p:cTn id="13" dur="500"/>
                                        <p:tgtEl>
                                          <p:spTgt spid="8">
                                            <p:txEl>
                                              <p:pRg st="3" end="3"/>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slide(fromBottom)">
                                      <p:cBhvr>
                                        <p:cTn id="16" dur="500"/>
                                        <p:tgtEl>
                                          <p:spTgt spid="8">
                                            <p:txEl>
                                              <p:pRg st="4" end="4"/>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slide(fromBottom)">
                                      <p:cBhvr>
                                        <p:cTn id="19"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items recommended by panel for zero rating (1)</a:t>
            </a:r>
            <a:endParaRPr lang="en-ZA" dirty="0"/>
          </a:p>
        </p:txBody>
      </p:sp>
      <p:sp>
        <p:nvSpPr>
          <p:cNvPr id="8" name="Content Placeholder 2"/>
          <p:cNvSpPr txBox="1">
            <a:spLocks/>
          </p:cNvSpPr>
          <p:nvPr/>
        </p:nvSpPr>
        <p:spPr>
          <a:xfrm>
            <a:off x="503068" y="1358537"/>
            <a:ext cx="8215064" cy="4876307"/>
          </a:xfrm>
          <a:prstGeom prst="rect">
            <a:avLst/>
          </a:prstGeom>
          <a:solidFill>
            <a:schemeClr val="bg1"/>
          </a:solidFill>
        </p:spPr>
        <p:txBody>
          <a:bodyPr vert="horz" lIns="108000" tIns="108000" rIns="108000" bIns="108000" rtlCol="0" anchor="t" anchorCtr="1">
            <a:noAutofit/>
          </a:bodyPr>
          <a:lstStyle/>
          <a:p>
            <a:pPr marL="274320" lvl="1" indent="-274320">
              <a:lnSpc>
                <a:spcPts val="2160"/>
              </a:lnSpc>
              <a:spcBef>
                <a:spcPts val="300"/>
              </a:spcBef>
              <a:buClr>
                <a:schemeClr val="tx1"/>
              </a:buClr>
              <a:buFont typeface="Georgia" pitchFamily="18" charset="0"/>
              <a:buChar char="•"/>
              <a:defRPr/>
            </a:pPr>
            <a:endParaRPr lang="en-US" dirty="0" smtClean="0">
              <a:solidFill>
                <a:srgbClr val="000000"/>
              </a:solidFill>
              <a:latin typeface="Georgia" pitchFamily="18" charset="0"/>
            </a:endParaRPr>
          </a:p>
          <a:p>
            <a:pPr marL="274320" lvl="1" indent="-274320">
              <a:lnSpc>
                <a:spcPts val="2160"/>
              </a:lnSpc>
              <a:buClr>
                <a:schemeClr val="tx1"/>
              </a:buClr>
              <a:buFont typeface="Georgia" pitchFamily="18" charset="0"/>
              <a:buChar char="•"/>
              <a:defRPr/>
            </a:pPr>
            <a:r>
              <a:rPr lang="en-US" dirty="0" err="1" smtClean="0">
                <a:solidFill>
                  <a:srgbClr val="000000"/>
                </a:solidFill>
                <a:latin typeface="Georgia" pitchFamily="18" charset="0"/>
              </a:rPr>
              <a:t>Polony</a:t>
            </a:r>
            <a:r>
              <a:rPr lang="en-US" dirty="0" smtClean="0">
                <a:solidFill>
                  <a:srgbClr val="000000"/>
                </a:solidFill>
                <a:latin typeface="Georgia" pitchFamily="18" charset="0"/>
              </a:rPr>
              <a:t>:</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Sensitive towards prevailing public sensitivity in the wake of the </a:t>
            </a:r>
            <a:r>
              <a:rPr lang="en-US" dirty="0" err="1" smtClean="0">
                <a:solidFill>
                  <a:srgbClr val="000000"/>
                </a:solidFill>
                <a:latin typeface="Georgia" pitchFamily="18" charset="0"/>
              </a:rPr>
              <a:t>listeriosis</a:t>
            </a:r>
            <a:r>
              <a:rPr lang="en-US" dirty="0" smtClean="0">
                <a:solidFill>
                  <a:srgbClr val="000000"/>
                </a:solidFill>
                <a:latin typeface="Georgia" pitchFamily="18" charset="0"/>
              </a:rPr>
              <a:t> outbreak</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However, z</a:t>
            </a:r>
            <a:r>
              <a:rPr lang="en-US" dirty="0" smtClean="0">
                <a:solidFill>
                  <a:srgbClr val="000000"/>
                </a:solidFill>
                <a:latin typeface="Georgia" pitchFamily="18" charset="0"/>
              </a:rPr>
              <a:t>ero-rating would generally be well-targeted</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Panel should advise as to whether </a:t>
            </a:r>
            <a:r>
              <a:rPr lang="en-US" dirty="0" err="1" smtClean="0">
                <a:solidFill>
                  <a:srgbClr val="000000"/>
                </a:solidFill>
                <a:latin typeface="Georgia" pitchFamily="18" charset="0"/>
              </a:rPr>
              <a:t>polony</a:t>
            </a:r>
            <a:r>
              <a:rPr lang="en-US" dirty="0" smtClean="0">
                <a:solidFill>
                  <a:srgbClr val="000000"/>
                </a:solidFill>
                <a:latin typeface="Georgia" pitchFamily="18" charset="0"/>
              </a:rPr>
              <a:t> was considered for inclusion or not</a:t>
            </a: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Sanitary products</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Promotion of horizontal equity; zero-rating leading to higher demand from poor households (thereby increasing progressivity)</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Would have a significant positive impact on the lives of women and girls</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However, it cannot be argued that a substantial and significant portion of the cost to the </a:t>
            </a:r>
            <a:r>
              <a:rPr lang="en-US" dirty="0" err="1" smtClean="0">
                <a:solidFill>
                  <a:srgbClr val="000000"/>
                </a:solidFill>
                <a:latin typeface="Georgia" pitchFamily="18" charset="0"/>
              </a:rPr>
              <a:t>fiscus</a:t>
            </a:r>
            <a:r>
              <a:rPr lang="en-US" dirty="0" smtClean="0">
                <a:solidFill>
                  <a:srgbClr val="000000"/>
                </a:solidFill>
                <a:latin typeface="Georgia" pitchFamily="18" charset="0"/>
              </a:rPr>
              <a:t> of zero-rating would effectively accrue to the wealthy</a:t>
            </a:r>
            <a:endParaRPr lang="en-US" dirty="0" smtClean="0">
              <a:solidFill>
                <a:srgbClr val="000000"/>
              </a:solidFill>
              <a:latin typeface="Georgia" pitchFamily="18" charset="0"/>
            </a:endParaRPr>
          </a:p>
        </p:txBody>
      </p:sp>
      <p:sp>
        <p:nvSpPr>
          <p:cNvPr id="4" name="Slide Number Placeholder 3"/>
          <p:cNvSpPr>
            <a:spLocks noGrp="1"/>
          </p:cNvSpPr>
          <p:nvPr>
            <p:ph type="sldNum" sz="quarter" idx="18"/>
          </p:nvPr>
        </p:nvSpPr>
        <p:spPr/>
        <p:txBody>
          <a:bodyPr/>
          <a:lstStyle/>
          <a:p>
            <a:fld id="{6C6E3A3C-C61C-4FE6-BB40-4D0D38BAC140}" type="slidenum">
              <a:rPr lang="en-ZA" smtClean="0"/>
              <a:pPr/>
              <a:t>5</a:t>
            </a:fld>
            <a:endParaRPr lang="en-ZA"/>
          </a:p>
        </p:txBody>
      </p:sp>
      <p:sp>
        <p:nvSpPr>
          <p:cNvPr id="9" name="Content Placeholder 2"/>
          <p:cNvSpPr>
            <a:spLocks noGrp="1"/>
          </p:cNvSpPr>
          <p:nvPr>
            <p:ph sz="quarter" idx="15"/>
          </p:nvPr>
        </p:nvSpPr>
        <p:spPr>
          <a:xfrm>
            <a:off x="533400" y="1253082"/>
            <a:ext cx="8077200" cy="401547"/>
          </a:xfrm>
          <a:solidFill>
            <a:schemeClr val="tx2"/>
          </a:solidFill>
        </p:spPr>
        <p:txBody>
          <a:bodyPr anchor="ctr" anchorCtr="0"/>
          <a:lstStyle/>
          <a:p>
            <a:r>
              <a:rPr lang="en-US" b="1" dirty="0">
                <a:solidFill>
                  <a:schemeClr val="bg1"/>
                </a:solidFill>
              </a:rPr>
              <a:t>Questions raised by the Panel’s recommendations</a:t>
            </a:r>
            <a:endParaRPr lang="en-ZA" b="1" dirty="0">
              <a:solidFill>
                <a:schemeClr val="bg1"/>
              </a:solidFill>
            </a:endParaRPr>
          </a:p>
        </p:txBody>
      </p:sp>
    </p:spTree>
    <p:extLst>
      <p:ext uri="{BB962C8B-B14F-4D97-AF65-F5344CB8AC3E}">
        <p14:creationId xmlns:p14="http://schemas.microsoft.com/office/powerpoint/2010/main" val="96543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slide(fromBottom)">
                                      <p:cBhvr>
                                        <p:cTn id="7" dur="500"/>
                                        <p:tgtEl>
                                          <p:spTgt spid="8">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lide(fromBottom)">
                                      <p:cBhvr>
                                        <p:cTn id="10" dur="500"/>
                                        <p:tgtEl>
                                          <p:spTgt spid="8">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lide(fromBottom)">
                                      <p:cBhvr>
                                        <p:cTn id="13" dur="500"/>
                                        <p:tgtEl>
                                          <p:spTgt spid="8">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lide(fromBottom)">
                                      <p:cBhvr>
                                        <p:cTn id="16" dur="500"/>
                                        <p:tgtEl>
                                          <p:spTgt spid="8">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slide(fromBottom)">
                                      <p:cBhvr>
                                        <p:cTn id="19" dur="500"/>
                                        <p:tgtEl>
                                          <p:spTgt spid="8">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slide(fromBottom)">
                                      <p:cBhvr>
                                        <p:cTn id="22" dur="500"/>
                                        <p:tgtEl>
                                          <p:spTgt spid="8">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slide(fromBottom)">
                                      <p:cBhvr>
                                        <p:cTn id="25" dur="500"/>
                                        <p:tgtEl>
                                          <p:spTgt spid="8">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slide(fromBottom)">
                                      <p:cBhvr>
                                        <p:cTn id="28" dur="500"/>
                                        <p:tgtEl>
                                          <p:spTgt spid="8">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slide(fromBottom)">
                                      <p:cBhvr>
                                        <p:cTn id="31"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items recommended by panel for zero rating (2)</a:t>
            </a:r>
            <a:endParaRPr lang="en-ZA" dirty="0"/>
          </a:p>
        </p:txBody>
      </p:sp>
      <p:sp>
        <p:nvSpPr>
          <p:cNvPr id="8" name="Content Placeholder 2"/>
          <p:cNvSpPr txBox="1">
            <a:spLocks/>
          </p:cNvSpPr>
          <p:nvPr/>
        </p:nvSpPr>
        <p:spPr>
          <a:xfrm>
            <a:off x="503068" y="1358537"/>
            <a:ext cx="8215064" cy="4876307"/>
          </a:xfrm>
          <a:prstGeom prst="rect">
            <a:avLst/>
          </a:prstGeom>
          <a:solidFill>
            <a:schemeClr val="bg1"/>
          </a:solidFill>
        </p:spPr>
        <p:txBody>
          <a:bodyPr vert="horz" lIns="108000" tIns="108000" rIns="108000" bIns="108000" rtlCol="0" anchor="t" anchorCtr="1">
            <a:noAutofit/>
          </a:bodyPr>
          <a:lstStyle/>
          <a:p>
            <a:pPr marL="274320" lvl="1" indent="-274320">
              <a:lnSpc>
                <a:spcPts val="2160"/>
              </a:lnSpc>
              <a:spcBef>
                <a:spcPts val="300"/>
              </a:spcBef>
              <a:buClr>
                <a:schemeClr val="tx1"/>
              </a:buClr>
              <a:buFont typeface="Georgia" pitchFamily="18" charset="0"/>
              <a:buChar char="•"/>
              <a:defRPr/>
            </a:pPr>
            <a:endParaRPr lang="en-US" dirty="0" smtClean="0">
              <a:solidFill>
                <a:srgbClr val="000000"/>
              </a:solidFill>
              <a:latin typeface="Georgia" pitchFamily="18" charset="0"/>
            </a:endParaRP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School uniforms</a:t>
            </a:r>
            <a:r>
              <a:rPr lang="en-US" dirty="0" smtClean="0">
                <a:solidFill>
                  <a:srgbClr val="000000"/>
                </a:solidFill>
                <a:latin typeface="Georgia" pitchFamily="18" charset="0"/>
              </a:rPr>
              <a:t>: </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Reliability of data, definitional issues, significant planning required: likely that cost to </a:t>
            </a:r>
            <a:r>
              <a:rPr lang="en-US" dirty="0" err="1" smtClean="0">
                <a:solidFill>
                  <a:srgbClr val="000000"/>
                </a:solidFill>
                <a:latin typeface="Georgia" pitchFamily="18" charset="0"/>
              </a:rPr>
              <a:t>fiscus</a:t>
            </a:r>
            <a:r>
              <a:rPr lang="en-US" dirty="0" smtClean="0">
                <a:solidFill>
                  <a:srgbClr val="000000"/>
                </a:solidFill>
                <a:latin typeface="Georgia" pitchFamily="18" charset="0"/>
              </a:rPr>
              <a:t> is understated, there are massive opportunities for avoidance</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Problems are practically insurmountable</a:t>
            </a:r>
            <a:endParaRPr lang="en-US" dirty="0" smtClean="0">
              <a:solidFill>
                <a:srgbClr val="000000"/>
              </a:solidFill>
              <a:latin typeface="Georgia" pitchFamily="18" charset="0"/>
            </a:endParaRP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Alternative approach: state spending (e.g. provision of subsidized uniforms in </a:t>
            </a:r>
            <a:r>
              <a:rPr lang="en-US" dirty="0" err="1" smtClean="0">
                <a:solidFill>
                  <a:srgbClr val="000000"/>
                </a:solidFill>
                <a:latin typeface="Georgia" pitchFamily="18" charset="0"/>
              </a:rPr>
              <a:t>schoold</a:t>
            </a:r>
            <a:r>
              <a:rPr lang="en-US" dirty="0" smtClean="0">
                <a:solidFill>
                  <a:srgbClr val="000000"/>
                </a:solidFill>
                <a:latin typeface="Georgia" pitchFamily="18" charset="0"/>
              </a:rPr>
              <a:t> in poorer communities) </a:t>
            </a: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Chicken</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Would be well-targeted</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Could consideration be given to addressing problems associated with market dominance and abuse?</a:t>
            </a:r>
          </a:p>
          <a:p>
            <a:pPr marL="274320" lvl="1" indent="-274320">
              <a:lnSpc>
                <a:spcPts val="2160"/>
              </a:lnSpc>
              <a:buClr>
                <a:schemeClr val="tx1"/>
              </a:buClr>
              <a:buFont typeface="Georgia" pitchFamily="18" charset="0"/>
              <a:buChar char="•"/>
              <a:defRPr/>
            </a:pPr>
            <a:r>
              <a:rPr lang="en-US" dirty="0" smtClean="0">
                <a:solidFill>
                  <a:srgbClr val="000000"/>
                </a:solidFill>
                <a:latin typeface="Georgia" pitchFamily="18" charset="0"/>
              </a:rPr>
              <a:t>Nappies</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Are benefits to poor and to the total population of the poor? Or do the benefits only generally accrue to those with children and for a limited time period?</a:t>
            </a:r>
          </a:p>
          <a:p>
            <a:pPr marL="731520" lvl="2" indent="-274320">
              <a:lnSpc>
                <a:spcPts val="2160"/>
              </a:lnSpc>
              <a:buClr>
                <a:schemeClr val="tx1"/>
              </a:buClr>
              <a:buFont typeface="Georgia" pitchFamily="18" charset="0"/>
              <a:buChar char="•"/>
              <a:defRPr/>
            </a:pPr>
            <a:r>
              <a:rPr lang="en-US" dirty="0" smtClean="0">
                <a:solidFill>
                  <a:srgbClr val="000000"/>
                </a:solidFill>
                <a:latin typeface="Georgia" pitchFamily="18" charset="0"/>
              </a:rPr>
              <a:t>Alternative approach: suitable state spending program</a:t>
            </a:r>
            <a:endParaRPr lang="en-US" dirty="0">
              <a:solidFill>
                <a:srgbClr val="000000"/>
              </a:solidFill>
              <a:latin typeface="Georgia" pitchFamily="18" charset="0"/>
            </a:endParaRPr>
          </a:p>
        </p:txBody>
      </p:sp>
      <p:sp>
        <p:nvSpPr>
          <p:cNvPr id="4" name="Slide Number Placeholder 3"/>
          <p:cNvSpPr>
            <a:spLocks noGrp="1"/>
          </p:cNvSpPr>
          <p:nvPr>
            <p:ph type="sldNum" sz="quarter" idx="18"/>
          </p:nvPr>
        </p:nvSpPr>
        <p:spPr/>
        <p:txBody>
          <a:bodyPr/>
          <a:lstStyle/>
          <a:p>
            <a:fld id="{6C6E3A3C-C61C-4FE6-BB40-4D0D38BAC140}" type="slidenum">
              <a:rPr lang="en-ZA" smtClean="0"/>
              <a:pPr/>
              <a:t>6</a:t>
            </a:fld>
            <a:endParaRPr lang="en-ZA"/>
          </a:p>
        </p:txBody>
      </p:sp>
      <p:sp>
        <p:nvSpPr>
          <p:cNvPr id="9" name="Content Placeholder 2"/>
          <p:cNvSpPr>
            <a:spLocks noGrp="1"/>
          </p:cNvSpPr>
          <p:nvPr>
            <p:ph sz="quarter" idx="15"/>
          </p:nvPr>
        </p:nvSpPr>
        <p:spPr>
          <a:xfrm>
            <a:off x="533400" y="1253082"/>
            <a:ext cx="8077200" cy="401547"/>
          </a:xfrm>
          <a:solidFill>
            <a:schemeClr val="tx2"/>
          </a:solidFill>
        </p:spPr>
        <p:txBody>
          <a:bodyPr anchor="ctr" anchorCtr="0"/>
          <a:lstStyle/>
          <a:p>
            <a:r>
              <a:rPr lang="en-US" b="1" dirty="0" smtClean="0">
                <a:solidFill>
                  <a:schemeClr val="bg1"/>
                </a:solidFill>
              </a:rPr>
              <a:t>Questions raised by the Panel’s recommendations</a:t>
            </a:r>
            <a:endParaRPr lang="en-ZA" b="1" dirty="0">
              <a:solidFill>
                <a:schemeClr val="bg1"/>
              </a:solidFill>
            </a:endParaRPr>
          </a:p>
        </p:txBody>
      </p:sp>
    </p:spTree>
    <p:extLst>
      <p:ext uri="{BB962C8B-B14F-4D97-AF65-F5344CB8AC3E}">
        <p14:creationId xmlns:p14="http://schemas.microsoft.com/office/powerpoint/2010/main" val="7825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slide(fromBottom)">
                                      <p:cBhvr>
                                        <p:cTn id="7" dur="500"/>
                                        <p:tgtEl>
                                          <p:spTgt spid="8">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lide(fromBottom)">
                                      <p:cBhvr>
                                        <p:cTn id="10" dur="500"/>
                                        <p:tgtEl>
                                          <p:spTgt spid="8">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lide(fromBottom)">
                                      <p:cBhvr>
                                        <p:cTn id="13" dur="500"/>
                                        <p:tgtEl>
                                          <p:spTgt spid="8">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lide(fromBottom)">
                                      <p:cBhvr>
                                        <p:cTn id="16" dur="500"/>
                                        <p:tgtEl>
                                          <p:spTgt spid="8">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slide(fromBottom)">
                                      <p:cBhvr>
                                        <p:cTn id="19" dur="500"/>
                                        <p:tgtEl>
                                          <p:spTgt spid="8">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slide(fromBottom)">
                                      <p:cBhvr>
                                        <p:cTn id="22" dur="500"/>
                                        <p:tgtEl>
                                          <p:spTgt spid="8">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slide(fromBottom)">
                                      <p:cBhvr>
                                        <p:cTn id="25" dur="500"/>
                                        <p:tgtEl>
                                          <p:spTgt spid="8">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slide(fromBottom)">
                                      <p:cBhvr>
                                        <p:cTn id="28" dur="500"/>
                                        <p:tgtEl>
                                          <p:spTgt spid="8">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slide(fromBottom)">
                                      <p:cBhvr>
                                        <p:cTn id="31" dur="500"/>
                                        <p:tgtEl>
                                          <p:spTgt spid="8">
                                            <p:txEl>
                                              <p:pRg st="8" end="8"/>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8">
                                            <p:txEl>
                                              <p:pRg st="9" end="9"/>
                                            </p:txEl>
                                          </p:spTgt>
                                        </p:tgtEl>
                                        <p:attrNameLst>
                                          <p:attrName>style.visibility</p:attrName>
                                        </p:attrNameLst>
                                      </p:cBhvr>
                                      <p:to>
                                        <p:strVal val="visible"/>
                                      </p:to>
                                    </p:set>
                                    <p:animEffect transition="in" filter="slide(fromBottom)">
                                      <p:cBhvr>
                                        <p:cTn id="34" dur="500"/>
                                        <p:tgtEl>
                                          <p:spTgt spid="8">
                                            <p:txEl>
                                              <p:pRg st="9" end="9"/>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slide(fromBottom)">
                                      <p:cBhvr>
                                        <p:cTn id="37"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 to zero rating?</a:t>
            </a:r>
            <a:endParaRPr lang="en-ZA" dirty="0"/>
          </a:p>
        </p:txBody>
      </p:sp>
      <p:sp>
        <p:nvSpPr>
          <p:cNvPr id="8" name="Content Placeholder 2"/>
          <p:cNvSpPr txBox="1">
            <a:spLocks/>
          </p:cNvSpPr>
          <p:nvPr/>
        </p:nvSpPr>
        <p:spPr>
          <a:xfrm>
            <a:off x="503068" y="1842356"/>
            <a:ext cx="8215064" cy="4392488"/>
          </a:xfrm>
          <a:prstGeom prst="rect">
            <a:avLst/>
          </a:prstGeom>
          <a:solidFill>
            <a:schemeClr val="bg1"/>
          </a:solidFill>
        </p:spPr>
        <p:txBody>
          <a:bodyPr vert="horz" lIns="108000" tIns="108000" rIns="108000" bIns="108000" rtlCol="0" anchor="t" anchorCtr="1">
            <a:noAutofit/>
          </a:bodyPr>
          <a:lstStyle/>
          <a:p>
            <a:pPr marL="274320" lvl="1" indent="-274320">
              <a:lnSpc>
                <a:spcPts val="2160"/>
              </a:lnSpc>
              <a:spcBef>
                <a:spcPts val="300"/>
              </a:spcBef>
              <a:buClr>
                <a:schemeClr val="tx1"/>
              </a:buClr>
              <a:buFont typeface="Georgia" pitchFamily="18" charset="0"/>
              <a:buChar char="•"/>
              <a:defRPr/>
            </a:pPr>
            <a:r>
              <a:rPr lang="en-US" dirty="0" smtClean="0">
                <a:solidFill>
                  <a:srgbClr val="000000"/>
                </a:solidFill>
                <a:latin typeface="Georgia" pitchFamily="18" charset="0"/>
              </a:rPr>
              <a:t>Page 74 of the Panel’s report:</a:t>
            </a:r>
          </a:p>
          <a:p>
            <a:pPr marL="0" lvl="1">
              <a:lnSpc>
                <a:spcPts val="2160"/>
              </a:lnSpc>
              <a:spcBef>
                <a:spcPts val="300"/>
              </a:spcBef>
              <a:buClr>
                <a:schemeClr val="tx1"/>
              </a:buClr>
              <a:defRPr/>
            </a:pPr>
            <a:endParaRPr lang="en-US" dirty="0">
              <a:solidFill>
                <a:srgbClr val="000000"/>
              </a:solidFill>
              <a:latin typeface="Georgia" pitchFamily="18" charset="0"/>
            </a:endParaRPr>
          </a:p>
          <a:p>
            <a:pPr marL="0" lvl="1">
              <a:lnSpc>
                <a:spcPts val="2160"/>
              </a:lnSpc>
              <a:spcBef>
                <a:spcPts val="300"/>
              </a:spcBef>
              <a:buClr>
                <a:schemeClr val="tx1"/>
              </a:buClr>
              <a:defRPr/>
            </a:pPr>
            <a:r>
              <a:rPr lang="en-US" dirty="0" smtClean="0">
                <a:solidFill>
                  <a:srgbClr val="000000"/>
                </a:solidFill>
                <a:latin typeface="Georgia" pitchFamily="18" charset="0"/>
              </a:rPr>
              <a:t>	“</a:t>
            </a:r>
            <a:r>
              <a:rPr lang="en-US" i="1" dirty="0" smtClean="0">
                <a:solidFill>
                  <a:srgbClr val="000000"/>
                </a:solidFill>
                <a:latin typeface="Georgia" pitchFamily="18" charset="0"/>
              </a:rPr>
              <a:t>in theory, it would be cheaper to return the cost of the VAT increase 	to the poorest households than to extend </a:t>
            </a:r>
            <a:r>
              <a:rPr lang="en-US" i="1" dirty="0" smtClean="0">
                <a:solidFill>
                  <a:srgbClr val="000000"/>
                </a:solidFill>
                <a:latin typeface="Georgia" pitchFamily="18" charset="0"/>
              </a:rPr>
              <a:t>zero-rating. The challenge is 	to ensure that expenditure actually increases above the baseline, and 	that it reaches the bulk of low-income households</a:t>
            </a:r>
            <a:r>
              <a:rPr lang="en-US" dirty="0" smtClean="0">
                <a:solidFill>
                  <a:srgbClr val="000000"/>
                </a:solidFill>
                <a:latin typeface="Georgia" pitchFamily="18" charset="0"/>
              </a:rPr>
              <a:t>.”</a:t>
            </a:r>
          </a:p>
          <a:p>
            <a:pPr marL="285750" lvl="1" indent="-285750">
              <a:lnSpc>
                <a:spcPts val="2160"/>
              </a:lnSpc>
              <a:spcBef>
                <a:spcPts val="300"/>
              </a:spcBef>
              <a:buClr>
                <a:schemeClr val="tx1"/>
              </a:buClr>
              <a:buFont typeface="Arial" panose="020B0604020202020204" pitchFamily="34" charset="0"/>
              <a:buChar char="•"/>
              <a:defRPr/>
            </a:pPr>
            <a:endParaRPr lang="en-US" dirty="0" smtClean="0">
              <a:solidFill>
                <a:srgbClr val="000000"/>
              </a:solidFill>
              <a:latin typeface="Georgia" pitchFamily="18" charset="0"/>
            </a:endParaRPr>
          </a:p>
          <a:p>
            <a:pPr marL="285750" lvl="1" indent="-285750">
              <a:lnSpc>
                <a:spcPts val="2160"/>
              </a:lnSpc>
              <a:spcBef>
                <a:spcPts val="300"/>
              </a:spcBef>
              <a:buClr>
                <a:schemeClr val="tx1"/>
              </a:buClr>
              <a:buFont typeface="Arial" panose="020B0604020202020204" pitchFamily="34" charset="0"/>
              <a:buChar char="•"/>
              <a:defRPr/>
            </a:pPr>
            <a:r>
              <a:rPr lang="en-US" dirty="0" smtClean="0">
                <a:solidFill>
                  <a:srgbClr val="000000"/>
                </a:solidFill>
                <a:latin typeface="Georgia" pitchFamily="18" charset="0"/>
              </a:rPr>
              <a:t>Food parcels? Cash grants? Other targeted expenditure programs?</a:t>
            </a:r>
          </a:p>
          <a:p>
            <a:pPr marL="0" lvl="1">
              <a:lnSpc>
                <a:spcPts val="2160"/>
              </a:lnSpc>
              <a:spcBef>
                <a:spcPts val="300"/>
              </a:spcBef>
              <a:buClr>
                <a:schemeClr val="tx1"/>
              </a:buClr>
              <a:defRPr/>
            </a:pPr>
            <a:endParaRPr lang="en-US" dirty="0" smtClean="0">
              <a:solidFill>
                <a:srgbClr val="000000"/>
              </a:solidFill>
              <a:latin typeface="Georgia" pitchFamily="18" charset="0"/>
            </a:endParaRPr>
          </a:p>
          <a:p>
            <a:pPr marL="285750" lvl="1" indent="-285750">
              <a:lnSpc>
                <a:spcPts val="2160"/>
              </a:lnSpc>
              <a:spcBef>
                <a:spcPts val="300"/>
              </a:spcBef>
              <a:buClr>
                <a:schemeClr val="tx1"/>
              </a:buClr>
              <a:buFont typeface="Arial" panose="020B0604020202020204" pitchFamily="34" charset="0"/>
              <a:buChar char="•"/>
              <a:defRPr/>
            </a:pPr>
            <a:r>
              <a:rPr lang="en-US" dirty="0" smtClean="0">
                <a:solidFill>
                  <a:srgbClr val="000000"/>
                </a:solidFill>
                <a:latin typeface="Georgia" pitchFamily="18" charset="0"/>
              </a:rPr>
              <a:t>Not a quick fix – will take long term planning to ensure that spending is targeted – should government decide that this approach should be adopted, planning and design should commence as soon as possible!</a:t>
            </a:r>
          </a:p>
          <a:p>
            <a:pPr marL="285750" lvl="1" indent="-285750">
              <a:lnSpc>
                <a:spcPts val="2160"/>
              </a:lnSpc>
              <a:spcBef>
                <a:spcPts val="300"/>
              </a:spcBef>
              <a:buClr>
                <a:schemeClr val="tx1"/>
              </a:buClr>
              <a:buFont typeface="Arial" panose="020B0604020202020204" pitchFamily="34" charset="0"/>
              <a:buChar char="•"/>
              <a:defRPr/>
            </a:pPr>
            <a:endParaRPr lang="en-US" dirty="0" smtClean="0">
              <a:solidFill>
                <a:srgbClr val="000000"/>
              </a:solidFill>
              <a:latin typeface="Georgia" pitchFamily="18" charset="0"/>
            </a:endParaRPr>
          </a:p>
        </p:txBody>
      </p:sp>
      <p:sp>
        <p:nvSpPr>
          <p:cNvPr id="4" name="Slide Number Placeholder 3"/>
          <p:cNvSpPr>
            <a:spLocks noGrp="1"/>
          </p:cNvSpPr>
          <p:nvPr>
            <p:ph type="sldNum" sz="quarter" idx="18"/>
          </p:nvPr>
        </p:nvSpPr>
        <p:spPr/>
        <p:txBody>
          <a:bodyPr/>
          <a:lstStyle/>
          <a:p>
            <a:fld id="{6C6E3A3C-C61C-4FE6-BB40-4D0D38BAC140}" type="slidenum">
              <a:rPr lang="en-ZA" smtClean="0"/>
              <a:pPr/>
              <a:t>7</a:t>
            </a:fld>
            <a:endParaRPr lang="en-ZA"/>
          </a:p>
        </p:txBody>
      </p:sp>
      <p:sp>
        <p:nvSpPr>
          <p:cNvPr id="9" name="Content Placeholder 2"/>
          <p:cNvSpPr>
            <a:spLocks noGrp="1"/>
          </p:cNvSpPr>
          <p:nvPr>
            <p:ph sz="quarter" idx="15"/>
          </p:nvPr>
        </p:nvSpPr>
        <p:spPr>
          <a:xfrm>
            <a:off x="533400" y="1091208"/>
            <a:ext cx="8077200" cy="508992"/>
          </a:xfrm>
          <a:solidFill>
            <a:schemeClr val="tx2"/>
          </a:solidFill>
        </p:spPr>
        <p:txBody>
          <a:bodyPr anchor="ctr" anchorCtr="0"/>
          <a:lstStyle/>
          <a:p>
            <a:r>
              <a:rPr lang="en-US" b="1" dirty="0" smtClean="0">
                <a:solidFill>
                  <a:schemeClr val="bg1"/>
                </a:solidFill>
              </a:rPr>
              <a:t>Remove zero rating – lower rate of VAT – targeted spending</a:t>
            </a:r>
            <a:endParaRPr lang="en-ZA" b="1" dirty="0">
              <a:solidFill>
                <a:schemeClr val="bg1"/>
              </a:solidFill>
            </a:endParaRPr>
          </a:p>
        </p:txBody>
      </p:sp>
    </p:spTree>
    <p:extLst>
      <p:ext uri="{BB962C8B-B14F-4D97-AF65-F5344CB8AC3E}">
        <p14:creationId xmlns:p14="http://schemas.microsoft.com/office/powerpoint/2010/main" val="258240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slide(fromBottom)">
                                      <p:cBhvr>
                                        <p:cTn id="7" dur="500"/>
                                        <p:tgtEl>
                                          <p:spTgt spid="8">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slide(fromBottom)">
                                      <p:cBhvr>
                                        <p:cTn id="10" dur="500"/>
                                        <p:tgtEl>
                                          <p:spTgt spid="8">
                                            <p:txEl>
                                              <p:pRg st="0" end="0"/>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lide(fromBottom)">
                                      <p:cBhvr>
                                        <p:cTn id="13" dur="500"/>
                                        <p:tgtEl>
                                          <p:spTgt spid="8">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slide(fromBottom)">
                                      <p:cBhvr>
                                        <p:cTn id="16" dur="500"/>
                                        <p:tgtEl>
                                          <p:spTgt spid="8">
                                            <p:txEl>
                                              <p:pRg st="4" end="4"/>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Effect transition="in" filter="slide(fromBottom)">
                                      <p:cBhvr>
                                        <p:cTn id="19"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 you</a:t>
            </a:r>
            <a:endParaRPr lang="en-ZA" dirty="0"/>
          </a:p>
        </p:txBody>
      </p:sp>
      <p:sp>
        <p:nvSpPr>
          <p:cNvPr id="3" name="Text Placeholder 2"/>
          <p:cNvSpPr>
            <a:spLocks noGrp="1"/>
          </p:cNvSpPr>
          <p:nvPr>
            <p:ph type="body" sz="quarter" idx="10"/>
          </p:nvPr>
        </p:nvSpPr>
        <p:spPr/>
        <p:txBody>
          <a:bodyPr/>
          <a:lstStyle/>
          <a:p>
            <a:r>
              <a:rPr lang="en-ZA" i="1" dirty="0" smtClean="0"/>
              <a:t>“The information contained in this  publication by PwC is provided for discussion purposes only and is intended to provide the reader or his/her entity with general information of interest. The information is supplied on an “as is” basis and has not been compiled to meet the reader’s or his/her entity’s individual requirements. It is the reader’s responsibility to satisfy him or her that the content meets the individual or his/ her entity’s requirements. The information should not be regarded as professional or legal advice or the official opinion of PwC. No action should be taken on the strength of the information without obtaining professional advice. Although PwC take all reasonable steps to ensure the quality and accuracy of the information, accuracy is not guaranteed. PwC,  shall not be liable for any damage, loss or liability of any nature incurred directly or indirectly by whomever and resulting from any cause in connection with the information contained herein.”</a:t>
            </a:r>
            <a:r>
              <a:rPr lang="en-ZA" dirty="0" smtClean="0"/>
              <a:t/>
            </a:r>
            <a:br>
              <a:rPr lang="en-ZA" dirty="0" smtClean="0"/>
            </a:br>
            <a:r>
              <a:rPr lang="en-ZA" dirty="0" smtClean="0"/>
              <a:t/>
            </a:r>
            <a:br>
              <a:rPr lang="en-ZA" dirty="0" smtClean="0"/>
            </a:br>
            <a:r>
              <a:rPr lang="en-ZA" dirty="0" smtClean="0"/>
              <a:t>© PwC Inc. [Registration number 1998/012055/21](“PwC”). All rights reserved. PwC refers to the South African member firm, and may sometimes refer to the PwC network. Each member firm is a separate legal entity. Please see www.pwc.co.za for further details.</a:t>
            </a:r>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wC Presentatio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3855</TotalTime>
  <Words>800</Words>
  <Application>Microsoft Office PowerPoint</Application>
  <PresentationFormat>On-screen Show (4:3)</PresentationFormat>
  <Paragraphs>83</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Georgia</vt:lpstr>
      <vt:lpstr>PwC Presentation</vt:lpstr>
      <vt:lpstr>Standing Committee on Finance</vt:lpstr>
      <vt:lpstr>Agenda</vt:lpstr>
      <vt:lpstr>General comment: Disaggregation of items that are currently zero rated</vt:lpstr>
      <vt:lpstr>General comment: Underestimation of cost of zero-rating of additional items?</vt:lpstr>
      <vt:lpstr>Individual items recommended by panel for zero rating (1)</vt:lpstr>
      <vt:lpstr>Individual items recommended by panel for zero rating (2)</vt:lpstr>
      <vt:lpstr>Alternatives to zero rating?</vt:lpstr>
      <vt:lpstr>Thank you</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Penny</dc:creator>
  <cp:lastModifiedBy>Greg Smith</cp:lastModifiedBy>
  <cp:revision>196</cp:revision>
  <cp:lastPrinted>2015-10-22T08:03:13Z</cp:lastPrinted>
  <dcterms:created xsi:type="dcterms:W3CDTF">2013-02-14T12:13:00Z</dcterms:created>
  <dcterms:modified xsi:type="dcterms:W3CDTF">2018-09-11T07:57:02Z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