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8"/>
  </p:notesMasterIdLst>
  <p:handoutMasterIdLst>
    <p:handoutMasterId r:id="rId9"/>
  </p:handoutMasterIdLst>
  <p:sldIdLst>
    <p:sldId id="284" r:id="rId4"/>
    <p:sldId id="290" r:id="rId5"/>
    <p:sldId id="291" r:id="rId6"/>
    <p:sldId id="272" r:id="rId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nhlahla Tshabalala" initials="N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822" autoAdjust="0"/>
  </p:normalViewPr>
  <p:slideViewPr>
    <p:cSldViewPr snapToGrid="0">
      <p:cViewPr varScale="1">
        <p:scale>
          <a:sx n="116" d="100"/>
          <a:sy n="116" d="100"/>
        </p:scale>
        <p:origin x="-154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5" cy="49675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864" y="0"/>
            <a:ext cx="2946275" cy="496751"/>
          </a:xfrm>
          <a:prstGeom prst="rect">
            <a:avLst/>
          </a:prstGeom>
        </p:spPr>
        <p:txBody>
          <a:bodyPr vert="horz" lIns="91440" tIns="45720" rIns="91440" bIns="45720" rtlCol="0"/>
          <a:lstStyle>
            <a:lvl1pPr algn="r">
              <a:defRPr sz="1200"/>
            </a:lvl1pPr>
          </a:lstStyle>
          <a:p>
            <a:fld id="{F92B97C0-34C9-4A8C-9FE3-4B4C9DF305EE}" type="datetimeFigureOut">
              <a:rPr lang="en-ZA" smtClean="0"/>
              <a:pPr/>
              <a:t>2018/09/14</a:t>
            </a:fld>
            <a:endParaRPr lang="en-ZA"/>
          </a:p>
        </p:txBody>
      </p:sp>
      <p:sp>
        <p:nvSpPr>
          <p:cNvPr id="4" name="Footer Placeholder 3"/>
          <p:cNvSpPr>
            <a:spLocks noGrp="1"/>
          </p:cNvSpPr>
          <p:nvPr>
            <p:ph type="ftr" sz="quarter" idx="2"/>
          </p:nvPr>
        </p:nvSpPr>
        <p:spPr>
          <a:xfrm>
            <a:off x="2" y="9429780"/>
            <a:ext cx="2946275" cy="496751"/>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864" y="9429780"/>
            <a:ext cx="2946275" cy="496751"/>
          </a:xfrm>
          <a:prstGeom prst="rect">
            <a:avLst/>
          </a:prstGeom>
        </p:spPr>
        <p:txBody>
          <a:bodyPr vert="horz" lIns="91440" tIns="45720" rIns="91440" bIns="45720" rtlCol="0" anchor="b"/>
          <a:lstStyle>
            <a:lvl1pPr algn="r">
              <a:defRPr sz="1200"/>
            </a:lvl1pPr>
          </a:lstStyle>
          <a:p>
            <a:fld id="{9998F95C-2B02-44F7-93D8-8860B5305FDC}" type="slidenum">
              <a:rPr lang="en-ZA" smtClean="0"/>
              <a:pPr/>
              <a:t>‹#›</a:t>
            </a:fld>
            <a:endParaRPr lang="en-ZA"/>
          </a:p>
        </p:txBody>
      </p:sp>
    </p:spTree>
    <p:extLst>
      <p:ext uri="{BB962C8B-B14F-4D97-AF65-F5344CB8AC3E}">
        <p14:creationId xmlns:p14="http://schemas.microsoft.com/office/powerpoint/2010/main" xmlns="" val="115321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0445" y="0"/>
            <a:ext cx="2945659" cy="496411"/>
          </a:xfrm>
          <a:prstGeom prst="rect">
            <a:avLst/>
          </a:prstGeom>
        </p:spPr>
        <p:txBody>
          <a:bodyPr vert="horz" lIns="93177" tIns="46589" rIns="93177" bIns="46589" rtlCol="0"/>
          <a:lstStyle>
            <a:lvl1pPr algn="r">
              <a:defRPr sz="1200"/>
            </a:lvl1pPr>
          </a:lstStyle>
          <a:p>
            <a:fld id="{B18CF416-51A3-4A57-871B-2E9BFDB58610}" type="datetimeFigureOut">
              <a:rPr lang="en-ZA" smtClean="0"/>
              <a:pPr/>
              <a:t>2018/09/14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30092"/>
            <a:ext cx="2945659" cy="496411"/>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3177" tIns="46589" rIns="93177" bIns="46589" rtlCol="0" anchor="b"/>
          <a:lstStyle>
            <a:lvl1pPr algn="r">
              <a:defRPr sz="1200"/>
            </a:lvl1pPr>
          </a:lstStyle>
          <a:p>
            <a:fld id="{5749279F-407F-42DA-B529-91F5DE39CAAC}" type="slidenum">
              <a:rPr lang="en-ZA" smtClean="0"/>
              <a:pPr/>
              <a:t>‹#›</a:t>
            </a:fld>
            <a:endParaRPr lang="en-ZA" dirty="0"/>
          </a:p>
        </p:txBody>
      </p:sp>
    </p:spTree>
    <p:extLst>
      <p:ext uri="{BB962C8B-B14F-4D97-AF65-F5344CB8AC3E}">
        <p14:creationId xmlns:p14="http://schemas.microsoft.com/office/powerpoint/2010/main" xmlns="" val="64215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55697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6945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123373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3382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2015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260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09254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2018/09/14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9053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2018/09/14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25418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2018/09/14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1136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7943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148030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498929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3413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51040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3CC3B6-9652-455A-8D89-BEA347FA956A}"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00877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547CD5-CAEC-41D9-9D98-EBEBD2E57A75}"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91103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86007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5716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solidFill>
                  <a:prstClr val="black">
                    <a:tint val="75000"/>
                  </a:prstClr>
                </a:solidFill>
              </a:rPr>
              <a:pPr/>
              <a:t>2018/09/14</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9691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solidFill>
                  <a:prstClr val="black">
                    <a:tint val="75000"/>
                  </a:prstClr>
                </a:solidFill>
              </a:rPr>
              <a:pPr/>
              <a:t>2018/09/14</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251978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solidFill>
                  <a:prstClr val="black">
                    <a:tint val="75000"/>
                  </a:prstClr>
                </a:solidFill>
              </a:rPr>
              <a:pPr/>
              <a:t>2018/09/14</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202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FDC95-6D1A-4614-AA9C-A8D91F2BE445}" type="datetime1">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243022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16322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solidFill>
                  <a:prstClr val="black">
                    <a:tint val="75000"/>
                  </a:prstClr>
                </a:solidFill>
              </a:rPr>
              <a:pPr/>
              <a:t>2018/09/14</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74718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3423DC-E16F-4D70-9F31-2EC76E9267DA}"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62306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52491-F0B2-4764-B37B-9F555BFBB84F}"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3647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95213-9F11-4846-B175-D4324369A8D1}" type="datetime1">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84820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2206D-C28B-49FA-935A-207192D1E818}" type="datetime1">
              <a:rPr lang="en-ZA" smtClean="0"/>
              <a:pPr/>
              <a:t>2018/09/14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7519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9AC89-9BF5-4353-9E32-06456C454E7B}" type="datetime1">
              <a:rPr lang="en-ZA" smtClean="0"/>
              <a:pPr/>
              <a:t>2018/09/14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95489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5CBC4-B29E-4439-8C63-0DE262CB69D4}" type="datetime1">
              <a:rPr lang="en-ZA" smtClean="0"/>
              <a:pPr/>
              <a:t>2018/09/14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26934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F7AC79-516F-4094-B33C-314DD341C186}" type="datetime1">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702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C0F43C-DC50-4F91-AD70-EAD5E92D661B}" type="datetime1">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4777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pPr/>
              <a:t>2018/09/14</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52342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29444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6F3BD-7150-4C49-9DCD-A9017329F033}" type="datetime1">
              <a:rPr lang="en-ZA" smtClean="0">
                <a:solidFill>
                  <a:prstClr val="black">
                    <a:tint val="75000"/>
                  </a:prstClr>
                </a:solidFill>
              </a:rPr>
              <a:pPr/>
              <a:t>2018/09/14</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9595506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6810" y="5980596"/>
            <a:ext cx="2997937" cy="369332"/>
          </a:xfrm>
          <a:prstGeom prst="rect">
            <a:avLst/>
          </a:prstGeom>
        </p:spPr>
        <p:txBody>
          <a:bodyPr wrap="none">
            <a:spAutoFit/>
          </a:bodyPr>
          <a:lstStyle/>
          <a:p>
            <a:pPr defTabSz="914400">
              <a:spcBef>
                <a:spcPct val="20000"/>
              </a:spcBef>
              <a:tabLst>
                <a:tab pos="1485900" algn="l"/>
              </a:tabLst>
              <a:defRPr/>
            </a:pPr>
            <a:r>
              <a:rPr lang="en-US" b="1" i="1" kern="0" dirty="0" smtClean="0">
                <a:solidFill>
                  <a:prstClr val="black"/>
                </a:solidFill>
              </a:rPr>
              <a:t>Presenter : Office of the CFO  </a:t>
            </a:r>
            <a:endParaRPr lang="en-US" b="1" i="1" kern="0" dirty="0">
              <a:solidFill>
                <a:prstClr val="black"/>
              </a:solidFill>
            </a:endParaRPr>
          </a:p>
        </p:txBody>
      </p:sp>
      <p:sp>
        <p:nvSpPr>
          <p:cNvPr id="5" name="Title 1"/>
          <p:cNvSpPr txBox="1">
            <a:spLocks/>
          </p:cNvSpPr>
          <p:nvPr/>
        </p:nvSpPr>
        <p:spPr>
          <a:xfrm>
            <a:off x="67322" y="2648005"/>
            <a:ext cx="7772400" cy="14921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marL="342900" indent="-342900" defTabSz="914400">
              <a:spcBef>
                <a:spcPct val="20000"/>
              </a:spcBef>
              <a:defRPr/>
            </a:pPr>
            <a:endParaRPr lang="en-US" sz="2600" b="1" dirty="0">
              <a:solidFill>
                <a:prstClr val="black"/>
              </a:solidFill>
              <a:latin typeface="Calibri"/>
            </a:endParaRPr>
          </a:p>
        </p:txBody>
      </p:sp>
      <p:sp>
        <p:nvSpPr>
          <p:cNvPr id="2" name="Slide Number Placeholder 1"/>
          <p:cNvSpPr>
            <a:spLocks noGrp="1"/>
          </p:cNvSpPr>
          <p:nvPr>
            <p:ph type="sldNum" sz="quarter" idx="12"/>
          </p:nvPr>
        </p:nvSpPr>
        <p:spPr/>
        <p:txBody>
          <a:bodyPr/>
          <a:lstStyle/>
          <a:p>
            <a:endParaRPr lang="en-ZA" dirty="0">
              <a:solidFill>
                <a:prstClr val="black">
                  <a:tint val="75000"/>
                </a:prstClr>
              </a:solidFill>
            </a:endParaRPr>
          </a:p>
        </p:txBody>
      </p:sp>
      <p:sp>
        <p:nvSpPr>
          <p:cNvPr id="3" name="TextBox 2"/>
          <p:cNvSpPr txBox="1"/>
          <p:nvPr/>
        </p:nvSpPr>
        <p:spPr>
          <a:xfrm>
            <a:off x="191069" y="3240460"/>
            <a:ext cx="8369565" cy="523220"/>
          </a:xfrm>
          <a:prstGeom prst="rect">
            <a:avLst/>
          </a:prstGeom>
          <a:noFill/>
        </p:spPr>
        <p:txBody>
          <a:bodyPr wrap="square" rtlCol="0">
            <a:spAutoFit/>
          </a:bodyPr>
          <a:lstStyle/>
          <a:p>
            <a:pPr algn="ctr"/>
            <a:r>
              <a:rPr lang="en-ZA" sz="2800" b="1" dirty="0" smtClean="0">
                <a:solidFill>
                  <a:prstClr val="black"/>
                </a:solidFill>
              </a:rPr>
              <a:t>Overall SCM Functionality and Cost Containment </a:t>
            </a:r>
          </a:p>
        </p:txBody>
      </p:sp>
    </p:spTree>
    <p:extLst>
      <p:ext uri="{BB962C8B-B14F-4D97-AF65-F5344CB8AC3E}">
        <p14:creationId xmlns:p14="http://schemas.microsoft.com/office/powerpoint/2010/main" xmlns="" val="100978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142875" y="-3603"/>
            <a:ext cx="8801100" cy="461665"/>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solidFill>
                  <a:sysClr val="windowText" lastClr="000000"/>
                </a:solidFill>
                <a:latin typeface="Arial" panose="020B0604020202020204" pitchFamily="34" charset="0"/>
                <a:cs typeface="Arial" panose="020B0604020202020204" pitchFamily="34" charset="0"/>
              </a:rPr>
              <a:t>OVERALL STATUS OF SCM FUNCTIONALITY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3" name="Rectangle 2"/>
          <p:cNvSpPr/>
          <p:nvPr/>
        </p:nvSpPr>
        <p:spPr>
          <a:xfrm>
            <a:off x="156523" y="444959"/>
            <a:ext cx="8801100" cy="5533823"/>
          </a:xfrm>
          <a:prstGeom prst="rect">
            <a:avLst/>
          </a:prstGeom>
        </p:spPr>
        <p:txBody>
          <a:bodyPr wrap="square">
            <a:spAutoFit/>
          </a:bodyPr>
          <a:lstStyle/>
          <a:p>
            <a:pPr algn="just">
              <a:lnSpc>
                <a:spcPct val="130000"/>
              </a:lnSpc>
              <a:spcAft>
                <a:spcPts val="0"/>
              </a:spcAft>
            </a:pPr>
            <a:r>
              <a:rPr lang="en-ZA" sz="1600" dirty="0" smtClean="0">
                <a:latin typeface="Arial"/>
                <a:ea typeface="Times New Roman"/>
              </a:rPr>
              <a:t>Director SCM is responsible for day to day operations of SCM which include amongst others implementation of Procurement Plans</a:t>
            </a:r>
          </a:p>
          <a:p>
            <a:pPr algn="just">
              <a:lnSpc>
                <a:spcPct val="130000"/>
              </a:lnSpc>
              <a:spcAft>
                <a:spcPts val="0"/>
              </a:spcAft>
            </a:pPr>
            <a:r>
              <a:rPr lang="en-US" sz="1600" b="1" dirty="0" smtClean="0">
                <a:latin typeface="Arial"/>
                <a:ea typeface="Times New Roman"/>
              </a:rPr>
              <a:t>Procurement Plans:</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rPr>
              <a:t>Compiled in consultation with Programme Managers annually and submitted to National Treasury by the 31</a:t>
            </a:r>
            <a:r>
              <a:rPr lang="en-US" sz="1600" baseline="30000" dirty="0" smtClean="0">
                <a:latin typeface="Arial"/>
                <a:ea typeface="Times New Roman"/>
              </a:rPr>
              <a:t>st</a:t>
            </a:r>
            <a:r>
              <a:rPr lang="en-US" sz="1600" dirty="0" smtClean="0">
                <a:latin typeface="Arial"/>
                <a:ea typeface="Times New Roman"/>
              </a:rPr>
              <a:t> March</a:t>
            </a:r>
          </a:p>
          <a:p>
            <a:pPr marL="285750" indent="-285750" algn="just">
              <a:lnSpc>
                <a:spcPct val="130000"/>
              </a:lnSpc>
              <a:spcAft>
                <a:spcPts val="0"/>
              </a:spcAft>
              <a:buFont typeface="Arial" panose="020B0604020202020204" pitchFamily="34" charset="0"/>
              <a:buChar char="•"/>
            </a:pPr>
            <a:r>
              <a:rPr lang="en-US" sz="1600" dirty="0">
                <a:latin typeface="Arial"/>
                <a:ea typeface="Times New Roman"/>
              </a:rPr>
              <a:t>I</a:t>
            </a:r>
            <a:r>
              <a:rPr lang="en-US" sz="1600" dirty="0" smtClean="0">
                <a:latin typeface="Arial"/>
                <a:ea typeface="Times New Roman"/>
              </a:rPr>
              <a:t>ncludes procurement of all goods and services  estimated to exceed R500 000 inclusive of VAT</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rPr>
              <a:t>In the 2018/19 financial year to date there are no major deviations from the Procurement Plans. </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rPr>
              <a:t>Progress  report regarding implementation of projects is submitted to National Treasury</a:t>
            </a:r>
            <a:r>
              <a:rPr lang="en-US" sz="1600" dirty="0">
                <a:latin typeface="Arial"/>
                <a:ea typeface="Times New Roman"/>
              </a:rPr>
              <a:t> </a:t>
            </a:r>
            <a:r>
              <a:rPr lang="en-US" sz="1600" dirty="0" smtClean="0">
                <a:latin typeface="Arial"/>
                <a:ea typeface="Times New Roman"/>
              </a:rPr>
              <a:t>on a quarterly basis </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cs typeface="Arial"/>
              </a:rPr>
              <a:t>The main cost drivers is procurement of services for consultants </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cs typeface="Arial"/>
              </a:rPr>
              <a:t>SCM ensures that there is proper monitoring of contracts and Service Level Agreements (SLA) as part of contract management. This includes monitoring of payments, terms of contract  to be in line with SLA </a:t>
            </a:r>
          </a:p>
          <a:p>
            <a:pPr marL="285750" indent="-285750" algn="just">
              <a:lnSpc>
                <a:spcPct val="130000"/>
              </a:lnSpc>
              <a:spcAft>
                <a:spcPts val="0"/>
              </a:spcAft>
              <a:buFont typeface="Arial" panose="020B0604020202020204" pitchFamily="34" charset="0"/>
              <a:buChar char="•"/>
            </a:pPr>
            <a:r>
              <a:rPr lang="en-US" sz="1600" dirty="0" smtClean="0">
                <a:latin typeface="Arial"/>
                <a:ea typeface="Times New Roman"/>
                <a:cs typeface="Arial"/>
              </a:rPr>
              <a:t>Comply with regulations by ensuring any variations and extension are in line with prescripts.  </a:t>
            </a:r>
          </a:p>
          <a:p>
            <a:pPr algn="just">
              <a:lnSpc>
                <a:spcPct val="130000"/>
              </a:lnSpc>
              <a:spcAft>
                <a:spcPts val="0"/>
              </a:spcAft>
            </a:pPr>
            <a:endParaRPr lang="en-US" sz="1600" dirty="0" smtClean="0">
              <a:latin typeface="Arial"/>
              <a:ea typeface="Times New Roman"/>
              <a:cs typeface="Arial"/>
            </a:endParaRP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3</a:t>
            </a:r>
            <a:endParaRPr lang="en-ZA" dirty="0">
              <a:solidFill>
                <a:prstClr val="black">
                  <a:tint val="75000"/>
                </a:prstClr>
              </a:solidFill>
            </a:endParaRPr>
          </a:p>
        </p:txBody>
      </p:sp>
    </p:spTree>
    <p:extLst>
      <p:ext uri="{BB962C8B-B14F-4D97-AF65-F5344CB8AC3E}">
        <p14:creationId xmlns:p14="http://schemas.microsoft.com/office/powerpoint/2010/main" xmlns="" val="115101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bwMode="auto">
          <a:xfrm>
            <a:off x="0" y="-35427"/>
            <a:ext cx="9144000" cy="43088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200" b="1" dirty="0" smtClean="0">
                <a:solidFill>
                  <a:sysClr val="windowText" lastClr="000000"/>
                </a:solidFill>
                <a:latin typeface="Calibri"/>
                <a:cs typeface="Arial" panose="020B0604020202020204" pitchFamily="34" charset="0"/>
              </a:rPr>
              <a:t>COST CONTAINMENT</a:t>
            </a:r>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13</a:t>
            </a:r>
            <a:endParaRPr lang="en-ZA" dirty="0">
              <a:solidFill>
                <a:prstClr val="black">
                  <a:tint val="75000"/>
                </a:prstClr>
              </a:solidFill>
            </a:endParaRPr>
          </a:p>
        </p:txBody>
      </p:sp>
      <p:sp>
        <p:nvSpPr>
          <p:cNvPr id="3" name="TextBox 2"/>
          <p:cNvSpPr txBox="1"/>
          <p:nvPr/>
        </p:nvSpPr>
        <p:spPr>
          <a:xfrm>
            <a:off x="76201" y="480429"/>
            <a:ext cx="8969828" cy="509370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DoE implemented cost containment measures as prescribed in Treasury Instruction no. 3 of 2017/18 and ensures that there is adherence thereto.</a:t>
            </a:r>
          </a:p>
          <a:p>
            <a:endParaRPr lang="en-US" sz="105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Cost Containment measures were mainly implemented in the following:</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Engagement of consultant</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Catering during meetings and official events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Expenses relating to social functions &amp; corporate branded items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Expenses on news papers and other publications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Telephone services, cellular phones and data facilities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Advertising</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Hiring of venues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Hosting and attendance of conferences or events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Attendance of conferences or events</a:t>
            </a:r>
          </a:p>
          <a:p>
            <a:pPr marL="631825" indent="-360363">
              <a:buFont typeface="Wingdings" panose="05000000000000000000" pitchFamily="2" charset="2"/>
              <a:buChar char="Ø"/>
            </a:pPr>
            <a:r>
              <a:rPr lang="en-US" sz="1600" dirty="0" smtClean="0">
                <a:latin typeface="Arial" panose="020B0604020202020204" pitchFamily="34" charset="0"/>
                <a:cs typeface="Arial" panose="020B0604020202020204" pitchFamily="34" charset="0"/>
              </a:rPr>
              <a:t>Travel and subsistence</a:t>
            </a:r>
          </a:p>
          <a:p>
            <a:pPr marL="631825" indent="-360363">
              <a:buFont typeface="Wingdings" panose="05000000000000000000" pitchFamily="2" charset="2"/>
              <a:buChar char="Ø"/>
            </a:pPr>
            <a:endParaRPr lang="en-US" sz="105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Department implemented a fixed rate of R1450 for domestic hotel accommodation across all levels of officials in an effort to further reduce that recommendations of Treasury Instructions. </a:t>
            </a: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Programmes i.e. Prog. 3 implemented stringent measure to curb spending on catering and hiring of venues to augment budget shortfall and allow reprioritization of funds</a:t>
            </a: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1232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9300" y="2819400"/>
            <a:ext cx="2749984" cy="830997"/>
          </a:xfrm>
          <a:prstGeom prst="rect">
            <a:avLst/>
          </a:prstGeom>
          <a:noFill/>
        </p:spPr>
        <p:txBody>
          <a:bodyPr wrap="none" rtlCol="0">
            <a:spAutoFit/>
          </a:bodyPr>
          <a:lstStyle/>
          <a:p>
            <a:r>
              <a:rPr lang="en-US" sz="4800" dirty="0" smtClean="0"/>
              <a:t>Thank You</a:t>
            </a:r>
            <a:endParaRPr lang="en-ZA" sz="4800" dirty="0"/>
          </a:p>
        </p:txBody>
      </p:sp>
      <p:sp>
        <p:nvSpPr>
          <p:cNvPr id="3" name="Slide Number Placeholder 2"/>
          <p:cNvSpPr>
            <a:spLocks noGrp="1"/>
          </p:cNvSpPr>
          <p:nvPr>
            <p:ph type="sldNum" sz="quarter" idx="12"/>
          </p:nvPr>
        </p:nvSpPr>
        <p:spPr/>
        <p:txBody>
          <a:bodyPr/>
          <a:lstStyle/>
          <a:p>
            <a:r>
              <a:rPr lang="en-ZA" dirty="0" smtClean="0"/>
              <a:t>10</a:t>
            </a:r>
            <a:endParaRPr lang="en-ZA" dirty="0"/>
          </a:p>
        </p:txBody>
      </p:sp>
    </p:spTree>
    <p:extLst>
      <p:ext uri="{BB962C8B-B14F-4D97-AF65-F5344CB8AC3E}">
        <p14:creationId xmlns:p14="http://schemas.microsoft.com/office/powerpoint/2010/main" xmlns="" val="1193366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12836</TotalTime>
  <Words>311</Words>
  <Application>Microsoft Office PowerPoint</Application>
  <PresentationFormat>On-screen Show (4:3)</PresentationFormat>
  <Paragraphs>33</Paragraphs>
  <Slides>4</Slides>
  <Notes>0</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1_Office Theme</vt:lpstr>
      <vt:lpstr>3_Office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Sedgwick</dc:creator>
  <cp:lastModifiedBy>PUMZA</cp:lastModifiedBy>
  <cp:revision>548</cp:revision>
  <cp:lastPrinted>2018-09-05T10:32:22Z</cp:lastPrinted>
  <dcterms:created xsi:type="dcterms:W3CDTF">2016-08-12T18:56:23Z</dcterms:created>
  <dcterms:modified xsi:type="dcterms:W3CDTF">2018-09-14T13:57:15Z</dcterms:modified>
</cp:coreProperties>
</file>