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charts/style7.xml" ContentType="application/vnd.ms-office.chartstyl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charts/style6.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5" r:id="rId2"/>
  </p:sldMasterIdLst>
  <p:notesMasterIdLst>
    <p:notesMasterId r:id="rId28"/>
  </p:notesMasterIdLst>
  <p:handoutMasterIdLst>
    <p:handoutMasterId r:id="rId29"/>
  </p:handoutMasterIdLst>
  <p:sldIdLst>
    <p:sldId id="256" r:id="rId3"/>
    <p:sldId id="449" r:id="rId4"/>
    <p:sldId id="433" r:id="rId5"/>
    <p:sldId id="420" r:id="rId6"/>
    <p:sldId id="434" r:id="rId7"/>
    <p:sldId id="425" r:id="rId8"/>
    <p:sldId id="426" r:id="rId9"/>
    <p:sldId id="427" r:id="rId10"/>
    <p:sldId id="417" r:id="rId11"/>
    <p:sldId id="431" r:id="rId12"/>
    <p:sldId id="436" r:id="rId13"/>
    <p:sldId id="437" r:id="rId14"/>
    <p:sldId id="441" r:id="rId15"/>
    <p:sldId id="442" r:id="rId16"/>
    <p:sldId id="443" r:id="rId17"/>
    <p:sldId id="444" r:id="rId18"/>
    <p:sldId id="446" r:id="rId19"/>
    <p:sldId id="445" r:id="rId20"/>
    <p:sldId id="439" r:id="rId21"/>
    <p:sldId id="440" r:id="rId22"/>
    <p:sldId id="421" r:id="rId23"/>
    <p:sldId id="435" r:id="rId24"/>
    <p:sldId id="423" r:id="rId25"/>
    <p:sldId id="451" r:id="rId26"/>
    <p:sldId id="424"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B61918"/>
    <a:srgbClr val="AAAAA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30" autoAdjust="0"/>
    <p:restoredTop sz="94709" autoAdjust="0"/>
  </p:normalViewPr>
  <p:slideViewPr>
    <p:cSldViewPr>
      <p:cViewPr varScale="1">
        <p:scale>
          <a:sx n="116" d="100"/>
          <a:sy n="116" d="100"/>
        </p:scale>
        <p:origin x="-185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ZA">
                <a:solidFill>
                  <a:sysClr val="windowText" lastClr="000000"/>
                </a:solidFill>
              </a:rPr>
              <a:t>Annual Performance Plan Targets</a:t>
            </a:r>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1-6028-4807-BA53-88BA5EFEE7CF}"/>
              </c:ext>
            </c:extLst>
          </c:dPt>
          <c:dP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3-6028-4807-BA53-88BA5EFEE7C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Val val="1"/>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15:layout/>
              </c:ext>
            </c:extLst>
          </c:dLbls>
          <c:cat>
            <c:strRef>
              <c:f>Sheet1!$B$38:$C$38</c:f>
              <c:strCache>
                <c:ptCount val="2"/>
                <c:pt idx="0">
                  <c:v>Target Achieved</c:v>
                </c:pt>
                <c:pt idx="1">
                  <c:v>Targets Not Achieved</c:v>
                </c:pt>
              </c:strCache>
            </c:strRef>
          </c:cat>
          <c:val>
            <c:numRef>
              <c:f>Sheet1!$B$39:$C$39</c:f>
              <c:numCache>
                <c:formatCode>General</c:formatCode>
                <c:ptCount val="2"/>
                <c:pt idx="0">
                  <c:v>17</c:v>
                </c:pt>
                <c:pt idx="1">
                  <c:v>5</c:v>
                </c:pt>
              </c:numCache>
            </c:numRef>
          </c:val>
          <c:extLst xmlns:c16r2="http://schemas.microsoft.com/office/drawing/2015/06/chart">
            <c:ext xmlns:c16="http://schemas.microsoft.com/office/drawing/2014/chart" uri="{C3380CC4-5D6E-409C-BE32-E72D297353CC}">
              <c16:uniqueId val="{00000004-6028-4807-BA53-88BA5EFEE7CF}"/>
            </c:ext>
          </c:extLst>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ZA"/>
              <a:t>Programme 1 </a:t>
            </a:r>
          </a:p>
        </c:rich>
      </c:tx>
      <c:layout>
        <c:manualLayout>
          <c:xMode val="edge"/>
          <c:yMode val="edge"/>
          <c:x val="0.3610601392217278"/>
          <c:y val="3.6319734112556047E-2"/>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2431535384957225E-2"/>
          <c:y val="0.17622416953671818"/>
          <c:w val="0.9113941043587751"/>
          <c:h val="0.67731745083879591"/>
        </c:manualLayout>
      </c:layout>
      <c:pie3DChart>
        <c:varyColors val="1"/>
        <c:ser>
          <c:idx val="0"/>
          <c:order val="0"/>
          <c:dPt>
            <c:idx val="0"/>
            <c:explosion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2BCB-4D08-B054-6E4D3FFE18E5}"/>
              </c:ext>
            </c:extLst>
          </c:dPt>
          <c:dPt>
            <c:idx val="1"/>
            <c:explosion val="5"/>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2BCB-4D08-B054-6E4D3FFE18E5}"/>
              </c:ext>
            </c:extLst>
          </c:dPt>
          <c:dPt>
            <c:idx val="2"/>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2BCB-4D08-B054-6E4D3FFE18E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Percent val="1"/>
            <c:extLst xmlns:c16r2="http://schemas.microsoft.com/office/drawing/2015/06/chart">
              <c:ext xmlns:c15="http://schemas.microsoft.com/office/drawing/2012/chart" uri="{CE6537A1-D6FC-4f65-9D91-7224C49458BB}">
                <c15:layout/>
              </c:ext>
            </c:extLst>
          </c:dLbls>
          <c:cat>
            <c:strRef>
              <c:f>Sheet3!$A$2:$C$2</c:f>
              <c:strCache>
                <c:ptCount val="3"/>
                <c:pt idx="1">
                  <c:v>Targets Achieved</c:v>
                </c:pt>
                <c:pt idx="2">
                  <c:v>Not Achieved </c:v>
                </c:pt>
              </c:strCache>
            </c:strRef>
          </c:cat>
          <c:val>
            <c:numRef>
              <c:f>Sheet3!$A$3:$C$3</c:f>
              <c:numCache>
                <c:formatCode>#,##0</c:formatCode>
                <c:ptCount val="3"/>
                <c:pt idx="1">
                  <c:v>6</c:v>
                </c:pt>
                <c:pt idx="2" formatCode="General">
                  <c:v>1</c:v>
                </c:pt>
              </c:numCache>
            </c:numRef>
          </c:val>
          <c:extLst xmlns:c16r2="http://schemas.microsoft.com/office/drawing/2015/06/chart">
            <c:ext xmlns:c16="http://schemas.microsoft.com/office/drawing/2014/chart" uri="{C3380CC4-5D6E-409C-BE32-E72D297353CC}">
              <c16:uniqueId val="{00000006-2BCB-4D08-B054-6E4D3FFE18E5}"/>
            </c:ext>
          </c:extLst>
        </c:ser>
        <c:dLbls/>
      </c:pie3DChart>
      <c:spPr>
        <a:noFill/>
        <a:ln>
          <a:noFill/>
        </a:ln>
        <a:effectLst/>
      </c:spPr>
    </c:plotArea>
    <c:legend>
      <c:legendPos val="b"/>
      <c:legendEntry>
        <c:idx val="0"/>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ZA"/>
              <a:t>Programme 2 </a:t>
            </a:r>
          </a:p>
        </c:rich>
      </c:tx>
      <c:layout>
        <c:manualLayout>
          <c:xMode val="edge"/>
          <c:yMode val="edge"/>
          <c:x val="0.30975270424498291"/>
          <c:y val="4.0072379664670817E-2"/>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4139994546060572E-2"/>
          <c:y val="0.21290542185620046"/>
          <c:w val="0.80704214683217013"/>
          <c:h val="0.59870179909088117"/>
        </c:manualLayout>
      </c:layout>
      <c:pie3DChart>
        <c:varyColors val="1"/>
        <c:ser>
          <c:idx val="0"/>
          <c:order val="0"/>
          <c:dPt>
            <c:idx val="0"/>
            <c:explosion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1467-44A3-A9BB-9FAC2CA6768F}"/>
              </c:ext>
            </c:extLst>
          </c:dPt>
          <c:dPt>
            <c:idx val="1"/>
            <c:explosion val="5"/>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1467-44A3-A9BB-9FAC2CA6768F}"/>
              </c:ext>
            </c:extLst>
          </c:dPt>
          <c:dPt>
            <c:idx val="2"/>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1467-44A3-A9BB-9FAC2CA6768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Percent val="1"/>
            <c:extLst xmlns:c16r2="http://schemas.microsoft.com/office/drawing/2015/06/chart">
              <c:ext xmlns:c15="http://schemas.microsoft.com/office/drawing/2012/chart" uri="{CE6537A1-D6FC-4f65-9D91-7224C49458BB}">
                <c15:layout/>
              </c:ext>
            </c:extLst>
          </c:dLbls>
          <c:cat>
            <c:strRef>
              <c:f>Sheet3!$A$2:$C$2</c:f>
              <c:strCache>
                <c:ptCount val="3"/>
                <c:pt idx="1">
                  <c:v>Targets Achieved</c:v>
                </c:pt>
                <c:pt idx="2">
                  <c:v>Not Achieved </c:v>
                </c:pt>
              </c:strCache>
            </c:strRef>
          </c:cat>
          <c:val>
            <c:numRef>
              <c:f>Sheet3!$A$3:$C$3</c:f>
              <c:numCache>
                <c:formatCode>#,##0</c:formatCode>
                <c:ptCount val="3"/>
                <c:pt idx="1">
                  <c:v>11</c:v>
                </c:pt>
                <c:pt idx="2" formatCode="General">
                  <c:v>4</c:v>
                </c:pt>
              </c:numCache>
            </c:numRef>
          </c:val>
          <c:extLst xmlns:c16r2="http://schemas.microsoft.com/office/drawing/2015/06/chart">
            <c:ext xmlns:c16="http://schemas.microsoft.com/office/drawing/2014/chart" uri="{C3380CC4-5D6E-409C-BE32-E72D297353CC}">
              <c16:uniqueId val="{00000006-1467-44A3-A9BB-9FAC2CA6768F}"/>
            </c:ext>
          </c:extLst>
        </c:ser>
        <c:dLbls/>
      </c:pie3DChart>
      <c:spPr>
        <a:noFill/>
        <a:ln>
          <a:noFill/>
        </a:ln>
        <a:effectLst/>
      </c:spPr>
    </c:plotArea>
    <c:legend>
      <c:legendPos val="b"/>
      <c:legendEntry>
        <c:idx val="0"/>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ZA">
                <a:solidFill>
                  <a:sysClr val="windowText" lastClr="000000"/>
                </a:solidFill>
              </a:rPr>
              <a:t>Annual Performance Plan Targets</a:t>
            </a:r>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1-C8B6-4CA9-A317-129AF538B46B}"/>
              </c:ext>
            </c:extLst>
          </c:dPt>
          <c:dP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3-C8B6-4CA9-A317-129AF538B46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Val val="1"/>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15:layout/>
              </c:ext>
            </c:extLst>
          </c:dLbls>
          <c:cat>
            <c:strRef>
              <c:f>Sheet1!$B$38:$C$38</c:f>
              <c:strCache>
                <c:ptCount val="2"/>
                <c:pt idx="0">
                  <c:v>Target Achieved</c:v>
                </c:pt>
                <c:pt idx="1">
                  <c:v>Targets Not Achieved</c:v>
                </c:pt>
              </c:strCache>
            </c:strRef>
          </c:cat>
          <c:val>
            <c:numRef>
              <c:f>Sheet1!$B$39:$C$39</c:f>
              <c:numCache>
                <c:formatCode>General</c:formatCode>
                <c:ptCount val="2"/>
                <c:pt idx="0">
                  <c:v>21</c:v>
                </c:pt>
                <c:pt idx="1">
                  <c:v>2</c:v>
                </c:pt>
              </c:numCache>
            </c:numRef>
          </c:val>
          <c:extLst xmlns:c16r2="http://schemas.microsoft.com/office/drawing/2015/06/chart">
            <c:ext xmlns:c16="http://schemas.microsoft.com/office/drawing/2014/chart" uri="{C3380CC4-5D6E-409C-BE32-E72D297353CC}">
              <c16:uniqueId val="{00000004-C8B6-4CA9-A317-129AF538B46B}"/>
            </c:ext>
          </c:extLst>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ZA"/>
              <a:t>Programme 1 </a:t>
            </a:r>
          </a:p>
        </c:rich>
      </c:tx>
      <c:layout>
        <c:manualLayout>
          <c:xMode val="edge"/>
          <c:yMode val="edge"/>
          <c:x val="0.3610601392217278"/>
          <c:y val="3.6319734112556047E-2"/>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2431535384957225E-2"/>
          <c:y val="0.17622416953671818"/>
          <c:w val="0.9113941043587751"/>
          <c:h val="0.67731745083879591"/>
        </c:manualLayout>
      </c:layout>
      <c:pie3DChart>
        <c:varyColors val="1"/>
        <c:ser>
          <c:idx val="0"/>
          <c:order val="0"/>
          <c:dPt>
            <c:idx val="0"/>
            <c:explosion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2701-4C01-A706-B67F9A251132}"/>
              </c:ext>
            </c:extLst>
          </c:dPt>
          <c:dPt>
            <c:idx val="1"/>
            <c:explosion val="5"/>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2701-4C01-A706-B67F9A251132}"/>
              </c:ext>
            </c:extLst>
          </c:dPt>
          <c:dPt>
            <c:idx val="2"/>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2701-4C01-A706-B67F9A25113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Percent val="1"/>
            <c:extLst xmlns:c16r2="http://schemas.microsoft.com/office/drawing/2015/06/chart">
              <c:ext xmlns:c15="http://schemas.microsoft.com/office/drawing/2012/chart" uri="{CE6537A1-D6FC-4f65-9D91-7224C49458BB}">
                <c15:layout/>
              </c:ext>
            </c:extLst>
          </c:dLbls>
          <c:cat>
            <c:strRef>
              <c:f>Sheet3!$A$2:$B$2</c:f>
              <c:strCache>
                <c:ptCount val="2"/>
                <c:pt idx="1">
                  <c:v>Targets Achieved</c:v>
                </c:pt>
              </c:strCache>
            </c:strRef>
          </c:cat>
          <c:val>
            <c:numRef>
              <c:f>Sheet3!$A$3:$B$3</c:f>
              <c:numCache>
                <c:formatCode>#,##0</c:formatCode>
                <c:ptCount val="2"/>
                <c:pt idx="1">
                  <c:v>6</c:v>
                </c:pt>
              </c:numCache>
            </c:numRef>
          </c:val>
          <c:extLst xmlns:c16r2="http://schemas.microsoft.com/office/drawing/2015/06/chart">
            <c:ext xmlns:c16="http://schemas.microsoft.com/office/drawing/2014/chart" uri="{C3380CC4-5D6E-409C-BE32-E72D297353CC}">
              <c16:uniqueId val="{00000006-2701-4C01-A706-B67F9A251132}"/>
            </c:ext>
          </c:extLst>
        </c:ser>
        <c:dLbls/>
      </c:pie3DChart>
      <c:spPr>
        <a:noFill/>
        <a:ln>
          <a:noFill/>
        </a:ln>
        <a:effectLst/>
      </c:spPr>
    </c:plotArea>
    <c:legend>
      <c:legendPos val="b"/>
      <c:legendEntry>
        <c:idx val="0"/>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ZA"/>
              <a:t>Programme 2 </a:t>
            </a:r>
          </a:p>
        </c:rich>
      </c:tx>
      <c:layout>
        <c:manualLayout>
          <c:xMode val="edge"/>
          <c:yMode val="edge"/>
          <c:x val="0.30975270424498291"/>
          <c:y val="4.0072379664670817E-2"/>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4139994546060572E-2"/>
          <c:y val="0.21290542185620046"/>
          <c:w val="0.80704214683217013"/>
          <c:h val="0.59870179909088117"/>
        </c:manualLayout>
      </c:layout>
      <c:pie3DChart>
        <c:varyColors val="1"/>
        <c:ser>
          <c:idx val="0"/>
          <c:order val="0"/>
          <c:dPt>
            <c:idx val="0"/>
            <c:explosion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11EB-4B76-9A89-595B78C40BAF}"/>
              </c:ext>
            </c:extLst>
          </c:dPt>
          <c:dPt>
            <c:idx val="1"/>
            <c:explosion val="5"/>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11EB-4B76-9A89-595B78C40BAF}"/>
              </c:ext>
            </c:extLst>
          </c:dPt>
          <c:dPt>
            <c:idx val="2"/>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11EB-4B76-9A89-595B78C40BA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Percent val="1"/>
            <c:extLst xmlns:c16r2="http://schemas.microsoft.com/office/drawing/2015/06/chart">
              <c:ext xmlns:c15="http://schemas.microsoft.com/office/drawing/2012/chart" uri="{CE6537A1-D6FC-4f65-9D91-7224C49458BB}">
                <c15:layout/>
              </c:ext>
            </c:extLst>
          </c:dLbls>
          <c:cat>
            <c:strRef>
              <c:f>Sheet3!$A$2:$C$2</c:f>
              <c:strCache>
                <c:ptCount val="3"/>
                <c:pt idx="1">
                  <c:v>Targets Achieved</c:v>
                </c:pt>
                <c:pt idx="2">
                  <c:v>Not Achieved </c:v>
                </c:pt>
              </c:strCache>
            </c:strRef>
          </c:cat>
          <c:val>
            <c:numRef>
              <c:f>Sheet3!$A$3:$C$3</c:f>
              <c:numCache>
                <c:formatCode>#,##0</c:formatCode>
                <c:ptCount val="3"/>
                <c:pt idx="1">
                  <c:v>15</c:v>
                </c:pt>
                <c:pt idx="2" formatCode="General">
                  <c:v>2</c:v>
                </c:pt>
              </c:numCache>
            </c:numRef>
          </c:val>
          <c:extLst xmlns:c16r2="http://schemas.microsoft.com/office/drawing/2015/06/chart">
            <c:ext xmlns:c16="http://schemas.microsoft.com/office/drawing/2014/chart" uri="{C3380CC4-5D6E-409C-BE32-E72D297353CC}">
              <c16:uniqueId val="{00000006-11EB-4B76-9A89-595B78C40BAF}"/>
            </c:ext>
          </c:extLst>
        </c:ser>
        <c:dLbls/>
      </c:pie3DChart>
      <c:spPr>
        <a:noFill/>
        <a:ln>
          <a:noFill/>
        </a:ln>
        <a:effectLst/>
      </c:spPr>
    </c:plotArea>
    <c:legend>
      <c:legendPos val="b"/>
      <c:legendEntry>
        <c:idx val="0"/>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2475576003121826"/>
          <c:y val="5.3238560080776466E-2"/>
          <c:w val="0.86052959289321951"/>
          <c:h val="0.86796931236590913"/>
        </c:manualLayout>
      </c:layout>
      <c:lineChart>
        <c:grouping val="standard"/>
        <c:ser>
          <c:idx val="0"/>
          <c:order val="0"/>
          <c:tx>
            <c:strRef>
              <c:f>Sheet1!$B$1</c:f>
              <c:strCache>
                <c:ptCount val="1"/>
                <c:pt idx="0">
                  <c:v>Vacancies</c:v>
                </c:pt>
              </c:strCache>
            </c:strRef>
          </c:tx>
          <c:spPr>
            <a:ln w="37812">
              <a:solidFill>
                <a:srgbClr val="FF0000"/>
              </a:solidFill>
            </a:ln>
          </c:spPr>
          <c:marker>
            <c:spPr>
              <a:solidFill>
                <a:srgbClr val="FF0000"/>
              </a:solidFill>
              <a:ln w="37812">
                <a:solidFill>
                  <a:srgbClr val="FF0000"/>
                </a:solidFill>
              </a:ln>
            </c:spPr>
          </c:marker>
          <c:dLbls>
            <c:spPr>
              <a:noFill/>
              <a:ln>
                <a:noFill/>
              </a:ln>
              <a:effectLst/>
            </c:spPr>
            <c:txPr>
              <a:bodyPr/>
              <a:lstStyle/>
              <a:p>
                <a:pPr>
                  <a:defRPr b="1"/>
                </a:pPr>
                <a:endParaRPr lang="en-US"/>
              </a:p>
            </c:txPr>
            <c:dLblPos val="r"/>
            <c:showVal val="1"/>
            <c:extLst xmlns:c16r2="http://schemas.microsoft.com/office/drawing/2015/06/chart">
              <c:ext xmlns:c15="http://schemas.microsoft.com/office/drawing/2012/chart" uri="{CE6537A1-D6FC-4f65-9D91-7224C49458BB}">
                <c15:layout/>
                <c15:showLeaderLines val="0"/>
              </c:ext>
            </c:extLst>
          </c:dLbls>
          <c:cat>
            <c:strRef>
              <c:f>Sheet1!$A$2:$A$6</c:f>
              <c:strCache>
                <c:ptCount val="5"/>
                <c:pt idx="0">
                  <c:v>2017/18</c:v>
                </c:pt>
                <c:pt idx="1">
                  <c:v>QTR 1</c:v>
                </c:pt>
                <c:pt idx="2">
                  <c:v>QTR 2</c:v>
                </c:pt>
                <c:pt idx="3">
                  <c:v>QTR 3</c:v>
                </c:pt>
                <c:pt idx="4">
                  <c:v>QTR 4</c:v>
                </c:pt>
              </c:strCache>
            </c:strRef>
          </c:cat>
          <c:val>
            <c:numRef>
              <c:f>Sheet1!$B$2:$B$6</c:f>
              <c:numCache>
                <c:formatCode>0.0%</c:formatCode>
                <c:ptCount val="5"/>
                <c:pt idx="0">
                  <c:v>0.10100000000000002</c:v>
                </c:pt>
                <c:pt idx="1">
                  <c:v>9.2000000000000026E-2</c:v>
                </c:pt>
              </c:numCache>
            </c:numRef>
          </c:val>
          <c:extLst xmlns:c16r2="http://schemas.microsoft.com/office/drawing/2015/06/chart">
            <c:ext xmlns:c16="http://schemas.microsoft.com/office/drawing/2014/chart" uri="{C3380CC4-5D6E-409C-BE32-E72D297353CC}">
              <c16:uniqueId val="{00000000-B9B4-45F7-9773-3AD8CDED26E6}"/>
            </c:ext>
          </c:extLst>
        </c:ser>
        <c:dLbls/>
        <c:marker val="1"/>
        <c:axId val="135181824"/>
        <c:axId val="138170368"/>
      </c:lineChart>
      <c:catAx>
        <c:axId val="135181824"/>
        <c:scaling>
          <c:orientation val="minMax"/>
        </c:scaling>
        <c:axPos val="b"/>
        <c:numFmt formatCode="General" sourceLinked="1"/>
        <c:tickLblPos val="nextTo"/>
        <c:txPr>
          <a:bodyPr/>
          <a:lstStyle/>
          <a:p>
            <a:pPr>
              <a:defRPr b="1"/>
            </a:pPr>
            <a:endParaRPr lang="en-US"/>
          </a:p>
        </c:txPr>
        <c:crossAx val="138170368"/>
        <c:crosses val="autoZero"/>
        <c:auto val="1"/>
        <c:lblAlgn val="ctr"/>
        <c:lblOffset val="100"/>
      </c:catAx>
      <c:valAx>
        <c:axId val="138170368"/>
        <c:scaling>
          <c:orientation val="minMax"/>
        </c:scaling>
        <c:axPos val="l"/>
        <c:majorGridlines/>
        <c:title>
          <c:tx>
            <c:rich>
              <a:bodyPr/>
              <a:lstStyle/>
              <a:p>
                <a:pPr>
                  <a:defRPr/>
                </a:pPr>
                <a:r>
                  <a:rPr lang="en-US"/>
                  <a:t>Vacancy Rate</a:t>
                </a:r>
              </a:p>
            </c:rich>
          </c:tx>
        </c:title>
        <c:numFmt formatCode="0.0%" sourceLinked="1"/>
        <c:tickLblPos val="nextTo"/>
        <c:txPr>
          <a:bodyPr/>
          <a:lstStyle/>
          <a:p>
            <a:pPr>
              <a:defRPr b="1"/>
            </a:pPr>
            <a:endParaRPr lang="en-US"/>
          </a:p>
        </c:txPr>
        <c:crossAx val="135181824"/>
        <c:crosses val="autoZero"/>
        <c:crossBetween val="between"/>
      </c:valAx>
      <c:spPr>
        <a:noFill/>
        <a:ln w="24801">
          <a:noFill/>
        </a:ln>
      </c:spPr>
    </c:plotArea>
    <c:plotVisOnly val="1"/>
    <c:dispBlanksAs val="gap"/>
  </c:chart>
  <c:spPr>
    <a:solidFill>
      <a:schemeClr val="bg1"/>
    </a:solidFill>
  </c:spPr>
  <c:txPr>
    <a:bodyPr/>
    <a:lstStyle/>
    <a:p>
      <a:pPr>
        <a:defRPr sz="1000">
          <a:latin typeface="Arial Narrow" panose="020B0606020202030204"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Sheet1!$B$1</c:f>
              <c:strCache>
                <c:ptCount val="1"/>
                <c:pt idx="0">
                  <c:v>Target</c:v>
                </c:pt>
              </c:strCache>
            </c:strRef>
          </c:tx>
          <c:spPr>
            <a:solidFill>
              <a:srgbClr val="0066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Arial Narrow" panose="020B060602020203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PWD</c:v>
                </c:pt>
              </c:strCache>
            </c:strRef>
          </c:cat>
          <c:val>
            <c:numRef>
              <c:f>Sheet1!$B$2:$B$4</c:f>
              <c:numCache>
                <c:formatCode>0.0%</c:formatCode>
                <c:ptCount val="3"/>
                <c:pt idx="0">
                  <c:v>0.45</c:v>
                </c:pt>
                <c:pt idx="1">
                  <c:v>0.55000000000000004</c:v>
                </c:pt>
                <c:pt idx="2">
                  <c:v>3.0000000000000002E-2</c:v>
                </c:pt>
              </c:numCache>
            </c:numRef>
          </c:val>
          <c:extLst xmlns:c16r2="http://schemas.microsoft.com/office/drawing/2015/06/chart">
            <c:ext xmlns:c16="http://schemas.microsoft.com/office/drawing/2014/chart" uri="{C3380CC4-5D6E-409C-BE32-E72D297353CC}">
              <c16:uniqueId val="{00000000-618E-4257-A42F-46CEBE7049A6}"/>
            </c:ext>
          </c:extLst>
        </c:ser>
        <c:ser>
          <c:idx val="5"/>
          <c:order val="1"/>
          <c:tx>
            <c:strRef>
              <c:f>Sheet1!$G$1</c:f>
              <c:strCache>
                <c:ptCount val="1"/>
                <c:pt idx="0">
                  <c:v>2017/18 </c:v>
                </c:pt>
              </c:strCache>
            </c:strRef>
          </c:tx>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Arial Narrow" panose="020B060602020203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PWD</c:v>
                </c:pt>
              </c:strCache>
            </c:strRef>
          </c:cat>
          <c:val>
            <c:numRef>
              <c:f>Sheet1!$G$2:$G$4</c:f>
              <c:numCache>
                <c:formatCode>0.0%</c:formatCode>
                <c:ptCount val="3"/>
                <c:pt idx="0">
                  <c:v>0.39500000000000007</c:v>
                </c:pt>
                <c:pt idx="1">
                  <c:v>0.60500000000000009</c:v>
                </c:pt>
                <c:pt idx="2">
                  <c:v>3.4000000000000002E-2</c:v>
                </c:pt>
              </c:numCache>
            </c:numRef>
          </c:val>
          <c:extLst xmlns:c16r2="http://schemas.microsoft.com/office/drawing/2015/06/chart">
            <c:ext xmlns:c16="http://schemas.microsoft.com/office/drawing/2014/chart" uri="{C3380CC4-5D6E-409C-BE32-E72D297353CC}">
              <c16:uniqueId val="{00000001-618E-4257-A42F-46CEBE7049A6}"/>
            </c:ext>
          </c:extLst>
        </c:ser>
        <c:dLbls/>
        <c:gapWidth val="100"/>
        <c:overlap val="-24"/>
        <c:axId val="139436416"/>
        <c:axId val="139437952"/>
      </c:barChart>
      <c:catAx>
        <c:axId val="139436416"/>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Narrow" panose="020B0606020202030204" pitchFamily="34" charset="0"/>
                <a:ea typeface="+mn-ea"/>
                <a:cs typeface="+mn-cs"/>
              </a:defRPr>
            </a:pPr>
            <a:endParaRPr lang="en-US"/>
          </a:p>
        </c:txPr>
        <c:crossAx val="139437952"/>
        <c:crosses val="autoZero"/>
        <c:auto val="1"/>
        <c:lblAlgn val="ctr"/>
        <c:lblOffset val="100"/>
      </c:catAx>
      <c:valAx>
        <c:axId val="139437952"/>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Narrow" panose="020B0606020202030204" pitchFamily="34" charset="0"/>
                <a:ea typeface="+mn-ea"/>
                <a:cs typeface="+mn-cs"/>
              </a:defRPr>
            </a:pPr>
            <a:endParaRPr lang="en-US"/>
          </a:p>
        </c:txPr>
        <c:crossAx val="13943641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chart>
  <c:spPr>
    <a:solidFill>
      <a:schemeClr val="bg1"/>
    </a:solid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1F4D07-2139-4FD7-B8AF-A6D831AD5478}" type="datetimeFigureOut">
              <a:rPr lang="en-GB" smtClean="0"/>
              <a:pPr/>
              <a:t>13/09/2018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4EACA5B-D8D3-4D7B-BCB3-C7F1FBAA0F0D}" type="slidenum">
              <a:rPr lang="en-GB" smtClean="0"/>
              <a:pPr/>
              <a:t>‹#›</a:t>
            </a:fld>
            <a:endParaRPr lang="en-GB"/>
          </a:p>
        </p:txBody>
      </p:sp>
    </p:spTree>
    <p:extLst>
      <p:ext uri="{BB962C8B-B14F-4D97-AF65-F5344CB8AC3E}">
        <p14:creationId xmlns:p14="http://schemas.microsoft.com/office/powerpoint/2010/main" xmlns="" val="4024167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35D978A-D81D-40E3-ADB7-82795D22C5D5}" type="datetimeFigureOut">
              <a:rPr lang="en-ZA" smtClean="0"/>
              <a:pPr/>
              <a:t>2018/09/13</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605DA4-7C1C-4544-9339-03148019208C}" type="slidenum">
              <a:rPr lang="en-ZA" smtClean="0"/>
              <a:pPr/>
              <a:t>‹#›</a:t>
            </a:fld>
            <a:endParaRPr lang="en-ZA"/>
          </a:p>
        </p:txBody>
      </p:sp>
    </p:spTree>
    <p:extLst>
      <p:ext uri="{BB962C8B-B14F-4D97-AF65-F5344CB8AC3E}">
        <p14:creationId xmlns:p14="http://schemas.microsoft.com/office/powerpoint/2010/main" xmlns="" val="34605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05DA4-7C1C-4544-9339-03148019208C}" type="slidenum">
              <a:rPr lang="en-ZA" smtClean="0"/>
              <a:pPr/>
              <a:t>1</a:t>
            </a:fld>
            <a:endParaRPr lang="en-ZA"/>
          </a:p>
        </p:txBody>
      </p:sp>
    </p:spTree>
    <p:extLst>
      <p:ext uri="{BB962C8B-B14F-4D97-AF65-F5344CB8AC3E}">
        <p14:creationId xmlns:p14="http://schemas.microsoft.com/office/powerpoint/2010/main" xmlns="" val="141307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368073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2041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2450287-9780-4CD3-8B0A-62AA3981FB6B}" type="datetimeFigureOut">
              <a:rPr lang="en-ZA" smtClean="0">
                <a:solidFill>
                  <a:prstClr val="black"/>
                </a:solidFill>
              </a:rPr>
              <a:pPr/>
              <a:t>2018/09/13</a:t>
            </a:fld>
            <a:endParaRPr lang="en-ZA">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ZA">
              <a:solidFill>
                <a:prstClr val="black"/>
              </a:solidFill>
            </a:endParaRPr>
          </a:p>
        </p:txBody>
      </p:sp>
      <p:sp>
        <p:nvSpPr>
          <p:cNvPr id="4" name="Slide Number Placeholder 3"/>
          <p:cNvSpPr>
            <a:spLocks noGrp="1"/>
          </p:cNvSpPr>
          <p:nvPr>
            <p:ph type="sldNum" sz="quarter" idx="12"/>
          </p:nvPr>
        </p:nvSpPr>
        <p:spPr/>
        <p:txBody>
          <a:bodyPr/>
          <a:lstStyle/>
          <a:p>
            <a:fld id="{F173C290-DD8E-4211-A32B-6B26B4ECEE4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28649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303796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104741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410253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217508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6600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9259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59125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33124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pPr/>
              <a:t>‹#›</a:t>
            </a:fld>
            <a:endParaRPr lang="en-ZA"/>
          </a:p>
        </p:txBody>
      </p:sp>
      <p:pic>
        <p:nvPicPr>
          <p:cNvPr id="8" name="Picture 7"/>
          <p:cNvPicPr>
            <a:picLocks/>
          </p:cNvPicPr>
          <p:nvPr userDrawn="1"/>
        </p:nvPicPr>
        <p:blipFill>
          <a:blip r:embed="rId7" cstate="print"/>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smtClean="0">
                <a:solidFill>
                  <a:srgbClr val="B61918"/>
                </a:solidFill>
                <a:latin typeface="Gill Sans Light" charset="0"/>
                <a:ea typeface="Gill Sans Light" charset="0"/>
                <a:cs typeface="Gill Sans Light" charset="0"/>
              </a:rPr>
              <a:t>Learn</a:t>
            </a:r>
            <a:r>
              <a:rPr lang="en-US" sz="1800" b="0" i="0" u="none" strike="noStrike" kern="1200" baseline="0" dirty="0" smtClean="0">
                <a:solidFill>
                  <a:schemeClr val="tx1"/>
                </a:solidFill>
                <a:latin typeface="Gill Sans Light" charset="0"/>
                <a:ea typeface="Gill Sans Light" charset="0"/>
                <a:cs typeface="Gill Sans Light" charset="0"/>
              </a:rPr>
              <a:t> </a:t>
            </a:r>
            <a:r>
              <a:rPr lang="en-US" sz="1800" b="0" i="0" u="none" strike="noStrike" kern="1200" baseline="0" dirty="0" smtClean="0">
                <a:solidFill>
                  <a:srgbClr val="006600"/>
                </a:solidFill>
                <a:latin typeface="Gill Sans Light" charset="0"/>
                <a:ea typeface="Gill Sans Light" charset="0"/>
                <a:cs typeface="Gill Sans Light" charset="0"/>
              </a:rPr>
              <a:t>Grow</a:t>
            </a:r>
            <a:r>
              <a:rPr lang="en-US" sz="1800" b="0" i="0" u="none" strike="noStrike" kern="1200" baseline="0" dirty="0" smtClean="0">
                <a:solidFill>
                  <a:schemeClr val="tx1"/>
                </a:solidFill>
                <a:latin typeface="Gill Sans Light" charset="0"/>
                <a:ea typeface="Gill Sans Light" charset="0"/>
                <a:cs typeface="Gill Sans Light" charset="0"/>
              </a:rPr>
              <a:t> </a:t>
            </a:r>
            <a:r>
              <a:rPr lang="en-US" sz="1800" b="0" i="0" u="none" strike="noStrike" kern="1200" baseline="0" dirty="0" smtClean="0">
                <a:solidFill>
                  <a:srgbClr val="AAAAAA"/>
                </a:solidFill>
                <a:latin typeface="Gill Sans Light" charset="0"/>
                <a:ea typeface="Gill Sans Light" charset="0"/>
                <a:cs typeface="Gill Sans Light" charset="0"/>
              </a:rPr>
              <a:t>Serve</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7" cstate="print"/>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xmlns="" val="414168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pic>
        <p:nvPicPr>
          <p:cNvPr id="8" name="Picture 7"/>
          <p:cNvPicPr>
            <a:picLocks/>
          </p:cNvPicPr>
          <p:nvPr userDrawn="1"/>
        </p:nvPicPr>
        <p:blipFill>
          <a:blip r:embed="rId8" cstate="print"/>
          <a:stretch>
            <a:fillRect/>
          </a:stretch>
        </p:blipFill>
        <p:spPr>
          <a:xfrm flipV="1">
            <a:off x="2571" y="5841272"/>
            <a:ext cx="9144000" cy="36000"/>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814592" y="6234886"/>
            <a:ext cx="1872208" cy="369332"/>
          </a:xfrm>
          <a:prstGeom prst="rect">
            <a:avLst/>
          </a:prstGeom>
          <a:noFill/>
        </p:spPr>
        <p:txBody>
          <a:bodyPr wrap="square" rtlCol="0">
            <a:spAutoFit/>
          </a:bodyPr>
          <a:lstStyle/>
          <a:p>
            <a:r>
              <a:rPr lang="en-US" dirty="0" smtClean="0">
                <a:solidFill>
                  <a:srgbClr val="B61918"/>
                </a:solidFill>
                <a:latin typeface="Gill Sans Light" charset="0"/>
                <a:ea typeface="Gill Sans Light" charset="0"/>
                <a:cs typeface="Gill Sans Light" charset="0"/>
              </a:rPr>
              <a:t>Learn</a:t>
            </a:r>
            <a:r>
              <a:rPr lang="en-US" dirty="0" smtClean="0">
                <a:solidFill>
                  <a:prstClr val="black"/>
                </a:solidFill>
                <a:latin typeface="Gill Sans Light" charset="0"/>
                <a:ea typeface="Gill Sans Light" charset="0"/>
                <a:cs typeface="Gill Sans Light" charset="0"/>
              </a:rPr>
              <a:t> </a:t>
            </a:r>
            <a:r>
              <a:rPr lang="en-US" dirty="0" smtClean="0">
                <a:solidFill>
                  <a:srgbClr val="006600"/>
                </a:solidFill>
                <a:latin typeface="Gill Sans Light" charset="0"/>
                <a:ea typeface="Gill Sans Light" charset="0"/>
                <a:cs typeface="Gill Sans Light" charset="0"/>
              </a:rPr>
              <a:t>Grow</a:t>
            </a:r>
            <a:r>
              <a:rPr lang="en-US" dirty="0" smtClean="0">
                <a:solidFill>
                  <a:prstClr val="black"/>
                </a:solidFill>
                <a:latin typeface="Gill Sans Light" charset="0"/>
                <a:ea typeface="Gill Sans Light" charset="0"/>
                <a:cs typeface="Gill Sans Light" charset="0"/>
              </a:rPr>
              <a:t> </a:t>
            </a:r>
            <a:r>
              <a:rPr lang="en-US" dirty="0" smtClean="0">
                <a:solidFill>
                  <a:srgbClr val="AAAAAA"/>
                </a:solidFill>
                <a:latin typeface="Gill Sans Light" charset="0"/>
                <a:ea typeface="Gill Sans Light" charset="0"/>
                <a:cs typeface="Gill Sans Light" charset="0"/>
              </a:rPr>
              <a:t>Serve</a:t>
            </a:r>
            <a:endParaRPr lang="en-US"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8" cstate="print"/>
          <a:stretch>
            <a:fillRect/>
          </a:stretch>
        </p:blipFill>
        <p:spPr>
          <a:xfrm flipV="1">
            <a:off x="2571" y="1081123"/>
            <a:ext cx="9144000" cy="36000"/>
          </a:xfrm>
          <a:prstGeom prst="rect">
            <a:avLst/>
          </a:prstGeom>
        </p:spPr>
      </p:pic>
    </p:spTree>
    <p:extLst>
      <p:ext uri="{BB962C8B-B14F-4D97-AF65-F5344CB8AC3E}">
        <p14:creationId xmlns:p14="http://schemas.microsoft.com/office/powerpoint/2010/main" xmlns="" val="245541029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alphaModFix amt="20000"/>
            <a:extLst>
              <a:ext uri="{28A0092B-C50C-407E-A947-70E740481C1C}">
                <a14:useLocalDpi xmlns:a14="http://schemas.microsoft.com/office/drawing/2010/main" xmlns="" val="0"/>
              </a:ext>
            </a:extLst>
          </a:blip>
          <a:srcRect l="1161" t="5035" r="1112" b="2280"/>
          <a:stretch/>
        </p:blipFill>
        <p:spPr>
          <a:xfrm>
            <a:off x="4528" y="44624"/>
            <a:ext cx="9144000" cy="5805263"/>
          </a:xfrm>
          <a:prstGeom prst="rect">
            <a:avLst/>
          </a:prstGeom>
        </p:spPr>
      </p:pic>
      <p:sp>
        <p:nvSpPr>
          <p:cNvPr id="2" name="Title 1"/>
          <p:cNvSpPr>
            <a:spLocks noGrp="1"/>
          </p:cNvSpPr>
          <p:nvPr>
            <p:ph type="ctrTitle"/>
          </p:nvPr>
        </p:nvSpPr>
        <p:spPr>
          <a:xfrm>
            <a:off x="323528" y="1412776"/>
            <a:ext cx="8496944" cy="2304256"/>
          </a:xfrm>
        </p:spPr>
        <p:txBody>
          <a:bodyPr>
            <a:normAutofit/>
          </a:bodyPr>
          <a:lstStyle/>
          <a:p>
            <a:r>
              <a:rPr lang="en-ZA"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2017/18 Fourth Quarter </a:t>
            </a:r>
            <a:r>
              <a:rPr lang="en-ZA" sz="2400" dirty="0">
                <a:solidFill>
                  <a:srgbClr val="C00000"/>
                </a:solidFill>
                <a:latin typeface="Tahoma" panose="020B0604030504040204" pitchFamily="34" charset="0"/>
                <a:ea typeface="Tahoma" panose="020B0604030504040204" pitchFamily="34" charset="0"/>
                <a:cs typeface="Tahoma" panose="020B0604030504040204" pitchFamily="34" charset="0"/>
              </a:rPr>
              <a:t>Organisational </a:t>
            </a:r>
            <a:r>
              <a:rPr lang="en-ZA"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Performance</a:t>
            </a:r>
            <a:br>
              <a:rPr lang="en-ZA"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&amp;</a:t>
            </a:r>
            <a:br>
              <a:rPr lang="en-ZA"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2018/19 First Quarter Organisational Performance</a:t>
            </a:r>
            <a:br>
              <a:rPr lang="en-ZA"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2400"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ZA" sz="2400" dirty="0">
                <a:solidFill>
                  <a:srgbClr val="C00000"/>
                </a:solidFill>
                <a:latin typeface="Tahoma" panose="020B0604030504040204" pitchFamily="34" charset="0"/>
                <a:ea typeface="Tahoma" panose="020B0604030504040204" pitchFamily="34" charset="0"/>
                <a:cs typeface="Tahoma" panose="020B0604030504040204" pitchFamily="34" charset="0"/>
              </a:rPr>
            </a:br>
            <a:endParaRPr lang="en-ZA"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4067944" y="5805263"/>
            <a:ext cx="507605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latin typeface="Calibri" pitchFamily="34" charset="0"/>
                <a:cs typeface="Arial" pitchFamily="34" charset="0"/>
              </a:rPr>
              <a:t> </a:t>
            </a:r>
            <a:endParaRPr lang="en-ZA" sz="2000" b="1" dirty="0">
              <a:latin typeface="Calibri" pitchFamily="34" charset="0"/>
              <a:cs typeface="Arial" pitchFamily="34" charset="0"/>
            </a:endParaRPr>
          </a:p>
        </p:txBody>
      </p:sp>
      <p:sp>
        <p:nvSpPr>
          <p:cNvPr id="4" name="Rectangle 3"/>
          <p:cNvSpPr/>
          <p:nvPr/>
        </p:nvSpPr>
        <p:spPr>
          <a:xfrm>
            <a:off x="3073815" y="5129572"/>
            <a:ext cx="6070185" cy="646331"/>
          </a:xfrm>
          <a:prstGeom prst="rect">
            <a:avLst/>
          </a:prstGeom>
        </p:spPr>
        <p:txBody>
          <a:bodyPr wrap="square">
            <a:spAutoFit/>
          </a:bodyPr>
          <a:lstStyle/>
          <a:p>
            <a:pPr algn="r"/>
            <a:r>
              <a:rPr lang="en-ZA" dirty="0" smtClean="0">
                <a:solidFill>
                  <a:srgbClr val="C00000"/>
                </a:solidFill>
                <a:latin typeface="Tahoma" panose="020B0604030504040204" pitchFamily="34" charset="0"/>
                <a:ea typeface="Tahoma" panose="020B0604030504040204" pitchFamily="34" charset="0"/>
                <a:cs typeface="Tahoma" panose="020B0604030504040204" pitchFamily="34" charset="0"/>
              </a:rPr>
              <a:t>Acting Principal</a:t>
            </a:r>
            <a:r>
              <a:rPr lang="en-ZA" dirty="0">
                <a:solidFill>
                  <a:srgbClr val="C00000"/>
                </a:solidFill>
                <a:latin typeface="Tahoma" panose="020B0604030504040204" pitchFamily="34" charset="0"/>
                <a:ea typeface="Tahoma" panose="020B0604030504040204" pitchFamily="34" charset="0"/>
                <a:cs typeface="Tahoma" panose="020B0604030504040204" pitchFamily="34" charset="0"/>
              </a:rPr>
              <a:t>: National School of Government </a:t>
            </a:r>
          </a:p>
          <a:p>
            <a:pPr algn="r"/>
            <a:r>
              <a:rPr lang="en-ZA" dirty="0" smtClean="0">
                <a:solidFill>
                  <a:srgbClr val="C00000"/>
                </a:solidFill>
                <a:latin typeface="Tahoma" panose="020B0604030504040204" pitchFamily="34" charset="0"/>
                <a:ea typeface="Tahoma" panose="020B0604030504040204" pitchFamily="34" charset="0"/>
                <a:cs typeface="Tahoma" panose="020B0604030504040204" pitchFamily="34" charset="0"/>
              </a:rPr>
              <a:t>September </a:t>
            </a:r>
            <a:r>
              <a:rPr lang="en-ZA" dirty="0">
                <a:solidFill>
                  <a:srgbClr val="C00000"/>
                </a:solidFill>
                <a:latin typeface="Tahoma" panose="020B0604030504040204" pitchFamily="34" charset="0"/>
                <a:ea typeface="Tahoma" panose="020B0604030504040204" pitchFamily="34" charset="0"/>
                <a:cs typeface="Tahoma" panose="020B0604030504040204" pitchFamily="34" charset="0"/>
              </a:rPr>
              <a:t>2018</a:t>
            </a:r>
            <a:endParaRPr lang="en-ZA" dirty="0">
              <a:solidFill>
                <a:srgbClr val="C00000"/>
              </a:solidFill>
            </a:endParaRPr>
          </a:p>
        </p:txBody>
      </p:sp>
      <p:sp>
        <p:nvSpPr>
          <p:cNvPr id="6" name="Rectangle 5"/>
          <p:cNvSpPr/>
          <p:nvPr/>
        </p:nvSpPr>
        <p:spPr>
          <a:xfrm>
            <a:off x="8460432" y="64096"/>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1</a:t>
            </a:r>
            <a:endParaRPr lang="en-ZA" dirty="0"/>
          </a:p>
        </p:txBody>
      </p:sp>
    </p:spTree>
    <p:extLst>
      <p:ext uri="{BB962C8B-B14F-4D97-AF65-F5344CB8AC3E}">
        <p14:creationId xmlns:p14="http://schemas.microsoft.com/office/powerpoint/2010/main" xmlns="" val="4289688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492896"/>
            <a:ext cx="8424936" cy="576064"/>
          </a:xfrm>
        </p:spPr>
        <p:txBody>
          <a:bodyPr>
            <a:noAutofit/>
          </a:bodyPr>
          <a:lstStyle/>
          <a:p>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FINANCIAL </a:t>
            </a:r>
            <a:r>
              <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rPr>
              <a:t>PERFORMANCE (4</a:t>
            </a:r>
            <a:r>
              <a:rPr lang="en-ZA" sz="2400" b="1" baseline="30000" dirty="0">
                <a:solidFill>
                  <a:srgbClr val="C00000"/>
                </a:solidFill>
                <a:latin typeface="Tahoma" pitchFamily="34" charset="0"/>
                <a:ea typeface="Tahoma" pitchFamily="34" charset="0"/>
                <a:cs typeface="Tahoma" pitchFamily="34" charset="0"/>
              </a:rPr>
              <a:t>TH</a:t>
            </a:r>
            <a:r>
              <a:rPr lang="en-ZA" sz="2400" b="1" dirty="0">
                <a:solidFill>
                  <a:srgbClr val="C00000"/>
                </a:solidFill>
                <a:latin typeface="Tahoma" pitchFamily="34" charset="0"/>
                <a:ea typeface="Tahoma" pitchFamily="34" charset="0"/>
                <a:cs typeface="Tahoma" pitchFamily="34" charset="0"/>
              </a:rPr>
              <a:t> QUARTER OF 2017/18)</a:t>
            </a:r>
          </a:p>
        </p:txBody>
      </p:sp>
      <p:sp>
        <p:nvSpPr>
          <p:cNvPr id="2" name="Slide Number Placeholder 1"/>
          <p:cNvSpPr>
            <a:spLocks noGrp="1"/>
          </p:cNvSpPr>
          <p:nvPr>
            <p:ph type="sldNum" sz="quarter" idx="12"/>
          </p:nvPr>
        </p:nvSpPr>
        <p:spPr>
          <a:xfrm>
            <a:off x="6156176" y="6309320"/>
            <a:ext cx="2592288" cy="365125"/>
          </a:xfrm>
        </p:spPr>
        <p:txBody>
          <a:bodyPr/>
          <a:lstStyle/>
          <a:p>
            <a:fld id="{1CE6738C-8955-4CF1-A256-1C49941BBB03}" type="slidenum">
              <a:rPr lang="en-ZA" smtClean="0">
                <a:solidFill>
                  <a:prstClr val="black">
                    <a:tint val="75000"/>
                  </a:prstClr>
                </a:solidFill>
              </a:rPr>
              <a:pPr/>
              <a:t>10</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Rectangle 4"/>
          <p:cNvSpPr/>
          <p:nvPr/>
        </p:nvSpPr>
        <p:spPr>
          <a:xfrm>
            <a:off x="8460432" y="0"/>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10</a:t>
            </a:r>
            <a:endParaRPr lang="en-ZA" dirty="0"/>
          </a:p>
        </p:txBody>
      </p:sp>
    </p:spTree>
    <p:extLst>
      <p:ext uri="{BB962C8B-B14F-4D97-AF65-F5344CB8AC3E}">
        <p14:creationId xmlns:p14="http://schemas.microsoft.com/office/powerpoint/2010/main" xmlns="" val="3196561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860032" y="6381328"/>
            <a:ext cx="1905726" cy="273844"/>
          </a:xfrm>
        </p:spPr>
        <p:txBody>
          <a:bodyPr/>
          <a:lstStyle/>
          <a:p>
            <a:fld id="{1CE6738C-8955-4CF1-A256-1C49941BBB03}" type="slidenum">
              <a:rPr lang="en-ZA" smtClean="0">
                <a:solidFill>
                  <a:prstClr val="black">
                    <a:tint val="75000"/>
                  </a:prstClr>
                </a:solidFill>
              </a:rPr>
              <a:pPr/>
              <a:t>11</a:t>
            </a:fld>
            <a:endParaRPr lang="en-ZA" dirty="0">
              <a:solidFill>
                <a:prstClr val="black">
                  <a:tint val="75000"/>
                </a:prstClr>
              </a:solidFill>
            </a:endParaRPr>
          </a:p>
        </p:txBody>
      </p:sp>
      <p:sp>
        <p:nvSpPr>
          <p:cNvPr id="2" name="Title 1"/>
          <p:cNvSpPr>
            <a:spLocks noGrp="1"/>
          </p:cNvSpPr>
          <p:nvPr>
            <p:ph type="title"/>
          </p:nvPr>
        </p:nvSpPr>
        <p:spPr>
          <a:xfrm>
            <a:off x="467544" y="404664"/>
            <a:ext cx="8229600" cy="708465"/>
          </a:xfrm>
        </p:spPr>
        <p:txBody>
          <a:bodyPr>
            <a:normAutofit/>
          </a:bodyPr>
          <a:lstStyle/>
          <a:p>
            <a:r>
              <a:rPr lang="en-US" sz="2400" dirty="0">
                <a:solidFill>
                  <a:srgbClr val="006600"/>
                </a:solidFill>
                <a:latin typeface="Tahoma" panose="020B0604030504040204" pitchFamily="34" charset="0"/>
                <a:ea typeface="Tahoma" panose="020B0604030504040204" pitchFamily="34" charset="0"/>
                <a:cs typeface="Tahoma" panose="020B0604030504040204" pitchFamily="34" charset="0"/>
              </a:rPr>
              <a:t>Vote Account </a:t>
            </a:r>
          </a:p>
        </p:txBody>
      </p:sp>
      <p:graphicFrame>
        <p:nvGraphicFramePr>
          <p:cNvPr id="4" name="Table 3"/>
          <p:cNvGraphicFramePr>
            <a:graphicFrameLocks noGrp="1"/>
          </p:cNvGraphicFramePr>
          <p:nvPr>
            <p:extLst>
              <p:ext uri="{D42A27DB-BD31-4B8C-83A1-F6EECF244321}">
                <p14:modId xmlns:p14="http://schemas.microsoft.com/office/powerpoint/2010/main" xmlns="" val="2606242189"/>
              </p:ext>
            </p:extLst>
          </p:nvPr>
        </p:nvGraphicFramePr>
        <p:xfrm>
          <a:off x="229815" y="1124744"/>
          <a:ext cx="8662664" cy="1982713"/>
        </p:xfrm>
        <a:graphic>
          <a:graphicData uri="http://schemas.openxmlformats.org/drawingml/2006/table">
            <a:tbl>
              <a:tblPr firstRow="1" firstCol="1" bandRow="1">
                <a:tableStyleId>{5C22544A-7EE6-4342-B048-85BDC9FD1C3A}</a:tableStyleId>
              </a:tblPr>
              <a:tblGrid>
                <a:gridCol w="3867642">
                  <a:extLst>
                    <a:ext uri="{9D8B030D-6E8A-4147-A177-3AD203B41FA5}">
                      <a16:colId xmlns="" xmlns:a16="http://schemas.microsoft.com/office/drawing/2014/main" val="20000"/>
                    </a:ext>
                  </a:extLst>
                </a:gridCol>
                <a:gridCol w="1231612">
                  <a:extLst>
                    <a:ext uri="{9D8B030D-6E8A-4147-A177-3AD203B41FA5}">
                      <a16:colId xmlns="" xmlns:a16="http://schemas.microsoft.com/office/drawing/2014/main" val="20001"/>
                    </a:ext>
                  </a:extLst>
                </a:gridCol>
                <a:gridCol w="1212679">
                  <a:extLst>
                    <a:ext uri="{9D8B030D-6E8A-4147-A177-3AD203B41FA5}">
                      <a16:colId xmlns="" xmlns:a16="http://schemas.microsoft.com/office/drawing/2014/main" val="20002"/>
                    </a:ext>
                  </a:extLst>
                </a:gridCol>
                <a:gridCol w="1212679">
                  <a:extLst>
                    <a:ext uri="{9D8B030D-6E8A-4147-A177-3AD203B41FA5}">
                      <a16:colId xmlns="" xmlns:a16="http://schemas.microsoft.com/office/drawing/2014/main" val="20003"/>
                    </a:ext>
                  </a:extLst>
                </a:gridCol>
                <a:gridCol w="1138052">
                  <a:extLst>
                    <a:ext uri="{9D8B030D-6E8A-4147-A177-3AD203B41FA5}">
                      <a16:colId xmlns="" xmlns:a16="http://schemas.microsoft.com/office/drawing/2014/main" val="20004"/>
                    </a:ext>
                  </a:extLst>
                </a:gridCol>
              </a:tblGrid>
              <a:tr h="792088">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t"/>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Annual Budget 2017/18</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fontAlgn="t"/>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Actual </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Expenditure 2017/18</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fontAlgn="t"/>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Variance </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budget compared to actual (over)/under</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fontAlgn="t"/>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Expenditure </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as % of pro-rata budget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extLst>
                  <a:ext uri="{0D108BD9-81ED-4DB2-BD59-A6C34878D82A}">
                    <a16:rowId xmlns="" xmlns:a16="http://schemas.microsoft.com/office/drawing/2014/main" val="10000"/>
                  </a:ext>
                </a:extLst>
              </a:tr>
              <a:tr h="190500">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R'000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R'000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R'000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1"/>
                  </a:ext>
                </a:extLst>
              </a:tr>
              <a:tr h="190500">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Administration</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90,594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90,355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239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99.7%</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2"/>
                  </a:ext>
                </a:extLst>
              </a:tr>
              <a:tr h="190500">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Public Sector Organisational and Staff Development</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63,312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63,312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100.0%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3"/>
                  </a:ext>
                </a:extLst>
              </a:tr>
              <a:tr h="190500">
                <a:tc>
                  <a:txBody>
                    <a:bodyPr/>
                    <a:lstStyle/>
                    <a:p>
                      <a:pPr algn="l" fontAlgn="b"/>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Total Voted </a:t>
                      </a: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Expenditure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153,906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153,667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239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99.8%</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4"/>
                  </a:ext>
                </a:extLst>
              </a:tr>
              <a:tr h="190500">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Donor Funding(EU Project )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6,055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8,215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(2,160)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135.7%</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5"/>
                  </a:ext>
                </a:extLst>
              </a:tr>
              <a:tr h="238125">
                <a:tc>
                  <a:txBody>
                    <a:bodyPr/>
                    <a:lstStyle/>
                    <a:p>
                      <a:pPr algn="l"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Total </a:t>
                      </a:r>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Expenditure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159,961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161,882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(1,921)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101.2%</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4029597475"/>
              </p:ext>
            </p:extLst>
          </p:nvPr>
        </p:nvGraphicFramePr>
        <p:xfrm>
          <a:off x="251520" y="3356992"/>
          <a:ext cx="8640961" cy="2376265"/>
        </p:xfrm>
        <a:graphic>
          <a:graphicData uri="http://schemas.openxmlformats.org/drawingml/2006/table">
            <a:tbl>
              <a:tblPr firstRow="1" firstCol="1" bandRow="1">
                <a:tableStyleId>{5C22544A-7EE6-4342-B048-85BDC9FD1C3A}</a:tableStyleId>
              </a:tblPr>
              <a:tblGrid>
                <a:gridCol w="3799454">
                  <a:extLst>
                    <a:ext uri="{9D8B030D-6E8A-4147-A177-3AD203B41FA5}">
                      <a16:colId xmlns="" xmlns:a16="http://schemas.microsoft.com/office/drawing/2014/main" val="20000"/>
                    </a:ext>
                  </a:extLst>
                </a:gridCol>
                <a:gridCol w="1229289">
                  <a:extLst>
                    <a:ext uri="{9D8B030D-6E8A-4147-A177-3AD203B41FA5}">
                      <a16:colId xmlns="" xmlns:a16="http://schemas.microsoft.com/office/drawing/2014/main" val="20001"/>
                    </a:ext>
                  </a:extLst>
                </a:gridCol>
                <a:gridCol w="1229289">
                  <a:extLst>
                    <a:ext uri="{9D8B030D-6E8A-4147-A177-3AD203B41FA5}">
                      <a16:colId xmlns="" xmlns:a16="http://schemas.microsoft.com/office/drawing/2014/main" val="20002"/>
                    </a:ext>
                  </a:extLst>
                </a:gridCol>
                <a:gridCol w="1229289">
                  <a:extLst>
                    <a:ext uri="{9D8B030D-6E8A-4147-A177-3AD203B41FA5}">
                      <a16:colId xmlns="" xmlns:a16="http://schemas.microsoft.com/office/drawing/2014/main" val="20003"/>
                    </a:ext>
                  </a:extLst>
                </a:gridCol>
                <a:gridCol w="1153640">
                  <a:extLst>
                    <a:ext uri="{9D8B030D-6E8A-4147-A177-3AD203B41FA5}">
                      <a16:colId xmlns="" xmlns:a16="http://schemas.microsoft.com/office/drawing/2014/main" val="20004"/>
                    </a:ext>
                  </a:extLst>
                </a:gridCol>
              </a:tblGrid>
              <a:tr h="891329">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t"/>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Annual Budget 2017/18</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fontAlgn="t"/>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Actual </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Expenditure 2017/18</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fontAlgn="t"/>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Variance </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budget compared to actual (over)/under</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fontAlgn="t"/>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Expenditure </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as % of pro-rata budget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extLst>
                  <a:ext uri="{0D108BD9-81ED-4DB2-BD59-A6C34878D82A}">
                    <a16:rowId xmlns="" xmlns:a16="http://schemas.microsoft.com/office/drawing/2014/main" val="10000"/>
                  </a:ext>
                </a:extLst>
              </a:tr>
              <a:tr h="185617">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R'000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R'000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R'000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1"/>
                  </a:ext>
                </a:extLst>
              </a:tr>
              <a:tr h="185617">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Compensation of Employees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51,034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50,795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239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99.5%</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2"/>
                  </a:ext>
                </a:extLst>
              </a:tr>
              <a:tr h="185617">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Goods and services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37,208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37,208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100.0%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3"/>
                  </a:ext>
                </a:extLst>
              </a:tr>
              <a:tr h="185617">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Payments for capital assets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2,352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2,352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100.0%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4"/>
                  </a:ext>
                </a:extLst>
              </a:tr>
              <a:tr h="185617">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Transfer to Trading Entity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63,312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63,312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100.0%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5"/>
                  </a:ext>
                </a:extLst>
              </a:tr>
              <a:tr h="185617">
                <a:tc>
                  <a:txBody>
                    <a:bodyPr/>
                    <a:lstStyle/>
                    <a:p>
                      <a:pPr algn="l" fontAlgn="b"/>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Total Voted </a:t>
                      </a: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Expenditure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153,906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153,667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239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99.8%</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6"/>
                  </a:ext>
                </a:extLst>
              </a:tr>
              <a:tr h="185617">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Donor Funding(EU Project )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6,055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8,215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(2,160)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135.7%</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7"/>
                  </a:ext>
                </a:extLst>
              </a:tr>
              <a:tr h="185617">
                <a:tc>
                  <a:txBody>
                    <a:bodyPr/>
                    <a:lstStyle/>
                    <a:p>
                      <a:pPr algn="l"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Total </a:t>
                      </a:r>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Expenditure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159,961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161,882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(1,921)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101.2%</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8"/>
                  </a:ext>
                </a:extLst>
              </a:tr>
            </a:tbl>
          </a:graphicData>
        </a:graphic>
      </p:graphicFrame>
      <p:sp>
        <p:nvSpPr>
          <p:cNvPr id="6" name="Rectangle 5"/>
          <p:cNvSpPr/>
          <p:nvPr/>
        </p:nvSpPr>
        <p:spPr>
          <a:xfrm>
            <a:off x="8460432" y="-7912"/>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11</a:t>
            </a:r>
            <a:endParaRPr lang="en-ZA" dirty="0"/>
          </a:p>
        </p:txBody>
      </p:sp>
    </p:spTree>
    <p:extLst>
      <p:ext uri="{BB962C8B-B14F-4D97-AF65-F5344CB8AC3E}">
        <p14:creationId xmlns:p14="http://schemas.microsoft.com/office/powerpoint/2010/main" xmlns="" val="2124765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860032" y="6309320"/>
            <a:ext cx="1905726" cy="273844"/>
          </a:xfrm>
        </p:spPr>
        <p:txBody>
          <a:bodyPr/>
          <a:lstStyle/>
          <a:p>
            <a:fld id="{1CE6738C-8955-4CF1-A256-1C49941BBB03}" type="slidenum">
              <a:rPr lang="en-ZA" smtClean="0">
                <a:solidFill>
                  <a:prstClr val="black">
                    <a:tint val="75000"/>
                  </a:prstClr>
                </a:solidFill>
              </a:rPr>
              <a:pPr/>
              <a:t>12</a:t>
            </a:fld>
            <a:endParaRPr lang="en-ZA" dirty="0">
              <a:solidFill>
                <a:prstClr val="black">
                  <a:tint val="75000"/>
                </a:prstClr>
              </a:solidFill>
            </a:endParaRPr>
          </a:p>
        </p:txBody>
      </p:sp>
      <p:sp>
        <p:nvSpPr>
          <p:cNvPr id="2" name="Title 1"/>
          <p:cNvSpPr>
            <a:spLocks noGrp="1"/>
          </p:cNvSpPr>
          <p:nvPr>
            <p:ph type="title"/>
          </p:nvPr>
        </p:nvSpPr>
        <p:spPr>
          <a:xfrm>
            <a:off x="467544" y="404664"/>
            <a:ext cx="8229600" cy="708465"/>
          </a:xfrm>
        </p:spPr>
        <p:txBody>
          <a:bodyPr>
            <a:normAutofit/>
          </a:bodyPr>
          <a:lstStyle/>
          <a:p>
            <a:r>
              <a:rPr lang="en-US" sz="2400" dirty="0">
                <a:solidFill>
                  <a:srgbClr val="006600"/>
                </a:solidFill>
                <a:latin typeface="Tahoma" panose="020B0604030504040204" pitchFamily="34" charset="0"/>
                <a:ea typeface="Tahoma" panose="020B0604030504040204" pitchFamily="34" charset="0"/>
                <a:cs typeface="Tahoma" panose="020B0604030504040204" pitchFamily="34" charset="0"/>
              </a:rPr>
              <a:t>Training Trading Account</a:t>
            </a:r>
          </a:p>
        </p:txBody>
      </p:sp>
      <p:graphicFrame>
        <p:nvGraphicFramePr>
          <p:cNvPr id="5" name="Table 4"/>
          <p:cNvGraphicFramePr>
            <a:graphicFrameLocks noGrp="1"/>
          </p:cNvGraphicFramePr>
          <p:nvPr>
            <p:extLst>
              <p:ext uri="{D42A27DB-BD31-4B8C-83A1-F6EECF244321}">
                <p14:modId xmlns:p14="http://schemas.microsoft.com/office/powerpoint/2010/main" xmlns="" val="1265438226"/>
              </p:ext>
            </p:extLst>
          </p:nvPr>
        </p:nvGraphicFramePr>
        <p:xfrm>
          <a:off x="195029" y="1104536"/>
          <a:ext cx="8774630" cy="4556712"/>
        </p:xfrm>
        <a:graphic>
          <a:graphicData uri="http://schemas.openxmlformats.org/drawingml/2006/table">
            <a:tbl>
              <a:tblPr firstRow="1" firstCol="1" bandRow="1">
                <a:tableStyleId>{5C22544A-7EE6-4342-B048-85BDC9FD1C3A}</a:tableStyleId>
              </a:tblPr>
              <a:tblGrid>
                <a:gridCol w="3374031">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gridCol w="1338707">
                  <a:extLst>
                    <a:ext uri="{9D8B030D-6E8A-4147-A177-3AD203B41FA5}">
                      <a16:colId xmlns="" xmlns:a16="http://schemas.microsoft.com/office/drawing/2014/main" val="20003"/>
                    </a:ext>
                  </a:extLst>
                </a:gridCol>
                <a:gridCol w="1181572">
                  <a:extLst>
                    <a:ext uri="{9D8B030D-6E8A-4147-A177-3AD203B41FA5}">
                      <a16:colId xmlns="" xmlns:a16="http://schemas.microsoft.com/office/drawing/2014/main" val="20004"/>
                    </a:ext>
                  </a:extLst>
                </a:gridCol>
              </a:tblGrid>
              <a:tr h="866290">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ctr" fontAlgn="t"/>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Annual Budget 2017/18</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tc>
                <a:tc>
                  <a:txBody>
                    <a:bodyPr/>
                    <a:lstStyle/>
                    <a:p>
                      <a:pPr algn="ctr" fontAlgn="t"/>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Actual </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Expenditure 2017/18</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tc>
                <a:tc>
                  <a:txBody>
                    <a:bodyPr/>
                    <a:lstStyle/>
                    <a:p>
                      <a:pPr algn="ctr" fontAlgn="t"/>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Variance </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budget compared to actual (over)/under</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tc>
                <a:tc>
                  <a:txBody>
                    <a:bodyPr/>
                    <a:lstStyle/>
                    <a:p>
                      <a:pPr algn="ctr" fontAlgn="t"/>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Expenditure </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as % of pro-rata budget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tc>
                <a:extLst>
                  <a:ext uri="{0D108BD9-81ED-4DB2-BD59-A6C34878D82A}">
                    <a16:rowId xmlns="" xmlns:a16="http://schemas.microsoft.com/office/drawing/2014/main" val="10000"/>
                  </a:ext>
                </a:extLst>
              </a:tr>
              <a:tr h="261316">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R'000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R'000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R'000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extLst>
                  <a:ext uri="{0D108BD9-81ED-4DB2-BD59-A6C34878D82A}">
                    <a16:rowId xmlns="" xmlns:a16="http://schemas.microsoft.com/office/drawing/2014/main" val="10001"/>
                  </a:ext>
                </a:extLst>
              </a:tr>
              <a:tr h="261316">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Training related revenue (course Fees)</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125,472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111,750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13,722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89%</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extLst>
                  <a:ext uri="{0D108BD9-81ED-4DB2-BD59-A6C34878D82A}">
                    <a16:rowId xmlns="" xmlns:a16="http://schemas.microsoft.com/office/drawing/2014/main" val="10003"/>
                  </a:ext>
                </a:extLst>
              </a:tr>
              <a:tr h="261316">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Transfer from the Vote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63,312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63,312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100%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extLst>
                  <a:ext uri="{0D108BD9-81ED-4DB2-BD59-A6C34878D82A}">
                    <a16:rowId xmlns="" xmlns:a16="http://schemas.microsoft.com/office/drawing/2014/main" val="10004"/>
                  </a:ext>
                </a:extLst>
              </a:tr>
              <a:tr h="216794">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Other </a:t>
                      </a:r>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Revenue </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(Interest)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2,556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4,917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(2,361)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192%</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extLst>
                  <a:ext uri="{0D108BD9-81ED-4DB2-BD59-A6C34878D82A}">
                    <a16:rowId xmlns="" xmlns:a16="http://schemas.microsoft.com/office/drawing/2014/main" val="10005"/>
                  </a:ext>
                </a:extLst>
              </a:tr>
              <a:tr h="224077">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Donation of </a:t>
                      </a:r>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intangible </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asset at fair value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356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(356)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extLst>
                  <a:ext uri="{0D108BD9-81ED-4DB2-BD59-A6C34878D82A}">
                    <a16:rowId xmlns="" xmlns:a16="http://schemas.microsoft.com/office/drawing/2014/main" val="10006"/>
                  </a:ext>
                </a:extLst>
              </a:tr>
              <a:tr h="352686">
                <a:tc>
                  <a:txBody>
                    <a:bodyPr/>
                    <a:lstStyle/>
                    <a:p>
                      <a:pPr algn="l"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Total Revenue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191,340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180,335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11,005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94%</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extLst>
                  <a:ext uri="{0D108BD9-81ED-4DB2-BD59-A6C34878D82A}">
                    <a16:rowId xmlns="" xmlns:a16="http://schemas.microsoft.com/office/drawing/2014/main" val="10007"/>
                  </a:ext>
                </a:extLst>
              </a:tr>
              <a:tr h="464052">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Compensation of Employees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(85,446)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(82,630)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(2,816)</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97%</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extLst>
                  <a:ext uri="{0D108BD9-81ED-4DB2-BD59-A6C34878D82A}">
                    <a16:rowId xmlns="" xmlns:a16="http://schemas.microsoft.com/office/drawing/2014/main" val="10008"/>
                  </a:ext>
                </a:extLst>
              </a:tr>
              <a:tr h="464052">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Goods and services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(105,894)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(106,834)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940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101%</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extLst>
                  <a:ext uri="{0D108BD9-81ED-4DB2-BD59-A6C34878D82A}">
                    <a16:rowId xmlns="" xmlns:a16="http://schemas.microsoft.com/office/drawing/2014/main" val="10009"/>
                  </a:ext>
                </a:extLst>
              </a:tr>
              <a:tr h="30629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Total</a:t>
                      </a:r>
                      <a:r>
                        <a:rPr lang="en-US" sz="1100" u="none" strike="noStrike" baseline="0" dirty="0" smtClean="0">
                          <a:effectLst/>
                          <a:latin typeface="Tahoma" panose="020B0604030504040204" pitchFamily="34" charset="0"/>
                          <a:ea typeface="Tahoma" panose="020B0604030504040204" pitchFamily="34" charset="0"/>
                          <a:cs typeface="Tahoma" panose="020B0604030504040204" pitchFamily="34" charset="0"/>
                        </a:rPr>
                        <a:t> expenditure</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(191,340)</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189,464)</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(1,876)</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100%</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extLst>
                  <a:ext uri="{0D108BD9-81ED-4DB2-BD59-A6C34878D82A}">
                    <a16:rowId xmlns="" xmlns:a16="http://schemas.microsoft.com/office/drawing/2014/main" val="1458420854"/>
                  </a:ext>
                </a:extLst>
              </a:tr>
              <a:tr h="3526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Deficit</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(9,129)</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9,129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extLst>
                  <a:ext uri="{0D108BD9-81ED-4DB2-BD59-A6C34878D82A}">
                    <a16:rowId xmlns="" xmlns:a16="http://schemas.microsoft.com/office/drawing/2014/main" val="1092165515"/>
                  </a:ext>
                </a:extLst>
              </a:tr>
              <a:tr h="264515">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Payments for capital assets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(1,791)</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1,791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extLst>
                  <a:ext uri="{0D108BD9-81ED-4DB2-BD59-A6C34878D82A}">
                    <a16:rowId xmlns="" xmlns:a16="http://schemas.microsoft.com/office/drawing/2014/main" val="10010"/>
                  </a:ext>
                </a:extLst>
              </a:tr>
              <a:tr h="261316">
                <a:tc>
                  <a:txBody>
                    <a:bodyPr/>
                    <a:lstStyle/>
                    <a:p>
                      <a:pPr algn="l" fontAlgn="b"/>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Deficit</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(10,920)</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10,920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412" marR="9412" marT="9412" marB="0" anchor="b"/>
                </a:tc>
                <a:extLst>
                  <a:ext uri="{0D108BD9-81ED-4DB2-BD59-A6C34878D82A}">
                    <a16:rowId xmlns="" xmlns:a16="http://schemas.microsoft.com/office/drawing/2014/main" val="10012"/>
                  </a:ext>
                </a:extLst>
              </a:tr>
            </a:tbl>
          </a:graphicData>
        </a:graphic>
      </p:graphicFrame>
      <p:sp>
        <p:nvSpPr>
          <p:cNvPr id="6" name="Rectangle 5"/>
          <p:cNvSpPr/>
          <p:nvPr/>
        </p:nvSpPr>
        <p:spPr>
          <a:xfrm>
            <a:off x="8460432" y="15825"/>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12</a:t>
            </a:r>
            <a:endParaRPr lang="en-ZA" dirty="0"/>
          </a:p>
        </p:txBody>
      </p:sp>
    </p:spTree>
    <p:extLst>
      <p:ext uri="{BB962C8B-B14F-4D97-AF65-F5344CB8AC3E}">
        <p14:creationId xmlns:p14="http://schemas.microsoft.com/office/powerpoint/2010/main" xmlns="" val="482592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492896"/>
            <a:ext cx="8424936" cy="576064"/>
          </a:xfrm>
        </p:spPr>
        <p:txBody>
          <a:bodyPr>
            <a:noAutofit/>
          </a:bodyPr>
          <a:lstStyle/>
          <a:p>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NON-FINANCIAL PERFORMANCE (1</a:t>
            </a:r>
            <a:r>
              <a:rPr lang="en-ZA" sz="2400" b="1" baseline="30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a:t>
            </a:r>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QUARTER OF 2018/19)</a:t>
            </a:r>
            <a:r>
              <a:rPr lang="en-ZA" sz="2400" dirty="0">
                <a:latin typeface="Tahoma" pitchFamily="34" charset="0"/>
                <a:ea typeface="Tahoma" pitchFamily="34" charset="0"/>
                <a:cs typeface="Tahoma" pitchFamily="34" charset="0"/>
              </a:rPr>
              <a:t/>
            </a:r>
            <a:br>
              <a:rPr lang="en-ZA" sz="2400" dirty="0">
                <a:latin typeface="Tahoma" pitchFamily="34" charset="0"/>
                <a:ea typeface="Tahoma" pitchFamily="34" charset="0"/>
                <a:cs typeface="Tahoma" pitchFamily="34" charset="0"/>
              </a:rPr>
            </a:br>
            <a:endPar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592288" cy="365125"/>
          </a:xfrm>
        </p:spPr>
        <p:txBody>
          <a:bodyPr/>
          <a:lstStyle/>
          <a:p>
            <a:fld id="{1CE6738C-8955-4CF1-A256-1C49941BBB03}" type="slidenum">
              <a:rPr lang="en-ZA" smtClean="0">
                <a:solidFill>
                  <a:prstClr val="black">
                    <a:tint val="75000"/>
                  </a:prstClr>
                </a:solidFill>
              </a:rPr>
              <a:pPr/>
              <a:t>13</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Rectangle 4"/>
          <p:cNvSpPr/>
          <p:nvPr/>
        </p:nvSpPr>
        <p:spPr>
          <a:xfrm>
            <a:off x="8460432" y="0"/>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13</a:t>
            </a:r>
            <a:endParaRPr lang="en-ZA" dirty="0"/>
          </a:p>
        </p:txBody>
      </p:sp>
    </p:spTree>
    <p:extLst>
      <p:ext uri="{BB962C8B-B14F-4D97-AF65-F5344CB8AC3E}">
        <p14:creationId xmlns:p14="http://schemas.microsoft.com/office/powerpoint/2010/main" xmlns="" val="8719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7498" y="556761"/>
            <a:ext cx="8229600" cy="576064"/>
          </a:xfrm>
        </p:spPr>
        <p:txBody>
          <a:bodyPr>
            <a:norm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Summary of APP Performance </a:t>
            </a:r>
            <a:endParaRPr lang="en-ZA" sz="28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395536" y="1268760"/>
            <a:ext cx="8311562" cy="3024336"/>
          </a:xfrm>
        </p:spPr>
        <p:txBody>
          <a:bodyPr>
            <a:noAutofit/>
          </a:bodyPr>
          <a:lstStyle/>
          <a:p>
            <a:pPr marL="0" indent="0" algn="just">
              <a:spcBef>
                <a:spcPts val="0"/>
              </a:spcBef>
              <a:buClr>
                <a:srgbClr val="006600"/>
              </a:buClr>
              <a:buSzPct val="60000"/>
              <a:buNone/>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lgn="just">
              <a:buClr>
                <a:srgbClr val="663300"/>
              </a:buClr>
              <a:buSzPct val="60000"/>
              <a:buAutoNum type="arabicPeriod"/>
            </a:pPr>
            <a:endParaRPr lang="en-ZA" sz="1800" dirty="0" smtClean="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800100" lvl="1" indent="-342900" algn="just">
              <a:buClr>
                <a:srgbClr val="663300"/>
              </a:buClr>
              <a:buSzPct val="60000"/>
              <a:buAutoNum type="arabicPeriod"/>
            </a:pPr>
            <a:endParaRPr lang="en-ZA" sz="1800" dirty="0" smtClean="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800100" lvl="1" indent="-342900" algn="just">
              <a:buClr>
                <a:srgbClr val="663300"/>
              </a:buClr>
              <a:buSzPct val="60000"/>
              <a:buAutoNum type="arabicPeriod"/>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lgn="just">
              <a:buClr>
                <a:srgbClr val="663300"/>
              </a:buClr>
              <a:buSzPct val="60000"/>
              <a:buAutoNum type="arabicPeriod"/>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lvl="1" algn="just">
              <a:spcBef>
                <a:spcPts val="0"/>
              </a:spcBef>
              <a:buClr>
                <a:srgbClr val="663300"/>
              </a:buClr>
              <a:buSzPct val="60000"/>
              <a:buFont typeface="Wingdings" pitchFamily="2" charset="2"/>
              <a:buChar char="Ø"/>
            </a:pP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60000"/>
              <a:buFont typeface="Wingdings" pitchFamily="2" charset="2"/>
              <a:buChar char="v"/>
            </a:pPr>
            <a:endParaRPr lang="en-US" sz="1600" dirty="0" smtClean="0">
              <a:latin typeface="Arial" pitchFamily="34" charset="0"/>
              <a:cs typeface="Arial" pitchFamily="34" charset="0"/>
            </a:endParaRPr>
          </a:p>
          <a:p>
            <a:pPr>
              <a:buClr>
                <a:srgbClr val="006600"/>
              </a:buClr>
              <a:buSzPct val="60000"/>
              <a:buFont typeface="Wingdings" pitchFamily="2" charset="2"/>
              <a:buChar char="v"/>
            </a:pPr>
            <a:endParaRPr lang="en-ZA" sz="2000" dirty="0" smtClean="0">
              <a:solidFill>
                <a:schemeClr val="tx1">
                  <a:lumMod val="95000"/>
                  <a:lumOff val="5000"/>
                </a:schemeClr>
              </a:solidFill>
              <a:latin typeface="Arial" pitchFamily="34" charset="0"/>
              <a:ea typeface="Tahoma" pitchFamily="34" charset="0"/>
              <a:cs typeface="Arial" pitchFamily="34" charset="0"/>
            </a:endParaRPr>
          </a:p>
          <a:p>
            <a:pPr marL="0" indent="0">
              <a:spcBef>
                <a:spcPts val="0"/>
              </a:spcBef>
              <a:buClr>
                <a:srgbClr val="006600"/>
              </a:buClr>
              <a:buSzPct val="60000"/>
              <a:buNone/>
            </a:pPr>
            <a:endParaRPr lang="en-ZA" sz="1800" dirty="0" smtClean="0">
              <a:latin typeface="Calibri" pitchFamily="34" charset="0"/>
              <a:ea typeface="Tahoma" pitchFamily="34" charset="0"/>
              <a:cs typeface="Tahoma" pitchFamily="34" charset="0"/>
            </a:endParaRPr>
          </a:p>
          <a:p>
            <a:pPr marL="0" indent="0">
              <a:spcBef>
                <a:spcPts val="0"/>
              </a:spcBef>
              <a:buClr>
                <a:srgbClr val="006600"/>
              </a:buClr>
              <a:buSzPct val="60000"/>
              <a:buNone/>
            </a:pPr>
            <a:endParaRPr lang="en-ZA" sz="1800" dirty="0" smtClean="0">
              <a:latin typeface="Calibri" pitchFamily="34" charset="0"/>
              <a:ea typeface="Tahoma" pitchFamily="34" charset="0"/>
              <a:cs typeface="Tahoma" pitchFamily="34" charset="0"/>
            </a:endParaRPr>
          </a:p>
          <a:p>
            <a:pPr marL="0" indent="0">
              <a:spcBef>
                <a:spcPts val="0"/>
              </a:spcBef>
              <a:buClr>
                <a:srgbClr val="006600"/>
              </a:buClr>
              <a:buSzPct val="60000"/>
              <a:buNone/>
            </a:pPr>
            <a:endParaRPr lang="en-ZA" sz="1800" dirty="0" smtClean="0">
              <a:latin typeface="Calibri" pitchFamily="34" charset="0"/>
              <a:ea typeface="Tahoma" pitchFamily="34" charset="0"/>
              <a:cs typeface="Tahoma" pitchFamily="34" charset="0"/>
            </a:endParaRPr>
          </a:p>
          <a:p>
            <a:pPr marL="0" indent="0">
              <a:spcBef>
                <a:spcPts val="0"/>
              </a:spcBef>
              <a:buClr>
                <a:srgbClr val="006600"/>
              </a:buClr>
              <a:buSzPct val="60000"/>
              <a:buNone/>
            </a:pPr>
            <a:endParaRPr lang="en-ZA" sz="1800" dirty="0" smtClean="0">
              <a:latin typeface="Calibri" pitchFamily="34" charset="0"/>
              <a:ea typeface="Tahoma" pitchFamily="34" charset="0"/>
              <a:cs typeface="Tahoma" pitchFamily="34" charset="0"/>
            </a:endParaRPr>
          </a:p>
          <a:p>
            <a:pPr marL="0" indent="0">
              <a:spcBef>
                <a:spcPts val="0"/>
              </a:spcBef>
              <a:buClr>
                <a:srgbClr val="006600"/>
              </a:buClr>
              <a:buSzPct val="60000"/>
              <a:buNone/>
            </a:pPr>
            <a:endParaRPr lang="en-ZA" sz="1800" dirty="0" smtClean="0">
              <a:latin typeface="Calibri" pitchFamily="34" charset="0"/>
              <a:ea typeface="Tahoma" pitchFamily="34" charset="0"/>
              <a:cs typeface="Tahoma" pitchFamily="34" charset="0"/>
            </a:endParaRPr>
          </a:p>
          <a:p>
            <a:pPr marL="400050" lvl="1" indent="0">
              <a:spcBef>
                <a:spcPts val="0"/>
              </a:spcBef>
              <a:buClr>
                <a:srgbClr val="006600"/>
              </a:buClr>
              <a:buSzPct val="60000"/>
              <a:buNone/>
            </a:pPr>
            <a:endParaRPr lang="en-ZA" sz="1800" dirty="0" smtClean="0">
              <a:latin typeface="Calibri"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14</a:t>
            </a:fld>
            <a:endParaRPr lang="en-ZA" dirty="0">
              <a:solidFill>
                <a:prstClr val="black">
                  <a:tint val="75000"/>
                </a:prstClr>
              </a:solidFill>
            </a:endParaRPr>
          </a:p>
        </p:txBody>
      </p:sp>
      <p:sp>
        <p:nvSpPr>
          <p:cNvPr id="6" name="Rectangle 5"/>
          <p:cNvSpPr/>
          <p:nvPr/>
        </p:nvSpPr>
        <p:spPr>
          <a:xfrm>
            <a:off x="0" y="4723493"/>
            <a:ext cx="8964488" cy="738664"/>
          </a:xfrm>
          <a:prstGeom prst="rect">
            <a:avLst/>
          </a:prstGeom>
        </p:spPr>
        <p:txBody>
          <a:bodyPr wrap="square">
            <a:spAutoFit/>
          </a:bodyPr>
          <a:lstStyle/>
          <a:p>
            <a:pPr>
              <a:buClr>
                <a:srgbClr val="006600"/>
              </a:buClr>
              <a:buSzPct val="75000"/>
            </a:pPr>
            <a:r>
              <a:rPr lang="en-ZA" sz="1400" dirty="0" smtClean="0">
                <a:latin typeface="Tahoma" panose="020B0604030504040204" pitchFamily="34" charset="0"/>
                <a:ea typeface="Tahoma" panose="020B0604030504040204" pitchFamily="34" charset="0"/>
                <a:cs typeface="Tahoma" panose="020B0604030504040204" pitchFamily="34" charset="0"/>
              </a:rPr>
              <a:t>A </a:t>
            </a:r>
            <a:r>
              <a:rPr lang="en-ZA" sz="1400" dirty="0">
                <a:latin typeface="Tahoma" panose="020B0604030504040204" pitchFamily="34" charset="0"/>
                <a:ea typeface="Tahoma" panose="020B0604030504040204" pitchFamily="34" charset="0"/>
                <a:cs typeface="Tahoma" panose="020B0604030504040204" pitchFamily="34" charset="0"/>
              </a:rPr>
              <a:t>total of </a:t>
            </a:r>
            <a:r>
              <a:rPr lang="en-ZA" sz="1400" dirty="0" smtClean="0">
                <a:latin typeface="Tahoma" panose="020B0604030504040204" pitchFamily="34" charset="0"/>
                <a:ea typeface="Tahoma" panose="020B0604030504040204" pitchFamily="34" charset="0"/>
                <a:cs typeface="Tahoma" panose="020B0604030504040204" pitchFamily="34" charset="0"/>
              </a:rPr>
              <a:t>21 against 24 targets were achieved in the first quarter. This </a:t>
            </a:r>
            <a:r>
              <a:rPr lang="en-ZA" sz="1400" dirty="0">
                <a:latin typeface="Tahoma" panose="020B0604030504040204" pitchFamily="34" charset="0"/>
                <a:ea typeface="Tahoma" panose="020B0604030504040204" pitchFamily="34" charset="0"/>
                <a:cs typeface="Tahoma" panose="020B0604030504040204" pitchFamily="34" charset="0"/>
              </a:rPr>
              <a:t>translates to an overall achievement of </a:t>
            </a:r>
            <a:r>
              <a:rPr lang="en-ZA" sz="1400" dirty="0" smtClean="0">
                <a:latin typeface="Tahoma" panose="020B0604030504040204" pitchFamily="34" charset="0"/>
                <a:ea typeface="Tahoma" panose="020B0604030504040204" pitchFamily="34" charset="0"/>
                <a:cs typeface="Tahoma" panose="020B0604030504040204" pitchFamily="34" charset="0"/>
              </a:rPr>
              <a:t>88%. The (1) one performance target is </a:t>
            </a:r>
            <a:r>
              <a:rPr lang="en-ZA" sz="14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demand </a:t>
            </a:r>
            <a:r>
              <a:rPr lang="en-ZA" sz="1400"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driven (no disciplinary cases received in the quarter under review) and no activity took place during this quarter</a:t>
            </a:r>
            <a:endParaRPr lang="en-ZA" sz="1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2154961330"/>
              </p:ext>
            </p:extLst>
          </p:nvPr>
        </p:nvGraphicFramePr>
        <p:xfrm>
          <a:off x="323528" y="1299350"/>
          <a:ext cx="8208912" cy="320976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8460432" y="17498"/>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14</a:t>
            </a:r>
            <a:endParaRPr lang="en-ZA" dirty="0"/>
          </a:p>
        </p:txBody>
      </p:sp>
    </p:spTree>
    <p:extLst>
      <p:ext uri="{BB962C8B-B14F-4D97-AF65-F5344CB8AC3E}">
        <p14:creationId xmlns:p14="http://schemas.microsoft.com/office/powerpoint/2010/main" xmlns="" val="3984128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29" y="504056"/>
            <a:ext cx="9036495" cy="692696"/>
          </a:xfrm>
        </p:spPr>
        <p:txBody>
          <a:bodyPr>
            <a:noAutofit/>
          </a:bodyPr>
          <a:lstStyle/>
          <a:p>
            <a:r>
              <a:rPr lang="en-ZA" sz="2200" dirty="0" smtClean="0">
                <a:solidFill>
                  <a:srgbClr val="006600"/>
                </a:solidFill>
                <a:latin typeface="Tahoma" panose="020B0604030504040204" pitchFamily="34" charset="0"/>
                <a:ea typeface="Tahoma" panose="020B0604030504040204" pitchFamily="34" charset="0"/>
                <a:cs typeface="Tahoma" panose="020B0604030504040204" pitchFamily="34" charset="0"/>
              </a:rPr>
              <a:t>Quarter </a:t>
            </a:r>
            <a:r>
              <a:rPr lang="en-ZA" sz="2200" dirty="0">
                <a:solidFill>
                  <a:srgbClr val="006600"/>
                </a:solidFill>
                <a:latin typeface="Tahoma" panose="020B0604030504040204" pitchFamily="34" charset="0"/>
                <a:ea typeface="Tahoma" panose="020B0604030504040204" pitchFamily="34" charset="0"/>
                <a:cs typeface="Tahoma" panose="020B0604030504040204" pitchFamily="34" charset="0"/>
              </a:rPr>
              <a:t>Performance for Programme 1 (Administration)</a:t>
            </a:r>
            <a:endParaRPr lang="en-ZA"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612976" cy="365125"/>
          </a:xfrm>
        </p:spPr>
        <p:txBody>
          <a:bodyPr/>
          <a:lstStyle/>
          <a:p>
            <a:fld id="{1CE6738C-8955-4CF1-A256-1C49941BBB03}" type="slidenum">
              <a:rPr lang="en-ZA" smtClean="0">
                <a:solidFill>
                  <a:prstClr val="black">
                    <a:tint val="75000"/>
                  </a:prstClr>
                </a:solidFill>
              </a:rPr>
              <a:pPr/>
              <a:t>15</a:t>
            </a:fld>
            <a:endParaRPr lang="en-ZA" dirty="0">
              <a:solidFill>
                <a:prstClr val="black">
                  <a:tint val="75000"/>
                </a:prstClr>
              </a:solidFill>
            </a:endParaRPr>
          </a:p>
        </p:txBody>
      </p:sp>
      <p:sp>
        <p:nvSpPr>
          <p:cNvPr id="8" name="Rectangle 7"/>
          <p:cNvSpPr/>
          <p:nvPr/>
        </p:nvSpPr>
        <p:spPr>
          <a:xfrm>
            <a:off x="179512" y="4869160"/>
            <a:ext cx="8864412" cy="523220"/>
          </a:xfrm>
          <a:prstGeom prst="rect">
            <a:avLst/>
          </a:prstGeom>
        </p:spPr>
        <p:txBody>
          <a:bodyPr wrap="square">
            <a:spAutoFit/>
          </a:bodyPr>
          <a:lstStyle/>
          <a:p>
            <a:pPr marR="551180">
              <a:tabLst>
                <a:tab pos="457200" algn="l"/>
              </a:tabLst>
            </a:pPr>
            <a:r>
              <a:rPr lang="en-ZA" sz="14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Programme 1 has 7 targets of which </a:t>
            </a:r>
            <a:r>
              <a:rPr lang="en-ZA" sz="1400"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6</a:t>
            </a:r>
            <a:r>
              <a:rPr lang="en-ZA" sz="14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are achieved as planned. One activity is demand driven (no disciplinary cases received in the quarter under review) and no activity took place during this quarter</a:t>
            </a:r>
            <a:endParaRPr lang="en-ZA" sz="1600"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1395891080"/>
              </p:ext>
            </p:extLst>
          </p:nvPr>
        </p:nvGraphicFramePr>
        <p:xfrm>
          <a:off x="395536" y="1196752"/>
          <a:ext cx="6552727"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8460432" y="-25690"/>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15</a:t>
            </a:r>
            <a:endParaRPr lang="en-ZA" dirty="0"/>
          </a:p>
        </p:txBody>
      </p:sp>
    </p:spTree>
    <p:extLst>
      <p:ext uri="{BB962C8B-B14F-4D97-AF65-F5344CB8AC3E}">
        <p14:creationId xmlns:p14="http://schemas.microsoft.com/office/powerpoint/2010/main" xmlns="" val="132758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5770" y="338779"/>
            <a:ext cx="8229600" cy="908720"/>
          </a:xfrm>
        </p:spPr>
        <p:txBody>
          <a:bodyPr>
            <a:norm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First Quarter Performance </a:t>
            </a:r>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for Programme </a:t>
            </a:r>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2</a:t>
            </a:r>
            <a:endParaRPr lang="en-ZA"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251520" y="757363"/>
            <a:ext cx="8738101" cy="4953653"/>
          </a:xfrm>
        </p:spPr>
        <p:txBody>
          <a:bodyPr>
            <a:noAutofit/>
          </a:bodyPr>
          <a:lstStyle/>
          <a:p>
            <a:pPr>
              <a:buClr>
                <a:srgbClr val="006600"/>
              </a:buClr>
              <a:buSzPct val="60000"/>
              <a:buFont typeface="Wingdings" pitchFamily="2" charset="2"/>
              <a:buChar char="v"/>
            </a:pPr>
            <a:endParaRPr lang="en-ZA" sz="1800" dirty="0">
              <a:latin typeface="Calibri" pitchFamily="34" charset="0"/>
              <a:cs typeface="Calibri" pitchFamily="34" charset="0"/>
            </a:endParaRPr>
          </a:p>
          <a:p>
            <a:pPr>
              <a:buClr>
                <a:srgbClr val="006600"/>
              </a:buClr>
              <a:buSzPct val="60000"/>
              <a:buFont typeface="Wingdings" pitchFamily="2" charset="2"/>
              <a:buChar char="v"/>
            </a:pPr>
            <a:endParaRPr lang="en-ZA" sz="1800" dirty="0">
              <a:latin typeface="Calibri" pitchFamily="34" charset="0"/>
              <a:cs typeface="Calibri" pitchFamily="34" charset="0"/>
            </a:endParaRPr>
          </a:p>
          <a:p>
            <a:pPr>
              <a:buClr>
                <a:srgbClr val="006600"/>
              </a:buClr>
              <a:buSzPct val="60000"/>
              <a:buFont typeface="Wingdings" pitchFamily="2" charset="2"/>
              <a:buChar char="v"/>
            </a:pPr>
            <a:endParaRPr lang="en-ZA" sz="1800" dirty="0" smtClean="0">
              <a:latin typeface="Calibri" pitchFamily="34" charset="0"/>
              <a:cs typeface="Calibri" pitchFamily="34" charset="0"/>
            </a:endParaRPr>
          </a:p>
          <a:p>
            <a:pPr>
              <a:buClr>
                <a:srgbClr val="006600"/>
              </a:buClr>
              <a:buSzPct val="60000"/>
              <a:buFont typeface="Wingdings" pitchFamily="2" charset="2"/>
              <a:buChar char="v"/>
            </a:pPr>
            <a:endParaRPr lang="en-ZA" sz="1800" dirty="0">
              <a:latin typeface="Calibri" pitchFamily="34" charset="0"/>
              <a:cs typeface="Arial" pitchFamily="34" charset="0"/>
            </a:endParaRPr>
          </a:p>
        </p:txBody>
      </p:sp>
      <p:sp>
        <p:nvSpPr>
          <p:cNvPr id="3" name="Slide Number Placeholder 2"/>
          <p:cNvSpPr>
            <a:spLocks noGrp="1"/>
          </p:cNvSpPr>
          <p:nvPr>
            <p:ph type="sldNum" sz="quarter" idx="12"/>
          </p:nvPr>
        </p:nvSpPr>
        <p:spPr>
          <a:xfrm>
            <a:off x="6156176" y="6381328"/>
            <a:ext cx="2592288" cy="365125"/>
          </a:xfrm>
        </p:spPr>
        <p:txBody>
          <a:bodyPr/>
          <a:lstStyle/>
          <a:p>
            <a:fld id="{1CE6738C-8955-4CF1-A256-1C49941BBB03}" type="slidenum">
              <a:rPr lang="en-ZA" smtClean="0">
                <a:solidFill>
                  <a:prstClr val="black">
                    <a:tint val="75000"/>
                  </a:prstClr>
                </a:solidFill>
              </a:rPr>
              <a:pPr/>
              <a:t>16</a:t>
            </a:fld>
            <a:endParaRPr lang="en-ZA" dirty="0">
              <a:solidFill>
                <a:prstClr val="black">
                  <a:tint val="75000"/>
                </a:prstClr>
              </a:solidFill>
            </a:endParaRPr>
          </a:p>
        </p:txBody>
      </p:sp>
      <p:sp>
        <p:nvSpPr>
          <p:cNvPr id="2" name="Rectangle 1"/>
          <p:cNvSpPr/>
          <p:nvPr/>
        </p:nvSpPr>
        <p:spPr>
          <a:xfrm>
            <a:off x="4417621" y="1116986"/>
            <a:ext cx="4572000" cy="2616101"/>
          </a:xfrm>
          <a:prstGeom prst="rect">
            <a:avLst/>
          </a:prstGeom>
        </p:spPr>
        <p:txBody>
          <a:bodyPr>
            <a:spAutoFit/>
          </a:bodyPr>
          <a:lstStyle/>
          <a:p>
            <a:pPr algn="ctr">
              <a:buClr>
                <a:srgbClr val="006600"/>
              </a:buClr>
              <a:buSzPct val="60000"/>
            </a:pPr>
            <a:r>
              <a:rPr lang="en-ZA" sz="14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Non Achieved Target</a:t>
            </a:r>
            <a:endParaRPr lang="en-ZA" sz="1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Clr>
                <a:srgbClr val="006600"/>
              </a:buClr>
              <a:buSzPct val="60000"/>
              <a:buFont typeface="Wingdings" panose="05000000000000000000" pitchFamily="2" charset="2"/>
              <a:buChar char="v"/>
            </a:pPr>
            <a:endParaRPr lang="en-GB" sz="1200" b="1" dirty="0">
              <a:solidFill>
                <a:prstClr val="black"/>
              </a:solidFill>
              <a:latin typeface="Segoe UI Semilight" panose="020B0402040204020203" pitchFamily="34" charset="0"/>
              <a:ea typeface="Tahoma" panose="020B0604030504040204" pitchFamily="34" charset="0"/>
              <a:cs typeface="Segoe UI Semilight" panose="020B0402040204020203" pitchFamily="34" charset="0"/>
            </a:endParaRPr>
          </a:p>
          <a:p>
            <a:pPr marL="285750" indent="-285750">
              <a:buClr>
                <a:srgbClr val="006600"/>
              </a:buClr>
              <a:buSzPct val="60000"/>
              <a:buFont typeface="Wingdings" panose="05000000000000000000" pitchFamily="2" charset="2"/>
              <a:buChar char="v"/>
            </a:pPr>
            <a:r>
              <a:rPr lang="en-ZA" sz="1400" dirty="0" smtClean="0">
                <a:latin typeface="Tahoma" panose="020B0604030504040204" pitchFamily="34" charset="0"/>
                <a:ea typeface="Tahoma" panose="020B0604030504040204" pitchFamily="34" charset="0"/>
                <a:cs typeface="Tahoma" panose="020B0604030504040204" pitchFamily="34" charset="0"/>
              </a:rPr>
              <a:t>No TNAs  were completed this quarter due </a:t>
            </a:r>
            <a:r>
              <a:rPr lang="en-ZA" sz="1400" dirty="0">
                <a:latin typeface="Tahoma" panose="020B0604030504040204" pitchFamily="34" charset="0"/>
                <a:ea typeface="Tahoma" panose="020B0604030504040204" pitchFamily="34" charset="0"/>
                <a:cs typeface="Tahoma" panose="020B0604030504040204" pitchFamily="34" charset="0"/>
              </a:rPr>
              <a:t>to  engagements </a:t>
            </a:r>
            <a:r>
              <a:rPr lang="en-ZA" sz="1400" dirty="0" smtClean="0">
                <a:latin typeface="Tahoma" panose="020B0604030504040204" pitchFamily="34" charset="0"/>
                <a:ea typeface="Tahoma" panose="020B0604030504040204" pitchFamily="34" charset="0"/>
                <a:cs typeface="Tahoma" panose="020B0604030504040204" pitchFamily="34" charset="0"/>
              </a:rPr>
              <a:t>of defining </a:t>
            </a:r>
            <a:r>
              <a:rPr lang="en-ZA" sz="1400" dirty="0">
                <a:latin typeface="Tahoma" panose="020B0604030504040204" pitchFamily="34" charset="0"/>
                <a:ea typeface="Tahoma" panose="020B0604030504040204" pitchFamily="34" charset="0"/>
                <a:cs typeface="Tahoma" panose="020B0604030504040204" pitchFamily="34" charset="0"/>
              </a:rPr>
              <a:t>the scope of </a:t>
            </a:r>
            <a:r>
              <a:rPr lang="en-ZA" sz="1400" dirty="0" smtClean="0">
                <a:latin typeface="Tahoma" panose="020B0604030504040204" pitchFamily="34" charset="0"/>
                <a:ea typeface="Tahoma" panose="020B0604030504040204" pitchFamily="34" charset="0"/>
                <a:cs typeface="Tahoma" panose="020B0604030504040204" pitchFamily="34" charset="0"/>
              </a:rPr>
              <a:t>TNAs with sector departments </a:t>
            </a:r>
            <a:r>
              <a:rPr lang="en-ZA" sz="1400" dirty="0">
                <a:latin typeface="Tahoma" panose="020B0604030504040204" pitchFamily="34" charset="0"/>
                <a:ea typeface="Tahoma" panose="020B0604030504040204" pitchFamily="34" charset="0"/>
                <a:cs typeface="Tahoma" panose="020B0604030504040204" pitchFamily="34" charset="0"/>
              </a:rPr>
              <a:t>and the development of tools </a:t>
            </a:r>
            <a:r>
              <a:rPr lang="en-ZA" sz="1400" dirty="0" smtClean="0">
                <a:latin typeface="Tahoma" panose="020B0604030504040204" pitchFamily="34" charset="0"/>
                <a:ea typeface="Tahoma" panose="020B0604030504040204" pitchFamily="34" charset="0"/>
                <a:cs typeface="Tahoma" panose="020B0604030504040204" pitchFamily="34" charset="0"/>
              </a:rPr>
              <a:t>that took </a:t>
            </a:r>
            <a:r>
              <a:rPr lang="en-ZA" sz="1400" dirty="0">
                <a:latin typeface="Tahoma" panose="020B0604030504040204" pitchFamily="34" charset="0"/>
                <a:ea typeface="Tahoma" panose="020B0604030504040204" pitchFamily="34" charset="0"/>
                <a:cs typeface="Tahoma" panose="020B0604030504040204" pitchFamily="34" charset="0"/>
              </a:rPr>
              <a:t>longer than </a:t>
            </a:r>
            <a:r>
              <a:rPr lang="en-ZA" sz="1400" dirty="0" smtClean="0">
                <a:latin typeface="Tahoma" panose="020B0604030504040204" pitchFamily="34" charset="0"/>
                <a:ea typeface="Tahoma" panose="020B0604030504040204" pitchFamily="34" charset="0"/>
                <a:cs typeface="Tahoma" panose="020B0604030504040204" pitchFamily="34" charset="0"/>
              </a:rPr>
              <a:t>anticipated.</a:t>
            </a:r>
          </a:p>
          <a:p>
            <a:pPr marL="285750" indent="-285750">
              <a:buClr>
                <a:srgbClr val="006600"/>
              </a:buClr>
              <a:buSzPct val="60000"/>
              <a:buFont typeface="Wingdings" panose="05000000000000000000" pitchFamily="2" charset="2"/>
              <a:buChar char="v"/>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Clr>
                <a:srgbClr val="006600"/>
              </a:buClr>
              <a:buSzPct val="60000"/>
              <a:buFont typeface="Wingdings" panose="05000000000000000000" pitchFamily="2" charset="2"/>
              <a:buChar char="v"/>
            </a:pPr>
            <a:r>
              <a:rPr lang="en-ZA" sz="1400" dirty="0" smtClean="0">
                <a:latin typeface="Tahoma" panose="020B0604030504040204" pitchFamily="34" charset="0"/>
                <a:ea typeface="Tahoma" panose="020B0604030504040204" pitchFamily="34" charset="0"/>
                <a:cs typeface="Tahoma" panose="020B0604030504040204" pitchFamily="34" charset="0"/>
              </a:rPr>
              <a:t>Development of the </a:t>
            </a:r>
            <a:r>
              <a:rPr lang="en-ZA" sz="1400" dirty="0">
                <a:latin typeface="Tahoma" panose="020B0604030504040204" pitchFamily="34" charset="0"/>
                <a:ea typeface="Tahoma" panose="020B0604030504040204" pitchFamily="34" charset="0"/>
                <a:cs typeface="Tahoma" panose="020B0604030504040204" pitchFamily="34" charset="0"/>
              </a:rPr>
              <a:t>concept documents for the design, development of 6 curriculum programmes</a:t>
            </a:r>
            <a:r>
              <a:rPr lang="en-ZA" sz="1400" dirty="0" smtClean="0">
                <a:latin typeface="Tahoma" panose="020B0604030504040204" pitchFamily="34" charset="0"/>
                <a:ea typeface="Tahoma" panose="020B0604030504040204" pitchFamily="34" charset="0"/>
                <a:cs typeface="Tahoma" panose="020B0604030504040204" pitchFamily="34" charset="0"/>
              </a:rPr>
              <a:t>/ courses is not </a:t>
            </a:r>
            <a:r>
              <a:rPr lang="en-ZA" sz="1400" dirty="0">
                <a:latin typeface="Tahoma" panose="020B0604030504040204" pitchFamily="34" charset="0"/>
                <a:ea typeface="Tahoma" panose="020B0604030504040204" pitchFamily="34" charset="0"/>
                <a:cs typeface="Tahoma" panose="020B0604030504040204" pitchFamily="34" charset="0"/>
              </a:rPr>
              <a:t>yet completed, </a:t>
            </a:r>
            <a:r>
              <a:rPr lang="en-ZA" sz="1400" dirty="0" smtClean="0">
                <a:latin typeface="Tahoma" panose="020B0604030504040204" pitchFamily="34" charset="0"/>
                <a:ea typeface="Tahoma" panose="020B0604030504040204" pitchFamily="34" charset="0"/>
                <a:cs typeface="Tahoma" panose="020B0604030504040204" pitchFamily="34" charset="0"/>
              </a:rPr>
              <a:t>due </a:t>
            </a:r>
            <a:r>
              <a:rPr lang="en-ZA" sz="1400" dirty="0">
                <a:latin typeface="Tahoma" panose="020B0604030504040204" pitchFamily="34" charset="0"/>
                <a:ea typeface="Tahoma" panose="020B0604030504040204" pitchFamily="34" charset="0"/>
                <a:cs typeface="Tahoma" panose="020B0604030504040204" pitchFamily="34" charset="0"/>
              </a:rPr>
              <a:t>to </a:t>
            </a:r>
            <a:r>
              <a:rPr lang="en-ZA" sz="1400" dirty="0" smtClean="0">
                <a:latin typeface="Tahoma" panose="020B0604030504040204" pitchFamily="34" charset="0"/>
                <a:ea typeface="Tahoma" panose="020B0604030504040204" pitchFamily="34" charset="0"/>
                <a:cs typeface="Tahoma" panose="020B0604030504040204" pitchFamily="34" charset="0"/>
              </a:rPr>
              <a:t>SCM </a:t>
            </a:r>
            <a:r>
              <a:rPr lang="en-ZA" sz="1400" dirty="0">
                <a:latin typeface="Tahoma" panose="020B0604030504040204" pitchFamily="34" charset="0"/>
                <a:ea typeface="Tahoma" panose="020B0604030504040204" pitchFamily="34" charset="0"/>
                <a:cs typeface="Tahoma" panose="020B0604030504040204" pitchFamily="34" charset="0"/>
              </a:rPr>
              <a:t>process to ensure transparency and </a:t>
            </a:r>
            <a:r>
              <a:rPr lang="en-ZA" sz="1400" dirty="0" smtClean="0">
                <a:latin typeface="Tahoma" panose="020B0604030504040204" pitchFamily="34" charset="0"/>
                <a:ea typeface="Tahoma" panose="020B0604030504040204" pitchFamily="34" charset="0"/>
                <a:cs typeface="Tahoma" panose="020B0604030504040204" pitchFamily="34" charset="0"/>
              </a:rPr>
              <a:t>compliance</a:t>
            </a:r>
            <a:endParaRPr lang="en-ZA" sz="1200" dirty="0">
              <a:solidFill>
                <a:prstClr val="black"/>
              </a:solidFill>
            </a:endParaRPr>
          </a:p>
          <a:p>
            <a:pPr marL="285750" indent="-285750">
              <a:buClr>
                <a:srgbClr val="006600"/>
              </a:buClr>
              <a:buSzPct val="60000"/>
              <a:buFont typeface="Wingdings" panose="05000000000000000000" pitchFamily="2" charset="2"/>
              <a:buChar char="v"/>
            </a:pPr>
            <a:endParaRPr lang="en-ZA" sz="1200" dirty="0">
              <a:solidFill>
                <a:prstClr val="black"/>
              </a:solidFill>
            </a:endParaRPr>
          </a:p>
        </p:txBody>
      </p:sp>
      <p:sp>
        <p:nvSpPr>
          <p:cNvPr id="7" name="Rectangle 6"/>
          <p:cNvSpPr/>
          <p:nvPr/>
        </p:nvSpPr>
        <p:spPr>
          <a:xfrm>
            <a:off x="251520" y="5087303"/>
            <a:ext cx="8280920" cy="307777"/>
          </a:xfrm>
          <a:prstGeom prst="rect">
            <a:avLst/>
          </a:prstGeom>
        </p:spPr>
        <p:txBody>
          <a:bodyPr wrap="square">
            <a:spAutoFit/>
          </a:bodyPr>
          <a:lstStyle/>
          <a:p>
            <a:pPr marR="551180">
              <a:tabLst>
                <a:tab pos="457200" algn="l"/>
              </a:tabLst>
            </a:pPr>
            <a:r>
              <a:rPr lang="en-ZA" sz="14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Programme 2 has 17 targets of which 15 are achieved as planned whilst 2 not achieved  </a:t>
            </a:r>
            <a:endParaRPr lang="en-ZA" sz="1400"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2410587651"/>
              </p:ext>
            </p:extLst>
          </p:nvPr>
        </p:nvGraphicFramePr>
        <p:xfrm>
          <a:off x="251520" y="1628800"/>
          <a:ext cx="3960440"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8460432" y="9631"/>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16</a:t>
            </a:r>
            <a:endParaRPr lang="en-ZA" dirty="0"/>
          </a:p>
        </p:txBody>
      </p:sp>
    </p:spTree>
    <p:extLst>
      <p:ext uri="{BB962C8B-B14F-4D97-AF65-F5344CB8AC3E}">
        <p14:creationId xmlns:p14="http://schemas.microsoft.com/office/powerpoint/2010/main" xmlns="" val="3144144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08465"/>
          </a:xfrm>
        </p:spPr>
        <p:txBody>
          <a:bodyPr>
            <a:normAutofit/>
          </a:bodyPr>
          <a:lstStyle/>
          <a:p>
            <a:r>
              <a:rPr lang="en-US"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First Quarter Training Delivery: Per Stream</a:t>
            </a:r>
            <a:endParaRPr lang="en-US"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17</a:t>
            </a:fld>
            <a:endParaRPr lang="en-ZA" dirty="0">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027893387"/>
              </p:ext>
            </p:extLst>
          </p:nvPr>
        </p:nvGraphicFramePr>
        <p:xfrm>
          <a:off x="107504" y="1113129"/>
          <a:ext cx="8856985" cy="4525986"/>
        </p:xfrm>
        <a:graphic>
          <a:graphicData uri="http://schemas.openxmlformats.org/drawingml/2006/table">
            <a:tbl>
              <a:tblPr firstRow="1" firstCol="1" bandRow="1">
                <a:tableStyleId>{7DF18680-E054-41AD-8BC1-D1AEF772440D}</a:tableStyleId>
              </a:tblPr>
              <a:tblGrid>
                <a:gridCol w="2717483">
                  <a:extLst>
                    <a:ext uri="{9D8B030D-6E8A-4147-A177-3AD203B41FA5}">
                      <a16:colId xmlns="" xmlns:a16="http://schemas.microsoft.com/office/drawing/2014/main" val="20000"/>
                    </a:ext>
                  </a:extLst>
                </a:gridCol>
                <a:gridCol w="2113598">
                  <a:extLst>
                    <a:ext uri="{9D8B030D-6E8A-4147-A177-3AD203B41FA5}">
                      <a16:colId xmlns="" xmlns:a16="http://schemas.microsoft.com/office/drawing/2014/main" val="20001"/>
                    </a:ext>
                  </a:extLst>
                </a:gridCol>
                <a:gridCol w="2012952">
                  <a:extLst>
                    <a:ext uri="{9D8B030D-6E8A-4147-A177-3AD203B41FA5}">
                      <a16:colId xmlns="" xmlns:a16="http://schemas.microsoft.com/office/drawing/2014/main" val="20002"/>
                    </a:ext>
                  </a:extLst>
                </a:gridCol>
                <a:gridCol w="2012952">
                  <a:extLst>
                    <a:ext uri="{9D8B030D-6E8A-4147-A177-3AD203B41FA5}">
                      <a16:colId xmlns="" xmlns:a16="http://schemas.microsoft.com/office/drawing/2014/main" val="20003"/>
                    </a:ext>
                  </a:extLst>
                </a:gridCol>
              </a:tblGrid>
              <a:tr h="587679">
                <a:tc>
                  <a:txBody>
                    <a:bodyPr/>
                    <a:lstStyle/>
                    <a:p>
                      <a:pPr algn="ctr">
                        <a:lnSpc>
                          <a:spcPct val="115000"/>
                        </a:lnSpc>
                        <a:spcAft>
                          <a:spcPts val="0"/>
                        </a:spcAft>
                      </a:pPr>
                      <a:endParaRPr lang="en-GB"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0"/>
                        </a:spcAft>
                      </a:pPr>
                      <a:r>
                        <a:rPr lang="en-GB"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Training </a:t>
                      </a:r>
                      <a:r>
                        <a:rPr lang="en-GB"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Stream</a:t>
                      </a: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endParaRPr lang="en-ZA"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0"/>
                        </a:spcAft>
                      </a:pPr>
                      <a:r>
                        <a:rPr lang="en-ZA"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Annual Target</a:t>
                      </a: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r>
                        <a:rPr lang="en-GB"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0"/>
                        </a:spcAft>
                      </a:pPr>
                      <a:r>
                        <a:rPr lang="en-GB"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First Quarter Target</a:t>
                      </a: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endParaRPr lang="en-ZA"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0"/>
                        </a:spcAft>
                      </a:pPr>
                      <a:r>
                        <a:rPr lang="en-ZA"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First Quarter Actual Achievement</a:t>
                      </a: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 xmlns:a16="http://schemas.microsoft.com/office/drawing/2014/main" val="10000"/>
                  </a:ext>
                </a:extLst>
              </a:tr>
              <a:tr h="665377">
                <a:tc>
                  <a:txBody>
                    <a:bodyPr/>
                    <a:lstStyle/>
                    <a:p>
                      <a:pPr algn="l">
                        <a:lnSpc>
                          <a:spcPct val="115000"/>
                        </a:lnSpc>
                        <a:spcAft>
                          <a:spcPts val="0"/>
                        </a:spcAft>
                      </a:pPr>
                      <a:r>
                        <a:rPr lang="en-GB"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Leadership</a:t>
                      </a: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6 000</a:t>
                      </a:r>
                    </a:p>
                    <a:p>
                      <a:pPr algn="ctr">
                        <a:lnSpc>
                          <a:spcPct val="107000"/>
                        </a:lnSpc>
                        <a:spcAft>
                          <a:spcPts val="0"/>
                        </a:spcAft>
                      </a:pP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1 135</a:t>
                      </a:r>
                      <a:endParaRPr lang="en-ZA"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en-ZA" sz="14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695 (237%)</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 xmlns:a16="http://schemas.microsoft.com/office/drawing/2014/main" val="10001"/>
                  </a:ext>
                </a:extLst>
              </a:tr>
              <a:tr h="610295">
                <a:tc>
                  <a:txBody>
                    <a:bodyPr/>
                    <a:lstStyle/>
                    <a:p>
                      <a:pPr algn="l">
                        <a:lnSpc>
                          <a:spcPct val="115000"/>
                        </a:lnSpc>
                        <a:spcAft>
                          <a:spcPts val="0"/>
                        </a:spcAft>
                      </a:pPr>
                      <a:r>
                        <a:rPr lang="en-GB"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Management </a:t>
                      </a: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9 394</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lang="en-ZA" sz="14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625</a:t>
                      </a:r>
                      <a:endParaRPr lang="en-ZA"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2 418 (149%)</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 xmlns:a16="http://schemas.microsoft.com/office/drawing/2014/main" val="10002"/>
                  </a:ext>
                </a:extLst>
              </a:tr>
              <a:tr h="665377">
                <a:tc>
                  <a:txBody>
                    <a:bodyPr/>
                    <a:lstStyle/>
                    <a:p>
                      <a:pPr algn="l">
                        <a:lnSpc>
                          <a:spcPct val="115000"/>
                        </a:lnSpc>
                        <a:spcAft>
                          <a:spcPts val="0"/>
                        </a:spcAft>
                      </a:pPr>
                      <a:r>
                        <a:rPr lang="en-GB"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Administration</a:t>
                      </a: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4 050</a:t>
                      </a:r>
                    </a:p>
                    <a:p>
                      <a:pPr algn="ctr">
                        <a:lnSpc>
                          <a:spcPct val="107000"/>
                        </a:lnSpc>
                        <a:spcAft>
                          <a:spcPts val="0"/>
                        </a:spcAft>
                      </a:pP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960</a:t>
                      </a:r>
                      <a:endParaRPr lang="en-ZA"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865 (90%)</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 xmlns:a16="http://schemas.microsoft.com/office/drawing/2014/main" val="10003"/>
                  </a:ext>
                </a:extLst>
              </a:tr>
              <a:tr h="707606">
                <a:tc>
                  <a:txBody>
                    <a:bodyPr/>
                    <a:lstStyle/>
                    <a:p>
                      <a:pPr algn="l">
                        <a:lnSpc>
                          <a:spcPct val="115000"/>
                        </a:lnSpc>
                        <a:spcAft>
                          <a:spcPts val="0"/>
                        </a:spcAft>
                      </a:pPr>
                      <a:r>
                        <a:rPr lang="en-GB"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Unemployed youth </a:t>
                      </a:r>
                      <a:r>
                        <a:rPr lang="en-GB"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graduates</a:t>
                      </a:r>
                      <a:r>
                        <a:rPr lang="en-GB" sz="14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(BB2E)</a:t>
                      </a: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2 750</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543</a:t>
                      </a:r>
                      <a:endParaRPr lang="en-ZA"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1 449 (267%)</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 xmlns:a16="http://schemas.microsoft.com/office/drawing/2014/main" val="10004"/>
                  </a:ext>
                </a:extLst>
              </a:tr>
              <a:tr h="610295">
                <a:tc>
                  <a:txBody>
                    <a:bodyPr/>
                    <a:lstStyle/>
                    <a:p>
                      <a:pPr algn="l">
                        <a:lnSpc>
                          <a:spcPct val="115000"/>
                        </a:lnSpc>
                        <a:spcAft>
                          <a:spcPts val="0"/>
                        </a:spcAft>
                      </a:pPr>
                      <a:r>
                        <a:rPr lang="en-GB"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Induction </a:t>
                      </a: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26 320</a:t>
                      </a:r>
                    </a:p>
                    <a:p>
                      <a:pPr algn="ctr">
                        <a:lnSpc>
                          <a:spcPct val="107000"/>
                        </a:lnSpc>
                        <a:spcAft>
                          <a:spcPts val="0"/>
                        </a:spcAft>
                      </a:pP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a:t>
                      </a:r>
                      <a:r>
                        <a:rPr lang="en-ZA" sz="14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949</a:t>
                      </a:r>
                      <a:endPar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ZA"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5 187 (105%)</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 xmlns:a16="http://schemas.microsoft.com/office/drawing/2014/main" val="10005"/>
                  </a:ext>
                </a:extLst>
              </a:tr>
              <a:tr h="501730">
                <a:tc>
                  <a:txBody>
                    <a:bodyPr/>
                    <a:lstStyle/>
                    <a:p>
                      <a:pPr marL="0" algn="l" defTabSz="914400" rtl="0" eaLnBrk="1" latinLnBrk="0" hangingPunct="1">
                        <a:lnSpc>
                          <a:spcPct val="115000"/>
                        </a:lnSpc>
                        <a:spcAft>
                          <a:spcPts val="0"/>
                        </a:spcAft>
                      </a:pPr>
                      <a:r>
                        <a:rPr lang="en-GB"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a:t>
                      </a:r>
                      <a:endParaRPr lang="en-ZA" sz="1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48</a:t>
                      </a:r>
                      <a:r>
                        <a:rPr lang="en-ZA" sz="1400" b="1"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514</a:t>
                      </a:r>
                      <a:endPar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9212 </a:t>
                      </a:r>
                      <a:endParaRPr lang="en-ZA" sz="1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12 614 (137%) </a:t>
                      </a:r>
                      <a:endPar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 xmlns:a16="http://schemas.microsoft.com/office/drawing/2014/main" val="10006"/>
                  </a:ext>
                </a:extLst>
              </a:tr>
            </a:tbl>
          </a:graphicData>
        </a:graphic>
      </p:graphicFrame>
      <p:sp>
        <p:nvSpPr>
          <p:cNvPr id="5" name="Rectangle 4"/>
          <p:cNvSpPr/>
          <p:nvPr/>
        </p:nvSpPr>
        <p:spPr>
          <a:xfrm>
            <a:off x="8460432" y="0"/>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17</a:t>
            </a:r>
            <a:endParaRPr lang="en-ZA" dirty="0"/>
          </a:p>
        </p:txBody>
      </p:sp>
    </p:spTree>
    <p:extLst>
      <p:ext uri="{BB962C8B-B14F-4D97-AF65-F5344CB8AC3E}">
        <p14:creationId xmlns:p14="http://schemas.microsoft.com/office/powerpoint/2010/main" xmlns="" val="79436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492896"/>
            <a:ext cx="8424936" cy="576064"/>
          </a:xfrm>
        </p:spPr>
        <p:txBody>
          <a:bodyPr>
            <a:noAutofit/>
          </a:bodyPr>
          <a:lstStyle/>
          <a:p>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FINANCIAL </a:t>
            </a:r>
            <a:r>
              <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rPr>
              <a:t>PERFORMANCE (1</a:t>
            </a:r>
            <a:r>
              <a:rPr lang="en-ZA" sz="2400" b="1" baseline="30000" dirty="0">
                <a:solidFill>
                  <a:srgbClr val="C00000"/>
                </a:solidFill>
                <a:latin typeface="Tahoma" panose="020B0604030504040204" pitchFamily="34" charset="0"/>
                <a:ea typeface="Tahoma" panose="020B0604030504040204" pitchFamily="34" charset="0"/>
                <a:cs typeface="Tahoma" panose="020B0604030504040204" pitchFamily="34" charset="0"/>
              </a:rPr>
              <a:t>st</a:t>
            </a:r>
            <a:r>
              <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rPr>
              <a:t> QUARTER OF 2018/19)</a:t>
            </a:r>
          </a:p>
        </p:txBody>
      </p:sp>
      <p:sp>
        <p:nvSpPr>
          <p:cNvPr id="2" name="Slide Number Placeholder 1"/>
          <p:cNvSpPr>
            <a:spLocks noGrp="1"/>
          </p:cNvSpPr>
          <p:nvPr>
            <p:ph type="sldNum" sz="quarter" idx="12"/>
          </p:nvPr>
        </p:nvSpPr>
        <p:spPr>
          <a:xfrm>
            <a:off x="6156176" y="6309320"/>
            <a:ext cx="2592288" cy="365125"/>
          </a:xfrm>
        </p:spPr>
        <p:txBody>
          <a:bodyPr/>
          <a:lstStyle/>
          <a:p>
            <a:fld id="{1CE6738C-8955-4CF1-A256-1C49941BBB03}" type="slidenum">
              <a:rPr lang="en-ZA" smtClean="0">
                <a:solidFill>
                  <a:prstClr val="black">
                    <a:tint val="75000"/>
                  </a:prstClr>
                </a:solidFill>
              </a:rPr>
              <a:pPr/>
              <a:t>18</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Rectangle 4"/>
          <p:cNvSpPr/>
          <p:nvPr/>
        </p:nvSpPr>
        <p:spPr>
          <a:xfrm>
            <a:off x="8460432" y="-11201"/>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18</a:t>
            </a:r>
            <a:endParaRPr lang="en-ZA" dirty="0"/>
          </a:p>
        </p:txBody>
      </p:sp>
    </p:spTree>
    <p:extLst>
      <p:ext uri="{BB962C8B-B14F-4D97-AF65-F5344CB8AC3E}">
        <p14:creationId xmlns:p14="http://schemas.microsoft.com/office/powerpoint/2010/main" xmlns="" val="1973592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860032" y="6381328"/>
            <a:ext cx="1905726" cy="273844"/>
          </a:xfrm>
        </p:spPr>
        <p:txBody>
          <a:bodyPr/>
          <a:lstStyle/>
          <a:p>
            <a:fld id="{1CE6738C-8955-4CF1-A256-1C49941BBB03}" type="slidenum">
              <a:rPr lang="en-ZA" smtClean="0">
                <a:solidFill>
                  <a:prstClr val="black">
                    <a:tint val="75000"/>
                  </a:prstClr>
                </a:solidFill>
              </a:rPr>
              <a:pPr/>
              <a:t>19</a:t>
            </a:fld>
            <a:endParaRPr lang="en-ZA" dirty="0">
              <a:solidFill>
                <a:prstClr val="black">
                  <a:tint val="75000"/>
                </a:prstClr>
              </a:solidFill>
            </a:endParaRPr>
          </a:p>
        </p:txBody>
      </p:sp>
      <p:sp>
        <p:nvSpPr>
          <p:cNvPr id="2" name="Title 1"/>
          <p:cNvSpPr>
            <a:spLocks noGrp="1"/>
          </p:cNvSpPr>
          <p:nvPr>
            <p:ph type="title"/>
          </p:nvPr>
        </p:nvSpPr>
        <p:spPr>
          <a:xfrm>
            <a:off x="467544" y="476672"/>
            <a:ext cx="8229600" cy="708465"/>
          </a:xfrm>
        </p:spPr>
        <p:txBody>
          <a:bodyPr>
            <a:normAutofit/>
          </a:bodyPr>
          <a:lstStyle/>
          <a:p>
            <a:r>
              <a:rPr lang="en-US" sz="2400" dirty="0">
                <a:solidFill>
                  <a:srgbClr val="006600"/>
                </a:solidFill>
                <a:latin typeface="Tahoma" panose="020B0604030504040204" pitchFamily="34" charset="0"/>
                <a:ea typeface="Tahoma" panose="020B0604030504040204" pitchFamily="34" charset="0"/>
                <a:cs typeface="Tahoma" panose="020B0604030504040204" pitchFamily="34" charset="0"/>
              </a:rPr>
              <a:t>Vote Account </a:t>
            </a:r>
          </a:p>
        </p:txBody>
      </p:sp>
      <p:graphicFrame>
        <p:nvGraphicFramePr>
          <p:cNvPr id="6" name="Table 5"/>
          <p:cNvGraphicFramePr>
            <a:graphicFrameLocks noGrp="1"/>
          </p:cNvGraphicFramePr>
          <p:nvPr>
            <p:extLst>
              <p:ext uri="{D42A27DB-BD31-4B8C-83A1-F6EECF244321}">
                <p14:modId xmlns:p14="http://schemas.microsoft.com/office/powerpoint/2010/main" xmlns="" val="2980489518"/>
              </p:ext>
            </p:extLst>
          </p:nvPr>
        </p:nvGraphicFramePr>
        <p:xfrm>
          <a:off x="297044" y="1124744"/>
          <a:ext cx="8667443" cy="2146935"/>
        </p:xfrm>
        <a:graphic>
          <a:graphicData uri="http://schemas.openxmlformats.org/drawingml/2006/table">
            <a:tbl>
              <a:tblPr firstRow="1" firstCol="1" bandRow="1">
                <a:tableStyleId>{5C22544A-7EE6-4342-B048-85BDC9FD1C3A}</a:tableStyleId>
              </a:tblPr>
              <a:tblGrid>
                <a:gridCol w="3222729">
                  <a:extLst>
                    <a:ext uri="{9D8B030D-6E8A-4147-A177-3AD203B41FA5}">
                      <a16:colId xmlns="" xmlns:a16="http://schemas.microsoft.com/office/drawing/2014/main" val="20000"/>
                    </a:ext>
                  </a:extLst>
                </a:gridCol>
                <a:gridCol w="1102512">
                  <a:extLst>
                    <a:ext uri="{9D8B030D-6E8A-4147-A177-3AD203B41FA5}">
                      <a16:colId xmlns="" xmlns:a16="http://schemas.microsoft.com/office/drawing/2014/main" val="20001"/>
                    </a:ext>
                  </a:extLst>
                </a:gridCol>
                <a:gridCol w="1102512">
                  <a:extLst>
                    <a:ext uri="{9D8B030D-6E8A-4147-A177-3AD203B41FA5}">
                      <a16:colId xmlns="" xmlns:a16="http://schemas.microsoft.com/office/drawing/2014/main" val="20002"/>
                    </a:ext>
                  </a:extLst>
                </a:gridCol>
                <a:gridCol w="1102512">
                  <a:extLst>
                    <a:ext uri="{9D8B030D-6E8A-4147-A177-3AD203B41FA5}">
                      <a16:colId xmlns="" xmlns:a16="http://schemas.microsoft.com/office/drawing/2014/main" val="20003"/>
                    </a:ext>
                  </a:extLst>
                </a:gridCol>
                <a:gridCol w="1102512">
                  <a:extLst>
                    <a:ext uri="{9D8B030D-6E8A-4147-A177-3AD203B41FA5}">
                      <a16:colId xmlns="" xmlns:a16="http://schemas.microsoft.com/office/drawing/2014/main" val="20004"/>
                    </a:ext>
                  </a:extLst>
                </a:gridCol>
                <a:gridCol w="1034666">
                  <a:extLst>
                    <a:ext uri="{9D8B030D-6E8A-4147-A177-3AD203B41FA5}">
                      <a16:colId xmlns="" xmlns:a16="http://schemas.microsoft.com/office/drawing/2014/main" val="20005"/>
                    </a:ext>
                  </a:extLst>
                </a:gridCol>
              </a:tblGrid>
              <a:tr h="936103">
                <a:tc>
                  <a:txBody>
                    <a:bodyPr/>
                    <a:lstStyle/>
                    <a:p>
                      <a:pPr algn="l"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t"/>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Annual Budget 2018/19</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fontAlgn="t"/>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April to June Pro-rata budget 2018/19</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fontAlgn="t"/>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April to June  Actual Expenditure 2018/19</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fontAlgn="t"/>
                      <a:r>
                        <a:rPr lang="en-US" sz="1050" u="none" strike="noStrike">
                          <a:effectLst/>
                          <a:latin typeface="Tahoma" panose="020B0604030504040204" pitchFamily="34" charset="0"/>
                          <a:ea typeface="Tahoma" panose="020B0604030504040204" pitchFamily="34" charset="0"/>
                          <a:cs typeface="Tahoma" panose="020B0604030504040204" pitchFamily="34" charset="0"/>
                        </a:rPr>
                        <a:t>April to June Variance budget compared to actual (over)/under</a:t>
                      </a:r>
                      <a:endParaRPr lang="en-US" sz="105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fontAlgn="t"/>
                      <a:r>
                        <a:rPr lang="en-US" sz="1050" u="none" strike="noStrike">
                          <a:effectLst/>
                          <a:latin typeface="Tahoma" panose="020B0604030504040204" pitchFamily="34" charset="0"/>
                          <a:ea typeface="Tahoma" panose="020B0604030504040204" pitchFamily="34" charset="0"/>
                          <a:cs typeface="Tahoma" panose="020B0604030504040204" pitchFamily="34" charset="0"/>
                        </a:rPr>
                        <a:t>April to June  Expenditure as % of pro-rata budget </a:t>
                      </a:r>
                      <a:endParaRPr lang="en-US" sz="105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extLst>
                  <a:ext uri="{0D108BD9-81ED-4DB2-BD59-A6C34878D82A}">
                    <a16:rowId xmlns="" xmlns:a16="http://schemas.microsoft.com/office/drawing/2014/main" val="10000"/>
                  </a:ext>
                </a:extLst>
              </a:tr>
              <a:tr h="167729">
                <a:tc>
                  <a:txBody>
                    <a:bodyPr/>
                    <a:lstStyle/>
                    <a:p>
                      <a:pPr algn="l"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R'000</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R'000</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R'000</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R'000</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1"/>
                  </a:ext>
                </a:extLst>
              </a:tr>
              <a:tr h="167729">
                <a:tc>
                  <a:txBody>
                    <a:bodyPr/>
                    <a:lstStyle/>
                    <a:p>
                      <a:pPr algn="l"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Administration</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102,579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24,464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             17,768 </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6,696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73%</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2"/>
                  </a:ext>
                </a:extLst>
              </a:tr>
              <a:tr h="167729">
                <a:tc>
                  <a:txBody>
                    <a:bodyPr/>
                    <a:lstStyle/>
                    <a:p>
                      <a:pPr algn="l"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Public Sector Organisational and Staff Development</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66,380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15,268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15,268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100%</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3"/>
                  </a:ext>
                </a:extLst>
              </a:tr>
              <a:tr h="167729">
                <a:tc>
                  <a:txBody>
                    <a:bodyPr/>
                    <a:lstStyle/>
                    <a:p>
                      <a:pPr algn="l" fontAlgn="b"/>
                      <a:r>
                        <a:rPr lang="en-US" sz="1050" b="1" u="none" strike="noStrike" dirty="0" smtClean="0">
                          <a:effectLst/>
                          <a:latin typeface="Tahoma" panose="020B0604030504040204" pitchFamily="34" charset="0"/>
                          <a:ea typeface="Tahoma" panose="020B0604030504040204" pitchFamily="34" charset="0"/>
                          <a:cs typeface="Tahoma" panose="020B0604030504040204" pitchFamily="34" charset="0"/>
                        </a:rPr>
                        <a:t>Total Voted </a:t>
                      </a:r>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Expenditure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a:effectLst/>
                          <a:latin typeface="Tahoma" panose="020B0604030504040204" pitchFamily="34" charset="0"/>
                          <a:ea typeface="Tahoma" panose="020B0604030504040204" pitchFamily="34" charset="0"/>
                          <a:cs typeface="Tahoma" panose="020B0604030504040204" pitchFamily="34" charset="0"/>
                        </a:rPr>
                        <a:t>          168,959 </a:t>
                      </a:r>
                      <a:endParaRPr lang="en-US" sz="105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39,732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33,036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6,696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83%</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4"/>
                  </a:ext>
                </a:extLst>
              </a:tr>
              <a:tr h="167729">
                <a:tc>
                  <a:txBody>
                    <a:bodyPr/>
                    <a:lstStyle/>
                    <a:p>
                      <a:pPr algn="l"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Donor Funding(EU Project )   </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US" sz="1050" u="none" strike="noStrike" baseline="0" dirty="0" smtClean="0">
                          <a:effectLst/>
                          <a:latin typeface="Tahoma" panose="020B0604030504040204" pitchFamily="34" charset="0"/>
                          <a:ea typeface="Tahoma" panose="020B0604030504040204" pitchFamily="34" charset="0"/>
                          <a:cs typeface="Tahoma" panose="020B0604030504040204" pitchFamily="34" charset="0"/>
                        </a:rPr>
                        <a:t> 9,020</a:t>
                      </a:r>
                      <a:r>
                        <a:rPr lang="en-US" sz="1050" u="none" strike="noStrike" dirty="0" smtClean="0">
                          <a:effectLst/>
                          <a:latin typeface="Tahoma" panose="020B0604030504040204" pitchFamily="34" charset="0"/>
                          <a:ea typeface="Tahoma" panose="020B0604030504040204" pitchFamily="34" charset="0"/>
                          <a:cs typeface="Tahoma" panose="020B0604030504040204" pitchFamily="34" charset="0"/>
                        </a:rPr>
                        <a:t>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u="none" strike="noStrike" baseline="0" dirty="0" smtClean="0">
                          <a:effectLst/>
                          <a:latin typeface="Tahoma" panose="020B0604030504040204" pitchFamily="34" charset="0"/>
                          <a:ea typeface="Tahoma" panose="020B0604030504040204" pitchFamily="34" charset="0"/>
                          <a:cs typeface="Tahoma" panose="020B0604030504040204" pitchFamily="34" charset="0"/>
                        </a:rPr>
                        <a:t>  9,020</a:t>
                      </a:r>
                      <a:r>
                        <a:rPr lang="en-US" sz="1050" u="none" strike="noStrike" dirty="0" smtClean="0">
                          <a:effectLst/>
                          <a:latin typeface="Tahoma" panose="020B0604030504040204" pitchFamily="34" charset="0"/>
                          <a:ea typeface="Tahoma" panose="020B0604030504040204" pitchFamily="34" charset="0"/>
                          <a:cs typeface="Tahoma" panose="020B0604030504040204" pitchFamily="34" charset="0"/>
                        </a:rPr>
                        <a:t>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679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u="none" strike="noStrike" dirty="0" smtClean="0">
                          <a:effectLst/>
                          <a:latin typeface="Tahoma" panose="020B0604030504040204" pitchFamily="34" charset="0"/>
                          <a:ea typeface="Tahoma" panose="020B0604030504040204" pitchFamily="34" charset="0"/>
                          <a:cs typeface="Tahoma" panose="020B0604030504040204" pitchFamily="34" charset="0"/>
                        </a:rPr>
                        <a:t>    8,341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5"/>
                  </a:ext>
                </a:extLst>
              </a:tr>
              <a:tr h="167729">
                <a:tc>
                  <a:txBody>
                    <a:bodyPr/>
                    <a:lstStyle/>
                    <a:p>
                      <a:pPr algn="l"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Total </a:t>
                      </a:r>
                      <a:r>
                        <a:rPr lang="en-US" sz="1050" u="none" strike="noStrike" dirty="0" smtClean="0">
                          <a:effectLst/>
                          <a:latin typeface="Tahoma" panose="020B0604030504040204" pitchFamily="34" charset="0"/>
                          <a:ea typeface="Tahoma" panose="020B0604030504040204" pitchFamily="34" charset="0"/>
                          <a:cs typeface="Tahoma" panose="020B0604030504040204" pitchFamily="34" charset="0"/>
                        </a:rPr>
                        <a:t>Expenditure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b="1" u="none" strike="noStrike" dirty="0" smtClean="0">
                          <a:effectLst/>
                          <a:latin typeface="Tahoma" panose="020B0604030504040204" pitchFamily="34" charset="0"/>
                          <a:ea typeface="Tahoma" panose="020B0604030504040204" pitchFamily="34" charset="0"/>
                          <a:cs typeface="Tahoma" panose="020B0604030504040204" pitchFamily="34" charset="0"/>
                        </a:rPr>
                        <a:t>177,979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b="1" u="none" strike="noStrike" dirty="0" smtClean="0">
                          <a:effectLst/>
                          <a:latin typeface="Tahoma" panose="020B0604030504040204" pitchFamily="34" charset="0"/>
                          <a:ea typeface="Tahoma" panose="020B0604030504040204" pitchFamily="34" charset="0"/>
                          <a:cs typeface="Tahoma" panose="020B0604030504040204" pitchFamily="34" charset="0"/>
                        </a:rPr>
                        <a:t>48,752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33,715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b="1" u="none" strike="noStrike" dirty="0" smtClean="0">
                          <a:effectLst/>
                          <a:latin typeface="Tahoma" panose="020B0604030504040204" pitchFamily="34" charset="0"/>
                          <a:ea typeface="Tahoma" panose="020B0604030504040204" pitchFamily="34" charset="0"/>
                          <a:cs typeface="Tahoma" panose="020B0604030504040204" pitchFamily="34" charset="0"/>
                        </a:rPr>
                        <a:t>15,037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66%</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307476762"/>
              </p:ext>
            </p:extLst>
          </p:nvPr>
        </p:nvGraphicFramePr>
        <p:xfrm>
          <a:off x="286400" y="3356992"/>
          <a:ext cx="8678090" cy="2454581"/>
        </p:xfrm>
        <a:graphic>
          <a:graphicData uri="http://schemas.openxmlformats.org/drawingml/2006/table">
            <a:tbl>
              <a:tblPr firstRow="1" firstCol="1" bandRow="1">
                <a:tableStyleId>{5C22544A-7EE6-4342-B048-85BDC9FD1C3A}</a:tableStyleId>
              </a:tblPr>
              <a:tblGrid>
                <a:gridCol w="3226686">
                  <a:extLst>
                    <a:ext uri="{9D8B030D-6E8A-4147-A177-3AD203B41FA5}">
                      <a16:colId xmlns="" xmlns:a16="http://schemas.microsoft.com/office/drawing/2014/main" val="20000"/>
                    </a:ext>
                  </a:extLst>
                </a:gridCol>
                <a:gridCol w="1103867">
                  <a:extLst>
                    <a:ext uri="{9D8B030D-6E8A-4147-A177-3AD203B41FA5}">
                      <a16:colId xmlns="" xmlns:a16="http://schemas.microsoft.com/office/drawing/2014/main" val="20001"/>
                    </a:ext>
                  </a:extLst>
                </a:gridCol>
                <a:gridCol w="1103867">
                  <a:extLst>
                    <a:ext uri="{9D8B030D-6E8A-4147-A177-3AD203B41FA5}">
                      <a16:colId xmlns="" xmlns:a16="http://schemas.microsoft.com/office/drawing/2014/main" val="20002"/>
                    </a:ext>
                  </a:extLst>
                </a:gridCol>
                <a:gridCol w="1103867">
                  <a:extLst>
                    <a:ext uri="{9D8B030D-6E8A-4147-A177-3AD203B41FA5}">
                      <a16:colId xmlns="" xmlns:a16="http://schemas.microsoft.com/office/drawing/2014/main" val="20003"/>
                    </a:ext>
                  </a:extLst>
                </a:gridCol>
                <a:gridCol w="1103867">
                  <a:extLst>
                    <a:ext uri="{9D8B030D-6E8A-4147-A177-3AD203B41FA5}">
                      <a16:colId xmlns="" xmlns:a16="http://schemas.microsoft.com/office/drawing/2014/main" val="20004"/>
                    </a:ext>
                  </a:extLst>
                </a:gridCol>
                <a:gridCol w="1035936">
                  <a:extLst>
                    <a:ext uri="{9D8B030D-6E8A-4147-A177-3AD203B41FA5}">
                      <a16:colId xmlns="" xmlns:a16="http://schemas.microsoft.com/office/drawing/2014/main" val="20005"/>
                    </a:ext>
                  </a:extLst>
                </a:gridCol>
              </a:tblGrid>
              <a:tr h="891328">
                <a:tc>
                  <a:txBody>
                    <a:bodyPr/>
                    <a:lstStyle/>
                    <a:p>
                      <a:pPr algn="l"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t"/>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Annual Budget 2018/19</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fontAlgn="t"/>
                      <a:r>
                        <a:rPr lang="en-US" sz="1050" u="none" strike="noStrike">
                          <a:effectLst/>
                          <a:latin typeface="Tahoma" panose="020B0604030504040204" pitchFamily="34" charset="0"/>
                          <a:ea typeface="Tahoma" panose="020B0604030504040204" pitchFamily="34" charset="0"/>
                          <a:cs typeface="Tahoma" panose="020B0604030504040204" pitchFamily="34" charset="0"/>
                        </a:rPr>
                        <a:t>April to June Pro-rata budget 2018/19</a:t>
                      </a:r>
                      <a:endParaRPr lang="en-US" sz="105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fontAlgn="t"/>
                      <a:r>
                        <a:rPr lang="en-US" sz="1050" u="none" strike="noStrike">
                          <a:effectLst/>
                          <a:latin typeface="Tahoma" panose="020B0604030504040204" pitchFamily="34" charset="0"/>
                          <a:ea typeface="Tahoma" panose="020B0604030504040204" pitchFamily="34" charset="0"/>
                          <a:cs typeface="Tahoma" panose="020B0604030504040204" pitchFamily="34" charset="0"/>
                        </a:rPr>
                        <a:t>April to June  Actual Expenditure 2018/19</a:t>
                      </a:r>
                      <a:endParaRPr lang="en-US" sz="105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fontAlgn="t"/>
                      <a:r>
                        <a:rPr lang="en-US" sz="1050" u="none" strike="noStrike">
                          <a:effectLst/>
                          <a:latin typeface="Tahoma" panose="020B0604030504040204" pitchFamily="34" charset="0"/>
                          <a:ea typeface="Tahoma" panose="020B0604030504040204" pitchFamily="34" charset="0"/>
                          <a:cs typeface="Tahoma" panose="020B0604030504040204" pitchFamily="34" charset="0"/>
                        </a:rPr>
                        <a:t>April to June Variance budget compared to actual (over)/under</a:t>
                      </a:r>
                      <a:endParaRPr lang="en-US" sz="105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fontAlgn="t"/>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April to June  Expenditure as % of pro-rata budget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extLst>
                  <a:ext uri="{0D108BD9-81ED-4DB2-BD59-A6C34878D82A}">
                    <a16:rowId xmlns="" xmlns:a16="http://schemas.microsoft.com/office/drawing/2014/main" val="10000"/>
                  </a:ext>
                </a:extLst>
              </a:tr>
              <a:tr h="185617">
                <a:tc>
                  <a:txBody>
                    <a:bodyPr/>
                    <a:lstStyle/>
                    <a:p>
                      <a:pPr algn="l"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R'000</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R'000</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R'000</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R'000</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1"/>
                  </a:ext>
                </a:extLst>
              </a:tr>
              <a:tr h="185617">
                <a:tc>
                  <a:txBody>
                    <a:bodyPr/>
                    <a:lstStyle/>
                    <a:p>
                      <a:pPr algn="l"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Compensation of Employees </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54,945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13,682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             12,510 </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               1,172 </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91%</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2"/>
                  </a:ext>
                </a:extLst>
              </a:tr>
              <a:tr h="185617">
                <a:tc>
                  <a:txBody>
                    <a:bodyPr/>
                    <a:lstStyle/>
                    <a:p>
                      <a:pPr algn="l"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Goods and services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44,527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10,005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5,130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               4,875 </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51%</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3"/>
                  </a:ext>
                </a:extLst>
              </a:tr>
              <a:tr h="185617">
                <a:tc>
                  <a:txBody>
                    <a:bodyPr/>
                    <a:lstStyle/>
                    <a:p>
                      <a:pPr algn="l"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Payments for capital assets </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               3,107 </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777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128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                   649 </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16%</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4"/>
                  </a:ext>
                </a:extLst>
              </a:tr>
              <a:tr h="185617">
                <a:tc>
                  <a:txBody>
                    <a:bodyPr/>
                    <a:lstStyle/>
                    <a:p>
                      <a:pPr algn="l"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Transfer to Trading Entity </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66,380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15,268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15,268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100%</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5"/>
                  </a:ext>
                </a:extLst>
              </a:tr>
              <a:tr h="185617">
                <a:tc>
                  <a:txBody>
                    <a:bodyPr/>
                    <a:lstStyle/>
                    <a:p>
                      <a:pPr algn="l" fontAlgn="b"/>
                      <a:r>
                        <a:rPr lang="en-US" sz="1050" u="none" strike="noStrike" dirty="0" smtClean="0">
                          <a:effectLst/>
                          <a:latin typeface="Tahoma" panose="020B0604030504040204" pitchFamily="34" charset="0"/>
                          <a:ea typeface="Tahoma" panose="020B0604030504040204" pitchFamily="34" charset="0"/>
                          <a:cs typeface="Tahoma" panose="020B0604030504040204" pitchFamily="34" charset="0"/>
                        </a:rPr>
                        <a:t>Total Voted </a:t>
                      </a:r>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Expenditure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168,959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39,732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33,036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6,696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83%</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6"/>
                  </a:ext>
                </a:extLst>
              </a:tr>
              <a:tr h="185617">
                <a:tc>
                  <a:txBody>
                    <a:bodyPr/>
                    <a:lstStyle/>
                    <a:p>
                      <a:pPr algn="l"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Donor Funding(EU Project )   </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US" sz="1050" u="none" strike="noStrike" baseline="0" dirty="0" smtClean="0">
                          <a:effectLst/>
                          <a:latin typeface="Tahoma" panose="020B0604030504040204" pitchFamily="34" charset="0"/>
                          <a:ea typeface="Tahoma" panose="020B0604030504040204" pitchFamily="34" charset="0"/>
                          <a:cs typeface="Tahoma" panose="020B0604030504040204" pitchFamily="34" charset="0"/>
                        </a:rPr>
                        <a:t> 9,020</a:t>
                      </a:r>
                      <a:r>
                        <a:rPr lang="en-US" sz="1050" u="none" strike="noStrike" dirty="0" smtClean="0">
                          <a:effectLst/>
                          <a:latin typeface="Tahoma" panose="020B0604030504040204" pitchFamily="34" charset="0"/>
                          <a:ea typeface="Tahoma" panose="020B0604030504040204" pitchFamily="34" charset="0"/>
                          <a:cs typeface="Tahoma" panose="020B0604030504040204" pitchFamily="34" charset="0"/>
                        </a:rPr>
                        <a:t>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u="none" strike="noStrike" baseline="0" dirty="0" smtClean="0">
                          <a:effectLst/>
                          <a:latin typeface="Tahoma" panose="020B0604030504040204" pitchFamily="34" charset="0"/>
                          <a:ea typeface="Tahoma" panose="020B0604030504040204" pitchFamily="34" charset="0"/>
                          <a:cs typeface="Tahoma" panose="020B0604030504040204" pitchFamily="34" charset="0"/>
                        </a:rPr>
                        <a:t>  9,020</a:t>
                      </a:r>
                      <a:r>
                        <a:rPr lang="en-US" sz="1050" u="none" strike="noStrike" dirty="0" smtClean="0">
                          <a:effectLst/>
                          <a:latin typeface="Tahoma" panose="020B0604030504040204" pitchFamily="34" charset="0"/>
                          <a:ea typeface="Tahoma" panose="020B0604030504040204" pitchFamily="34" charset="0"/>
                          <a:cs typeface="Tahoma" panose="020B0604030504040204" pitchFamily="34" charset="0"/>
                        </a:rPr>
                        <a:t>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a:effectLst/>
                          <a:latin typeface="Tahoma" panose="020B0604030504040204" pitchFamily="34" charset="0"/>
                          <a:ea typeface="Tahoma" panose="020B0604030504040204" pitchFamily="34" charset="0"/>
                          <a:cs typeface="Tahoma" panose="020B0604030504040204" pitchFamily="34" charset="0"/>
                        </a:rPr>
                        <a:t>                   679 </a:t>
                      </a:r>
                      <a:endParaRPr lang="en-US"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u="none" strike="noStrike" dirty="0" smtClean="0">
                          <a:effectLst/>
                          <a:latin typeface="Tahoma" panose="020B0604030504040204" pitchFamily="34" charset="0"/>
                          <a:ea typeface="Tahoma" panose="020B0604030504040204" pitchFamily="34" charset="0"/>
                          <a:cs typeface="Tahoma" panose="020B0604030504040204" pitchFamily="34" charset="0"/>
                        </a:rPr>
                        <a:t>    8,341 </a:t>
                      </a:r>
                      <a:endParaRPr lang="en-US"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7"/>
                  </a:ext>
                </a:extLst>
              </a:tr>
              <a:tr h="185617">
                <a:tc>
                  <a:txBody>
                    <a:bodyPr/>
                    <a:lstStyle/>
                    <a:p>
                      <a:pPr algn="l" fontAlgn="b"/>
                      <a:r>
                        <a:rPr lang="en-US" sz="1050" u="none" strike="noStrike" dirty="0">
                          <a:effectLst/>
                          <a:latin typeface="Tahoma" panose="020B0604030504040204" pitchFamily="34" charset="0"/>
                          <a:ea typeface="Tahoma" panose="020B0604030504040204" pitchFamily="34" charset="0"/>
                          <a:cs typeface="Tahoma" panose="020B0604030504040204" pitchFamily="34" charset="0"/>
                        </a:rPr>
                        <a:t>Total </a:t>
                      </a:r>
                      <a:r>
                        <a:rPr lang="en-US" sz="1050" u="none" strike="noStrike" dirty="0" smtClean="0">
                          <a:effectLst/>
                          <a:latin typeface="Tahoma" panose="020B0604030504040204" pitchFamily="34" charset="0"/>
                          <a:ea typeface="Tahoma" panose="020B0604030504040204" pitchFamily="34" charset="0"/>
                          <a:cs typeface="Tahoma" panose="020B0604030504040204" pitchFamily="34" charset="0"/>
                        </a:rPr>
                        <a:t>Expenditure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b="1" u="none" strike="noStrike" dirty="0" smtClean="0">
                          <a:effectLst/>
                          <a:latin typeface="Tahoma" panose="020B0604030504040204" pitchFamily="34" charset="0"/>
                          <a:ea typeface="Tahoma" panose="020B0604030504040204" pitchFamily="34" charset="0"/>
                          <a:cs typeface="Tahoma" panose="020B0604030504040204" pitchFamily="34" charset="0"/>
                        </a:rPr>
                        <a:t>177,979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b="1" u="none" strike="noStrike" dirty="0" smtClean="0">
                          <a:effectLst/>
                          <a:latin typeface="Tahoma" panose="020B0604030504040204" pitchFamily="34" charset="0"/>
                          <a:ea typeface="Tahoma" panose="020B0604030504040204" pitchFamily="34" charset="0"/>
                          <a:cs typeface="Tahoma" panose="020B0604030504040204" pitchFamily="34" charset="0"/>
                        </a:rPr>
                        <a:t>48,752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33,715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050" b="1" u="none" strike="noStrike" dirty="0" smtClean="0">
                          <a:effectLst/>
                          <a:latin typeface="Tahoma" panose="020B0604030504040204" pitchFamily="34" charset="0"/>
                          <a:ea typeface="Tahoma" panose="020B0604030504040204" pitchFamily="34" charset="0"/>
                          <a:cs typeface="Tahoma" panose="020B0604030504040204" pitchFamily="34" charset="0"/>
                        </a:rPr>
                        <a:t>15,037 </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050" b="1" u="none" strike="noStrike" dirty="0">
                          <a:effectLst/>
                          <a:latin typeface="Tahoma" panose="020B0604030504040204" pitchFamily="34" charset="0"/>
                          <a:ea typeface="Tahoma" panose="020B0604030504040204" pitchFamily="34" charset="0"/>
                          <a:cs typeface="Tahoma" panose="020B0604030504040204" pitchFamily="34" charset="0"/>
                        </a:rPr>
                        <a:t>66%</a:t>
                      </a:r>
                      <a:endParaRPr lang="en-US"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8"/>
                  </a:ext>
                </a:extLst>
              </a:tr>
            </a:tbl>
          </a:graphicData>
        </a:graphic>
      </p:graphicFrame>
      <p:sp>
        <p:nvSpPr>
          <p:cNvPr id="8" name="Rectangle 7"/>
          <p:cNvSpPr/>
          <p:nvPr/>
        </p:nvSpPr>
        <p:spPr>
          <a:xfrm>
            <a:off x="8460432" y="0"/>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19</a:t>
            </a:r>
            <a:endParaRPr lang="en-ZA" dirty="0"/>
          </a:p>
        </p:txBody>
      </p:sp>
    </p:spTree>
    <p:extLst>
      <p:ext uri="{BB962C8B-B14F-4D97-AF65-F5344CB8AC3E}">
        <p14:creationId xmlns:p14="http://schemas.microsoft.com/office/powerpoint/2010/main" xmlns="" val="660860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04664"/>
            <a:ext cx="9143999" cy="742392"/>
          </a:xfrm>
        </p:spPr>
        <p:txBody>
          <a:bodyPr>
            <a:norm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Key Message</a:t>
            </a:r>
            <a:endParaRPr lang="en-ZA" sz="2800" dirty="0">
              <a:solidFill>
                <a:srgbClr val="006600"/>
              </a:solidFill>
              <a:latin typeface="Segoe UI Emoji" panose="020B0502040204020203" pitchFamily="34" charset="0"/>
              <a:ea typeface="Segoe UI Emoji" panose="020B0502040204020203" pitchFamily="34" charset="0"/>
              <a:cs typeface="Tahoma" panose="020B0604030504040204" pitchFamily="34" charset="0"/>
            </a:endParaRPr>
          </a:p>
        </p:txBody>
      </p:sp>
      <p:sp>
        <p:nvSpPr>
          <p:cNvPr id="5" name="Content Placeholder 4"/>
          <p:cNvSpPr>
            <a:spLocks noGrp="1"/>
          </p:cNvSpPr>
          <p:nvPr>
            <p:ph idx="1"/>
          </p:nvPr>
        </p:nvSpPr>
        <p:spPr>
          <a:xfrm>
            <a:off x="107504" y="1147056"/>
            <a:ext cx="8856984" cy="4680520"/>
          </a:xfrm>
        </p:spPr>
        <p:txBody>
          <a:bodyPr>
            <a:noAutofit/>
          </a:bodyPr>
          <a:lstStyle/>
          <a:p>
            <a:pPr>
              <a:spcBef>
                <a:spcPts val="0"/>
              </a:spcBef>
              <a:buClr>
                <a:srgbClr val="006600"/>
              </a:buClr>
              <a:buSzPct val="70000"/>
              <a:buFont typeface="Wingdings" panose="05000000000000000000" pitchFamily="2" charset="2"/>
              <a:buChar char="v"/>
            </a:pPr>
            <a:r>
              <a:rPr lang="en-ZA" sz="1400" dirty="0" smtClean="0">
                <a:latin typeface="Tahoma" panose="020B0604030504040204" pitchFamily="34" charset="0"/>
                <a:ea typeface="Tahoma" panose="020B0604030504040204" pitchFamily="34" charset="0"/>
                <a:cs typeface="Tahoma" panose="020B0604030504040204" pitchFamily="34" charset="0"/>
              </a:rPr>
              <a:t>The </a:t>
            </a:r>
            <a:r>
              <a:rPr lang="en-ZA" sz="1400" dirty="0">
                <a:latin typeface="Tahoma" panose="020B0604030504040204" pitchFamily="34" charset="0"/>
                <a:ea typeface="Tahoma" panose="020B0604030504040204" pitchFamily="34" charset="0"/>
                <a:cs typeface="Tahoma" panose="020B0604030504040204" pitchFamily="34" charset="0"/>
              </a:rPr>
              <a:t>NSG </a:t>
            </a:r>
            <a:r>
              <a:rPr lang="en-ZA" sz="1400" dirty="0" smtClean="0">
                <a:latin typeface="Tahoma" panose="020B0604030504040204" pitchFamily="34" charset="0"/>
                <a:ea typeface="Tahoma" panose="020B0604030504040204" pitchFamily="34" charset="0"/>
                <a:cs typeface="Tahoma" panose="020B0604030504040204" pitchFamily="34" charset="0"/>
              </a:rPr>
              <a:t>is mandated to provide training or facilitate the provision of training in the public service. The NSG is fulfilling its mandate through the development of curriculum and rollout of training targeting public servants appointed at all salary levels in the public service</a:t>
            </a:r>
          </a:p>
          <a:p>
            <a:pPr>
              <a:spcBef>
                <a:spcPts val="0"/>
              </a:spcBef>
              <a:buClr>
                <a:srgbClr val="006600"/>
              </a:buClr>
              <a:buSzPct val="70000"/>
              <a:buFont typeface="Wingdings" panose="05000000000000000000" pitchFamily="2" charset="2"/>
              <a:buChar char="v"/>
            </a:pPr>
            <a:endParaRPr lang="en-ZA" sz="11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400" dirty="0" smtClean="0">
                <a:latin typeface="Tahoma" panose="020B0604030504040204" pitchFamily="34" charset="0"/>
                <a:ea typeface="Tahoma" panose="020B0604030504040204" pitchFamily="34" charset="0"/>
                <a:cs typeface="Tahoma" panose="020B0604030504040204" pitchFamily="34" charset="0"/>
              </a:rPr>
              <a:t>In terms of its budget, the NSG manages a Training Trading Account (TTA) in order to generate revenue from </a:t>
            </a:r>
            <a:r>
              <a:rPr lang="en-ZA" sz="1400" dirty="0">
                <a:latin typeface="Tahoma" panose="020B0604030504040204" pitchFamily="34" charset="0"/>
                <a:ea typeface="Tahoma" panose="020B0604030504040204" pitchFamily="34" charset="0"/>
                <a:cs typeface="Tahoma" panose="020B0604030504040204" pitchFamily="34" charset="0"/>
              </a:rPr>
              <a:t>training </a:t>
            </a:r>
            <a:r>
              <a:rPr lang="en-ZA" sz="1400" dirty="0" smtClean="0">
                <a:latin typeface="Tahoma" panose="020B0604030504040204" pitchFamily="34" charset="0"/>
                <a:ea typeface="Tahoma" panose="020B0604030504040204" pitchFamily="34" charset="0"/>
                <a:cs typeface="Tahoma" panose="020B0604030504040204" pitchFamily="34" charset="0"/>
              </a:rPr>
              <a:t>activities. In the last financial year (2017/18), the NSG generated own revenue (plus interest accrued) to the amount of R116m</a:t>
            </a:r>
          </a:p>
          <a:p>
            <a:pPr>
              <a:spcBef>
                <a:spcPts val="0"/>
              </a:spcBef>
              <a:buClr>
                <a:srgbClr val="006600"/>
              </a:buClr>
              <a:buSzPct val="70000"/>
              <a:buFont typeface="Wingdings" panose="05000000000000000000" pitchFamily="2" charset="2"/>
              <a:buChar char="v"/>
            </a:pPr>
            <a:endParaRPr lang="en-ZA" sz="11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400" dirty="0">
                <a:latin typeface="Tahoma" panose="020B0604030504040204" pitchFamily="34" charset="0"/>
                <a:ea typeface="Tahoma" panose="020B0604030504040204" pitchFamily="34" charset="0"/>
                <a:cs typeface="Tahoma" panose="020B0604030504040204" pitchFamily="34" charset="0"/>
              </a:rPr>
              <a:t>Through EU funding (EUR 10m), the NSG is undertaking institutional strengthening, including a business process re-engineering of core business processes; procurement of an enterprise-wide ICT system; support towards eLearning programmes; research support; as well as support towards African capacity building. Fifty (50) % of the total allocation has been contracted and/ or spent in line with EU procurement guidelines, and the remaining amount is to be contracted by June 2019</a:t>
            </a:r>
            <a:endParaRPr lang="en-ZA" sz="1600" dirty="0">
              <a:latin typeface="Segoe UI Symbol" panose="020B0502040204020203" pitchFamily="34" charset="0"/>
              <a:ea typeface="Segoe UI Symbol" panose="020B0502040204020203" pitchFamily="34" charset="0"/>
              <a:cs typeface="Tahoma" panose="020B0604030504040204" pitchFamily="34" charset="0"/>
            </a:endParaRPr>
          </a:p>
          <a:p>
            <a:pPr marL="0" indent="0">
              <a:spcBef>
                <a:spcPts val="0"/>
              </a:spcBef>
              <a:buClr>
                <a:srgbClr val="006600"/>
              </a:buClr>
              <a:buSzPct val="70000"/>
              <a:buNone/>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400" dirty="0" smtClean="0">
                <a:latin typeface="Tahoma" panose="020B0604030504040204" pitchFamily="34" charset="0"/>
                <a:ea typeface="Tahoma" panose="020B0604030504040204" pitchFamily="34" charset="0"/>
                <a:cs typeface="Tahoma" panose="020B0604030504040204" pitchFamily="34" charset="0"/>
              </a:rPr>
              <a:t>The </a:t>
            </a:r>
            <a:r>
              <a:rPr lang="en-ZA" sz="1400" dirty="0">
                <a:latin typeface="Tahoma" panose="020B0604030504040204" pitchFamily="34" charset="0"/>
                <a:ea typeface="Tahoma" panose="020B0604030504040204" pitchFamily="34" charset="0"/>
                <a:cs typeface="Tahoma" panose="020B0604030504040204" pitchFamily="34" charset="0"/>
              </a:rPr>
              <a:t>NSG makes use of a hybrid training facilitation model of utilising serving </a:t>
            </a:r>
            <a:r>
              <a:rPr lang="en-ZA" sz="1400" dirty="0" smtClean="0">
                <a:latin typeface="Tahoma" panose="020B0604030504040204" pitchFamily="34" charset="0"/>
                <a:ea typeface="Tahoma" panose="020B0604030504040204" pitchFamily="34" charset="0"/>
                <a:cs typeface="Tahoma" panose="020B0604030504040204" pitchFamily="34" charset="0"/>
              </a:rPr>
              <a:t>and retired public </a:t>
            </a:r>
            <a:r>
              <a:rPr lang="en-ZA" sz="1400" dirty="0">
                <a:latin typeface="Tahoma" panose="020B0604030504040204" pitchFamily="34" charset="0"/>
                <a:ea typeface="Tahoma" panose="020B0604030504040204" pitchFamily="34" charset="0"/>
                <a:cs typeface="Tahoma" panose="020B0604030504040204" pitchFamily="34" charset="0"/>
              </a:rPr>
              <a:t>servants, contracting independent individual contractors (IICs) and partnering with </a:t>
            </a:r>
            <a:r>
              <a:rPr lang="en-ZA" sz="1400" dirty="0" smtClean="0">
                <a:latin typeface="Tahoma" panose="020B0604030504040204" pitchFamily="34" charset="0"/>
                <a:ea typeface="Tahoma" panose="020B0604030504040204" pitchFamily="34" charset="0"/>
                <a:cs typeface="Tahoma" panose="020B0604030504040204" pitchFamily="34" charset="0"/>
              </a:rPr>
              <a:t>universities. The </a:t>
            </a:r>
            <a:r>
              <a:rPr lang="en-ZA" sz="1400" i="1" dirty="0" err="1">
                <a:latin typeface="Tahoma" panose="020B0604030504040204" pitchFamily="34" charset="0"/>
                <a:ea typeface="Tahoma" panose="020B0604030504040204" pitchFamily="34" charset="0"/>
                <a:cs typeface="Tahoma" panose="020B0604030504040204" pitchFamily="34" charset="0"/>
              </a:rPr>
              <a:t>Rutanang</a:t>
            </a:r>
            <a:r>
              <a:rPr lang="en-ZA" sz="1400" i="1" dirty="0">
                <a:latin typeface="Tahoma" panose="020B0604030504040204" pitchFamily="34" charset="0"/>
                <a:ea typeface="Tahoma" panose="020B0604030504040204" pitchFamily="34" charset="0"/>
                <a:cs typeface="Tahoma" panose="020B0604030504040204" pitchFamily="34" charset="0"/>
              </a:rPr>
              <a:t> Ma </a:t>
            </a:r>
            <a:r>
              <a:rPr lang="en-ZA" sz="1400" i="1" dirty="0" err="1">
                <a:latin typeface="Tahoma" panose="020B0604030504040204" pitchFamily="34" charset="0"/>
                <a:ea typeface="Tahoma" panose="020B0604030504040204" pitchFamily="34" charset="0"/>
                <a:cs typeface="Tahoma" panose="020B0604030504040204" pitchFamily="34" charset="0"/>
              </a:rPr>
              <a:t>Afrika</a:t>
            </a:r>
            <a:r>
              <a:rPr lang="en-ZA" sz="1400" i="1" dirty="0">
                <a:latin typeface="Tahoma" panose="020B0604030504040204" pitchFamily="34" charset="0"/>
                <a:ea typeface="Tahoma" panose="020B0604030504040204" pitchFamily="34" charset="0"/>
                <a:cs typeface="Tahoma" panose="020B0604030504040204" pitchFamily="34" charset="0"/>
              </a:rPr>
              <a:t> </a:t>
            </a:r>
            <a:r>
              <a:rPr lang="en-ZA" sz="1400" dirty="0">
                <a:latin typeface="Tahoma" panose="020B0604030504040204" pitchFamily="34" charset="0"/>
                <a:ea typeface="Tahoma" panose="020B0604030504040204" pitchFamily="34" charset="0"/>
                <a:cs typeface="Tahoma" panose="020B0604030504040204" pitchFamily="34" charset="0"/>
              </a:rPr>
              <a:t>campaign was approved by Cabinet and provides for the NSG to </a:t>
            </a:r>
            <a:r>
              <a:rPr lang="en-ZA" altLang="en-US" sz="1400" dirty="0">
                <a:latin typeface="Tahoma" panose="020B0604030504040204" pitchFamily="34" charset="0"/>
                <a:ea typeface="Tahoma" panose="020B0604030504040204" pitchFamily="34" charset="0"/>
                <a:cs typeface="Tahoma" panose="020B0604030504040204" pitchFamily="34" charset="0"/>
              </a:rPr>
              <a:t>create a pool of committed, motivated, qualified retired and serving public servants as well as reputable private providers and HEIs to work with the NSG to achieve its </a:t>
            </a:r>
            <a:r>
              <a:rPr lang="en-ZA" altLang="en-US" sz="1400" dirty="0" smtClean="0">
                <a:latin typeface="Tahoma" panose="020B0604030504040204" pitchFamily="34" charset="0"/>
                <a:ea typeface="Tahoma" panose="020B0604030504040204" pitchFamily="34" charset="0"/>
                <a:cs typeface="Tahoma" panose="020B0604030504040204" pitchFamily="34" charset="0"/>
              </a:rPr>
              <a:t>mandate. </a:t>
            </a:r>
            <a:r>
              <a:rPr lang="en-ZA" alt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ZA"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partnerships with HEIs seek to roll out accredited training </a:t>
            </a:r>
            <a:r>
              <a:rPr lang="en-ZA" alt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programmes. The </a:t>
            </a:r>
            <a:r>
              <a:rPr lang="en-ZA"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NSG also utilises the eLearning modality through offering facilitated eLearning courses, and open online courses</a:t>
            </a:r>
          </a:p>
          <a:p>
            <a:pPr marL="0" indent="0">
              <a:spcBef>
                <a:spcPts val="0"/>
              </a:spcBef>
              <a:buClr>
                <a:srgbClr val="006600"/>
              </a:buClr>
              <a:buSzPct val="70000"/>
              <a:buNone/>
            </a:pPr>
            <a:endParaRPr lang="en-ZA"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006600"/>
              </a:buClr>
              <a:buSzPct val="70000"/>
              <a:buNone/>
            </a:pPr>
            <a:endParaRPr lang="en-ZA" sz="1600" dirty="0">
              <a:latin typeface="Segoe UI Symbol" panose="020B0502040204020203" pitchFamily="34" charset="0"/>
              <a:ea typeface="Segoe UI Symbol" panose="020B0502040204020203"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600" dirty="0">
              <a:solidFill>
                <a:schemeClr val="tx1">
                  <a:lumMod val="95000"/>
                  <a:lumOff val="5000"/>
                </a:schemeClr>
              </a:solidFill>
              <a:latin typeface="Segoe UI Symbol" panose="020B0502040204020203" pitchFamily="34" charset="0"/>
              <a:ea typeface="Segoe UI Symbol" panose="020B0502040204020203" pitchFamily="34" charset="0"/>
              <a:cs typeface="Tahoma" panose="020B0604030504040204" pitchFamily="34" charset="0"/>
            </a:endParaRPr>
          </a:p>
          <a:p>
            <a:pPr marL="0" indent="0">
              <a:spcBef>
                <a:spcPts val="0"/>
              </a:spcBef>
              <a:buClr>
                <a:srgbClr val="006600"/>
              </a:buClr>
              <a:buSzPct val="70000"/>
              <a:buNone/>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36000" indent="0">
              <a:lnSpc>
                <a:spcPct val="150000"/>
              </a:lnSpc>
              <a:buNone/>
            </a:pPr>
            <a:endParaRPr lang="en-ZA" sz="1800" dirty="0"/>
          </a:p>
          <a:p>
            <a:pPr lvl="1" algn="just">
              <a:lnSpc>
                <a:spcPct val="150000"/>
              </a:lnSpc>
              <a:buClr>
                <a:srgbClr val="663300"/>
              </a:buClr>
              <a:buSzPct val="60000"/>
              <a:buFont typeface="Wingdings"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lgn="just">
              <a:buClr>
                <a:srgbClr val="663300"/>
              </a:buClr>
              <a:buSzPct val="60000"/>
              <a:buFont typeface="Wingdings" pitchFamily="2" charset="2"/>
              <a:buChar char="Ø"/>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lvl="1" algn="just">
              <a:spcBef>
                <a:spcPts val="0"/>
              </a:spcBef>
              <a:buClr>
                <a:srgbClr val="663300"/>
              </a:buClr>
              <a:buSzPct val="60000"/>
              <a:buFont typeface="Wingdings" pitchFamily="2" charset="2"/>
              <a:buChar char="Ø"/>
            </a:pP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60000"/>
              <a:buFont typeface="Wingdings" pitchFamily="2" charset="2"/>
              <a:buChar char="v"/>
            </a:pPr>
            <a:endParaRPr lang="en-US" sz="1600" dirty="0">
              <a:latin typeface="Arial" pitchFamily="34" charset="0"/>
              <a:cs typeface="Arial" pitchFamily="34" charset="0"/>
            </a:endParaRPr>
          </a:p>
          <a:p>
            <a:pPr>
              <a:buClr>
                <a:srgbClr val="006600"/>
              </a:buClr>
              <a:buSzPct val="60000"/>
              <a:buFont typeface="Wingdings" pitchFamily="2" charset="2"/>
              <a:buChar char="v"/>
            </a:pPr>
            <a:endParaRPr lang="en-ZA" sz="2000" dirty="0" smtClean="0">
              <a:solidFill>
                <a:schemeClr val="tx1">
                  <a:lumMod val="95000"/>
                  <a:lumOff val="5000"/>
                </a:schemeClr>
              </a:solidFill>
              <a:latin typeface="Arial" pitchFamily="34" charset="0"/>
              <a:ea typeface="Tahoma" pitchFamily="34" charset="0"/>
              <a:cs typeface="Arial" pitchFamily="34" charset="0"/>
            </a:endParaRPr>
          </a:p>
          <a:p>
            <a:pPr marL="0" indent="0">
              <a:spcBef>
                <a:spcPts val="0"/>
              </a:spcBef>
              <a:buClr>
                <a:srgbClr val="006600"/>
              </a:buClr>
              <a:buSzPct val="60000"/>
              <a:buNone/>
            </a:pPr>
            <a:endParaRPr lang="en-ZA" sz="1800" dirty="0">
              <a:latin typeface="Calibri"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a:t>
            </a:fld>
            <a:endParaRPr lang="en-ZA" dirty="0">
              <a:solidFill>
                <a:prstClr val="black">
                  <a:tint val="75000"/>
                </a:prstClr>
              </a:solidFill>
            </a:endParaRPr>
          </a:p>
        </p:txBody>
      </p:sp>
      <p:sp>
        <p:nvSpPr>
          <p:cNvPr id="6" name="Rectangle 5"/>
          <p:cNvSpPr/>
          <p:nvPr/>
        </p:nvSpPr>
        <p:spPr>
          <a:xfrm>
            <a:off x="8460431" y="13513"/>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t>2</a:t>
            </a:r>
          </a:p>
        </p:txBody>
      </p:sp>
    </p:spTree>
    <p:extLst>
      <p:ext uri="{BB962C8B-B14F-4D97-AF65-F5344CB8AC3E}">
        <p14:creationId xmlns:p14="http://schemas.microsoft.com/office/powerpoint/2010/main" xmlns="" val="3289611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860032" y="6309320"/>
            <a:ext cx="1905726" cy="273844"/>
          </a:xfrm>
        </p:spPr>
        <p:txBody>
          <a:bodyPr/>
          <a:lstStyle/>
          <a:p>
            <a:fld id="{1CE6738C-8955-4CF1-A256-1C49941BBB03}" type="slidenum">
              <a:rPr lang="en-ZA" smtClean="0">
                <a:solidFill>
                  <a:prstClr val="black">
                    <a:tint val="75000"/>
                  </a:prstClr>
                </a:solidFill>
              </a:rPr>
              <a:pPr/>
              <a:t>20</a:t>
            </a:fld>
            <a:endParaRPr lang="en-ZA" dirty="0">
              <a:solidFill>
                <a:prstClr val="black">
                  <a:tint val="75000"/>
                </a:prstClr>
              </a:solidFill>
            </a:endParaRPr>
          </a:p>
        </p:txBody>
      </p:sp>
      <p:sp>
        <p:nvSpPr>
          <p:cNvPr id="2" name="Title 1"/>
          <p:cNvSpPr>
            <a:spLocks noGrp="1"/>
          </p:cNvSpPr>
          <p:nvPr>
            <p:ph type="title"/>
          </p:nvPr>
        </p:nvSpPr>
        <p:spPr>
          <a:xfrm>
            <a:off x="467544" y="476672"/>
            <a:ext cx="8229600" cy="708465"/>
          </a:xfrm>
        </p:spPr>
        <p:txBody>
          <a:bodyPr>
            <a:normAutofit/>
          </a:bodyPr>
          <a:lstStyle/>
          <a:p>
            <a:r>
              <a:rPr lang="en-US" sz="2400" dirty="0">
                <a:solidFill>
                  <a:srgbClr val="006600"/>
                </a:solidFill>
                <a:latin typeface="Tahoma" panose="020B0604030504040204" pitchFamily="34" charset="0"/>
                <a:ea typeface="Tahoma" panose="020B0604030504040204" pitchFamily="34" charset="0"/>
                <a:cs typeface="Tahoma" panose="020B0604030504040204" pitchFamily="34" charset="0"/>
              </a:rPr>
              <a:t>Training Trading Account</a:t>
            </a:r>
          </a:p>
        </p:txBody>
      </p:sp>
      <p:graphicFrame>
        <p:nvGraphicFramePr>
          <p:cNvPr id="4" name="Table 3"/>
          <p:cNvGraphicFramePr>
            <a:graphicFrameLocks noGrp="1"/>
          </p:cNvGraphicFramePr>
          <p:nvPr>
            <p:extLst>
              <p:ext uri="{D42A27DB-BD31-4B8C-83A1-F6EECF244321}">
                <p14:modId xmlns:p14="http://schemas.microsoft.com/office/powerpoint/2010/main" xmlns="" val="2023315733"/>
              </p:ext>
            </p:extLst>
          </p:nvPr>
        </p:nvGraphicFramePr>
        <p:xfrm>
          <a:off x="251520" y="1340768"/>
          <a:ext cx="8712967" cy="4392487"/>
        </p:xfrm>
        <a:graphic>
          <a:graphicData uri="http://schemas.openxmlformats.org/drawingml/2006/table">
            <a:tbl>
              <a:tblPr firstRow="1" firstCol="1" bandRow="1">
                <a:tableStyleId>{5C22544A-7EE6-4342-B048-85BDC9FD1C3A}</a:tableStyleId>
              </a:tblPr>
              <a:tblGrid>
                <a:gridCol w="3239655">
                  <a:extLst>
                    <a:ext uri="{9D8B030D-6E8A-4147-A177-3AD203B41FA5}">
                      <a16:colId xmlns="" xmlns:a16="http://schemas.microsoft.com/office/drawing/2014/main" val="20000"/>
                    </a:ext>
                  </a:extLst>
                </a:gridCol>
                <a:gridCol w="1108303">
                  <a:extLst>
                    <a:ext uri="{9D8B030D-6E8A-4147-A177-3AD203B41FA5}">
                      <a16:colId xmlns="" xmlns:a16="http://schemas.microsoft.com/office/drawing/2014/main" val="20001"/>
                    </a:ext>
                  </a:extLst>
                </a:gridCol>
                <a:gridCol w="1108303">
                  <a:extLst>
                    <a:ext uri="{9D8B030D-6E8A-4147-A177-3AD203B41FA5}">
                      <a16:colId xmlns="" xmlns:a16="http://schemas.microsoft.com/office/drawing/2014/main" val="20002"/>
                    </a:ext>
                  </a:extLst>
                </a:gridCol>
                <a:gridCol w="1108303">
                  <a:extLst>
                    <a:ext uri="{9D8B030D-6E8A-4147-A177-3AD203B41FA5}">
                      <a16:colId xmlns="" xmlns:a16="http://schemas.microsoft.com/office/drawing/2014/main" val="20003"/>
                    </a:ext>
                  </a:extLst>
                </a:gridCol>
                <a:gridCol w="1108303">
                  <a:extLst>
                    <a:ext uri="{9D8B030D-6E8A-4147-A177-3AD203B41FA5}">
                      <a16:colId xmlns="" xmlns:a16="http://schemas.microsoft.com/office/drawing/2014/main" val="20004"/>
                    </a:ext>
                  </a:extLst>
                </a:gridCol>
                <a:gridCol w="1040100">
                  <a:extLst>
                    <a:ext uri="{9D8B030D-6E8A-4147-A177-3AD203B41FA5}">
                      <a16:colId xmlns="" xmlns:a16="http://schemas.microsoft.com/office/drawing/2014/main" val="20005"/>
                    </a:ext>
                  </a:extLst>
                </a:gridCol>
              </a:tblGrid>
              <a:tr h="1074533">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ctr" fontAlgn="t"/>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Annual Budget 2018/19</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tc>
                <a:tc>
                  <a:txBody>
                    <a:bodyPr/>
                    <a:lstStyle/>
                    <a:p>
                      <a:pPr algn="ctr" fontAlgn="t"/>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April to June Pro-rata budget 2018/19</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tc>
                <a:tc>
                  <a:txBody>
                    <a:bodyPr/>
                    <a:lstStyle/>
                    <a:p>
                      <a:pPr algn="ctr" fontAlgn="t"/>
                      <a:r>
                        <a:rPr lang="en-US" sz="1100" u="none" strike="noStrike">
                          <a:effectLst/>
                          <a:latin typeface="Tahoma" panose="020B0604030504040204" pitchFamily="34" charset="0"/>
                          <a:ea typeface="Tahoma" panose="020B0604030504040204" pitchFamily="34" charset="0"/>
                          <a:cs typeface="Tahoma" panose="020B0604030504040204" pitchFamily="34" charset="0"/>
                        </a:rPr>
                        <a:t>April to June  Actual Expenditure 2018/19</a:t>
                      </a:r>
                      <a:endParaRPr lang="en-US" sz="11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tc>
                <a:tc>
                  <a:txBody>
                    <a:bodyPr/>
                    <a:lstStyle/>
                    <a:p>
                      <a:pPr algn="ctr" fontAlgn="t"/>
                      <a:r>
                        <a:rPr lang="en-US" sz="1100" u="none" strike="noStrike">
                          <a:effectLst/>
                          <a:latin typeface="Tahoma" panose="020B0604030504040204" pitchFamily="34" charset="0"/>
                          <a:ea typeface="Tahoma" panose="020B0604030504040204" pitchFamily="34" charset="0"/>
                          <a:cs typeface="Tahoma" panose="020B0604030504040204" pitchFamily="34" charset="0"/>
                        </a:rPr>
                        <a:t>April to June Variance budget compared to actual (over)/under</a:t>
                      </a:r>
                      <a:endParaRPr lang="en-US" sz="11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tc>
                <a:tc>
                  <a:txBody>
                    <a:bodyPr/>
                    <a:lstStyle/>
                    <a:p>
                      <a:pPr algn="ctr" fontAlgn="t"/>
                      <a:r>
                        <a:rPr lang="en-US" sz="1100" u="none" strike="noStrike">
                          <a:effectLst/>
                          <a:latin typeface="Tahoma" panose="020B0604030504040204" pitchFamily="34" charset="0"/>
                          <a:ea typeface="Tahoma" panose="020B0604030504040204" pitchFamily="34" charset="0"/>
                          <a:cs typeface="Tahoma" panose="020B0604030504040204" pitchFamily="34" charset="0"/>
                        </a:rPr>
                        <a:t>April to June  Expenditure as % of pro-rata budget </a:t>
                      </a:r>
                      <a:endParaRPr lang="en-US" sz="11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tc>
                <a:extLst>
                  <a:ext uri="{0D108BD9-81ED-4DB2-BD59-A6C34878D82A}">
                    <a16:rowId xmlns="" xmlns:a16="http://schemas.microsoft.com/office/drawing/2014/main" val="10000"/>
                  </a:ext>
                </a:extLst>
              </a:tr>
              <a:tr h="216498">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R'000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R'000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R'000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R'000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extLst>
                  <a:ext uri="{0D108BD9-81ED-4DB2-BD59-A6C34878D82A}">
                    <a16:rowId xmlns="" xmlns:a16="http://schemas.microsoft.com/office/drawing/2014/main" val="10001"/>
                  </a:ext>
                </a:extLst>
              </a:tr>
              <a:tr h="187266">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Training related revenue (course Fees)</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117,283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26,975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29,053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(2,078)</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108%</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extLst>
                  <a:ext uri="{0D108BD9-81ED-4DB2-BD59-A6C34878D82A}">
                    <a16:rowId xmlns="" xmlns:a16="http://schemas.microsoft.com/office/drawing/2014/main" val="10003"/>
                  </a:ext>
                </a:extLst>
              </a:tr>
              <a:tr h="216498">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Transfer from the Vote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66,380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15,268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15,268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100%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extLst>
                  <a:ext uri="{0D108BD9-81ED-4DB2-BD59-A6C34878D82A}">
                    <a16:rowId xmlns="" xmlns:a16="http://schemas.microsoft.com/office/drawing/2014/main" val="10004"/>
                  </a:ext>
                </a:extLst>
              </a:tr>
              <a:tr h="210787">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Other </a:t>
                      </a:r>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Revenue </a:t>
                      </a: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(Interest)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2,693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619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889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(270)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144%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extLst>
                  <a:ext uri="{0D108BD9-81ED-4DB2-BD59-A6C34878D82A}">
                    <a16:rowId xmlns="" xmlns:a16="http://schemas.microsoft.com/office/drawing/2014/main" val="10005"/>
                  </a:ext>
                </a:extLst>
              </a:tr>
              <a:tr h="304893">
                <a:tc>
                  <a:txBody>
                    <a:bodyPr/>
                    <a:lstStyle/>
                    <a:p>
                      <a:pPr algn="l"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Total Revenue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186,356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42,862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45,210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(2,348)</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105%</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extLst>
                  <a:ext uri="{0D108BD9-81ED-4DB2-BD59-A6C34878D82A}">
                    <a16:rowId xmlns="" xmlns:a16="http://schemas.microsoft.com/office/drawing/2014/main" val="10006"/>
                  </a:ext>
                </a:extLst>
              </a:tr>
              <a:tr h="304893">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Compensation of Employees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(96,884)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(22,907)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(20,957)</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(1,950)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91%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extLst>
                  <a:ext uri="{0D108BD9-81ED-4DB2-BD59-A6C34878D82A}">
                    <a16:rowId xmlns="" xmlns:a16="http://schemas.microsoft.com/office/drawing/2014/main" val="10007"/>
                  </a:ext>
                </a:extLst>
              </a:tr>
              <a:tr h="378100">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Goods and services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(89,472)</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          (21,702)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100" u="none" strike="noStrike" dirty="0" smtClean="0">
                          <a:effectLst/>
                          <a:latin typeface="Tahoma" panose="020B0604030504040204" pitchFamily="34" charset="0"/>
                          <a:ea typeface="Tahoma" panose="020B0604030504040204" pitchFamily="34" charset="0"/>
                          <a:cs typeface="Tahoma" panose="020B0604030504040204" pitchFamily="34" charset="0"/>
                        </a:rPr>
                        <a:t>19,851)</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(1,808)</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92%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extLst>
                  <a:ext uri="{0D108BD9-81ED-4DB2-BD59-A6C34878D82A}">
                    <a16:rowId xmlns="" xmlns:a16="http://schemas.microsoft.com/office/drawing/2014/main" val="10008"/>
                  </a:ext>
                </a:extLst>
              </a:tr>
              <a:tr h="378100">
                <a:tc>
                  <a:txBody>
                    <a:bodyPr/>
                    <a:lstStyle/>
                    <a:p>
                      <a:pPr algn="l"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Total Trade Expenditure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(186,356)</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a:effectLst/>
                          <a:latin typeface="Tahoma" panose="020B0604030504040204" pitchFamily="34" charset="0"/>
                          <a:ea typeface="Tahoma" panose="020B0604030504040204" pitchFamily="34" charset="0"/>
                          <a:cs typeface="Tahoma" panose="020B0604030504040204" pitchFamily="34" charset="0"/>
                        </a:rPr>
                        <a:t>          (44,609)</a:t>
                      </a:r>
                      <a:endParaRPr lang="en-US" sz="11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a:effectLst/>
                          <a:latin typeface="Tahoma" panose="020B0604030504040204" pitchFamily="34" charset="0"/>
                          <a:ea typeface="Tahoma" panose="020B0604030504040204" pitchFamily="34" charset="0"/>
                          <a:cs typeface="Tahoma" panose="020B0604030504040204" pitchFamily="34" charset="0"/>
                        </a:rPr>
                        <a:t>          (40,934)</a:t>
                      </a:r>
                      <a:endParaRPr lang="en-US" sz="11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(3,675)</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92%</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extLst>
                  <a:ext uri="{0D108BD9-81ED-4DB2-BD59-A6C34878D82A}">
                    <a16:rowId xmlns="" xmlns:a16="http://schemas.microsoft.com/office/drawing/2014/main" val="10010"/>
                  </a:ext>
                </a:extLst>
              </a:tr>
              <a:tr h="378100">
                <a:tc>
                  <a:txBody>
                    <a:bodyPr/>
                    <a:lstStyle/>
                    <a:p>
                      <a:pPr algn="l"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Surplus/(Deficit)</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(1,747)</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en-US" sz="1100" b="1" u="none" strike="noStrike" dirty="0" smtClean="0">
                          <a:effectLst/>
                          <a:latin typeface="Tahoma" panose="020B0604030504040204" pitchFamily="34" charset="0"/>
                          <a:ea typeface="Tahoma" panose="020B0604030504040204" pitchFamily="34" charset="0"/>
                          <a:cs typeface="Tahoma" panose="020B0604030504040204" pitchFamily="34" charset="0"/>
                        </a:rPr>
                        <a:t>4,359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(6,023)</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extLst>
                  <a:ext uri="{0D108BD9-81ED-4DB2-BD59-A6C34878D82A}">
                    <a16:rowId xmlns="" xmlns:a16="http://schemas.microsoft.com/office/drawing/2014/main" val="10011"/>
                  </a:ext>
                </a:extLst>
              </a:tr>
              <a:tr h="364719">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Payments for capital assets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(83)</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                     83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extLst>
                  <a:ext uri="{0D108BD9-81ED-4DB2-BD59-A6C34878D82A}">
                    <a16:rowId xmlns="" xmlns:a16="http://schemas.microsoft.com/office/drawing/2014/main" val="393677537"/>
                  </a:ext>
                </a:extLst>
              </a:tr>
              <a:tr h="378100">
                <a:tc>
                  <a:txBody>
                    <a:bodyPr/>
                    <a:lstStyle/>
                    <a:p>
                      <a:pPr algn="l"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Surplus/(Deficit)</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(1,747)</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4,276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(6,023)</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tc>
                  <a:txBody>
                    <a:bodyPr/>
                    <a:lstStyle/>
                    <a:p>
                      <a:pPr algn="r" fontAlgn="b"/>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270" marR="9270" marT="9270" marB="0" anchor="b"/>
                </a:tc>
                <a:extLst>
                  <a:ext uri="{0D108BD9-81ED-4DB2-BD59-A6C34878D82A}">
                    <a16:rowId xmlns="" xmlns:a16="http://schemas.microsoft.com/office/drawing/2014/main" val="3678700082"/>
                  </a:ext>
                </a:extLst>
              </a:tr>
            </a:tbl>
          </a:graphicData>
        </a:graphic>
      </p:graphicFrame>
      <p:sp>
        <p:nvSpPr>
          <p:cNvPr id="5" name="Rectangle 4"/>
          <p:cNvSpPr/>
          <p:nvPr/>
        </p:nvSpPr>
        <p:spPr>
          <a:xfrm>
            <a:off x="8460432" y="0"/>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20</a:t>
            </a:r>
            <a:endParaRPr lang="en-ZA" dirty="0"/>
          </a:p>
        </p:txBody>
      </p:sp>
    </p:spTree>
    <p:extLst>
      <p:ext uri="{BB962C8B-B14F-4D97-AF65-F5344CB8AC3E}">
        <p14:creationId xmlns:p14="http://schemas.microsoft.com/office/powerpoint/2010/main" xmlns="" val="3754368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492896"/>
            <a:ext cx="8424936" cy="576064"/>
          </a:xfrm>
        </p:spPr>
        <p:txBody>
          <a:bodyPr>
            <a:noAutofit/>
          </a:bodyPr>
          <a:lstStyle/>
          <a:p>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HUMAN RESOURCE OVERSIGHT </a:t>
            </a:r>
            <a:endPar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592288" cy="365125"/>
          </a:xfrm>
        </p:spPr>
        <p:txBody>
          <a:bodyPr/>
          <a:lstStyle/>
          <a:p>
            <a:fld id="{1CE6738C-8955-4CF1-A256-1C49941BBB03}" type="slidenum">
              <a:rPr lang="en-ZA" smtClean="0">
                <a:solidFill>
                  <a:prstClr val="black">
                    <a:tint val="75000"/>
                  </a:prstClr>
                </a:solidFill>
              </a:rPr>
              <a:pPr/>
              <a:t>21</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Rectangle 4"/>
          <p:cNvSpPr/>
          <p:nvPr/>
        </p:nvSpPr>
        <p:spPr>
          <a:xfrm>
            <a:off x="8460432" y="64096"/>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21</a:t>
            </a:r>
            <a:endParaRPr lang="en-ZA" dirty="0"/>
          </a:p>
        </p:txBody>
      </p:sp>
    </p:spTree>
    <p:extLst>
      <p:ext uri="{BB962C8B-B14F-4D97-AF65-F5344CB8AC3E}">
        <p14:creationId xmlns:p14="http://schemas.microsoft.com/office/powerpoint/2010/main" xmlns="" val="1299290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58" y="476672"/>
            <a:ext cx="6172200" cy="681540"/>
          </a:xfrm>
        </p:spPr>
        <p:txBody>
          <a:bodyPr>
            <a:norm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Vacancy Rate</a:t>
            </a:r>
          </a:p>
        </p:txBody>
      </p:sp>
      <p:sp>
        <p:nvSpPr>
          <p:cNvPr id="5" name="Content Placeholder 4"/>
          <p:cNvSpPr>
            <a:spLocks noGrp="1"/>
          </p:cNvSpPr>
          <p:nvPr>
            <p:ph idx="1"/>
          </p:nvPr>
        </p:nvSpPr>
        <p:spPr>
          <a:xfrm>
            <a:off x="259278" y="1268760"/>
            <a:ext cx="8640960" cy="4104457"/>
          </a:xfrm>
        </p:spPr>
        <p:txBody>
          <a:bodyPr>
            <a:noAutofit/>
          </a:bodyPr>
          <a:lstStyle/>
          <a:p>
            <a:pPr marL="0" indent="0">
              <a:buNone/>
            </a:pPr>
            <a:r>
              <a:rPr lang="en-ZA" sz="1600" dirty="0">
                <a:latin typeface="Tahoma" panose="020B0604030504040204" pitchFamily="34" charset="0"/>
                <a:ea typeface="Tahoma" panose="020B0604030504040204" pitchFamily="34" charset="0"/>
                <a:cs typeface="Tahoma" panose="020B0604030504040204" pitchFamily="34" charset="0"/>
              </a:rPr>
              <a:t>The NSG has a total of 229 posts on the approved establishment for Programmes 1 &amp; 2 with 208 posts filled, and 21 vacant, representing a vacancy rate of 9.2 % by end of June </a:t>
            </a:r>
            <a:r>
              <a:rPr lang="en-ZA" sz="1600" dirty="0" smtClean="0">
                <a:latin typeface="Tahoma" panose="020B0604030504040204" pitchFamily="34" charset="0"/>
                <a:ea typeface="Tahoma" panose="020B0604030504040204" pitchFamily="34" charset="0"/>
                <a:cs typeface="Tahoma" panose="020B0604030504040204" pitchFamily="34" charset="0"/>
              </a:rPr>
              <a:t>2018</a:t>
            </a:r>
            <a:endParaRPr lang="en-ZA" sz="1600" dirty="0">
              <a:latin typeface="Tahoma" panose="020B0604030504040204" pitchFamily="34" charset="0"/>
              <a:ea typeface="Tahoma" panose="020B0604030504040204" pitchFamily="34" charset="0"/>
              <a:cs typeface="Tahoma" panose="020B0604030504040204" pitchFamily="34" charset="0"/>
            </a:endParaRPr>
          </a:p>
          <a:p>
            <a:pPr marL="0" indent="0">
              <a:buClr>
                <a:srgbClr val="006600"/>
              </a:buClr>
              <a:buSzPct val="60000"/>
              <a:buNone/>
            </a:pPr>
            <a:endParaRPr lang="en-ZA" sz="1050" dirty="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buFont typeface="Wingdings" pitchFamily="2" charset="2"/>
              <a:buChar char="v"/>
            </a:pPr>
            <a:endParaRPr lang="en-ZA" sz="1350" dirty="0">
              <a:solidFill>
                <a:srgbClr val="FF0000"/>
              </a:solidFill>
            </a:endParaRPr>
          </a:p>
          <a:p>
            <a:pPr marL="0" indent="0">
              <a:buClr>
                <a:srgbClr val="006600"/>
              </a:buClr>
              <a:buSzPct val="60000"/>
              <a:buNone/>
            </a:pPr>
            <a:endParaRPr lang="en-ZA" sz="1350" dirty="0">
              <a:solidFill>
                <a:srgbClr val="FF0000"/>
              </a:solidFill>
              <a:latin typeface="Calibri" pitchFamily="34" charset="0"/>
              <a:cs typeface="Calibri" pitchFamily="34" charset="0"/>
            </a:endParaRPr>
          </a:p>
          <a:p>
            <a:pPr>
              <a:buClr>
                <a:srgbClr val="006600"/>
              </a:buClr>
              <a:buSzPct val="60000"/>
              <a:buFont typeface="Wingdings" pitchFamily="2" charset="2"/>
              <a:buChar char="v"/>
            </a:pPr>
            <a:endParaRPr lang="en-ZA" sz="1350" dirty="0">
              <a:solidFill>
                <a:srgbClr val="FF0000"/>
              </a:solidFill>
              <a:latin typeface="Calibri" pitchFamily="34" charset="0"/>
              <a:cs typeface="Calibri" pitchFamily="34" charset="0"/>
            </a:endParaRPr>
          </a:p>
          <a:p>
            <a:pPr>
              <a:buClr>
                <a:srgbClr val="006600"/>
              </a:buClr>
              <a:buSzPct val="60000"/>
              <a:buFont typeface="Wingdings" pitchFamily="2" charset="2"/>
              <a:buChar char="v"/>
            </a:pPr>
            <a:endParaRPr lang="en-ZA" sz="1350" dirty="0">
              <a:solidFill>
                <a:srgbClr val="FF0000"/>
              </a:solidFill>
              <a:latin typeface="Calibri" pitchFamily="34" charset="0"/>
              <a:cs typeface="Arial" pitchFamily="34" charset="0"/>
            </a:endParaRPr>
          </a:p>
        </p:txBody>
      </p:sp>
      <p:sp>
        <p:nvSpPr>
          <p:cNvPr id="3" name="Slide Number Placeholder 2"/>
          <p:cNvSpPr>
            <a:spLocks noGrp="1"/>
          </p:cNvSpPr>
          <p:nvPr>
            <p:ph type="sldNum" sz="quarter" idx="12"/>
          </p:nvPr>
        </p:nvSpPr>
        <p:spPr>
          <a:xfrm>
            <a:off x="5760132" y="5643247"/>
            <a:ext cx="1905726" cy="273844"/>
          </a:xfrm>
        </p:spPr>
        <p:txBody>
          <a:bodyPr/>
          <a:lstStyle/>
          <a:p>
            <a:fld id="{1CE6738C-8955-4CF1-A256-1C49941BBB03}" type="slidenum">
              <a:rPr lang="en-ZA" smtClean="0">
                <a:solidFill>
                  <a:prstClr val="black">
                    <a:tint val="75000"/>
                  </a:prstClr>
                </a:solidFill>
              </a:rPr>
              <a:pPr/>
              <a:t>22</a:t>
            </a:fld>
            <a:endParaRPr lang="en-ZA" dirty="0">
              <a:solidFill>
                <a:prstClr val="black">
                  <a:tint val="75000"/>
                </a:prstClr>
              </a:solidFill>
            </a:endParaRPr>
          </a:p>
        </p:txBody>
      </p:sp>
      <p:graphicFrame>
        <p:nvGraphicFramePr>
          <p:cNvPr id="7" name="Chart 6"/>
          <p:cNvGraphicFramePr/>
          <p:nvPr/>
        </p:nvGraphicFramePr>
        <p:xfrm>
          <a:off x="251520" y="2348880"/>
          <a:ext cx="8208912" cy="329436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8460432" y="0"/>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22</a:t>
            </a:r>
            <a:endParaRPr lang="en-ZA" dirty="0"/>
          </a:p>
        </p:txBody>
      </p:sp>
    </p:spTree>
    <p:extLst>
      <p:ext uri="{BB962C8B-B14F-4D97-AF65-F5344CB8AC3E}">
        <p14:creationId xmlns:p14="http://schemas.microsoft.com/office/powerpoint/2010/main" xmlns="" val="1660137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548680"/>
            <a:ext cx="6859733" cy="465516"/>
          </a:xfrm>
        </p:spPr>
        <p:txBody>
          <a:bodyPr>
            <a:no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Employment Equity &amp; </a:t>
            </a:r>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Disability representation</a:t>
            </a:r>
            <a:endParaRPr lang="en-ZA" sz="18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a:xfrm>
            <a:off x="5760132" y="5643247"/>
            <a:ext cx="1905726" cy="273844"/>
          </a:xfrm>
        </p:spPr>
        <p:txBody>
          <a:bodyPr/>
          <a:lstStyle/>
          <a:p>
            <a:fld id="{1CE6738C-8955-4CF1-A256-1C49941BBB03}" type="slidenum">
              <a:rPr lang="en-ZA" smtClean="0">
                <a:solidFill>
                  <a:prstClr val="black">
                    <a:tint val="75000"/>
                  </a:prstClr>
                </a:solidFill>
              </a:rPr>
              <a:pPr/>
              <a:t>23</a:t>
            </a:fld>
            <a:endParaRPr lang="en-ZA" dirty="0">
              <a:solidFill>
                <a:prstClr val="black">
                  <a:tint val="75000"/>
                </a:prstClr>
              </a:solidFill>
            </a:endParaRPr>
          </a:p>
        </p:txBody>
      </p:sp>
      <p:graphicFrame>
        <p:nvGraphicFramePr>
          <p:cNvPr id="6" name="Chart 5"/>
          <p:cNvGraphicFramePr/>
          <p:nvPr>
            <p:extLst>
              <p:ext uri="{D42A27DB-BD31-4B8C-83A1-F6EECF244321}">
                <p14:modId xmlns:p14="http://schemas.microsoft.com/office/powerpoint/2010/main" xmlns="" val="2401901617"/>
              </p:ext>
            </p:extLst>
          </p:nvPr>
        </p:nvGraphicFramePr>
        <p:xfrm>
          <a:off x="395536" y="1626265"/>
          <a:ext cx="8424936" cy="39629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460432" y="0"/>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23</a:t>
            </a:r>
            <a:endParaRPr lang="en-ZA" dirty="0"/>
          </a:p>
        </p:txBody>
      </p:sp>
    </p:spTree>
    <p:extLst>
      <p:ext uri="{BB962C8B-B14F-4D97-AF65-F5344CB8AC3E}">
        <p14:creationId xmlns:p14="http://schemas.microsoft.com/office/powerpoint/2010/main" xmlns="" val="2772177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04664"/>
            <a:ext cx="9143999" cy="742392"/>
          </a:xfrm>
        </p:spPr>
        <p:txBody>
          <a:bodyPr>
            <a:norm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Conclusion</a:t>
            </a:r>
            <a:endParaRPr lang="en-ZA" sz="2800" dirty="0">
              <a:solidFill>
                <a:srgbClr val="006600"/>
              </a:solidFill>
              <a:latin typeface="Segoe UI Emoji" panose="020B0502040204020203" pitchFamily="34" charset="0"/>
              <a:ea typeface="Segoe UI Emoji" panose="020B0502040204020203" pitchFamily="34" charset="0"/>
              <a:cs typeface="Tahoma" panose="020B0604030504040204" pitchFamily="34" charset="0"/>
            </a:endParaRPr>
          </a:p>
        </p:txBody>
      </p:sp>
      <p:sp>
        <p:nvSpPr>
          <p:cNvPr id="5" name="Content Placeholder 4"/>
          <p:cNvSpPr>
            <a:spLocks noGrp="1"/>
          </p:cNvSpPr>
          <p:nvPr>
            <p:ph idx="1"/>
          </p:nvPr>
        </p:nvSpPr>
        <p:spPr>
          <a:xfrm>
            <a:off x="107504" y="1147056"/>
            <a:ext cx="8928992" cy="4680520"/>
          </a:xfrm>
        </p:spPr>
        <p:txBody>
          <a:bodyPr>
            <a:noAutofit/>
          </a:bodyPr>
          <a:lstStyle/>
          <a:p>
            <a:pPr>
              <a:spcBef>
                <a:spcPts val="0"/>
              </a:spcBef>
              <a:buClr>
                <a:srgbClr val="006600"/>
              </a:buClr>
              <a:buSzPct val="70000"/>
              <a:buFont typeface="Wingdings" panose="05000000000000000000" pitchFamily="2" charset="2"/>
              <a:buChar char="v"/>
            </a:pPr>
            <a:r>
              <a:rPr lang="en-ZA" sz="1600" dirty="0" smtClean="0">
                <a:latin typeface="Tahoma" panose="020B0604030504040204" pitchFamily="34" charset="0"/>
                <a:ea typeface="Tahoma" panose="020B0604030504040204" pitchFamily="34" charset="0"/>
                <a:cs typeface="Tahoma" panose="020B0604030504040204" pitchFamily="34" charset="0"/>
              </a:rPr>
              <a:t>During the last financial year (2017/18), the NSG trained a total of 52 557 learners in all training streams, representing a 109% achievement. This is due to the committed efforts by NSG staff to ensure the marketing of NSG programmes, and the delivery of all training. </a:t>
            </a:r>
            <a:endParaRPr lang="en-ZA" sz="16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600" dirty="0" smtClean="0">
                <a:latin typeface="Tahoma" panose="020B0604030504040204" pitchFamily="34" charset="0"/>
                <a:ea typeface="Tahoma" panose="020B0604030504040204" pitchFamily="34" charset="0"/>
                <a:cs typeface="Tahoma" panose="020B0604030504040204" pitchFamily="34" charset="0"/>
              </a:rPr>
              <a:t>As the first quarter report is presented, the NSG has trained a total of 12 614 learners in the first quarter, which exceeds the projected target. This is pleasing to note, as historical data of previous financial years generally reflect the first quarter to be a low uptake of training</a:t>
            </a: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600" dirty="0" smtClean="0">
                <a:latin typeface="Tahoma" panose="020B0604030504040204" pitchFamily="34" charset="0"/>
                <a:ea typeface="Tahoma" panose="020B0604030504040204" pitchFamily="34" charset="0"/>
                <a:cs typeface="Tahoma" panose="020B0604030504040204" pitchFamily="34" charset="0"/>
              </a:rPr>
              <a:t>The NSG continues to strengthen its role continentally and internationally through partnerships, as well as committed support to the African Management Development Institutes Network (AMDIN) to ensure continental capacity building</a:t>
            </a:r>
          </a:p>
          <a:p>
            <a:pPr>
              <a:spcBef>
                <a:spcPts val="0"/>
              </a:spcBef>
              <a:buClr>
                <a:srgbClr val="006600"/>
              </a:buClr>
              <a:buSzPct val="70000"/>
              <a:buFont typeface="Wingdings" panose="05000000000000000000" pitchFamily="2" charset="2"/>
              <a:buChar char="v"/>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alt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NSG remains positive and committed towards the full achievement of its performance targets, in particular to train more than 48 000 learners in this financial year</a:t>
            </a:r>
            <a:endParaRPr lang="en-ZA" alt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70000"/>
              <a:buNone/>
            </a:pPr>
            <a:endParaRPr lang="en-ZA"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006600"/>
              </a:buClr>
              <a:buSzPct val="70000"/>
              <a:buNone/>
            </a:pPr>
            <a:endParaRPr lang="en-ZA" sz="1600" dirty="0">
              <a:latin typeface="Segoe UI Symbol" panose="020B0502040204020203" pitchFamily="34" charset="0"/>
              <a:ea typeface="Segoe UI Symbol" panose="020B0502040204020203"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600" dirty="0">
              <a:solidFill>
                <a:schemeClr val="tx1">
                  <a:lumMod val="95000"/>
                  <a:lumOff val="5000"/>
                </a:schemeClr>
              </a:solidFill>
              <a:latin typeface="Segoe UI Symbol" panose="020B0502040204020203" pitchFamily="34" charset="0"/>
              <a:ea typeface="Segoe UI Symbol" panose="020B0502040204020203" pitchFamily="34" charset="0"/>
              <a:cs typeface="Tahoma" panose="020B0604030504040204" pitchFamily="34" charset="0"/>
            </a:endParaRPr>
          </a:p>
          <a:p>
            <a:pPr marL="0" indent="0">
              <a:spcBef>
                <a:spcPts val="0"/>
              </a:spcBef>
              <a:buClr>
                <a:srgbClr val="006600"/>
              </a:buClr>
              <a:buSzPct val="70000"/>
              <a:buNone/>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36000" indent="0">
              <a:lnSpc>
                <a:spcPct val="150000"/>
              </a:lnSpc>
              <a:buNone/>
            </a:pPr>
            <a:endParaRPr lang="en-ZA" sz="1800" dirty="0"/>
          </a:p>
          <a:p>
            <a:pPr lvl="1" algn="just">
              <a:lnSpc>
                <a:spcPct val="150000"/>
              </a:lnSpc>
              <a:buClr>
                <a:srgbClr val="663300"/>
              </a:buClr>
              <a:buSzPct val="60000"/>
              <a:buFont typeface="Wingdings"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lgn="just">
              <a:buClr>
                <a:srgbClr val="663300"/>
              </a:buClr>
              <a:buSzPct val="60000"/>
              <a:buFont typeface="Wingdings" pitchFamily="2" charset="2"/>
              <a:buChar char="Ø"/>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lvl="1" algn="just">
              <a:spcBef>
                <a:spcPts val="0"/>
              </a:spcBef>
              <a:buClr>
                <a:srgbClr val="663300"/>
              </a:buClr>
              <a:buSzPct val="60000"/>
              <a:buFont typeface="Wingdings" pitchFamily="2" charset="2"/>
              <a:buChar char="Ø"/>
            </a:pP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60000"/>
              <a:buFont typeface="Wingdings" pitchFamily="2" charset="2"/>
              <a:buChar char="v"/>
            </a:pPr>
            <a:endParaRPr lang="en-US" sz="1600" dirty="0">
              <a:latin typeface="Arial" pitchFamily="34" charset="0"/>
              <a:cs typeface="Arial" pitchFamily="34" charset="0"/>
            </a:endParaRPr>
          </a:p>
          <a:p>
            <a:pPr>
              <a:buClr>
                <a:srgbClr val="006600"/>
              </a:buClr>
              <a:buSzPct val="60000"/>
              <a:buFont typeface="Wingdings" pitchFamily="2" charset="2"/>
              <a:buChar char="v"/>
            </a:pPr>
            <a:endParaRPr lang="en-ZA" sz="2000" dirty="0" smtClean="0">
              <a:solidFill>
                <a:schemeClr val="tx1">
                  <a:lumMod val="95000"/>
                  <a:lumOff val="5000"/>
                </a:schemeClr>
              </a:solidFill>
              <a:latin typeface="Arial" pitchFamily="34" charset="0"/>
              <a:ea typeface="Tahoma" pitchFamily="34" charset="0"/>
              <a:cs typeface="Arial" pitchFamily="34" charset="0"/>
            </a:endParaRPr>
          </a:p>
          <a:p>
            <a:pPr marL="0" indent="0">
              <a:spcBef>
                <a:spcPts val="0"/>
              </a:spcBef>
              <a:buClr>
                <a:srgbClr val="006600"/>
              </a:buClr>
              <a:buSzPct val="60000"/>
              <a:buNone/>
            </a:pPr>
            <a:endParaRPr lang="en-ZA" sz="1800" dirty="0">
              <a:latin typeface="Calibri"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24</a:t>
            </a:fld>
            <a:endParaRPr lang="en-ZA" dirty="0">
              <a:solidFill>
                <a:prstClr val="black">
                  <a:tint val="75000"/>
                </a:prstClr>
              </a:solidFill>
            </a:endParaRPr>
          </a:p>
        </p:txBody>
      </p:sp>
      <p:sp>
        <p:nvSpPr>
          <p:cNvPr id="6" name="Rectangle 5"/>
          <p:cNvSpPr/>
          <p:nvPr/>
        </p:nvSpPr>
        <p:spPr>
          <a:xfrm>
            <a:off x="8460432" y="-7912"/>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24</a:t>
            </a:r>
            <a:endParaRPr lang="en-ZA" dirty="0"/>
          </a:p>
        </p:txBody>
      </p:sp>
    </p:spTree>
    <p:extLst>
      <p:ext uri="{BB962C8B-B14F-4D97-AF65-F5344CB8AC3E}">
        <p14:creationId xmlns:p14="http://schemas.microsoft.com/office/powerpoint/2010/main" xmlns="" val="2498314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492896"/>
            <a:ext cx="8229600" cy="2016224"/>
          </a:xfrm>
        </p:spPr>
        <p:txBody>
          <a:bodyPr>
            <a:normAutofit/>
          </a:bodyPr>
          <a:lstStyle/>
          <a:p>
            <a:r>
              <a:rPr lang="en-ZA" sz="3200" b="1" dirty="0" smtClean="0">
                <a:solidFill>
                  <a:srgbClr val="C00000"/>
                </a:solidFill>
                <a:latin typeface="Segoe UI Symbol" panose="020B0502040204020203" pitchFamily="34" charset="0"/>
                <a:ea typeface="Segoe UI Symbol" panose="020B0502040204020203" pitchFamily="34" charset="0"/>
                <a:cs typeface="Tahoma" panose="020B0604030504040204" pitchFamily="34" charset="0"/>
              </a:rPr>
              <a:t>Thank you</a:t>
            </a:r>
            <a:endParaRPr lang="en-ZA" sz="3200" b="1" dirty="0">
              <a:solidFill>
                <a:srgbClr val="C00000"/>
              </a:solidFill>
              <a:latin typeface="Segoe UI Symbol" panose="020B0502040204020203" pitchFamily="34" charset="0"/>
              <a:ea typeface="Segoe UI Symbol" panose="020B0502040204020203" pitchFamily="34" charset="0"/>
              <a:cs typeface="Tahoma" panose="020B0604030504040204" pitchFamily="34" charset="0"/>
            </a:endParaRPr>
          </a:p>
        </p:txBody>
      </p:sp>
      <p:sp>
        <p:nvSpPr>
          <p:cNvPr id="3" name="Slide Number Placeholder 2"/>
          <p:cNvSpPr>
            <a:spLocks noGrp="1"/>
          </p:cNvSpPr>
          <p:nvPr>
            <p:ph type="sldNum" sz="quarter" idx="12"/>
          </p:nvPr>
        </p:nvSpPr>
        <p:spPr>
          <a:xfrm>
            <a:off x="6228184" y="6381328"/>
            <a:ext cx="2133600" cy="365125"/>
          </a:xfrm>
        </p:spPr>
        <p:txBody>
          <a:bodyPr/>
          <a:lstStyle/>
          <a:p>
            <a:fld id="{1CE6738C-8955-4CF1-A256-1C49941BBB03}" type="slidenum">
              <a:rPr lang="en-ZA" smtClean="0">
                <a:solidFill>
                  <a:prstClr val="black">
                    <a:tint val="75000"/>
                  </a:prstClr>
                </a:solidFill>
              </a:rPr>
              <a:pPr/>
              <a:t>25</a:t>
            </a:fld>
            <a:endParaRPr lang="en-ZA">
              <a:solidFill>
                <a:prstClr val="black">
                  <a:tint val="75000"/>
                </a:prstClr>
              </a:solidFill>
            </a:endParaRPr>
          </a:p>
        </p:txBody>
      </p:sp>
      <p:sp>
        <p:nvSpPr>
          <p:cNvPr id="5" name="Rectangle 4"/>
          <p:cNvSpPr/>
          <p:nvPr/>
        </p:nvSpPr>
        <p:spPr>
          <a:xfrm>
            <a:off x="8460432" y="0"/>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25</a:t>
            </a:r>
            <a:endParaRPr lang="en-ZA" dirty="0"/>
          </a:p>
        </p:txBody>
      </p:sp>
    </p:spTree>
    <p:extLst>
      <p:ext uri="{BB962C8B-B14F-4D97-AF65-F5344CB8AC3E}">
        <p14:creationId xmlns:p14="http://schemas.microsoft.com/office/powerpoint/2010/main" xmlns="" val="3254871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663" y="456663"/>
            <a:ext cx="8229600" cy="576064"/>
          </a:xfrm>
        </p:spPr>
        <p:txBody>
          <a:bodyPr>
            <a:norm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Outline of Presentation</a:t>
            </a:r>
            <a:endPar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8244408" y="6309320"/>
            <a:ext cx="432048" cy="365125"/>
          </a:xfrm>
        </p:spPr>
        <p:txBody>
          <a:bodyPr/>
          <a:lstStyle/>
          <a:p>
            <a:fld id="{1CE6738C-8955-4CF1-A256-1C49941BBB03}" type="slidenum">
              <a:rPr lang="en-ZA" smtClean="0">
                <a:solidFill>
                  <a:prstClr val="black">
                    <a:tint val="75000"/>
                  </a:prstClr>
                </a:solidFill>
              </a:rPr>
              <a:pPr/>
              <a:t>3</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251520" y="1052736"/>
            <a:ext cx="8568952" cy="447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eaLnBrk="1" hangingPunct="1">
              <a:spcBef>
                <a:spcPct val="20000"/>
              </a:spcBef>
              <a:buClr>
                <a:schemeClr val="accent3">
                  <a:lumMod val="50000"/>
                </a:schemeClr>
              </a:buClr>
              <a:buSzPct val="60000"/>
              <a:buFont typeface="+mj-lt"/>
              <a:buAutoNum type="arabicPeriod"/>
            </a:pPr>
            <a:endParaRPr lang="en-ZA" dirty="0" smtClean="0">
              <a:latin typeface="Tahoma" pitchFamily="34" charset="0"/>
              <a:ea typeface="Tahoma" pitchFamily="34" charset="0"/>
              <a:cs typeface="Tahoma" pitchFamily="34" charset="0"/>
            </a:endParaRPr>
          </a:p>
          <a:p>
            <a:pPr eaLnBrk="1" hangingPunct="1">
              <a:spcBef>
                <a:spcPct val="20000"/>
              </a:spcBef>
              <a:buClr>
                <a:schemeClr val="accent3">
                  <a:lumMod val="50000"/>
                </a:schemeClr>
              </a:buClr>
              <a:buSzPct val="60000"/>
              <a:buFont typeface="+mj-lt"/>
              <a:buAutoNum type="arabicPeriod"/>
            </a:pPr>
            <a:r>
              <a:rPr lang="en-ZA" dirty="0" smtClean="0">
                <a:latin typeface="Tahoma" pitchFamily="34" charset="0"/>
                <a:ea typeface="Tahoma" pitchFamily="34" charset="0"/>
                <a:cs typeface="Tahoma" pitchFamily="34" charset="0"/>
              </a:rPr>
              <a:t>Highlights of Organisational Performance (consolidated) </a:t>
            </a:r>
          </a:p>
          <a:p>
            <a:pPr eaLnBrk="1" hangingPunct="1">
              <a:spcBef>
                <a:spcPct val="20000"/>
              </a:spcBef>
              <a:buClr>
                <a:schemeClr val="accent3">
                  <a:lumMod val="50000"/>
                </a:schemeClr>
              </a:buClr>
              <a:buSzPct val="60000"/>
              <a:buFont typeface="+mj-lt"/>
              <a:buAutoNum type="arabicPeriod"/>
            </a:pPr>
            <a:endParaRPr lang="en-ZA" dirty="0">
              <a:latin typeface="Tahoma" pitchFamily="34" charset="0"/>
              <a:ea typeface="Tahoma" pitchFamily="34" charset="0"/>
              <a:cs typeface="Tahoma" pitchFamily="34" charset="0"/>
            </a:endParaRPr>
          </a:p>
          <a:p>
            <a:pPr eaLnBrk="1" hangingPunct="1">
              <a:spcBef>
                <a:spcPct val="20000"/>
              </a:spcBef>
              <a:buClr>
                <a:schemeClr val="accent3">
                  <a:lumMod val="50000"/>
                </a:schemeClr>
              </a:buClr>
              <a:buSzPct val="60000"/>
              <a:buFont typeface="+mj-lt"/>
              <a:buAutoNum type="arabicPeriod"/>
            </a:pPr>
            <a:r>
              <a:rPr lang="en-ZA" dirty="0" smtClean="0">
                <a:latin typeface="Tahoma" pitchFamily="34" charset="0"/>
                <a:ea typeface="Tahoma" pitchFamily="34" charset="0"/>
                <a:cs typeface="Tahoma" pitchFamily="34" charset="0"/>
              </a:rPr>
              <a:t>Non- Financial Performance (4</a:t>
            </a:r>
            <a:r>
              <a:rPr lang="en-ZA" baseline="30000" dirty="0" smtClean="0">
                <a:latin typeface="Tahoma" pitchFamily="34" charset="0"/>
                <a:ea typeface="Tahoma" pitchFamily="34" charset="0"/>
                <a:cs typeface="Tahoma" pitchFamily="34" charset="0"/>
              </a:rPr>
              <a:t>th</a:t>
            </a:r>
            <a:r>
              <a:rPr lang="en-ZA" dirty="0" smtClean="0">
                <a:latin typeface="Tahoma" pitchFamily="34" charset="0"/>
                <a:ea typeface="Tahoma" pitchFamily="34" charset="0"/>
                <a:cs typeface="Tahoma" pitchFamily="34" charset="0"/>
              </a:rPr>
              <a:t> quarter of 2017/18)</a:t>
            </a:r>
          </a:p>
          <a:p>
            <a:pPr eaLnBrk="1" hangingPunct="1">
              <a:spcBef>
                <a:spcPct val="20000"/>
              </a:spcBef>
              <a:buClr>
                <a:schemeClr val="accent3">
                  <a:lumMod val="50000"/>
                </a:schemeClr>
              </a:buClr>
              <a:buSzPct val="60000"/>
              <a:buFont typeface="+mj-lt"/>
              <a:buAutoNum type="arabicPeriod"/>
            </a:pPr>
            <a:endParaRPr lang="en-ZA" dirty="0">
              <a:latin typeface="Tahoma" pitchFamily="34" charset="0"/>
              <a:ea typeface="Tahoma" pitchFamily="34" charset="0"/>
              <a:cs typeface="Tahoma" pitchFamily="34" charset="0"/>
            </a:endParaRPr>
          </a:p>
          <a:p>
            <a:pPr eaLnBrk="1" hangingPunct="1">
              <a:spcBef>
                <a:spcPct val="20000"/>
              </a:spcBef>
              <a:buClr>
                <a:schemeClr val="accent3">
                  <a:lumMod val="50000"/>
                </a:schemeClr>
              </a:buClr>
              <a:buSzPct val="60000"/>
              <a:buFont typeface="+mj-lt"/>
              <a:buAutoNum type="arabicPeriod"/>
            </a:pPr>
            <a:r>
              <a:rPr lang="en-ZA" dirty="0" smtClean="0">
                <a:latin typeface="Tahoma" pitchFamily="34" charset="0"/>
                <a:ea typeface="Tahoma" pitchFamily="34" charset="0"/>
                <a:cs typeface="Tahoma" pitchFamily="34" charset="0"/>
              </a:rPr>
              <a:t>Financial </a:t>
            </a:r>
            <a:r>
              <a:rPr lang="en-ZA" dirty="0">
                <a:latin typeface="Tahoma" pitchFamily="34" charset="0"/>
                <a:ea typeface="Tahoma" pitchFamily="34" charset="0"/>
                <a:cs typeface="Tahoma" pitchFamily="34" charset="0"/>
              </a:rPr>
              <a:t>Performance (4</a:t>
            </a:r>
            <a:r>
              <a:rPr lang="en-ZA" baseline="30000" dirty="0">
                <a:latin typeface="Tahoma" pitchFamily="34" charset="0"/>
                <a:ea typeface="Tahoma" pitchFamily="34" charset="0"/>
                <a:cs typeface="Tahoma" pitchFamily="34" charset="0"/>
              </a:rPr>
              <a:t>th</a:t>
            </a:r>
            <a:r>
              <a:rPr lang="en-ZA" dirty="0">
                <a:latin typeface="Tahoma" pitchFamily="34" charset="0"/>
                <a:ea typeface="Tahoma" pitchFamily="34" charset="0"/>
                <a:cs typeface="Tahoma" pitchFamily="34" charset="0"/>
              </a:rPr>
              <a:t> quarter of 2017/18)</a:t>
            </a:r>
          </a:p>
          <a:p>
            <a:pPr eaLnBrk="1" hangingPunct="1">
              <a:spcBef>
                <a:spcPct val="20000"/>
              </a:spcBef>
              <a:buClr>
                <a:schemeClr val="accent3">
                  <a:lumMod val="50000"/>
                </a:schemeClr>
              </a:buClr>
              <a:buSzPct val="60000"/>
              <a:buFont typeface="+mj-lt"/>
              <a:buAutoNum type="arabicPeriod"/>
            </a:pPr>
            <a:endParaRPr lang="en-ZA" dirty="0" smtClean="0">
              <a:latin typeface="Tahoma" pitchFamily="34" charset="0"/>
              <a:ea typeface="Tahoma" pitchFamily="34" charset="0"/>
              <a:cs typeface="Tahoma" pitchFamily="34" charset="0"/>
            </a:endParaRPr>
          </a:p>
          <a:p>
            <a:pPr eaLnBrk="1" hangingPunct="1">
              <a:spcBef>
                <a:spcPct val="20000"/>
              </a:spcBef>
              <a:buClr>
                <a:schemeClr val="accent3">
                  <a:lumMod val="50000"/>
                </a:schemeClr>
              </a:buClr>
              <a:buSzPct val="60000"/>
              <a:buFont typeface="+mj-lt"/>
              <a:buAutoNum type="arabicPeriod"/>
            </a:pPr>
            <a:r>
              <a:rPr lang="en-ZA" dirty="0">
                <a:latin typeface="Tahoma" pitchFamily="34" charset="0"/>
                <a:ea typeface="Tahoma" pitchFamily="34" charset="0"/>
                <a:cs typeface="Tahoma" pitchFamily="34" charset="0"/>
              </a:rPr>
              <a:t>Non- Financial Performance </a:t>
            </a:r>
            <a:r>
              <a:rPr lang="en-ZA" dirty="0" smtClean="0">
                <a:latin typeface="Tahoma" pitchFamily="34" charset="0"/>
                <a:ea typeface="Tahoma" pitchFamily="34" charset="0"/>
                <a:cs typeface="Tahoma" pitchFamily="34" charset="0"/>
              </a:rPr>
              <a:t>(1</a:t>
            </a:r>
            <a:r>
              <a:rPr lang="en-ZA" baseline="30000" dirty="0" smtClean="0">
                <a:latin typeface="Tahoma" pitchFamily="34" charset="0"/>
                <a:ea typeface="Tahoma" pitchFamily="34" charset="0"/>
                <a:cs typeface="Tahoma" pitchFamily="34" charset="0"/>
              </a:rPr>
              <a:t>st</a:t>
            </a:r>
            <a:r>
              <a:rPr lang="en-ZA" dirty="0" smtClean="0">
                <a:latin typeface="Tahoma" pitchFamily="34" charset="0"/>
                <a:ea typeface="Tahoma" pitchFamily="34" charset="0"/>
                <a:cs typeface="Tahoma" pitchFamily="34" charset="0"/>
              </a:rPr>
              <a:t> quarter </a:t>
            </a:r>
            <a:r>
              <a:rPr lang="en-ZA" dirty="0">
                <a:latin typeface="Tahoma" pitchFamily="34" charset="0"/>
                <a:ea typeface="Tahoma" pitchFamily="34" charset="0"/>
                <a:cs typeface="Tahoma" pitchFamily="34" charset="0"/>
              </a:rPr>
              <a:t>of </a:t>
            </a:r>
            <a:r>
              <a:rPr lang="en-ZA" dirty="0" smtClean="0">
                <a:latin typeface="Tahoma" pitchFamily="34" charset="0"/>
                <a:ea typeface="Tahoma" pitchFamily="34" charset="0"/>
                <a:cs typeface="Tahoma" pitchFamily="34" charset="0"/>
              </a:rPr>
              <a:t>2018/19)</a:t>
            </a:r>
            <a:endParaRPr lang="en-ZA" dirty="0">
              <a:latin typeface="Tahoma" pitchFamily="34" charset="0"/>
              <a:ea typeface="Tahoma" pitchFamily="34" charset="0"/>
              <a:cs typeface="Tahoma" pitchFamily="34" charset="0"/>
            </a:endParaRPr>
          </a:p>
          <a:p>
            <a:pPr eaLnBrk="1" hangingPunct="1">
              <a:spcBef>
                <a:spcPct val="20000"/>
              </a:spcBef>
              <a:buClr>
                <a:schemeClr val="accent3">
                  <a:lumMod val="50000"/>
                </a:schemeClr>
              </a:buClr>
              <a:buSzPct val="60000"/>
              <a:buFont typeface="+mj-lt"/>
              <a:buAutoNum type="arabicPeriod"/>
            </a:pPr>
            <a:endParaRPr lang="en-ZA" dirty="0">
              <a:latin typeface="Tahoma" pitchFamily="34" charset="0"/>
              <a:ea typeface="Tahoma" pitchFamily="34" charset="0"/>
              <a:cs typeface="Tahoma" pitchFamily="34" charset="0"/>
            </a:endParaRPr>
          </a:p>
          <a:p>
            <a:pPr eaLnBrk="1" hangingPunct="1">
              <a:spcBef>
                <a:spcPct val="20000"/>
              </a:spcBef>
              <a:buClr>
                <a:schemeClr val="accent3">
                  <a:lumMod val="50000"/>
                </a:schemeClr>
              </a:buClr>
              <a:buSzPct val="60000"/>
              <a:buFont typeface="+mj-lt"/>
              <a:buAutoNum type="arabicPeriod"/>
            </a:pPr>
            <a:r>
              <a:rPr lang="en-ZA" dirty="0">
                <a:latin typeface="Tahoma" pitchFamily="34" charset="0"/>
                <a:ea typeface="Tahoma" pitchFamily="34" charset="0"/>
                <a:cs typeface="Tahoma" pitchFamily="34" charset="0"/>
              </a:rPr>
              <a:t>Financial Performance (1</a:t>
            </a:r>
            <a:r>
              <a:rPr lang="en-ZA" baseline="30000" dirty="0">
                <a:latin typeface="Tahoma" pitchFamily="34" charset="0"/>
                <a:ea typeface="Tahoma" pitchFamily="34" charset="0"/>
                <a:cs typeface="Tahoma" pitchFamily="34" charset="0"/>
              </a:rPr>
              <a:t>st</a:t>
            </a:r>
            <a:r>
              <a:rPr lang="en-ZA" dirty="0">
                <a:latin typeface="Tahoma" pitchFamily="34" charset="0"/>
                <a:ea typeface="Tahoma" pitchFamily="34" charset="0"/>
                <a:cs typeface="Tahoma" pitchFamily="34" charset="0"/>
              </a:rPr>
              <a:t> quarter of 2018/19)</a:t>
            </a:r>
          </a:p>
          <a:p>
            <a:pPr eaLnBrk="1" hangingPunct="1">
              <a:spcBef>
                <a:spcPct val="20000"/>
              </a:spcBef>
              <a:buClr>
                <a:schemeClr val="accent3">
                  <a:lumMod val="50000"/>
                </a:schemeClr>
              </a:buClr>
              <a:buSzPct val="60000"/>
              <a:buFont typeface="+mj-lt"/>
              <a:buAutoNum type="arabicPeriod"/>
            </a:pPr>
            <a:endParaRPr lang="en-ZA" dirty="0">
              <a:latin typeface="Tahoma" pitchFamily="34" charset="0"/>
              <a:ea typeface="Tahoma" pitchFamily="34" charset="0"/>
              <a:cs typeface="Tahoma" pitchFamily="34" charset="0"/>
            </a:endParaRPr>
          </a:p>
          <a:p>
            <a:pPr eaLnBrk="1" hangingPunct="1">
              <a:spcBef>
                <a:spcPct val="20000"/>
              </a:spcBef>
              <a:buClr>
                <a:schemeClr val="accent3">
                  <a:lumMod val="50000"/>
                </a:schemeClr>
              </a:buClr>
              <a:buSzPct val="60000"/>
              <a:buFont typeface="+mj-lt"/>
              <a:buAutoNum type="arabicPeriod"/>
            </a:pPr>
            <a:r>
              <a:rPr lang="en-ZA" dirty="0" smtClean="0">
                <a:latin typeface="Tahoma" pitchFamily="34" charset="0"/>
                <a:ea typeface="Tahoma" pitchFamily="34" charset="0"/>
                <a:cs typeface="Tahoma" pitchFamily="34" charset="0"/>
              </a:rPr>
              <a:t>Human Resource Oversight (consolidated) </a:t>
            </a:r>
          </a:p>
          <a:p>
            <a:pPr eaLnBrk="1" hangingPunct="1">
              <a:spcBef>
                <a:spcPct val="20000"/>
              </a:spcBef>
              <a:buClr>
                <a:schemeClr val="accent3">
                  <a:lumMod val="50000"/>
                </a:schemeClr>
              </a:buClr>
              <a:buSzPct val="60000"/>
              <a:buFont typeface="+mj-lt"/>
              <a:buAutoNum type="arabicPeriod"/>
            </a:pPr>
            <a:endParaRPr lang="en-ZA" dirty="0">
              <a:latin typeface="Tahoma" pitchFamily="34" charset="0"/>
              <a:ea typeface="Tahoma" pitchFamily="34" charset="0"/>
              <a:cs typeface="Tahoma" pitchFamily="34" charset="0"/>
            </a:endParaRPr>
          </a:p>
          <a:p>
            <a:pPr eaLnBrk="1" hangingPunct="1">
              <a:spcBef>
                <a:spcPct val="20000"/>
              </a:spcBef>
              <a:buClr>
                <a:schemeClr val="accent3">
                  <a:lumMod val="50000"/>
                </a:schemeClr>
              </a:buClr>
              <a:buSzPct val="60000"/>
              <a:buFont typeface="+mj-lt"/>
              <a:buAutoNum type="arabicPeriod"/>
            </a:pPr>
            <a:r>
              <a:rPr lang="en-ZA" dirty="0" smtClean="0">
                <a:latin typeface="Tahoma" pitchFamily="34" charset="0"/>
                <a:ea typeface="Tahoma" pitchFamily="34" charset="0"/>
                <a:cs typeface="Tahoma" pitchFamily="34" charset="0"/>
              </a:rPr>
              <a:t>Conclusion</a:t>
            </a:r>
          </a:p>
          <a:p>
            <a:pPr marL="0" indent="0" eaLnBrk="1" hangingPunct="1">
              <a:spcBef>
                <a:spcPct val="20000"/>
              </a:spcBef>
              <a:buClr>
                <a:schemeClr val="accent3">
                  <a:lumMod val="50000"/>
                </a:schemeClr>
              </a:buClr>
              <a:buSzPct val="60000"/>
            </a:pPr>
            <a:endParaRPr lang="en-ZA" dirty="0" smtClean="0">
              <a:latin typeface="Tahoma" pitchFamily="34" charset="0"/>
              <a:ea typeface="Tahoma" pitchFamily="34" charset="0"/>
              <a:cs typeface="Tahoma" pitchFamily="34" charset="0"/>
            </a:endParaRPr>
          </a:p>
          <a:p>
            <a:pPr marL="0" indent="0" eaLnBrk="1" hangingPunct="1">
              <a:spcBef>
                <a:spcPct val="20000"/>
              </a:spcBef>
              <a:buClr>
                <a:schemeClr val="accent3">
                  <a:lumMod val="50000"/>
                </a:schemeClr>
              </a:buClr>
              <a:buSzPct val="60000"/>
            </a:pPr>
            <a:endParaRPr lang="en-ZA" dirty="0">
              <a:latin typeface="Tahoma" pitchFamily="34" charset="0"/>
              <a:ea typeface="Tahoma" pitchFamily="34" charset="0"/>
              <a:cs typeface="Tahoma" pitchFamily="34" charset="0"/>
            </a:endParaRPr>
          </a:p>
          <a:p>
            <a:pPr marL="0" indent="0" eaLnBrk="1" hangingPunct="1">
              <a:spcBef>
                <a:spcPct val="20000"/>
              </a:spcBef>
              <a:buClr>
                <a:schemeClr val="accent3">
                  <a:lumMod val="50000"/>
                </a:schemeClr>
              </a:buClr>
              <a:buSzPct val="60000"/>
            </a:pPr>
            <a:endParaRPr lang="en-ZA" sz="1600" dirty="0">
              <a:latin typeface="Tahoma" pitchFamily="34" charset="0"/>
              <a:ea typeface="Tahoma" pitchFamily="34" charset="0"/>
              <a:cs typeface="Tahoma" pitchFamily="34" charset="0"/>
            </a:endParaRPr>
          </a:p>
          <a:p>
            <a:pPr marL="0" indent="0" eaLnBrk="1" hangingPunct="1">
              <a:spcBef>
                <a:spcPct val="20000"/>
              </a:spcBef>
              <a:buClr>
                <a:schemeClr val="accent3">
                  <a:lumMod val="50000"/>
                </a:schemeClr>
              </a:buClr>
              <a:buSzPct val="60000"/>
            </a:pPr>
            <a:endParaRPr lang="en-ZA" dirty="0">
              <a:solidFill>
                <a:prstClr val="black"/>
              </a:solidFill>
              <a:latin typeface="Tahoma" pitchFamily="34" charset="0"/>
              <a:ea typeface="Tahoma" pitchFamily="34" charset="0"/>
              <a:cs typeface="Tahoma"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6" name="Rectangle 5"/>
          <p:cNvSpPr/>
          <p:nvPr/>
        </p:nvSpPr>
        <p:spPr>
          <a:xfrm>
            <a:off x="8445263" y="0"/>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smtClean="0"/>
              <a:t>3</a:t>
            </a:r>
            <a:endParaRPr lang="en-ZA" dirty="0"/>
          </a:p>
        </p:txBody>
      </p:sp>
    </p:spTree>
    <p:extLst>
      <p:ext uri="{BB962C8B-B14F-4D97-AF65-F5344CB8AC3E}">
        <p14:creationId xmlns:p14="http://schemas.microsoft.com/office/powerpoint/2010/main" xmlns="" val="3964004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04664"/>
            <a:ext cx="9143999" cy="742392"/>
          </a:xfrm>
        </p:spPr>
        <p:txBody>
          <a:bodyPr>
            <a:norm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Highlights of </a:t>
            </a:r>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Performance (consolidated)</a:t>
            </a:r>
            <a:endParaRPr lang="en-ZA" sz="2800" dirty="0">
              <a:solidFill>
                <a:srgbClr val="006600"/>
              </a:solidFill>
              <a:latin typeface="Segoe UI Emoji" panose="020B0502040204020203" pitchFamily="34" charset="0"/>
              <a:ea typeface="Segoe UI Emoji" panose="020B0502040204020203" pitchFamily="34" charset="0"/>
              <a:cs typeface="Tahoma" panose="020B0604030504040204" pitchFamily="34" charset="0"/>
            </a:endParaRPr>
          </a:p>
        </p:txBody>
      </p:sp>
      <p:sp>
        <p:nvSpPr>
          <p:cNvPr id="5" name="Content Placeholder 4"/>
          <p:cNvSpPr>
            <a:spLocks noGrp="1"/>
          </p:cNvSpPr>
          <p:nvPr>
            <p:ph idx="1"/>
          </p:nvPr>
        </p:nvSpPr>
        <p:spPr>
          <a:xfrm>
            <a:off x="107504" y="1147056"/>
            <a:ext cx="8856984" cy="4680520"/>
          </a:xfrm>
        </p:spPr>
        <p:txBody>
          <a:bodyPr>
            <a:noAutofit/>
          </a:bodyPr>
          <a:lstStyle/>
          <a:p>
            <a:pPr marL="0" indent="0">
              <a:spcBef>
                <a:spcPts val="0"/>
              </a:spcBef>
              <a:buClr>
                <a:srgbClr val="006600"/>
              </a:buClr>
              <a:buSzPct val="70000"/>
              <a:buNone/>
            </a:pPr>
            <a:r>
              <a:rPr lang="en-ZA"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In the fourth quarter of the 2017/18 financial year:</a:t>
            </a:r>
          </a:p>
          <a:p>
            <a:pPr marL="0" indent="0">
              <a:spcBef>
                <a:spcPts val="0"/>
              </a:spcBef>
              <a:buClr>
                <a:srgbClr val="006600"/>
              </a:buClr>
              <a:buSzPct val="70000"/>
              <a:buNone/>
            </a:pPr>
            <a:endParaRPr lang="en-ZA" sz="12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400" dirty="0" smtClean="0">
                <a:latin typeface="Tahoma" panose="020B0604030504040204" pitchFamily="34" charset="0"/>
                <a:ea typeface="Tahoma" panose="020B0604030504040204" pitchFamily="34" charset="0"/>
                <a:cs typeface="Tahoma" panose="020B0604030504040204" pitchFamily="34" charset="0"/>
              </a:rPr>
              <a:t>The </a:t>
            </a:r>
            <a:r>
              <a:rPr lang="en-ZA" sz="1400" dirty="0">
                <a:latin typeface="Tahoma" panose="020B0604030504040204" pitchFamily="34" charset="0"/>
                <a:ea typeface="Tahoma" panose="020B0604030504040204" pitchFamily="34" charset="0"/>
                <a:cs typeface="Tahoma" panose="020B0604030504040204" pitchFamily="34" charset="0"/>
              </a:rPr>
              <a:t>NSG </a:t>
            </a:r>
            <a:r>
              <a:rPr lang="en-ZA" sz="1400" dirty="0" smtClean="0">
                <a:latin typeface="Tahoma" panose="020B0604030504040204" pitchFamily="34" charset="0"/>
                <a:ea typeface="Tahoma" panose="020B0604030504040204" pitchFamily="34" charset="0"/>
                <a:cs typeface="Tahoma" panose="020B0604030504040204" pitchFamily="34" charset="0"/>
              </a:rPr>
              <a:t>trained </a:t>
            </a:r>
            <a:r>
              <a:rPr lang="en-ZA" sz="1400" dirty="0">
                <a:latin typeface="Tahoma" panose="020B0604030504040204" pitchFamily="34" charset="0"/>
                <a:ea typeface="Tahoma" panose="020B0604030504040204" pitchFamily="34" charset="0"/>
                <a:cs typeface="Tahoma" panose="020B0604030504040204" pitchFamily="34" charset="0"/>
              </a:rPr>
              <a:t>a total of </a:t>
            </a:r>
            <a:r>
              <a:rPr lang="en-ZA" sz="1400" dirty="0" smtClean="0">
                <a:latin typeface="Tahoma" panose="020B0604030504040204" pitchFamily="34" charset="0"/>
                <a:ea typeface="Tahoma" panose="020B0604030504040204" pitchFamily="34" charset="0"/>
                <a:cs typeface="Tahoma" panose="020B0604030504040204" pitchFamily="34" charset="0"/>
              </a:rPr>
              <a:t>11 505 </a:t>
            </a:r>
            <a:r>
              <a:rPr lang="en-ZA" sz="1400" dirty="0">
                <a:latin typeface="Tahoma" panose="020B0604030504040204" pitchFamily="34" charset="0"/>
                <a:ea typeface="Tahoma" panose="020B0604030504040204" pitchFamily="34" charset="0"/>
                <a:cs typeface="Tahoma" panose="020B0604030504040204" pitchFamily="34" charset="0"/>
              </a:rPr>
              <a:t>learners against a </a:t>
            </a:r>
            <a:r>
              <a:rPr lang="en-ZA" sz="1400" dirty="0" smtClean="0">
                <a:latin typeface="Tahoma" panose="020B0604030504040204" pitchFamily="34" charset="0"/>
                <a:ea typeface="Tahoma" panose="020B0604030504040204" pitchFamily="34" charset="0"/>
                <a:cs typeface="Tahoma" panose="020B0604030504040204" pitchFamily="34" charset="0"/>
              </a:rPr>
              <a:t>quarterly target </a:t>
            </a:r>
            <a:r>
              <a:rPr lang="en-ZA" sz="1400" dirty="0">
                <a:latin typeface="Tahoma" panose="020B0604030504040204" pitchFamily="34" charset="0"/>
                <a:ea typeface="Tahoma" panose="020B0604030504040204" pitchFamily="34" charset="0"/>
                <a:cs typeface="Tahoma" panose="020B0604030504040204" pitchFamily="34" charset="0"/>
              </a:rPr>
              <a:t>of </a:t>
            </a:r>
            <a:r>
              <a:rPr lang="en-ZA" sz="1400" dirty="0" smtClean="0">
                <a:latin typeface="Tahoma" panose="020B0604030504040204" pitchFamily="34" charset="0"/>
                <a:ea typeface="Tahoma" panose="020B0604030504040204" pitchFamily="34" charset="0"/>
                <a:cs typeface="Tahoma" panose="020B0604030504040204" pitchFamily="34" charset="0"/>
              </a:rPr>
              <a:t>11 342. </a:t>
            </a:r>
            <a:r>
              <a:rPr lang="en-ZA" sz="1400" dirty="0">
                <a:latin typeface="Tahoma" panose="020B0604030504040204" pitchFamily="34" charset="0"/>
                <a:ea typeface="Tahoma" panose="020B0604030504040204" pitchFamily="34" charset="0"/>
                <a:cs typeface="Tahoma" panose="020B0604030504040204" pitchFamily="34" charset="0"/>
              </a:rPr>
              <a:t>This </a:t>
            </a:r>
            <a:r>
              <a:rPr lang="en-ZA" sz="1400" dirty="0" smtClean="0">
                <a:latin typeface="Tahoma" panose="020B0604030504040204" pitchFamily="34" charset="0"/>
                <a:ea typeface="Tahoma" panose="020B0604030504040204" pitchFamily="34" charset="0"/>
                <a:cs typeface="Tahoma" panose="020B0604030504040204" pitchFamily="34" charset="0"/>
              </a:rPr>
              <a:t>represents 102% </a:t>
            </a:r>
            <a:r>
              <a:rPr lang="en-ZA" sz="1400" dirty="0">
                <a:latin typeface="Tahoma" panose="020B0604030504040204" pitchFamily="34" charset="0"/>
                <a:ea typeface="Tahoma" panose="020B0604030504040204" pitchFamily="34" charset="0"/>
                <a:cs typeface="Tahoma" panose="020B0604030504040204" pitchFamily="34" charset="0"/>
              </a:rPr>
              <a:t>achievement against the </a:t>
            </a:r>
            <a:r>
              <a:rPr lang="en-ZA" sz="1400" dirty="0" smtClean="0">
                <a:latin typeface="Tahoma" panose="020B0604030504040204" pitchFamily="34" charset="0"/>
                <a:ea typeface="Tahoma" panose="020B0604030504040204" pitchFamily="34" charset="0"/>
                <a:cs typeface="Tahoma" panose="020B0604030504040204" pitchFamily="34" charset="0"/>
              </a:rPr>
              <a:t>quarterly training targets </a:t>
            </a:r>
            <a:endParaRPr lang="en-ZA" sz="14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70000"/>
              <a:buNone/>
            </a:pPr>
            <a:endParaRPr lang="en-ZA" sz="12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400" dirty="0">
                <a:latin typeface="Tahoma" panose="020B0604030504040204" pitchFamily="34" charset="0"/>
                <a:ea typeface="Tahoma" panose="020B0604030504040204" pitchFamily="34" charset="0"/>
                <a:cs typeface="Tahoma" panose="020B0604030504040204" pitchFamily="34" charset="0"/>
              </a:rPr>
              <a:t>In terms of the </a:t>
            </a:r>
            <a:r>
              <a:rPr lang="en-ZA" sz="1400" dirty="0" smtClean="0">
                <a:latin typeface="Tahoma" panose="020B0604030504040204" pitchFamily="34" charset="0"/>
                <a:ea typeface="Tahoma" panose="020B0604030504040204" pitchFamily="34" charset="0"/>
                <a:cs typeface="Tahoma" panose="020B0604030504040204" pitchFamily="34" charset="0"/>
              </a:rPr>
              <a:t>Annual Performance Plan (APP) </a:t>
            </a:r>
            <a:r>
              <a:rPr lang="en-ZA" sz="1400" dirty="0">
                <a:latin typeface="Tahoma" panose="020B0604030504040204" pitchFamily="34" charset="0"/>
                <a:ea typeface="Tahoma" panose="020B0604030504040204" pitchFamily="34" charset="0"/>
                <a:cs typeface="Tahoma" panose="020B0604030504040204" pitchFamily="34" charset="0"/>
              </a:rPr>
              <a:t>targets, Programme 1 achieved 6</a:t>
            </a:r>
            <a:r>
              <a:rPr lang="en-ZA" sz="1400" dirty="0" smtClean="0">
                <a:latin typeface="Tahoma" panose="020B0604030504040204" pitchFamily="34" charset="0"/>
                <a:ea typeface="Tahoma" panose="020B0604030504040204" pitchFamily="34" charset="0"/>
                <a:cs typeface="Tahoma" panose="020B0604030504040204" pitchFamily="34" charset="0"/>
              </a:rPr>
              <a:t> of </a:t>
            </a:r>
            <a:r>
              <a:rPr lang="en-ZA" sz="1400" dirty="0">
                <a:latin typeface="Tahoma" panose="020B0604030504040204" pitchFamily="34" charset="0"/>
                <a:ea typeface="Tahoma" panose="020B0604030504040204" pitchFamily="34" charset="0"/>
                <a:cs typeface="Tahoma" panose="020B0604030504040204" pitchFamily="34" charset="0"/>
              </a:rPr>
              <a:t>the 7 </a:t>
            </a:r>
            <a:r>
              <a:rPr lang="en-ZA" sz="1400" dirty="0" smtClean="0">
                <a:latin typeface="Tahoma" panose="020B0604030504040204" pitchFamily="34" charset="0"/>
                <a:ea typeface="Tahoma" panose="020B0604030504040204" pitchFamily="34" charset="0"/>
                <a:cs typeface="Tahoma" panose="020B0604030504040204" pitchFamily="34" charset="0"/>
              </a:rPr>
              <a:t>quarterly targets and </a:t>
            </a:r>
            <a:r>
              <a:rPr lang="en-ZA" sz="1400" dirty="0">
                <a:latin typeface="Tahoma" panose="020B0604030504040204" pitchFamily="34" charset="0"/>
                <a:ea typeface="Tahoma" panose="020B0604030504040204" pitchFamily="34" charset="0"/>
                <a:cs typeface="Tahoma" panose="020B0604030504040204" pitchFamily="34" charset="0"/>
              </a:rPr>
              <a:t>Programme 2 </a:t>
            </a:r>
            <a:r>
              <a:rPr lang="en-ZA" sz="1400" dirty="0" smtClean="0">
                <a:latin typeface="Tahoma" panose="020B0604030504040204" pitchFamily="34" charset="0"/>
                <a:ea typeface="Tahoma" panose="020B0604030504040204" pitchFamily="34" charset="0"/>
                <a:cs typeface="Tahoma" panose="020B0604030504040204" pitchFamily="34" charset="0"/>
              </a:rPr>
              <a:t>has achieved 11 </a:t>
            </a:r>
            <a:r>
              <a:rPr lang="en-ZA" sz="1400" dirty="0">
                <a:latin typeface="Tahoma" panose="020B0604030504040204" pitchFamily="34" charset="0"/>
                <a:ea typeface="Tahoma" panose="020B0604030504040204" pitchFamily="34" charset="0"/>
                <a:cs typeface="Tahoma" panose="020B0604030504040204" pitchFamily="34" charset="0"/>
              </a:rPr>
              <a:t>of the </a:t>
            </a:r>
            <a:r>
              <a:rPr lang="en-ZA" sz="1400" dirty="0" smtClean="0">
                <a:latin typeface="Tahoma" panose="020B0604030504040204" pitchFamily="34" charset="0"/>
                <a:ea typeface="Tahoma" panose="020B0604030504040204" pitchFamily="34" charset="0"/>
                <a:cs typeface="Tahoma" panose="020B0604030504040204" pitchFamily="34" charset="0"/>
              </a:rPr>
              <a:t>15 quarterly targets</a:t>
            </a:r>
            <a:r>
              <a:rPr lang="en-ZA" sz="14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This </a:t>
            </a:r>
            <a:r>
              <a:rPr lang="en-ZA" sz="1400" dirty="0" smtClean="0">
                <a:latin typeface="Tahoma" panose="020B0604030504040204" pitchFamily="34" charset="0"/>
                <a:ea typeface="Tahoma" panose="020B0604030504040204" pitchFamily="34" charset="0"/>
                <a:cs typeface="Tahoma" panose="020B0604030504040204" pitchFamily="34" charset="0"/>
              </a:rPr>
              <a:t>represents </a:t>
            </a:r>
            <a:r>
              <a:rPr lang="en-ZA" sz="1400" dirty="0">
                <a:latin typeface="Tahoma" panose="020B0604030504040204" pitchFamily="34" charset="0"/>
                <a:ea typeface="Tahoma" panose="020B0604030504040204" pitchFamily="34" charset="0"/>
                <a:cs typeface="Tahoma" panose="020B0604030504040204" pitchFamily="34" charset="0"/>
              </a:rPr>
              <a:t>an overall achievement of </a:t>
            </a:r>
            <a:r>
              <a:rPr lang="en-ZA" sz="1400" dirty="0" smtClean="0">
                <a:latin typeface="Tahoma" panose="020B0604030504040204" pitchFamily="34" charset="0"/>
                <a:ea typeface="Tahoma" panose="020B0604030504040204" pitchFamily="34" charset="0"/>
                <a:cs typeface="Tahoma" panose="020B0604030504040204" pitchFamily="34" charset="0"/>
              </a:rPr>
              <a:t>77%</a:t>
            </a:r>
            <a:endParaRPr lang="en-ZA" sz="14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2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400" dirty="0">
                <a:latin typeface="Tahoma" panose="020B0604030504040204" pitchFamily="34" charset="0"/>
                <a:ea typeface="Tahoma" panose="020B0604030504040204" pitchFamily="34" charset="0"/>
                <a:cs typeface="Tahoma" panose="020B0604030504040204" pitchFamily="34" charset="0"/>
              </a:rPr>
              <a:t>The </a:t>
            </a:r>
            <a:r>
              <a:rPr lang="en-ZA" sz="1400" dirty="0" smtClean="0">
                <a:latin typeface="Tahoma" panose="020B0604030504040204" pitchFamily="34" charset="0"/>
                <a:ea typeface="Tahoma" panose="020B0604030504040204" pitchFamily="34" charset="0"/>
                <a:cs typeface="Tahoma" panose="020B0604030504040204" pitchFamily="34" charset="0"/>
              </a:rPr>
              <a:t>cumulative revenue </a:t>
            </a:r>
            <a:r>
              <a:rPr lang="en-ZA" sz="1400" dirty="0">
                <a:latin typeface="Tahoma" panose="020B0604030504040204" pitchFamily="34" charset="0"/>
                <a:ea typeface="Tahoma" panose="020B0604030504040204" pitchFamily="34" charset="0"/>
                <a:cs typeface="Tahoma" panose="020B0604030504040204" pitchFamily="34" charset="0"/>
              </a:rPr>
              <a:t>generated from training activities to date (April to </a:t>
            </a:r>
            <a:r>
              <a:rPr lang="en-ZA" sz="1400" dirty="0" smtClean="0">
                <a:latin typeface="Tahoma" panose="020B0604030504040204" pitchFamily="34" charset="0"/>
                <a:ea typeface="Tahoma" panose="020B0604030504040204" pitchFamily="34" charset="0"/>
                <a:cs typeface="Tahoma" panose="020B0604030504040204" pitchFamily="34" charset="0"/>
              </a:rPr>
              <a:t>March) </a:t>
            </a:r>
            <a:r>
              <a:rPr lang="en-ZA" sz="1400" dirty="0">
                <a:latin typeface="Tahoma" panose="020B0604030504040204" pitchFamily="34" charset="0"/>
                <a:ea typeface="Tahoma" panose="020B0604030504040204" pitchFamily="34" charset="0"/>
                <a:cs typeface="Tahoma" panose="020B0604030504040204" pitchFamily="34" charset="0"/>
              </a:rPr>
              <a:t>amounted to </a:t>
            </a:r>
            <a:r>
              <a:rPr lang="en-ZA" sz="1400" dirty="0" smtClean="0">
                <a:latin typeface="Tahoma" panose="020B0604030504040204" pitchFamily="34" charset="0"/>
                <a:ea typeface="Tahoma" panose="020B0604030504040204" pitchFamily="34" charset="0"/>
                <a:cs typeface="Tahoma" panose="020B0604030504040204" pitchFamily="34" charset="0"/>
              </a:rPr>
              <a:t>R116,6 million</a:t>
            </a:r>
            <a:endParaRPr lang="en-ZA" sz="14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70000"/>
              <a:buNone/>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70000"/>
              <a:buNone/>
            </a:pPr>
            <a:r>
              <a:rPr lang="en-ZA" sz="16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In the </a:t>
            </a:r>
            <a:r>
              <a:rPr lang="en-ZA"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first quarter </a:t>
            </a:r>
            <a:r>
              <a:rPr lang="en-ZA" sz="16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of the </a:t>
            </a:r>
            <a:r>
              <a:rPr lang="en-ZA"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2018/19 financial </a:t>
            </a:r>
            <a:r>
              <a:rPr lang="en-ZA" sz="16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year</a:t>
            </a:r>
            <a:r>
              <a:rPr lang="en-ZA"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p>
          <a:p>
            <a:pPr marL="0" indent="0">
              <a:spcBef>
                <a:spcPts val="0"/>
              </a:spcBef>
              <a:buClr>
                <a:srgbClr val="006600"/>
              </a:buClr>
              <a:buSzPct val="70000"/>
              <a:buNone/>
            </a:pPr>
            <a:endParaRPr lang="en-ZA" sz="12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400" dirty="0">
                <a:latin typeface="Tahoma" panose="020B0604030504040204" pitchFamily="34" charset="0"/>
                <a:ea typeface="Tahoma" panose="020B0604030504040204" pitchFamily="34" charset="0"/>
                <a:cs typeface="Tahoma" panose="020B0604030504040204" pitchFamily="34" charset="0"/>
              </a:rPr>
              <a:t>The NSG </a:t>
            </a:r>
            <a:r>
              <a:rPr lang="en-ZA" sz="1400" dirty="0" smtClean="0">
                <a:latin typeface="Tahoma" panose="020B0604030504040204" pitchFamily="34" charset="0"/>
                <a:ea typeface="Tahoma" panose="020B0604030504040204" pitchFamily="34" charset="0"/>
                <a:cs typeface="Tahoma" panose="020B0604030504040204" pitchFamily="34" charset="0"/>
              </a:rPr>
              <a:t>trained </a:t>
            </a:r>
            <a:r>
              <a:rPr lang="en-ZA" sz="1400" dirty="0">
                <a:latin typeface="Tahoma" panose="020B0604030504040204" pitchFamily="34" charset="0"/>
                <a:ea typeface="Tahoma" panose="020B0604030504040204" pitchFamily="34" charset="0"/>
                <a:cs typeface="Tahoma" panose="020B0604030504040204" pitchFamily="34" charset="0"/>
              </a:rPr>
              <a:t>a total of </a:t>
            </a:r>
            <a:r>
              <a:rPr lang="en-ZA" sz="1400" dirty="0" smtClean="0">
                <a:latin typeface="Tahoma" panose="020B0604030504040204" pitchFamily="34" charset="0"/>
                <a:ea typeface="Tahoma" panose="020B0604030504040204" pitchFamily="34" charset="0"/>
                <a:cs typeface="Tahoma" panose="020B0604030504040204" pitchFamily="34" charset="0"/>
              </a:rPr>
              <a:t>12 614 </a:t>
            </a:r>
            <a:r>
              <a:rPr lang="en-ZA" sz="1400" dirty="0">
                <a:latin typeface="Tahoma" panose="020B0604030504040204" pitchFamily="34" charset="0"/>
                <a:ea typeface="Tahoma" panose="020B0604030504040204" pitchFamily="34" charset="0"/>
                <a:cs typeface="Tahoma" panose="020B0604030504040204" pitchFamily="34" charset="0"/>
              </a:rPr>
              <a:t>learners against a quarterly target of </a:t>
            </a:r>
            <a:r>
              <a:rPr lang="en-ZA" sz="1400" dirty="0" smtClean="0">
                <a:latin typeface="Tahoma" panose="020B0604030504040204" pitchFamily="34" charset="0"/>
                <a:ea typeface="Tahoma" panose="020B0604030504040204" pitchFamily="34" charset="0"/>
                <a:cs typeface="Tahoma" panose="020B0604030504040204" pitchFamily="34" charset="0"/>
              </a:rPr>
              <a:t>9 212. This </a:t>
            </a:r>
            <a:r>
              <a:rPr lang="en-ZA" sz="1400" dirty="0">
                <a:latin typeface="Tahoma" panose="020B0604030504040204" pitchFamily="34" charset="0"/>
                <a:ea typeface="Tahoma" panose="020B0604030504040204" pitchFamily="34" charset="0"/>
                <a:cs typeface="Tahoma" panose="020B0604030504040204" pitchFamily="34" charset="0"/>
              </a:rPr>
              <a:t>represents </a:t>
            </a:r>
            <a:r>
              <a:rPr lang="en-ZA" sz="1400" dirty="0" smtClean="0">
                <a:latin typeface="Tahoma" panose="020B0604030504040204" pitchFamily="34" charset="0"/>
                <a:ea typeface="Tahoma" panose="020B0604030504040204" pitchFamily="34" charset="0"/>
                <a:cs typeface="Tahoma" panose="020B0604030504040204" pitchFamily="34" charset="0"/>
              </a:rPr>
              <a:t>137% </a:t>
            </a:r>
            <a:r>
              <a:rPr lang="en-ZA" sz="1400" dirty="0">
                <a:latin typeface="Tahoma" panose="020B0604030504040204" pitchFamily="34" charset="0"/>
                <a:ea typeface="Tahoma" panose="020B0604030504040204" pitchFamily="34" charset="0"/>
                <a:cs typeface="Tahoma" panose="020B0604030504040204" pitchFamily="34" charset="0"/>
              </a:rPr>
              <a:t>achievement against the quarterly training </a:t>
            </a:r>
            <a:r>
              <a:rPr lang="en-ZA" sz="1400" dirty="0" smtClean="0">
                <a:latin typeface="Tahoma" panose="020B0604030504040204" pitchFamily="34" charset="0"/>
                <a:ea typeface="Tahoma" panose="020B0604030504040204" pitchFamily="34" charset="0"/>
                <a:cs typeface="Tahoma" panose="020B0604030504040204" pitchFamily="34" charset="0"/>
              </a:rPr>
              <a:t>targets </a:t>
            </a:r>
            <a:endParaRPr lang="en-ZA" sz="14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70000"/>
              <a:buNone/>
            </a:pPr>
            <a:endParaRPr lang="en-ZA" sz="12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400" dirty="0">
                <a:latin typeface="Tahoma" panose="020B0604030504040204" pitchFamily="34" charset="0"/>
                <a:ea typeface="Tahoma" panose="020B0604030504040204" pitchFamily="34" charset="0"/>
                <a:cs typeface="Tahoma" panose="020B0604030504040204" pitchFamily="34" charset="0"/>
              </a:rPr>
              <a:t>In terms of the APP targets, </a:t>
            </a:r>
            <a:r>
              <a:rPr lang="en-ZA" sz="1400" dirty="0" smtClean="0">
                <a:latin typeface="Tahoma" panose="020B0604030504040204" pitchFamily="34" charset="0"/>
                <a:ea typeface="Tahoma" panose="020B0604030504040204" pitchFamily="34" charset="0"/>
                <a:cs typeface="Tahoma" panose="020B0604030504040204" pitchFamily="34" charset="0"/>
              </a:rPr>
              <a:t>a total of 21 quarterly targets were achieved both from Programmes </a:t>
            </a:r>
            <a:r>
              <a:rPr lang="en-ZA" sz="1400" dirty="0">
                <a:latin typeface="Tahoma" panose="020B0604030504040204" pitchFamily="34" charset="0"/>
                <a:ea typeface="Tahoma" panose="020B0604030504040204" pitchFamily="34" charset="0"/>
                <a:cs typeface="Tahoma" panose="020B0604030504040204" pitchFamily="34" charset="0"/>
              </a:rPr>
              <a:t>1 </a:t>
            </a:r>
            <a:r>
              <a:rPr lang="en-ZA" sz="1400" dirty="0" smtClean="0">
                <a:latin typeface="Tahoma" panose="020B0604030504040204" pitchFamily="34" charset="0"/>
                <a:ea typeface="Tahoma" panose="020B0604030504040204" pitchFamily="34" charset="0"/>
                <a:cs typeface="Tahoma" panose="020B0604030504040204" pitchFamily="34" charset="0"/>
              </a:rPr>
              <a:t>&amp; 2 against a total of 24. This </a:t>
            </a:r>
            <a:r>
              <a:rPr lang="en-ZA" sz="1400" dirty="0">
                <a:latin typeface="Tahoma" panose="020B0604030504040204" pitchFamily="34" charset="0"/>
                <a:ea typeface="Tahoma" panose="020B0604030504040204" pitchFamily="34" charset="0"/>
                <a:cs typeface="Tahoma" panose="020B0604030504040204" pitchFamily="34" charset="0"/>
              </a:rPr>
              <a:t>represents an overall achievement of </a:t>
            </a:r>
            <a:r>
              <a:rPr lang="en-ZA" sz="1400" dirty="0" smtClean="0">
                <a:latin typeface="Tahoma" panose="020B0604030504040204" pitchFamily="34" charset="0"/>
                <a:ea typeface="Tahoma" panose="020B0604030504040204" pitchFamily="34" charset="0"/>
                <a:cs typeface="Tahoma" panose="020B0604030504040204" pitchFamily="34" charset="0"/>
              </a:rPr>
              <a:t>88%</a:t>
            </a:r>
            <a:endParaRPr lang="en-ZA" sz="14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2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400" dirty="0">
                <a:latin typeface="Tahoma" panose="020B0604030504040204" pitchFamily="34" charset="0"/>
                <a:ea typeface="Tahoma" panose="020B0604030504040204" pitchFamily="34" charset="0"/>
                <a:cs typeface="Tahoma" panose="020B0604030504040204" pitchFamily="34" charset="0"/>
              </a:rPr>
              <a:t>The </a:t>
            </a:r>
            <a:r>
              <a:rPr lang="en-ZA" sz="1400" dirty="0" smtClean="0">
                <a:latin typeface="Tahoma" panose="020B0604030504040204" pitchFamily="34" charset="0"/>
                <a:ea typeface="Tahoma" panose="020B0604030504040204" pitchFamily="34" charset="0"/>
                <a:cs typeface="Tahoma" panose="020B0604030504040204" pitchFamily="34" charset="0"/>
              </a:rPr>
              <a:t>quarterly revenue </a:t>
            </a:r>
            <a:r>
              <a:rPr lang="en-ZA" sz="1400" dirty="0">
                <a:latin typeface="Tahoma" panose="020B0604030504040204" pitchFamily="34" charset="0"/>
                <a:ea typeface="Tahoma" panose="020B0604030504040204" pitchFamily="34" charset="0"/>
                <a:cs typeface="Tahoma" panose="020B0604030504040204" pitchFamily="34" charset="0"/>
              </a:rPr>
              <a:t>generated from training </a:t>
            </a:r>
            <a:r>
              <a:rPr lang="en-ZA" sz="1400" dirty="0" smtClean="0">
                <a:latin typeface="Tahoma" panose="020B0604030504040204" pitchFamily="34" charset="0"/>
                <a:ea typeface="Tahoma" panose="020B0604030504040204" pitchFamily="34" charset="0"/>
                <a:cs typeface="Tahoma" panose="020B0604030504040204" pitchFamily="34" charset="0"/>
              </a:rPr>
              <a:t>activities between April </a:t>
            </a:r>
            <a:r>
              <a:rPr lang="en-ZA" sz="1400" dirty="0">
                <a:latin typeface="Tahoma" panose="020B0604030504040204" pitchFamily="34" charset="0"/>
                <a:ea typeface="Tahoma" panose="020B0604030504040204" pitchFamily="34" charset="0"/>
                <a:cs typeface="Tahoma" panose="020B0604030504040204" pitchFamily="34" charset="0"/>
              </a:rPr>
              <a:t>to </a:t>
            </a:r>
            <a:r>
              <a:rPr lang="en-ZA" sz="1400" dirty="0" smtClean="0">
                <a:latin typeface="Tahoma" panose="020B0604030504040204" pitchFamily="34" charset="0"/>
                <a:ea typeface="Tahoma" panose="020B0604030504040204" pitchFamily="34" charset="0"/>
                <a:cs typeface="Tahoma" panose="020B0604030504040204" pitchFamily="34" charset="0"/>
              </a:rPr>
              <a:t>June 2018 amounted </a:t>
            </a:r>
            <a:r>
              <a:rPr lang="en-ZA" sz="1400" dirty="0">
                <a:latin typeface="Tahoma" panose="020B0604030504040204" pitchFamily="34" charset="0"/>
                <a:ea typeface="Tahoma" panose="020B0604030504040204" pitchFamily="34" charset="0"/>
                <a:cs typeface="Tahoma" panose="020B0604030504040204" pitchFamily="34" charset="0"/>
              </a:rPr>
              <a:t>to </a:t>
            </a:r>
            <a:r>
              <a:rPr lang="en-ZA" sz="1400" dirty="0" smtClean="0">
                <a:latin typeface="Tahoma" panose="020B0604030504040204" pitchFamily="34" charset="0"/>
                <a:ea typeface="Tahoma" panose="020B0604030504040204" pitchFamily="34" charset="0"/>
                <a:cs typeface="Tahoma" panose="020B0604030504040204" pitchFamily="34" charset="0"/>
              </a:rPr>
              <a:t>R30,4 million</a:t>
            </a:r>
            <a:endParaRPr lang="en-ZA"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006600"/>
              </a:buClr>
              <a:buSzPct val="70000"/>
              <a:buNone/>
            </a:pPr>
            <a:endParaRPr lang="en-ZA" sz="1600" dirty="0">
              <a:latin typeface="Segoe UI Symbol" panose="020B0502040204020203" pitchFamily="34" charset="0"/>
              <a:ea typeface="Segoe UI Symbol" panose="020B0502040204020203"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600" dirty="0">
              <a:solidFill>
                <a:schemeClr val="tx1">
                  <a:lumMod val="95000"/>
                  <a:lumOff val="5000"/>
                </a:schemeClr>
              </a:solidFill>
              <a:latin typeface="Segoe UI Symbol" panose="020B0502040204020203" pitchFamily="34" charset="0"/>
              <a:ea typeface="Segoe UI Symbol" panose="020B0502040204020203" pitchFamily="34" charset="0"/>
              <a:cs typeface="Tahoma" panose="020B0604030504040204" pitchFamily="34" charset="0"/>
            </a:endParaRPr>
          </a:p>
          <a:p>
            <a:pPr marL="0" indent="0">
              <a:spcBef>
                <a:spcPts val="0"/>
              </a:spcBef>
              <a:buClr>
                <a:srgbClr val="006600"/>
              </a:buClr>
              <a:buSzPct val="70000"/>
              <a:buNone/>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36000" indent="0">
              <a:lnSpc>
                <a:spcPct val="150000"/>
              </a:lnSpc>
              <a:buNone/>
            </a:pPr>
            <a:endParaRPr lang="en-ZA" sz="1800" dirty="0"/>
          </a:p>
          <a:p>
            <a:pPr lvl="1" algn="just">
              <a:lnSpc>
                <a:spcPct val="150000"/>
              </a:lnSpc>
              <a:buClr>
                <a:srgbClr val="663300"/>
              </a:buClr>
              <a:buSzPct val="60000"/>
              <a:buFont typeface="Wingdings"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lgn="just">
              <a:buClr>
                <a:srgbClr val="663300"/>
              </a:buClr>
              <a:buSzPct val="60000"/>
              <a:buFont typeface="Wingdings" pitchFamily="2" charset="2"/>
              <a:buChar char="Ø"/>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lvl="1" algn="just">
              <a:spcBef>
                <a:spcPts val="0"/>
              </a:spcBef>
              <a:buClr>
                <a:srgbClr val="663300"/>
              </a:buClr>
              <a:buSzPct val="60000"/>
              <a:buFont typeface="Wingdings" pitchFamily="2" charset="2"/>
              <a:buChar char="Ø"/>
            </a:pP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60000"/>
              <a:buFont typeface="Wingdings" pitchFamily="2" charset="2"/>
              <a:buChar char="v"/>
            </a:pPr>
            <a:endParaRPr lang="en-US" sz="1600" dirty="0">
              <a:latin typeface="Arial" pitchFamily="34" charset="0"/>
              <a:cs typeface="Arial" pitchFamily="34" charset="0"/>
            </a:endParaRPr>
          </a:p>
          <a:p>
            <a:pPr>
              <a:buClr>
                <a:srgbClr val="006600"/>
              </a:buClr>
              <a:buSzPct val="60000"/>
              <a:buFont typeface="Wingdings" pitchFamily="2" charset="2"/>
              <a:buChar char="v"/>
            </a:pPr>
            <a:endParaRPr lang="en-ZA" sz="2000" dirty="0" smtClean="0">
              <a:solidFill>
                <a:schemeClr val="tx1">
                  <a:lumMod val="95000"/>
                  <a:lumOff val="5000"/>
                </a:schemeClr>
              </a:solidFill>
              <a:latin typeface="Arial" pitchFamily="34" charset="0"/>
              <a:ea typeface="Tahoma" pitchFamily="34" charset="0"/>
              <a:cs typeface="Arial" pitchFamily="34" charset="0"/>
            </a:endParaRPr>
          </a:p>
          <a:p>
            <a:pPr marL="0" indent="0">
              <a:spcBef>
                <a:spcPts val="0"/>
              </a:spcBef>
              <a:buClr>
                <a:srgbClr val="006600"/>
              </a:buClr>
              <a:buSzPct val="60000"/>
              <a:buNone/>
            </a:pPr>
            <a:endParaRPr lang="en-ZA" sz="1800" dirty="0">
              <a:latin typeface="Calibri"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4</a:t>
            </a:fld>
            <a:endParaRPr lang="en-ZA" dirty="0">
              <a:solidFill>
                <a:prstClr val="black">
                  <a:tint val="75000"/>
                </a:prstClr>
              </a:solidFill>
            </a:endParaRPr>
          </a:p>
        </p:txBody>
      </p:sp>
      <p:sp>
        <p:nvSpPr>
          <p:cNvPr id="6" name="Rectangle 5"/>
          <p:cNvSpPr/>
          <p:nvPr/>
        </p:nvSpPr>
        <p:spPr>
          <a:xfrm>
            <a:off x="8460431" y="-7912"/>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t>4</a:t>
            </a:r>
          </a:p>
        </p:txBody>
      </p:sp>
    </p:spTree>
    <p:extLst>
      <p:ext uri="{BB962C8B-B14F-4D97-AF65-F5344CB8AC3E}">
        <p14:creationId xmlns:p14="http://schemas.microsoft.com/office/powerpoint/2010/main" xmlns="" val="712689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492896"/>
            <a:ext cx="8424936" cy="576064"/>
          </a:xfrm>
        </p:spPr>
        <p:txBody>
          <a:bodyPr>
            <a:noAutofit/>
          </a:bodyPr>
          <a:lstStyle/>
          <a:p>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NON- FINANCIAL PERFORMANCE (4</a:t>
            </a:r>
            <a:r>
              <a:rPr lang="en-ZA" sz="2400" b="1" baseline="30000" dirty="0" smtClean="0">
                <a:solidFill>
                  <a:srgbClr val="C00000"/>
                </a:solidFill>
                <a:latin typeface="Tahoma" pitchFamily="34" charset="0"/>
                <a:ea typeface="Tahoma" pitchFamily="34" charset="0"/>
                <a:cs typeface="Tahoma" pitchFamily="34" charset="0"/>
              </a:rPr>
              <a:t>TH</a:t>
            </a:r>
            <a:r>
              <a:rPr lang="en-ZA" sz="2400" b="1" dirty="0" smtClean="0">
                <a:solidFill>
                  <a:srgbClr val="C00000"/>
                </a:solidFill>
                <a:latin typeface="Tahoma" pitchFamily="34" charset="0"/>
                <a:ea typeface="Tahoma" pitchFamily="34" charset="0"/>
                <a:cs typeface="Tahoma" pitchFamily="34" charset="0"/>
              </a:rPr>
              <a:t> QUARTER OF 2017/18)</a:t>
            </a:r>
            <a:r>
              <a:rPr lang="en-ZA" sz="2400" dirty="0">
                <a:latin typeface="Tahoma" pitchFamily="34" charset="0"/>
                <a:ea typeface="Tahoma" pitchFamily="34" charset="0"/>
                <a:cs typeface="Tahoma" pitchFamily="34" charset="0"/>
              </a:rPr>
              <a:t/>
            </a:r>
            <a:br>
              <a:rPr lang="en-ZA" sz="2400" dirty="0">
                <a:latin typeface="Tahoma" pitchFamily="34" charset="0"/>
                <a:ea typeface="Tahoma" pitchFamily="34" charset="0"/>
                <a:cs typeface="Tahoma" pitchFamily="34" charset="0"/>
              </a:rPr>
            </a:br>
            <a:endPar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592288" cy="365125"/>
          </a:xfrm>
        </p:spPr>
        <p:txBody>
          <a:bodyPr/>
          <a:lstStyle/>
          <a:p>
            <a:fld id="{1CE6738C-8955-4CF1-A256-1C49941BBB03}" type="slidenum">
              <a:rPr lang="en-ZA" smtClean="0">
                <a:solidFill>
                  <a:prstClr val="black">
                    <a:tint val="75000"/>
                  </a:prstClr>
                </a:solidFill>
              </a:rPr>
              <a:pPr/>
              <a:t>5</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Rectangle 4"/>
          <p:cNvSpPr/>
          <p:nvPr/>
        </p:nvSpPr>
        <p:spPr>
          <a:xfrm>
            <a:off x="8460432" y="11380"/>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t>5</a:t>
            </a:r>
          </a:p>
        </p:txBody>
      </p:sp>
    </p:spTree>
    <p:extLst>
      <p:ext uri="{BB962C8B-B14F-4D97-AF65-F5344CB8AC3E}">
        <p14:creationId xmlns:p14="http://schemas.microsoft.com/office/powerpoint/2010/main" xmlns="" val="94640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7498" y="556761"/>
            <a:ext cx="8229600" cy="576064"/>
          </a:xfrm>
        </p:spPr>
        <p:txBody>
          <a:bodyPr>
            <a:norm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Summary of APP Performance </a:t>
            </a:r>
            <a:endParaRPr lang="en-ZA" sz="28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395536" y="1268760"/>
            <a:ext cx="8311562" cy="3024336"/>
          </a:xfrm>
        </p:spPr>
        <p:txBody>
          <a:bodyPr>
            <a:noAutofit/>
          </a:bodyPr>
          <a:lstStyle/>
          <a:p>
            <a:pPr marL="0" indent="0" algn="just">
              <a:spcBef>
                <a:spcPts val="0"/>
              </a:spcBef>
              <a:buClr>
                <a:srgbClr val="006600"/>
              </a:buClr>
              <a:buSzPct val="60000"/>
              <a:buNone/>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lgn="just">
              <a:buClr>
                <a:srgbClr val="663300"/>
              </a:buClr>
              <a:buSzPct val="60000"/>
              <a:buAutoNum type="arabicPeriod"/>
            </a:pPr>
            <a:endParaRPr lang="en-ZA" sz="1800" dirty="0" smtClean="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800100" lvl="1" indent="-342900" algn="just">
              <a:buClr>
                <a:srgbClr val="663300"/>
              </a:buClr>
              <a:buSzPct val="60000"/>
              <a:buAutoNum type="arabicPeriod"/>
            </a:pPr>
            <a:endParaRPr lang="en-ZA" sz="1800" dirty="0" smtClean="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800100" lvl="1" indent="-342900" algn="just">
              <a:buClr>
                <a:srgbClr val="663300"/>
              </a:buClr>
              <a:buSzPct val="60000"/>
              <a:buAutoNum type="arabicPeriod"/>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lgn="just">
              <a:buClr>
                <a:srgbClr val="663300"/>
              </a:buClr>
              <a:buSzPct val="60000"/>
              <a:buAutoNum type="arabicPeriod"/>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lvl="1" algn="just">
              <a:spcBef>
                <a:spcPts val="0"/>
              </a:spcBef>
              <a:buClr>
                <a:srgbClr val="663300"/>
              </a:buClr>
              <a:buSzPct val="60000"/>
              <a:buFont typeface="Wingdings" pitchFamily="2" charset="2"/>
              <a:buChar char="Ø"/>
            </a:pP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60000"/>
              <a:buFont typeface="Wingdings" pitchFamily="2" charset="2"/>
              <a:buChar char="v"/>
            </a:pPr>
            <a:endParaRPr lang="en-US" sz="1600" dirty="0" smtClean="0">
              <a:latin typeface="Arial" pitchFamily="34" charset="0"/>
              <a:cs typeface="Arial" pitchFamily="34" charset="0"/>
            </a:endParaRPr>
          </a:p>
          <a:p>
            <a:pPr>
              <a:buClr>
                <a:srgbClr val="006600"/>
              </a:buClr>
              <a:buSzPct val="60000"/>
              <a:buFont typeface="Wingdings" pitchFamily="2" charset="2"/>
              <a:buChar char="v"/>
            </a:pPr>
            <a:endParaRPr lang="en-ZA" sz="2000" dirty="0" smtClean="0">
              <a:solidFill>
                <a:schemeClr val="tx1">
                  <a:lumMod val="95000"/>
                  <a:lumOff val="5000"/>
                </a:schemeClr>
              </a:solidFill>
              <a:latin typeface="Arial" pitchFamily="34" charset="0"/>
              <a:ea typeface="Tahoma" pitchFamily="34" charset="0"/>
              <a:cs typeface="Arial" pitchFamily="34" charset="0"/>
            </a:endParaRPr>
          </a:p>
          <a:p>
            <a:pPr marL="0" indent="0">
              <a:spcBef>
                <a:spcPts val="0"/>
              </a:spcBef>
              <a:buClr>
                <a:srgbClr val="006600"/>
              </a:buClr>
              <a:buSzPct val="60000"/>
              <a:buNone/>
            </a:pPr>
            <a:endParaRPr lang="en-ZA" sz="1800" dirty="0" smtClean="0">
              <a:latin typeface="Calibri" pitchFamily="34" charset="0"/>
              <a:ea typeface="Tahoma" pitchFamily="34" charset="0"/>
              <a:cs typeface="Tahoma" pitchFamily="34" charset="0"/>
            </a:endParaRPr>
          </a:p>
          <a:p>
            <a:pPr marL="0" indent="0">
              <a:spcBef>
                <a:spcPts val="0"/>
              </a:spcBef>
              <a:buClr>
                <a:srgbClr val="006600"/>
              </a:buClr>
              <a:buSzPct val="60000"/>
              <a:buNone/>
            </a:pPr>
            <a:endParaRPr lang="en-ZA" sz="1800" dirty="0" smtClean="0">
              <a:latin typeface="Calibri" pitchFamily="34" charset="0"/>
              <a:ea typeface="Tahoma" pitchFamily="34" charset="0"/>
              <a:cs typeface="Tahoma" pitchFamily="34" charset="0"/>
            </a:endParaRPr>
          </a:p>
          <a:p>
            <a:pPr marL="0" indent="0">
              <a:spcBef>
                <a:spcPts val="0"/>
              </a:spcBef>
              <a:buClr>
                <a:srgbClr val="006600"/>
              </a:buClr>
              <a:buSzPct val="60000"/>
              <a:buNone/>
            </a:pPr>
            <a:endParaRPr lang="en-ZA" sz="1800" dirty="0" smtClean="0">
              <a:latin typeface="Calibri" pitchFamily="34" charset="0"/>
              <a:ea typeface="Tahoma" pitchFamily="34" charset="0"/>
              <a:cs typeface="Tahoma" pitchFamily="34" charset="0"/>
            </a:endParaRPr>
          </a:p>
          <a:p>
            <a:pPr marL="0" indent="0">
              <a:spcBef>
                <a:spcPts val="0"/>
              </a:spcBef>
              <a:buClr>
                <a:srgbClr val="006600"/>
              </a:buClr>
              <a:buSzPct val="60000"/>
              <a:buNone/>
            </a:pPr>
            <a:endParaRPr lang="en-ZA" sz="1800" dirty="0" smtClean="0">
              <a:latin typeface="Calibri" pitchFamily="34" charset="0"/>
              <a:ea typeface="Tahoma" pitchFamily="34" charset="0"/>
              <a:cs typeface="Tahoma" pitchFamily="34" charset="0"/>
            </a:endParaRPr>
          </a:p>
          <a:p>
            <a:pPr marL="0" indent="0">
              <a:spcBef>
                <a:spcPts val="0"/>
              </a:spcBef>
              <a:buClr>
                <a:srgbClr val="006600"/>
              </a:buClr>
              <a:buSzPct val="60000"/>
              <a:buNone/>
            </a:pPr>
            <a:endParaRPr lang="en-ZA" sz="1800" dirty="0" smtClean="0">
              <a:latin typeface="Calibri" pitchFamily="34" charset="0"/>
              <a:ea typeface="Tahoma" pitchFamily="34" charset="0"/>
              <a:cs typeface="Tahoma" pitchFamily="34" charset="0"/>
            </a:endParaRPr>
          </a:p>
          <a:p>
            <a:pPr marL="400050" lvl="1" indent="0">
              <a:spcBef>
                <a:spcPts val="0"/>
              </a:spcBef>
              <a:buClr>
                <a:srgbClr val="006600"/>
              </a:buClr>
              <a:buSzPct val="60000"/>
              <a:buNone/>
            </a:pPr>
            <a:endParaRPr lang="en-ZA" sz="1800" dirty="0" smtClean="0">
              <a:latin typeface="Calibri"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6</a:t>
            </a:fld>
            <a:endParaRPr lang="en-ZA" dirty="0">
              <a:solidFill>
                <a:prstClr val="black">
                  <a:tint val="75000"/>
                </a:prstClr>
              </a:solidFill>
            </a:endParaRPr>
          </a:p>
        </p:txBody>
      </p:sp>
      <p:sp>
        <p:nvSpPr>
          <p:cNvPr id="6" name="Rectangle 5"/>
          <p:cNvSpPr/>
          <p:nvPr/>
        </p:nvSpPr>
        <p:spPr>
          <a:xfrm>
            <a:off x="0" y="4723493"/>
            <a:ext cx="8820472" cy="523220"/>
          </a:xfrm>
          <a:prstGeom prst="rect">
            <a:avLst/>
          </a:prstGeom>
        </p:spPr>
        <p:txBody>
          <a:bodyPr wrap="square">
            <a:spAutoFit/>
          </a:bodyPr>
          <a:lstStyle/>
          <a:p>
            <a:pPr>
              <a:buClr>
                <a:srgbClr val="006600"/>
              </a:buClr>
              <a:buSzPct val="75000"/>
            </a:pPr>
            <a:r>
              <a:rPr lang="en-ZA" sz="1400" dirty="0">
                <a:solidFill>
                  <a:prstClr val="black"/>
                </a:solidFill>
                <a:latin typeface="Tahoma" panose="020B0604030504040204" pitchFamily="34" charset="0"/>
                <a:ea typeface="Tahoma" panose="020B0604030504040204" pitchFamily="34" charset="0"/>
                <a:cs typeface="Tahoma" panose="020B0604030504040204" pitchFamily="34" charset="0"/>
              </a:rPr>
              <a:t>In terms of </a:t>
            </a:r>
            <a:r>
              <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performance targets in the APP, a </a:t>
            </a:r>
            <a:r>
              <a:rPr lang="en-ZA" sz="1400" dirty="0">
                <a:solidFill>
                  <a:prstClr val="black"/>
                </a:solidFill>
                <a:latin typeface="Tahoma" panose="020B0604030504040204" pitchFamily="34" charset="0"/>
                <a:ea typeface="Tahoma" panose="020B0604030504040204" pitchFamily="34" charset="0"/>
                <a:cs typeface="Tahoma" panose="020B0604030504040204" pitchFamily="34" charset="0"/>
              </a:rPr>
              <a:t>total of </a:t>
            </a:r>
            <a:r>
              <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17 against 22 targets were achieved in the fourth quarter. This </a:t>
            </a:r>
            <a:r>
              <a:rPr lang="en-ZA" sz="1400" dirty="0">
                <a:solidFill>
                  <a:prstClr val="black"/>
                </a:solidFill>
                <a:latin typeface="Tahoma" panose="020B0604030504040204" pitchFamily="34" charset="0"/>
                <a:ea typeface="Tahoma" panose="020B0604030504040204" pitchFamily="34" charset="0"/>
                <a:cs typeface="Tahoma" panose="020B0604030504040204" pitchFamily="34" charset="0"/>
              </a:rPr>
              <a:t>translates to an overall achievement of </a:t>
            </a:r>
            <a:r>
              <a:rPr lang="en-ZA"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77%</a:t>
            </a: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1578720088"/>
              </p:ext>
            </p:extLst>
          </p:nvPr>
        </p:nvGraphicFramePr>
        <p:xfrm>
          <a:off x="323528" y="1299350"/>
          <a:ext cx="8208912" cy="320976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8460432" y="11380"/>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t>6</a:t>
            </a:r>
          </a:p>
        </p:txBody>
      </p:sp>
    </p:spTree>
    <p:extLst>
      <p:ext uri="{BB962C8B-B14F-4D97-AF65-F5344CB8AC3E}">
        <p14:creationId xmlns:p14="http://schemas.microsoft.com/office/powerpoint/2010/main" xmlns="" val="275043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29" y="504056"/>
            <a:ext cx="9036495" cy="692696"/>
          </a:xfrm>
        </p:spPr>
        <p:txBody>
          <a:bodyPr>
            <a:noAutofit/>
          </a:bodyPr>
          <a:lstStyle/>
          <a:p>
            <a:r>
              <a:rPr lang="en-ZA" sz="2200" dirty="0" smtClean="0">
                <a:solidFill>
                  <a:srgbClr val="006600"/>
                </a:solidFill>
                <a:latin typeface="Tahoma" panose="020B0604030504040204" pitchFamily="34" charset="0"/>
                <a:ea typeface="Tahoma" panose="020B0604030504040204" pitchFamily="34" charset="0"/>
                <a:cs typeface="Tahoma" panose="020B0604030504040204" pitchFamily="34" charset="0"/>
              </a:rPr>
              <a:t>Quarter </a:t>
            </a:r>
            <a:r>
              <a:rPr lang="en-ZA" sz="2200" dirty="0">
                <a:solidFill>
                  <a:srgbClr val="006600"/>
                </a:solidFill>
                <a:latin typeface="Tahoma" panose="020B0604030504040204" pitchFamily="34" charset="0"/>
                <a:ea typeface="Tahoma" panose="020B0604030504040204" pitchFamily="34" charset="0"/>
                <a:cs typeface="Tahoma" panose="020B0604030504040204" pitchFamily="34" charset="0"/>
              </a:rPr>
              <a:t>Performance for Programme 1 (Administration)</a:t>
            </a:r>
            <a:endParaRPr lang="en-ZA"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612976" cy="365125"/>
          </a:xfrm>
        </p:spPr>
        <p:txBody>
          <a:bodyPr/>
          <a:lstStyle/>
          <a:p>
            <a:fld id="{1CE6738C-8955-4CF1-A256-1C49941BBB03}" type="slidenum">
              <a:rPr lang="en-ZA" smtClean="0">
                <a:solidFill>
                  <a:prstClr val="black">
                    <a:tint val="75000"/>
                  </a:prstClr>
                </a:solidFill>
              </a:rPr>
              <a:pPr/>
              <a:t>7</a:t>
            </a:fld>
            <a:endParaRPr lang="en-ZA" dirty="0">
              <a:solidFill>
                <a:prstClr val="black">
                  <a:tint val="75000"/>
                </a:prstClr>
              </a:solidFill>
            </a:endParaRPr>
          </a:p>
        </p:txBody>
      </p:sp>
      <p:sp>
        <p:nvSpPr>
          <p:cNvPr id="6" name="Content Placeholder 4"/>
          <p:cNvSpPr txBox="1">
            <a:spLocks/>
          </p:cNvSpPr>
          <p:nvPr/>
        </p:nvSpPr>
        <p:spPr>
          <a:xfrm>
            <a:off x="4067944" y="1196752"/>
            <a:ext cx="4968551" cy="3744416"/>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rgbClr val="006600"/>
              </a:buClr>
              <a:buSzPct val="60000"/>
              <a:buFont typeface="Arial" pitchFamily="34" charset="0"/>
              <a:buNone/>
            </a:pPr>
            <a:r>
              <a:rPr lang="en-ZA"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Non Achieved target </a:t>
            </a:r>
          </a:p>
          <a:p>
            <a:pPr marL="0" indent="0">
              <a:spcBef>
                <a:spcPts val="0"/>
              </a:spcBef>
              <a:buClr>
                <a:srgbClr val="006600"/>
              </a:buClr>
              <a:buSzPct val="60000"/>
              <a:buFont typeface="Arial" pitchFamily="34" charset="0"/>
              <a:buNone/>
            </a:pP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endParaRPr lang="en-ZA" sz="12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80000"/>
              <a:buFont typeface="Wingdings" panose="05000000000000000000" pitchFamily="2" charset="2"/>
              <a:buChar char="v"/>
            </a:pPr>
            <a:r>
              <a:rPr lang="en-ZA" sz="1400" dirty="0" smtClean="0">
                <a:latin typeface="Tahoma" panose="020B0604030504040204" pitchFamily="34" charset="0"/>
                <a:ea typeface="Tahoma" panose="020B0604030504040204" pitchFamily="34" charset="0"/>
                <a:cs typeface="Tahoma" panose="020B0604030504040204" pitchFamily="34" charset="0"/>
              </a:rPr>
              <a:t>One supplier </a:t>
            </a:r>
            <a:r>
              <a:rPr lang="en-ZA" sz="1400" dirty="0">
                <a:latin typeface="Tahoma" panose="020B0604030504040204" pitchFamily="34" charset="0"/>
                <a:ea typeface="Tahoma" panose="020B0604030504040204" pitchFamily="34" charset="0"/>
                <a:cs typeface="Tahoma" panose="020B0604030504040204" pitchFamily="34" charset="0"/>
              </a:rPr>
              <a:t>was paid after 30 </a:t>
            </a:r>
            <a:r>
              <a:rPr lang="en-ZA" sz="1400" dirty="0" smtClean="0">
                <a:latin typeface="Tahoma" panose="020B0604030504040204" pitchFamily="34" charset="0"/>
                <a:ea typeface="Tahoma" panose="020B0604030504040204" pitchFamily="34" charset="0"/>
                <a:cs typeface="Tahoma" panose="020B0604030504040204" pitchFamily="34" charset="0"/>
              </a:rPr>
              <a:t>day period due a </a:t>
            </a:r>
            <a:r>
              <a:rPr lang="en-ZA" sz="1400" i="1" dirty="0">
                <a:latin typeface="Tahoma" panose="020B0604030504040204" pitchFamily="34" charset="0"/>
                <a:ea typeface="Tahoma" panose="020B0604030504040204" pitchFamily="34" charset="0"/>
                <a:cs typeface="Tahoma" panose="020B0604030504040204" pitchFamily="34" charset="0"/>
              </a:rPr>
              <a:t>bona fide </a:t>
            </a:r>
            <a:r>
              <a:rPr lang="en-ZA" sz="1400" dirty="0" smtClean="0">
                <a:latin typeface="Tahoma" panose="020B0604030504040204" pitchFamily="34" charset="0"/>
                <a:ea typeface="Tahoma" panose="020B0604030504040204" pitchFamily="34" charset="0"/>
                <a:cs typeface="Tahoma" panose="020B0604030504040204" pitchFamily="34" charset="0"/>
              </a:rPr>
              <a:t>error</a:t>
            </a:r>
          </a:p>
          <a:p>
            <a:pPr marL="0" indent="0">
              <a:spcBef>
                <a:spcPts val="0"/>
              </a:spcBef>
              <a:buClr>
                <a:srgbClr val="006600"/>
              </a:buClr>
              <a:buSzPct val="80000"/>
              <a:buNone/>
            </a:pPr>
            <a:endParaRPr lang="en-ZA" sz="14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400"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endParaRPr lang="en-ZA" sz="1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414751"/>
              </a:solidFill>
              <a:latin typeface="Arial" pitchFamily="34" charset="0"/>
              <a:ea typeface="Century Schoolbook"/>
              <a:cs typeface="Arial" pitchFamily="34" charset="0"/>
            </a:endParaRPr>
          </a:p>
          <a:p>
            <a:pPr>
              <a:spcBef>
                <a:spcPts val="0"/>
              </a:spcBef>
              <a:buClr>
                <a:srgbClr val="006600"/>
              </a:buClr>
              <a:buSzPct val="60000"/>
              <a:buFont typeface="Wingdings" pitchFamily="2" charset="2"/>
              <a:buChar char="v"/>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35124" y="4932739"/>
            <a:ext cx="8640960" cy="307777"/>
          </a:xfrm>
          <a:prstGeom prst="rect">
            <a:avLst/>
          </a:prstGeom>
        </p:spPr>
        <p:txBody>
          <a:bodyPr wrap="square">
            <a:spAutoFit/>
          </a:bodyPr>
          <a:lstStyle/>
          <a:p>
            <a:pPr marR="551180">
              <a:tabLst>
                <a:tab pos="457200" algn="l"/>
              </a:tabLst>
            </a:pPr>
            <a:r>
              <a:rPr lang="en-ZA" sz="14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Programme 1 has 7 targets, of which </a:t>
            </a:r>
            <a:r>
              <a:rPr lang="en-ZA" sz="1400"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6</a:t>
            </a:r>
            <a:r>
              <a:rPr lang="en-ZA" sz="14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are achieved as planned</a:t>
            </a:r>
            <a:endParaRPr lang="en-ZA" sz="1600"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2671445178"/>
              </p:ext>
            </p:extLst>
          </p:nvPr>
        </p:nvGraphicFramePr>
        <p:xfrm>
          <a:off x="395537" y="1628800"/>
          <a:ext cx="3456384"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8460432" y="64096"/>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t>7</a:t>
            </a:r>
          </a:p>
        </p:txBody>
      </p:sp>
    </p:spTree>
    <p:extLst>
      <p:ext uri="{BB962C8B-B14F-4D97-AF65-F5344CB8AC3E}">
        <p14:creationId xmlns:p14="http://schemas.microsoft.com/office/powerpoint/2010/main" xmlns="" val="2771764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5770" y="338779"/>
            <a:ext cx="8229600" cy="908720"/>
          </a:xfrm>
        </p:spPr>
        <p:txBody>
          <a:bodyPr>
            <a:normAutofit/>
          </a:bodyPr>
          <a:lstStyle/>
          <a:p>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Quarter Performance </a:t>
            </a:r>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for Programme </a:t>
            </a:r>
            <a:r>
              <a:rPr lang="en-ZA"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2</a:t>
            </a:r>
            <a:endParaRPr lang="en-ZA"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251520" y="757363"/>
            <a:ext cx="8738101" cy="4953653"/>
          </a:xfrm>
        </p:spPr>
        <p:txBody>
          <a:bodyPr>
            <a:noAutofit/>
          </a:bodyPr>
          <a:lstStyle/>
          <a:p>
            <a:pPr>
              <a:buClr>
                <a:srgbClr val="006600"/>
              </a:buClr>
              <a:buSzPct val="60000"/>
              <a:buFont typeface="Wingdings" pitchFamily="2" charset="2"/>
              <a:buChar char="v"/>
            </a:pPr>
            <a:endParaRPr lang="en-ZA" sz="1800" dirty="0">
              <a:latin typeface="Calibri" pitchFamily="34" charset="0"/>
              <a:cs typeface="Calibri" pitchFamily="34" charset="0"/>
            </a:endParaRPr>
          </a:p>
          <a:p>
            <a:pPr>
              <a:buClr>
                <a:srgbClr val="006600"/>
              </a:buClr>
              <a:buSzPct val="60000"/>
              <a:buFont typeface="Wingdings" pitchFamily="2" charset="2"/>
              <a:buChar char="v"/>
            </a:pPr>
            <a:endParaRPr lang="en-ZA" sz="1800" dirty="0">
              <a:latin typeface="Calibri" pitchFamily="34" charset="0"/>
              <a:cs typeface="Calibri" pitchFamily="34" charset="0"/>
            </a:endParaRPr>
          </a:p>
          <a:p>
            <a:pPr>
              <a:buClr>
                <a:srgbClr val="006600"/>
              </a:buClr>
              <a:buSzPct val="60000"/>
              <a:buFont typeface="Wingdings" pitchFamily="2" charset="2"/>
              <a:buChar char="v"/>
            </a:pPr>
            <a:endParaRPr lang="en-ZA" sz="1800" dirty="0" smtClean="0">
              <a:latin typeface="Calibri" pitchFamily="34" charset="0"/>
              <a:cs typeface="Calibri" pitchFamily="34" charset="0"/>
            </a:endParaRPr>
          </a:p>
          <a:p>
            <a:pPr>
              <a:buClr>
                <a:srgbClr val="006600"/>
              </a:buClr>
              <a:buSzPct val="60000"/>
              <a:buFont typeface="Wingdings" pitchFamily="2" charset="2"/>
              <a:buChar char="v"/>
            </a:pPr>
            <a:endParaRPr lang="en-ZA" sz="1800" dirty="0">
              <a:latin typeface="Calibri" pitchFamily="34" charset="0"/>
              <a:cs typeface="Arial" pitchFamily="34" charset="0"/>
            </a:endParaRPr>
          </a:p>
        </p:txBody>
      </p:sp>
      <p:sp>
        <p:nvSpPr>
          <p:cNvPr id="3" name="Slide Number Placeholder 2"/>
          <p:cNvSpPr>
            <a:spLocks noGrp="1"/>
          </p:cNvSpPr>
          <p:nvPr>
            <p:ph type="sldNum" sz="quarter" idx="12"/>
          </p:nvPr>
        </p:nvSpPr>
        <p:spPr>
          <a:xfrm>
            <a:off x="6156176" y="6381328"/>
            <a:ext cx="2592288" cy="365125"/>
          </a:xfrm>
        </p:spPr>
        <p:txBody>
          <a:bodyPr/>
          <a:lstStyle/>
          <a:p>
            <a:fld id="{1CE6738C-8955-4CF1-A256-1C49941BBB03}" type="slidenum">
              <a:rPr lang="en-ZA" smtClean="0">
                <a:solidFill>
                  <a:prstClr val="black">
                    <a:tint val="75000"/>
                  </a:prstClr>
                </a:solidFill>
              </a:rPr>
              <a:pPr/>
              <a:t>8</a:t>
            </a:fld>
            <a:endParaRPr lang="en-ZA" dirty="0">
              <a:solidFill>
                <a:prstClr val="black">
                  <a:tint val="75000"/>
                </a:prstClr>
              </a:solidFill>
            </a:endParaRPr>
          </a:p>
        </p:txBody>
      </p:sp>
      <p:sp>
        <p:nvSpPr>
          <p:cNvPr id="2" name="Rectangle 1"/>
          <p:cNvSpPr/>
          <p:nvPr/>
        </p:nvSpPr>
        <p:spPr>
          <a:xfrm>
            <a:off x="4417621" y="1340768"/>
            <a:ext cx="4572000" cy="4462760"/>
          </a:xfrm>
          <a:prstGeom prst="rect">
            <a:avLst/>
          </a:prstGeom>
        </p:spPr>
        <p:txBody>
          <a:bodyPr>
            <a:spAutoFit/>
          </a:bodyPr>
          <a:lstStyle/>
          <a:p>
            <a:pPr algn="ctr">
              <a:buClr>
                <a:srgbClr val="006600"/>
              </a:buClr>
              <a:buSzPct val="60000"/>
            </a:pPr>
            <a:r>
              <a:rPr lang="en-ZA" sz="14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Non Achieved Targets</a:t>
            </a:r>
            <a:endParaRPr lang="en-ZA" sz="1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Clr>
                <a:srgbClr val="006600"/>
              </a:buClr>
              <a:buSzPct val="60000"/>
              <a:buFont typeface="Wingdings" panose="05000000000000000000" pitchFamily="2" charset="2"/>
              <a:buChar char="v"/>
            </a:pPr>
            <a:endParaRPr lang="en-GB" sz="1200" b="1" dirty="0">
              <a:solidFill>
                <a:prstClr val="black"/>
              </a:solidFill>
              <a:latin typeface="Segoe UI Semilight" panose="020B0402040204020203" pitchFamily="34" charset="0"/>
              <a:ea typeface="Tahoma" panose="020B0604030504040204" pitchFamily="34" charset="0"/>
              <a:cs typeface="Segoe UI Semilight" panose="020B0402040204020203" pitchFamily="34" charset="0"/>
            </a:endParaRPr>
          </a:p>
          <a:p>
            <a:pPr marL="285750" indent="-285750">
              <a:buClr>
                <a:srgbClr val="006600"/>
              </a:buClr>
              <a:buSzPct val="60000"/>
              <a:buFont typeface="Wingdings" panose="05000000000000000000" pitchFamily="2" charset="2"/>
              <a:buChar char="v"/>
            </a:pPr>
            <a:r>
              <a:rPr lang="en-ZA" sz="1400" dirty="0" smtClean="0">
                <a:latin typeface="Tahoma" panose="020B0604030504040204" pitchFamily="34" charset="0"/>
                <a:ea typeface="Tahoma" panose="020B0604030504040204" pitchFamily="34" charset="0"/>
                <a:cs typeface="Tahoma" panose="020B0604030504040204" pitchFamily="34" charset="0"/>
              </a:rPr>
              <a:t>One training needs analysis (TNA) was achieved in this quarter against the target of 2 TNAs to be undertaken. </a:t>
            </a:r>
          </a:p>
          <a:p>
            <a:pPr marL="285750" indent="-285750">
              <a:buClr>
                <a:srgbClr val="006600"/>
              </a:buClr>
              <a:buSzPct val="60000"/>
              <a:buFont typeface="Wingdings" panose="05000000000000000000" pitchFamily="2" charset="2"/>
              <a:buChar char="v"/>
            </a:pPr>
            <a:r>
              <a:rPr lang="en-ZA" sz="1400" dirty="0" smtClean="0">
                <a:latin typeface="Tahoma" panose="020B0604030504040204" pitchFamily="34" charset="0"/>
                <a:ea typeface="Tahoma" panose="020B0604030504040204" pitchFamily="34" charset="0"/>
                <a:cs typeface="Tahoma" panose="020B0604030504040204" pitchFamily="34" charset="0"/>
              </a:rPr>
              <a:t>No leadership platforms were held during this quarter, against a target of 1.</a:t>
            </a:r>
          </a:p>
          <a:p>
            <a:pPr marL="285750" indent="-285750">
              <a:buClr>
                <a:srgbClr val="006600"/>
              </a:buClr>
              <a:buSzPct val="60000"/>
              <a:buFont typeface="Wingdings" panose="05000000000000000000" pitchFamily="2" charset="2"/>
              <a:buChar char="v"/>
            </a:pPr>
            <a:r>
              <a:rPr lang="en-ZA" sz="1400" dirty="0" smtClean="0">
                <a:latin typeface="Tahoma" panose="020B0604030504040204" pitchFamily="34" charset="0"/>
                <a:ea typeface="Tahoma" panose="020B0604030504040204" pitchFamily="34" charset="0"/>
                <a:cs typeface="Tahoma" panose="020B0604030504040204" pitchFamily="34" charset="0"/>
              </a:rPr>
              <a:t>One colloquium event was hosted </a:t>
            </a:r>
            <a:r>
              <a:rPr lang="en-ZA" sz="1400" dirty="0">
                <a:latin typeface="Tahoma" panose="020B0604030504040204" pitchFamily="34" charset="0"/>
                <a:ea typeface="Tahoma" panose="020B0604030504040204" pitchFamily="34" charset="0"/>
                <a:cs typeface="Tahoma" panose="020B0604030504040204" pitchFamily="34" charset="0"/>
              </a:rPr>
              <a:t>this </a:t>
            </a:r>
            <a:r>
              <a:rPr lang="en-ZA" sz="1400" dirty="0" smtClean="0">
                <a:latin typeface="Tahoma" panose="020B0604030504040204" pitchFamily="34" charset="0"/>
                <a:ea typeface="Tahoma" panose="020B0604030504040204" pitchFamily="34" charset="0"/>
                <a:cs typeface="Tahoma" panose="020B0604030504040204" pitchFamily="34" charset="0"/>
              </a:rPr>
              <a:t>quarter, against a target of 3. </a:t>
            </a:r>
          </a:p>
          <a:p>
            <a:pPr marL="285750" indent="-285750">
              <a:buClr>
                <a:srgbClr val="006600"/>
              </a:buClr>
              <a:buSzPct val="60000"/>
              <a:buFont typeface="Wingdings" panose="05000000000000000000" pitchFamily="2" charset="2"/>
              <a:buChar char="v"/>
            </a:pPr>
            <a:r>
              <a:rPr lang="en-ZA" sz="1400" dirty="0" smtClean="0">
                <a:latin typeface="Tahoma" panose="020B0604030504040204" pitchFamily="34" charset="0"/>
                <a:ea typeface="Tahoma" panose="020B0604030504040204" pitchFamily="34" charset="0"/>
                <a:cs typeface="Tahoma" panose="020B0604030504040204" pitchFamily="34" charset="0"/>
              </a:rPr>
              <a:t>Training of 529 </a:t>
            </a:r>
            <a:r>
              <a:rPr lang="en-ZA" sz="1400" dirty="0">
                <a:latin typeface="Tahoma" panose="020B0604030504040204" pitchFamily="34" charset="0"/>
                <a:ea typeface="Tahoma" panose="020B0604030504040204" pitchFamily="34" charset="0"/>
                <a:cs typeface="Tahoma" panose="020B0604030504040204" pitchFamily="34" charset="0"/>
              </a:rPr>
              <a:t>unemployed youth graduates and interns through the BB2E </a:t>
            </a:r>
            <a:r>
              <a:rPr lang="en-ZA" sz="1400" dirty="0" smtClean="0">
                <a:latin typeface="Tahoma" panose="020B0604030504040204" pitchFamily="34" charset="0"/>
                <a:ea typeface="Tahoma" panose="020B0604030504040204" pitchFamily="34" charset="0"/>
                <a:cs typeface="Tahoma" panose="020B0604030504040204" pitchFamily="34" charset="0"/>
              </a:rPr>
              <a:t>Programme, against the target of 700. </a:t>
            </a:r>
          </a:p>
          <a:p>
            <a:pPr marL="285750" indent="-285750">
              <a:buClr>
                <a:srgbClr val="006600"/>
              </a:buClr>
              <a:buSzPct val="60000"/>
              <a:buFont typeface="Wingdings" panose="05000000000000000000" pitchFamily="2" charset="2"/>
              <a:buChar char="v"/>
            </a:pPr>
            <a:endParaRPr lang="en-ZA" sz="1400" dirty="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pPr>
            <a:r>
              <a:rPr lang="en-ZA" sz="14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NB: The </a:t>
            </a:r>
            <a:r>
              <a:rPr lang="en-ZA" sz="1400" i="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annual target </a:t>
            </a:r>
            <a:r>
              <a:rPr lang="en-ZA" sz="14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is achieved for all these targets </a:t>
            </a:r>
            <a:r>
              <a:rPr lang="en-ZA" sz="1400" i="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as more </a:t>
            </a:r>
            <a:r>
              <a:rPr lang="en-ZA" sz="14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activities took place in the preceding quarters </a:t>
            </a:r>
            <a:endParaRPr lang="en-ZA" sz="1400" i="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Clr>
                <a:srgbClr val="006600"/>
              </a:buClr>
              <a:buSzPct val="60000"/>
              <a:buFont typeface="Wingdings" panose="05000000000000000000" pitchFamily="2" charset="2"/>
              <a:buChar char="v"/>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Clr>
                <a:srgbClr val="006600"/>
              </a:buClr>
              <a:buSzPct val="60000"/>
              <a:buFont typeface="Wingdings" panose="05000000000000000000" pitchFamily="2" charset="2"/>
              <a:buChar char="v"/>
            </a:pPr>
            <a:endParaRPr lang="en-ZA" sz="1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006600"/>
              </a:buClr>
              <a:buSzPct val="60000"/>
              <a:buFont typeface="Wingdings" panose="05000000000000000000" pitchFamily="2" charset="2"/>
              <a:buChar char="v"/>
            </a:pPr>
            <a:endParaRPr lang="en-ZA" sz="1200" b="1" dirty="0">
              <a:latin typeface="Segoe UI Semilight" panose="020B0402040204020203" pitchFamily="34" charset="0"/>
              <a:cs typeface="Segoe UI Semilight" panose="020B0402040204020203" pitchFamily="34" charset="0"/>
            </a:endParaRPr>
          </a:p>
          <a:p>
            <a:pPr marL="285750" indent="-285750">
              <a:buClr>
                <a:srgbClr val="006600"/>
              </a:buClr>
              <a:buSzPct val="60000"/>
              <a:buFont typeface="Wingdings" panose="05000000000000000000" pitchFamily="2" charset="2"/>
              <a:buChar char="v"/>
            </a:pPr>
            <a:endParaRPr lang="en-ZA" sz="1200" dirty="0"/>
          </a:p>
          <a:p>
            <a:pPr marL="285750" indent="-285750">
              <a:buClr>
                <a:srgbClr val="006600"/>
              </a:buClr>
              <a:buSzPct val="60000"/>
              <a:buFont typeface="Wingdings" panose="05000000000000000000" pitchFamily="2" charset="2"/>
              <a:buChar char="v"/>
            </a:pPr>
            <a:endParaRPr lang="en-ZA" sz="1200" dirty="0">
              <a:solidFill>
                <a:prstClr val="black"/>
              </a:solidFill>
            </a:endParaRPr>
          </a:p>
          <a:p>
            <a:pPr marL="285750" indent="-285750">
              <a:buClr>
                <a:srgbClr val="006600"/>
              </a:buClr>
              <a:buSzPct val="60000"/>
              <a:buFont typeface="Wingdings" panose="05000000000000000000" pitchFamily="2" charset="2"/>
              <a:buChar char="v"/>
            </a:pPr>
            <a:endParaRPr lang="en-ZA" sz="1200" dirty="0">
              <a:solidFill>
                <a:prstClr val="black"/>
              </a:solidFill>
            </a:endParaRPr>
          </a:p>
        </p:txBody>
      </p:sp>
      <p:sp>
        <p:nvSpPr>
          <p:cNvPr id="7" name="Rectangle 6"/>
          <p:cNvSpPr/>
          <p:nvPr/>
        </p:nvSpPr>
        <p:spPr>
          <a:xfrm>
            <a:off x="251520" y="5087303"/>
            <a:ext cx="8892480" cy="307777"/>
          </a:xfrm>
          <a:prstGeom prst="rect">
            <a:avLst/>
          </a:prstGeom>
        </p:spPr>
        <p:txBody>
          <a:bodyPr wrap="square">
            <a:spAutoFit/>
          </a:bodyPr>
          <a:lstStyle/>
          <a:p>
            <a:pPr marR="551180">
              <a:tabLst>
                <a:tab pos="457200" algn="l"/>
              </a:tabLst>
            </a:pPr>
            <a:r>
              <a:rPr lang="en-ZA" sz="14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Programme 2 has 15 targets of which 11 is achieved as planned</a:t>
            </a:r>
            <a:endParaRPr lang="en-ZA" sz="1400"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1280477751"/>
              </p:ext>
            </p:extLst>
          </p:nvPr>
        </p:nvGraphicFramePr>
        <p:xfrm>
          <a:off x="251520" y="1340768"/>
          <a:ext cx="3960440"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8460432" y="0"/>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t>8</a:t>
            </a:r>
          </a:p>
        </p:txBody>
      </p:sp>
    </p:spTree>
    <p:extLst>
      <p:ext uri="{BB962C8B-B14F-4D97-AF65-F5344CB8AC3E}">
        <p14:creationId xmlns:p14="http://schemas.microsoft.com/office/powerpoint/2010/main" xmlns="" val="3358149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08465"/>
          </a:xfrm>
        </p:spPr>
        <p:txBody>
          <a:bodyPr>
            <a:normAutofit/>
          </a:bodyPr>
          <a:lstStyle/>
          <a:p>
            <a:r>
              <a:rPr lang="en-US" sz="2400" dirty="0" smtClean="0">
                <a:solidFill>
                  <a:srgbClr val="006600"/>
                </a:solidFill>
                <a:latin typeface="Tahoma" panose="020B0604030504040204" pitchFamily="34" charset="0"/>
                <a:ea typeface="Tahoma" panose="020B0604030504040204" pitchFamily="34" charset="0"/>
                <a:cs typeface="Tahoma" panose="020B0604030504040204" pitchFamily="34" charset="0"/>
              </a:rPr>
              <a:t>Fourth Quarter Training Delivery: Per Stream</a:t>
            </a:r>
            <a:endParaRPr lang="en-US" sz="24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9</a:t>
            </a:fld>
            <a:endParaRPr lang="en-ZA" dirty="0">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515355212"/>
              </p:ext>
            </p:extLst>
          </p:nvPr>
        </p:nvGraphicFramePr>
        <p:xfrm>
          <a:off x="107504" y="1113129"/>
          <a:ext cx="8928992" cy="4884264"/>
        </p:xfrm>
        <a:graphic>
          <a:graphicData uri="http://schemas.openxmlformats.org/drawingml/2006/table">
            <a:tbl>
              <a:tblPr firstRow="1" firstCol="1" bandRow="1">
                <a:tableStyleId>{7DF18680-E054-41AD-8BC1-D1AEF772440D}</a:tableStyleId>
              </a:tblPr>
              <a:tblGrid>
                <a:gridCol w="2088232">
                  <a:extLst>
                    <a:ext uri="{9D8B030D-6E8A-4147-A177-3AD203B41FA5}">
                      <a16:colId xmlns="" xmlns:a16="http://schemas.microsoft.com/office/drawing/2014/main" val="20000"/>
                    </a:ext>
                  </a:extLst>
                </a:gridCol>
                <a:gridCol w="1872208">
                  <a:extLst>
                    <a:ext uri="{9D8B030D-6E8A-4147-A177-3AD203B41FA5}">
                      <a16:colId xmlns="" xmlns:a16="http://schemas.microsoft.com/office/drawing/2014/main" val="20001"/>
                    </a:ext>
                  </a:extLst>
                </a:gridCol>
                <a:gridCol w="1728192">
                  <a:extLst>
                    <a:ext uri="{9D8B030D-6E8A-4147-A177-3AD203B41FA5}">
                      <a16:colId xmlns="" xmlns:a16="http://schemas.microsoft.com/office/drawing/2014/main" val="20002"/>
                    </a:ext>
                  </a:extLst>
                </a:gridCol>
                <a:gridCol w="1728192">
                  <a:extLst>
                    <a:ext uri="{9D8B030D-6E8A-4147-A177-3AD203B41FA5}">
                      <a16:colId xmlns="" xmlns:a16="http://schemas.microsoft.com/office/drawing/2014/main" val="20003"/>
                    </a:ext>
                  </a:extLst>
                </a:gridCol>
                <a:gridCol w="1512168">
                  <a:extLst>
                    <a:ext uri="{9D8B030D-6E8A-4147-A177-3AD203B41FA5}">
                      <a16:colId xmlns="" xmlns:a16="http://schemas.microsoft.com/office/drawing/2014/main" val="20004"/>
                    </a:ext>
                  </a:extLst>
                </a:gridCol>
              </a:tblGrid>
              <a:tr h="947719">
                <a:tc>
                  <a:txBody>
                    <a:bodyPr/>
                    <a:lstStyle/>
                    <a:p>
                      <a:pPr algn="ctr">
                        <a:lnSpc>
                          <a:spcPct val="115000"/>
                        </a:lnSpc>
                        <a:spcAft>
                          <a:spcPts val="0"/>
                        </a:spcAft>
                      </a:pPr>
                      <a:r>
                        <a:rPr lang="en-GB"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Training </a:t>
                      </a:r>
                      <a:r>
                        <a:rPr lang="en-GB"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Stream</a:t>
                      </a: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r>
                        <a:rPr lang="en-ZA" sz="140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Annual Target</a:t>
                      </a: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r>
                        <a:rPr lang="en-GB" sz="140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Fourth Quarter Target</a:t>
                      </a: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r>
                        <a:rPr lang="en-ZA"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Fourth Quarter Actual Achievement</a:t>
                      </a:r>
                    </a:p>
                    <a:p>
                      <a:pPr algn="ctr">
                        <a:lnSpc>
                          <a:spcPct val="115000"/>
                        </a:lnSpc>
                        <a:spcAft>
                          <a:spcPts val="0"/>
                        </a:spcAft>
                      </a:pP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r>
                        <a:rPr lang="en-ZA"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Cumulative</a:t>
                      </a:r>
                      <a:r>
                        <a:rPr lang="en-ZA" sz="14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Actual Achievement</a:t>
                      </a:r>
                    </a:p>
                    <a:p>
                      <a:pPr algn="ctr">
                        <a:lnSpc>
                          <a:spcPct val="115000"/>
                        </a:lnSpc>
                        <a:spcAft>
                          <a:spcPts val="0"/>
                        </a:spcAft>
                      </a:pPr>
                      <a:r>
                        <a:rPr lang="en-ZA" sz="14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2017/18</a:t>
                      </a:r>
                    </a:p>
                  </a:txBody>
                  <a:tcPr marL="68580" marR="68580" marT="0" marB="0"/>
                </a:tc>
                <a:extLst>
                  <a:ext uri="{0D108BD9-81ED-4DB2-BD59-A6C34878D82A}">
                    <a16:rowId xmlns="" xmlns:a16="http://schemas.microsoft.com/office/drawing/2014/main" val="10000"/>
                  </a:ext>
                </a:extLst>
              </a:tr>
              <a:tr h="640112">
                <a:tc>
                  <a:txBody>
                    <a:bodyPr/>
                    <a:lstStyle/>
                    <a:p>
                      <a:pPr algn="l">
                        <a:lnSpc>
                          <a:spcPct val="115000"/>
                        </a:lnSpc>
                        <a:spcAft>
                          <a:spcPts val="0"/>
                        </a:spcAft>
                      </a:pPr>
                      <a:r>
                        <a:rPr lang="en-GB"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Leadership</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6 000</a:t>
                      </a:r>
                    </a:p>
                    <a:p>
                      <a:pPr algn="ctr">
                        <a:lnSpc>
                          <a:spcPct val="107000"/>
                        </a:lnSpc>
                        <a:spcAft>
                          <a:spcPts val="0"/>
                        </a:spcAft>
                      </a:pP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1 250</a:t>
                      </a:r>
                      <a:endParaRPr lang="en-ZA"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lang="en-ZA" sz="14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904</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8</a:t>
                      </a:r>
                      <a:r>
                        <a:rPr lang="en-ZA" sz="14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839</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 xmlns:a16="http://schemas.microsoft.com/office/drawing/2014/main" val="10001"/>
                  </a:ext>
                </a:extLst>
              </a:tr>
              <a:tr h="554002">
                <a:tc>
                  <a:txBody>
                    <a:bodyPr/>
                    <a:lstStyle/>
                    <a:p>
                      <a:pPr algn="l">
                        <a:lnSpc>
                          <a:spcPct val="115000"/>
                        </a:lnSpc>
                        <a:spcAft>
                          <a:spcPts val="0"/>
                        </a:spcAft>
                      </a:pPr>
                      <a:r>
                        <a:rPr lang="en-GB"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Management </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9 000</a:t>
                      </a:r>
                    </a:p>
                    <a:p>
                      <a:pPr algn="ctr">
                        <a:lnSpc>
                          <a:spcPct val="107000"/>
                        </a:lnSpc>
                        <a:spcAft>
                          <a:spcPts val="0"/>
                        </a:spcAft>
                      </a:pP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2 000</a:t>
                      </a:r>
                      <a:endParaRPr lang="en-ZA"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lang="en-ZA" sz="14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003</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9 932</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 xmlns:a16="http://schemas.microsoft.com/office/drawing/2014/main" val="10002"/>
                  </a:ext>
                </a:extLst>
              </a:tr>
              <a:tr h="640112">
                <a:tc>
                  <a:txBody>
                    <a:bodyPr/>
                    <a:lstStyle/>
                    <a:p>
                      <a:pPr algn="l">
                        <a:lnSpc>
                          <a:spcPct val="115000"/>
                        </a:lnSpc>
                        <a:spcAft>
                          <a:spcPts val="0"/>
                        </a:spcAft>
                      </a:pPr>
                      <a:r>
                        <a:rPr lang="en-GB"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Administration</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4 050</a:t>
                      </a:r>
                    </a:p>
                    <a:p>
                      <a:pPr algn="ctr">
                        <a:lnSpc>
                          <a:spcPct val="107000"/>
                        </a:lnSpc>
                        <a:spcAft>
                          <a:spcPts val="0"/>
                        </a:spcAft>
                      </a:pP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1 000</a:t>
                      </a:r>
                      <a:endParaRPr lang="en-ZA"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1 770</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6 104</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 xmlns:a16="http://schemas.microsoft.com/office/drawing/2014/main" val="10003"/>
                  </a:ext>
                </a:extLst>
              </a:tr>
              <a:tr h="680737">
                <a:tc>
                  <a:txBody>
                    <a:bodyPr/>
                    <a:lstStyle/>
                    <a:p>
                      <a:pPr algn="l">
                        <a:lnSpc>
                          <a:spcPct val="115000"/>
                        </a:lnSpc>
                        <a:spcAft>
                          <a:spcPts val="0"/>
                        </a:spcAft>
                      </a:pPr>
                      <a:r>
                        <a:rPr lang="en-GB"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Unemployed youth </a:t>
                      </a:r>
                      <a:r>
                        <a:rPr lang="en-GB"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graduates</a:t>
                      </a:r>
                      <a:r>
                        <a:rPr lang="en-GB" sz="14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(BB2E)</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2 750</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700</a:t>
                      </a:r>
                      <a:endParaRPr lang="en-ZA"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529</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lang="en-ZA" sz="14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507</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 xmlns:a16="http://schemas.microsoft.com/office/drawing/2014/main" val="10004"/>
                  </a:ext>
                </a:extLst>
              </a:tr>
              <a:tr h="501494">
                <a:tc>
                  <a:txBody>
                    <a:bodyPr/>
                    <a:lstStyle/>
                    <a:p>
                      <a:pPr algn="l">
                        <a:lnSpc>
                          <a:spcPct val="115000"/>
                        </a:lnSpc>
                        <a:spcAft>
                          <a:spcPts val="0"/>
                        </a:spcAft>
                      </a:pPr>
                      <a:r>
                        <a:rPr lang="en-GB"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Induction </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26 320</a:t>
                      </a:r>
                    </a:p>
                    <a:p>
                      <a:pPr algn="ctr">
                        <a:lnSpc>
                          <a:spcPct val="107000"/>
                        </a:lnSpc>
                        <a:spcAft>
                          <a:spcPts val="0"/>
                        </a:spcAft>
                      </a:pP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6 392</a:t>
                      </a:r>
                    </a:p>
                    <a:p>
                      <a:endParaRPr lang="en-ZA" sz="14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a:t>
                      </a:r>
                      <a:r>
                        <a:rPr lang="en-ZA" sz="14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828</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24</a:t>
                      </a:r>
                      <a:r>
                        <a:rPr lang="en-ZA" sz="14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175</a:t>
                      </a:r>
                      <a:endPar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 xmlns:a16="http://schemas.microsoft.com/office/drawing/2014/main" val="10005"/>
                  </a:ext>
                </a:extLst>
              </a:tr>
              <a:tr h="482679">
                <a:tc>
                  <a:txBody>
                    <a:bodyPr/>
                    <a:lstStyle/>
                    <a:p>
                      <a:pPr marL="0" algn="l" defTabSz="914400" rtl="0" eaLnBrk="1" latinLnBrk="0" hangingPunct="1">
                        <a:lnSpc>
                          <a:spcPct val="115000"/>
                        </a:lnSpc>
                        <a:spcAft>
                          <a:spcPts val="0"/>
                        </a:spcAft>
                      </a:pPr>
                      <a:r>
                        <a:rPr lang="en-GB"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a:t>
                      </a:r>
                      <a:endParaRPr lang="en-ZA" sz="1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48</a:t>
                      </a:r>
                      <a:r>
                        <a:rPr lang="en-ZA" sz="1400" b="1"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ZA" sz="14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120</a:t>
                      </a:r>
                      <a:endPar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11 342</a:t>
                      </a:r>
                      <a:endParaRPr lang="en-ZA" sz="1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11</a:t>
                      </a:r>
                      <a:r>
                        <a:rPr lang="en-ZA" sz="1400" b="1"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505</a:t>
                      </a:r>
                      <a:endPar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0"/>
                        </a:spcAft>
                      </a:pPr>
                      <a:r>
                        <a:rPr lang="en-ZA" sz="14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52</a:t>
                      </a:r>
                      <a:r>
                        <a:rPr lang="en-ZA" sz="1400" b="1"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557</a:t>
                      </a:r>
                      <a:endPar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 xmlns:a16="http://schemas.microsoft.com/office/drawing/2014/main" val="10006"/>
                  </a:ext>
                </a:extLst>
              </a:tr>
            </a:tbl>
          </a:graphicData>
        </a:graphic>
      </p:graphicFrame>
      <p:sp>
        <p:nvSpPr>
          <p:cNvPr id="5" name="Rectangle 4"/>
          <p:cNvSpPr/>
          <p:nvPr/>
        </p:nvSpPr>
        <p:spPr>
          <a:xfrm>
            <a:off x="8460432" y="13513"/>
            <a:ext cx="683568" cy="412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t>9</a:t>
            </a:r>
          </a:p>
        </p:txBody>
      </p:sp>
    </p:spTree>
    <p:extLst>
      <p:ext uri="{BB962C8B-B14F-4D97-AF65-F5344CB8AC3E}">
        <p14:creationId xmlns:p14="http://schemas.microsoft.com/office/powerpoint/2010/main" xmlns="" val="446874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16660</TotalTime>
  <Words>2216</Words>
  <Application>Microsoft Office PowerPoint</Application>
  <PresentationFormat>On-screen Show (4:3)</PresentationFormat>
  <Paragraphs>652</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Presentation to National HRD Managers (22 November 2013)</vt:lpstr>
      <vt:lpstr>1_Presentation to National HRD Managers (22 November 2013)</vt:lpstr>
      <vt:lpstr>2017/18 Fourth Quarter Organisational Performance &amp; 2018/19 First Quarter Organisational Performance  </vt:lpstr>
      <vt:lpstr>Key Message</vt:lpstr>
      <vt:lpstr>Outline of Presentation</vt:lpstr>
      <vt:lpstr>Highlights of Performance (consolidated)</vt:lpstr>
      <vt:lpstr>NON- FINANCIAL PERFORMANCE (4TH QUARTER OF 2017/18) </vt:lpstr>
      <vt:lpstr>Summary of APP Performance </vt:lpstr>
      <vt:lpstr>Quarter Performance for Programme 1 (Administration)</vt:lpstr>
      <vt:lpstr>Quarter Performance for Programme 2</vt:lpstr>
      <vt:lpstr>Fourth Quarter Training Delivery: Per Stream</vt:lpstr>
      <vt:lpstr>FINANCIAL PERFORMANCE (4TH QUARTER OF 2017/18)</vt:lpstr>
      <vt:lpstr>Vote Account </vt:lpstr>
      <vt:lpstr>Training Trading Account</vt:lpstr>
      <vt:lpstr>NON-FINANCIAL PERFORMANCE (1st QUARTER OF 2018/19) </vt:lpstr>
      <vt:lpstr>Summary of APP Performance </vt:lpstr>
      <vt:lpstr>Quarter Performance for Programme 1 (Administration)</vt:lpstr>
      <vt:lpstr>First Quarter Performance for Programme 2</vt:lpstr>
      <vt:lpstr>First Quarter Training Delivery: Per Stream</vt:lpstr>
      <vt:lpstr>FINANCIAL PERFORMANCE (1st QUARTER OF 2018/19)</vt:lpstr>
      <vt:lpstr>Vote Account </vt:lpstr>
      <vt:lpstr>Training Trading Account</vt:lpstr>
      <vt:lpstr>HUMAN RESOURCE OVERSIGHT </vt:lpstr>
      <vt:lpstr>Vacancy Rate</vt:lpstr>
      <vt:lpstr>Employment Equity &amp; Disability representation</vt:lpstr>
      <vt:lpstr>Conclusion</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National School of Government: Requirements for the Enterprise Architecture</dc:title>
  <dc:creator>Dino Poonsamy</dc:creator>
  <cp:lastModifiedBy>PUMZA</cp:lastModifiedBy>
  <cp:revision>433</cp:revision>
  <cp:lastPrinted>2018-09-11T23:50:45Z</cp:lastPrinted>
  <dcterms:created xsi:type="dcterms:W3CDTF">2013-12-04T07:03:32Z</dcterms:created>
  <dcterms:modified xsi:type="dcterms:W3CDTF">2018-09-13T09:30:23Z</dcterms:modified>
</cp:coreProperties>
</file>