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customXml/itemProps6.xml" ContentType="application/vnd.openxmlformats-officedocument.customXmlProperties+xml"/>
  <Override PartName="/ppt/charts/chart3.xml" ContentType="application/vnd.openxmlformats-officedocument.drawingml.chart+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customXml/itemProps7.xml" ContentType="application/vnd.openxmlformats-officedocument.customXmlProperties+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8"/>
  </p:sldMasterIdLst>
  <p:notesMasterIdLst>
    <p:notesMasterId r:id="rId46"/>
  </p:notesMasterIdLst>
  <p:handoutMasterIdLst>
    <p:handoutMasterId r:id="rId47"/>
  </p:handoutMasterIdLst>
  <p:sldIdLst>
    <p:sldId id="315" r:id="rId9"/>
    <p:sldId id="783" r:id="rId10"/>
    <p:sldId id="784" r:id="rId11"/>
    <p:sldId id="787" r:id="rId12"/>
    <p:sldId id="788" r:id="rId13"/>
    <p:sldId id="789" r:id="rId14"/>
    <p:sldId id="790" r:id="rId15"/>
    <p:sldId id="791" r:id="rId16"/>
    <p:sldId id="793" r:id="rId17"/>
    <p:sldId id="792" r:id="rId18"/>
    <p:sldId id="794" r:id="rId19"/>
    <p:sldId id="795" r:id="rId20"/>
    <p:sldId id="796" r:id="rId21"/>
    <p:sldId id="797" r:id="rId22"/>
    <p:sldId id="798" r:id="rId23"/>
    <p:sldId id="799" r:id="rId24"/>
    <p:sldId id="800" r:id="rId25"/>
    <p:sldId id="801" r:id="rId26"/>
    <p:sldId id="802" r:id="rId27"/>
    <p:sldId id="803" r:id="rId28"/>
    <p:sldId id="804" r:id="rId29"/>
    <p:sldId id="805" r:id="rId30"/>
    <p:sldId id="806" r:id="rId31"/>
    <p:sldId id="807" r:id="rId32"/>
    <p:sldId id="808" r:id="rId33"/>
    <p:sldId id="809" r:id="rId34"/>
    <p:sldId id="810" r:id="rId35"/>
    <p:sldId id="811" r:id="rId36"/>
    <p:sldId id="812" r:id="rId37"/>
    <p:sldId id="813" r:id="rId38"/>
    <p:sldId id="814" r:id="rId39"/>
    <p:sldId id="816" r:id="rId40"/>
    <p:sldId id="817" r:id="rId41"/>
    <p:sldId id="818" r:id="rId42"/>
    <p:sldId id="819" r:id="rId43"/>
    <p:sldId id="823" r:id="rId44"/>
    <p:sldId id="575" r:id="rId45"/>
  </p:sldIdLst>
  <p:sldSz cx="9144000" cy="6858000" type="screen4x3"/>
  <p:notesSz cx="6794500" cy="99187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4">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E1" initials="D" lastIdx="1" clrIdx="0"/>
  <p:cmAuthor id="1" name="Parker,Diane" initials="P" lastIdx="2" clrIdx="1">
    <p:extLst>
      <p:ext uri="{19B8F6BF-5375-455C-9EA6-DF929625EA0E}">
        <p15:presenceInfo xmlns:p15="http://schemas.microsoft.com/office/powerpoint/2012/main" xmlns="" userId="S-1-5-21-1437605762-4217847529-2756184241-35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E40"/>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77" autoAdjust="0"/>
    <p:restoredTop sz="95405" autoAdjust="0"/>
  </p:normalViewPr>
  <p:slideViewPr>
    <p:cSldViewPr>
      <p:cViewPr varScale="1">
        <p:scale>
          <a:sx n="116" d="100"/>
          <a:sy n="116" d="100"/>
        </p:scale>
        <p:origin x="-2016" y="-11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2394"/>
    </p:cViewPr>
  </p:sorterViewPr>
  <p:notesViewPr>
    <p:cSldViewPr>
      <p:cViewPr varScale="1">
        <p:scale>
          <a:sx n="42" d="100"/>
          <a:sy n="42" d="100"/>
        </p:scale>
        <p:origin x="-3084" y="-102"/>
      </p:cViewPr>
      <p:guideLst>
        <p:guide orient="horz" pos="3124"/>
        <p:guide pos="214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commentAuthors" Target="commentAuthors.xml"/><Relationship Id="rId8" Type="http://schemas.openxmlformats.org/officeDocument/2006/relationships/slideMaster" Target="slideMasters/slideMaster1.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Amanda%20Jitsing\Dropbox%20(DNA%20Economics)\Folders%20shared%20by%20other%20DNA%20staff\DPME%20NQF%20Act%20Evaluation\3.%20Data%20&amp;%20calculations\NLRD\From%20Yvonne\Excel%20files\Extracted%20statistics%20AJ%20V01%2026072017.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Amanda%20Jitsing\Dropbox%20(DNA%20Economics)\Folders%20shared%20by%20other%20DNA%20staff\DPME%20NQF%20Act%20Evaluation\3.%20Data%20&amp;%20calculations\NLRD\From%20Yvonne\Excel%20files\Extracted%20statistics%20AJ%20V01%2026072017.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Amanda%20Jitsing\Dropbox%20(DNA%20Economics)\Folders%20shared%20by%20other%20DNA%20staff\DPME%20NQF%20Act%20Evaluation\3.%20Data%20&amp;%20calculations\NLRD\From%20Yvonne\Excel%20files\Extracted%20statistics%20AJ%20V01%2026072017.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Amanda%20Jitsing\Dropbox%20(DNA%20Economics)\Folders%20shared%20by%20other%20DNA%20staff\DPME%20NQF%20Act%20Evaluation\3.%20Data%20&amp;%20calculations\Survey%20data%20analysis\HEQSF\HEQSF%20Survey%20V01%20AJ%202906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xMode val="edge"/>
          <c:yMode val="edge"/>
          <c:x val="2.1994134897360705E-2"/>
          <c:y val="5.0366300366300382E-2"/>
          <c:w val="0.9652981427174977"/>
          <c:h val="0.84706959706959728"/>
        </c:manualLayout>
      </c:layout>
      <c:barChart>
        <c:barDir val="col"/>
        <c:grouping val="clustered"/>
        <c:ser>
          <c:idx val="0"/>
          <c:order val="0"/>
          <c:tx>
            <c:strRef>
              <c:f>'Summary statistics'!$A$3</c:f>
              <c:strCache>
                <c:ptCount val="1"/>
                <c:pt idx="0">
                  <c:v>Total number of qualifications</c:v>
                </c:pt>
              </c:strCache>
            </c:strRef>
          </c:tx>
          <c:spPr>
            <a:solidFill>
              <a:srgbClr val="616A2E"/>
            </a:solidFill>
            <a:ln w="25400">
              <a:noFill/>
            </a:ln>
            <a:effectLst/>
          </c:spPr>
          <c:cat>
            <c:strRef>
              <c:f>'Summary statistics'!$B$1:$H$1</c:f>
              <c:strCache>
                <c:ptCount val="6"/>
                <c:pt idx="0">
                  <c:v>2009/10</c:v>
                </c:pt>
                <c:pt idx="1">
                  <c:v>2010/11</c:v>
                </c:pt>
                <c:pt idx="2">
                  <c:v>2011/12</c:v>
                </c:pt>
                <c:pt idx="3">
                  <c:v>2012/13</c:v>
                </c:pt>
                <c:pt idx="4">
                  <c:v>2014/15</c:v>
                </c:pt>
                <c:pt idx="5">
                  <c:v>2015/16</c:v>
                </c:pt>
              </c:strCache>
            </c:strRef>
          </c:cat>
          <c:val>
            <c:numRef>
              <c:f>'Summary statistics'!$B$3:$H$3</c:f>
              <c:numCache>
                <c:formatCode>#\ ##0_ ;\-#\ ##0\ </c:formatCode>
                <c:ptCount val="6"/>
                <c:pt idx="0">
                  <c:v>8214</c:v>
                </c:pt>
                <c:pt idx="1">
                  <c:v>9189</c:v>
                </c:pt>
                <c:pt idx="2">
                  <c:v>9765</c:v>
                </c:pt>
                <c:pt idx="3">
                  <c:v>9920</c:v>
                </c:pt>
                <c:pt idx="4">
                  <c:v>10293</c:v>
                </c:pt>
                <c:pt idx="5">
                  <c:v>10590</c:v>
                </c:pt>
              </c:numCache>
            </c:numRef>
          </c:val>
          <c:extLst xmlns:c16r2="http://schemas.microsoft.com/office/drawing/2015/06/chart">
            <c:ext xmlns:c16="http://schemas.microsoft.com/office/drawing/2014/chart" uri="{C3380CC4-5D6E-409C-BE32-E72D297353CC}">
              <c16:uniqueId val="{00000000-BAF4-4ACB-8EE9-D47001ED79D1}"/>
            </c:ext>
          </c:extLst>
        </c:ser>
        <c:ser>
          <c:idx val="2"/>
          <c:order val="1"/>
          <c:tx>
            <c:strRef>
              <c:f>'Summary statistics'!$A$5</c:f>
              <c:strCache>
                <c:ptCount val="1"/>
                <c:pt idx="0">
                  <c:v>Total number of unit standards</c:v>
                </c:pt>
              </c:strCache>
            </c:strRef>
          </c:tx>
          <c:spPr>
            <a:solidFill>
              <a:srgbClr val="FFC000"/>
            </a:solidFill>
            <a:ln w="25400">
              <a:noFill/>
            </a:ln>
            <a:effectLst/>
          </c:spPr>
          <c:cat>
            <c:strRef>
              <c:f>'Summary statistics'!$B$1:$H$1</c:f>
              <c:strCache>
                <c:ptCount val="6"/>
                <c:pt idx="0">
                  <c:v>2009/10</c:v>
                </c:pt>
                <c:pt idx="1">
                  <c:v>2010/11</c:v>
                </c:pt>
                <c:pt idx="2">
                  <c:v>2011/12</c:v>
                </c:pt>
                <c:pt idx="3">
                  <c:v>2012/13</c:v>
                </c:pt>
                <c:pt idx="4">
                  <c:v>2014/15</c:v>
                </c:pt>
                <c:pt idx="5">
                  <c:v>2015/16</c:v>
                </c:pt>
              </c:strCache>
            </c:strRef>
          </c:cat>
          <c:val>
            <c:numRef>
              <c:f>'Summary statistics'!$B$5:$H$5</c:f>
              <c:numCache>
                <c:formatCode>#\ ##0_ ;\-#\ ##0\ </c:formatCode>
                <c:ptCount val="6"/>
                <c:pt idx="0">
                  <c:v>10900</c:v>
                </c:pt>
                <c:pt idx="1">
                  <c:v>11695</c:v>
                </c:pt>
                <c:pt idx="2">
                  <c:v>11302</c:v>
                </c:pt>
                <c:pt idx="3">
                  <c:v>11474</c:v>
                </c:pt>
                <c:pt idx="4">
                  <c:v>11499</c:v>
                </c:pt>
                <c:pt idx="5">
                  <c:v>11492</c:v>
                </c:pt>
              </c:numCache>
            </c:numRef>
          </c:val>
          <c:extLst xmlns:c16r2="http://schemas.microsoft.com/office/drawing/2015/06/chart">
            <c:ext xmlns:c16="http://schemas.microsoft.com/office/drawing/2014/chart" uri="{C3380CC4-5D6E-409C-BE32-E72D297353CC}">
              <c16:uniqueId val="{00000001-BAF4-4ACB-8EE9-D47001ED79D1}"/>
            </c:ext>
          </c:extLst>
        </c:ser>
        <c:dLbls/>
        <c:gapWidth val="219"/>
        <c:overlap val="-27"/>
        <c:axId val="72759936"/>
        <c:axId val="72774016"/>
        <c:extLst xmlns:c16r2="http://schemas.microsoft.com/office/drawing/2015/06/chart">
          <c:ext xmlns:c15="http://schemas.microsoft.com/office/drawing/2012/chart" uri="{02D57815-91ED-43cb-92C2-25804820EDAC}">
            <c15:filteredBarSeries>
              <c15:ser>
                <c:idx val="1"/>
                <c:order val="2"/>
                <c:tx>
                  <c:strRef>
                    <c:extLst>
                      <c:ext uri="{02D57815-91ED-43cb-92C2-25804820EDAC}">
                        <c15:formulaRef>
                          <c15:sqref>'Summary statistics'!$A$4</c15:sqref>
                        </c15:formulaRef>
                      </c:ext>
                    </c:extLst>
                    <c:strCache>
                      <c:ptCount val="1"/>
                      <c:pt idx="0">
                        <c:v>Total number of new qualifications</c:v>
                      </c:pt>
                    </c:strCache>
                  </c:strRef>
                </c:tx>
                <c:spPr>
                  <a:solidFill>
                    <a:srgbClr val="FF0000"/>
                  </a:solidFill>
                  <a:ln w="25400">
                    <a:noFill/>
                  </a:ln>
                  <a:effectLst/>
                </c:spPr>
                <c:invertIfNegative val="0"/>
                <c:cat>
                  <c:strRef>
                    <c:extLst>
                      <c:ext uri="{02D57815-91ED-43cb-92C2-25804820EDAC}">
                        <c15:formulaRef>
                          <c15:sqref>'Summary statistics'!$B$1:$H$1</c15:sqref>
                        </c15:formulaRef>
                      </c:ext>
                    </c:extLst>
                    <c:strCache>
                      <c:ptCount val="6"/>
                      <c:pt idx="0">
                        <c:v>2009/10</c:v>
                      </c:pt>
                      <c:pt idx="1">
                        <c:v>2010/11</c:v>
                      </c:pt>
                      <c:pt idx="2">
                        <c:v>2011/12</c:v>
                      </c:pt>
                      <c:pt idx="3">
                        <c:v>2012/13</c:v>
                      </c:pt>
                      <c:pt idx="4">
                        <c:v>2014/15</c:v>
                      </c:pt>
                      <c:pt idx="5">
                        <c:v>2015/16</c:v>
                      </c:pt>
                    </c:strCache>
                  </c:strRef>
                </c:cat>
                <c:val>
                  <c:numRef>
                    <c:extLst>
                      <c:ext uri="{02D57815-91ED-43cb-92C2-25804820EDAC}">
                        <c15:formulaRef>
                          <c15:sqref>'Summary statistics'!$B$4:$H$4</c15:sqref>
                        </c15:formulaRef>
                      </c:ext>
                    </c:extLst>
                    <c:numCache>
                      <c:formatCode>#\ ##0_ ;\-#\ ##0\ </c:formatCode>
                      <c:ptCount val="6"/>
                      <c:pt idx="0">
                        <c:v>104</c:v>
                      </c:pt>
                      <c:pt idx="1">
                        <c:v>144</c:v>
                      </c:pt>
                      <c:pt idx="2">
                        <c:v>33</c:v>
                      </c:pt>
                      <c:pt idx="3">
                        <c:v>24</c:v>
                      </c:pt>
                      <c:pt idx="4">
                        <c:v>222</c:v>
                      </c:pt>
                      <c:pt idx="5">
                        <c:v>216</c:v>
                      </c:pt>
                    </c:numCache>
                  </c:numRef>
                </c:val>
                <c:extLst>
                  <c:ext xmlns:c16="http://schemas.microsoft.com/office/drawing/2014/chart" uri="{C3380CC4-5D6E-409C-BE32-E72D297353CC}">
                    <c16:uniqueId val="{00000002-BAF4-4ACB-8EE9-D47001ED79D1}"/>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'Summary statistics'!$A$6</c15:sqref>
                        </c15:formulaRef>
                      </c:ext>
                    </c:extLst>
                    <c:strCache>
                      <c:ptCount val="1"/>
                      <c:pt idx="0">
                        <c:v>Number of new unit standards</c:v>
                      </c:pt>
                    </c:strCache>
                  </c:strRef>
                </c:tx>
                <c:spPr>
                  <a:solidFill>
                    <a:srgbClr val="7C7C7C"/>
                  </a:solidFill>
                  <a:ln w="25400">
                    <a:noFill/>
                  </a:ln>
                  <a:effectLst/>
                </c:spPr>
                <c:invertIfNegative val="0"/>
                <c:cat>
                  <c:strRef>
                    <c:extLst xmlns:c15="http://schemas.microsoft.com/office/drawing/2012/chart">
                      <c:ext xmlns:c15="http://schemas.microsoft.com/office/drawing/2012/chart" uri="{02D57815-91ED-43cb-92C2-25804820EDAC}">
                        <c15:formulaRef>
                          <c15:sqref>'Summary statistics'!$B$1:$H$1</c15:sqref>
                        </c15:formulaRef>
                      </c:ext>
                    </c:extLst>
                    <c:strCache>
                      <c:ptCount val="6"/>
                      <c:pt idx="0">
                        <c:v>2009/10</c:v>
                      </c:pt>
                      <c:pt idx="1">
                        <c:v>2010/11</c:v>
                      </c:pt>
                      <c:pt idx="2">
                        <c:v>2011/12</c:v>
                      </c:pt>
                      <c:pt idx="3">
                        <c:v>2012/13</c:v>
                      </c:pt>
                      <c:pt idx="4">
                        <c:v>2014/15</c:v>
                      </c:pt>
                      <c:pt idx="5">
                        <c:v>2015/16</c:v>
                      </c:pt>
                    </c:strCache>
                  </c:strRef>
                </c:cat>
                <c:val>
                  <c:numRef>
                    <c:extLst xmlns:c15="http://schemas.microsoft.com/office/drawing/2012/chart">
                      <c:ext xmlns:c15="http://schemas.microsoft.com/office/drawing/2012/chart" uri="{02D57815-91ED-43cb-92C2-25804820EDAC}">
                        <c15:formulaRef>
                          <c15:sqref>'Summary statistics'!$B$6:$H$6</c15:sqref>
                        </c15:formulaRef>
                      </c:ext>
                    </c:extLst>
                    <c:numCache>
                      <c:formatCode>#\ ##0_ ;\-#\ ##0\ </c:formatCode>
                      <c:ptCount val="6"/>
                      <c:pt idx="0">
                        <c:v>1052</c:v>
                      </c:pt>
                      <c:pt idx="1">
                        <c:v>795</c:v>
                      </c:pt>
                      <c:pt idx="2">
                        <c:v>13</c:v>
                      </c:pt>
                      <c:pt idx="3">
                        <c:v>19</c:v>
                      </c:pt>
                      <c:pt idx="4">
                        <c:v>0</c:v>
                      </c:pt>
                      <c:pt idx="5">
                        <c:v>0</c:v>
                      </c:pt>
                    </c:numCache>
                  </c:numRef>
                </c:val>
                <c:extLst xmlns:c15="http://schemas.microsoft.com/office/drawing/2012/chart">
                  <c:ext xmlns:c16="http://schemas.microsoft.com/office/drawing/2014/chart" uri="{C3380CC4-5D6E-409C-BE32-E72D297353CC}">
                    <c16:uniqueId val="{00000003-BAF4-4ACB-8EE9-D47001ED79D1}"/>
                  </c:ext>
                </c:extLst>
              </c15:ser>
            </c15:filteredBarSeries>
          </c:ext>
        </c:extLst>
      </c:barChart>
      <c:catAx>
        <c:axId val="72759936"/>
        <c:scaling>
          <c:orientation val="minMax"/>
        </c:scaling>
        <c:axPos val="b"/>
        <c:numFmt formatCode="General" sourceLinked="1"/>
        <c:maj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a:ea typeface="Arial"/>
                <a:cs typeface="Arial"/>
              </a:defRPr>
            </a:pPr>
            <a:endParaRPr lang="en-US"/>
          </a:p>
        </c:txPr>
        <c:crossAx val="72774016"/>
        <c:crosses val="autoZero"/>
        <c:auto val="1"/>
        <c:lblAlgn val="ctr"/>
        <c:lblOffset val="100"/>
      </c:catAx>
      <c:valAx>
        <c:axId val="72774016"/>
        <c:scaling>
          <c:orientation val="minMax"/>
        </c:scaling>
        <c:axPos val="l"/>
        <c:majorGridlines>
          <c:spPr>
            <a:ln w="3175" cap="flat" cmpd="sng" algn="ctr">
              <a:solidFill>
                <a:srgbClr val="C0C0C0"/>
              </a:solidFill>
              <a:prstDash val="sys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Arial"/>
                    <a:ea typeface="Arial"/>
                    <a:cs typeface="Arial"/>
                  </a:defRPr>
                </a:pPr>
                <a:r>
                  <a:rPr lang="en-ZA" dirty="0" smtClean="0"/>
                  <a:t>Numbe</a:t>
                </a:r>
                <a:r>
                  <a:rPr lang="en-ZA" baseline="0" dirty="0" smtClean="0"/>
                  <a:t>r of qualifications registered</a:t>
                </a:r>
                <a:endParaRPr lang="en-ZA" dirty="0"/>
              </a:p>
            </c:rich>
          </c:tx>
          <c:layout/>
          <c:spPr>
            <a:noFill/>
            <a:ln>
              <a:noFill/>
            </a:ln>
            <a:effectLst/>
          </c:spPr>
        </c:title>
        <c:numFmt formatCode="#\ ##0_ ;\-#\ ##0\ " sourceLinked="1"/>
        <c:majorTickMark val="none"/>
        <c:tickLblPos val="nextTo"/>
        <c:spPr>
          <a:noFill/>
          <a:ln w="25400">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a:ea typeface="Arial"/>
                <a:cs typeface="Arial"/>
              </a:defRPr>
            </a:pPr>
            <a:endParaRPr lang="en-US"/>
          </a:p>
        </c:txPr>
        <c:crossAx val="72759936"/>
        <c:crosses val="autoZero"/>
        <c:crossBetween val="between"/>
      </c:valAx>
      <c:spPr>
        <a:noFill/>
        <a:ln w="25400">
          <a:noFill/>
        </a:ln>
        <a:effectLst/>
      </c:spPr>
    </c:plotArea>
    <c:legend>
      <c:legendPos val="b"/>
      <c:layout>
        <c:manualLayout>
          <c:xMode val="edge"/>
          <c:yMode val="edge"/>
          <c:x val="4.1544477028347994E-2"/>
          <c:y val="0.8974402238181769"/>
          <c:w val="0.75572232356585922"/>
          <c:h val="7.3028972339995973E-2"/>
        </c:manualLayout>
      </c:layout>
      <c:spPr>
        <a:noFill/>
        <a:ln w="25400">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a:ea typeface="Arial"/>
              <a:cs typeface="Arial"/>
            </a:defRPr>
          </a:pPr>
          <a:endParaRPr lang="en-US"/>
        </a:p>
      </c:txPr>
    </c:legend>
    <c:plotVisOnly val="1"/>
    <c:dispBlanksAs val="gap"/>
  </c:chart>
  <c:spPr>
    <a:solidFill>
      <a:schemeClr val="bg1"/>
    </a:solidFill>
    <a:ln w="25400" cap="flat" cmpd="sng" algn="ctr">
      <a:noFill/>
      <a:round/>
    </a:ln>
    <a:effectLst/>
  </c:spPr>
  <c:txPr>
    <a:bodyPr/>
    <a:lstStyle/>
    <a:p>
      <a:pPr>
        <a:defRPr sz="900">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5446419557381269"/>
          <c:y val="0.1621426819135045"/>
          <c:w val="0.83282802762337893"/>
          <c:h val="0.63398409369683073"/>
        </c:manualLayout>
      </c:layout>
      <c:barChart>
        <c:barDir val="col"/>
        <c:grouping val="clustered"/>
        <c:ser>
          <c:idx val="0"/>
          <c:order val="0"/>
          <c:tx>
            <c:strRef>
              <c:f>'Summary statistics'!$A$8</c:f>
              <c:strCache>
                <c:ptCount val="1"/>
                <c:pt idx="0">
                  <c:v>HEQSF (Higher Education)               </c:v>
                </c:pt>
              </c:strCache>
            </c:strRef>
          </c:tx>
          <c:spPr>
            <a:solidFill>
              <a:srgbClr val="616A2E"/>
            </a:solidFill>
            <a:ln w="25400">
              <a:noFill/>
            </a:ln>
            <a:effectLst/>
          </c:spPr>
          <c:cat>
            <c:strRef>
              <c:f>'Summary statistics'!$F$1:$H$1</c:f>
              <c:strCache>
                <c:ptCount val="3"/>
                <c:pt idx="0">
                  <c:v>2014/15</c:v>
                </c:pt>
                <c:pt idx="1">
                  <c:v>2015/16</c:v>
                </c:pt>
                <c:pt idx="2">
                  <c:v>2016/17</c:v>
                </c:pt>
              </c:strCache>
            </c:strRef>
          </c:cat>
          <c:val>
            <c:numRef>
              <c:f>'Summary statistics'!$F$8:$H$8</c:f>
              <c:numCache>
                <c:formatCode>#\ ##0_ ;\-#\ ##0\ </c:formatCode>
                <c:ptCount val="3"/>
                <c:pt idx="0">
                  <c:v>195</c:v>
                </c:pt>
                <c:pt idx="1">
                  <c:v>178</c:v>
                </c:pt>
                <c:pt idx="2">
                  <c:v>278</c:v>
                </c:pt>
              </c:numCache>
            </c:numRef>
          </c:val>
          <c:extLst xmlns:c16r2="http://schemas.microsoft.com/office/drawing/2015/06/chart">
            <c:ext xmlns:c16="http://schemas.microsoft.com/office/drawing/2014/chart" uri="{C3380CC4-5D6E-409C-BE32-E72D297353CC}">
              <c16:uniqueId val="{00000000-79DF-407B-9D26-C5E8FBF0A1FF}"/>
            </c:ext>
          </c:extLst>
        </c:ser>
        <c:ser>
          <c:idx val="1"/>
          <c:order val="1"/>
          <c:tx>
            <c:strRef>
              <c:f>'Summary statistics'!$A$9</c:f>
              <c:strCache>
                <c:ptCount val="1"/>
                <c:pt idx="0">
                  <c:v>OQSF (Occupational)                       </c:v>
                </c:pt>
              </c:strCache>
            </c:strRef>
          </c:tx>
          <c:spPr>
            <a:solidFill>
              <a:srgbClr val="DA7A20"/>
            </a:solidFill>
            <a:ln w="25400">
              <a:noFill/>
            </a:ln>
            <a:effectLst/>
          </c:spPr>
          <c:cat>
            <c:strRef>
              <c:f>'Summary statistics'!$F$1:$H$1</c:f>
              <c:strCache>
                <c:ptCount val="3"/>
                <c:pt idx="0">
                  <c:v>2014/15</c:v>
                </c:pt>
                <c:pt idx="1">
                  <c:v>2015/16</c:v>
                </c:pt>
                <c:pt idx="2">
                  <c:v>2016/17</c:v>
                </c:pt>
              </c:strCache>
            </c:strRef>
          </c:cat>
          <c:val>
            <c:numRef>
              <c:f>'Summary statistics'!$F$9:$H$9</c:f>
              <c:numCache>
                <c:formatCode>#\ ##0_ ;\-#\ ##0\ </c:formatCode>
                <c:ptCount val="3"/>
                <c:pt idx="0">
                  <c:v>27</c:v>
                </c:pt>
                <c:pt idx="1">
                  <c:v>37</c:v>
                </c:pt>
                <c:pt idx="2">
                  <c:v>15</c:v>
                </c:pt>
              </c:numCache>
            </c:numRef>
          </c:val>
          <c:extLst xmlns:c16r2="http://schemas.microsoft.com/office/drawing/2015/06/chart">
            <c:ext xmlns:c16="http://schemas.microsoft.com/office/drawing/2014/chart" uri="{C3380CC4-5D6E-409C-BE32-E72D297353CC}">
              <c16:uniqueId val="{00000001-79DF-407B-9D26-C5E8FBF0A1FF}"/>
            </c:ext>
          </c:extLst>
        </c:ser>
        <c:ser>
          <c:idx val="2"/>
          <c:order val="2"/>
          <c:tx>
            <c:strRef>
              <c:f>'Summary statistics'!$A$10</c:f>
              <c:strCache>
                <c:ptCount val="1"/>
                <c:pt idx="0">
                  <c:v>GFETQSF (General &amp; Further)             </c:v>
                </c:pt>
              </c:strCache>
            </c:strRef>
          </c:tx>
          <c:spPr>
            <a:solidFill>
              <a:srgbClr val="B2411A"/>
            </a:solidFill>
            <a:ln w="25400">
              <a:noFill/>
            </a:ln>
            <a:effectLst/>
          </c:spPr>
          <c:cat>
            <c:strRef>
              <c:f>'Summary statistics'!$F$1:$H$1</c:f>
              <c:strCache>
                <c:ptCount val="3"/>
                <c:pt idx="0">
                  <c:v>2014/15</c:v>
                </c:pt>
                <c:pt idx="1">
                  <c:v>2015/16</c:v>
                </c:pt>
                <c:pt idx="2">
                  <c:v>2016/17</c:v>
                </c:pt>
              </c:strCache>
            </c:strRef>
          </c:cat>
          <c:val>
            <c:numRef>
              <c:f>'Summary statistics'!$F$10:$H$10</c:f>
              <c:numCache>
                <c:formatCode>#\ ##0_ ;\-#\ ##0\ </c:formatCode>
                <c:ptCount val="3"/>
                <c:pt idx="0">
                  <c:v>0</c:v>
                </c:pt>
                <c:pt idx="1">
                  <c:v>1</c:v>
                </c:pt>
                <c:pt idx="2">
                  <c:v>0</c:v>
                </c:pt>
              </c:numCache>
            </c:numRef>
          </c:val>
          <c:extLst xmlns:c16r2="http://schemas.microsoft.com/office/drawing/2015/06/chart">
            <c:ext xmlns:c16="http://schemas.microsoft.com/office/drawing/2014/chart" uri="{C3380CC4-5D6E-409C-BE32-E72D297353CC}">
              <c16:uniqueId val="{00000002-79DF-407B-9D26-C5E8FBF0A1FF}"/>
            </c:ext>
          </c:extLst>
        </c:ser>
        <c:dLbls/>
        <c:gapWidth val="219"/>
        <c:overlap val="-27"/>
        <c:axId val="72958720"/>
        <c:axId val="72960256"/>
      </c:barChart>
      <c:catAx>
        <c:axId val="72958720"/>
        <c:scaling>
          <c:orientation val="minMax"/>
        </c:scaling>
        <c:axPos val="b"/>
        <c:numFmt formatCode="General" sourceLinked="1"/>
        <c:maj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a:ea typeface="Arial"/>
                <a:cs typeface="Arial"/>
              </a:defRPr>
            </a:pPr>
            <a:endParaRPr lang="en-US"/>
          </a:p>
        </c:txPr>
        <c:crossAx val="72960256"/>
        <c:crosses val="autoZero"/>
        <c:auto val="1"/>
        <c:lblAlgn val="ctr"/>
        <c:lblOffset val="100"/>
      </c:catAx>
      <c:valAx>
        <c:axId val="72960256"/>
        <c:scaling>
          <c:orientation val="minMax"/>
        </c:scaling>
        <c:axPos val="l"/>
        <c:majorGridlines>
          <c:spPr>
            <a:ln w="3175" cap="flat" cmpd="sng" algn="ctr">
              <a:solidFill>
                <a:srgbClr val="C0C0C0"/>
              </a:solidFill>
              <a:prstDash val="sysDash"/>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a:ea typeface="Arial"/>
                    <a:cs typeface="Arial"/>
                  </a:defRPr>
                </a:pPr>
                <a:r>
                  <a:rPr lang="en-ZA" sz="1400" dirty="0" smtClean="0"/>
                  <a:t>Number</a:t>
                </a:r>
                <a:r>
                  <a:rPr lang="en-ZA" sz="1400" baseline="0" dirty="0" smtClean="0"/>
                  <a:t> of qualifications registered</a:t>
                </a:r>
                <a:endParaRPr lang="en-ZA" sz="1400" dirty="0"/>
              </a:p>
            </c:rich>
          </c:tx>
          <c:layout/>
          <c:spPr>
            <a:noFill/>
            <a:ln>
              <a:noFill/>
            </a:ln>
            <a:effectLst/>
          </c:spPr>
        </c:title>
        <c:numFmt formatCode="#\ ##0_ ;\-#\ ##0\ " sourceLinked="1"/>
        <c:majorTickMark val="none"/>
        <c:tickLblPos val="nextTo"/>
        <c:spPr>
          <a:noFill/>
          <a:ln w="25400">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a:ea typeface="Arial"/>
                <a:cs typeface="Arial"/>
              </a:defRPr>
            </a:pPr>
            <a:endParaRPr lang="en-US"/>
          </a:p>
        </c:txPr>
        <c:crossAx val="72958720"/>
        <c:crosses val="autoZero"/>
        <c:crossBetween val="between"/>
      </c:valAx>
      <c:spPr>
        <a:noFill/>
        <a:ln w="25400">
          <a:noFill/>
        </a:ln>
        <a:effectLst/>
      </c:spPr>
    </c:plotArea>
    <c:legend>
      <c:legendPos val="b"/>
      <c:layout>
        <c:manualLayout>
          <c:xMode val="edge"/>
          <c:yMode val="edge"/>
          <c:x val="9.189374928791344E-2"/>
          <c:y val="0.86935265147625806"/>
          <c:w val="0.80435302991818103"/>
          <c:h val="0.12220725675622209"/>
        </c:manualLayout>
      </c:layout>
      <c:spPr>
        <a:noFill/>
        <a:ln w="25400">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a:ea typeface="Arial"/>
              <a:cs typeface="Arial"/>
            </a:defRPr>
          </a:pPr>
          <a:endParaRPr lang="en-US"/>
        </a:p>
      </c:txPr>
    </c:legend>
    <c:plotVisOnly val="1"/>
    <c:dispBlanksAs val="gap"/>
  </c:chart>
  <c:spPr>
    <a:solidFill>
      <a:schemeClr val="bg1"/>
    </a:solidFill>
    <a:ln w="25400" cap="flat" cmpd="sng" algn="ctr">
      <a:noFill/>
      <a:round/>
    </a:ln>
    <a:effectLst/>
  </c:spPr>
  <c:txPr>
    <a:bodyPr/>
    <a:lstStyle/>
    <a:p>
      <a:pPr>
        <a:defRPr sz="900">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xMode val="edge"/>
          <c:yMode val="edge"/>
          <c:x val="2.1994134897360705E-2"/>
          <c:y val="4.1208791208791215E-2"/>
          <c:w val="0.9652981427174977"/>
          <c:h val="0.83017399267399283"/>
        </c:manualLayout>
      </c:layout>
      <c:barChart>
        <c:barDir val="col"/>
        <c:grouping val="clustered"/>
        <c:ser>
          <c:idx val="0"/>
          <c:order val="0"/>
          <c:tx>
            <c:strRef>
              <c:f>'Summary statistics'!$A$17</c:f>
              <c:strCache>
                <c:ptCount val="1"/>
                <c:pt idx="0">
                  <c:v>Qualification achievements and enrolment </c:v>
                </c:pt>
              </c:strCache>
            </c:strRef>
          </c:tx>
          <c:spPr>
            <a:solidFill>
              <a:srgbClr val="616A2E"/>
            </a:solidFill>
            <a:ln w="25400">
              <a:noFill/>
            </a:ln>
            <a:effectLst/>
          </c:spPr>
          <c:cat>
            <c:strRef>
              <c:f>'Summary statistics'!$B$16:$G$16</c:f>
              <c:strCache>
                <c:ptCount val="6"/>
                <c:pt idx="0">
                  <c:v>2009/10</c:v>
                </c:pt>
                <c:pt idx="1">
                  <c:v>2010/11</c:v>
                </c:pt>
                <c:pt idx="2">
                  <c:v>2011/12</c:v>
                </c:pt>
                <c:pt idx="3">
                  <c:v>2012/13</c:v>
                </c:pt>
                <c:pt idx="4">
                  <c:v>2014/15</c:v>
                </c:pt>
                <c:pt idx="5">
                  <c:v>2015/16</c:v>
                </c:pt>
              </c:strCache>
            </c:strRef>
          </c:cat>
          <c:val>
            <c:numRef>
              <c:f>'Summary statistics'!$B$17:$G$17</c:f>
              <c:numCache>
                <c:formatCode>#\ ##0_ ;\-#\ ##0\ </c:formatCode>
                <c:ptCount val="6"/>
                <c:pt idx="0">
                  <c:v>9730000</c:v>
                </c:pt>
                <c:pt idx="1">
                  <c:v>10845165</c:v>
                </c:pt>
                <c:pt idx="2">
                  <c:v>11390752</c:v>
                </c:pt>
                <c:pt idx="3" formatCode="#,##0">
                  <c:v>12895305</c:v>
                </c:pt>
                <c:pt idx="4">
                  <c:v>17582125</c:v>
                </c:pt>
                <c:pt idx="5">
                  <c:v>18712114</c:v>
                </c:pt>
              </c:numCache>
            </c:numRef>
          </c:val>
          <c:extLst xmlns:c16r2="http://schemas.microsoft.com/office/drawing/2015/06/chart">
            <c:ext xmlns:c16="http://schemas.microsoft.com/office/drawing/2014/chart" uri="{C3380CC4-5D6E-409C-BE32-E72D297353CC}">
              <c16:uniqueId val="{00000000-150A-4024-B6CF-34F66CC9FEE0}"/>
            </c:ext>
          </c:extLst>
        </c:ser>
        <c:dLbls/>
        <c:gapWidth val="219"/>
        <c:overlap val="-27"/>
        <c:axId val="74551296"/>
        <c:axId val="74552832"/>
      </c:barChart>
      <c:catAx>
        <c:axId val="74551296"/>
        <c:scaling>
          <c:orientation val="minMax"/>
        </c:scaling>
        <c:axPos val="b"/>
        <c:numFmt formatCode="General" sourceLinked="1"/>
        <c:maj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a:ea typeface="Arial"/>
                <a:cs typeface="Arial"/>
              </a:defRPr>
            </a:pPr>
            <a:endParaRPr lang="en-US"/>
          </a:p>
        </c:txPr>
        <c:crossAx val="74552832"/>
        <c:crosses val="autoZero"/>
        <c:auto val="1"/>
        <c:lblAlgn val="ctr"/>
        <c:lblOffset val="100"/>
      </c:catAx>
      <c:valAx>
        <c:axId val="74552832"/>
        <c:scaling>
          <c:orientation val="minMax"/>
        </c:scaling>
        <c:axPos val="l"/>
        <c:majorGridlines>
          <c:spPr>
            <a:ln w="3175" cap="flat" cmpd="sng" algn="ctr">
              <a:solidFill>
                <a:srgbClr val="C0C0C0"/>
              </a:solidFill>
              <a:prstDash val="sysDash"/>
              <a:round/>
            </a:ln>
            <a:effectLst/>
          </c:spPr>
        </c:majorGridlines>
        <c:numFmt formatCode="#\ ##0_ ;\-#\ ##0\ " sourceLinked="1"/>
        <c:majorTickMark val="none"/>
        <c:tickLblPos val="nextTo"/>
        <c:spPr>
          <a:noFill/>
          <a:ln w="25400">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a:ea typeface="Arial"/>
                <a:cs typeface="Arial"/>
              </a:defRPr>
            </a:pPr>
            <a:endParaRPr lang="en-US"/>
          </a:p>
        </c:txPr>
        <c:crossAx val="74551296"/>
        <c:crosses val="autoZero"/>
        <c:crossBetween val="between"/>
      </c:valAx>
      <c:spPr>
        <a:noFill/>
        <a:ln w="25400">
          <a:noFill/>
        </a:ln>
        <a:effectLst/>
      </c:spPr>
    </c:plotArea>
    <c:plotVisOnly val="1"/>
    <c:dispBlanksAs val="gap"/>
  </c:chart>
  <c:spPr>
    <a:solidFill>
      <a:schemeClr val="bg1"/>
    </a:solidFill>
    <a:ln w="25400" cap="flat" cmpd="sng" algn="ctr">
      <a:noFill/>
      <a:round/>
    </a:ln>
    <a:effectLst/>
  </c:spPr>
  <c:txPr>
    <a:bodyPr/>
    <a:lstStyle/>
    <a:p>
      <a:pPr>
        <a:defRPr sz="900">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xMode val="edge"/>
          <c:yMode val="edge"/>
          <c:x val="2.2110263088917888E-2"/>
          <c:y val="5.1393624394644184E-2"/>
          <c:w val="0.97039488001361829"/>
          <c:h val="0.8643473193644704"/>
        </c:manualLayout>
      </c:layout>
      <c:barChart>
        <c:barDir val="col"/>
        <c:grouping val="clustered"/>
        <c:ser>
          <c:idx val="0"/>
          <c:order val="0"/>
          <c:tx>
            <c:strRef>
              <c:f>Tables!$D$104</c:f>
              <c:strCache>
                <c:ptCount val="1"/>
                <c:pt idx="0">
                  <c:v>Public</c:v>
                </c:pt>
              </c:strCache>
            </c:strRef>
          </c:tx>
          <c:spPr>
            <a:solidFill>
              <a:srgbClr val="616A2E"/>
            </a:solidFill>
            <a:ln w="25400">
              <a:noFill/>
            </a:ln>
            <a:effectLst/>
          </c:spPr>
          <c:cat>
            <c:strRef>
              <c:f>Tables!$C$105:$C$108</c:f>
              <c:strCache>
                <c:ptCount val="3"/>
                <c:pt idx="0">
                  <c:v>Between 3 and 6 months</c:v>
                </c:pt>
                <c:pt idx="1">
                  <c:v>Between 7 and 12 months</c:v>
                </c:pt>
                <c:pt idx="2">
                  <c:v>More than 1 year</c:v>
                </c:pt>
              </c:strCache>
            </c:strRef>
          </c:cat>
          <c:val>
            <c:numRef>
              <c:f>Tables!$D$105:$D$108</c:f>
              <c:numCache>
                <c:formatCode>General</c:formatCode>
                <c:ptCount val="3"/>
                <c:pt idx="0">
                  <c:v>2</c:v>
                </c:pt>
                <c:pt idx="1">
                  <c:v>3</c:v>
                </c:pt>
                <c:pt idx="2">
                  <c:v>9</c:v>
                </c:pt>
              </c:numCache>
            </c:numRef>
          </c:val>
          <c:extLst xmlns:c16r2="http://schemas.microsoft.com/office/drawing/2015/06/chart">
            <c:ext xmlns:c16="http://schemas.microsoft.com/office/drawing/2014/chart" uri="{C3380CC4-5D6E-409C-BE32-E72D297353CC}">
              <c16:uniqueId val="{00000000-57C0-4C6D-BE17-35CFFDBD134C}"/>
            </c:ext>
          </c:extLst>
        </c:ser>
        <c:ser>
          <c:idx val="1"/>
          <c:order val="1"/>
          <c:tx>
            <c:strRef>
              <c:f>Tables!$K$104</c:f>
              <c:strCache>
                <c:ptCount val="1"/>
                <c:pt idx="0">
                  <c:v>Private</c:v>
                </c:pt>
              </c:strCache>
            </c:strRef>
          </c:tx>
          <c:spPr>
            <a:solidFill>
              <a:srgbClr val="DA7A20"/>
            </a:solidFill>
            <a:ln w="25400">
              <a:noFill/>
            </a:ln>
            <a:effectLst/>
          </c:spPr>
          <c:cat>
            <c:strRef>
              <c:f>Tables!$C$105:$C$108</c:f>
              <c:strCache>
                <c:ptCount val="3"/>
                <c:pt idx="0">
                  <c:v>Between 3 and 6 months</c:v>
                </c:pt>
                <c:pt idx="1">
                  <c:v>Between 7 and 12 months</c:v>
                </c:pt>
                <c:pt idx="2">
                  <c:v>More than 1 year</c:v>
                </c:pt>
              </c:strCache>
            </c:strRef>
          </c:cat>
          <c:val>
            <c:numRef>
              <c:f>Tables!$K$105:$K$108</c:f>
              <c:numCache>
                <c:formatCode>General</c:formatCode>
                <c:ptCount val="3"/>
                <c:pt idx="0">
                  <c:v>1</c:v>
                </c:pt>
                <c:pt idx="1">
                  <c:v>1</c:v>
                </c:pt>
                <c:pt idx="2">
                  <c:v>21</c:v>
                </c:pt>
              </c:numCache>
            </c:numRef>
          </c:val>
          <c:extLst xmlns:c16r2="http://schemas.microsoft.com/office/drawing/2015/06/chart">
            <c:ext xmlns:c16="http://schemas.microsoft.com/office/drawing/2014/chart" uri="{C3380CC4-5D6E-409C-BE32-E72D297353CC}">
              <c16:uniqueId val="{00000001-57C0-4C6D-BE17-35CFFDBD134C}"/>
            </c:ext>
          </c:extLst>
        </c:ser>
        <c:dLbls/>
        <c:gapWidth val="219"/>
        <c:overlap val="-27"/>
        <c:axId val="73100288"/>
        <c:axId val="73114368"/>
      </c:barChart>
      <c:catAx>
        <c:axId val="73100288"/>
        <c:scaling>
          <c:orientation val="minMax"/>
        </c:scaling>
        <c:axPos val="b"/>
        <c:numFmt formatCode="General" sourceLinked="1"/>
        <c:maj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a:ea typeface="Arial"/>
                <a:cs typeface="Arial"/>
              </a:defRPr>
            </a:pPr>
            <a:endParaRPr lang="en-US"/>
          </a:p>
        </c:txPr>
        <c:crossAx val="73114368"/>
        <c:crosses val="autoZero"/>
        <c:auto val="1"/>
        <c:lblAlgn val="ctr"/>
        <c:lblOffset val="100"/>
      </c:catAx>
      <c:valAx>
        <c:axId val="73114368"/>
        <c:scaling>
          <c:orientation val="minMax"/>
        </c:scaling>
        <c:axPos val="l"/>
        <c:majorGridlines>
          <c:spPr>
            <a:ln w="3175" cap="flat" cmpd="sng" algn="ctr">
              <a:solidFill>
                <a:srgbClr val="C0C0C0"/>
              </a:solidFill>
              <a:prstDash val="sysDash"/>
              <a:round/>
            </a:ln>
            <a:effectLst/>
          </c:spPr>
        </c:majorGridlines>
        <c:numFmt formatCode="General" sourceLinked="1"/>
        <c:majorTickMark val="none"/>
        <c:tickLblPos val="nextTo"/>
        <c:spPr>
          <a:noFill/>
          <a:ln w="25400">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a:ea typeface="Arial"/>
                <a:cs typeface="Arial"/>
              </a:defRPr>
            </a:pPr>
            <a:endParaRPr lang="en-US"/>
          </a:p>
        </c:txPr>
        <c:crossAx val="73100288"/>
        <c:crosses val="autoZero"/>
        <c:crossBetween val="between"/>
      </c:valAx>
      <c:spPr>
        <a:noFill/>
        <a:ln w="25400">
          <a:noFill/>
        </a:ln>
        <a:effectLst/>
      </c:spPr>
    </c:plotArea>
    <c:legend>
      <c:legendPos val="b"/>
      <c:layout>
        <c:manualLayout>
          <c:xMode val="edge"/>
          <c:yMode val="edge"/>
          <c:x val="3.4393742582761157E-2"/>
          <c:y val="0.92548145194162679"/>
          <c:w val="0.20708315052993745"/>
          <c:h val="7.3028972339995959E-2"/>
        </c:manualLayout>
      </c:layout>
      <c:spPr>
        <a:noFill/>
        <a:ln w="25400">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a:ea typeface="Arial"/>
              <a:cs typeface="Arial"/>
            </a:defRPr>
          </a:pPr>
          <a:endParaRPr lang="en-US"/>
        </a:p>
      </c:txPr>
    </c:legend>
    <c:plotVisOnly val="1"/>
    <c:dispBlanksAs val="gap"/>
  </c:chart>
  <c:spPr>
    <a:solidFill>
      <a:schemeClr val="bg1"/>
    </a:solidFill>
    <a:ln w="25400" cap="flat" cmpd="sng" algn="ctr">
      <a:noFill/>
      <a:round/>
    </a:ln>
    <a:effectLst/>
  </c:spPr>
  <c:txPr>
    <a:bodyPr/>
    <a:lstStyle/>
    <a:p>
      <a:pPr>
        <a:defRPr sz="900">
          <a:latin typeface="Arial"/>
          <a:ea typeface="Arial"/>
          <a:cs typeface="Arial"/>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5935"/>
          </a:xfrm>
          <a:prstGeom prst="rect">
            <a:avLst/>
          </a:prstGeom>
        </p:spPr>
        <p:txBody>
          <a:bodyPr vert="horz" lIns="93165" tIns="46582" rIns="93165" bIns="46582" rtlCol="0"/>
          <a:lstStyle>
            <a:lvl1pPr algn="l">
              <a:defRPr sz="1200">
                <a:latin typeface="Arial" charset="0"/>
                <a:ea typeface="+mn-ea"/>
              </a:defRPr>
            </a:lvl1pPr>
          </a:lstStyle>
          <a:p>
            <a:pPr>
              <a:defRPr/>
            </a:pPr>
            <a:endParaRPr lang="en-US" dirty="0"/>
          </a:p>
        </p:txBody>
      </p:sp>
      <p:sp>
        <p:nvSpPr>
          <p:cNvPr id="4" name="Footer Placeholder 3"/>
          <p:cNvSpPr>
            <a:spLocks noGrp="1"/>
          </p:cNvSpPr>
          <p:nvPr>
            <p:ph type="ftr" sz="quarter" idx="2"/>
          </p:nvPr>
        </p:nvSpPr>
        <p:spPr>
          <a:xfrm>
            <a:off x="1" y="9421045"/>
            <a:ext cx="2944283" cy="495935"/>
          </a:xfrm>
          <a:prstGeom prst="rect">
            <a:avLst/>
          </a:prstGeom>
        </p:spPr>
        <p:txBody>
          <a:bodyPr vert="horz" lIns="93165" tIns="46582" rIns="93165" bIns="46582" rtlCol="0" anchor="b"/>
          <a:lstStyle>
            <a:lvl1pPr algn="l">
              <a:defRPr sz="1200">
                <a:latin typeface="Arial" charset="0"/>
                <a:ea typeface="+mn-ea"/>
              </a:defRPr>
            </a:lvl1pPr>
          </a:lstStyle>
          <a:p>
            <a:pPr>
              <a:defRPr/>
            </a:pPr>
            <a:endParaRPr lang="en-US" dirty="0"/>
          </a:p>
        </p:txBody>
      </p:sp>
      <p:sp>
        <p:nvSpPr>
          <p:cNvPr id="5" name="Slide Number Placeholder 4"/>
          <p:cNvSpPr>
            <a:spLocks noGrp="1"/>
          </p:cNvSpPr>
          <p:nvPr>
            <p:ph type="sldNum" sz="quarter" idx="3"/>
          </p:nvPr>
        </p:nvSpPr>
        <p:spPr>
          <a:xfrm>
            <a:off x="3848646" y="9421045"/>
            <a:ext cx="2944283" cy="495935"/>
          </a:xfrm>
          <a:prstGeom prst="rect">
            <a:avLst/>
          </a:prstGeom>
        </p:spPr>
        <p:txBody>
          <a:bodyPr vert="horz" wrap="square" lIns="93165" tIns="46582" rIns="93165" bIns="46582" numCol="1" anchor="b" anchorCtr="0" compatLnSpc="1">
            <a:prstTxWarp prst="textNoShape">
              <a:avLst/>
            </a:prstTxWarp>
          </a:bodyPr>
          <a:lstStyle>
            <a:lvl1pPr algn="r">
              <a:defRPr sz="1200" smtClean="0">
                <a:latin typeface="Arial" pitchFamily="34" charset="0"/>
              </a:defRPr>
            </a:lvl1pPr>
          </a:lstStyle>
          <a:p>
            <a:pPr>
              <a:defRPr/>
            </a:pPr>
            <a:fld id="{2A67D801-9C80-4B78-86F4-8AB5B45900ED}" type="slidenum">
              <a:rPr lang="en-US"/>
              <a:pPr>
                <a:defRPr/>
              </a:pPr>
              <a:t>‹#›</a:t>
            </a:fld>
            <a:endParaRPr lang="en-US" dirty="0"/>
          </a:p>
        </p:txBody>
      </p:sp>
    </p:spTree>
    <p:extLst>
      <p:ext uri="{BB962C8B-B14F-4D97-AF65-F5344CB8AC3E}">
        <p14:creationId xmlns:p14="http://schemas.microsoft.com/office/powerpoint/2010/main" xmlns="" val="331034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4283" cy="495935"/>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16387" name="Rectangle 3"/>
          <p:cNvSpPr>
            <a:spLocks noGrp="1" noChangeArrowheads="1"/>
          </p:cNvSpPr>
          <p:nvPr>
            <p:ph type="dt" idx="1"/>
          </p:nvPr>
        </p:nvSpPr>
        <p:spPr bwMode="auto">
          <a:xfrm>
            <a:off x="3848646" y="1"/>
            <a:ext cx="2944283" cy="495935"/>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917575" y="742950"/>
            <a:ext cx="4959350" cy="3719513"/>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79450" y="4711383"/>
            <a:ext cx="5435600" cy="4463415"/>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9421045"/>
            <a:ext cx="2944283" cy="495935"/>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16391" name="Rectangle 7"/>
          <p:cNvSpPr>
            <a:spLocks noGrp="1" noChangeArrowheads="1"/>
          </p:cNvSpPr>
          <p:nvPr>
            <p:ph type="sldNum" sz="quarter" idx="5"/>
          </p:nvPr>
        </p:nvSpPr>
        <p:spPr bwMode="auto">
          <a:xfrm>
            <a:off x="3848646" y="9421045"/>
            <a:ext cx="2944283" cy="495935"/>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a:defRPr sz="1200" smtClean="0">
                <a:latin typeface="Arial" pitchFamily="34" charset="0"/>
              </a:defRPr>
            </a:lvl1pPr>
          </a:lstStyle>
          <a:p>
            <a:pPr>
              <a:defRPr/>
            </a:pPr>
            <a:fld id="{BFCDE4E3-1E92-49F2-ADEE-83AF3CC53B72}" type="slidenum">
              <a:rPr lang="en-US"/>
              <a:pPr>
                <a:defRPr/>
              </a:pPr>
              <a:t>‹#›</a:t>
            </a:fld>
            <a:endParaRPr lang="en-US" dirty="0"/>
          </a:p>
        </p:txBody>
      </p:sp>
    </p:spTree>
    <p:extLst>
      <p:ext uri="{BB962C8B-B14F-4D97-AF65-F5344CB8AC3E}">
        <p14:creationId xmlns:p14="http://schemas.microsoft.com/office/powerpoint/2010/main" xmlns="" val="1413144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a:t>
            </a:fld>
            <a:endParaRPr lang="en-US" dirty="0"/>
          </a:p>
        </p:txBody>
      </p:sp>
    </p:spTree>
    <p:extLst>
      <p:ext uri="{BB962C8B-B14F-4D97-AF65-F5344CB8AC3E}">
        <p14:creationId xmlns:p14="http://schemas.microsoft.com/office/powerpoint/2010/main" xmlns="" val="105340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0D2D15-DA28-4CD1-884A-55178A5347E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F5F5D6-9CB8-41EC-864A-C8A8AA33FCB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F34392-6F64-427E-94C7-2350A03B33D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8E9B5E-6974-40CF-AD87-989A69B291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50C896-E679-41A6-B0EB-E9E94A21234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8646A8-6895-48F9-A304-1377D7A977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A843F6-7212-4BC3-BD2E-93F9255C527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C8486D3-2E63-431E-B22F-3541680AA71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CF67A36-5B23-4764-989A-9012C69579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D881190-D350-45FF-AA29-EA5D442E5E3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72CA47-67E2-4C64-9E8B-CE22AE7A59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B7D518-8202-46C1-8758-3CC59B278EA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5223E309-A705-4134-A5E0-2B3F7E2E285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470775" y="4724400"/>
            <a:ext cx="1825625" cy="1974850"/>
          </a:xfrm>
          <a:prstGeom prst="rect">
            <a:avLst/>
          </a:prstGeom>
          <a:noFill/>
          <a:ln w="9525">
            <a:noFill/>
            <a:miter lim="800000"/>
            <a:headEnd/>
            <a:tailEnd/>
          </a:ln>
        </p:spPr>
      </p:pic>
      <p:sp>
        <p:nvSpPr>
          <p:cNvPr id="7" name="Rectangle 3"/>
          <p:cNvSpPr txBox="1">
            <a:spLocks noChangeArrowheads="1"/>
          </p:cNvSpPr>
          <p:nvPr/>
        </p:nvSpPr>
        <p:spPr>
          <a:xfrm>
            <a:off x="533400" y="609600"/>
            <a:ext cx="8077200" cy="5715000"/>
          </a:xfrm>
          <a:prstGeom prst="rect">
            <a:avLst/>
          </a:prstGeom>
        </p:spPr>
        <p:txBody>
          <a:bodyPr/>
          <a:lstStyle/>
          <a:p>
            <a:pPr marL="342900" indent="-342900" algn="ctr">
              <a:lnSpc>
                <a:spcPct val="90000"/>
              </a:lnSpc>
              <a:spcBef>
                <a:spcPct val="20000"/>
              </a:spcBef>
              <a:defRPr/>
            </a:pPr>
            <a:r>
              <a:rPr lang="en-US" sz="2600" b="1" kern="0" dirty="0" smtClean="0">
                <a:latin typeface="+mn-lt"/>
                <a:ea typeface="+mn-ea"/>
                <a:cs typeface="Calibri" pitchFamily="34" charset="0"/>
              </a:rPr>
              <a:t>DEPARTMENT OF </a:t>
            </a:r>
            <a:r>
              <a:rPr lang="en-US" sz="2600" b="1" kern="0" dirty="0">
                <a:latin typeface="+mn-lt"/>
                <a:ea typeface="+mn-ea"/>
                <a:cs typeface="Calibri" pitchFamily="34" charset="0"/>
              </a:rPr>
              <a:t>HIGHER EDUCATION </a:t>
            </a:r>
            <a:endParaRPr lang="en-US" sz="2600" b="1" kern="0" dirty="0" smtClean="0">
              <a:latin typeface="+mn-lt"/>
              <a:ea typeface="+mn-ea"/>
              <a:cs typeface="Calibri" pitchFamily="34" charset="0"/>
            </a:endParaRPr>
          </a:p>
          <a:p>
            <a:pPr marL="342900" indent="-342900" algn="ctr">
              <a:lnSpc>
                <a:spcPct val="90000"/>
              </a:lnSpc>
              <a:spcBef>
                <a:spcPct val="20000"/>
              </a:spcBef>
              <a:defRPr/>
            </a:pPr>
            <a:r>
              <a:rPr lang="en-US" sz="2600" b="1" kern="0" dirty="0" smtClean="0">
                <a:latin typeface="+mn-lt"/>
                <a:ea typeface="+mn-ea"/>
                <a:cs typeface="Calibri" pitchFamily="34" charset="0"/>
              </a:rPr>
              <a:t>AND TRAINING</a:t>
            </a:r>
          </a:p>
          <a:p>
            <a:pPr marL="342900" indent="-342900" algn="ctr">
              <a:lnSpc>
                <a:spcPct val="90000"/>
              </a:lnSpc>
              <a:spcBef>
                <a:spcPct val="20000"/>
              </a:spcBef>
              <a:defRPr/>
            </a:pPr>
            <a:endParaRPr lang="en-US" sz="2600" b="1" kern="0" dirty="0">
              <a:solidFill>
                <a:srgbClr val="FF0000"/>
              </a:solidFill>
              <a:latin typeface="+mn-lt"/>
              <a:ea typeface="+mn-ea"/>
              <a:cs typeface="Calibri" pitchFamily="34" charset="0"/>
            </a:endParaRPr>
          </a:p>
          <a:p>
            <a:pPr marL="342900" indent="-342900" algn="ctr">
              <a:lnSpc>
                <a:spcPct val="90000"/>
              </a:lnSpc>
              <a:spcBef>
                <a:spcPct val="20000"/>
              </a:spcBef>
              <a:defRPr/>
            </a:pPr>
            <a:r>
              <a:rPr lang="en-US" sz="2600" b="1" kern="0" dirty="0" smtClean="0">
                <a:solidFill>
                  <a:srgbClr val="FF0000"/>
                </a:solidFill>
                <a:latin typeface="+mn-lt"/>
                <a:ea typeface="+mn-ea"/>
                <a:cs typeface="Calibri" pitchFamily="34" charset="0"/>
              </a:rPr>
              <a:t>Portfolio Committee on Higher Education </a:t>
            </a:r>
          </a:p>
          <a:p>
            <a:pPr marL="342900" indent="-342900" algn="ctr">
              <a:lnSpc>
                <a:spcPct val="90000"/>
              </a:lnSpc>
              <a:spcBef>
                <a:spcPct val="20000"/>
              </a:spcBef>
              <a:defRPr/>
            </a:pPr>
            <a:endParaRPr lang="en-US" sz="2400" kern="0" dirty="0">
              <a:solidFill>
                <a:srgbClr val="FF0000"/>
              </a:solidFill>
              <a:latin typeface="+mn-lt"/>
              <a:ea typeface="+mn-ea"/>
              <a:cs typeface="Calibri" pitchFamily="34" charset="0"/>
            </a:endParaRPr>
          </a:p>
          <a:p>
            <a:pPr marL="342900" indent="-342900" algn="ctr">
              <a:lnSpc>
                <a:spcPct val="90000"/>
              </a:lnSpc>
              <a:spcBef>
                <a:spcPct val="20000"/>
              </a:spcBef>
              <a:defRPr/>
            </a:pPr>
            <a:endParaRPr lang="en-ZA" sz="2400" b="1" dirty="0" smtClean="0">
              <a:latin typeface="+mn-lt"/>
            </a:endParaRPr>
          </a:p>
          <a:p>
            <a:pPr marL="342900" indent="-342900" algn="ctr">
              <a:lnSpc>
                <a:spcPct val="90000"/>
              </a:lnSpc>
              <a:spcBef>
                <a:spcPct val="20000"/>
              </a:spcBef>
              <a:defRPr/>
            </a:pPr>
            <a:r>
              <a:rPr lang="en-GB" sz="2400" b="1" dirty="0">
                <a:latin typeface="+mn-lt"/>
              </a:rPr>
              <a:t>Implementation Evaluation Research </a:t>
            </a:r>
            <a:r>
              <a:rPr lang="en-GB" sz="2400" b="1" dirty="0" smtClean="0">
                <a:latin typeface="+mn-lt"/>
              </a:rPr>
              <a:t/>
            </a:r>
            <a:br>
              <a:rPr lang="en-GB" sz="2400" b="1" dirty="0" smtClean="0">
                <a:latin typeface="+mn-lt"/>
              </a:rPr>
            </a:br>
            <a:r>
              <a:rPr lang="en-GB" sz="2400" b="1" dirty="0" smtClean="0">
                <a:latin typeface="+mn-lt"/>
              </a:rPr>
              <a:t>into </a:t>
            </a:r>
            <a:r>
              <a:rPr lang="en-GB" sz="2400" b="1" dirty="0">
                <a:latin typeface="+mn-lt"/>
              </a:rPr>
              <a:t>the NQF Act 2008 to 2016  </a:t>
            </a:r>
            <a:br>
              <a:rPr lang="en-GB" sz="2400" b="1" dirty="0">
                <a:latin typeface="+mn-lt"/>
              </a:rPr>
            </a:br>
            <a:r>
              <a:rPr lang="en-GB" sz="2400" b="1" dirty="0">
                <a:latin typeface="+mn-lt"/>
              </a:rPr>
              <a:t>Findings and Recommendations</a:t>
            </a:r>
            <a:endParaRPr lang="en-US" sz="2400" b="1" kern="0" dirty="0" smtClean="0">
              <a:latin typeface="+mn-lt"/>
              <a:ea typeface="+mn-ea"/>
              <a:cs typeface="Calibri" pitchFamily="34" charset="0"/>
            </a:endParaRPr>
          </a:p>
          <a:p>
            <a:pPr marL="342900" indent="-342900" algn="ctr">
              <a:lnSpc>
                <a:spcPct val="90000"/>
              </a:lnSpc>
              <a:spcBef>
                <a:spcPct val="20000"/>
              </a:spcBef>
              <a:defRPr/>
            </a:pPr>
            <a:endParaRPr lang="en-US" sz="2400" b="1" kern="0" dirty="0">
              <a:latin typeface="+mn-lt"/>
              <a:ea typeface="+mn-ea"/>
              <a:cs typeface="Calibri" pitchFamily="34" charset="0"/>
            </a:endParaRPr>
          </a:p>
          <a:p>
            <a:pPr marL="342900" indent="-342900" algn="ctr">
              <a:lnSpc>
                <a:spcPct val="90000"/>
              </a:lnSpc>
              <a:spcBef>
                <a:spcPct val="20000"/>
              </a:spcBef>
              <a:defRPr/>
            </a:pPr>
            <a:r>
              <a:rPr lang="en-ZA" sz="2000" b="1" kern="0" dirty="0" smtClean="0">
                <a:latin typeface="+mn-lt"/>
                <a:ea typeface="+mn-ea"/>
                <a:cs typeface="Calibri" pitchFamily="34" charset="0"/>
              </a:rPr>
              <a:t>12 September 2018</a:t>
            </a:r>
            <a:endParaRPr lang="en-ZA" sz="2000" b="1" kern="0" dirty="0">
              <a:latin typeface="+mn-lt"/>
              <a:ea typeface="+mn-ea"/>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32453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dirty="0"/>
              <a:t>The QCTO has effectively been expected to execute an unfunded mandate. </a:t>
            </a:r>
          </a:p>
          <a:p>
            <a:pPr marL="342900" indent="-342900">
              <a:spcAft>
                <a:spcPts val="1200"/>
              </a:spcAft>
              <a:buFont typeface="Arial" panose="020B0604020202020204" pitchFamily="34" charset="0"/>
              <a:buChar char="•"/>
            </a:pPr>
            <a:r>
              <a:rPr lang="en-GB" dirty="0"/>
              <a:t>It has taken a significant amount of time to fully set up the design and structures of the OQSF. </a:t>
            </a:r>
          </a:p>
          <a:p>
            <a:pPr marL="342900" indent="-342900">
              <a:spcAft>
                <a:spcPts val="1200"/>
              </a:spcAft>
              <a:buFont typeface="Arial" panose="020B0604020202020204" pitchFamily="34" charset="0"/>
              <a:buChar char="•"/>
            </a:pPr>
            <a:r>
              <a:rPr lang="en-GB" dirty="0"/>
              <a:t>A large proportion of qualifications are not yet aligned to the </a:t>
            </a:r>
            <a:r>
              <a:rPr lang="en-GB" dirty="0" smtClean="0"/>
              <a:t>OQSF.</a:t>
            </a:r>
            <a:endParaRPr lang="en-GB" dirty="0"/>
          </a:p>
          <a:p>
            <a:pPr marL="342900" indent="-342900">
              <a:spcAft>
                <a:spcPts val="1200"/>
              </a:spcAft>
              <a:buFont typeface="Arial" panose="020B0604020202020204" pitchFamily="34" charset="0"/>
              <a:buChar char="•"/>
            </a:pPr>
            <a:r>
              <a:rPr lang="en-GB" dirty="0"/>
              <a:t>Relatively few newly developed occupational qualifications are registered. </a:t>
            </a:r>
          </a:p>
          <a:p>
            <a:pPr marL="342900" indent="-342900">
              <a:spcAft>
                <a:spcPts val="1200"/>
              </a:spcAft>
              <a:buFont typeface="Arial" panose="020B0604020202020204" pitchFamily="34" charset="0"/>
              <a:buChar char="•"/>
            </a:pPr>
            <a:r>
              <a:rPr lang="en-GB" dirty="0"/>
              <a:t>There are a currently two parallel systems of quality assurance operating in the OQSF, with most learners and qualifications still essentially quality assured as before the NQF Act.</a:t>
            </a:r>
          </a:p>
          <a:p>
            <a:pPr marL="342900" indent="-342900">
              <a:spcAft>
                <a:spcPts val="1200"/>
              </a:spcAft>
              <a:buFont typeface="Arial" panose="020B0604020202020204" pitchFamily="34" charset="0"/>
              <a:buChar char="•"/>
            </a:pPr>
            <a:r>
              <a:rPr lang="en-GB" dirty="0"/>
              <a:t>A large degree of policy uncertainty exists as to the strategic model within the OQSF which jeopardises the achievement of the objectives of the NQF Act in the occupational space. </a:t>
            </a:r>
          </a:p>
          <a:p>
            <a:pPr marL="342900" indent="-342900">
              <a:spcAft>
                <a:spcPts val="1200"/>
              </a:spcAft>
              <a:buFont typeface="Arial" panose="020B0604020202020204" pitchFamily="34" charset="0"/>
              <a:buChar char="•"/>
            </a:pPr>
            <a:r>
              <a:rPr lang="en-GB" dirty="0"/>
              <a:t>Clarity is required about the policy of part qualifications and the related issue of whether all qualifications and part qualifications have to include all three components (knowledge, workplace and practical). </a:t>
            </a:r>
          </a:p>
          <a:p>
            <a:pPr marL="342900" indent="-342900">
              <a:spcAft>
                <a:spcPts val="1200"/>
              </a:spcAft>
              <a:buFont typeface="Arial" panose="020B0604020202020204" pitchFamily="34" charset="0"/>
              <a:buChar char="•"/>
            </a:pPr>
            <a:r>
              <a:rPr lang="en-GB" dirty="0"/>
              <a:t>A lack of consistency in requirements due to large number of QA </a:t>
            </a:r>
            <a:r>
              <a:rPr lang="en-GB" dirty="0" smtClean="0"/>
              <a:t>bodies.</a:t>
            </a:r>
            <a:endParaRPr lang="en-GB" dirty="0"/>
          </a:p>
        </p:txBody>
      </p:sp>
      <p:sp>
        <p:nvSpPr>
          <p:cNvPr id="9" name="TextBox 8"/>
          <p:cNvSpPr txBox="1"/>
          <p:nvPr/>
        </p:nvSpPr>
        <p:spPr>
          <a:xfrm>
            <a:off x="386137" y="515430"/>
            <a:ext cx="8305800" cy="40011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000" b="1" dirty="0">
                <a:latin typeface="+mj-lt"/>
                <a:cs typeface="Arial" pitchFamily="34" charset="0"/>
              </a:rPr>
              <a:t>Efficiency: findings: Occupational Qualifications </a:t>
            </a:r>
            <a:r>
              <a:rPr lang="en-GB" sz="2000" b="1" dirty="0" smtClean="0">
                <a:latin typeface="+mj-lt"/>
                <a:cs typeface="Arial" pitchFamily="34" charset="0"/>
              </a:rPr>
              <a:t>Sub-Framework</a:t>
            </a:r>
            <a:endParaRPr lang="en-ZA" sz="20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10</a:t>
            </a:fld>
            <a:endParaRPr lang="en-US" altLang="en-US" sz="1600" dirty="0"/>
          </a:p>
        </p:txBody>
      </p:sp>
    </p:spTree>
    <p:extLst>
      <p:ext uri="{BB962C8B-B14F-4D97-AF65-F5344CB8AC3E}">
        <p14:creationId xmlns:p14="http://schemas.microsoft.com/office/powerpoint/2010/main" xmlns="" val="1730854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371600"/>
            <a:ext cx="8305800" cy="4832092"/>
          </a:xfrm>
          <a:prstGeom prst="rect">
            <a:avLst/>
          </a:prstGeom>
          <a:noFill/>
        </p:spPr>
        <p:txBody>
          <a:bodyPr wrap="square" rtlCol="0">
            <a:spAutoFit/>
          </a:bodyPr>
          <a:lstStyle/>
          <a:p>
            <a:pPr>
              <a:spcAft>
                <a:spcPts val="1200"/>
              </a:spcAft>
            </a:pPr>
            <a:r>
              <a:rPr lang="en-GB" sz="1700" b="1" dirty="0"/>
              <a:t>Findings:</a:t>
            </a:r>
          </a:p>
          <a:p>
            <a:pPr marL="342900" indent="-342900">
              <a:spcAft>
                <a:spcPts val="1200"/>
              </a:spcAft>
              <a:buFont typeface="Arial" panose="020B0604020202020204" pitchFamily="34" charset="0"/>
              <a:buChar char="•"/>
            </a:pPr>
            <a:r>
              <a:rPr lang="en-GB" sz="1700" dirty="0"/>
              <a:t>The NLRD currently contains more than 17 million records of learner achievements</a:t>
            </a:r>
          </a:p>
          <a:p>
            <a:pPr marL="342900" indent="-342900">
              <a:spcAft>
                <a:spcPts val="1200"/>
              </a:spcAft>
              <a:buFont typeface="Arial" panose="020B0604020202020204" pitchFamily="34" charset="0"/>
              <a:buChar char="•"/>
            </a:pPr>
            <a:r>
              <a:rPr lang="en-GB" sz="1700" dirty="0"/>
              <a:t>It constitutes an important source of information within the E&amp;T system. </a:t>
            </a:r>
          </a:p>
          <a:p>
            <a:pPr marL="342900" indent="-342900">
              <a:spcAft>
                <a:spcPts val="1200"/>
              </a:spcAft>
              <a:buFont typeface="Arial" panose="020B0604020202020204" pitchFamily="34" charset="0"/>
              <a:buChar char="•"/>
            </a:pPr>
            <a:r>
              <a:rPr lang="en-GB" sz="1700" dirty="0"/>
              <a:t>While a number of data gaps and issues still exist, the progress made in updating and maintaining the NLRD is commendable. </a:t>
            </a:r>
          </a:p>
          <a:p>
            <a:pPr marL="342900" indent="-342900">
              <a:spcAft>
                <a:spcPts val="1200"/>
              </a:spcAft>
              <a:buFont typeface="Arial" panose="020B0604020202020204" pitchFamily="34" charset="0"/>
              <a:buChar char="•"/>
            </a:pPr>
            <a:r>
              <a:rPr lang="en-GB" sz="1700" dirty="0"/>
              <a:t>The NLRD is a powerful source of evidence for policymaking in the PSET system, but it is also under-utilised and it has thus far not been meaningfully used to inform </a:t>
            </a:r>
            <a:r>
              <a:rPr lang="en-GB" sz="1700" dirty="0" smtClean="0"/>
              <a:t>policy.</a:t>
            </a:r>
          </a:p>
          <a:p>
            <a:pPr>
              <a:spcAft>
                <a:spcPts val="1200"/>
              </a:spcAft>
            </a:pPr>
            <a:r>
              <a:rPr lang="en-GB" sz="1700" b="1" dirty="0" smtClean="0"/>
              <a:t>Recommendation 8: </a:t>
            </a:r>
          </a:p>
          <a:p>
            <a:pPr marL="342900" indent="-342900">
              <a:spcAft>
                <a:spcPts val="1200"/>
              </a:spcAft>
              <a:buFont typeface="Arial" panose="020B0604020202020204" pitchFamily="34" charset="0"/>
              <a:buChar char="•"/>
            </a:pPr>
            <a:r>
              <a:rPr lang="en-GB" sz="1700" dirty="0" smtClean="0"/>
              <a:t>The </a:t>
            </a:r>
            <a:r>
              <a:rPr lang="en-GB" sz="1700" dirty="0"/>
              <a:t>NLRD is used to track and monitor key policy changes and developments across the NQF. </a:t>
            </a:r>
          </a:p>
          <a:p>
            <a:pPr marL="342900" indent="-342900">
              <a:spcAft>
                <a:spcPts val="1200"/>
              </a:spcAft>
              <a:buFont typeface="Arial" panose="020B0604020202020204" pitchFamily="34" charset="0"/>
              <a:buChar char="•"/>
            </a:pPr>
            <a:r>
              <a:rPr lang="en-GB" sz="1700" dirty="0"/>
              <a:t>The indicators and performance metrics could be defined by the NQF Forum, after consultation with the Inter-Departmental NQF Steering Committee</a:t>
            </a:r>
            <a:r>
              <a:rPr lang="en-GB" sz="1700" dirty="0" smtClean="0"/>
              <a:t>.</a:t>
            </a:r>
            <a:endParaRPr lang="en-GB" sz="1700" dirty="0"/>
          </a:p>
        </p:txBody>
      </p:sp>
      <p:sp>
        <p:nvSpPr>
          <p:cNvPr id="9" name="TextBox 8"/>
          <p:cNvSpPr txBox="1"/>
          <p:nvPr/>
        </p:nvSpPr>
        <p:spPr>
          <a:xfrm>
            <a:off x="386137" y="478889"/>
            <a:ext cx="8305800"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Efficiency: Findings and Recommendations: Management and maintenance of the NLRD</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11</a:t>
            </a:fld>
            <a:endParaRPr lang="en-US" altLang="en-US" sz="1600" dirty="0"/>
          </a:p>
        </p:txBody>
      </p:sp>
    </p:spTree>
    <p:extLst>
      <p:ext uri="{BB962C8B-B14F-4D97-AF65-F5344CB8AC3E}">
        <p14:creationId xmlns:p14="http://schemas.microsoft.com/office/powerpoint/2010/main" xmlns="" val="2736715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Complete register of quality qualifications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12</a:t>
            </a:fld>
            <a:endParaRPr lang="en-US" altLang="en-US" sz="1600" dirty="0"/>
          </a:p>
        </p:txBody>
      </p:sp>
      <p:graphicFrame>
        <p:nvGraphicFramePr>
          <p:cNvPr id="7" name="Chart 6"/>
          <p:cNvGraphicFramePr>
            <a:graphicFrameLocks/>
          </p:cNvGraphicFramePr>
          <p:nvPr>
            <p:extLst>
              <p:ext uri="{D42A27DB-BD31-4B8C-83A1-F6EECF244321}">
                <p14:modId xmlns:p14="http://schemas.microsoft.com/office/powerpoint/2010/main" xmlns="" val="2942520599"/>
              </p:ext>
            </p:extLst>
          </p:nvPr>
        </p:nvGraphicFramePr>
        <p:xfrm>
          <a:off x="452988" y="1617345"/>
          <a:ext cx="8293311" cy="3796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25466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24731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dirty="0"/>
              <a:t>The number of qualifications registered on the qualifications register has grown on average by about 7% per year between 2009/10 and </a:t>
            </a:r>
            <a:r>
              <a:rPr lang="en-GB" sz="2000" dirty="0" smtClean="0"/>
              <a:t>2015/16.</a:t>
            </a:r>
            <a:endParaRPr lang="en-GB" sz="2000" dirty="0"/>
          </a:p>
          <a:p>
            <a:pPr marL="342900" indent="-342900">
              <a:spcAft>
                <a:spcPts val="1200"/>
              </a:spcAft>
              <a:buFont typeface="Arial" panose="020B0604020202020204" pitchFamily="34" charset="0"/>
              <a:buChar char="•"/>
            </a:pPr>
            <a:r>
              <a:rPr lang="en-GB" sz="2000" dirty="0"/>
              <a:t>The number of unit standards registered has remained stagnant since 2011/12. </a:t>
            </a:r>
          </a:p>
          <a:p>
            <a:pPr marL="342900" indent="-342900">
              <a:spcAft>
                <a:spcPts val="1200"/>
              </a:spcAft>
              <a:buFont typeface="Arial" panose="020B0604020202020204" pitchFamily="34" charset="0"/>
              <a:buChar char="•"/>
            </a:pPr>
            <a:r>
              <a:rPr lang="en-GB" sz="2000" dirty="0"/>
              <a:t>Over the medium term, the number of unit standards registered will fall away as their registration period ends or they are incorporated into new qualifications during the redesign process. </a:t>
            </a:r>
          </a:p>
          <a:p>
            <a:pPr marL="342900" indent="-342900">
              <a:spcAft>
                <a:spcPts val="1200"/>
              </a:spcAft>
              <a:buFont typeface="Arial" panose="020B0604020202020204" pitchFamily="34" charset="0"/>
              <a:buChar char="•"/>
            </a:pPr>
            <a:r>
              <a:rPr lang="en-GB" sz="2000" dirty="0"/>
              <a:t>Education and training institutions and professional bodies felt that the sub-frameworks had not clarified the concept of a “part-qualifications” and hence they are finding it difficult to initiate a qualifications design process.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Growth in the register of qualifications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13</a:t>
            </a:fld>
            <a:endParaRPr lang="en-US" altLang="en-US" sz="1600" dirty="0"/>
          </a:p>
        </p:txBody>
      </p:sp>
    </p:spTree>
    <p:extLst>
      <p:ext uri="{BB962C8B-B14F-4D97-AF65-F5344CB8AC3E}">
        <p14:creationId xmlns:p14="http://schemas.microsoft.com/office/powerpoint/2010/main" xmlns="" val="2507931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New qualifications by sub-framework </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14</a:t>
            </a:fld>
            <a:endParaRPr lang="en-US" altLang="en-US" sz="1600" dirty="0"/>
          </a:p>
        </p:txBody>
      </p:sp>
      <p:graphicFrame>
        <p:nvGraphicFramePr>
          <p:cNvPr id="11" name="Chart 10"/>
          <p:cNvGraphicFramePr>
            <a:graphicFrameLocks/>
          </p:cNvGraphicFramePr>
          <p:nvPr>
            <p:extLst>
              <p:ext uri="{D42A27DB-BD31-4B8C-83A1-F6EECF244321}">
                <p14:modId xmlns:p14="http://schemas.microsoft.com/office/powerpoint/2010/main" xmlns="" val="2017928916"/>
              </p:ext>
            </p:extLst>
          </p:nvPr>
        </p:nvGraphicFramePr>
        <p:xfrm>
          <a:off x="713916" y="1565609"/>
          <a:ext cx="7706226" cy="3009399"/>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7"/>
          <p:cNvSpPr>
            <a:spLocks noGrp="1"/>
          </p:cNvSpPr>
          <p:nvPr>
            <p:ph idx="1"/>
          </p:nvPr>
        </p:nvSpPr>
        <p:spPr>
          <a:xfrm>
            <a:off x="386137" y="4627311"/>
            <a:ext cx="8305800" cy="1615230"/>
          </a:xfrm>
        </p:spPr>
        <p:txBody>
          <a:bodyPr>
            <a:noAutofit/>
          </a:bodyPr>
          <a:lstStyle/>
          <a:p>
            <a:pPr>
              <a:spcBef>
                <a:spcPts val="0"/>
              </a:spcBef>
              <a:spcAft>
                <a:spcPts val="500"/>
              </a:spcAft>
            </a:pPr>
            <a:r>
              <a:rPr lang="en-ZA" sz="1400" dirty="0"/>
              <a:t>Note 2016/17 are preliminary figures. </a:t>
            </a:r>
          </a:p>
          <a:p>
            <a:pPr>
              <a:spcBef>
                <a:spcPts val="0"/>
              </a:spcBef>
              <a:spcAft>
                <a:spcPts val="500"/>
              </a:spcAft>
            </a:pPr>
            <a:r>
              <a:rPr lang="en-ZA" sz="1400" dirty="0"/>
              <a:t>A large proportion of new qualifications registered are on the HEQSF. </a:t>
            </a:r>
          </a:p>
          <a:p>
            <a:pPr>
              <a:spcBef>
                <a:spcPts val="0"/>
              </a:spcBef>
              <a:spcAft>
                <a:spcPts val="500"/>
              </a:spcAft>
            </a:pPr>
            <a:r>
              <a:rPr lang="en-ZA" sz="1400" dirty="0"/>
              <a:t>The total number of new qualifications registered on the HEQSF is expected to increase as Category C qualifications are taught out and new qualifications are designed. </a:t>
            </a:r>
          </a:p>
          <a:p>
            <a:pPr>
              <a:spcBef>
                <a:spcPts val="0"/>
              </a:spcBef>
              <a:spcAft>
                <a:spcPts val="500"/>
              </a:spcAft>
            </a:pPr>
            <a:r>
              <a:rPr lang="en-ZA" sz="1400" dirty="0"/>
              <a:t>It is expected that number of new qualifications on OQSF will rise over the medium term as the QCTO’s qualification development processes become more entrenched. </a:t>
            </a:r>
          </a:p>
        </p:txBody>
      </p:sp>
    </p:spTree>
    <p:extLst>
      <p:ext uri="{BB962C8B-B14F-4D97-AF65-F5344CB8AC3E}">
        <p14:creationId xmlns:p14="http://schemas.microsoft.com/office/powerpoint/2010/main" xmlns="" val="1637886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8" y="1020582"/>
            <a:ext cx="3652462" cy="5262979"/>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dirty="0"/>
              <a:t>Between 2009/10 and 2015/16, the size of the NLRD has increased rapidly. </a:t>
            </a:r>
          </a:p>
          <a:p>
            <a:pPr marL="342900" indent="-342900">
              <a:spcAft>
                <a:spcPts val="1200"/>
              </a:spcAft>
              <a:buFont typeface="Arial" panose="020B0604020202020204" pitchFamily="34" charset="0"/>
              <a:buChar char="•"/>
            </a:pPr>
            <a:r>
              <a:rPr lang="en-GB" dirty="0"/>
              <a:t>There is some missing data for the N4 to N6 qualifications and some differences between the official statistics produced by DHET and DBE and the NLRD. </a:t>
            </a:r>
          </a:p>
          <a:p>
            <a:pPr marL="342900" indent="-342900">
              <a:spcAft>
                <a:spcPts val="1200"/>
              </a:spcAft>
              <a:buFont typeface="Arial" panose="020B0604020202020204" pitchFamily="34" charset="0"/>
              <a:buChar char="•"/>
            </a:pPr>
            <a:r>
              <a:rPr lang="en-GB" dirty="0"/>
              <a:t>There are still some issues to iron out around the ownership </a:t>
            </a:r>
            <a:r>
              <a:rPr lang="en-GB" dirty="0" smtClean="0"/>
              <a:t/>
            </a:r>
            <a:br>
              <a:rPr lang="en-GB" dirty="0" smtClean="0"/>
            </a:br>
            <a:r>
              <a:rPr lang="en-GB" dirty="0" smtClean="0"/>
              <a:t>of </a:t>
            </a:r>
            <a:r>
              <a:rPr lang="en-GB" dirty="0"/>
              <a:t>the data and the exchange of data between SAQA, the QCs and the DHET. </a:t>
            </a:r>
          </a:p>
          <a:p>
            <a:pPr marL="342900" indent="-342900">
              <a:spcAft>
                <a:spcPts val="1200"/>
              </a:spcAft>
              <a:buFont typeface="Arial" panose="020B0604020202020204" pitchFamily="34" charset="0"/>
              <a:buChar char="•"/>
            </a:pPr>
            <a:r>
              <a:rPr lang="en-GB" dirty="0"/>
              <a:t>At this stage, the QCTO does not have its own record management system.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Updated and maintained NLRD</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15</a:t>
            </a:fld>
            <a:endParaRPr lang="en-US" altLang="en-US" sz="1600" dirty="0"/>
          </a:p>
        </p:txBody>
      </p:sp>
      <p:graphicFrame>
        <p:nvGraphicFramePr>
          <p:cNvPr id="7" name="Chart 6"/>
          <p:cNvGraphicFramePr>
            <a:graphicFrameLocks/>
          </p:cNvGraphicFramePr>
          <p:nvPr>
            <p:extLst>
              <p:ext uri="{D42A27DB-BD31-4B8C-83A1-F6EECF244321}">
                <p14:modId xmlns:p14="http://schemas.microsoft.com/office/powerpoint/2010/main" xmlns="" val="3025653096"/>
              </p:ext>
            </p:extLst>
          </p:nvPr>
        </p:nvGraphicFramePr>
        <p:xfrm>
          <a:off x="4038600" y="1051022"/>
          <a:ext cx="4653337" cy="29875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058505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411516"/>
            <a:ext cx="8305800" cy="458587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dirty="0"/>
              <a:t>A number of inconsistencies in the framework need to be addressed as part of the move from the HEQF to the HEQSF: lack of clarity around qualification pathways; the purpose and “fit” of level 5 and 6 qualifications; and potential overlaps between vocational qualifications on the OQSF and HEQSF.</a:t>
            </a:r>
          </a:p>
          <a:p>
            <a:pPr marL="342900" indent="-342900">
              <a:spcAft>
                <a:spcPts val="1200"/>
              </a:spcAft>
              <a:buFont typeface="Arial" panose="020B0604020202020204" pitchFamily="34" charset="0"/>
              <a:buChar char="•"/>
            </a:pPr>
            <a:r>
              <a:rPr lang="en-GB" dirty="0"/>
              <a:t>Private and public HEIs are re-aligning current learning programmes but also responded to market needs by developing new learning programmes.  </a:t>
            </a:r>
          </a:p>
          <a:p>
            <a:pPr marL="342900" indent="-342900">
              <a:spcAft>
                <a:spcPts val="1200"/>
              </a:spcAft>
              <a:buFont typeface="Arial" panose="020B0604020202020204" pitchFamily="34" charset="0"/>
              <a:buChar char="•"/>
            </a:pPr>
            <a:r>
              <a:rPr lang="en-GB" dirty="0"/>
              <a:t>A major challenge is the length of time it takes for the accreditation of learning programmes, due to consistently increasing volumes of applications and capacity constraints in the CHE. </a:t>
            </a:r>
          </a:p>
          <a:p>
            <a:pPr marL="342900" indent="-342900">
              <a:spcAft>
                <a:spcPts val="1200"/>
              </a:spcAft>
              <a:buFont typeface="Arial" panose="020B0604020202020204" pitchFamily="34" charset="0"/>
              <a:buChar char="•"/>
            </a:pPr>
            <a:r>
              <a:rPr lang="en-GB" dirty="0"/>
              <a:t>Universities raised concerns of the implications of these delays on their ability to respond to demand from industry, professional bodies, government and learners for nationally-relevant qualifications. </a:t>
            </a:r>
          </a:p>
          <a:p>
            <a:pPr marL="342900" indent="-342900">
              <a:spcAft>
                <a:spcPts val="1200"/>
              </a:spcAft>
              <a:buFont typeface="Arial" panose="020B0604020202020204" pitchFamily="34" charset="0"/>
              <a:buChar char="•"/>
            </a:pPr>
            <a:r>
              <a:rPr lang="en-GB" dirty="0"/>
              <a:t>The CHE is facing a severe resourcing challenge. It appears to be heading to an impending crisis if a funding solution cannot be found</a:t>
            </a:r>
            <a:r>
              <a:rPr lang="en-GB" dirty="0" smtClean="0"/>
              <a:t>.</a:t>
            </a:r>
            <a:endParaRPr lang="en-GB" dirty="0"/>
          </a:p>
        </p:txBody>
      </p:sp>
      <p:sp>
        <p:nvSpPr>
          <p:cNvPr id="9" name="TextBox 8"/>
          <p:cNvSpPr txBox="1"/>
          <p:nvPr/>
        </p:nvSpPr>
        <p:spPr>
          <a:xfrm>
            <a:off x="386137" y="478889"/>
            <a:ext cx="8305800"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latin typeface="+mj-lt"/>
                <a:cs typeface="Arial" pitchFamily="34" charset="0"/>
              </a:rPr>
              <a:t>Efficiency: Findings: Higher Education Qualifications Sub-Framework (HEQSF)</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16</a:t>
            </a:fld>
            <a:endParaRPr lang="en-US" altLang="en-US" sz="1600" dirty="0"/>
          </a:p>
        </p:txBody>
      </p:sp>
    </p:spTree>
    <p:extLst>
      <p:ext uri="{BB962C8B-B14F-4D97-AF65-F5344CB8AC3E}">
        <p14:creationId xmlns:p14="http://schemas.microsoft.com/office/powerpoint/2010/main" xmlns="" val="112414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990600"/>
            <a:ext cx="8305800" cy="5463034"/>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700" dirty="0"/>
              <a:t>Of the three quality councils, Umalusi was initially the least affected by the passing of the NQF Act. </a:t>
            </a:r>
          </a:p>
          <a:p>
            <a:pPr marL="342900" indent="-342900">
              <a:spcAft>
                <a:spcPts val="1200"/>
              </a:spcAft>
              <a:buFont typeface="Arial" panose="020B0604020202020204" pitchFamily="34" charset="0"/>
              <a:buChar char="•"/>
            </a:pPr>
            <a:r>
              <a:rPr lang="en-GB" sz="1700" dirty="0"/>
              <a:t>Serious backlogs in certification of TVET qualifications are present in the GFETQSF, although these issues appear to be largely the result of weaknesses in the DHET’s examination system (that are being addressed).</a:t>
            </a:r>
          </a:p>
          <a:p>
            <a:pPr marL="342900" indent="-342900">
              <a:spcAft>
                <a:spcPts val="1200"/>
              </a:spcAft>
              <a:buFont typeface="Arial" panose="020B0604020202020204" pitchFamily="34" charset="0"/>
              <a:buChar char="•"/>
            </a:pPr>
            <a:r>
              <a:rPr lang="en-GB" sz="1700" dirty="0"/>
              <a:t>Several private providers expressed dissatisfaction at the cost and time taken to obtain accreditation from Umalusi. </a:t>
            </a:r>
          </a:p>
          <a:p>
            <a:pPr marL="342900" indent="-342900">
              <a:spcAft>
                <a:spcPts val="1200"/>
              </a:spcAft>
              <a:buFont typeface="Arial" panose="020B0604020202020204" pitchFamily="34" charset="0"/>
              <a:buChar char="•"/>
            </a:pPr>
            <a:r>
              <a:rPr lang="en-GB" sz="1700" dirty="0"/>
              <a:t>A particular problem related to credit transfer was raised in relation to learners who have studied in school to grade 12 and have the NSC, and then go on to study for an NCV. </a:t>
            </a:r>
          </a:p>
          <a:p>
            <a:pPr marL="342900" indent="-342900">
              <a:spcAft>
                <a:spcPts val="1200"/>
              </a:spcAft>
              <a:buFont typeface="Arial" panose="020B0604020202020204" pitchFamily="34" charset="0"/>
              <a:buChar char="•"/>
            </a:pPr>
            <a:r>
              <a:rPr lang="en-GB" sz="1700" dirty="0"/>
              <a:t>There is no possibility of carrying credits from the NSC into the NC(V) programme and so a learner going that route will have to do the full NC(V) programme. </a:t>
            </a:r>
          </a:p>
          <a:p>
            <a:pPr marL="342900" indent="-342900">
              <a:spcAft>
                <a:spcPts val="1200"/>
              </a:spcAft>
              <a:buFont typeface="Arial" panose="020B0604020202020204" pitchFamily="34" charset="0"/>
              <a:buChar char="•"/>
            </a:pPr>
            <a:r>
              <a:rPr lang="en-GB" sz="1700" dirty="0"/>
              <a:t>The awarding of credits within Umalusi institutions is not easy and the bureaucratic challenges make it easier for the full programme to be studied. </a:t>
            </a:r>
          </a:p>
          <a:p>
            <a:pPr marL="342900" indent="-342900">
              <a:spcAft>
                <a:spcPts val="1200"/>
              </a:spcAft>
              <a:buFont typeface="Arial" panose="020B0604020202020204" pitchFamily="34" charset="0"/>
              <a:buChar char="•"/>
            </a:pPr>
            <a:r>
              <a:rPr lang="en-GB" sz="1700" dirty="0"/>
              <a:t>There is a lack of coordination in the system and a lack of clarity of who owns qualifications in the GFETQSF, i.e. Umalusi, DBE or DHET</a:t>
            </a:r>
            <a:r>
              <a:rPr lang="en-GB" sz="1700" dirty="0" smtClean="0"/>
              <a:t>.</a:t>
            </a:r>
            <a:endParaRPr lang="en-GB" sz="17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latin typeface="+mj-lt"/>
                <a:cs typeface="Arial" pitchFamily="34" charset="0"/>
              </a:rPr>
              <a:t>Efficiency: Findings: GFETQSF</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17</a:t>
            </a:fld>
            <a:endParaRPr lang="en-US" altLang="en-US" sz="1600" dirty="0"/>
          </a:p>
        </p:txBody>
      </p:sp>
    </p:spTree>
    <p:extLst>
      <p:ext uri="{BB962C8B-B14F-4D97-AF65-F5344CB8AC3E}">
        <p14:creationId xmlns:p14="http://schemas.microsoft.com/office/powerpoint/2010/main" xmlns="" val="1258369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055230"/>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750" dirty="0"/>
              <a:t>The NQF and, in particular, the quality assurance system has become severely underfunded. </a:t>
            </a:r>
          </a:p>
          <a:p>
            <a:pPr marL="342900" indent="-342900">
              <a:spcAft>
                <a:spcPts val="1200"/>
              </a:spcAft>
              <a:buFont typeface="Arial" panose="020B0604020202020204" pitchFamily="34" charset="0"/>
              <a:buChar char="•"/>
            </a:pPr>
            <a:r>
              <a:rPr lang="en-GB" sz="1750" dirty="0"/>
              <a:t>Funding constraints impede the ability the NQF bodies to carry out their functions and place the quality of education and training at risk.</a:t>
            </a:r>
          </a:p>
          <a:p>
            <a:pPr marL="342900" indent="-342900">
              <a:spcAft>
                <a:spcPts val="1200"/>
              </a:spcAft>
              <a:buFont typeface="Arial" panose="020B0604020202020204" pitchFamily="34" charset="0"/>
              <a:buChar char="•"/>
            </a:pPr>
            <a:r>
              <a:rPr lang="en-GB" sz="1750" dirty="0"/>
              <a:t>There is much concern on the looming deadlines on last dates for new enrolments for qualifications that have not been aligned to the HEQSF and OQSF.</a:t>
            </a:r>
          </a:p>
          <a:p>
            <a:pPr marL="342900" indent="-342900">
              <a:spcAft>
                <a:spcPts val="1200"/>
              </a:spcAft>
              <a:buFont typeface="Arial" panose="020B0604020202020204" pitchFamily="34" charset="0"/>
              <a:buChar char="•"/>
            </a:pPr>
            <a:r>
              <a:rPr lang="en-GB" sz="1750" dirty="0"/>
              <a:t>In the HEQSF, given the long lead times involved in developing and accrediting programmes, universities and private providers are concerned about their ability to develop new qualifications to replace the ones being taught-out. </a:t>
            </a:r>
          </a:p>
          <a:p>
            <a:pPr marL="342900" indent="-342900">
              <a:spcAft>
                <a:spcPts val="1200"/>
              </a:spcAft>
              <a:buFont typeface="Arial" panose="020B0604020202020204" pitchFamily="34" charset="0"/>
              <a:buChar char="•"/>
            </a:pPr>
            <a:r>
              <a:rPr lang="en-GB" sz="1750" dirty="0"/>
              <a:t>In the OQSF it appears likely that a large number of qualifications will not have been replaced or re-aligned by the </a:t>
            </a:r>
            <a:r>
              <a:rPr lang="en-GB" sz="1750" dirty="0" smtClean="0"/>
              <a:t>deadline.</a:t>
            </a:r>
            <a:endParaRPr lang="en-GB" sz="1750" dirty="0"/>
          </a:p>
          <a:p>
            <a:pPr marL="342900" indent="-342900">
              <a:spcAft>
                <a:spcPts val="1200"/>
              </a:spcAft>
              <a:buFont typeface="Arial" panose="020B0604020202020204" pitchFamily="34" charset="0"/>
              <a:buChar char="•"/>
            </a:pPr>
            <a:r>
              <a:rPr lang="en-GB" sz="1750" dirty="0"/>
              <a:t>It is likely that there will be no qualifications to present in a number of fields soon after these deadlines. </a:t>
            </a:r>
          </a:p>
          <a:p>
            <a:pPr marL="342900" indent="-342900">
              <a:spcAft>
                <a:spcPts val="1200"/>
              </a:spcAft>
              <a:buFont typeface="Arial" panose="020B0604020202020204" pitchFamily="34" charset="0"/>
              <a:buChar char="•"/>
            </a:pPr>
            <a:r>
              <a:rPr lang="en-GB" sz="1750" dirty="0"/>
              <a:t>It is unlikely that sufficient workplaces will be secured for all new qualifications.</a:t>
            </a:r>
          </a:p>
        </p:txBody>
      </p:sp>
      <p:sp>
        <p:nvSpPr>
          <p:cNvPr id="9" name="TextBox 8"/>
          <p:cNvSpPr txBox="1"/>
          <p:nvPr/>
        </p:nvSpPr>
        <p:spPr>
          <a:xfrm>
            <a:off x="386137" y="500042"/>
            <a:ext cx="8305800" cy="43088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200" b="1" dirty="0">
                <a:latin typeface="+mj-lt"/>
                <a:cs typeface="Arial" pitchFamily="34" charset="0"/>
              </a:rPr>
              <a:t>Efficiency: Findings and Recommendations: Cross-cutting</a:t>
            </a:r>
            <a:endParaRPr lang="en-ZA" sz="22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18</a:t>
            </a:fld>
            <a:endParaRPr lang="en-US" altLang="en-US" sz="1600" dirty="0"/>
          </a:p>
        </p:txBody>
      </p:sp>
    </p:spTree>
    <p:extLst>
      <p:ext uri="{BB962C8B-B14F-4D97-AF65-F5344CB8AC3E}">
        <p14:creationId xmlns:p14="http://schemas.microsoft.com/office/powerpoint/2010/main" xmlns="" val="3361280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84748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700" dirty="0"/>
              <a:t>The creation of a single, integrated framework for learning achievement has been largely achieved in a literal sense, with the publication of all the sub-frameworks and the process of alignment of qualifications to these sub-frameworks is well underway.</a:t>
            </a:r>
          </a:p>
          <a:p>
            <a:pPr marL="342900" indent="-342900">
              <a:spcAft>
                <a:spcPts val="0"/>
              </a:spcAft>
              <a:buFont typeface="Arial" panose="020B0604020202020204" pitchFamily="34" charset="0"/>
              <a:buChar char="•"/>
            </a:pPr>
            <a:r>
              <a:rPr lang="en-GB" sz="1700" dirty="0"/>
              <a:t>The creation of a truly “integrated” framework is not straightforward, and a number of issues still remain, e.g. </a:t>
            </a:r>
          </a:p>
          <a:p>
            <a:pPr marL="715963" indent="-358775">
              <a:spcAft>
                <a:spcPts val="0"/>
              </a:spcAft>
              <a:buFont typeface="Symbol" panose="05050102010706020507" pitchFamily="18" charset="2"/>
              <a:buChar char=""/>
            </a:pPr>
            <a:r>
              <a:rPr lang="en-GB" sz="1700" dirty="0"/>
              <a:t>Silos exist between the different sub-frameworks </a:t>
            </a:r>
          </a:p>
          <a:p>
            <a:pPr marL="715963" indent="-358775">
              <a:spcAft>
                <a:spcPts val="0"/>
              </a:spcAft>
              <a:buFont typeface="Symbol" panose="05050102010706020507" pitchFamily="18" charset="2"/>
              <a:buChar char=""/>
            </a:pPr>
            <a:r>
              <a:rPr lang="en-GB" sz="1700" dirty="0"/>
              <a:t>Challenges are still experienced in areas of overlap between sub-frameworks. </a:t>
            </a:r>
          </a:p>
          <a:p>
            <a:pPr marL="715963" indent="-358775">
              <a:spcAft>
                <a:spcPts val="0"/>
              </a:spcAft>
              <a:buFont typeface="Symbol" panose="05050102010706020507" pitchFamily="18" charset="2"/>
              <a:buChar char=""/>
            </a:pPr>
            <a:r>
              <a:rPr lang="en-GB" sz="1700" dirty="0"/>
              <a:t>TVET colleges have to respond to different qualification development and quality assurance </a:t>
            </a:r>
            <a:r>
              <a:rPr lang="en-GB" sz="1700" dirty="0" smtClean="0"/>
              <a:t>processes.</a:t>
            </a:r>
            <a:endParaRPr lang="en-GB" sz="1700" dirty="0"/>
          </a:p>
          <a:p>
            <a:pPr marL="715963" indent="-358775">
              <a:spcAft>
                <a:spcPts val="1200"/>
              </a:spcAft>
              <a:buFont typeface="Symbol" panose="05050102010706020507" pitchFamily="18" charset="2"/>
              <a:buChar char=""/>
            </a:pPr>
            <a:r>
              <a:rPr lang="en-GB" sz="1700" dirty="0"/>
              <a:t>There is overlap in qualification development for level 5 and 6 qualifications between the HEQSF and the OQSF.</a:t>
            </a:r>
          </a:p>
          <a:p>
            <a:pPr marL="342900" indent="-342900">
              <a:spcAft>
                <a:spcPts val="1200"/>
              </a:spcAft>
              <a:buFont typeface="Arial" panose="020B0604020202020204" pitchFamily="34" charset="0"/>
              <a:buChar char="•"/>
            </a:pPr>
            <a:r>
              <a:rPr lang="en-GB" sz="1700" dirty="0"/>
              <a:t>The NQF’s other objectives relate to (</a:t>
            </a:r>
            <a:r>
              <a:rPr lang="en-GB" sz="1700" dirty="0" err="1"/>
              <a:t>i</a:t>
            </a:r>
            <a:r>
              <a:rPr lang="en-GB" sz="1700" dirty="0"/>
              <a:t>) access, portability, progression and articulation, (ii) enhanced quality of education and training, and (iii) redress of past unfair discrimination. The majority of interviewees report that the NQF is contributing significantly to these </a:t>
            </a:r>
            <a:r>
              <a:rPr lang="en-GB" sz="1700" dirty="0" smtClean="0"/>
              <a:t>objectives</a:t>
            </a:r>
            <a:endParaRPr lang="en-GB" sz="17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smtClean="0">
                <a:latin typeface="+mj-lt"/>
                <a:cs typeface="Arial" pitchFamily="34" charset="0"/>
              </a:rPr>
              <a:t>Effectiveness: Findings </a:t>
            </a:r>
            <a:r>
              <a:rPr lang="en-GB" sz="2400" b="1" dirty="0">
                <a:latin typeface="+mj-lt"/>
                <a:cs typeface="Arial" pitchFamily="34" charset="0"/>
              </a:rPr>
              <a:t>related to effectiveness</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19</a:t>
            </a:fld>
            <a:endParaRPr lang="en-US" altLang="en-US" sz="1600" dirty="0"/>
          </a:p>
        </p:txBody>
      </p:sp>
    </p:spTree>
    <p:extLst>
      <p:ext uri="{BB962C8B-B14F-4D97-AF65-F5344CB8AC3E}">
        <p14:creationId xmlns:p14="http://schemas.microsoft.com/office/powerpoint/2010/main" xmlns="" val="1907419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7" name="TextBox 6"/>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smtClean="0"/>
              <a:t>Presentation Points</a:t>
            </a:r>
            <a:endParaRPr lang="en-ZA" sz="2400" b="1" dirty="0">
              <a:latin typeface="Calibri" panose="020F0502020204030204" pitchFamily="34" charset="0"/>
              <a:cs typeface="Arial" pitchFamily="34" charset="0"/>
            </a:endParaRPr>
          </a:p>
        </p:txBody>
      </p:sp>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36331"/>
            <a:ext cx="8305800" cy="5170646"/>
          </a:xfrm>
          <a:prstGeom prst="rect">
            <a:avLst/>
          </a:prstGeom>
          <a:noFill/>
        </p:spPr>
        <p:txBody>
          <a:bodyPr wrap="square" rtlCol="0">
            <a:spAutoFit/>
          </a:bodyPr>
          <a:lstStyle/>
          <a:p>
            <a:pPr>
              <a:spcAft>
                <a:spcPts val="1200"/>
              </a:spcAft>
            </a:pPr>
            <a:r>
              <a:rPr lang="en-GB" sz="2000" dirty="0"/>
              <a:t>The evaluation criteria used on the research, from which the findings and the recommendations are drawn, are:</a:t>
            </a:r>
          </a:p>
          <a:p>
            <a:pPr marL="355600" indent="-355600">
              <a:spcAft>
                <a:spcPts val="1200"/>
              </a:spcAft>
              <a:buFont typeface="Arial" panose="020B0604020202020204" pitchFamily="34" charset="0"/>
              <a:buChar char="•"/>
            </a:pPr>
            <a:r>
              <a:rPr lang="en-GB" sz="2000" b="1" dirty="0"/>
              <a:t>Relevance</a:t>
            </a:r>
            <a:r>
              <a:rPr lang="en-GB" sz="2000" dirty="0"/>
              <a:t> refers to the extent to which the intervention is suited to the country’s priorities.</a:t>
            </a:r>
          </a:p>
          <a:p>
            <a:pPr marL="355600" indent="-355600">
              <a:spcAft>
                <a:spcPts val="1200"/>
              </a:spcAft>
              <a:buFont typeface="Arial" panose="020B0604020202020204" pitchFamily="34" charset="0"/>
              <a:buChar char="•"/>
            </a:pPr>
            <a:r>
              <a:rPr lang="en-GB" sz="2000" b="1" dirty="0"/>
              <a:t>Coherence</a:t>
            </a:r>
            <a:r>
              <a:rPr lang="en-GB" sz="2000" dirty="0"/>
              <a:t> evaluates the extent to which policy frameworks are aligned and consistent with one another across different levels of government.  </a:t>
            </a:r>
          </a:p>
          <a:p>
            <a:pPr marL="355600" indent="-355600">
              <a:spcAft>
                <a:spcPts val="1200"/>
              </a:spcAft>
              <a:buFont typeface="Arial" panose="020B0604020202020204" pitchFamily="34" charset="0"/>
              <a:buChar char="•"/>
            </a:pPr>
            <a:r>
              <a:rPr lang="en-GB" sz="2000" b="1" dirty="0"/>
              <a:t>Efficiency</a:t>
            </a:r>
            <a:r>
              <a:rPr lang="en-GB" sz="2000" dirty="0"/>
              <a:t> measures the outputs, both qualitative and quantitative, in relation to the inputs. </a:t>
            </a:r>
          </a:p>
          <a:p>
            <a:pPr marL="355600" indent="-355600">
              <a:spcAft>
                <a:spcPts val="1200"/>
              </a:spcAft>
              <a:buFont typeface="Arial" panose="020B0604020202020204" pitchFamily="34" charset="0"/>
              <a:buChar char="•"/>
            </a:pPr>
            <a:r>
              <a:rPr lang="en-GB" sz="2000" b="1" dirty="0"/>
              <a:t>Effectiveness</a:t>
            </a:r>
            <a:r>
              <a:rPr lang="en-GB" sz="2000" dirty="0"/>
              <a:t> is a measure of the extent to which an intervention achieves its objectives.</a:t>
            </a:r>
          </a:p>
          <a:p>
            <a:pPr marL="355600" indent="-355600">
              <a:spcAft>
                <a:spcPts val="1200"/>
              </a:spcAft>
              <a:buFont typeface="Arial" panose="020B0604020202020204" pitchFamily="34" charset="0"/>
              <a:buChar char="•"/>
            </a:pPr>
            <a:r>
              <a:rPr lang="en-GB" sz="2000" b="1" dirty="0"/>
              <a:t>Emerging</a:t>
            </a:r>
            <a:r>
              <a:rPr lang="en-GB" sz="2000" dirty="0"/>
              <a:t> impact refers to the positive and negative changes produced by a development intervention, directly or indirectly, intended or unintended.  </a:t>
            </a:r>
          </a:p>
        </p:txBody>
      </p:sp>
      <p:sp>
        <p:nvSpPr>
          <p:cNvPr id="8"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smtClean="0"/>
              <a:t>2</a:t>
            </a:r>
            <a:endParaRPr lang="en-US" altLang="en-US" sz="1600" dirty="0"/>
          </a:p>
        </p:txBody>
      </p:sp>
    </p:spTree>
    <p:extLst>
      <p:ext uri="{BB962C8B-B14F-4D97-AF65-F5344CB8AC3E}">
        <p14:creationId xmlns:p14="http://schemas.microsoft.com/office/powerpoint/2010/main" xmlns="" val="2860745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016758"/>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dirty="0"/>
              <a:t>The pathway from school to university is well established and it appears that there is a reasonable amount of trust in the result of the National Senior Certificate (NSC) examination quality assured by Umalusi. </a:t>
            </a:r>
          </a:p>
          <a:p>
            <a:pPr marL="342900" indent="-342900">
              <a:spcAft>
                <a:spcPts val="1200"/>
              </a:spcAft>
              <a:buFont typeface="Arial" panose="020B0604020202020204" pitchFamily="34" charset="0"/>
              <a:buChar char="•"/>
            </a:pPr>
            <a:r>
              <a:rPr lang="en-GB" dirty="0"/>
              <a:t>The lack of significant independent quality assurance of public schools outside of the examinations system is seen by many as a concern.</a:t>
            </a:r>
          </a:p>
          <a:p>
            <a:pPr marL="342900" indent="-342900">
              <a:spcAft>
                <a:spcPts val="1200"/>
              </a:spcAft>
              <a:buFont typeface="Arial" panose="020B0604020202020204" pitchFamily="34" charset="0"/>
              <a:buChar char="•"/>
            </a:pPr>
            <a:r>
              <a:rPr lang="en-GB" dirty="0"/>
              <a:t>The role of Umalusi within the GFETQSF is a point of disputation for a number of reasons.  </a:t>
            </a:r>
          </a:p>
          <a:p>
            <a:pPr marL="342900" indent="-342900">
              <a:spcAft>
                <a:spcPts val="1200"/>
              </a:spcAft>
              <a:buFont typeface="Arial" panose="020B0604020202020204" pitchFamily="34" charset="0"/>
              <a:buChar char="•"/>
            </a:pPr>
            <a:r>
              <a:rPr lang="en-GB" dirty="0"/>
              <a:t>the current situation where Umalusi reports to the DBE, but it is also expected to make independent public pronouncements on the quality of the system creates concerns over its independence and / or power. </a:t>
            </a:r>
          </a:p>
          <a:p>
            <a:pPr marL="342900" indent="-342900">
              <a:spcAft>
                <a:spcPts val="1200"/>
              </a:spcAft>
              <a:buFont typeface="Arial" panose="020B0604020202020204" pitchFamily="34" charset="0"/>
              <a:buChar char="•"/>
            </a:pPr>
            <a:r>
              <a:rPr lang="en-GB" dirty="0"/>
              <a:t>the DBE’s role in both delivering the curriculum and setting the examination in public schools is unusual by international standards. </a:t>
            </a:r>
          </a:p>
          <a:p>
            <a:pPr marL="342900" indent="-342900">
              <a:spcAft>
                <a:spcPts val="1200"/>
              </a:spcAft>
              <a:buFont typeface="Arial" panose="020B0604020202020204" pitchFamily="34" charset="0"/>
              <a:buChar char="•"/>
            </a:pPr>
            <a:r>
              <a:rPr lang="en-GB" dirty="0"/>
              <a:t>Some in the DBE feel that Umalusi is already overstepping its boundaries in activities such as conducting readiness assessments of provincial DOEs and publishing reports that comment on and aim to influence the curriculum</a:t>
            </a:r>
            <a:r>
              <a:rPr lang="en-GB" dirty="0" smtClean="0"/>
              <a:t>.</a:t>
            </a:r>
            <a:endParaRPr lang="en-GB" dirty="0"/>
          </a:p>
        </p:txBody>
      </p:sp>
      <p:sp>
        <p:nvSpPr>
          <p:cNvPr id="9" name="TextBox 8"/>
          <p:cNvSpPr txBox="1"/>
          <p:nvPr/>
        </p:nvSpPr>
        <p:spPr>
          <a:xfrm>
            <a:off x="386137" y="500042"/>
            <a:ext cx="8305800" cy="43088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200" b="1" dirty="0" smtClean="0">
                <a:latin typeface="+mj-lt"/>
                <a:cs typeface="Arial" pitchFamily="34" charset="0"/>
              </a:rPr>
              <a:t>Effectiveness: Findings </a:t>
            </a:r>
            <a:r>
              <a:rPr lang="en-GB" sz="2200" b="1" dirty="0">
                <a:latin typeface="+mj-lt"/>
                <a:cs typeface="Arial" pitchFamily="34" charset="0"/>
              </a:rPr>
              <a:t>related to effectiveness: Umalusi</a:t>
            </a:r>
            <a:endParaRPr lang="en-ZA" sz="22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20</a:t>
            </a:fld>
            <a:endParaRPr lang="en-US" altLang="en-US" sz="1600" dirty="0"/>
          </a:p>
        </p:txBody>
      </p:sp>
    </p:spTree>
    <p:extLst>
      <p:ext uri="{BB962C8B-B14F-4D97-AF65-F5344CB8AC3E}">
        <p14:creationId xmlns:p14="http://schemas.microsoft.com/office/powerpoint/2010/main" xmlns="" val="609299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431394"/>
            <a:ext cx="8305800" cy="4862870"/>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600" dirty="0"/>
              <a:t>Qualification pathways in the TVET college and community college systems are much less effective and efficient. </a:t>
            </a:r>
          </a:p>
          <a:p>
            <a:pPr marL="342900" indent="-342900">
              <a:spcAft>
                <a:spcPts val="1200"/>
              </a:spcAft>
              <a:buFont typeface="Arial" panose="020B0604020202020204" pitchFamily="34" charset="0"/>
              <a:buChar char="•"/>
            </a:pPr>
            <a:r>
              <a:rPr lang="en-GB" sz="1600" dirty="0"/>
              <a:t>In the TVET system, the National Certificate (Vocational) (NC(V)) has not created an efficient pathway for learners leaving Grade 9, as originally intended; </a:t>
            </a:r>
          </a:p>
          <a:p>
            <a:pPr marL="342900" indent="-342900">
              <a:spcAft>
                <a:spcPts val="1200"/>
              </a:spcAft>
              <a:buFont typeface="Arial" panose="020B0604020202020204" pitchFamily="34" charset="0"/>
              <a:buChar char="•"/>
            </a:pPr>
            <a:r>
              <a:rPr lang="en-GB" sz="1600" dirty="0"/>
              <a:t>TVET </a:t>
            </a:r>
            <a:r>
              <a:rPr lang="en-GB" sz="1600" dirty="0" err="1"/>
              <a:t>certificants</a:t>
            </a:r>
            <a:r>
              <a:rPr lang="en-GB" sz="1600" dirty="0"/>
              <a:t> also struggle to gain access to universities. </a:t>
            </a:r>
          </a:p>
          <a:p>
            <a:pPr marL="342900" indent="-342900">
              <a:spcAft>
                <a:spcPts val="1200"/>
              </a:spcAft>
              <a:buFont typeface="Arial" panose="020B0604020202020204" pitchFamily="34" charset="0"/>
              <a:buChar char="•"/>
            </a:pPr>
            <a:r>
              <a:rPr lang="en-GB" sz="1600" dirty="0"/>
              <a:t>This situation is worsened by the simultaneous processes in the DBE to create vocational and occupational streams in schools. </a:t>
            </a:r>
          </a:p>
          <a:p>
            <a:pPr marL="342900" indent="-342900">
              <a:spcAft>
                <a:spcPts val="1200"/>
              </a:spcAft>
              <a:buFont typeface="Arial" panose="020B0604020202020204" pitchFamily="34" charset="0"/>
              <a:buChar char="•"/>
            </a:pPr>
            <a:r>
              <a:rPr lang="en-GB" sz="1600" dirty="0"/>
              <a:t>NATED (Report 191) curricula are often </a:t>
            </a:r>
            <a:r>
              <a:rPr lang="en-GB" sz="1600" dirty="0" smtClean="0"/>
              <a:t>outdated.</a:t>
            </a:r>
            <a:endParaRPr lang="en-GB" sz="1600" dirty="0"/>
          </a:p>
          <a:p>
            <a:pPr marL="342900" indent="-342900">
              <a:spcAft>
                <a:spcPts val="1200"/>
              </a:spcAft>
              <a:buFont typeface="Arial" panose="020B0604020202020204" pitchFamily="34" charset="0"/>
              <a:buChar char="•"/>
            </a:pPr>
            <a:r>
              <a:rPr lang="en-GB" sz="1600" dirty="0"/>
              <a:t>TVET colleges do not yet present occupational qualifications in any significant volumes, largely due to a lack of funding and capacity to so. </a:t>
            </a:r>
          </a:p>
          <a:p>
            <a:pPr marL="342900" indent="-342900">
              <a:spcAft>
                <a:spcPts val="1200"/>
              </a:spcAft>
              <a:buFont typeface="Arial" panose="020B0604020202020204" pitchFamily="34" charset="0"/>
              <a:buChar char="•"/>
            </a:pPr>
            <a:r>
              <a:rPr lang="en-GB" sz="1600" dirty="0"/>
              <a:t>The call to turn TVET colleges into institutions of choice is undermined by the lack of a clear qualification pathways that are supported by both education departments. </a:t>
            </a:r>
          </a:p>
          <a:p>
            <a:pPr marL="342900" indent="-342900">
              <a:spcAft>
                <a:spcPts val="1200"/>
              </a:spcAft>
              <a:buFont typeface="Arial" panose="020B0604020202020204" pitchFamily="34" charset="0"/>
              <a:buChar char="•"/>
            </a:pPr>
            <a:r>
              <a:rPr lang="en-GB" sz="1600" dirty="0"/>
              <a:t>The challenge is even more severe in the community college (adult education) space, where there is currently no pathway from NQF level 1 to level 4 that is specifically designed for adults. </a:t>
            </a:r>
          </a:p>
        </p:txBody>
      </p:sp>
      <p:sp>
        <p:nvSpPr>
          <p:cNvPr id="9" name="TextBox 8"/>
          <p:cNvSpPr txBox="1"/>
          <p:nvPr/>
        </p:nvSpPr>
        <p:spPr>
          <a:xfrm>
            <a:off x="386137" y="481510"/>
            <a:ext cx="8305800"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smtClean="0">
                <a:latin typeface="+mj-lt"/>
                <a:cs typeface="Arial" pitchFamily="34" charset="0"/>
              </a:rPr>
              <a:t>Effectiveness: Findings </a:t>
            </a:r>
            <a:r>
              <a:rPr lang="en-GB" sz="2400" b="1" dirty="0">
                <a:latin typeface="+mj-lt"/>
                <a:cs typeface="Arial" pitchFamily="34" charset="0"/>
              </a:rPr>
              <a:t>related to effectiveness: </a:t>
            </a:r>
            <a:r>
              <a:rPr lang="en-GB" sz="2400" b="1" dirty="0" smtClean="0">
                <a:latin typeface="+mj-lt"/>
                <a:cs typeface="Arial" pitchFamily="34" charset="0"/>
              </a:rPr>
              <a:t>TVET and </a:t>
            </a:r>
            <a:r>
              <a:rPr lang="en-GB" sz="2400" b="1" dirty="0">
                <a:latin typeface="+mj-lt"/>
                <a:cs typeface="Arial" pitchFamily="34" charset="0"/>
              </a:rPr>
              <a:t>CET Colleges</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21</a:t>
            </a:fld>
            <a:endParaRPr lang="en-US" altLang="en-US" sz="1600" dirty="0"/>
          </a:p>
        </p:txBody>
      </p:sp>
    </p:spTree>
    <p:extLst>
      <p:ext uri="{BB962C8B-B14F-4D97-AF65-F5344CB8AC3E}">
        <p14:creationId xmlns:p14="http://schemas.microsoft.com/office/powerpoint/2010/main" xmlns="" val="2253141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70898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dirty="0"/>
              <a:t>The quality assurance system employed in the HEQSF, which involves a large degree of peer review, is well understood, agreed upon and entrenched in the Higher Education Sector. </a:t>
            </a:r>
          </a:p>
          <a:p>
            <a:pPr marL="342900" indent="-342900">
              <a:spcAft>
                <a:spcPts val="1200"/>
              </a:spcAft>
              <a:buFont typeface="Arial" panose="020B0604020202020204" pitchFamily="34" charset="0"/>
              <a:buChar char="•"/>
            </a:pPr>
            <a:r>
              <a:rPr lang="en-GB" sz="2000" dirty="0"/>
              <a:t>These systems have also created a sense of parity between public universities and private </a:t>
            </a:r>
            <a:r>
              <a:rPr lang="en-GB" sz="2000" dirty="0" smtClean="0"/>
              <a:t>HEIs</a:t>
            </a:r>
            <a:r>
              <a:rPr lang="en-GB" sz="2000" dirty="0"/>
              <a:t>.</a:t>
            </a:r>
          </a:p>
          <a:p>
            <a:pPr marL="342900" indent="-342900">
              <a:spcAft>
                <a:spcPts val="1200"/>
              </a:spcAft>
              <a:buFont typeface="Arial" panose="020B0604020202020204" pitchFamily="34" charset="0"/>
              <a:buChar char="•"/>
            </a:pPr>
            <a:r>
              <a:rPr lang="en-GB" sz="2000" dirty="0"/>
              <a:t>Articulation between Historically Disadvantaged Universities (HDIs) and Traditional Universities is still seen as difficult for learners from HDIs. </a:t>
            </a:r>
          </a:p>
          <a:p>
            <a:pPr marL="342900" indent="-342900">
              <a:spcAft>
                <a:spcPts val="1200"/>
              </a:spcAft>
              <a:buFont typeface="Arial" panose="020B0604020202020204" pitchFamily="34" charset="0"/>
              <a:buChar char="•"/>
            </a:pPr>
            <a:r>
              <a:rPr lang="en-GB" sz="2000" dirty="0"/>
              <a:t>There are different views as to whether these articulation difficulties should be seen as a failure of the NQF or simply an inevitability of a diverse system that is beyond the control of the NQF. </a:t>
            </a:r>
          </a:p>
          <a:p>
            <a:pPr marL="342900" indent="-342900">
              <a:spcAft>
                <a:spcPts val="1200"/>
              </a:spcAft>
              <a:buFont typeface="Arial" panose="020B0604020202020204" pitchFamily="34" charset="0"/>
              <a:buChar char="•"/>
            </a:pPr>
            <a:r>
              <a:rPr lang="en-GB" sz="2000" dirty="0"/>
              <a:t>Some have called for an </a:t>
            </a:r>
            <a:r>
              <a:rPr lang="en-GB" sz="2000" dirty="0" err="1" smtClean="0"/>
              <a:t>Ombuds</a:t>
            </a:r>
            <a:r>
              <a:rPr lang="en-GB" sz="2000" dirty="0" smtClean="0"/>
              <a:t> function </a:t>
            </a:r>
            <a:r>
              <a:rPr lang="en-GB" sz="2000" dirty="0"/>
              <a:t>that could help to reduce any discrimination that exists in the system</a:t>
            </a:r>
            <a:r>
              <a:rPr lang="en-GB" sz="2000" dirty="0" smtClean="0"/>
              <a:t>.</a:t>
            </a:r>
            <a:endParaRPr lang="en-GB"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smtClean="0">
                <a:latin typeface="+mj-lt"/>
                <a:cs typeface="Arial" pitchFamily="34" charset="0"/>
              </a:rPr>
              <a:t>Effectiveness: Findings </a:t>
            </a:r>
            <a:r>
              <a:rPr lang="en-GB" sz="2400" b="1" dirty="0">
                <a:latin typeface="+mj-lt"/>
                <a:cs typeface="Arial" pitchFamily="34" charset="0"/>
              </a:rPr>
              <a:t>related to effectiveness: CHE</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22</a:t>
            </a:fld>
            <a:endParaRPr lang="en-US" altLang="en-US" sz="1600" dirty="0"/>
          </a:p>
        </p:txBody>
      </p:sp>
    </p:spTree>
    <p:extLst>
      <p:ext uri="{BB962C8B-B14F-4D97-AF65-F5344CB8AC3E}">
        <p14:creationId xmlns:p14="http://schemas.microsoft.com/office/powerpoint/2010/main" xmlns="" val="3811895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70898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dirty="0"/>
              <a:t>Recognition of prior learning (RPL) is seen as a key mechanism to address past unfair discrimination. </a:t>
            </a:r>
          </a:p>
          <a:p>
            <a:pPr marL="342900" indent="-342900">
              <a:spcAft>
                <a:spcPts val="1200"/>
              </a:spcAft>
              <a:buFont typeface="Arial" panose="020B0604020202020204" pitchFamily="34" charset="0"/>
              <a:buChar char="•"/>
            </a:pPr>
            <a:r>
              <a:rPr lang="en-GB" sz="2000" dirty="0"/>
              <a:t>The OQSF remains well ahead of the GFETQSF and HEQSF when it comes to RPL, perhaps partially due to the funding available from SETAs. </a:t>
            </a:r>
          </a:p>
          <a:p>
            <a:pPr marL="342900" indent="-342900">
              <a:spcAft>
                <a:spcPts val="1200"/>
              </a:spcAft>
              <a:buFont typeface="Arial" panose="020B0604020202020204" pitchFamily="34" charset="0"/>
              <a:buChar char="•"/>
            </a:pPr>
            <a:r>
              <a:rPr lang="en-GB" sz="2000" dirty="0"/>
              <a:t>In the OQSF RPL is being used for both the gaining of credits and entry to qualifications in the OQ sub-framework system, although it is still isolated to certain parts of the system. </a:t>
            </a:r>
          </a:p>
          <a:p>
            <a:pPr marL="342900" indent="-342900">
              <a:spcAft>
                <a:spcPts val="1200"/>
              </a:spcAft>
              <a:buFont typeface="Arial" panose="020B0604020202020204" pitchFamily="34" charset="0"/>
              <a:buChar char="•"/>
            </a:pPr>
            <a:r>
              <a:rPr lang="en-GB" sz="2000" dirty="0"/>
              <a:t>In the HEQSF there has been some progress only in terms of limited % of  access/entry to qualifications</a:t>
            </a:r>
          </a:p>
          <a:p>
            <a:pPr marL="342900" indent="-342900">
              <a:spcAft>
                <a:spcPts val="1200"/>
              </a:spcAft>
              <a:buFont typeface="Arial" panose="020B0604020202020204" pitchFamily="34" charset="0"/>
              <a:buChar char="•"/>
            </a:pPr>
            <a:r>
              <a:rPr lang="en-GB" sz="2000" dirty="0"/>
              <a:t>issues such as a lack of funding for RPL and restrictions on the use of admission to Universities through RPL were frequently raised as challenges</a:t>
            </a:r>
            <a:r>
              <a:rPr lang="en-GB" sz="2000" dirty="0" smtClean="0"/>
              <a:t>.</a:t>
            </a:r>
            <a:endParaRPr lang="en-GB"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smtClean="0">
                <a:latin typeface="+mj-lt"/>
                <a:cs typeface="Arial" pitchFamily="34" charset="0"/>
              </a:rPr>
              <a:t>Effectiveness: Findings </a:t>
            </a:r>
            <a:r>
              <a:rPr lang="en-GB" sz="2400" b="1" dirty="0">
                <a:latin typeface="+mj-lt"/>
                <a:cs typeface="Arial" pitchFamily="34" charset="0"/>
              </a:rPr>
              <a:t>related to effectiveness: RPL</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23</a:t>
            </a:fld>
            <a:endParaRPr lang="en-US" altLang="en-US" sz="1600" dirty="0"/>
          </a:p>
        </p:txBody>
      </p:sp>
    </p:spTree>
    <p:extLst>
      <p:ext uri="{BB962C8B-B14F-4D97-AF65-F5344CB8AC3E}">
        <p14:creationId xmlns:p14="http://schemas.microsoft.com/office/powerpoint/2010/main" xmlns="" val="2340159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232202"/>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900" b="1" dirty="0"/>
              <a:t>Recommendation 1</a:t>
            </a:r>
            <a:r>
              <a:rPr lang="en-GB" sz="1900" dirty="0"/>
              <a:t>: DHET, DBE, SAQA and the Quality Councils (QCs) specify the contribution of the NQF to the education and training systemic goals. Monitoring and evaluation frameworks should then be developed to assess progress and success towards the achievement of these goals in each of these areas.</a:t>
            </a:r>
          </a:p>
          <a:p>
            <a:pPr marL="342900" indent="-342900">
              <a:spcAft>
                <a:spcPts val="1200"/>
              </a:spcAft>
              <a:buFont typeface="Arial" panose="020B0604020202020204" pitchFamily="34" charset="0"/>
              <a:buChar char="•"/>
            </a:pPr>
            <a:r>
              <a:rPr lang="en-GB" sz="1900" b="1" dirty="0"/>
              <a:t>Recommendation 2</a:t>
            </a:r>
            <a:r>
              <a:rPr lang="en-GB" sz="1900" dirty="0"/>
              <a:t>: The roles and responsibilities in implementing the NQF Act of the DHET and its branches should be clarified in the policy framework presented as detailed policy guidelines in support of the Act.  </a:t>
            </a:r>
          </a:p>
          <a:p>
            <a:pPr marL="342900" indent="-342900">
              <a:spcAft>
                <a:spcPts val="1200"/>
              </a:spcAft>
              <a:buFont typeface="Arial" panose="020B0604020202020204" pitchFamily="34" charset="0"/>
              <a:buChar char="•"/>
            </a:pPr>
            <a:r>
              <a:rPr lang="en-GB" sz="1900" b="1" dirty="0"/>
              <a:t>Recommendation 3</a:t>
            </a:r>
            <a:r>
              <a:rPr lang="en-GB" sz="1900" dirty="0"/>
              <a:t>: The responsibilities of the NQF Directorate, and its location within the department should be reviewed. Ideally, its role should focus on: (a) Improving the coordination between the DHET’s policymaking and planning processes and those of the NQF bodies (b) Monitoring the achievement or non-achievement of policy decisions taken by the Minister.</a:t>
            </a:r>
          </a:p>
          <a:p>
            <a:pPr marL="342900" indent="-342900">
              <a:spcAft>
                <a:spcPts val="1200"/>
              </a:spcAft>
              <a:buFont typeface="Arial" panose="020B0604020202020204" pitchFamily="34" charset="0"/>
              <a:buChar char="•"/>
            </a:pPr>
            <a:r>
              <a:rPr lang="en-GB" sz="1900" b="1" dirty="0"/>
              <a:t>Recommendation 4</a:t>
            </a:r>
            <a:r>
              <a:rPr lang="en-GB" sz="1900" dirty="0"/>
              <a:t>: DBE is a crucial stakeholder in the NQF. Its roles and responsibilities should be specified in the policy framework.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latin typeface="+mj-lt"/>
                <a:cs typeface="Arial" pitchFamily="34" charset="0"/>
              </a:rPr>
              <a:t>Relevance </a:t>
            </a:r>
            <a:r>
              <a:rPr lang="en-ZA" sz="2400" b="1" dirty="0">
                <a:latin typeface="+mj-lt"/>
                <a:cs typeface="Arial" pitchFamily="34" charset="0"/>
              </a:rPr>
              <a:t>and appropriateness: Recommendations</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24</a:t>
            </a:fld>
            <a:endParaRPr lang="en-US" altLang="en-US" sz="1600" dirty="0"/>
          </a:p>
        </p:txBody>
      </p:sp>
    </p:spTree>
    <p:extLst>
      <p:ext uri="{BB962C8B-B14F-4D97-AF65-F5344CB8AC3E}">
        <p14:creationId xmlns:p14="http://schemas.microsoft.com/office/powerpoint/2010/main" xmlns="" val="2347781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3631763"/>
          </a:xfrm>
          <a:prstGeom prst="rect">
            <a:avLst/>
          </a:prstGeom>
          <a:noFill/>
        </p:spPr>
        <p:txBody>
          <a:bodyPr wrap="square" rtlCol="0">
            <a:spAutoFit/>
          </a:bodyPr>
          <a:lstStyle/>
          <a:p>
            <a:pPr>
              <a:spcAft>
                <a:spcPts val="1200"/>
              </a:spcAft>
            </a:pPr>
            <a:r>
              <a:rPr lang="en-GB" sz="2000" b="1" dirty="0"/>
              <a:t>Recommendation 5</a:t>
            </a:r>
            <a:r>
              <a:rPr lang="en-GB" sz="2000" dirty="0"/>
              <a:t>: Enhance the quality of policies developed by NQF bodies by making sure that they include</a:t>
            </a:r>
            <a:r>
              <a:rPr lang="en-GB" sz="2000" dirty="0" smtClean="0"/>
              <a:t>:</a:t>
            </a:r>
            <a:endParaRPr lang="en-GB" sz="2000" dirty="0"/>
          </a:p>
          <a:p>
            <a:pPr marL="342900" indent="-342900">
              <a:spcAft>
                <a:spcPts val="1200"/>
              </a:spcAft>
              <a:buFont typeface="Arial" panose="020B0604020202020204" pitchFamily="34" charset="0"/>
              <a:buChar char="•"/>
            </a:pPr>
            <a:r>
              <a:rPr lang="en-GB" sz="2000" dirty="0"/>
              <a:t>A clear and detailed demarcation of roles and responsibilities</a:t>
            </a:r>
          </a:p>
          <a:p>
            <a:pPr marL="342900" indent="-342900">
              <a:spcAft>
                <a:spcPts val="1200"/>
              </a:spcAft>
              <a:buFont typeface="Arial" panose="020B0604020202020204" pitchFamily="34" charset="0"/>
              <a:buChar char="•"/>
            </a:pPr>
            <a:r>
              <a:rPr lang="en-GB" sz="2000" dirty="0"/>
              <a:t>An analysis of the likely resourcing requirements or how they will be determined, and how resource availability might affect the implementation of the policy</a:t>
            </a:r>
          </a:p>
          <a:p>
            <a:pPr marL="342900" indent="-342900">
              <a:spcAft>
                <a:spcPts val="1200"/>
              </a:spcAft>
              <a:buFont typeface="Arial" panose="020B0604020202020204" pitchFamily="34" charset="0"/>
              <a:buChar char="•"/>
            </a:pPr>
            <a:r>
              <a:rPr lang="en-GB" sz="2000" dirty="0"/>
              <a:t>Indicators that measure progress and success</a:t>
            </a:r>
          </a:p>
          <a:p>
            <a:pPr marL="342900" indent="-342900">
              <a:spcAft>
                <a:spcPts val="1200"/>
              </a:spcAft>
              <a:buFont typeface="Arial" panose="020B0604020202020204" pitchFamily="34" charset="0"/>
              <a:buChar char="•"/>
            </a:pPr>
            <a:r>
              <a:rPr lang="en-GB" sz="2000" dirty="0"/>
              <a:t>An approach to monitoring the success of the policy</a:t>
            </a:r>
          </a:p>
          <a:p>
            <a:pPr marL="342900" indent="-342900">
              <a:spcAft>
                <a:spcPts val="1200"/>
              </a:spcAft>
              <a:buFont typeface="Arial" panose="020B0604020202020204" pitchFamily="34" charset="0"/>
              <a:buChar char="•"/>
            </a:pPr>
            <a:r>
              <a:rPr lang="en-GB" sz="2000" dirty="0"/>
              <a:t>Consequences for not achieving the policy </a:t>
            </a:r>
            <a:r>
              <a:rPr lang="en-GB" sz="2000" dirty="0" smtClean="0"/>
              <a:t>goals</a:t>
            </a:r>
            <a:endParaRPr lang="en-GB"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latin typeface="+mj-lt"/>
                <a:cs typeface="Arial" pitchFamily="34" charset="0"/>
              </a:rPr>
              <a:t>Coherence: Recommendations</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25</a:t>
            </a:fld>
            <a:endParaRPr lang="en-US" altLang="en-US" sz="1600" dirty="0"/>
          </a:p>
        </p:txBody>
      </p:sp>
    </p:spTree>
    <p:extLst>
      <p:ext uri="{BB962C8B-B14F-4D97-AF65-F5344CB8AC3E}">
        <p14:creationId xmlns:p14="http://schemas.microsoft.com/office/powerpoint/2010/main" xmlns="" val="34879329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332398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dirty="0"/>
              <a:t>The NQF Forum should therefore again be held on a regular basis.</a:t>
            </a:r>
          </a:p>
          <a:p>
            <a:pPr marL="342900" indent="-342900">
              <a:spcAft>
                <a:spcPts val="1200"/>
              </a:spcAft>
              <a:buFont typeface="Arial" panose="020B0604020202020204" pitchFamily="34" charset="0"/>
              <a:buChar char="•"/>
            </a:pPr>
            <a:r>
              <a:rPr lang="en-GB" sz="2000" dirty="0"/>
              <a:t>SAQA and the QCs currently report to the Minister. This arrangement should remain in place</a:t>
            </a:r>
          </a:p>
          <a:p>
            <a:pPr marL="342900" indent="-342900">
              <a:spcAft>
                <a:spcPts val="1200"/>
              </a:spcAft>
              <a:buFont typeface="Arial" panose="020B0604020202020204" pitchFamily="34" charset="0"/>
              <a:buChar char="•"/>
            </a:pPr>
            <a:r>
              <a:rPr lang="en-GB" sz="2000" dirty="0"/>
              <a:t>From an operational perspective, the QCs should report directly to the DG or his delegated representative instead of the different DHET </a:t>
            </a:r>
            <a:r>
              <a:rPr lang="en-GB" sz="2000" dirty="0" smtClean="0"/>
              <a:t>branches</a:t>
            </a:r>
            <a:endParaRPr lang="en-GB" sz="2000" dirty="0"/>
          </a:p>
          <a:p>
            <a:pPr marL="342900" indent="-342900">
              <a:spcAft>
                <a:spcPts val="1200"/>
              </a:spcAft>
              <a:buFont typeface="Arial" panose="020B0604020202020204" pitchFamily="34" charset="0"/>
              <a:buChar char="•"/>
            </a:pPr>
            <a:r>
              <a:rPr lang="en-GB" sz="2000" dirty="0"/>
              <a:t>In effect, this means that the DG would ultimately be responsible for approving the strategic plans, budgets and performance targets of SAQA and the </a:t>
            </a:r>
            <a:r>
              <a:rPr lang="en-GB" sz="2000" dirty="0" smtClean="0"/>
              <a:t>QCs</a:t>
            </a:r>
            <a:endParaRPr lang="en-GB"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latin typeface="+mj-lt"/>
                <a:cs typeface="Arial" pitchFamily="34" charset="0"/>
              </a:rPr>
              <a:t>Efficiency: Recommendations:  System of collaboration</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26</a:t>
            </a:fld>
            <a:endParaRPr lang="en-US" altLang="en-US" sz="1600" dirty="0"/>
          </a:p>
        </p:txBody>
      </p:sp>
    </p:spTree>
    <p:extLst>
      <p:ext uri="{BB962C8B-B14F-4D97-AF65-F5344CB8AC3E}">
        <p14:creationId xmlns:p14="http://schemas.microsoft.com/office/powerpoint/2010/main" xmlns="" val="725993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404890"/>
            <a:ext cx="8305800" cy="455509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b="1" dirty="0"/>
              <a:t>Recommendation 9</a:t>
            </a:r>
            <a:r>
              <a:rPr lang="en-GB" sz="2000" dirty="0"/>
              <a:t>: The funding model of the QCTO needs to be reviewed based on a costed implementation plan that provides the likely cost of different options / models. The policy uncertainty on the future role of the QCTO, vis a vis SETAs, should be </a:t>
            </a:r>
            <a:r>
              <a:rPr lang="en-GB" sz="2000" dirty="0" smtClean="0"/>
              <a:t>resolved.</a:t>
            </a:r>
            <a:endParaRPr lang="en-GB" sz="2000" dirty="0"/>
          </a:p>
          <a:p>
            <a:pPr marL="342900" indent="-342900">
              <a:spcAft>
                <a:spcPts val="1200"/>
              </a:spcAft>
              <a:buFont typeface="Arial" panose="020B0604020202020204" pitchFamily="34" charset="0"/>
              <a:buChar char="•"/>
            </a:pPr>
            <a:r>
              <a:rPr lang="en-GB" sz="2000" b="1" dirty="0"/>
              <a:t>Recommendation 10</a:t>
            </a:r>
            <a:r>
              <a:rPr lang="en-GB" sz="2000" dirty="0"/>
              <a:t>: It is therefore recommended that any centralised model be carefully considered and costed. Variants of such a model could also be formulated that includes a more balanced distribution of powers and functions between the QCTO and SETAs and professional bodies over the short to medium term. </a:t>
            </a:r>
          </a:p>
          <a:p>
            <a:pPr marL="342900" indent="-342900">
              <a:spcAft>
                <a:spcPts val="1200"/>
              </a:spcAft>
              <a:buFont typeface="Arial" panose="020B0604020202020204" pitchFamily="34" charset="0"/>
              <a:buChar char="•"/>
            </a:pPr>
            <a:r>
              <a:rPr lang="en-GB" sz="2000" b="1" dirty="0"/>
              <a:t>Recommendation 11</a:t>
            </a:r>
            <a:r>
              <a:rPr lang="en-GB" sz="2000" dirty="0"/>
              <a:t>: The blanket requirement for a workplace training component in all qualifications and part-qualifications in the OQSF should be reconsidered.</a:t>
            </a:r>
          </a:p>
          <a:p>
            <a:pPr marL="342900" indent="-342900">
              <a:spcAft>
                <a:spcPts val="1200"/>
              </a:spcAft>
              <a:buFont typeface="Arial" panose="020B0604020202020204" pitchFamily="34" charset="0"/>
              <a:buChar char="•"/>
            </a:pPr>
            <a:endParaRPr lang="en-GB" sz="2000" dirty="0"/>
          </a:p>
        </p:txBody>
      </p:sp>
      <p:sp>
        <p:nvSpPr>
          <p:cNvPr id="9" name="TextBox 8"/>
          <p:cNvSpPr txBox="1"/>
          <p:nvPr/>
        </p:nvSpPr>
        <p:spPr>
          <a:xfrm>
            <a:off x="386137" y="476193"/>
            <a:ext cx="8305800"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latin typeface="+mj-lt"/>
                <a:cs typeface="Arial" pitchFamily="34" charset="0"/>
              </a:rPr>
              <a:t>Efficiency: Recommendations: Occupational Qualifications </a:t>
            </a:r>
            <a:r>
              <a:rPr lang="en-ZA" sz="2400" b="1" dirty="0" smtClean="0">
                <a:latin typeface="+mj-lt"/>
                <a:cs typeface="Arial" pitchFamily="34" charset="0"/>
              </a:rPr>
              <a:t>Sub-Framework (OQSF)</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27</a:t>
            </a:fld>
            <a:endParaRPr lang="en-US" altLang="en-US" sz="1600" dirty="0"/>
          </a:p>
        </p:txBody>
      </p:sp>
    </p:spTree>
    <p:extLst>
      <p:ext uri="{BB962C8B-B14F-4D97-AF65-F5344CB8AC3E}">
        <p14:creationId xmlns:p14="http://schemas.microsoft.com/office/powerpoint/2010/main" xmlns="" val="3382159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41846"/>
            <a:ext cx="8305800" cy="332398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b="1" dirty="0"/>
              <a:t>Recommendation 12</a:t>
            </a:r>
            <a:r>
              <a:rPr lang="en-GB" sz="2000" dirty="0"/>
              <a:t>: Several respondents suggested that there is duplication of processes between the qualification registration and learning programme accreditation processes in the HEQSF. SAQA and the QCs should determine the root cause of this problem, and take steps to resolve these potential inefficiencies</a:t>
            </a:r>
            <a:r>
              <a:rPr lang="en-GB" sz="2000" dirty="0" smtClean="0"/>
              <a:t>. </a:t>
            </a:r>
            <a:endParaRPr lang="en-GB" sz="2000" dirty="0"/>
          </a:p>
          <a:p>
            <a:pPr marL="342900" indent="-342900">
              <a:spcAft>
                <a:spcPts val="1200"/>
              </a:spcAft>
              <a:buFont typeface="Arial" panose="020B0604020202020204" pitchFamily="34" charset="0"/>
              <a:buChar char="•"/>
            </a:pPr>
            <a:r>
              <a:rPr lang="en-GB" sz="2000" b="1" dirty="0"/>
              <a:t>Recommendation 13</a:t>
            </a:r>
            <a:r>
              <a:rPr lang="en-GB" sz="2000" dirty="0"/>
              <a:t>: If its funding issues are not resolved timeously, the CHE should consider charging accreditation fees on applications from the public sector. Accreditation fees should ideally be set on a cost-recovery basis but allow for some subsidisation by the </a:t>
            </a:r>
            <a:r>
              <a:rPr lang="en-GB" sz="2000" dirty="0" err="1"/>
              <a:t>fiscus</a:t>
            </a:r>
            <a:r>
              <a:rPr lang="en-GB" sz="2000" dirty="0"/>
              <a:t>.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latin typeface="+mj-lt"/>
                <a:cs typeface="Arial" pitchFamily="34" charset="0"/>
              </a:rPr>
              <a:t>Recommendations related to efficiency: HEQSF</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28</a:t>
            </a:fld>
            <a:endParaRPr lang="en-US" altLang="en-US" sz="1600" dirty="0"/>
          </a:p>
        </p:txBody>
      </p:sp>
    </p:spTree>
    <p:extLst>
      <p:ext uri="{BB962C8B-B14F-4D97-AF65-F5344CB8AC3E}">
        <p14:creationId xmlns:p14="http://schemas.microsoft.com/office/powerpoint/2010/main" xmlns="" val="2537080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9" name="TextBox 8"/>
          <p:cNvSpPr txBox="1"/>
          <p:nvPr/>
        </p:nvSpPr>
        <p:spPr>
          <a:xfrm>
            <a:off x="386137" y="489572"/>
            <a:ext cx="8305800" cy="677108"/>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1900" b="1" dirty="0"/>
              <a:t>What proportion of learners that completed a </a:t>
            </a:r>
            <a:r>
              <a:rPr lang="en-ZA" sz="1900" b="1" dirty="0" smtClean="0"/>
              <a:t>NCV </a:t>
            </a:r>
            <a:r>
              <a:rPr lang="en-ZA" sz="1900" b="1" dirty="0"/>
              <a:t>level 4 qualification in a given year subsequently enrolled in a public university</a:t>
            </a:r>
            <a:r>
              <a:rPr lang="en-ZA" sz="1900" b="1" dirty="0" smtClean="0"/>
              <a:t>?</a:t>
            </a:r>
            <a:endParaRPr lang="en-ZA" sz="1900" b="1" dirty="0">
              <a:latin typeface="Calibri" panose="020F0502020204030204" pitchFamily="34" charset="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29</a:t>
            </a:fld>
            <a:endParaRPr lang="en-US" altLang="en-US" sz="1600" dirty="0"/>
          </a:p>
        </p:txBody>
      </p:sp>
      <p:graphicFrame>
        <p:nvGraphicFramePr>
          <p:cNvPr id="7" name="Table 6"/>
          <p:cNvGraphicFramePr>
            <a:graphicFrameLocks noGrp="1"/>
          </p:cNvGraphicFramePr>
          <p:nvPr>
            <p:extLst>
              <p:ext uri="{D42A27DB-BD31-4B8C-83A1-F6EECF244321}">
                <p14:modId xmlns:p14="http://schemas.microsoft.com/office/powerpoint/2010/main" xmlns="" val="4018839027"/>
              </p:ext>
            </p:extLst>
          </p:nvPr>
        </p:nvGraphicFramePr>
        <p:xfrm>
          <a:off x="400878" y="1432873"/>
          <a:ext cx="8294192" cy="1890521"/>
        </p:xfrm>
        <a:graphic>
          <a:graphicData uri="http://schemas.openxmlformats.org/drawingml/2006/table">
            <a:tbl>
              <a:tblPr/>
              <a:tblGrid>
                <a:gridCol w="4032158">
                  <a:extLst>
                    <a:ext uri="{9D8B030D-6E8A-4147-A177-3AD203B41FA5}">
                      <a16:colId xmlns:a16="http://schemas.microsoft.com/office/drawing/2014/main" xmlns="" val="20000"/>
                    </a:ext>
                  </a:extLst>
                </a:gridCol>
                <a:gridCol w="710339">
                  <a:extLst>
                    <a:ext uri="{9D8B030D-6E8A-4147-A177-3AD203B41FA5}">
                      <a16:colId xmlns:a16="http://schemas.microsoft.com/office/drawing/2014/main" xmlns="" val="20001"/>
                    </a:ext>
                  </a:extLst>
                </a:gridCol>
                <a:gridCol w="710339">
                  <a:extLst>
                    <a:ext uri="{9D8B030D-6E8A-4147-A177-3AD203B41FA5}">
                      <a16:colId xmlns:a16="http://schemas.microsoft.com/office/drawing/2014/main" xmlns="" val="20002"/>
                    </a:ext>
                  </a:extLst>
                </a:gridCol>
                <a:gridCol w="710339">
                  <a:extLst>
                    <a:ext uri="{9D8B030D-6E8A-4147-A177-3AD203B41FA5}">
                      <a16:colId xmlns:a16="http://schemas.microsoft.com/office/drawing/2014/main" xmlns="" val="20003"/>
                    </a:ext>
                  </a:extLst>
                </a:gridCol>
                <a:gridCol w="710339">
                  <a:extLst>
                    <a:ext uri="{9D8B030D-6E8A-4147-A177-3AD203B41FA5}">
                      <a16:colId xmlns:a16="http://schemas.microsoft.com/office/drawing/2014/main" xmlns="" val="20004"/>
                    </a:ext>
                  </a:extLst>
                </a:gridCol>
                <a:gridCol w="710339">
                  <a:extLst>
                    <a:ext uri="{9D8B030D-6E8A-4147-A177-3AD203B41FA5}">
                      <a16:colId xmlns:a16="http://schemas.microsoft.com/office/drawing/2014/main" xmlns="" val="20005"/>
                    </a:ext>
                  </a:extLst>
                </a:gridCol>
                <a:gridCol w="710339">
                  <a:extLst>
                    <a:ext uri="{9D8B030D-6E8A-4147-A177-3AD203B41FA5}">
                      <a16:colId xmlns:a16="http://schemas.microsoft.com/office/drawing/2014/main" xmlns="" val="20006"/>
                    </a:ext>
                  </a:extLst>
                </a:gridCol>
              </a:tblGrid>
              <a:tr h="395927">
                <a:tc>
                  <a:txBody>
                    <a:bodyPr/>
                    <a:lstStyle/>
                    <a:p>
                      <a:pPr algn="l" fontAlgn="b">
                        <a:spcBef>
                          <a:spcPts val="300"/>
                        </a:spcBef>
                        <a:spcAft>
                          <a:spcPts val="300"/>
                        </a:spcAft>
                      </a:pPr>
                      <a:r>
                        <a:rPr lang="en-ZA" sz="1500" b="1" i="0" u="none" strike="noStrike" dirty="0" smtClean="0">
                          <a:solidFill>
                            <a:schemeClr val="bg1"/>
                          </a:solidFill>
                          <a:effectLst/>
                          <a:latin typeface="Arial" panose="020B0604020202020204" pitchFamily="34" charset="0"/>
                          <a:cs typeface="Arial" panose="020B0604020202020204" pitchFamily="34" charset="0"/>
                        </a:rPr>
                        <a:t>Description</a:t>
                      </a:r>
                      <a:endParaRPr lang="en-ZA" sz="1500" b="1" i="0" u="none" strike="noStrike" dirty="0">
                        <a:solidFill>
                          <a:schemeClr val="bg1"/>
                        </a:solidFill>
                        <a:effectLst/>
                        <a:latin typeface="Arial" panose="020B0604020202020204" pitchFamily="34" charset="0"/>
                        <a:cs typeface="Arial" panose="020B0604020202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2009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2014</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xmlns="" val="10000"/>
                  </a:ext>
                </a:extLst>
              </a:tr>
              <a:tr h="349132">
                <a:tc>
                  <a:txBody>
                    <a:bodyPr/>
                    <a:lstStyle/>
                    <a:p>
                      <a:pPr algn="l"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Number </a:t>
                      </a:r>
                      <a:r>
                        <a:rPr lang="en-ZA" sz="1500" b="0" i="0" u="none" strike="noStrike" dirty="0">
                          <a:solidFill>
                            <a:srgbClr val="000000"/>
                          </a:solidFill>
                          <a:effectLst/>
                          <a:latin typeface="Arial" panose="020B0604020202020204" pitchFamily="34" charset="0"/>
                          <a:cs typeface="Arial" panose="020B0604020202020204" pitchFamily="34" charset="0"/>
                        </a:rPr>
                        <a:t>of </a:t>
                      </a:r>
                      <a:r>
                        <a:rPr lang="en-ZA" sz="1500" b="0" i="0" u="none" strike="noStrike" dirty="0" smtClean="0">
                          <a:solidFill>
                            <a:srgbClr val="000000"/>
                          </a:solidFill>
                          <a:effectLst/>
                          <a:latin typeface="Arial" panose="020B0604020202020204" pitchFamily="34" charset="0"/>
                          <a:cs typeface="Arial" panose="020B0604020202020204" pitchFamily="34" charset="0"/>
                        </a:rPr>
                        <a:t>NCV 4 certificants</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1014</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2587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5612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6512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6840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6930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572731">
                <a:tc>
                  <a:txBody>
                    <a:bodyPr/>
                    <a:lstStyle/>
                    <a:p>
                      <a:pPr algn="l"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Number of </a:t>
                      </a:r>
                      <a:r>
                        <a:rPr lang="en-ZA" sz="1500" b="0" i="0" u="none" strike="noStrike" dirty="0" smtClean="0">
                          <a:solidFill>
                            <a:srgbClr val="000000"/>
                          </a:solidFill>
                          <a:effectLst/>
                          <a:latin typeface="Arial" panose="020B0604020202020204" pitchFamily="34" charset="0"/>
                          <a:cs typeface="Arial" panose="020B0604020202020204" pitchFamily="34" charset="0"/>
                        </a:rPr>
                        <a:t>NCV 4 certificants</a:t>
                      </a:r>
                      <a:r>
                        <a:rPr lang="en-ZA" sz="1500" b="0" i="0" u="none" strike="noStrike" baseline="0" dirty="0" smtClean="0">
                          <a:solidFill>
                            <a:srgbClr val="000000"/>
                          </a:solidFill>
                          <a:effectLst/>
                          <a:latin typeface="Arial" panose="020B0604020202020204" pitchFamily="34" charset="0"/>
                          <a:cs typeface="Arial" panose="020B0604020202020204" pitchFamily="34" charset="0"/>
                        </a:rPr>
                        <a:t> who subsequently </a:t>
                      </a:r>
                      <a:r>
                        <a:rPr lang="en-ZA" sz="1500" b="0" i="0" u="none" strike="noStrike" dirty="0" smtClean="0">
                          <a:solidFill>
                            <a:srgbClr val="000000"/>
                          </a:solidFill>
                          <a:effectLst/>
                          <a:latin typeface="Arial" panose="020B0604020202020204" pitchFamily="34" charset="0"/>
                          <a:cs typeface="Arial" panose="020B0604020202020204" pitchFamily="34" charset="0"/>
                        </a:rPr>
                        <a:t>enrolled </a:t>
                      </a:r>
                      <a:r>
                        <a:rPr lang="en-ZA" sz="1500" b="0" i="0" u="none" strike="noStrike" dirty="0">
                          <a:solidFill>
                            <a:srgbClr val="000000"/>
                          </a:solidFill>
                          <a:effectLst/>
                          <a:latin typeface="Arial" panose="020B0604020202020204" pitchFamily="34" charset="0"/>
                          <a:cs typeface="Arial" panose="020B0604020202020204" pitchFamily="34" charset="0"/>
                        </a:rPr>
                        <a:t>in </a:t>
                      </a:r>
                      <a:r>
                        <a:rPr lang="en-ZA" sz="1500" b="0" i="0" u="none" strike="noStrike" dirty="0" smtClean="0">
                          <a:solidFill>
                            <a:srgbClr val="000000"/>
                          </a:solidFill>
                          <a:effectLst/>
                          <a:latin typeface="Arial" panose="020B0604020202020204" pitchFamily="34" charset="0"/>
                          <a:cs typeface="Arial" panose="020B0604020202020204" pitchFamily="34" charset="0"/>
                        </a:rPr>
                        <a:t>a public </a:t>
                      </a:r>
                      <a:r>
                        <a:rPr lang="en-ZA" sz="1500" b="0" i="0" u="none" strike="noStrike" dirty="0">
                          <a:solidFill>
                            <a:srgbClr val="000000"/>
                          </a:solidFill>
                          <a:effectLst/>
                          <a:latin typeface="Arial" panose="020B0604020202020204" pitchFamily="34" charset="0"/>
                          <a:cs typeface="Arial" panose="020B0604020202020204" pitchFamily="34" charset="0"/>
                        </a:rPr>
                        <a:t>u</a:t>
                      </a:r>
                      <a:r>
                        <a:rPr lang="en-ZA" sz="1500" b="0" i="0" u="none" strike="noStrike" dirty="0" smtClean="0">
                          <a:solidFill>
                            <a:srgbClr val="000000"/>
                          </a:solidFill>
                          <a:effectLst/>
                          <a:latin typeface="Arial" panose="020B0604020202020204" pitchFamily="34" charset="0"/>
                          <a:cs typeface="Arial" panose="020B0604020202020204" pitchFamily="34" charset="0"/>
                        </a:rPr>
                        <a:t>niversity</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128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208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385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280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223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158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572731">
                <a:tc>
                  <a:txBody>
                    <a:bodyPr/>
                    <a:lstStyle/>
                    <a:p>
                      <a:pPr algn="l"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 of NCV </a:t>
                      </a:r>
                      <a:r>
                        <a:rPr lang="en-ZA" sz="1500" b="0" i="0" u="none" strike="noStrike" dirty="0" smtClean="0">
                          <a:solidFill>
                            <a:srgbClr val="000000"/>
                          </a:solidFill>
                          <a:effectLst/>
                          <a:latin typeface="Arial" panose="020B0604020202020204" pitchFamily="34" charset="0"/>
                          <a:cs typeface="Arial" panose="020B0604020202020204" pitchFamily="34" charset="0"/>
                        </a:rPr>
                        <a:t>4 certificants who subsequently</a:t>
                      </a:r>
                      <a:r>
                        <a:rPr lang="en-ZA" sz="1500" b="0" i="0" u="none" strike="noStrike" baseline="0" dirty="0" smtClean="0">
                          <a:solidFill>
                            <a:srgbClr val="000000"/>
                          </a:solidFill>
                          <a:effectLst/>
                          <a:latin typeface="Arial" panose="020B0604020202020204" pitchFamily="34" charset="0"/>
                          <a:cs typeface="Arial" panose="020B0604020202020204" pitchFamily="34" charset="0"/>
                        </a:rPr>
                        <a:t> </a:t>
                      </a:r>
                      <a:r>
                        <a:rPr lang="en-ZA" sz="1500" b="0" i="0" u="none" strike="noStrike" dirty="0" smtClean="0">
                          <a:solidFill>
                            <a:srgbClr val="000000"/>
                          </a:solidFill>
                          <a:effectLst/>
                          <a:latin typeface="Arial" panose="020B0604020202020204" pitchFamily="34" charset="0"/>
                          <a:cs typeface="Arial" panose="020B0604020202020204" pitchFamily="34" charset="0"/>
                        </a:rPr>
                        <a:t>enrolled in a public </a:t>
                      </a:r>
                      <a:r>
                        <a:rPr lang="en-ZA" sz="1500" b="0" i="0" u="none" strike="noStrike" dirty="0">
                          <a:solidFill>
                            <a:srgbClr val="000000"/>
                          </a:solidFill>
                          <a:effectLst/>
                          <a:latin typeface="Arial" panose="020B0604020202020204" pitchFamily="34" charset="0"/>
                          <a:cs typeface="Arial" panose="020B0604020202020204" pitchFamily="34" charset="0"/>
                        </a:rPr>
                        <a:t>university</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12.62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8.04</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6.86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4.3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3.26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2.28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
        <p:nvSpPr>
          <p:cNvPr id="11" name="TextBox 10"/>
          <p:cNvSpPr txBox="1"/>
          <p:nvPr/>
        </p:nvSpPr>
        <p:spPr>
          <a:xfrm>
            <a:off x="386137" y="3429000"/>
            <a:ext cx="8305800" cy="738664"/>
          </a:xfrm>
          <a:prstGeom prst="rect">
            <a:avLst/>
          </a:prstGeom>
          <a:noFill/>
        </p:spPr>
        <p:txBody>
          <a:bodyPr wrap="square" rtlCol="0">
            <a:spAutoFit/>
          </a:bodyPr>
          <a:lstStyle/>
          <a:p>
            <a:r>
              <a:rPr lang="en-ZA" sz="1400" i="1" dirty="0"/>
              <a:t>Note: Results given by year of completing NCV level 4.  </a:t>
            </a:r>
          </a:p>
          <a:p>
            <a:r>
              <a:rPr lang="en-ZA" sz="1400" i="1" dirty="0"/>
              <a:t>As an example of how to interpret data: 12.64% of  those learners who completed NCV level 4 in 2009 subsequently enrolled in a university qualification at any NQF level</a:t>
            </a:r>
          </a:p>
        </p:txBody>
      </p:sp>
    </p:spTree>
    <p:extLst>
      <p:ext uri="{BB962C8B-B14F-4D97-AF65-F5344CB8AC3E}">
        <p14:creationId xmlns:p14="http://schemas.microsoft.com/office/powerpoint/2010/main" xmlns="" val="321005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7807" y="-3933"/>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4534"/>
            <a:ext cx="8305800" cy="5170646"/>
          </a:xfrm>
          <a:prstGeom prst="rect">
            <a:avLst/>
          </a:prstGeom>
          <a:noFill/>
        </p:spPr>
        <p:txBody>
          <a:bodyPr wrap="square" rtlCol="0">
            <a:spAutoFit/>
          </a:bodyPr>
          <a:lstStyle/>
          <a:p>
            <a:pPr marL="360363" indent="-360363">
              <a:spcAft>
                <a:spcPts val="1200"/>
              </a:spcAft>
              <a:buFont typeface="Arial" panose="020B0604020202020204" pitchFamily="34" charset="0"/>
              <a:buChar char="•"/>
            </a:pPr>
            <a:r>
              <a:rPr lang="en-GB" sz="2000" dirty="0" smtClean="0"/>
              <a:t>The </a:t>
            </a:r>
            <a:r>
              <a:rPr lang="en-GB" sz="2000" dirty="0"/>
              <a:t>NQF is commonly accepted as an essential part of the Education and Training system, with relatively few voicing fundamental disagreements to the NQF. </a:t>
            </a:r>
          </a:p>
          <a:p>
            <a:pPr marL="360363" indent="-360363">
              <a:spcAft>
                <a:spcPts val="1200"/>
              </a:spcAft>
              <a:buFont typeface="Arial" panose="020B0604020202020204" pitchFamily="34" charset="0"/>
              <a:buChar char="•"/>
            </a:pPr>
            <a:r>
              <a:rPr lang="en-GB" sz="2000" dirty="0"/>
              <a:t>The majority of interviewees report that the NQF is contributing significantly to  objectives related to (</a:t>
            </a:r>
            <a:r>
              <a:rPr lang="en-GB" sz="2000" dirty="0" err="1"/>
              <a:t>i</a:t>
            </a:r>
            <a:r>
              <a:rPr lang="en-GB" sz="2000" dirty="0"/>
              <a:t>) access, portability, progression and articulation, (ii) enhanced quality of education and training, and (iii) redress of past unfair discrimination. </a:t>
            </a:r>
          </a:p>
          <a:p>
            <a:pPr marL="360363" indent="-360363">
              <a:spcAft>
                <a:spcPts val="1200"/>
              </a:spcAft>
              <a:buFont typeface="Arial" panose="020B0604020202020204" pitchFamily="34" charset="0"/>
              <a:buChar char="•"/>
            </a:pPr>
            <a:r>
              <a:rPr lang="en-GB" sz="2000" dirty="0"/>
              <a:t>In terms of </a:t>
            </a:r>
            <a:r>
              <a:rPr lang="en-GB" sz="2000" b="1" dirty="0"/>
              <a:t>Funding</a:t>
            </a:r>
            <a:r>
              <a:rPr lang="en-GB" sz="2000" dirty="0"/>
              <a:t>, the NQF system has become severely underfunded. Funding constraints impede the ability the NQF bodies to carry out their functions and place the quality of education and training at risk.</a:t>
            </a:r>
          </a:p>
          <a:p>
            <a:pPr marL="360363" indent="-360363">
              <a:spcAft>
                <a:spcPts val="1200"/>
              </a:spcAft>
              <a:buFont typeface="Arial" panose="020B0604020202020204" pitchFamily="34" charset="0"/>
              <a:buChar char="•"/>
            </a:pPr>
            <a:r>
              <a:rPr lang="en-GB" sz="2000" dirty="0"/>
              <a:t>The Act clarifies the </a:t>
            </a:r>
            <a:r>
              <a:rPr lang="en-GB" sz="2000" b="1" dirty="0"/>
              <a:t>roles and responsibilities </a:t>
            </a:r>
            <a:r>
              <a:rPr lang="en-GB" sz="2000" dirty="0"/>
              <a:t>of the NQF bodies (SAQA and the quality councils), but does not provide any clarity on the roles or responsibilities of other stakeholders such as education and training providers</a:t>
            </a:r>
            <a:r>
              <a:rPr lang="en-GB" sz="2000" dirty="0" smtClean="0"/>
              <a:t>.</a:t>
            </a:r>
            <a:endParaRPr lang="en-GB" sz="20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t>Key </a:t>
            </a:r>
            <a:r>
              <a:rPr lang="en-US" sz="2400" b="1" dirty="0" smtClean="0"/>
              <a:t>Findings</a:t>
            </a:r>
            <a:endParaRPr lang="en-ZA" sz="2400" b="1" dirty="0">
              <a:latin typeface="Calibri" panose="020F0502020204030204" pitchFamily="34" charset="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a:t>
            </a:fld>
            <a:endParaRPr lang="en-US" altLang="en-US" sz="1600" dirty="0"/>
          </a:p>
        </p:txBody>
      </p:sp>
    </p:spTree>
    <p:extLst>
      <p:ext uri="{BB962C8B-B14F-4D97-AF65-F5344CB8AC3E}">
        <p14:creationId xmlns:p14="http://schemas.microsoft.com/office/powerpoint/2010/main" xmlns="" val="14137255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9" name="TextBox 8"/>
          <p:cNvSpPr txBox="1"/>
          <p:nvPr/>
        </p:nvSpPr>
        <p:spPr>
          <a:xfrm>
            <a:off x="386137" y="482947"/>
            <a:ext cx="8305800" cy="677108"/>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1900" b="1" dirty="0">
                <a:cs typeface="Arial" pitchFamily="34" charset="0"/>
              </a:rPr>
              <a:t>What proportion of those learners who completed NCV level 2 in a given year had previously completed an SC/NSC</a:t>
            </a:r>
            <a:r>
              <a:rPr lang="en-GB" sz="1900" b="1" dirty="0" smtClean="0">
                <a:cs typeface="Arial" pitchFamily="34" charset="0"/>
              </a:rPr>
              <a:t>?</a:t>
            </a:r>
            <a:endParaRPr lang="en-ZA" sz="19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30</a:t>
            </a:fld>
            <a:endParaRPr lang="en-US" altLang="en-US" sz="1600" dirty="0"/>
          </a:p>
        </p:txBody>
      </p:sp>
      <p:graphicFrame>
        <p:nvGraphicFramePr>
          <p:cNvPr id="7" name="Table 6"/>
          <p:cNvGraphicFramePr>
            <a:graphicFrameLocks noGrp="1"/>
          </p:cNvGraphicFramePr>
          <p:nvPr>
            <p:extLst>
              <p:ext uri="{D42A27DB-BD31-4B8C-83A1-F6EECF244321}">
                <p14:modId xmlns:p14="http://schemas.microsoft.com/office/powerpoint/2010/main" xmlns="" val="364393831"/>
              </p:ext>
            </p:extLst>
          </p:nvPr>
        </p:nvGraphicFramePr>
        <p:xfrm>
          <a:off x="400601" y="1365885"/>
          <a:ext cx="8286199" cy="2305586"/>
        </p:xfrm>
        <a:graphic>
          <a:graphicData uri="http://schemas.openxmlformats.org/drawingml/2006/table">
            <a:tbl>
              <a:tblPr/>
              <a:tblGrid>
                <a:gridCol w="2182350">
                  <a:extLst>
                    <a:ext uri="{9D8B030D-6E8A-4147-A177-3AD203B41FA5}">
                      <a16:colId xmlns:a16="http://schemas.microsoft.com/office/drawing/2014/main" xmlns="" val="20000"/>
                    </a:ext>
                  </a:extLst>
                </a:gridCol>
                <a:gridCol w="670654">
                  <a:extLst>
                    <a:ext uri="{9D8B030D-6E8A-4147-A177-3AD203B41FA5}">
                      <a16:colId xmlns:a16="http://schemas.microsoft.com/office/drawing/2014/main" xmlns="" val="20001"/>
                    </a:ext>
                  </a:extLst>
                </a:gridCol>
                <a:gridCol w="670654">
                  <a:extLst>
                    <a:ext uri="{9D8B030D-6E8A-4147-A177-3AD203B41FA5}">
                      <a16:colId xmlns:a16="http://schemas.microsoft.com/office/drawing/2014/main" xmlns="" val="20002"/>
                    </a:ext>
                  </a:extLst>
                </a:gridCol>
                <a:gridCol w="670654">
                  <a:extLst>
                    <a:ext uri="{9D8B030D-6E8A-4147-A177-3AD203B41FA5}">
                      <a16:colId xmlns:a16="http://schemas.microsoft.com/office/drawing/2014/main" xmlns="" val="20003"/>
                    </a:ext>
                  </a:extLst>
                </a:gridCol>
                <a:gridCol w="670654">
                  <a:extLst>
                    <a:ext uri="{9D8B030D-6E8A-4147-A177-3AD203B41FA5}">
                      <a16:colId xmlns:a16="http://schemas.microsoft.com/office/drawing/2014/main" xmlns="" val="20004"/>
                    </a:ext>
                  </a:extLst>
                </a:gridCol>
                <a:gridCol w="670654">
                  <a:extLst>
                    <a:ext uri="{9D8B030D-6E8A-4147-A177-3AD203B41FA5}">
                      <a16:colId xmlns:a16="http://schemas.microsoft.com/office/drawing/2014/main" xmlns="" val="20005"/>
                    </a:ext>
                  </a:extLst>
                </a:gridCol>
                <a:gridCol w="670654">
                  <a:extLst>
                    <a:ext uri="{9D8B030D-6E8A-4147-A177-3AD203B41FA5}">
                      <a16:colId xmlns:a16="http://schemas.microsoft.com/office/drawing/2014/main" xmlns="" val="20006"/>
                    </a:ext>
                  </a:extLst>
                </a:gridCol>
                <a:gridCol w="670654">
                  <a:extLst>
                    <a:ext uri="{9D8B030D-6E8A-4147-A177-3AD203B41FA5}">
                      <a16:colId xmlns:a16="http://schemas.microsoft.com/office/drawing/2014/main" xmlns="" val="20007"/>
                    </a:ext>
                  </a:extLst>
                </a:gridCol>
                <a:gridCol w="670654">
                  <a:extLst>
                    <a:ext uri="{9D8B030D-6E8A-4147-A177-3AD203B41FA5}">
                      <a16:colId xmlns:a16="http://schemas.microsoft.com/office/drawing/2014/main" xmlns="" val="20008"/>
                    </a:ext>
                  </a:extLst>
                </a:gridCol>
                <a:gridCol w="738617">
                  <a:extLst>
                    <a:ext uri="{9D8B030D-6E8A-4147-A177-3AD203B41FA5}">
                      <a16:colId xmlns:a16="http://schemas.microsoft.com/office/drawing/2014/main" xmlns="" val="20009"/>
                    </a:ext>
                  </a:extLst>
                </a:gridCol>
              </a:tblGrid>
              <a:tr h="386715">
                <a:tc>
                  <a:txBody>
                    <a:bodyPr/>
                    <a:lstStyle/>
                    <a:p>
                      <a:pPr algn="l" fontAlgn="b">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 </a:t>
                      </a:r>
                      <a:r>
                        <a:rPr lang="en-ZA" sz="1500" b="1" i="0" u="none" strike="noStrike" dirty="0" smtClean="0">
                          <a:solidFill>
                            <a:schemeClr val="bg1"/>
                          </a:solidFill>
                          <a:effectLst/>
                          <a:latin typeface="Arial" panose="020B0604020202020204" pitchFamily="34" charset="0"/>
                          <a:cs typeface="Arial" panose="020B0604020202020204" pitchFamily="34" charset="0"/>
                        </a:rPr>
                        <a:t>Description</a:t>
                      </a:r>
                      <a:endParaRPr lang="en-ZA" sz="1500" b="1" i="0" u="none" strike="noStrike" dirty="0">
                        <a:solidFill>
                          <a:schemeClr val="bg1"/>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2007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2008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2009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spcBef>
                          <a:spcPts val="300"/>
                        </a:spcBef>
                        <a:spcAft>
                          <a:spcPts val="300"/>
                        </a:spcAft>
                      </a:pPr>
                      <a:r>
                        <a:rPr lang="en-ZA" sz="1500" b="1" i="0" u="none" strike="noStrike" dirty="0">
                          <a:solidFill>
                            <a:schemeClr val="bg1"/>
                          </a:solidFill>
                          <a:effectLst/>
                          <a:latin typeface="Arial" panose="020B0604020202020204" pitchFamily="34" charset="0"/>
                          <a:cs typeface="Arial" panose="020B0604020202020204" pitchFamily="34" charset="0"/>
                        </a:rPr>
                        <a:t>2015</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492170">
                <a:tc>
                  <a:txBody>
                    <a:bodyPr/>
                    <a:lstStyle/>
                    <a:p>
                      <a:pPr algn="l"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Number of NCV 2 </a:t>
                      </a:r>
                      <a:r>
                        <a:rPr lang="en-ZA" sz="1500" b="0" i="0" u="none" strike="noStrike" dirty="0" smtClean="0">
                          <a:solidFill>
                            <a:srgbClr val="000000"/>
                          </a:solidFill>
                          <a:effectLst/>
                          <a:latin typeface="Arial" panose="020B0604020202020204" pitchFamily="34" charset="0"/>
                          <a:cs typeface="Arial" panose="020B0604020202020204" pitchFamily="34" charset="0"/>
                        </a:rPr>
                        <a:t>certificants</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3531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7262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16001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22960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24954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21376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25857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25020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22423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36138">
                <a:tc>
                  <a:txBody>
                    <a:bodyPr/>
                    <a:lstStyle/>
                    <a:p>
                      <a:pPr algn="l"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NCV 2 </a:t>
                      </a:r>
                      <a:r>
                        <a:rPr lang="en-ZA" sz="1500" b="0" i="0" u="none" strike="noStrike" dirty="0" smtClean="0">
                          <a:solidFill>
                            <a:srgbClr val="000000"/>
                          </a:solidFill>
                          <a:effectLst/>
                          <a:latin typeface="Arial" panose="020B0604020202020204" pitchFamily="34" charset="0"/>
                          <a:cs typeface="Arial" panose="020B0604020202020204" pitchFamily="34" charset="0"/>
                        </a:rPr>
                        <a:t>certificants who had</a:t>
                      </a:r>
                      <a:r>
                        <a:rPr lang="en-ZA" sz="1500" b="0" i="0" u="none" strike="noStrike" baseline="0" dirty="0" smtClean="0">
                          <a:solidFill>
                            <a:srgbClr val="000000"/>
                          </a:solidFill>
                          <a:effectLst/>
                          <a:latin typeface="Arial" panose="020B0604020202020204" pitchFamily="34" charset="0"/>
                          <a:cs typeface="Arial" panose="020B0604020202020204" pitchFamily="34" charset="0"/>
                        </a:rPr>
                        <a:t> previously </a:t>
                      </a:r>
                      <a:r>
                        <a:rPr lang="en-ZA" sz="1500" b="0" i="0" u="none" strike="noStrike" dirty="0" smtClean="0">
                          <a:solidFill>
                            <a:srgbClr val="000000"/>
                          </a:solidFill>
                          <a:effectLst/>
                          <a:latin typeface="Arial" panose="020B0604020202020204" pitchFamily="34" charset="0"/>
                          <a:cs typeface="Arial" panose="020B0604020202020204" pitchFamily="34" charset="0"/>
                        </a:rPr>
                        <a:t>completed SC/NSC</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907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2438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6599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9462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9238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7206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8220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8597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spcBef>
                          <a:spcPts val="300"/>
                        </a:spcBef>
                        <a:spcAft>
                          <a:spcPts val="300"/>
                        </a:spcAft>
                      </a:pPr>
                      <a:r>
                        <a:rPr lang="en-ZA" sz="1500" b="0" i="0" u="none" strike="noStrike">
                          <a:solidFill>
                            <a:srgbClr val="000000"/>
                          </a:solidFill>
                          <a:effectLst/>
                          <a:latin typeface="Arial" panose="020B0604020202020204" pitchFamily="34" charset="0"/>
                          <a:cs typeface="Arial" panose="020B0604020202020204" pitchFamily="34" charset="0"/>
                        </a:rPr>
                        <a:t>8792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74586">
                <a:tc>
                  <a:txBody>
                    <a:bodyPr/>
                    <a:lstStyle/>
                    <a:p>
                      <a:pPr algn="l" fontAlgn="b">
                        <a:spcBef>
                          <a:spcPts val="300"/>
                        </a:spcBef>
                        <a:spcAft>
                          <a:spcPts val="300"/>
                        </a:spcAft>
                      </a:pPr>
                      <a:r>
                        <a:rPr lang="en-ZA" sz="1500" b="0" i="0" u="none" strike="noStrike" dirty="0">
                          <a:solidFill>
                            <a:srgbClr val="000000"/>
                          </a:solidFill>
                          <a:effectLst/>
                          <a:latin typeface="Arial" panose="020B0604020202020204" pitchFamily="34" charset="0"/>
                          <a:cs typeface="Arial" panose="020B0604020202020204" pitchFamily="34" charset="0"/>
                        </a:rPr>
                        <a:t>% of NCV 2 </a:t>
                      </a:r>
                      <a:r>
                        <a:rPr lang="en-ZA" sz="1500" b="0" i="0" u="none" strike="noStrike" dirty="0" smtClean="0">
                          <a:solidFill>
                            <a:srgbClr val="000000"/>
                          </a:solidFill>
                          <a:effectLst/>
                          <a:latin typeface="Arial" panose="020B0604020202020204" pitchFamily="34" charset="0"/>
                          <a:cs typeface="Arial" panose="020B0604020202020204" pitchFamily="34" charset="0"/>
                        </a:rPr>
                        <a:t>certificants who had previously completed SC/NSC</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25.69</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33.57</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41.24</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41.21</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37.02</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33.71</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31.79</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34.36</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300"/>
                        </a:spcBef>
                        <a:spcAft>
                          <a:spcPts val="300"/>
                        </a:spcAft>
                      </a:pPr>
                      <a:r>
                        <a:rPr lang="en-ZA" sz="1500" b="0" i="0" u="none" strike="noStrike" dirty="0" smtClean="0">
                          <a:solidFill>
                            <a:srgbClr val="000000"/>
                          </a:solidFill>
                          <a:effectLst/>
                          <a:latin typeface="Arial" panose="020B0604020202020204" pitchFamily="34" charset="0"/>
                          <a:cs typeface="Arial" panose="020B0604020202020204" pitchFamily="34" charset="0"/>
                        </a:rPr>
                        <a:t>39.21</a:t>
                      </a:r>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1" name="TextBox 10"/>
          <p:cNvSpPr txBox="1"/>
          <p:nvPr/>
        </p:nvSpPr>
        <p:spPr>
          <a:xfrm>
            <a:off x="395938" y="3982756"/>
            <a:ext cx="8286198" cy="738664"/>
          </a:xfrm>
          <a:prstGeom prst="rect">
            <a:avLst/>
          </a:prstGeom>
          <a:noFill/>
        </p:spPr>
        <p:txBody>
          <a:bodyPr wrap="square" rtlCol="0">
            <a:spAutoFit/>
          </a:bodyPr>
          <a:lstStyle/>
          <a:p>
            <a:r>
              <a:rPr lang="en-ZA" sz="1400" i="1" dirty="0"/>
              <a:t>Note: Results given by year of completing NCV level 2.  </a:t>
            </a:r>
          </a:p>
          <a:p>
            <a:r>
              <a:rPr lang="en-ZA" sz="1400" i="1" dirty="0"/>
              <a:t>As an example of how to interpret data: 25.69% of  those learners who completed NCV level 2 in 2007 has previously completed a Senior Certificate (SC) or National Senior Certificate (NSC).</a:t>
            </a:r>
          </a:p>
        </p:txBody>
      </p:sp>
    </p:spTree>
    <p:extLst>
      <p:ext uri="{BB962C8B-B14F-4D97-AF65-F5344CB8AC3E}">
        <p14:creationId xmlns:p14="http://schemas.microsoft.com/office/powerpoint/2010/main" xmlns="" val="1421596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9" name="TextBox 8"/>
          <p:cNvSpPr txBox="1"/>
          <p:nvPr/>
        </p:nvSpPr>
        <p:spPr>
          <a:xfrm>
            <a:off x="386137" y="478693"/>
            <a:ext cx="8305800" cy="600164"/>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1650" b="1" dirty="0">
                <a:cs typeface="Arial" pitchFamily="34" charset="0"/>
              </a:rPr>
              <a:t>What proportion of learners that completed a </a:t>
            </a:r>
            <a:r>
              <a:rPr lang="en-GB" sz="1650" b="1" dirty="0" smtClean="0">
                <a:cs typeface="Arial" pitchFamily="34" charset="0"/>
              </a:rPr>
              <a:t>NCV </a:t>
            </a:r>
            <a:r>
              <a:rPr lang="en-GB" sz="1650" b="1" dirty="0">
                <a:cs typeface="Arial" pitchFamily="34" charset="0"/>
              </a:rPr>
              <a:t>level 4 qualification in a given year subsequently enrolled in a </a:t>
            </a:r>
            <a:r>
              <a:rPr lang="en-GB" sz="1650" b="1" dirty="0" smtClean="0">
                <a:cs typeface="Arial" pitchFamily="34" charset="0"/>
              </a:rPr>
              <a:t>level </a:t>
            </a:r>
            <a:r>
              <a:rPr lang="en-GB" sz="1650" b="1" dirty="0">
                <a:cs typeface="Arial" pitchFamily="34" charset="0"/>
              </a:rPr>
              <a:t>5 qualification in a public university?</a:t>
            </a:r>
            <a:endParaRPr lang="en-ZA" sz="165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31</a:t>
            </a:fld>
            <a:endParaRPr lang="en-US" altLang="en-US" sz="1600" dirty="0"/>
          </a:p>
        </p:txBody>
      </p:sp>
      <p:graphicFrame>
        <p:nvGraphicFramePr>
          <p:cNvPr id="7" name="Table 6"/>
          <p:cNvGraphicFramePr>
            <a:graphicFrameLocks noGrp="1"/>
          </p:cNvGraphicFramePr>
          <p:nvPr>
            <p:extLst>
              <p:ext uri="{D42A27DB-BD31-4B8C-83A1-F6EECF244321}">
                <p14:modId xmlns:p14="http://schemas.microsoft.com/office/powerpoint/2010/main" xmlns="" val="3535709568"/>
              </p:ext>
            </p:extLst>
          </p:nvPr>
        </p:nvGraphicFramePr>
        <p:xfrm>
          <a:off x="392082" y="1603040"/>
          <a:ext cx="8299856" cy="1902159"/>
        </p:xfrm>
        <a:graphic>
          <a:graphicData uri="http://schemas.openxmlformats.org/drawingml/2006/table">
            <a:tbl>
              <a:tblPr/>
              <a:tblGrid>
                <a:gridCol w="3807337">
                  <a:extLst>
                    <a:ext uri="{9D8B030D-6E8A-4147-A177-3AD203B41FA5}">
                      <a16:colId xmlns:a16="http://schemas.microsoft.com/office/drawing/2014/main" xmlns="" val="20000"/>
                    </a:ext>
                  </a:extLst>
                </a:gridCol>
                <a:gridCol w="644904">
                  <a:extLst>
                    <a:ext uri="{9D8B030D-6E8A-4147-A177-3AD203B41FA5}">
                      <a16:colId xmlns:a16="http://schemas.microsoft.com/office/drawing/2014/main" xmlns="" val="20001"/>
                    </a:ext>
                  </a:extLst>
                </a:gridCol>
                <a:gridCol w="769523">
                  <a:extLst>
                    <a:ext uri="{9D8B030D-6E8A-4147-A177-3AD203B41FA5}">
                      <a16:colId xmlns:a16="http://schemas.microsoft.com/office/drawing/2014/main" xmlns="" val="20002"/>
                    </a:ext>
                  </a:extLst>
                </a:gridCol>
                <a:gridCol w="769523">
                  <a:extLst>
                    <a:ext uri="{9D8B030D-6E8A-4147-A177-3AD203B41FA5}">
                      <a16:colId xmlns:a16="http://schemas.microsoft.com/office/drawing/2014/main" xmlns="" val="20003"/>
                    </a:ext>
                  </a:extLst>
                </a:gridCol>
                <a:gridCol w="769523">
                  <a:extLst>
                    <a:ext uri="{9D8B030D-6E8A-4147-A177-3AD203B41FA5}">
                      <a16:colId xmlns:a16="http://schemas.microsoft.com/office/drawing/2014/main" xmlns="" val="20004"/>
                    </a:ext>
                  </a:extLst>
                </a:gridCol>
                <a:gridCol w="769523">
                  <a:extLst>
                    <a:ext uri="{9D8B030D-6E8A-4147-A177-3AD203B41FA5}">
                      <a16:colId xmlns:a16="http://schemas.microsoft.com/office/drawing/2014/main" xmlns="" val="20005"/>
                    </a:ext>
                  </a:extLst>
                </a:gridCol>
                <a:gridCol w="769523">
                  <a:extLst>
                    <a:ext uri="{9D8B030D-6E8A-4147-A177-3AD203B41FA5}">
                      <a16:colId xmlns:a16="http://schemas.microsoft.com/office/drawing/2014/main" xmlns="" val="20006"/>
                    </a:ext>
                  </a:extLst>
                </a:gridCol>
              </a:tblGrid>
              <a:tr h="354851">
                <a:tc>
                  <a:txBody>
                    <a:bodyPr/>
                    <a:lstStyle/>
                    <a:p>
                      <a:pPr algn="l" fontAlgn="b"/>
                      <a:r>
                        <a:rPr lang="en-ZA" sz="1500" b="1" i="0" u="none" strike="noStrike" dirty="0">
                          <a:solidFill>
                            <a:schemeClr val="bg1"/>
                          </a:solidFill>
                          <a:effectLst/>
                          <a:latin typeface="Arial" panose="020B0604020202020204" pitchFamily="34" charset="0"/>
                        </a:rPr>
                        <a:t> </a:t>
                      </a:r>
                      <a:r>
                        <a:rPr lang="en-ZA" sz="1500" b="1" i="0" u="none" strike="noStrike" dirty="0" smtClean="0">
                          <a:solidFill>
                            <a:schemeClr val="bg1"/>
                          </a:solidFill>
                          <a:effectLst/>
                          <a:latin typeface="Arial" panose="020B0604020202020204" pitchFamily="34" charset="0"/>
                        </a:rPr>
                        <a:t>Description</a:t>
                      </a:r>
                      <a:endParaRPr lang="en-ZA" sz="1500" b="1" i="0" u="none" strike="noStrike" dirty="0">
                        <a:solidFill>
                          <a:schemeClr val="bg1"/>
                        </a:solidFill>
                        <a:effectLst/>
                        <a:latin typeface="Arial" panose="020B0604020202020204" pitchFamily="34" charset="0"/>
                      </a:endParaRP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2009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2010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2011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2012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2013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r" fontAlgn="ctr"/>
                      <a:r>
                        <a:rPr lang="en-ZA" sz="1500" b="1" i="0" u="none" strike="noStrike" dirty="0">
                          <a:solidFill>
                            <a:schemeClr val="bg1"/>
                          </a:solidFill>
                          <a:effectLst/>
                          <a:latin typeface="Arial" panose="020B0604020202020204" pitchFamily="34" charset="0"/>
                        </a:rPr>
                        <a:t>2014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0"/>
                  </a:ext>
                </a:extLst>
              </a:tr>
              <a:tr h="382623">
                <a:tc>
                  <a:txBody>
                    <a:bodyPr/>
                    <a:lstStyle/>
                    <a:p>
                      <a:pPr algn="l" fontAlgn="b"/>
                      <a:r>
                        <a:rPr lang="en-ZA" sz="1500" b="0" i="0" u="none" strike="noStrike" dirty="0">
                          <a:solidFill>
                            <a:srgbClr val="000000"/>
                          </a:solidFill>
                          <a:effectLst/>
                          <a:latin typeface="Arial" panose="020B0604020202020204" pitchFamily="34" charset="0"/>
                        </a:rPr>
                        <a:t>Number of NCV </a:t>
                      </a:r>
                      <a:r>
                        <a:rPr lang="en-ZA" sz="1500" b="0" i="0" u="none" strike="noStrike" dirty="0" smtClean="0">
                          <a:solidFill>
                            <a:srgbClr val="000000"/>
                          </a:solidFill>
                          <a:effectLst/>
                          <a:latin typeface="Arial" panose="020B0604020202020204" pitchFamily="34" charset="0"/>
                        </a:rPr>
                        <a:t>4 certificants</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1014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2587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5612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6512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6840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a:solidFill>
                            <a:srgbClr val="000000"/>
                          </a:solidFill>
                          <a:effectLst/>
                          <a:latin typeface="Arial" panose="020B0604020202020204" pitchFamily="34" charset="0"/>
                        </a:rPr>
                        <a:t>6930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63010">
                <a:tc>
                  <a:txBody>
                    <a:bodyPr/>
                    <a:lstStyle/>
                    <a:p>
                      <a:pPr algn="l" fontAlgn="b"/>
                      <a:r>
                        <a:rPr lang="en-ZA" sz="1500" b="0" i="0" u="none" strike="noStrike" dirty="0">
                          <a:solidFill>
                            <a:srgbClr val="000000"/>
                          </a:solidFill>
                          <a:effectLst/>
                          <a:latin typeface="Arial" panose="020B0604020202020204" pitchFamily="34" charset="0"/>
                        </a:rPr>
                        <a:t>NCV </a:t>
                      </a:r>
                      <a:r>
                        <a:rPr lang="en-ZA" sz="1500" b="0" i="0" u="none" strike="noStrike" dirty="0" smtClean="0">
                          <a:solidFill>
                            <a:srgbClr val="000000"/>
                          </a:solidFill>
                          <a:effectLst/>
                          <a:latin typeface="Arial" panose="020B0604020202020204" pitchFamily="34" charset="0"/>
                        </a:rPr>
                        <a:t>4 certificants who subsequently</a:t>
                      </a:r>
                      <a:r>
                        <a:rPr lang="en-ZA" sz="1500" b="0" i="0" u="none" strike="noStrike" baseline="0" dirty="0" smtClean="0">
                          <a:solidFill>
                            <a:srgbClr val="000000"/>
                          </a:solidFill>
                          <a:effectLst/>
                          <a:latin typeface="Arial" panose="020B0604020202020204" pitchFamily="34" charset="0"/>
                        </a:rPr>
                        <a:t> </a:t>
                      </a:r>
                      <a:r>
                        <a:rPr lang="en-ZA" sz="1500" b="0" i="0" u="none" strike="noStrike" dirty="0" smtClean="0">
                          <a:solidFill>
                            <a:srgbClr val="000000"/>
                          </a:solidFill>
                          <a:effectLst/>
                          <a:latin typeface="Arial" panose="020B0604020202020204" pitchFamily="34" charset="0"/>
                        </a:rPr>
                        <a:t>enrolled in an </a:t>
                      </a:r>
                      <a:r>
                        <a:rPr lang="en-ZA" sz="1500" b="0" i="0" u="none" strike="noStrike" dirty="0">
                          <a:solidFill>
                            <a:srgbClr val="000000"/>
                          </a:solidFill>
                          <a:effectLst/>
                          <a:latin typeface="Arial" panose="020B0604020202020204" pitchFamily="34" charset="0"/>
                        </a:rPr>
                        <a:t>NQF L5 qualification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39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102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190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209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211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500" b="0" i="0" u="none" strike="noStrike" dirty="0">
                          <a:solidFill>
                            <a:srgbClr val="000000"/>
                          </a:solidFill>
                          <a:effectLst/>
                          <a:latin typeface="Arial" panose="020B0604020202020204" pitchFamily="34" charset="0"/>
                        </a:rPr>
                        <a:t>89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01675">
                <a:tc>
                  <a:txBody>
                    <a:bodyPr/>
                    <a:lstStyle/>
                    <a:p>
                      <a:pPr algn="l" fontAlgn="b"/>
                      <a:r>
                        <a:rPr lang="en-ZA" sz="1500" b="0" i="0" u="none" strike="noStrike" dirty="0">
                          <a:solidFill>
                            <a:srgbClr val="000000"/>
                          </a:solidFill>
                          <a:effectLst/>
                          <a:latin typeface="Arial" panose="020B0604020202020204" pitchFamily="34" charset="0"/>
                        </a:rPr>
                        <a:t>% of NCV </a:t>
                      </a:r>
                      <a:r>
                        <a:rPr lang="en-ZA" sz="1500" b="0" i="0" u="none" strike="noStrike" dirty="0" smtClean="0">
                          <a:solidFill>
                            <a:srgbClr val="000000"/>
                          </a:solidFill>
                          <a:effectLst/>
                          <a:latin typeface="Arial" panose="020B0604020202020204" pitchFamily="34" charset="0"/>
                        </a:rPr>
                        <a:t>4</a:t>
                      </a:r>
                      <a:r>
                        <a:rPr lang="en-ZA" sz="1500" b="0" i="0" u="none" strike="noStrike" baseline="0" dirty="0" smtClean="0">
                          <a:solidFill>
                            <a:srgbClr val="000000"/>
                          </a:solidFill>
                          <a:effectLst/>
                          <a:latin typeface="Arial" panose="020B0604020202020204" pitchFamily="34" charset="0"/>
                        </a:rPr>
                        <a:t> certificants </a:t>
                      </a:r>
                      <a:r>
                        <a:rPr lang="en-ZA" sz="1500" b="0" i="0" u="none" strike="noStrike" dirty="0" smtClean="0">
                          <a:solidFill>
                            <a:srgbClr val="000000"/>
                          </a:solidFill>
                          <a:effectLst/>
                          <a:latin typeface="Arial" panose="020B0604020202020204" pitchFamily="34" charset="0"/>
                        </a:rPr>
                        <a:t>who subsequently</a:t>
                      </a:r>
                      <a:r>
                        <a:rPr lang="en-ZA" sz="1500" b="0" i="0" u="none" strike="noStrike" baseline="0" dirty="0" smtClean="0">
                          <a:solidFill>
                            <a:srgbClr val="000000"/>
                          </a:solidFill>
                          <a:effectLst/>
                          <a:latin typeface="Arial" panose="020B0604020202020204" pitchFamily="34" charset="0"/>
                        </a:rPr>
                        <a:t> </a:t>
                      </a:r>
                      <a:r>
                        <a:rPr lang="en-ZA" sz="1500" b="0" i="0" u="none" strike="noStrike" dirty="0" smtClean="0">
                          <a:solidFill>
                            <a:srgbClr val="000000"/>
                          </a:solidFill>
                          <a:effectLst/>
                          <a:latin typeface="Arial" panose="020B0604020202020204" pitchFamily="34" charset="0"/>
                        </a:rPr>
                        <a:t>enrolled </a:t>
                      </a:r>
                      <a:r>
                        <a:rPr lang="en-ZA" sz="1500" b="0" i="0" u="none" strike="noStrike" dirty="0">
                          <a:solidFill>
                            <a:srgbClr val="000000"/>
                          </a:solidFill>
                          <a:effectLst/>
                          <a:latin typeface="Arial" panose="020B0604020202020204" pitchFamily="34" charset="0"/>
                        </a:rPr>
                        <a:t>in an NQF </a:t>
                      </a:r>
                      <a:r>
                        <a:rPr lang="en-ZA" sz="1500" b="0" i="0" u="none" strike="noStrike" dirty="0" smtClean="0">
                          <a:solidFill>
                            <a:srgbClr val="000000"/>
                          </a:solidFill>
                          <a:effectLst/>
                          <a:latin typeface="Arial" panose="020B0604020202020204" pitchFamily="34" charset="0"/>
                        </a:rPr>
                        <a:t>L5 qualification</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3.85</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3.94</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3.39</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3.21</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3.08</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500" b="0" i="0" u="none" strike="noStrike" dirty="0" smtClean="0">
                          <a:solidFill>
                            <a:srgbClr val="000000"/>
                          </a:solidFill>
                          <a:effectLst/>
                          <a:latin typeface="Arial" panose="020B0604020202020204" pitchFamily="34" charset="0"/>
                        </a:rPr>
                        <a:t>1.28</a:t>
                      </a:r>
                      <a:endParaRPr lang="en-ZA" sz="1500" b="0" i="0" u="none" strike="noStrike" dirty="0">
                        <a:solidFill>
                          <a:srgbClr val="000000"/>
                        </a:solidFill>
                        <a:effectLst/>
                        <a:latin typeface="Arial" panose="020B060402020202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1" name="TextBox 10"/>
          <p:cNvSpPr txBox="1"/>
          <p:nvPr/>
        </p:nvSpPr>
        <p:spPr>
          <a:xfrm>
            <a:off x="404190" y="3735622"/>
            <a:ext cx="8259693" cy="751916"/>
          </a:xfrm>
          <a:prstGeom prst="rect">
            <a:avLst/>
          </a:prstGeom>
          <a:noFill/>
        </p:spPr>
        <p:txBody>
          <a:bodyPr wrap="square" rtlCol="0">
            <a:spAutoFit/>
          </a:bodyPr>
          <a:lstStyle/>
          <a:p>
            <a:r>
              <a:rPr lang="en-ZA" sz="1400" i="1" dirty="0"/>
              <a:t>Note: Results given by year of completing NCV level 4.  </a:t>
            </a:r>
          </a:p>
          <a:p>
            <a:r>
              <a:rPr lang="en-ZA" sz="1400" i="1" dirty="0"/>
              <a:t>As an example of how to interpret data:  3.85% of  those learners who completed NCV level 4 in 2009 subsequently enrolled in a university qualification at NQF level </a:t>
            </a:r>
            <a:r>
              <a:rPr lang="en-ZA" sz="1400" i="1" dirty="0" smtClean="0"/>
              <a:t>5.</a:t>
            </a:r>
            <a:endParaRPr lang="en-ZA" sz="1400" i="1" dirty="0"/>
          </a:p>
        </p:txBody>
      </p:sp>
    </p:spTree>
    <p:extLst>
      <p:ext uri="{BB962C8B-B14F-4D97-AF65-F5344CB8AC3E}">
        <p14:creationId xmlns:p14="http://schemas.microsoft.com/office/powerpoint/2010/main" xmlns="" val="37693859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324535"/>
          </a:xfrm>
          <a:prstGeom prst="rect">
            <a:avLst/>
          </a:prstGeom>
          <a:noFill/>
        </p:spPr>
        <p:txBody>
          <a:bodyPr wrap="square" rtlCol="0">
            <a:spAutoFit/>
          </a:bodyPr>
          <a:lstStyle/>
          <a:p>
            <a:pPr>
              <a:spcAft>
                <a:spcPts val="600"/>
              </a:spcAft>
            </a:pPr>
            <a:r>
              <a:rPr lang="en-GB" sz="1500" b="1" dirty="0"/>
              <a:t>Recommendation 14: </a:t>
            </a:r>
          </a:p>
          <a:p>
            <a:pPr marL="342900" indent="-342900">
              <a:spcAft>
                <a:spcPts val="600"/>
              </a:spcAft>
              <a:buFont typeface="Arial" panose="020B0604020202020204" pitchFamily="34" charset="0"/>
              <a:buChar char="•"/>
            </a:pPr>
            <a:r>
              <a:rPr lang="en-GB" sz="1500" dirty="0"/>
              <a:t>The DHET and DBE should provide appropriate and sufficient resources to these institutions to execute their mandates.</a:t>
            </a:r>
          </a:p>
          <a:p>
            <a:pPr marL="342900" indent="-342900">
              <a:spcAft>
                <a:spcPts val="600"/>
              </a:spcAft>
              <a:buFont typeface="Arial" panose="020B0604020202020204" pitchFamily="34" charset="0"/>
              <a:buChar char="•"/>
            </a:pPr>
            <a:r>
              <a:rPr lang="en-GB" sz="1500" dirty="0"/>
              <a:t> If additional funding is not forthcoming, then scope and mandate of these NQF bodies should be aligned to the levels of funding available. </a:t>
            </a:r>
          </a:p>
          <a:p>
            <a:pPr>
              <a:spcAft>
                <a:spcPts val="600"/>
              </a:spcAft>
            </a:pPr>
            <a:r>
              <a:rPr lang="en-GB" sz="1500" b="1" dirty="0"/>
              <a:t>Recommendation 15: </a:t>
            </a:r>
            <a:r>
              <a:rPr lang="en-GB" sz="1500" dirty="0" smtClean="0"/>
              <a:t> </a:t>
            </a:r>
            <a:endParaRPr lang="en-GB" sz="1500" dirty="0"/>
          </a:p>
          <a:p>
            <a:pPr marL="342900" indent="-342900">
              <a:spcAft>
                <a:spcPts val="600"/>
              </a:spcAft>
              <a:buFont typeface="Arial" panose="020B0604020202020204" pitchFamily="34" charset="0"/>
              <a:buChar char="•"/>
            </a:pPr>
            <a:r>
              <a:rPr lang="en-GB" sz="1500" dirty="0"/>
              <a:t>The DHET, DBE, SAQA, QCs should agree on a five-year costed implementation plan that is achievable within available resources</a:t>
            </a:r>
            <a:r>
              <a:rPr lang="en-GB" sz="1500" dirty="0" smtClean="0"/>
              <a:t>.</a:t>
            </a:r>
          </a:p>
          <a:p>
            <a:pPr marL="342900" indent="-342900">
              <a:spcAft>
                <a:spcPts val="600"/>
              </a:spcAft>
              <a:buFont typeface="Arial" panose="020B0604020202020204" pitchFamily="34" charset="0"/>
              <a:buChar char="•"/>
            </a:pPr>
            <a:r>
              <a:rPr lang="en-GB" sz="1500" dirty="0" smtClean="0"/>
              <a:t>The </a:t>
            </a:r>
            <a:r>
              <a:rPr lang="en-GB" sz="1500" dirty="0"/>
              <a:t>implementation plan should align with the broader PSET implementation plan, and include:</a:t>
            </a:r>
          </a:p>
          <a:p>
            <a:pPr marL="342900" indent="-342900">
              <a:spcAft>
                <a:spcPts val="600"/>
              </a:spcAft>
              <a:buFont typeface="Arial" panose="020B0604020202020204" pitchFamily="34" charset="0"/>
              <a:buChar char="•"/>
            </a:pPr>
            <a:r>
              <a:rPr lang="en-GB" sz="1500" dirty="0"/>
              <a:t>Detailed description of the activities and outputs that will be delivered (aligning to recommendation 1)</a:t>
            </a:r>
          </a:p>
          <a:p>
            <a:pPr marL="342900" indent="-342900">
              <a:spcAft>
                <a:spcPts val="600"/>
              </a:spcAft>
              <a:buFont typeface="Arial" panose="020B0604020202020204" pitchFamily="34" charset="0"/>
              <a:buChar char="•"/>
            </a:pPr>
            <a:r>
              <a:rPr lang="en-GB" sz="1500" dirty="0"/>
              <a:t>The roles and responsibilities of different institutions</a:t>
            </a:r>
          </a:p>
          <a:p>
            <a:pPr marL="342900" indent="-342900">
              <a:spcAft>
                <a:spcPts val="600"/>
              </a:spcAft>
              <a:buFont typeface="Arial" panose="020B0604020202020204" pitchFamily="34" charset="0"/>
              <a:buChar char="•"/>
            </a:pPr>
            <a:r>
              <a:rPr lang="en-GB" sz="1500" dirty="0"/>
              <a:t>The costs of implementation</a:t>
            </a:r>
          </a:p>
          <a:p>
            <a:pPr marL="342900" indent="-342900">
              <a:spcAft>
                <a:spcPts val="600"/>
              </a:spcAft>
              <a:buFont typeface="Arial" panose="020B0604020202020204" pitchFamily="34" charset="0"/>
              <a:buChar char="•"/>
            </a:pPr>
            <a:r>
              <a:rPr lang="en-GB" sz="1500" dirty="0"/>
              <a:t>Approach to monitoring and </a:t>
            </a:r>
            <a:r>
              <a:rPr lang="en-GB" sz="1500" dirty="0" smtClean="0"/>
              <a:t>evaluation</a:t>
            </a:r>
            <a:endParaRPr lang="en-GB" sz="1500" dirty="0"/>
          </a:p>
          <a:p>
            <a:pPr>
              <a:spcAft>
                <a:spcPts val="600"/>
              </a:spcAft>
            </a:pPr>
            <a:r>
              <a:rPr lang="en-GB" sz="1500" b="1" dirty="0"/>
              <a:t>Recommendation 16: </a:t>
            </a:r>
            <a:endParaRPr lang="en-GB" sz="1500" b="1" dirty="0" smtClean="0"/>
          </a:p>
          <a:p>
            <a:pPr marL="285750" indent="-285750">
              <a:spcAft>
                <a:spcPts val="600"/>
              </a:spcAft>
              <a:buFont typeface="Arial" panose="020B0604020202020204" pitchFamily="34" charset="0"/>
              <a:buChar char="•"/>
            </a:pPr>
            <a:r>
              <a:rPr lang="en-GB" sz="1500" dirty="0" smtClean="0"/>
              <a:t>QCs </a:t>
            </a:r>
            <a:r>
              <a:rPr lang="en-GB" sz="1500" dirty="0"/>
              <a:t>should determine whether more cost-effective risk-based approaches to quality assurance could be adopted. Such approaches should prioritise the regulation of high-risk provision rather than adopting a blanket approach.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smtClean="0">
                <a:cs typeface="Arial" pitchFamily="34" charset="0"/>
              </a:rPr>
              <a:t>Recommendations related to efficiency: Cross-cutting</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32</a:t>
            </a:fld>
            <a:endParaRPr lang="en-US" altLang="en-US" sz="1600" dirty="0"/>
          </a:p>
        </p:txBody>
      </p:sp>
    </p:spTree>
    <p:extLst>
      <p:ext uri="{BB962C8B-B14F-4D97-AF65-F5344CB8AC3E}">
        <p14:creationId xmlns:p14="http://schemas.microsoft.com/office/powerpoint/2010/main" xmlns="" val="4174512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3715573" cy="532453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600" dirty="0"/>
              <a:t>A major challenge is the length of time it takes to receive accreditation for a learning </a:t>
            </a:r>
            <a:r>
              <a:rPr lang="en-GB" sz="1600" dirty="0" smtClean="0"/>
              <a:t>programme</a:t>
            </a:r>
            <a:endParaRPr lang="en-GB" sz="1600" dirty="0"/>
          </a:p>
          <a:p>
            <a:pPr marL="342900" indent="-342900">
              <a:spcAft>
                <a:spcPts val="0"/>
              </a:spcAft>
              <a:buFont typeface="Arial" panose="020B0604020202020204" pitchFamily="34" charset="0"/>
              <a:buChar char="•"/>
            </a:pPr>
            <a:r>
              <a:rPr lang="en-GB" sz="1600" dirty="0"/>
              <a:t>Several reasons:</a:t>
            </a:r>
          </a:p>
          <a:p>
            <a:pPr marL="715963" indent="-358775">
              <a:spcAft>
                <a:spcPts val="0"/>
              </a:spcAft>
              <a:buFont typeface="Symbol" panose="05050102010706020507" pitchFamily="18" charset="2"/>
              <a:buChar char=""/>
            </a:pPr>
            <a:r>
              <a:rPr lang="en-GB" sz="1600" dirty="0"/>
              <a:t>Volumes of applications have grown</a:t>
            </a:r>
          </a:p>
          <a:p>
            <a:pPr marL="715963" indent="-358775">
              <a:spcAft>
                <a:spcPts val="0"/>
              </a:spcAft>
              <a:buFont typeface="Symbol" panose="05050102010706020507" pitchFamily="18" charset="2"/>
              <a:buChar char=""/>
            </a:pPr>
            <a:r>
              <a:rPr lang="en-GB" sz="1600" dirty="0"/>
              <a:t>Capacity of CHE to process applications is limited </a:t>
            </a:r>
          </a:p>
          <a:p>
            <a:pPr marL="715963" indent="-358775">
              <a:spcAft>
                <a:spcPts val="0"/>
              </a:spcAft>
              <a:buFont typeface="Symbol" panose="05050102010706020507" pitchFamily="18" charset="2"/>
              <a:buChar char=""/>
            </a:pPr>
            <a:r>
              <a:rPr lang="en-GB" sz="1600" dirty="0"/>
              <a:t>Availability of expert reviewers to assess the application at different times of the year</a:t>
            </a:r>
          </a:p>
          <a:p>
            <a:pPr marL="715963" indent="-358775">
              <a:spcAft>
                <a:spcPts val="1200"/>
              </a:spcAft>
              <a:buFont typeface="Symbol" panose="05050102010706020507" pitchFamily="18" charset="2"/>
              <a:buChar char=""/>
            </a:pPr>
            <a:r>
              <a:rPr lang="en-GB" sz="1600" dirty="0"/>
              <a:t>Large number of deferred applications  because of missing information and poor quality submissions</a:t>
            </a:r>
          </a:p>
          <a:p>
            <a:pPr marL="342900" indent="-342900">
              <a:spcAft>
                <a:spcPts val="1200"/>
              </a:spcAft>
              <a:buFont typeface="Arial" panose="020B0604020202020204" pitchFamily="34" charset="0"/>
              <a:buChar char="•"/>
            </a:pPr>
            <a:r>
              <a:rPr lang="en-GB" sz="1600" dirty="0"/>
              <a:t>There is a perceived duplication between learning programme accreditation and qualification registration </a:t>
            </a:r>
            <a:r>
              <a:rPr lang="en-GB" sz="1600" dirty="0" smtClean="0"/>
              <a:t>process</a:t>
            </a:r>
            <a:endParaRPr lang="en-GB" sz="16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Time taken for accreditation</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33</a:t>
            </a:fld>
            <a:endParaRPr lang="en-US" altLang="en-US" sz="1600" dirty="0"/>
          </a:p>
        </p:txBody>
      </p:sp>
      <p:graphicFrame>
        <p:nvGraphicFramePr>
          <p:cNvPr id="7" name="Chart 6"/>
          <p:cNvGraphicFramePr>
            <a:graphicFrameLocks/>
          </p:cNvGraphicFramePr>
          <p:nvPr>
            <p:extLst>
              <p:ext uri="{D42A27DB-BD31-4B8C-83A1-F6EECF244321}">
                <p14:modId xmlns:p14="http://schemas.microsoft.com/office/powerpoint/2010/main" xmlns="" val="1067768277"/>
              </p:ext>
            </p:extLst>
          </p:nvPr>
        </p:nvGraphicFramePr>
        <p:xfrm>
          <a:off x="3962400" y="1138310"/>
          <a:ext cx="4729537" cy="32812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032124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324535"/>
          </a:xfrm>
          <a:prstGeom prst="rect">
            <a:avLst/>
          </a:prstGeom>
          <a:noFill/>
        </p:spPr>
        <p:txBody>
          <a:bodyPr wrap="square" rtlCol="0">
            <a:spAutoFit/>
          </a:bodyPr>
          <a:lstStyle/>
          <a:p>
            <a:pPr>
              <a:spcAft>
                <a:spcPts val="1200"/>
              </a:spcAft>
            </a:pPr>
            <a:r>
              <a:rPr lang="en-GB" b="1" dirty="0"/>
              <a:t>Recommendation 17: </a:t>
            </a:r>
            <a:endParaRPr lang="en-GB" b="1" dirty="0" smtClean="0"/>
          </a:p>
          <a:p>
            <a:pPr marL="342900" indent="-342900">
              <a:spcAft>
                <a:spcPts val="1200"/>
              </a:spcAft>
              <a:buFont typeface="Arial" panose="020B0604020202020204" pitchFamily="34" charset="0"/>
              <a:buChar char="•"/>
            </a:pPr>
            <a:r>
              <a:rPr lang="en-GB" dirty="0" smtClean="0"/>
              <a:t>The </a:t>
            </a:r>
            <a:r>
              <a:rPr lang="en-GB" dirty="0"/>
              <a:t>DHET, CHE and QCTO  must consider extension of the deadline and communicate any decision clearly to education and training institutions. </a:t>
            </a:r>
          </a:p>
          <a:p>
            <a:pPr>
              <a:spcAft>
                <a:spcPts val="1200"/>
              </a:spcAft>
            </a:pPr>
            <a:r>
              <a:rPr lang="en-GB" b="1" dirty="0" smtClean="0"/>
              <a:t>Recommendation </a:t>
            </a:r>
            <a:r>
              <a:rPr lang="en-GB" b="1" dirty="0"/>
              <a:t>18: </a:t>
            </a:r>
            <a:endParaRPr lang="en-GB" b="1" dirty="0" smtClean="0"/>
          </a:p>
          <a:p>
            <a:pPr marL="342900" indent="-342900">
              <a:spcAft>
                <a:spcPts val="1200"/>
              </a:spcAft>
              <a:buFont typeface="Arial" panose="020B0604020202020204" pitchFamily="34" charset="0"/>
              <a:buChar char="•"/>
            </a:pPr>
            <a:r>
              <a:rPr lang="en-GB" dirty="0" smtClean="0"/>
              <a:t>SAQA </a:t>
            </a:r>
            <a:r>
              <a:rPr lang="en-GB" dirty="0"/>
              <a:t>should establish a NQF-wide workflow system that tracks and monitors applications from the time they are lodged to the time they are registered.</a:t>
            </a:r>
          </a:p>
          <a:p>
            <a:pPr>
              <a:spcAft>
                <a:spcPts val="1200"/>
              </a:spcAft>
            </a:pPr>
            <a:r>
              <a:rPr lang="en-GB" b="1" dirty="0" smtClean="0"/>
              <a:t>Recommendation </a:t>
            </a:r>
            <a:r>
              <a:rPr lang="en-GB" b="1" dirty="0"/>
              <a:t>19: </a:t>
            </a:r>
            <a:endParaRPr lang="en-GB" b="1" dirty="0" smtClean="0"/>
          </a:p>
          <a:p>
            <a:pPr marL="342900" indent="-342900">
              <a:spcAft>
                <a:spcPts val="1200"/>
              </a:spcAft>
              <a:buFont typeface="Arial" panose="020B0604020202020204" pitchFamily="34" charset="0"/>
              <a:buChar char="•"/>
            </a:pPr>
            <a:r>
              <a:rPr lang="en-GB" dirty="0" smtClean="0"/>
              <a:t>The </a:t>
            </a:r>
            <a:r>
              <a:rPr lang="en-GB" dirty="0"/>
              <a:t>NQF Bodies should put in place a process to discuss and then resolve any actual or perceived duplications in regulation between themselves and Professional Bodies (PBs) during the qualification design and quality assurance processes.</a:t>
            </a:r>
          </a:p>
          <a:p>
            <a:pPr>
              <a:spcAft>
                <a:spcPts val="1200"/>
              </a:spcAft>
            </a:pPr>
            <a:r>
              <a:rPr lang="en-GB" b="1" dirty="0" smtClean="0"/>
              <a:t>Recommendation </a:t>
            </a:r>
            <a:r>
              <a:rPr lang="en-GB" b="1" dirty="0"/>
              <a:t>20: </a:t>
            </a:r>
            <a:endParaRPr lang="en-GB" b="1" dirty="0" smtClean="0"/>
          </a:p>
          <a:p>
            <a:pPr marL="342900" indent="-342900">
              <a:spcAft>
                <a:spcPts val="1200"/>
              </a:spcAft>
              <a:buFont typeface="Arial" panose="020B0604020202020204" pitchFamily="34" charset="0"/>
              <a:buChar char="•"/>
            </a:pPr>
            <a:r>
              <a:rPr lang="en-GB" dirty="0" smtClean="0"/>
              <a:t>Clarity </a:t>
            </a:r>
            <a:r>
              <a:rPr lang="en-GB" dirty="0"/>
              <a:t>must be given about the scope of a part qualification in the GENFETQSF, OQSF and HEQSF. </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Efficiency recommendations cont.</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34</a:t>
            </a:fld>
            <a:endParaRPr lang="en-US" altLang="en-US" sz="1600" dirty="0"/>
          </a:p>
        </p:txBody>
      </p:sp>
    </p:spTree>
    <p:extLst>
      <p:ext uri="{BB962C8B-B14F-4D97-AF65-F5344CB8AC3E}">
        <p14:creationId xmlns:p14="http://schemas.microsoft.com/office/powerpoint/2010/main" xmlns="" val="13798222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462760"/>
          </a:xfrm>
          <a:prstGeom prst="rect">
            <a:avLst/>
          </a:prstGeom>
          <a:noFill/>
        </p:spPr>
        <p:txBody>
          <a:bodyPr wrap="square" rtlCol="0">
            <a:spAutoFit/>
          </a:bodyPr>
          <a:lstStyle/>
          <a:p>
            <a:pPr>
              <a:spcAft>
                <a:spcPts val="1200"/>
              </a:spcAft>
            </a:pPr>
            <a:r>
              <a:rPr lang="en-GB" b="1" dirty="0"/>
              <a:t>Recommendation 21: </a:t>
            </a:r>
            <a:endParaRPr lang="en-GB" b="1" dirty="0" smtClean="0"/>
          </a:p>
          <a:p>
            <a:pPr marL="342900" indent="-342900">
              <a:spcAft>
                <a:spcPts val="1200"/>
              </a:spcAft>
              <a:buFont typeface="Arial" panose="020B0604020202020204" pitchFamily="34" charset="0"/>
              <a:buChar char="•"/>
            </a:pPr>
            <a:r>
              <a:rPr lang="en-GB" dirty="0" smtClean="0"/>
              <a:t>Whereas </a:t>
            </a:r>
            <a:r>
              <a:rPr lang="en-GB" dirty="0"/>
              <a:t>there is some evidence that RPL is gaining traction in certain parts of the E&amp;T system, its implementation remains hamstrung by a lack of funding. If RPL is to become a policy reality, the DHET must consider funding this priority in a sustainable </a:t>
            </a:r>
            <a:r>
              <a:rPr lang="en-GB" dirty="0" smtClean="0"/>
              <a:t>manner.</a:t>
            </a:r>
          </a:p>
          <a:p>
            <a:pPr>
              <a:spcAft>
                <a:spcPts val="1200"/>
              </a:spcAft>
            </a:pPr>
            <a:r>
              <a:rPr lang="en-GB" b="1" dirty="0" smtClean="0"/>
              <a:t>Recommendation 22: </a:t>
            </a:r>
          </a:p>
          <a:p>
            <a:pPr marL="342900" indent="-342900">
              <a:spcAft>
                <a:spcPts val="1200"/>
              </a:spcAft>
              <a:buFont typeface="Arial" panose="020B0604020202020204" pitchFamily="34" charset="0"/>
              <a:buChar char="•"/>
            </a:pPr>
            <a:r>
              <a:rPr lang="en-GB" dirty="0" smtClean="0"/>
              <a:t>Organise </a:t>
            </a:r>
            <a:r>
              <a:rPr lang="en-GB" dirty="0"/>
              <a:t>forums to allow for collaboration between public and private Higher Education Institutions (HEIs), TVET colleges and SDPs to support the design of qualifications that can articulate from a NQF Level 4 to Level 5 across the sub-frameworks. </a:t>
            </a:r>
          </a:p>
          <a:p>
            <a:pPr>
              <a:spcAft>
                <a:spcPts val="1200"/>
              </a:spcAft>
            </a:pPr>
            <a:r>
              <a:rPr lang="en-GB" b="1" dirty="0"/>
              <a:t>Recommendation 23: </a:t>
            </a:r>
            <a:endParaRPr lang="en-GB" b="1" dirty="0" smtClean="0"/>
          </a:p>
          <a:p>
            <a:pPr marL="342900" indent="-342900">
              <a:spcAft>
                <a:spcPts val="1200"/>
              </a:spcAft>
              <a:buFont typeface="Arial" panose="020B0604020202020204" pitchFamily="34" charset="0"/>
              <a:buChar char="•"/>
            </a:pPr>
            <a:r>
              <a:rPr lang="en-GB" dirty="0" smtClean="0"/>
              <a:t>The </a:t>
            </a:r>
            <a:r>
              <a:rPr lang="en-GB" dirty="0"/>
              <a:t>adult education pathway needs to be clarified, publicised and disseminated to education and training providers and the public.</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Recommendations related to effectiveness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35</a:t>
            </a:fld>
            <a:endParaRPr lang="en-US" altLang="en-US" sz="1600" dirty="0"/>
          </a:p>
        </p:txBody>
      </p:sp>
    </p:spTree>
    <p:extLst>
      <p:ext uri="{BB962C8B-B14F-4D97-AF65-F5344CB8AC3E}">
        <p14:creationId xmlns:p14="http://schemas.microsoft.com/office/powerpoint/2010/main" xmlns="" val="29739314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185761"/>
          </a:xfrm>
          <a:prstGeom prst="rect">
            <a:avLst/>
          </a:prstGeom>
          <a:noFill/>
        </p:spPr>
        <p:txBody>
          <a:bodyPr wrap="square" rtlCol="0">
            <a:spAutoFit/>
          </a:bodyPr>
          <a:lstStyle/>
          <a:p>
            <a:pPr>
              <a:spcAft>
                <a:spcPts val="1200"/>
              </a:spcAft>
            </a:pPr>
            <a:r>
              <a:rPr lang="en-GB" b="1" dirty="0"/>
              <a:t>Recommendation 24: </a:t>
            </a:r>
            <a:endParaRPr lang="en-GB" b="1" dirty="0" smtClean="0"/>
          </a:p>
          <a:p>
            <a:pPr marL="342900" indent="-342900">
              <a:spcAft>
                <a:spcPts val="1200"/>
              </a:spcAft>
              <a:buFont typeface="Arial" panose="020B0604020202020204" pitchFamily="34" charset="0"/>
              <a:buChar char="•"/>
            </a:pPr>
            <a:r>
              <a:rPr lang="en-GB" dirty="0" smtClean="0"/>
              <a:t>The </a:t>
            </a:r>
            <a:r>
              <a:rPr lang="en-GB" dirty="0"/>
              <a:t>DBE and Umalusi must decide on who owns the sub-framework and clearly delineate their responsibilities in relation to managing the sub-framework. There are a range of options that could be considered.</a:t>
            </a:r>
          </a:p>
          <a:p>
            <a:pPr>
              <a:spcAft>
                <a:spcPts val="1200"/>
              </a:spcAft>
            </a:pPr>
            <a:r>
              <a:rPr lang="en-GB" b="1" dirty="0"/>
              <a:t>Recommendation 25: </a:t>
            </a:r>
            <a:endParaRPr lang="en-GB" b="1" dirty="0" smtClean="0"/>
          </a:p>
          <a:p>
            <a:pPr marL="342900" indent="-342900">
              <a:spcAft>
                <a:spcPts val="1200"/>
              </a:spcAft>
              <a:buFont typeface="Arial" panose="020B0604020202020204" pitchFamily="34" charset="0"/>
              <a:buChar char="•"/>
            </a:pPr>
            <a:r>
              <a:rPr lang="en-GB" dirty="0" smtClean="0"/>
              <a:t>The </a:t>
            </a:r>
            <a:r>
              <a:rPr lang="en-GB" dirty="0"/>
              <a:t>DHET, DBE and Umalusi must publish a joint directive that outlines the role of Umalusi in the quality assurance of public schools. This should include consideration for the creation of an independent examination body.</a:t>
            </a:r>
          </a:p>
          <a:p>
            <a:pPr>
              <a:spcAft>
                <a:spcPts val="1200"/>
              </a:spcAft>
            </a:pPr>
            <a:r>
              <a:rPr lang="en-GB" b="1" dirty="0"/>
              <a:t>Recommendation 26:  </a:t>
            </a:r>
            <a:endParaRPr lang="en-GB" b="1" dirty="0" smtClean="0"/>
          </a:p>
          <a:p>
            <a:pPr marL="342900" indent="-342900">
              <a:spcAft>
                <a:spcPts val="1200"/>
              </a:spcAft>
              <a:buFont typeface="Arial" panose="020B0604020202020204" pitchFamily="34" charset="0"/>
              <a:buChar char="•"/>
            </a:pPr>
            <a:r>
              <a:rPr lang="en-GB" dirty="0" smtClean="0"/>
              <a:t>NATED </a:t>
            </a:r>
            <a:r>
              <a:rPr lang="en-GB" dirty="0"/>
              <a:t>(Report 191) N1 to N3 qualifications are currently quality assured by Umalusi, while N1 to N6 and the National N-diploma fall under the QCTO.  N1 to N3 should be transferred to the OQSF.</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cs typeface="Arial" pitchFamily="34" charset="0"/>
              </a:rPr>
              <a:t>Recommendations related to effectiveness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36</a:t>
            </a:fld>
            <a:endParaRPr lang="en-US" altLang="en-US" sz="1600" dirty="0"/>
          </a:p>
        </p:txBody>
      </p:sp>
    </p:spTree>
    <p:extLst>
      <p:ext uri="{BB962C8B-B14F-4D97-AF65-F5344CB8AC3E}">
        <p14:creationId xmlns:p14="http://schemas.microsoft.com/office/powerpoint/2010/main" xmlns="" val="20795385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3" cstate="print"/>
          <a:srcRect/>
          <a:stretch>
            <a:fillRect/>
          </a:stretch>
        </p:blipFill>
        <p:spPr bwMode="auto">
          <a:xfrm>
            <a:off x="2133600" y="1921967"/>
            <a:ext cx="4632325" cy="1826850"/>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769441"/>
          </a:xfrm>
          <a:prstGeom prst="rect">
            <a:avLst/>
          </a:prstGeom>
          <a:noFill/>
          <a:ln w="9525">
            <a:noFill/>
            <a:miter lim="800000"/>
            <a:headEnd/>
            <a:tailEnd/>
          </a:ln>
        </p:spPr>
        <p:txBody>
          <a:bodyPr>
            <a:spAutoFit/>
          </a:bodyPr>
          <a:lstStyle/>
          <a:p>
            <a:pPr algn="ctr"/>
            <a:r>
              <a:rPr lang="en-US" sz="4400" i="1" dirty="0">
                <a:latin typeface="+mn-lt"/>
              </a:rPr>
              <a:t>Thank </a:t>
            </a:r>
            <a:r>
              <a:rPr lang="en-US" sz="4400" i="1" dirty="0" smtClean="0">
                <a:latin typeface="+mn-lt"/>
              </a:rPr>
              <a:t>you</a:t>
            </a:r>
            <a:endParaRPr lang="en-US" sz="4400" i="1" dirty="0">
              <a:latin typeface="+mn-lt"/>
            </a:endParaRPr>
          </a:p>
        </p:txBody>
      </p:sp>
    </p:spTree>
    <p:extLst>
      <p:ext uri="{BB962C8B-B14F-4D97-AF65-F5344CB8AC3E}">
        <p14:creationId xmlns:p14="http://schemas.microsoft.com/office/powerpoint/2010/main" xmlns="" val="2471858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05621"/>
            <a:ext cx="8305800" cy="4785926"/>
          </a:xfrm>
          <a:prstGeom prst="rect">
            <a:avLst/>
          </a:prstGeom>
          <a:noFill/>
        </p:spPr>
        <p:txBody>
          <a:bodyPr wrap="square" rtlCol="0">
            <a:spAutoFit/>
          </a:bodyPr>
          <a:lstStyle/>
          <a:p>
            <a:pPr marL="360363" indent="-360363">
              <a:spcAft>
                <a:spcPts val="1200"/>
              </a:spcAft>
              <a:buFont typeface="Arial" panose="020B0604020202020204" pitchFamily="34" charset="0"/>
              <a:buChar char="•"/>
            </a:pPr>
            <a:r>
              <a:rPr lang="en-GB" sz="1700" b="1" dirty="0"/>
              <a:t>In terms of </a:t>
            </a:r>
            <a:r>
              <a:rPr lang="en-GB" sz="1700" b="1" dirty="0" smtClean="0"/>
              <a:t>governance/coordination </a:t>
            </a:r>
            <a:r>
              <a:rPr lang="en-GB" sz="1700" b="1" dirty="0"/>
              <a:t>structures</a:t>
            </a:r>
            <a:r>
              <a:rPr lang="en-GB" sz="1700" dirty="0"/>
              <a:t>: The NQF Forum is a critical mechanism for the Minister and DG to steer the NQF and hold NQF bodies accountable for outcomes but has not met since 2012. </a:t>
            </a:r>
          </a:p>
          <a:p>
            <a:pPr marL="360363" indent="-360363">
              <a:spcAft>
                <a:spcPts val="1200"/>
              </a:spcAft>
              <a:buFont typeface="Arial" panose="020B0604020202020204" pitchFamily="34" charset="0"/>
              <a:buChar char="•"/>
            </a:pPr>
            <a:r>
              <a:rPr lang="en-GB" sz="1700" dirty="0"/>
              <a:t>The </a:t>
            </a:r>
            <a:r>
              <a:rPr lang="en-GB" sz="1700" b="1" dirty="0"/>
              <a:t>CEO Committee </a:t>
            </a:r>
            <a:r>
              <a:rPr lang="en-GB" sz="1700" dirty="0"/>
              <a:t>and the </a:t>
            </a:r>
            <a:r>
              <a:rPr lang="en-GB" sz="1700" b="1" dirty="0"/>
              <a:t>Inter-departmental NQF Steering Committee </a:t>
            </a:r>
            <a:r>
              <a:rPr lang="en-GB" sz="1700" dirty="0"/>
              <a:t>are functioning, but some issues need clear leadership to resolve.</a:t>
            </a:r>
          </a:p>
          <a:p>
            <a:pPr marL="360363" indent="-360363">
              <a:spcAft>
                <a:spcPts val="1200"/>
              </a:spcAft>
              <a:buFont typeface="Arial" panose="020B0604020202020204" pitchFamily="34" charset="0"/>
              <a:buChar char="•"/>
            </a:pPr>
            <a:r>
              <a:rPr lang="en-GB" sz="1700" b="1" dirty="0"/>
              <a:t>Reporting lines of the quality councils </a:t>
            </a:r>
            <a:r>
              <a:rPr lang="en-GB" sz="1700" dirty="0"/>
              <a:t>create tensions either in terms of their independence, or of the NQF bodies to speak with a consistent, coherent voice.</a:t>
            </a:r>
          </a:p>
          <a:p>
            <a:pPr marL="360363" indent="-360363">
              <a:spcAft>
                <a:spcPts val="1200"/>
              </a:spcAft>
              <a:buFont typeface="Arial" panose="020B0604020202020204" pitchFamily="34" charset="0"/>
              <a:buChar char="•"/>
            </a:pPr>
            <a:r>
              <a:rPr lang="en-GB" sz="1700" dirty="0"/>
              <a:t>There is a lack of accountability by SAQA and the QCs when targets are not met</a:t>
            </a:r>
          </a:p>
          <a:p>
            <a:pPr marL="360363" indent="-360363">
              <a:spcAft>
                <a:spcPts val="1200"/>
              </a:spcAft>
              <a:buFont typeface="Arial" panose="020B0604020202020204" pitchFamily="34" charset="0"/>
              <a:buChar char="•"/>
            </a:pPr>
            <a:r>
              <a:rPr lang="en-GB" sz="1700" b="1" dirty="0"/>
              <a:t>Articulation challenges </a:t>
            </a:r>
            <a:r>
              <a:rPr lang="en-GB" sz="1700" dirty="0"/>
              <a:t>remain in the TVET system, (e.g. NCV) the QCTO system and between Historically Disadvantaged HE Institutions and Traditional Universities, and in the professional body space.  </a:t>
            </a:r>
          </a:p>
          <a:p>
            <a:pPr marL="360363" indent="-360363">
              <a:spcAft>
                <a:spcPts val="1200"/>
              </a:spcAft>
              <a:buFont typeface="Arial" panose="020B0604020202020204" pitchFamily="34" charset="0"/>
              <a:buChar char="•"/>
            </a:pPr>
            <a:r>
              <a:rPr lang="en-GB" sz="1700" b="1" dirty="0"/>
              <a:t>Recognition of prior learning (RPL) </a:t>
            </a:r>
            <a:r>
              <a:rPr lang="en-GB" sz="1700" dirty="0"/>
              <a:t>is seen as a key mechanism to address past unfair discrimination. The OQSF remains well ahead of the GFETQSF and HEQSF when it comes to RPL, with many respondents stating that the CHE RPL policy is restrictive and creates barriers to lifelong learning.</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t>Key Findings </a:t>
            </a:r>
            <a:r>
              <a:rPr lang="en-US" sz="2400" b="1" dirty="0" err="1" smtClean="0"/>
              <a:t>cont</a:t>
            </a:r>
            <a:r>
              <a:rPr lang="en-US" sz="2400" b="1" dirty="0" smtClean="0"/>
              <a:t>…</a:t>
            </a:r>
            <a:endParaRPr lang="en-ZA" sz="2400" b="1" dirty="0">
              <a:latin typeface="Calibri" panose="020F0502020204030204" pitchFamily="34" charset="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4</a:t>
            </a:fld>
            <a:endParaRPr lang="en-US" altLang="en-US" sz="1600" dirty="0"/>
          </a:p>
        </p:txBody>
      </p:sp>
    </p:spTree>
    <p:extLst>
      <p:ext uri="{BB962C8B-B14F-4D97-AF65-F5344CB8AC3E}">
        <p14:creationId xmlns:p14="http://schemas.microsoft.com/office/powerpoint/2010/main" xmlns="" val="321545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386137" y="1067732"/>
            <a:ext cx="8305800" cy="5324535"/>
          </a:xfrm>
          <a:prstGeom prst="rect">
            <a:avLst/>
          </a:prstGeom>
          <a:noFill/>
        </p:spPr>
        <p:txBody>
          <a:bodyPr wrap="square" rtlCol="0">
            <a:spAutoFit/>
          </a:bodyPr>
          <a:lstStyle/>
          <a:p>
            <a:pPr marL="360363" lvl="0" indent="-360363" defTabSz="457200" eaLnBrk="0" hangingPunct="0">
              <a:spcBef>
                <a:spcPts val="0"/>
              </a:spcBef>
              <a:spcAft>
                <a:spcPts val="1200"/>
              </a:spcAft>
              <a:buFont typeface="Arial" panose="020B0604020202020204" pitchFamily="34" charset="0"/>
              <a:buChar char="•"/>
              <a:defRPr/>
            </a:pPr>
            <a:r>
              <a:rPr lang="en-GB" sz="2000" dirty="0">
                <a:solidFill>
                  <a:srgbClr val="000000"/>
                </a:solidFill>
                <a:latin typeface="+mj-lt"/>
              </a:rPr>
              <a:t>After an extended period of significant policy reform, it is too early to tell whether the NQF will achieve its intended impacts. </a:t>
            </a:r>
          </a:p>
          <a:p>
            <a:pPr marL="360363" lvl="0" indent="-360363" defTabSz="457200" eaLnBrk="0" hangingPunct="0">
              <a:spcBef>
                <a:spcPts val="0"/>
              </a:spcBef>
              <a:spcAft>
                <a:spcPts val="1200"/>
              </a:spcAft>
              <a:buFont typeface="Arial" panose="020B0604020202020204" pitchFamily="34" charset="0"/>
              <a:buChar char="•"/>
              <a:defRPr/>
            </a:pPr>
            <a:r>
              <a:rPr lang="en-GB" sz="2000" dirty="0">
                <a:solidFill>
                  <a:srgbClr val="000000"/>
                </a:solidFill>
                <a:latin typeface="+mj-lt"/>
              </a:rPr>
              <a:t>What is emerging from the analysis is that the reforms introduced by the NQF Act are embedding themselves in some parts of the E&amp;T system, as evidenced through increased quality assurance capacity within some providers and emerging partnerships being built to enable articulation between sub-frameworks. </a:t>
            </a:r>
          </a:p>
          <a:p>
            <a:pPr marL="360363" lvl="0" indent="-360363" defTabSz="457200" eaLnBrk="0" hangingPunct="0">
              <a:spcBef>
                <a:spcPts val="0"/>
              </a:spcBef>
              <a:spcAft>
                <a:spcPts val="1200"/>
              </a:spcAft>
              <a:buFont typeface="Arial" panose="020B0604020202020204" pitchFamily="34" charset="0"/>
              <a:buChar char="•"/>
              <a:defRPr/>
            </a:pPr>
            <a:r>
              <a:rPr lang="en-GB" sz="2000" dirty="0">
                <a:solidFill>
                  <a:srgbClr val="000000"/>
                </a:solidFill>
                <a:latin typeface="+mj-lt"/>
              </a:rPr>
              <a:t>Most importantly, the NQF appears to have gained widespread acceptance within the E&amp;T system.</a:t>
            </a:r>
          </a:p>
          <a:p>
            <a:pPr marL="360363" lvl="0" indent="-360363" defTabSz="457200" eaLnBrk="0" hangingPunct="0">
              <a:spcBef>
                <a:spcPts val="0"/>
              </a:spcBef>
              <a:spcAft>
                <a:spcPts val="1200"/>
              </a:spcAft>
              <a:buFont typeface="Arial" panose="020B0604020202020204" pitchFamily="34" charset="0"/>
              <a:buChar char="•"/>
              <a:defRPr/>
            </a:pPr>
            <a:r>
              <a:rPr lang="en-GB" sz="2000" dirty="0">
                <a:solidFill>
                  <a:srgbClr val="000000"/>
                </a:solidFill>
                <a:latin typeface="+mj-lt"/>
              </a:rPr>
              <a:t>In some parts of the system, there is a need for better guidance, leadership and coordination to steer the E&amp;T system towards better quality; particularly the TVET and Community </a:t>
            </a:r>
            <a:r>
              <a:rPr lang="en-GB" sz="2000" dirty="0" smtClean="0">
                <a:solidFill>
                  <a:srgbClr val="000000"/>
                </a:solidFill>
                <a:latin typeface="+mj-lt"/>
              </a:rPr>
              <a:t>college </a:t>
            </a:r>
            <a:r>
              <a:rPr lang="en-GB" sz="2000" dirty="0">
                <a:solidFill>
                  <a:srgbClr val="000000"/>
                </a:solidFill>
                <a:latin typeface="+mj-lt"/>
              </a:rPr>
              <a:t>sectors. </a:t>
            </a:r>
          </a:p>
          <a:p>
            <a:pPr marL="360363" lvl="0" indent="-360363" defTabSz="457200" eaLnBrk="0" hangingPunct="0">
              <a:spcBef>
                <a:spcPts val="0"/>
              </a:spcBef>
              <a:spcAft>
                <a:spcPts val="1200"/>
              </a:spcAft>
              <a:buFont typeface="Arial" panose="020B0604020202020204" pitchFamily="34" charset="0"/>
              <a:buChar char="•"/>
              <a:defRPr/>
            </a:pPr>
            <a:r>
              <a:rPr lang="en-GB" sz="2000" dirty="0">
                <a:solidFill>
                  <a:srgbClr val="000000"/>
                </a:solidFill>
                <a:latin typeface="+mj-lt"/>
              </a:rPr>
              <a:t>The high degree of policy and funding instability and uncertainty present throughout the PSET system puts the achievement of the NQF’s objectives at risk</a:t>
            </a:r>
            <a:r>
              <a:rPr lang="en-GB" sz="2000" dirty="0" smtClean="0">
                <a:solidFill>
                  <a:srgbClr val="000000"/>
                </a:solidFill>
                <a:latin typeface="+mj-lt"/>
              </a:rPr>
              <a:t>.</a:t>
            </a:r>
            <a:endParaRPr lang="en-GB" sz="2000" dirty="0">
              <a:solidFill>
                <a:srgbClr val="000000"/>
              </a:solidFill>
              <a:latin typeface="+mj-lt"/>
            </a:endParaRPr>
          </a:p>
        </p:txBody>
      </p:sp>
      <p:sp>
        <p:nvSpPr>
          <p:cNvPr id="9" name="TextBox 8"/>
          <p:cNvSpPr txBox="1"/>
          <p:nvPr/>
        </p:nvSpPr>
        <p:spPr>
          <a:xfrm>
            <a:off x="386137" y="474625"/>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Emerging impact findings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5</a:t>
            </a:fld>
            <a:endParaRPr lang="en-US" altLang="en-US" sz="1600" dirty="0"/>
          </a:p>
        </p:txBody>
      </p:sp>
    </p:spTree>
    <p:extLst>
      <p:ext uri="{BB962C8B-B14F-4D97-AF65-F5344CB8AC3E}">
        <p14:creationId xmlns:p14="http://schemas.microsoft.com/office/powerpoint/2010/main" xmlns="" val="2738949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386138" y="990600"/>
            <a:ext cx="8305800" cy="5016758"/>
          </a:xfrm>
          <a:prstGeom prst="rect">
            <a:avLst/>
          </a:prstGeom>
          <a:noFill/>
        </p:spPr>
        <p:txBody>
          <a:bodyPr wrap="square" rtlCol="0">
            <a:spAutoFit/>
          </a:bodyPr>
          <a:lstStyle/>
          <a:p>
            <a:pPr defTabSz="457200" eaLnBrk="0" hangingPunct="0">
              <a:spcBef>
                <a:spcPts val="0"/>
              </a:spcBef>
              <a:spcAft>
                <a:spcPts val="0"/>
              </a:spcAft>
              <a:defRPr/>
            </a:pPr>
            <a:r>
              <a:rPr lang="en-GB" sz="2000" b="1" dirty="0">
                <a:solidFill>
                  <a:srgbClr val="000000"/>
                </a:solidFill>
                <a:latin typeface="+mn-lt"/>
              </a:rPr>
              <a:t>The NQF Act:</a:t>
            </a:r>
          </a:p>
          <a:p>
            <a:pPr marL="360363" indent="-360363" defTabSz="457200" eaLnBrk="0" hangingPunct="0">
              <a:spcBef>
                <a:spcPts val="0"/>
              </a:spcBef>
              <a:spcAft>
                <a:spcPts val="0"/>
              </a:spcAft>
              <a:buFont typeface="Arial" panose="020B0604020202020204" pitchFamily="34" charset="0"/>
              <a:buChar char="•"/>
              <a:defRPr/>
            </a:pPr>
            <a:r>
              <a:rPr lang="en-GB" sz="2000" dirty="0">
                <a:solidFill>
                  <a:srgbClr val="000000"/>
                </a:solidFill>
                <a:latin typeface="+mn-lt"/>
              </a:rPr>
              <a:t>Clarifies the roles and responsibilities of the NQF bodies (SAQA and the quality councils), but does not provide any clarity on the roles or responsibilities of other stakeholders such as education and training providers.</a:t>
            </a:r>
          </a:p>
          <a:p>
            <a:pPr marL="360363" indent="-360363" defTabSz="457200" eaLnBrk="0" hangingPunct="0">
              <a:spcBef>
                <a:spcPts val="0"/>
              </a:spcBef>
              <a:spcAft>
                <a:spcPts val="0"/>
              </a:spcAft>
              <a:buFont typeface="Arial" panose="020B0604020202020204" pitchFamily="34" charset="0"/>
              <a:buChar char="•"/>
              <a:defRPr/>
            </a:pPr>
            <a:r>
              <a:rPr lang="en-GB" sz="2000" dirty="0">
                <a:solidFill>
                  <a:srgbClr val="000000"/>
                </a:solidFill>
                <a:latin typeface="+mn-lt"/>
              </a:rPr>
              <a:t>Fails to recognise the distance between the outputs delivered by the NQF bodies and the outcomes of the NQF.</a:t>
            </a:r>
          </a:p>
          <a:p>
            <a:pPr marL="360363" indent="-360363" defTabSz="457200" eaLnBrk="0" hangingPunct="0">
              <a:spcBef>
                <a:spcPts val="0"/>
              </a:spcBef>
              <a:spcAft>
                <a:spcPts val="0"/>
              </a:spcAft>
              <a:buFont typeface="Arial" panose="020B0604020202020204" pitchFamily="34" charset="0"/>
              <a:buChar char="•"/>
              <a:defRPr/>
            </a:pPr>
            <a:r>
              <a:rPr lang="en-GB" sz="2000" dirty="0">
                <a:solidFill>
                  <a:srgbClr val="000000"/>
                </a:solidFill>
                <a:latin typeface="+mn-lt"/>
              </a:rPr>
              <a:t>Fails to clarify the roles and responsibilities of the Department of Basic Education (DBE) and Department of Higher Education and Training (DHET) in the NQF. </a:t>
            </a:r>
          </a:p>
          <a:p>
            <a:pPr marL="360363" indent="-360363" defTabSz="457200" eaLnBrk="0" hangingPunct="0">
              <a:spcBef>
                <a:spcPts val="0"/>
              </a:spcBef>
              <a:spcAft>
                <a:spcPts val="0"/>
              </a:spcAft>
              <a:buFont typeface="Arial" panose="020B0604020202020204" pitchFamily="34" charset="0"/>
              <a:buChar char="•"/>
              <a:defRPr/>
            </a:pPr>
            <a:r>
              <a:rPr lang="en-GB" sz="2000" dirty="0">
                <a:solidFill>
                  <a:srgbClr val="000000"/>
                </a:solidFill>
                <a:latin typeface="+mn-lt"/>
              </a:rPr>
              <a:t>Several members of senior leadership in the DHET and DBE do not appear to be closely engaged with the NQF, nor do they provide strategic leadership. </a:t>
            </a:r>
          </a:p>
          <a:p>
            <a:pPr marL="360363" indent="-360363" defTabSz="457200" eaLnBrk="0" hangingPunct="0">
              <a:spcBef>
                <a:spcPts val="0"/>
              </a:spcBef>
              <a:spcAft>
                <a:spcPts val="1200"/>
              </a:spcAft>
              <a:buFont typeface="Arial" panose="020B0604020202020204" pitchFamily="34" charset="0"/>
              <a:buChar char="•"/>
              <a:defRPr/>
            </a:pPr>
            <a:r>
              <a:rPr lang="en-GB" sz="2000" dirty="0" smtClean="0">
                <a:solidFill>
                  <a:srgbClr val="000000"/>
                </a:solidFill>
                <a:latin typeface="+mn-lt"/>
              </a:rPr>
              <a:t>Departmental </a:t>
            </a:r>
            <a:r>
              <a:rPr lang="en-GB" sz="2000" dirty="0">
                <a:solidFill>
                  <a:srgbClr val="000000"/>
                </a:solidFill>
                <a:latin typeface="+mn-lt"/>
              </a:rPr>
              <a:t>branches appear often to make policy without including NQF bodies in these processes or considering the impact on the NQF.</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Relevance and appropriateness: Findings</a:t>
            </a:r>
            <a:endParaRPr lang="en-ZA" sz="2400" b="1" dirty="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6</a:t>
            </a:fld>
            <a:endParaRPr lang="en-US" altLang="en-US" sz="1600" dirty="0"/>
          </a:p>
        </p:txBody>
      </p:sp>
    </p:spTree>
    <p:extLst>
      <p:ext uri="{BB962C8B-B14F-4D97-AF65-F5344CB8AC3E}">
        <p14:creationId xmlns:p14="http://schemas.microsoft.com/office/powerpoint/2010/main" xmlns="" val="2127738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4555093"/>
          </a:xfrm>
          <a:prstGeom prst="rect">
            <a:avLst/>
          </a:prstGeom>
          <a:noFill/>
        </p:spPr>
        <p:txBody>
          <a:bodyPr wrap="square" rtlCol="0">
            <a:spAutoFit/>
          </a:bodyPr>
          <a:lstStyle/>
          <a:p>
            <a:pPr>
              <a:spcAft>
                <a:spcPts val="1200"/>
              </a:spcAft>
            </a:pPr>
            <a:r>
              <a:rPr lang="en-GB" sz="2000" b="1" dirty="0" smtClean="0"/>
              <a:t>Internal </a:t>
            </a:r>
            <a:r>
              <a:rPr lang="en-GB" sz="2000" b="1" dirty="0"/>
              <a:t>policy coherence</a:t>
            </a:r>
          </a:p>
          <a:p>
            <a:pPr marL="342900" indent="-342900">
              <a:spcAft>
                <a:spcPts val="1200"/>
              </a:spcAft>
              <a:buFont typeface="Arial" panose="020B0604020202020204" pitchFamily="34" charset="0"/>
              <a:buChar char="•"/>
            </a:pPr>
            <a:r>
              <a:rPr lang="en-GB" sz="2000" dirty="0"/>
              <a:t>The NQF is commonly accepted as an essential part of the E&amp;T </a:t>
            </a:r>
            <a:r>
              <a:rPr lang="en-GB" sz="2000" dirty="0" smtClean="0"/>
              <a:t>system</a:t>
            </a:r>
            <a:r>
              <a:rPr lang="en-GB" sz="2000" dirty="0"/>
              <a:t>.</a:t>
            </a:r>
          </a:p>
          <a:p>
            <a:pPr marL="342900" indent="-342900">
              <a:spcAft>
                <a:spcPts val="1200"/>
              </a:spcAft>
              <a:buFont typeface="Arial" panose="020B0604020202020204" pitchFamily="34" charset="0"/>
              <a:buChar char="•"/>
            </a:pPr>
            <a:r>
              <a:rPr lang="en-GB" sz="2000" dirty="0"/>
              <a:t>Relatively few voice fundamental disagreements to the NQF. </a:t>
            </a:r>
          </a:p>
          <a:p>
            <a:pPr marL="342900" indent="-342900">
              <a:spcAft>
                <a:spcPts val="1200"/>
              </a:spcAft>
              <a:buFont typeface="Arial" panose="020B0604020202020204" pitchFamily="34" charset="0"/>
              <a:buChar char="•"/>
            </a:pPr>
            <a:r>
              <a:rPr lang="en-GB" sz="2000" dirty="0"/>
              <a:t>This represents significant progress from the early 2000s when the NQF was far more controversial. </a:t>
            </a:r>
          </a:p>
          <a:p>
            <a:pPr marL="342900" indent="-342900">
              <a:spcAft>
                <a:spcPts val="1200"/>
              </a:spcAft>
              <a:buFont typeface="Arial" panose="020B0604020202020204" pitchFamily="34" charset="0"/>
              <a:buChar char="•"/>
            </a:pPr>
            <a:r>
              <a:rPr lang="en-GB" sz="2000" dirty="0"/>
              <a:t>There were significant differences amongst interviewees around what the focus of the NQF is and what its theory of change is (or should be). </a:t>
            </a:r>
          </a:p>
          <a:p>
            <a:pPr marL="342900" indent="-342900">
              <a:spcAft>
                <a:spcPts val="1200"/>
              </a:spcAft>
              <a:buFont typeface="Arial" panose="020B0604020202020204" pitchFamily="34" charset="0"/>
              <a:buChar char="•"/>
            </a:pPr>
            <a:r>
              <a:rPr lang="en-GB" sz="2000" dirty="0"/>
              <a:t>Noteworthy were the wide range of views expressed by senior members of the </a:t>
            </a:r>
            <a:r>
              <a:rPr lang="en-GB" sz="2000" dirty="0" smtClean="0"/>
              <a:t>Department, </a:t>
            </a:r>
            <a:r>
              <a:rPr lang="en-GB" sz="2000" dirty="0"/>
              <a:t>which is likely to undermine the coherent implementation of the Act.</a:t>
            </a:r>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400" b="1" dirty="0"/>
              <a:t>Coherence: Findings</a:t>
            </a:r>
            <a:endParaRPr lang="en-ZA" sz="2400" b="1" dirty="0">
              <a:latin typeface="Calibri" panose="020F0502020204030204" pitchFamily="34" charset="0"/>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7</a:t>
            </a:fld>
            <a:endParaRPr lang="en-US" altLang="en-US" sz="1600" dirty="0"/>
          </a:p>
        </p:txBody>
      </p:sp>
    </p:spTree>
    <p:extLst>
      <p:ext uri="{BB962C8B-B14F-4D97-AF65-F5344CB8AC3E}">
        <p14:creationId xmlns:p14="http://schemas.microsoft.com/office/powerpoint/2010/main" xmlns="" val="307561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1020582"/>
            <a:ext cx="8305800" cy="5355312"/>
          </a:xfrm>
          <a:prstGeom prst="rect">
            <a:avLst/>
          </a:prstGeom>
          <a:noFill/>
        </p:spPr>
        <p:txBody>
          <a:bodyPr wrap="square" rtlCol="0">
            <a:spAutoFit/>
          </a:bodyPr>
          <a:lstStyle/>
          <a:p>
            <a:pPr>
              <a:spcAft>
                <a:spcPts val="1200"/>
              </a:spcAft>
            </a:pPr>
            <a:r>
              <a:rPr lang="en-GB" sz="1600" b="1" dirty="0"/>
              <a:t>Vertical policy coherence</a:t>
            </a:r>
          </a:p>
          <a:p>
            <a:pPr marL="342900" indent="-342900">
              <a:spcAft>
                <a:spcPts val="1200"/>
              </a:spcAft>
              <a:buFont typeface="Arial" panose="020B0604020202020204" pitchFamily="34" charset="0"/>
              <a:buChar char="•"/>
            </a:pPr>
            <a:r>
              <a:rPr lang="en-GB" sz="1600" dirty="0"/>
              <a:t>There appears to be a reasonable amount of vertical integration in terms of higher education policy.</a:t>
            </a:r>
          </a:p>
          <a:p>
            <a:pPr marL="342900" indent="-342900">
              <a:spcAft>
                <a:spcPts val="1200"/>
              </a:spcAft>
              <a:buFont typeface="Arial" panose="020B0604020202020204" pitchFamily="34" charset="0"/>
              <a:buChar char="•"/>
            </a:pPr>
            <a:r>
              <a:rPr lang="en-GB" sz="1600" dirty="0"/>
              <a:t>There is a clear lack of coherence and clarity in the occupational and vocational training sectors. </a:t>
            </a:r>
          </a:p>
          <a:p>
            <a:pPr marL="342900" indent="-342900">
              <a:spcAft>
                <a:spcPts val="1200"/>
              </a:spcAft>
              <a:buFont typeface="Arial" panose="020B0604020202020204" pitchFamily="34" charset="0"/>
              <a:buChar char="•"/>
            </a:pPr>
            <a:r>
              <a:rPr lang="en-GB" sz="1600" dirty="0"/>
              <a:t>There is still significant uncertainty around the strategic role that these colleges are expected to play in the NQF and about which qualifications and quality assurance systems are required to support them. </a:t>
            </a:r>
          </a:p>
          <a:p>
            <a:pPr marL="342900" indent="-342900">
              <a:spcAft>
                <a:spcPts val="1200"/>
              </a:spcAft>
              <a:buFont typeface="Arial" panose="020B0604020202020204" pitchFamily="34" charset="0"/>
              <a:buChar char="•"/>
            </a:pPr>
            <a:r>
              <a:rPr lang="en-GB" sz="1600" dirty="0"/>
              <a:t>The policy processes of DBE (three stream model) and DHET </a:t>
            </a:r>
            <a:r>
              <a:rPr lang="en-GB" sz="1600" dirty="0" smtClean="0"/>
              <a:t>TVET do </a:t>
            </a:r>
            <a:r>
              <a:rPr lang="en-GB" sz="1600" dirty="0"/>
              <a:t>not appear to be meaningfully aligned, which delays and undermines the achievement of the NQF’s objectives.  </a:t>
            </a:r>
          </a:p>
          <a:p>
            <a:pPr>
              <a:spcAft>
                <a:spcPts val="1200"/>
              </a:spcAft>
            </a:pPr>
            <a:r>
              <a:rPr lang="en-GB" sz="1600" b="1" dirty="0"/>
              <a:t>Horizontal policy coherence</a:t>
            </a:r>
          </a:p>
          <a:p>
            <a:pPr marL="342900" indent="-342900">
              <a:spcAft>
                <a:spcPts val="1200"/>
              </a:spcAft>
              <a:buFont typeface="Arial" panose="020B0604020202020204" pitchFamily="34" charset="0"/>
              <a:buChar char="•"/>
            </a:pPr>
            <a:r>
              <a:rPr lang="en-GB" sz="1600" dirty="0"/>
              <a:t>Most NQF policies clearly state their objectives, target audience(s) and their alignment to other policies, </a:t>
            </a:r>
          </a:p>
          <a:p>
            <a:pPr marL="342900" indent="-342900">
              <a:spcAft>
                <a:spcPts val="1200"/>
              </a:spcAft>
              <a:buFont typeface="Arial" panose="020B0604020202020204" pitchFamily="34" charset="0"/>
              <a:buChar char="•"/>
            </a:pPr>
            <a:r>
              <a:rPr lang="en-GB" sz="1600" dirty="0"/>
              <a:t>They fall short as they often do not provide sufficient information on resourcing requirements, roles and responsibilities, how policy success will be measures or the consequences of not achieving policy goals</a:t>
            </a:r>
            <a:r>
              <a:rPr lang="en-GB" sz="1600" dirty="0" smtClean="0"/>
              <a:t>.</a:t>
            </a:r>
            <a:endParaRPr lang="en-GB" sz="16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Coherence: Findings Cont.</a:t>
            </a: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8</a:t>
            </a:fld>
            <a:endParaRPr lang="en-US" altLang="en-US" sz="1600" dirty="0"/>
          </a:p>
        </p:txBody>
      </p:sp>
    </p:spTree>
    <p:extLst>
      <p:ext uri="{BB962C8B-B14F-4D97-AF65-F5344CB8AC3E}">
        <p14:creationId xmlns:p14="http://schemas.microsoft.com/office/powerpoint/2010/main" xmlns="" val="57311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5411" y="1"/>
            <a:ext cx="9144000" cy="6857999"/>
          </a:xfrm>
          <a:prstGeom prst="rect">
            <a:avLst/>
          </a:prstGeom>
          <a:noFill/>
          <a:ln w="9525">
            <a:noFill/>
            <a:miter lim="800000"/>
            <a:headEnd/>
            <a:tailEnd/>
          </a:ln>
        </p:spPr>
      </p:pic>
      <p:sp>
        <p:nvSpPr>
          <p:cNvPr id="6" name="Content Placeholder 2"/>
          <p:cNvSpPr txBox="1">
            <a:spLocks/>
          </p:cNvSpPr>
          <p:nvPr/>
        </p:nvSpPr>
        <p:spPr>
          <a:xfrm>
            <a:off x="539749" y="1219200"/>
            <a:ext cx="8064500" cy="5334000"/>
          </a:xfrm>
          <a:prstGeom prst="rect">
            <a:avLst/>
          </a:prstGeom>
          <a:ln>
            <a:noFill/>
          </a:ln>
        </p:spPr>
        <p:txBody>
          <a:bodyPr/>
          <a:lstStyle/>
          <a:p>
            <a:pPr marL="342900" indent="-342900">
              <a:spcAft>
                <a:spcPts val="600"/>
              </a:spcAft>
              <a:buFont typeface="Arial" panose="020B0604020202020204" pitchFamily="34" charset="0"/>
              <a:buChar char="•"/>
            </a:pPr>
            <a:endParaRPr lang="en-ZA" sz="2000" dirty="0"/>
          </a:p>
        </p:txBody>
      </p:sp>
      <p:sp>
        <p:nvSpPr>
          <p:cNvPr id="3" name="TextBox 2"/>
          <p:cNvSpPr txBox="1"/>
          <p:nvPr/>
        </p:nvSpPr>
        <p:spPr>
          <a:xfrm>
            <a:off x="386137" y="914400"/>
            <a:ext cx="8305800" cy="5463034"/>
          </a:xfrm>
          <a:prstGeom prst="rect">
            <a:avLst/>
          </a:prstGeom>
          <a:noFill/>
        </p:spPr>
        <p:txBody>
          <a:bodyPr wrap="square" rtlCol="0">
            <a:spAutoFit/>
          </a:bodyPr>
          <a:lstStyle/>
          <a:p>
            <a:pPr>
              <a:spcAft>
                <a:spcPts val="1200"/>
              </a:spcAft>
            </a:pPr>
            <a:r>
              <a:rPr lang="en-GB" sz="1700" dirty="0" smtClean="0"/>
              <a:t>A </a:t>
            </a:r>
            <a:r>
              <a:rPr lang="en-GB" sz="1700" dirty="0"/>
              <a:t>system of collaboration creates several structures to support the implementation of the Act, namely the NQF Forum; the Inter-Departmental NQF Steering Committee(IDNQFSC) , the CEO Committee, </a:t>
            </a:r>
          </a:p>
          <a:p>
            <a:pPr marL="342900" indent="-342900">
              <a:spcAft>
                <a:spcPts val="1200"/>
              </a:spcAft>
              <a:buFont typeface="Arial" panose="020B0604020202020204" pitchFamily="34" charset="0"/>
              <a:buChar char="•"/>
            </a:pPr>
            <a:r>
              <a:rPr lang="en-GB" sz="1700" b="1" dirty="0"/>
              <a:t>The NQF Forum </a:t>
            </a:r>
            <a:r>
              <a:rPr lang="en-GB" sz="1700" dirty="0"/>
              <a:t>is a critical mechanism for the Minister and DG to steer the NQF and hold NQF bodies accountable for outcomes but has not met since 2012.</a:t>
            </a:r>
          </a:p>
          <a:p>
            <a:pPr marL="342900" indent="-342900">
              <a:spcAft>
                <a:spcPts val="1200"/>
              </a:spcAft>
              <a:buFont typeface="Arial" panose="020B0604020202020204" pitchFamily="34" charset="0"/>
              <a:buChar char="•"/>
            </a:pPr>
            <a:r>
              <a:rPr lang="en-GB" sz="1700" b="1" dirty="0"/>
              <a:t>The CEO’s committee </a:t>
            </a:r>
            <a:r>
              <a:rPr lang="en-GB" sz="1700" dirty="0"/>
              <a:t>reflects shared problem solving and planning across the NQF bodies. It is unclear how the CEO Committee deals with strategic issues that influence the implementation and effectiveness of NQF Act.</a:t>
            </a:r>
          </a:p>
          <a:p>
            <a:pPr marL="342900" indent="-342900">
              <a:spcAft>
                <a:spcPts val="1200"/>
              </a:spcAft>
              <a:buFont typeface="Arial" panose="020B0604020202020204" pitchFamily="34" charset="0"/>
              <a:buChar char="•"/>
            </a:pPr>
            <a:r>
              <a:rPr lang="en-GB" sz="1700" b="1" dirty="0"/>
              <a:t>The IDNQFSC </a:t>
            </a:r>
            <a:r>
              <a:rPr lang="en-GB" sz="1700" dirty="0"/>
              <a:t>is a functioning committee but has not yet been able to resolve critical NQF issues regarding the role of the DBE or the ownership of the General and Further Education and Training Qualifications Sub-Framework (GFETQSF).</a:t>
            </a:r>
          </a:p>
          <a:p>
            <a:pPr marL="342900" indent="-342900">
              <a:spcAft>
                <a:spcPts val="1200"/>
              </a:spcAft>
              <a:buFont typeface="Arial" panose="020B0604020202020204" pitchFamily="34" charset="0"/>
              <a:buChar char="•"/>
            </a:pPr>
            <a:r>
              <a:rPr lang="en-GB" sz="1700" dirty="0"/>
              <a:t>Reporting lines of the quality councils create tensions either in terms of their independence or of the NQF bodies to speak with a consistent, coherent voice.</a:t>
            </a:r>
          </a:p>
          <a:p>
            <a:pPr marL="342900" indent="-342900">
              <a:spcAft>
                <a:spcPts val="1200"/>
              </a:spcAft>
              <a:buFont typeface="Arial" panose="020B0604020202020204" pitchFamily="34" charset="0"/>
              <a:buChar char="•"/>
            </a:pPr>
            <a:r>
              <a:rPr lang="en-GB" sz="1700" dirty="0"/>
              <a:t>There is a lack of accountability when targets are not </a:t>
            </a:r>
            <a:r>
              <a:rPr lang="en-GB" sz="1700" dirty="0" smtClean="0"/>
              <a:t>met.</a:t>
            </a:r>
            <a:endParaRPr lang="en-GB" sz="1700" dirty="0"/>
          </a:p>
          <a:p>
            <a:pPr marL="342900" indent="-342900">
              <a:spcAft>
                <a:spcPts val="1200"/>
              </a:spcAft>
              <a:buFont typeface="Arial" panose="020B0604020202020204" pitchFamily="34" charset="0"/>
              <a:buChar char="•"/>
            </a:pPr>
            <a:r>
              <a:rPr lang="en-GB" sz="1700" dirty="0"/>
              <a:t>Too much focus is placed on bureaucratic rather than substantive education issues</a:t>
            </a:r>
            <a:r>
              <a:rPr lang="en-GB" sz="1700" dirty="0" smtClean="0"/>
              <a:t>.</a:t>
            </a:r>
            <a:endParaRPr lang="en-GB" sz="1700" dirty="0"/>
          </a:p>
        </p:txBody>
      </p:sp>
      <p:sp>
        <p:nvSpPr>
          <p:cNvPr id="9" name="TextBox 8"/>
          <p:cNvSpPr txBox="1"/>
          <p:nvPr/>
        </p:nvSpPr>
        <p:spPr>
          <a:xfrm>
            <a:off x="386137" y="484653"/>
            <a:ext cx="8305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GB" sz="2400" b="1" dirty="0">
                <a:latin typeface="+mj-lt"/>
                <a:cs typeface="Arial" pitchFamily="34" charset="0"/>
              </a:rPr>
              <a:t>Efficiency: Findings: </a:t>
            </a:r>
            <a:r>
              <a:rPr lang="en-GB" sz="2400" b="1" dirty="0" smtClean="0">
                <a:latin typeface="+mj-lt"/>
                <a:cs typeface="Arial" pitchFamily="34" charset="0"/>
              </a:rPr>
              <a:t>System </a:t>
            </a:r>
            <a:r>
              <a:rPr lang="en-GB" sz="2400" b="1" dirty="0">
                <a:latin typeface="+mj-lt"/>
                <a:cs typeface="Arial" pitchFamily="34" charset="0"/>
              </a:rPr>
              <a:t>of collaboration</a:t>
            </a:r>
            <a:endParaRPr lang="en-ZA" sz="2400" b="1" dirty="0">
              <a:latin typeface="+mj-lt"/>
              <a:cs typeface="Arial" pitchFamily="34" charset="0"/>
            </a:endParaRPr>
          </a:p>
        </p:txBody>
      </p:sp>
      <p:sp>
        <p:nvSpPr>
          <p:cNvPr id="10" name="Slide Number Placeholder 7"/>
          <p:cNvSpPr>
            <a:spLocks noGrp="1"/>
          </p:cNvSpPr>
          <p:nvPr>
            <p:ph type="sldNum" sz="quarter" idx="12"/>
          </p:nvPr>
        </p:nvSpPr>
        <p:spPr>
          <a:xfrm>
            <a:off x="6928977" y="6547341"/>
            <a:ext cx="2162939" cy="33006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a:pPr eaLnBrk="1" hangingPunct="1"/>
              <a:t>9</a:t>
            </a:fld>
            <a:endParaRPr lang="en-US" altLang="en-US" sz="1600" dirty="0"/>
          </a:p>
        </p:txBody>
      </p:sp>
    </p:spTree>
    <p:extLst>
      <p:ext uri="{BB962C8B-B14F-4D97-AF65-F5344CB8AC3E}">
        <p14:creationId xmlns:p14="http://schemas.microsoft.com/office/powerpoint/2010/main" xmlns="" val="1882505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DC526FF-E85E-49E3-A379-4B1FE6E70066}">
  <ds:schemaRefs>
    <ds:schemaRef ds:uri="ESRI.ArcGIS.Mapping.OfficeIntegration.PowerPointInfo"/>
  </ds:schemaRefs>
</ds:datastoreItem>
</file>

<file path=customXml/itemProps2.xml><?xml version="1.0" encoding="utf-8"?>
<ds:datastoreItem xmlns:ds="http://schemas.openxmlformats.org/officeDocument/2006/customXml" ds:itemID="{6E99B6CE-8DB2-409B-AE11-F8D47B4FBAE2}">
  <ds:schemaRefs>
    <ds:schemaRef ds:uri="ESRI.ArcGIS.Mapping.OfficeIntegration.PowerPointInfo"/>
  </ds:schemaRefs>
</ds:datastoreItem>
</file>

<file path=customXml/itemProps3.xml><?xml version="1.0" encoding="utf-8"?>
<ds:datastoreItem xmlns:ds="http://schemas.openxmlformats.org/officeDocument/2006/customXml" ds:itemID="{DEA1B378-3179-4F96-A852-7313A24F1A03}">
  <ds:schemaRefs>
    <ds:schemaRef ds:uri="ESRI.ArcGIS.Mapping.OfficeIntegration.PowerPointInfo"/>
  </ds:schemaRefs>
</ds:datastoreItem>
</file>

<file path=customXml/itemProps4.xml><?xml version="1.0" encoding="utf-8"?>
<ds:datastoreItem xmlns:ds="http://schemas.openxmlformats.org/officeDocument/2006/customXml" ds:itemID="{2AD1000E-7C10-4781-BDE4-44D85ED41CE8}">
  <ds:schemaRefs>
    <ds:schemaRef ds:uri="ESRI.ArcGIS.Mapping.OfficeIntegration.PowerPointInfo"/>
  </ds:schemaRefs>
</ds:datastoreItem>
</file>

<file path=customXml/itemProps5.xml><?xml version="1.0" encoding="utf-8"?>
<ds:datastoreItem xmlns:ds="http://schemas.openxmlformats.org/officeDocument/2006/customXml" ds:itemID="{A84758D4-645C-4FF7-BCA4-0CD1876B503D}">
  <ds:schemaRefs>
    <ds:schemaRef ds:uri="ESRI.ArcGIS.Mapping.OfficeIntegration.PowerPointInfo"/>
  </ds:schemaRefs>
</ds:datastoreItem>
</file>

<file path=customXml/itemProps6.xml><?xml version="1.0" encoding="utf-8"?>
<ds:datastoreItem xmlns:ds="http://schemas.openxmlformats.org/officeDocument/2006/customXml" ds:itemID="{A7C361D0-FE91-4862-B848-0B3403505551}">
  <ds:schemaRefs>
    <ds:schemaRef ds:uri="ESRI.ArcGIS.Mapping.OfficeIntegration.PowerPointInfo"/>
  </ds:schemaRefs>
</ds:datastoreItem>
</file>

<file path=customXml/itemProps7.xml><?xml version="1.0" encoding="utf-8"?>
<ds:datastoreItem xmlns:ds="http://schemas.openxmlformats.org/officeDocument/2006/customXml" ds:itemID="{64CDF4C2-E9C7-4951-B832-F10EB1B4CEA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16965</TotalTime>
  <Words>4713</Words>
  <Application>Microsoft Office PowerPoint</Application>
  <PresentationFormat>On-screen Show (4:3)</PresentationFormat>
  <Paragraphs>369</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805</cp:revision>
  <cp:lastPrinted>2017-05-12T12:00:40Z</cp:lastPrinted>
  <dcterms:created xsi:type="dcterms:W3CDTF">2010-10-01T19:49:50Z</dcterms:created>
  <dcterms:modified xsi:type="dcterms:W3CDTF">2018-09-13T09:35:22Z</dcterms:modified>
</cp:coreProperties>
</file>