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58" r:id="rId5"/>
    <p:sldId id="259" r:id="rId6"/>
    <p:sldId id="261" r:id="rId7"/>
    <p:sldId id="262" r:id="rId8"/>
    <p:sldId id="264" r:id="rId9"/>
    <p:sldId id="263" r:id="rId10"/>
    <p:sldId id="260" r:id="rId11"/>
    <p:sldId id="266" r:id="rId12"/>
    <p:sldId id="267" r:id="rId13"/>
    <p:sldId id="268" r:id="rId14"/>
    <p:sldId id="269" r:id="rId15"/>
    <p:sldId id="271" r:id="rId16"/>
    <p:sldId id="272" r:id="rId17"/>
    <p:sldId id="273" r:id="rId18"/>
    <p:sldId id="274" r:id="rId19"/>
    <p:sldId id="275"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EED0035-E6F3-4A39-AFDB-432C2224C597}" type="datetimeFigureOut">
              <a:rPr lang="en-GB" smtClean="0"/>
              <a:t>12/09/2018</a:t>
            </a:fld>
            <a:endParaRPr lang="en-GB"/>
          </a:p>
        </p:txBody>
      </p:sp>
      <p:sp>
        <p:nvSpPr>
          <p:cNvPr id="16" name="Slide Number Placeholder 15"/>
          <p:cNvSpPr>
            <a:spLocks noGrp="1"/>
          </p:cNvSpPr>
          <p:nvPr>
            <p:ph type="sldNum" sz="quarter" idx="11"/>
          </p:nvPr>
        </p:nvSpPr>
        <p:spPr/>
        <p:txBody>
          <a:bodyPr/>
          <a:lstStyle/>
          <a:p>
            <a:fld id="{AFA956FA-5BAC-4DDB-A940-F58DE027264B}"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D0035-E6F3-4A39-AFDB-432C2224C597}" type="datetimeFigureOut">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A956FA-5BAC-4DDB-A940-F58DE027264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D0035-E6F3-4A39-AFDB-432C2224C597}" type="datetimeFigureOut">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A956FA-5BAC-4DDB-A940-F58DE027264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2EED0035-E6F3-4A39-AFDB-432C2224C597}" type="datetimeFigureOut">
              <a:rPr lang="en-GB" smtClean="0"/>
              <a:t>12/09/2018</a:t>
            </a:fld>
            <a:endParaRPr lang="en-GB"/>
          </a:p>
        </p:txBody>
      </p:sp>
      <p:sp>
        <p:nvSpPr>
          <p:cNvPr id="15" name="Slide Number Placeholder 14"/>
          <p:cNvSpPr>
            <a:spLocks noGrp="1"/>
          </p:cNvSpPr>
          <p:nvPr>
            <p:ph type="sldNum" sz="quarter" idx="11"/>
          </p:nvPr>
        </p:nvSpPr>
        <p:spPr/>
        <p:txBody>
          <a:bodyPr/>
          <a:lstStyle/>
          <a:p>
            <a:fld id="{AFA956FA-5BAC-4DDB-A940-F58DE027264B}"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2EED0035-E6F3-4A39-AFDB-432C2224C597}" type="datetimeFigureOut">
              <a:rPr lang="en-GB" smtClean="0"/>
              <a:t>12/09/2018</a:t>
            </a:fld>
            <a:endParaRPr lang="en-GB"/>
          </a:p>
        </p:txBody>
      </p:sp>
      <p:sp>
        <p:nvSpPr>
          <p:cNvPr id="13" name="Slide Number Placeholder 12"/>
          <p:cNvSpPr>
            <a:spLocks noGrp="1"/>
          </p:cNvSpPr>
          <p:nvPr>
            <p:ph type="sldNum" sz="quarter" idx="11"/>
          </p:nvPr>
        </p:nvSpPr>
        <p:spPr/>
        <p:txBody>
          <a:bodyPr/>
          <a:lstStyle/>
          <a:p>
            <a:fld id="{AFA956FA-5BAC-4DDB-A940-F58DE027264B}"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EED0035-E6F3-4A39-AFDB-432C2224C597}" type="datetimeFigureOut">
              <a:rPr lang="en-GB" smtClean="0"/>
              <a:t>12/09/2018</a:t>
            </a:fld>
            <a:endParaRPr lang="en-GB"/>
          </a:p>
        </p:txBody>
      </p:sp>
      <p:sp>
        <p:nvSpPr>
          <p:cNvPr id="9" name="Slide Number Placeholder 8"/>
          <p:cNvSpPr>
            <a:spLocks noGrp="1"/>
          </p:cNvSpPr>
          <p:nvPr>
            <p:ph type="sldNum" sz="quarter" idx="11"/>
          </p:nvPr>
        </p:nvSpPr>
        <p:spPr/>
        <p:txBody>
          <a:bodyPr/>
          <a:lstStyle/>
          <a:p>
            <a:fld id="{AFA956FA-5BAC-4DDB-A940-F58DE027264B}"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EED0035-E6F3-4A39-AFDB-432C2224C597}" type="datetimeFigureOut">
              <a:rPr lang="en-GB" smtClean="0"/>
              <a:t>12/09/2018</a:t>
            </a:fld>
            <a:endParaRPr lang="en-GB"/>
          </a:p>
        </p:txBody>
      </p:sp>
      <p:sp>
        <p:nvSpPr>
          <p:cNvPr id="15" name="Slide Number Placeholder 14"/>
          <p:cNvSpPr>
            <a:spLocks noGrp="1"/>
          </p:cNvSpPr>
          <p:nvPr>
            <p:ph type="sldNum" sz="quarter" idx="11"/>
          </p:nvPr>
        </p:nvSpPr>
        <p:spPr/>
        <p:txBody>
          <a:bodyPr/>
          <a:lstStyle/>
          <a:p>
            <a:fld id="{AFA956FA-5BAC-4DDB-A940-F58DE027264B}"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2EED0035-E6F3-4A39-AFDB-432C2224C597}" type="datetimeFigureOut">
              <a:rPr lang="en-GB" smtClean="0"/>
              <a:t>12/09/2018</a:t>
            </a:fld>
            <a:endParaRPr lang="en-GB"/>
          </a:p>
        </p:txBody>
      </p:sp>
      <p:sp>
        <p:nvSpPr>
          <p:cNvPr id="8" name="Slide Number Placeholder 7"/>
          <p:cNvSpPr>
            <a:spLocks noGrp="1"/>
          </p:cNvSpPr>
          <p:nvPr>
            <p:ph type="sldNum" sz="quarter" idx="11"/>
          </p:nvPr>
        </p:nvSpPr>
        <p:spPr/>
        <p:txBody>
          <a:bodyPr/>
          <a:lstStyle/>
          <a:p>
            <a:fld id="{AFA956FA-5BAC-4DDB-A940-F58DE027264B}"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EED0035-E6F3-4A39-AFDB-432C2224C597}" type="datetimeFigureOut">
              <a:rPr lang="en-GB" smtClean="0"/>
              <a:t>12/09/2018</a:t>
            </a:fld>
            <a:endParaRPr lang="en-GB"/>
          </a:p>
        </p:txBody>
      </p:sp>
      <p:sp>
        <p:nvSpPr>
          <p:cNvPr id="6" name="Slide Number Placeholder 5"/>
          <p:cNvSpPr>
            <a:spLocks noGrp="1"/>
          </p:cNvSpPr>
          <p:nvPr>
            <p:ph type="sldNum" sz="quarter" idx="11"/>
          </p:nvPr>
        </p:nvSpPr>
        <p:spPr/>
        <p:txBody>
          <a:bodyPr/>
          <a:lstStyle/>
          <a:p>
            <a:fld id="{AFA956FA-5BAC-4DDB-A940-F58DE027264B}" type="slidenum">
              <a:rPr lang="en-GB" smtClean="0"/>
              <a:t>‹#›</a:t>
            </a:fld>
            <a:endParaRPr lang="en-GB"/>
          </a:p>
        </p:txBody>
      </p:sp>
      <p:sp>
        <p:nvSpPr>
          <p:cNvPr id="7" name="Footer Placeholder 6"/>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EED0035-E6F3-4A39-AFDB-432C2224C597}" type="datetimeFigureOut">
              <a:rPr lang="en-GB" smtClean="0"/>
              <a:t>12/09/2018</a:t>
            </a:fld>
            <a:endParaRPr lang="en-GB"/>
          </a:p>
        </p:txBody>
      </p:sp>
      <p:sp>
        <p:nvSpPr>
          <p:cNvPr id="16" name="Slide Number Placeholder 15"/>
          <p:cNvSpPr>
            <a:spLocks noGrp="1"/>
          </p:cNvSpPr>
          <p:nvPr>
            <p:ph type="sldNum" sz="quarter" idx="11"/>
          </p:nvPr>
        </p:nvSpPr>
        <p:spPr/>
        <p:txBody>
          <a:bodyPr/>
          <a:lstStyle/>
          <a:p>
            <a:fld id="{AFA956FA-5BAC-4DDB-A940-F58DE027264B}"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EED0035-E6F3-4A39-AFDB-432C2224C597}" type="datetimeFigureOut">
              <a:rPr lang="en-GB" smtClean="0"/>
              <a:t>12/09/2018</a:t>
            </a:fld>
            <a:endParaRPr lang="en-GB"/>
          </a:p>
        </p:txBody>
      </p:sp>
      <p:sp>
        <p:nvSpPr>
          <p:cNvPr id="14" name="Slide Number Placeholder 13"/>
          <p:cNvSpPr>
            <a:spLocks noGrp="1"/>
          </p:cNvSpPr>
          <p:nvPr>
            <p:ph type="sldNum" sz="quarter" idx="11"/>
          </p:nvPr>
        </p:nvSpPr>
        <p:spPr/>
        <p:txBody>
          <a:bodyPr/>
          <a:lstStyle/>
          <a:p>
            <a:fld id="{AFA956FA-5BAC-4DDB-A940-F58DE027264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EED0035-E6F3-4A39-AFDB-432C2224C597}" type="datetimeFigureOut">
              <a:rPr lang="en-GB" smtClean="0"/>
              <a:t>12/09/2018</a:t>
            </a:fld>
            <a:endParaRPr lang="en-GB"/>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GB"/>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AFA956FA-5BAC-4DDB-A940-F58DE027264B}"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smahomed@npa.gov.z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CHARGE%20SHEETS%20DRAFT.docx" TargetMode="External"/><Relationship Id="rId2" Type="http://schemas.openxmlformats.org/officeDocument/2006/relationships/hyperlink" Target="http://www.timeanddate.com/date/durationresult.html?d1=24&amp;m1=11&amp;y1=1994&amp;d2=19&amp;m2=06&amp;y2=2013&amp;ti=on" TargetMode="Externa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hyperlink" Target="CHILDRENS%20ACT%20S%2012.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FORM3%20RELIGIOUS%20CIRCUMCISION%20S12%208%20&amp;%209.PDF" TargetMode="External"/><Relationship Id="rId2" Type="http://schemas.openxmlformats.org/officeDocument/2006/relationships/hyperlink" Target="REGULATIONS%20MALE%20CHILD%20CIRCUMCISION.PDF" TargetMode="Externa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ORM%202%20CULTURAL%20CIRCUMCISON%20S12%208.PDF" TargetMode="External"/><Relationship Id="rId2" Type="http://schemas.openxmlformats.org/officeDocument/2006/relationships/hyperlink" Target="REGULATIONS%20MALE%20CHILD%20CIRCUMCISION.PDF" TargetMode="Externa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hyperlink" Target="FORM3%20RELIGIOUS%20CIRCUMCISION%20S12%208%20&amp;%209.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REGULATIONS%20MALE%20CHILD%20CIRCUMCISION.PDF" TargetMode="External"/><Relationship Id="rId2" Type="http://schemas.openxmlformats.org/officeDocument/2006/relationships/hyperlink" Target="CHILDRENS%20ACT%20S%2012.PDF" TargetMode="Externa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hyperlink" Target="CHARGE%20SHEETS%20DRAFT.docx"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2013%20INITIATION%20DEATHS%20SPREADSHEET%20amended%2003%20June%2014.xls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mailto:smahomed@npa.gov.z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240" y="2420888"/>
            <a:ext cx="7543800" cy="950962"/>
          </a:xfrm>
        </p:spPr>
        <p:txBody>
          <a:bodyPr/>
          <a:lstStyle/>
          <a:p>
            <a:pPr algn="ctr"/>
            <a:r>
              <a:rPr lang="en-ZA" sz="3600" b="1" dirty="0" smtClean="0"/>
              <a:t>MALE CHILD CIRCUMCISION</a:t>
            </a:r>
            <a:endParaRPr lang="en-GB" sz="3600" b="1" dirty="0"/>
          </a:p>
        </p:txBody>
      </p:sp>
      <p:sp>
        <p:nvSpPr>
          <p:cNvPr id="3" name="Subtitle 2"/>
          <p:cNvSpPr>
            <a:spLocks noGrp="1"/>
          </p:cNvSpPr>
          <p:nvPr>
            <p:ph type="subTitle" idx="1"/>
          </p:nvPr>
        </p:nvSpPr>
        <p:spPr/>
        <p:txBody>
          <a:bodyPr>
            <a:normAutofit fontScale="92500" lnSpcReduction="10000"/>
          </a:bodyPr>
          <a:lstStyle/>
          <a:p>
            <a:r>
              <a:rPr lang="en-ZA" dirty="0" smtClean="0"/>
              <a:t>CHILDREN’S ACT NO. 38 OF 2005</a:t>
            </a:r>
          </a:p>
          <a:p>
            <a:r>
              <a:rPr lang="en-ZA" dirty="0" smtClean="0"/>
              <a:t>MPUMALANGA</a:t>
            </a:r>
            <a:endParaRPr lang="en-GB" dirty="0"/>
          </a:p>
        </p:txBody>
      </p:sp>
      <p:sp>
        <p:nvSpPr>
          <p:cNvPr id="4" name="TextBox 3"/>
          <p:cNvSpPr txBox="1"/>
          <p:nvPr/>
        </p:nvSpPr>
        <p:spPr>
          <a:xfrm>
            <a:off x="1876872" y="5085184"/>
            <a:ext cx="6768752" cy="923330"/>
          </a:xfrm>
          <a:prstGeom prst="rect">
            <a:avLst/>
          </a:prstGeom>
          <a:noFill/>
        </p:spPr>
        <p:txBody>
          <a:bodyPr wrap="square" rtlCol="0">
            <a:spAutoFit/>
          </a:bodyPr>
          <a:lstStyle/>
          <a:p>
            <a:pPr algn="r"/>
            <a:r>
              <a:rPr lang="en-ZA" dirty="0" smtClean="0"/>
              <a:t>ADV. S MAHOMED</a:t>
            </a:r>
          </a:p>
          <a:p>
            <a:pPr algn="r"/>
            <a:r>
              <a:rPr lang="en-ZA" dirty="0" smtClean="0">
                <a:hlinkClick r:id="rId2"/>
              </a:rPr>
              <a:t>smahomed@npa.gov.za</a:t>
            </a:r>
            <a:endParaRPr lang="en-ZA" dirty="0" smtClean="0"/>
          </a:p>
          <a:p>
            <a:pPr algn="r"/>
            <a:r>
              <a:rPr lang="en-ZA" dirty="0" smtClean="0"/>
              <a:t>Tel: 012 -351 6736</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293096"/>
            <a:ext cx="3240360" cy="2448272"/>
          </a:xfrm>
          <a:prstGeom prst="rect">
            <a:avLst/>
          </a:prstGeom>
        </p:spPr>
      </p:pic>
    </p:spTree>
    <p:extLst>
      <p:ext uri="{BB962C8B-B14F-4D97-AF65-F5344CB8AC3E}">
        <p14:creationId xmlns:p14="http://schemas.microsoft.com/office/powerpoint/2010/main" val="3660511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844824"/>
            <a:ext cx="8784976" cy="4896544"/>
          </a:xfrm>
        </p:spPr>
        <p:txBody>
          <a:bodyPr>
            <a:normAutofit lnSpcReduction="10000"/>
          </a:bodyPr>
          <a:lstStyle/>
          <a:p>
            <a:pPr marL="18288" indent="0" algn="ctr">
              <a:buNone/>
            </a:pPr>
            <a:r>
              <a:rPr lang="en-ZA" sz="3900" u="sng" dirty="0" smtClean="0">
                <a:solidFill>
                  <a:schemeClr val="bg2">
                    <a:lumMod val="20000"/>
                    <a:lumOff val="80000"/>
                  </a:schemeClr>
                </a:solidFill>
              </a:rPr>
              <a:t>TO UPHOLD THE CONSTITUTION</a:t>
            </a:r>
          </a:p>
          <a:p>
            <a:pPr marL="18288" indent="0">
              <a:buNone/>
            </a:pPr>
            <a:endParaRPr lang="en-ZA" sz="2000" dirty="0" smtClean="0"/>
          </a:p>
          <a:p>
            <a:pPr marL="18288" indent="0">
              <a:buNone/>
            </a:pPr>
            <a:r>
              <a:rPr lang="en-ZA" sz="2000" dirty="0" smtClean="0"/>
              <a:t>ENSURE </a:t>
            </a:r>
            <a:r>
              <a:rPr lang="en-ZA" sz="3500" b="1" dirty="0" smtClean="0">
                <a:solidFill>
                  <a:srgbClr val="FF0000"/>
                </a:solidFill>
              </a:rPr>
              <a:t>RESPECT </a:t>
            </a:r>
            <a:r>
              <a:rPr lang="en-ZA" sz="2000" dirty="0" smtClean="0"/>
              <a:t>TOWARDS RELIGIOUS &amp; CULTURAL PRACTICE WHILE </a:t>
            </a:r>
            <a:r>
              <a:rPr lang="en-ZA" sz="3500" b="1" dirty="0" smtClean="0">
                <a:solidFill>
                  <a:srgbClr val="FF0000"/>
                </a:solidFill>
              </a:rPr>
              <a:t>PROTECTING</a:t>
            </a:r>
            <a:r>
              <a:rPr lang="en-ZA" sz="2000" dirty="0" smtClean="0">
                <a:solidFill>
                  <a:srgbClr val="FF0000"/>
                </a:solidFill>
              </a:rPr>
              <a:t> </a:t>
            </a:r>
            <a:r>
              <a:rPr lang="en-ZA" sz="2000" dirty="0" smtClean="0"/>
              <a:t>AND SERVING THE </a:t>
            </a:r>
            <a:r>
              <a:rPr lang="en-ZA" sz="2000" b="1" u="sng" dirty="0" smtClean="0">
                <a:solidFill>
                  <a:srgbClr val="FF0000"/>
                </a:solidFill>
              </a:rPr>
              <a:t>BEST INTEREST OF THE CHILD</a:t>
            </a:r>
            <a:r>
              <a:rPr lang="en-ZA" sz="2000" dirty="0" smtClean="0">
                <a:solidFill>
                  <a:srgbClr val="FF0000"/>
                </a:solidFill>
              </a:rPr>
              <a:t>, </a:t>
            </a:r>
            <a:r>
              <a:rPr lang="en-ZA" sz="2000" dirty="0" smtClean="0"/>
              <a:t>CHILDS RIGHTS, RIGHT TO LIFE, RIGHT TO FREEDOM &amp; SECURITY OF PERSON, AND DIGNITY</a:t>
            </a:r>
          </a:p>
          <a:p>
            <a:pPr marL="18288" indent="0">
              <a:buNone/>
            </a:pPr>
            <a:endParaRPr lang="en-ZA" sz="2000" dirty="0"/>
          </a:p>
          <a:p>
            <a:pPr marL="18288" indent="0">
              <a:buNone/>
            </a:pPr>
            <a:endParaRPr lang="en-ZA" sz="2400" i="1" dirty="0" smtClean="0">
              <a:solidFill>
                <a:schemeClr val="accent5">
                  <a:lumMod val="60000"/>
                  <a:lumOff val="40000"/>
                </a:schemeClr>
              </a:solidFill>
            </a:endParaRPr>
          </a:p>
          <a:p>
            <a:pPr marL="18288" indent="0">
              <a:buNone/>
            </a:pPr>
            <a:r>
              <a:rPr lang="en-ZA" sz="2400" i="1" dirty="0" smtClean="0">
                <a:solidFill>
                  <a:schemeClr val="accent5">
                    <a:lumMod val="60000"/>
                    <a:lumOff val="40000"/>
                  </a:schemeClr>
                </a:solidFill>
              </a:rPr>
              <a:t>NB: CULTURAL &amp; RELIGIOUS RIGHTS ARE NOT ABSOLUTE RIGHTS – SUBJECT TO OTHER RIGHTS IN BILL OF RIGHTS AND MAY FURTHER BE LIMITED BY LAW OF GENERAL APPLICATION SUCH AS CHILDREN’S ACT.</a:t>
            </a:r>
            <a:endParaRPr lang="en-GB" sz="2400" i="1" dirty="0">
              <a:solidFill>
                <a:schemeClr val="accent5">
                  <a:lumMod val="60000"/>
                  <a:lumOff val="40000"/>
                </a:schemeClr>
              </a:solidFill>
            </a:endParaRPr>
          </a:p>
        </p:txBody>
      </p:sp>
      <p:sp>
        <p:nvSpPr>
          <p:cNvPr id="3" name="Title 2"/>
          <p:cNvSpPr>
            <a:spLocks noGrp="1"/>
          </p:cNvSpPr>
          <p:nvPr>
            <p:ph type="title"/>
          </p:nvPr>
        </p:nvSpPr>
        <p:spPr>
          <a:xfrm>
            <a:off x="107504" y="116632"/>
            <a:ext cx="8928992" cy="720080"/>
          </a:xfrm>
        </p:spPr>
        <p:txBody>
          <a:bodyPr/>
          <a:lstStyle/>
          <a:p>
            <a:r>
              <a:rPr lang="en-ZA" sz="3200" dirty="0"/>
              <a:t>5</a:t>
            </a:r>
            <a:r>
              <a:rPr lang="en-ZA" sz="3200" dirty="0" smtClean="0"/>
              <a:t>. PROSECUTORS CONSTITUTIONAL DUTIES</a:t>
            </a:r>
            <a:endParaRPr lang="en-GB"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764704"/>
            <a:ext cx="1080120" cy="1080120"/>
          </a:xfrm>
          <a:prstGeom prst="rect">
            <a:avLst/>
          </a:prstGeom>
        </p:spPr>
      </p:pic>
    </p:spTree>
    <p:extLst>
      <p:ext uri="{BB962C8B-B14F-4D97-AF65-F5344CB8AC3E}">
        <p14:creationId xmlns:p14="http://schemas.microsoft.com/office/powerpoint/2010/main" val="2977425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980728"/>
            <a:ext cx="8928992" cy="5832648"/>
          </a:xfrm>
        </p:spPr>
        <p:txBody>
          <a:bodyPr>
            <a:normAutofit fontScale="70000" lnSpcReduction="20000"/>
          </a:bodyPr>
          <a:lstStyle/>
          <a:p>
            <a:pPr marL="18288" indent="0">
              <a:buNone/>
            </a:pPr>
            <a:r>
              <a:rPr lang="en-ZA" dirty="0" smtClean="0"/>
              <a:t>S 12 (8) (1)-		</a:t>
            </a:r>
            <a:r>
              <a:rPr lang="en-ZA" sz="4000" b="1" dirty="0" smtClean="0">
                <a:solidFill>
                  <a:srgbClr val="FF0000"/>
                </a:solidFill>
              </a:rPr>
              <a:t>PROHIBITED</a:t>
            </a:r>
          </a:p>
          <a:p>
            <a:pPr marL="18288" indent="0">
              <a:buNone/>
            </a:pPr>
            <a:r>
              <a:rPr lang="en-ZA" dirty="0" smtClean="0">
                <a:effectLst/>
              </a:rPr>
              <a:t>S 12 (8) (1) (a) &amp; (b)-		</a:t>
            </a:r>
            <a:r>
              <a:rPr lang="en-ZA" sz="2800" b="1" dirty="0" smtClean="0">
                <a:solidFill>
                  <a:srgbClr val="FFC000"/>
                </a:solidFill>
                <a:effectLst/>
              </a:rPr>
              <a:t>EXCEPTIONS:	</a:t>
            </a:r>
          </a:p>
          <a:p>
            <a:pPr marL="18288" indent="0">
              <a:buNone/>
            </a:pPr>
            <a:r>
              <a:rPr lang="en-ZA" dirty="0" smtClean="0">
                <a:solidFill>
                  <a:srgbClr val="FFC000"/>
                </a:solidFill>
                <a:effectLst/>
              </a:rPr>
              <a:t>			</a:t>
            </a:r>
            <a:r>
              <a:rPr lang="en-ZA" dirty="0" smtClean="0">
                <a:effectLst/>
              </a:rPr>
              <a:t>(a)  Religious purposes</a:t>
            </a:r>
          </a:p>
          <a:p>
            <a:pPr marL="18288" indent="0">
              <a:buNone/>
            </a:pPr>
            <a:r>
              <a:rPr lang="en-ZA" dirty="0">
                <a:effectLst/>
              </a:rPr>
              <a:t>	</a:t>
            </a:r>
            <a:r>
              <a:rPr lang="en-ZA" dirty="0" smtClean="0">
                <a:effectLst/>
              </a:rPr>
              <a:t>		(b)  Medical reasons</a:t>
            </a:r>
          </a:p>
          <a:p>
            <a:pPr marL="18288" indent="0">
              <a:buNone/>
            </a:pPr>
            <a:endParaRPr lang="en-ZA" dirty="0">
              <a:effectLst/>
            </a:endParaRPr>
          </a:p>
          <a:p>
            <a:pPr marL="18288" indent="0">
              <a:buNone/>
            </a:pPr>
            <a:r>
              <a:rPr lang="en-ZA" b="1" dirty="0" smtClean="0">
                <a:solidFill>
                  <a:srgbClr val="FF0000"/>
                </a:solidFill>
                <a:effectLst/>
              </a:rPr>
              <a:t>No male child below the age of 16 years may be subjected to male circumcision other than for religious of medical purposes!</a:t>
            </a:r>
          </a:p>
          <a:p>
            <a:pPr marL="18288" indent="0">
              <a:buNone/>
            </a:pPr>
            <a:endParaRPr lang="en-ZA" b="1" i="1" dirty="0">
              <a:solidFill>
                <a:srgbClr val="FF0000"/>
              </a:solidFill>
              <a:effectLst/>
            </a:endParaRPr>
          </a:p>
          <a:p>
            <a:pPr marL="18288" indent="0">
              <a:buNone/>
            </a:pPr>
            <a:r>
              <a:rPr lang="en-ZA" b="1" i="1" dirty="0" smtClean="0">
                <a:solidFill>
                  <a:schemeClr val="accent6">
                    <a:lumMod val="40000"/>
                    <a:lumOff val="60000"/>
                  </a:schemeClr>
                </a:solidFill>
                <a:effectLst/>
              </a:rPr>
              <a:t>Required:		</a:t>
            </a:r>
            <a:r>
              <a:rPr lang="en-ZA" b="1" i="1" u="sng" dirty="0" smtClean="0">
                <a:solidFill>
                  <a:schemeClr val="accent6">
                    <a:lumMod val="40000"/>
                    <a:lumOff val="60000"/>
                  </a:schemeClr>
                </a:solidFill>
                <a:effectLst/>
              </a:rPr>
              <a:t>Proof of age </a:t>
            </a:r>
            <a:r>
              <a:rPr lang="en-ZA" b="1" i="1" dirty="0" smtClean="0">
                <a:solidFill>
                  <a:schemeClr val="accent6">
                    <a:lumMod val="40000"/>
                    <a:lumOff val="60000"/>
                  </a:schemeClr>
                </a:solidFill>
                <a:effectLst/>
              </a:rPr>
              <a:t>– 	Ensure that you calculate age from date of 						birth to the date of the circumcision.  Use 						internet calculator:</a:t>
            </a:r>
          </a:p>
          <a:p>
            <a:pPr marL="18288" indent="0">
              <a:buNone/>
            </a:pPr>
            <a:r>
              <a:rPr lang="en-ZA" sz="1700" b="1" i="1" dirty="0" smtClean="0">
                <a:solidFill>
                  <a:schemeClr val="tx1">
                    <a:lumMod val="95000"/>
                  </a:schemeClr>
                </a:solidFill>
                <a:effectLst/>
                <a:hlinkClick r:id="rId2"/>
              </a:rPr>
              <a:t>http</a:t>
            </a:r>
            <a:r>
              <a:rPr lang="en-ZA" sz="1700" b="1" i="1" dirty="0">
                <a:solidFill>
                  <a:schemeClr val="tx1">
                    <a:lumMod val="95000"/>
                  </a:schemeClr>
                </a:solidFill>
                <a:effectLst/>
                <a:hlinkClick r:id="rId2"/>
              </a:rPr>
              <a:t>://</a:t>
            </a:r>
            <a:r>
              <a:rPr lang="en-ZA" sz="1700" b="1" i="1" dirty="0" smtClean="0">
                <a:solidFill>
                  <a:schemeClr val="tx1">
                    <a:lumMod val="95000"/>
                  </a:schemeClr>
                </a:solidFill>
                <a:effectLst/>
                <a:hlinkClick r:id="rId2"/>
              </a:rPr>
              <a:t>www.timeanddate.com/date/durationresult.html?d1=24&amp;m1=11&amp;y1=1994&amp;d2=19&amp;m2=06&amp;y2=2013&amp;ti=on</a:t>
            </a:r>
            <a:endParaRPr lang="en-ZA" sz="1700" b="1" i="1" dirty="0" smtClean="0">
              <a:solidFill>
                <a:schemeClr val="tx1">
                  <a:lumMod val="95000"/>
                </a:schemeClr>
              </a:solidFill>
              <a:effectLst/>
            </a:endParaRPr>
          </a:p>
          <a:p>
            <a:pPr marL="18288" indent="0">
              <a:buNone/>
            </a:pPr>
            <a:r>
              <a:rPr lang="en-ZA" b="1" i="1" dirty="0">
                <a:solidFill>
                  <a:schemeClr val="accent6">
                    <a:lumMod val="40000"/>
                    <a:lumOff val="60000"/>
                  </a:schemeClr>
                </a:solidFill>
                <a:effectLst/>
              </a:rPr>
              <a:t>	</a:t>
            </a:r>
            <a:r>
              <a:rPr lang="en-ZA" b="1" i="1" dirty="0" smtClean="0">
                <a:solidFill>
                  <a:schemeClr val="accent6">
                    <a:lumMod val="40000"/>
                    <a:lumOff val="60000"/>
                  </a:schemeClr>
                </a:solidFill>
                <a:effectLst/>
              </a:rPr>
              <a:t>	</a:t>
            </a:r>
            <a:r>
              <a:rPr lang="en-ZA" b="1" i="1" u="sng" dirty="0" smtClean="0">
                <a:solidFill>
                  <a:schemeClr val="accent6">
                    <a:lumMod val="40000"/>
                    <a:lumOff val="60000"/>
                  </a:schemeClr>
                </a:solidFill>
                <a:effectLst/>
              </a:rPr>
              <a:t>Proof of religion</a:t>
            </a:r>
            <a:r>
              <a:rPr lang="en-ZA" b="1" i="1" dirty="0" smtClean="0">
                <a:solidFill>
                  <a:schemeClr val="accent6">
                    <a:lumMod val="40000"/>
                    <a:lumOff val="60000"/>
                  </a:schemeClr>
                </a:solidFill>
                <a:effectLst/>
              </a:rPr>
              <a:t>, </a:t>
            </a:r>
          </a:p>
          <a:p>
            <a:pPr marL="18288" indent="0">
              <a:buNone/>
            </a:pPr>
            <a:r>
              <a:rPr lang="en-ZA" b="1" i="1" dirty="0">
                <a:solidFill>
                  <a:schemeClr val="accent6">
                    <a:lumMod val="40000"/>
                    <a:lumOff val="60000"/>
                  </a:schemeClr>
                </a:solidFill>
                <a:effectLst/>
              </a:rPr>
              <a:t>	</a:t>
            </a:r>
            <a:r>
              <a:rPr lang="en-ZA" b="1" i="1" dirty="0" smtClean="0">
                <a:solidFill>
                  <a:schemeClr val="accent6">
                    <a:lumMod val="40000"/>
                    <a:lumOff val="60000"/>
                  </a:schemeClr>
                </a:solidFill>
                <a:effectLst/>
              </a:rPr>
              <a:t>	Proof that child circumcised for </a:t>
            </a:r>
            <a:r>
              <a:rPr lang="en-ZA" b="1" i="1" u="sng" dirty="0" smtClean="0">
                <a:solidFill>
                  <a:schemeClr val="accent6">
                    <a:lumMod val="40000"/>
                    <a:lumOff val="60000"/>
                  </a:schemeClr>
                </a:solidFill>
                <a:effectLst/>
              </a:rPr>
              <a:t>medical reasons </a:t>
            </a:r>
            <a:r>
              <a:rPr lang="en-ZA" b="1" i="1" dirty="0" smtClean="0">
                <a:solidFill>
                  <a:schemeClr val="accent6">
                    <a:lumMod val="40000"/>
                    <a:lumOff val="60000"/>
                  </a:schemeClr>
                </a:solidFill>
                <a:effectLst/>
              </a:rPr>
              <a:t> </a:t>
            </a:r>
            <a:r>
              <a:rPr lang="en-ZA" b="1" i="1" dirty="0" smtClean="0">
                <a:solidFill>
                  <a:srgbClr val="92D050"/>
                </a:solidFill>
                <a:effectLst/>
              </a:rPr>
              <a:t>[HPCSA &amp; medical records]</a:t>
            </a:r>
            <a:endParaRPr lang="en-ZA" b="1" i="1" u="sng" dirty="0" smtClean="0">
              <a:solidFill>
                <a:srgbClr val="92D050"/>
              </a:solidFill>
              <a:effectLst/>
            </a:endParaRPr>
          </a:p>
          <a:p>
            <a:pPr marL="18288" indent="0">
              <a:buNone/>
            </a:pPr>
            <a:r>
              <a:rPr lang="en-ZA" b="1" i="1" dirty="0" smtClean="0">
                <a:solidFill>
                  <a:schemeClr val="accent6">
                    <a:lumMod val="40000"/>
                    <a:lumOff val="60000"/>
                  </a:schemeClr>
                </a:solidFill>
                <a:effectLst/>
              </a:rPr>
              <a:t>Who:		Parents/guardian/parental responsibility; Circumciser; 				Chief/person in charge of initiation school</a:t>
            </a:r>
          </a:p>
          <a:p>
            <a:pPr marL="18288" indent="0">
              <a:buNone/>
            </a:pPr>
            <a:r>
              <a:rPr lang="en-ZA" b="1" i="1" dirty="0" smtClean="0">
                <a:solidFill>
                  <a:schemeClr val="accent6">
                    <a:lumMod val="40000"/>
                    <a:lumOff val="60000"/>
                  </a:schemeClr>
                </a:solidFill>
                <a:effectLst/>
              </a:rPr>
              <a:t>Charges:		c/s section 12 (8) </a:t>
            </a:r>
            <a:r>
              <a:rPr lang="en-ZA" b="1" i="1" dirty="0" err="1" smtClean="0">
                <a:solidFill>
                  <a:schemeClr val="accent6">
                    <a:lumMod val="40000"/>
                    <a:lumOff val="60000"/>
                  </a:schemeClr>
                </a:solidFill>
                <a:effectLst/>
              </a:rPr>
              <a:t>rw</a:t>
            </a:r>
            <a:r>
              <a:rPr lang="en-ZA" b="1" i="1" dirty="0" smtClean="0">
                <a:solidFill>
                  <a:schemeClr val="accent6">
                    <a:lumMod val="40000"/>
                    <a:lumOff val="60000"/>
                  </a:schemeClr>
                </a:solidFill>
                <a:effectLst/>
              </a:rPr>
              <a:t> sections 305(1) (a), 305 (6)/ 305 (7) &amp; Regulation 			6 of The General Regulations Regarding Children, 2010 </a:t>
            </a:r>
          </a:p>
          <a:p>
            <a:pPr marL="18288" indent="0">
              <a:buNone/>
            </a:pPr>
            <a:r>
              <a:rPr lang="en-ZA" b="1" i="1" dirty="0">
                <a:solidFill>
                  <a:schemeClr val="accent6">
                    <a:lumMod val="40000"/>
                    <a:lumOff val="60000"/>
                  </a:schemeClr>
                </a:solidFill>
                <a:effectLst/>
              </a:rPr>
              <a:t>	</a:t>
            </a:r>
            <a:r>
              <a:rPr lang="en-ZA" b="1" i="1" dirty="0" smtClean="0">
                <a:solidFill>
                  <a:schemeClr val="accent6">
                    <a:lumMod val="40000"/>
                    <a:lumOff val="60000"/>
                  </a:schemeClr>
                </a:solidFill>
                <a:effectLst/>
              </a:rPr>
              <a:t>	</a:t>
            </a:r>
            <a:r>
              <a:rPr lang="en-ZA" b="1" i="1" dirty="0" smtClean="0">
                <a:solidFill>
                  <a:srgbClr val="92D050"/>
                </a:solidFill>
                <a:effectLst/>
              </a:rPr>
              <a:t>NB: 	Penalty for first offender s305 (6) = fine/imprisonment max 10 </a:t>
            </a:r>
            <a:r>
              <a:rPr lang="en-ZA" b="1" i="1" dirty="0" err="1" smtClean="0">
                <a:solidFill>
                  <a:srgbClr val="92D050"/>
                </a:solidFill>
                <a:effectLst/>
              </a:rPr>
              <a:t>yrs</a:t>
            </a:r>
            <a:r>
              <a:rPr lang="en-ZA" b="1" i="1" dirty="0" smtClean="0">
                <a:solidFill>
                  <a:srgbClr val="92D050"/>
                </a:solidFill>
                <a:effectLst/>
              </a:rPr>
              <a:t>/ 			fine &amp; imprisonment.</a:t>
            </a:r>
          </a:p>
          <a:p>
            <a:pPr marL="18288" indent="0">
              <a:buNone/>
            </a:pPr>
            <a:r>
              <a:rPr lang="en-ZA" b="1" i="1" dirty="0">
                <a:solidFill>
                  <a:srgbClr val="92D050"/>
                </a:solidFill>
                <a:effectLst/>
              </a:rPr>
              <a:t>	</a:t>
            </a:r>
            <a:r>
              <a:rPr lang="en-ZA" b="1" i="1" dirty="0" smtClean="0">
                <a:solidFill>
                  <a:srgbClr val="92D050"/>
                </a:solidFill>
                <a:effectLst/>
              </a:rPr>
              <a:t>		Penalty for repeat offender s 305 (7) = fine/imprisonment max 20 				</a:t>
            </a:r>
            <a:r>
              <a:rPr lang="en-ZA" b="1" i="1" dirty="0" err="1" smtClean="0">
                <a:solidFill>
                  <a:srgbClr val="92D050"/>
                </a:solidFill>
                <a:effectLst/>
              </a:rPr>
              <a:t>yrs</a:t>
            </a:r>
            <a:r>
              <a:rPr lang="en-ZA" b="1" i="1" dirty="0" smtClean="0">
                <a:solidFill>
                  <a:srgbClr val="92D050"/>
                </a:solidFill>
                <a:effectLst/>
              </a:rPr>
              <a:t>/fine &amp; imprisonment.</a:t>
            </a:r>
          </a:p>
          <a:p>
            <a:pPr marL="18288" indent="0">
              <a:buNone/>
            </a:pPr>
            <a:r>
              <a:rPr lang="en-ZA" b="1" i="1" dirty="0">
                <a:solidFill>
                  <a:srgbClr val="92D050"/>
                </a:solidFill>
                <a:effectLst/>
              </a:rPr>
              <a:t>	</a:t>
            </a:r>
            <a:r>
              <a:rPr lang="en-ZA" b="1" i="1" dirty="0" smtClean="0">
                <a:solidFill>
                  <a:srgbClr val="92D050"/>
                </a:solidFill>
                <a:effectLst/>
              </a:rPr>
              <a:t>						</a:t>
            </a:r>
            <a:r>
              <a:rPr lang="en-ZA" sz="1500" b="1" i="1" dirty="0" smtClean="0">
                <a:solidFill>
                  <a:srgbClr val="92D050"/>
                </a:solidFill>
                <a:effectLst/>
                <a:hlinkClick r:id="rId3" action="ppaction://hlinkfile"/>
              </a:rPr>
              <a:t>CHARGE SHEETS DRAFT.docx</a:t>
            </a:r>
            <a:endParaRPr lang="en-ZA" sz="1500" b="1" i="1" dirty="0" smtClean="0">
              <a:solidFill>
                <a:srgbClr val="92D050"/>
              </a:solidFill>
              <a:effectLst/>
            </a:endParaRPr>
          </a:p>
          <a:p>
            <a:pPr marL="18288" indent="0">
              <a:buNone/>
            </a:pPr>
            <a:r>
              <a:rPr lang="en-ZA" sz="2300" b="1" i="1" dirty="0" smtClean="0">
                <a:solidFill>
                  <a:schemeClr val="accent4">
                    <a:lumMod val="20000"/>
                    <a:lumOff val="80000"/>
                  </a:schemeClr>
                </a:solidFill>
                <a:effectLst/>
              </a:rPr>
              <a:t>Other Charges:	Culpable Homicide </a:t>
            </a:r>
            <a:r>
              <a:rPr lang="en-ZA" sz="2300" b="1" i="1" dirty="0" smtClean="0">
                <a:solidFill>
                  <a:srgbClr val="92D050"/>
                </a:solidFill>
                <a:effectLst/>
              </a:rPr>
              <a:t>[ensure that you refer in charge sheet to competent 			verdicts]</a:t>
            </a:r>
            <a:r>
              <a:rPr lang="en-ZA" sz="2300" b="1" i="1" dirty="0" smtClean="0">
                <a:solidFill>
                  <a:schemeClr val="accent4">
                    <a:lumMod val="20000"/>
                    <a:lumOff val="80000"/>
                  </a:schemeClr>
                </a:solidFill>
                <a:effectLst/>
              </a:rPr>
              <a:t>, Sexual Assault, etc.</a:t>
            </a:r>
            <a:endParaRPr lang="en-GB" sz="2300" b="1" i="1" dirty="0">
              <a:solidFill>
                <a:schemeClr val="accent4">
                  <a:lumMod val="20000"/>
                  <a:lumOff val="80000"/>
                </a:schemeClr>
              </a:solidFill>
              <a:effectLst/>
            </a:endParaRPr>
          </a:p>
        </p:txBody>
      </p:sp>
      <p:sp>
        <p:nvSpPr>
          <p:cNvPr id="3" name="Title 2"/>
          <p:cNvSpPr>
            <a:spLocks noGrp="1"/>
          </p:cNvSpPr>
          <p:nvPr>
            <p:ph type="title"/>
          </p:nvPr>
        </p:nvSpPr>
        <p:spPr>
          <a:xfrm>
            <a:off x="107504" y="116632"/>
            <a:ext cx="8784976" cy="792088"/>
          </a:xfrm>
        </p:spPr>
        <p:txBody>
          <a:bodyPr/>
          <a:lstStyle/>
          <a:p>
            <a:r>
              <a:rPr lang="en-ZA" sz="2000" b="1" dirty="0" smtClean="0"/>
              <a:t>9.  	S 12 (8) CHILDREN’S ACT: MALE CHILD </a:t>
            </a:r>
            <a:r>
              <a:rPr lang="en-ZA" sz="2000" b="1" u="sng" dirty="0" smtClean="0">
                <a:solidFill>
                  <a:srgbClr val="FF0000"/>
                </a:solidFill>
              </a:rPr>
              <a:t>BELOW 16 YEARS </a:t>
            </a:r>
            <a:r>
              <a:rPr lang="en-ZA" sz="2000" b="1" dirty="0" smtClean="0">
                <a:solidFill>
                  <a:srgbClr val="FF0000"/>
                </a:solidFill>
              </a:rPr>
              <a:t>	</a:t>
            </a:r>
            <a:r>
              <a:rPr lang="en-ZA" sz="2000" b="1" dirty="0" smtClean="0"/>
              <a:t>CIRCUMCISION </a:t>
            </a:r>
            <a:r>
              <a:rPr lang="en-ZA" sz="2000" dirty="0" smtClean="0"/>
              <a:t>		</a:t>
            </a:r>
            <a:r>
              <a:rPr lang="en-ZA" sz="1400" dirty="0" smtClean="0">
                <a:solidFill>
                  <a:schemeClr val="tx1">
                    <a:lumMod val="95000"/>
                  </a:schemeClr>
                </a:solidFill>
                <a:hlinkClick r:id="rId4" action="ppaction://hlinkfile"/>
              </a:rPr>
              <a:t>CHILDRENS ACT S 12.PDF</a:t>
            </a:r>
            <a:endParaRPr lang="en-GB" sz="1400" dirty="0">
              <a:solidFill>
                <a:schemeClr val="tx1">
                  <a:lumMod val="95000"/>
                </a:schemeClr>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444" y="1052736"/>
            <a:ext cx="1152128" cy="1191766"/>
          </a:xfrm>
          <a:prstGeom prst="rect">
            <a:avLst/>
          </a:prstGeom>
        </p:spPr>
      </p:pic>
    </p:spTree>
    <p:extLst>
      <p:ext uri="{BB962C8B-B14F-4D97-AF65-F5344CB8AC3E}">
        <p14:creationId xmlns:p14="http://schemas.microsoft.com/office/powerpoint/2010/main" val="2128303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836712"/>
            <a:ext cx="8928992" cy="5976664"/>
          </a:xfrm>
        </p:spPr>
        <p:txBody>
          <a:bodyPr>
            <a:normAutofit fontScale="77500" lnSpcReduction="20000"/>
          </a:bodyPr>
          <a:lstStyle/>
          <a:p>
            <a:pPr marL="18288" indent="0">
              <a:buNone/>
            </a:pPr>
            <a:r>
              <a:rPr lang="en-ZA" sz="1600" dirty="0" smtClean="0"/>
              <a:t>Circumcision of a male child below the age of 16 years is only permissible for religious purposes if it is performed:</a:t>
            </a:r>
          </a:p>
          <a:p>
            <a:pPr marL="898398" lvl="1" indent="-514350">
              <a:buAutoNum type="romanLcPeriod"/>
            </a:pPr>
            <a:r>
              <a:rPr lang="en-ZA" sz="1600" b="1" dirty="0" smtClean="0">
                <a:solidFill>
                  <a:srgbClr val="FF0000"/>
                </a:solidFill>
              </a:rPr>
              <a:t>In accordance with the practices of the religion</a:t>
            </a:r>
            <a:r>
              <a:rPr lang="en-ZA" sz="1600" dirty="0" smtClean="0"/>
              <a:t>		</a:t>
            </a:r>
            <a:r>
              <a:rPr lang="en-ZA" sz="1600" b="1" u="sng" dirty="0" smtClean="0">
                <a:solidFill>
                  <a:srgbClr val="FF0000"/>
                </a:solidFill>
              </a:rPr>
              <a:t>AND </a:t>
            </a:r>
            <a:endParaRPr lang="en-ZA" sz="1600" b="1" dirty="0" smtClean="0">
              <a:solidFill>
                <a:srgbClr val="FF0000"/>
              </a:solidFill>
            </a:endParaRPr>
          </a:p>
          <a:p>
            <a:pPr marL="18288" indent="0">
              <a:buNone/>
            </a:pPr>
            <a:r>
              <a:rPr lang="en-ZA" sz="1600" dirty="0" smtClean="0"/>
              <a:t>	</a:t>
            </a:r>
            <a:r>
              <a:rPr lang="en-ZA" sz="1600" i="1" dirty="0" smtClean="0">
                <a:solidFill>
                  <a:schemeClr val="accent3">
                    <a:lumMod val="20000"/>
                    <a:lumOff val="80000"/>
                  </a:schemeClr>
                </a:solidFill>
              </a:rPr>
              <a:t>RTK:	What is the religion of the child?</a:t>
            </a:r>
          </a:p>
          <a:p>
            <a:pPr marL="18288" indent="0">
              <a:buNone/>
            </a:pPr>
            <a:r>
              <a:rPr lang="en-ZA" sz="1600" i="1" dirty="0">
                <a:solidFill>
                  <a:schemeClr val="accent3">
                    <a:lumMod val="20000"/>
                    <a:lumOff val="80000"/>
                  </a:schemeClr>
                </a:solidFill>
              </a:rPr>
              <a:t>	</a:t>
            </a:r>
            <a:r>
              <a:rPr lang="en-ZA" sz="1600" i="1" dirty="0" smtClean="0">
                <a:solidFill>
                  <a:schemeClr val="accent3">
                    <a:lumMod val="20000"/>
                    <a:lumOff val="80000"/>
                  </a:schemeClr>
                </a:solidFill>
              </a:rPr>
              <a:t>	What does the religion say about male circumcision &amp; was there a deviation?</a:t>
            </a:r>
          </a:p>
          <a:p>
            <a:pPr marL="384048" lvl="1" indent="0">
              <a:buNone/>
            </a:pPr>
            <a:r>
              <a:rPr lang="en-ZA" sz="1600" b="1" dirty="0" smtClean="0">
                <a:solidFill>
                  <a:srgbClr val="FF0000"/>
                </a:solidFill>
              </a:rPr>
              <a:t>ii.	In the manner prescribed</a:t>
            </a:r>
          </a:p>
          <a:p>
            <a:pPr marL="384048" lvl="1" indent="0">
              <a:buNone/>
            </a:pPr>
            <a:r>
              <a:rPr lang="en-ZA" sz="1600" dirty="0"/>
              <a:t>	</a:t>
            </a:r>
            <a:r>
              <a:rPr lang="en-ZA" sz="1600" i="1" dirty="0" smtClean="0">
                <a:solidFill>
                  <a:schemeClr val="accent4">
                    <a:lumMod val="20000"/>
                    <a:lumOff val="80000"/>
                  </a:schemeClr>
                </a:solidFill>
              </a:rPr>
              <a:t>RTK:	What is the prescribed manner?</a:t>
            </a:r>
          </a:p>
          <a:p>
            <a:pPr marL="384048" lvl="1" indent="0">
              <a:buNone/>
            </a:pPr>
            <a:r>
              <a:rPr lang="en-ZA" sz="1600" i="1" dirty="0">
                <a:solidFill>
                  <a:schemeClr val="accent4">
                    <a:lumMod val="20000"/>
                    <a:lumOff val="80000"/>
                  </a:schemeClr>
                </a:solidFill>
              </a:rPr>
              <a:t>	</a:t>
            </a:r>
            <a:r>
              <a:rPr lang="en-ZA" sz="1600" i="1" dirty="0" smtClean="0">
                <a:solidFill>
                  <a:schemeClr val="accent4">
                    <a:lumMod val="20000"/>
                    <a:lumOff val="80000"/>
                  </a:schemeClr>
                </a:solidFill>
              </a:rPr>
              <a:t>A:	See  Regulation 6 and Form 3 </a:t>
            </a:r>
            <a:r>
              <a:rPr lang="en-ZA" sz="1200" i="1" dirty="0" smtClean="0">
                <a:solidFill>
                  <a:schemeClr val="accent4">
                    <a:lumMod val="20000"/>
                    <a:lumOff val="80000"/>
                  </a:schemeClr>
                </a:solidFill>
                <a:hlinkClick r:id="rId2" action="ppaction://hlinkfile"/>
              </a:rPr>
              <a:t>REGULATIONS MALE CHILD CIRCUMCISION.PDF</a:t>
            </a:r>
            <a:endParaRPr lang="en-ZA" sz="1200" i="1" dirty="0" smtClean="0">
              <a:solidFill>
                <a:schemeClr val="accent4">
                  <a:lumMod val="20000"/>
                  <a:lumOff val="80000"/>
                </a:schemeClr>
              </a:solidFill>
            </a:endParaRPr>
          </a:p>
          <a:p>
            <a:pPr marL="384048" lvl="1" indent="0">
              <a:buNone/>
            </a:pPr>
            <a:r>
              <a:rPr lang="en-ZA" sz="1200" i="1" dirty="0">
                <a:solidFill>
                  <a:schemeClr val="accent4">
                    <a:lumMod val="20000"/>
                    <a:lumOff val="80000"/>
                  </a:schemeClr>
                </a:solidFill>
              </a:rPr>
              <a:t>	</a:t>
            </a:r>
            <a:r>
              <a:rPr lang="en-ZA" sz="1200" i="1" dirty="0" smtClean="0">
                <a:solidFill>
                  <a:schemeClr val="accent4">
                    <a:lumMod val="20000"/>
                    <a:lumOff val="80000"/>
                  </a:schemeClr>
                </a:solidFill>
              </a:rPr>
              <a:t>	</a:t>
            </a:r>
            <a:r>
              <a:rPr lang="en-ZA" sz="1200" i="1" dirty="0" smtClean="0">
                <a:solidFill>
                  <a:schemeClr val="accent4">
                    <a:lumMod val="20000"/>
                    <a:lumOff val="80000"/>
                  </a:schemeClr>
                </a:solidFill>
                <a:hlinkClick r:id="rId3" action="ppaction://hlinkfile"/>
              </a:rPr>
              <a:t>FORM3 RELIGIOUS CIRCUMCISION S12 8 &amp; 9.PDF</a:t>
            </a:r>
            <a:endParaRPr lang="en-ZA" sz="1200" i="1" dirty="0" smtClean="0">
              <a:solidFill>
                <a:schemeClr val="accent4">
                  <a:lumMod val="20000"/>
                  <a:lumOff val="80000"/>
                </a:schemeClr>
              </a:solidFill>
            </a:endParaRPr>
          </a:p>
          <a:p>
            <a:pPr marL="384048" lvl="1" indent="0">
              <a:buNone/>
            </a:pPr>
            <a:r>
              <a:rPr lang="en-ZA" sz="1600" i="1" dirty="0">
                <a:solidFill>
                  <a:schemeClr val="accent4">
                    <a:lumMod val="20000"/>
                    <a:lumOff val="80000"/>
                  </a:schemeClr>
                </a:solidFill>
              </a:rPr>
              <a:t>	</a:t>
            </a:r>
            <a:r>
              <a:rPr lang="en-ZA" sz="1600" i="1" dirty="0" smtClean="0">
                <a:solidFill>
                  <a:schemeClr val="accent4">
                    <a:lumMod val="20000"/>
                    <a:lumOff val="80000"/>
                  </a:schemeClr>
                </a:solidFill>
              </a:rPr>
              <a:t>= :	Reg. 6 (3) – 		</a:t>
            </a:r>
            <a:r>
              <a:rPr lang="en-ZA" sz="1600" b="1" i="1" u="sng" dirty="0">
                <a:solidFill>
                  <a:schemeClr val="accent4">
                    <a:lumMod val="20000"/>
                    <a:lumOff val="80000"/>
                  </a:schemeClr>
                </a:solidFill>
              </a:rPr>
              <a:t>C</a:t>
            </a:r>
            <a:r>
              <a:rPr lang="en-ZA" sz="1600" b="1" i="1" u="sng" dirty="0" smtClean="0">
                <a:solidFill>
                  <a:schemeClr val="accent4">
                    <a:lumMod val="20000"/>
                    <a:lumOff val="80000"/>
                  </a:schemeClr>
                </a:solidFill>
              </a:rPr>
              <a:t>onsent</a:t>
            </a:r>
            <a:r>
              <a:rPr lang="en-ZA" sz="1600" i="1" dirty="0" smtClean="0">
                <a:solidFill>
                  <a:schemeClr val="accent4">
                    <a:lumMod val="20000"/>
                    <a:lumOff val="80000"/>
                  </a:schemeClr>
                </a:solidFill>
              </a:rPr>
              <a:t> on </a:t>
            </a:r>
            <a:r>
              <a:rPr lang="en-ZA" sz="1600" b="1" i="1" dirty="0" smtClean="0">
                <a:solidFill>
                  <a:schemeClr val="accent4">
                    <a:lumMod val="20000"/>
                    <a:lumOff val="80000"/>
                  </a:schemeClr>
                </a:solidFill>
              </a:rPr>
              <a:t>Form 3 </a:t>
            </a:r>
            <a:r>
              <a:rPr lang="en-ZA" sz="1600" i="1" dirty="0" smtClean="0">
                <a:solidFill>
                  <a:schemeClr val="accent4">
                    <a:lumMod val="20000"/>
                    <a:lumOff val="80000"/>
                  </a:schemeClr>
                </a:solidFill>
              </a:rPr>
              <a:t>by BOTH parents/guardian/persons with 					parental responsibilities</a:t>
            </a:r>
          </a:p>
          <a:p>
            <a:pPr marL="384048" lvl="1" indent="0">
              <a:buNone/>
            </a:pPr>
            <a:r>
              <a:rPr lang="en-ZA" sz="1600" i="1" dirty="0">
                <a:solidFill>
                  <a:schemeClr val="accent4">
                    <a:lumMod val="20000"/>
                    <a:lumOff val="80000"/>
                  </a:schemeClr>
                </a:solidFill>
              </a:rPr>
              <a:t>	</a:t>
            </a:r>
            <a:r>
              <a:rPr lang="en-ZA" sz="1600" i="1" dirty="0" smtClean="0">
                <a:solidFill>
                  <a:schemeClr val="accent4">
                    <a:lumMod val="20000"/>
                    <a:lumOff val="80000"/>
                  </a:schemeClr>
                </a:solidFill>
              </a:rPr>
              <a:t>			</a:t>
            </a:r>
            <a:r>
              <a:rPr lang="en-ZA" sz="1600" i="1" dirty="0" smtClean="0">
                <a:solidFill>
                  <a:srgbClr val="92D050"/>
                </a:solidFill>
              </a:rPr>
              <a:t>[Require: Proof of the form 3, proof parent/guardian/parental responsibility]</a:t>
            </a:r>
          </a:p>
          <a:p>
            <a:pPr marL="384048" lvl="1" indent="0">
              <a:buNone/>
            </a:pPr>
            <a:r>
              <a:rPr lang="en-ZA" sz="1600" i="1" dirty="0">
                <a:solidFill>
                  <a:schemeClr val="accent4">
                    <a:lumMod val="20000"/>
                    <a:lumOff val="80000"/>
                  </a:schemeClr>
                </a:solidFill>
              </a:rPr>
              <a:t>	</a:t>
            </a:r>
            <a:r>
              <a:rPr lang="en-ZA" sz="1600" i="1" dirty="0" smtClean="0">
                <a:solidFill>
                  <a:schemeClr val="accent4">
                    <a:lumMod val="20000"/>
                    <a:lumOff val="80000"/>
                  </a:schemeClr>
                </a:solidFill>
              </a:rPr>
              <a:t>	Reg. 6 (1) – 		Must be </a:t>
            </a:r>
            <a:r>
              <a:rPr lang="en-ZA" sz="1600" b="1" i="1" u="sng" dirty="0" smtClean="0">
                <a:solidFill>
                  <a:schemeClr val="accent4">
                    <a:lumMod val="20000"/>
                    <a:lumOff val="80000"/>
                  </a:schemeClr>
                </a:solidFill>
              </a:rPr>
              <a:t>performed by</a:t>
            </a:r>
            <a:r>
              <a:rPr lang="en-ZA" sz="1600" i="1" dirty="0" smtClean="0">
                <a:solidFill>
                  <a:schemeClr val="accent4">
                    <a:lumMod val="20000"/>
                    <a:lumOff val="80000"/>
                  </a:schemeClr>
                </a:solidFill>
              </a:rPr>
              <a:t>:</a:t>
            </a:r>
          </a:p>
          <a:p>
            <a:pPr marL="384048" lvl="1" indent="0">
              <a:buNone/>
            </a:pPr>
            <a:r>
              <a:rPr lang="en-ZA" sz="1600" i="1" dirty="0">
                <a:solidFill>
                  <a:schemeClr val="accent4">
                    <a:lumMod val="20000"/>
                    <a:lumOff val="80000"/>
                  </a:schemeClr>
                </a:solidFill>
              </a:rPr>
              <a:t>	</a:t>
            </a:r>
            <a:r>
              <a:rPr lang="en-ZA" sz="1600" i="1" dirty="0" smtClean="0">
                <a:solidFill>
                  <a:schemeClr val="accent4">
                    <a:lumMod val="20000"/>
                    <a:lumOff val="80000"/>
                  </a:schemeClr>
                </a:solidFill>
              </a:rPr>
              <a:t>					-medical doctor/</a:t>
            </a:r>
          </a:p>
          <a:p>
            <a:pPr marL="384048" lvl="1" indent="0">
              <a:buNone/>
            </a:pPr>
            <a:r>
              <a:rPr lang="en-ZA" sz="1600" i="1" dirty="0">
                <a:solidFill>
                  <a:schemeClr val="accent4">
                    <a:lumMod val="20000"/>
                    <a:lumOff val="80000"/>
                  </a:schemeClr>
                </a:solidFill>
              </a:rPr>
              <a:t>	</a:t>
            </a:r>
            <a:r>
              <a:rPr lang="en-ZA" sz="1600" i="1" dirty="0" smtClean="0">
                <a:solidFill>
                  <a:schemeClr val="accent4">
                    <a:lumMod val="20000"/>
                    <a:lumOff val="80000"/>
                  </a:schemeClr>
                </a:solidFill>
              </a:rPr>
              <a:t>					-person </a:t>
            </a:r>
            <a:r>
              <a:rPr lang="en-ZA" sz="1600" i="1" u="sng" dirty="0" smtClean="0">
                <a:solidFill>
                  <a:schemeClr val="accent4">
                    <a:lumMod val="20000"/>
                    <a:lumOff val="80000"/>
                  </a:schemeClr>
                </a:solidFill>
              </a:rPr>
              <a:t>from</a:t>
            </a:r>
            <a:r>
              <a:rPr lang="en-ZA" sz="1600" i="1" dirty="0" smtClean="0">
                <a:solidFill>
                  <a:schemeClr val="accent4">
                    <a:lumMod val="20000"/>
                    <a:lumOff val="80000"/>
                  </a:schemeClr>
                </a:solidFill>
              </a:rPr>
              <a:t> the religion concerned 							</a:t>
            </a:r>
            <a:r>
              <a:rPr lang="en-ZA" sz="1600" b="1" i="1" u="sng" dirty="0" smtClean="0">
                <a:solidFill>
                  <a:srgbClr val="FF0000"/>
                </a:solidFill>
              </a:rPr>
              <a:t>&amp;</a:t>
            </a:r>
            <a:r>
              <a:rPr lang="en-ZA" sz="1600" i="1" dirty="0" smtClean="0">
                <a:solidFill>
                  <a:schemeClr val="accent4">
                    <a:lumMod val="20000"/>
                    <a:lumOff val="80000"/>
                  </a:schemeClr>
                </a:solidFill>
              </a:rPr>
              <a:t> who has been </a:t>
            </a:r>
            <a:r>
              <a:rPr lang="en-ZA" sz="1600" i="1" u="sng" dirty="0" smtClean="0">
                <a:solidFill>
                  <a:schemeClr val="accent4">
                    <a:lumMod val="20000"/>
                    <a:lumOff val="80000"/>
                  </a:schemeClr>
                </a:solidFill>
              </a:rPr>
              <a:t>properly trained </a:t>
            </a:r>
            <a:r>
              <a:rPr lang="en-ZA" sz="1600" i="1" dirty="0" smtClean="0">
                <a:solidFill>
                  <a:schemeClr val="accent4">
                    <a:lumMod val="20000"/>
                    <a:lumOff val="80000"/>
                  </a:schemeClr>
                </a:solidFill>
              </a:rPr>
              <a:t>to 							perform circumcisions.</a:t>
            </a:r>
          </a:p>
          <a:p>
            <a:pPr marL="384048" lvl="1" indent="0" algn="r">
              <a:buNone/>
            </a:pPr>
            <a:r>
              <a:rPr lang="en-ZA" sz="1600" i="1" dirty="0" smtClean="0">
                <a:solidFill>
                  <a:srgbClr val="92D050"/>
                </a:solidFill>
              </a:rPr>
              <a:t>[Require proof of qualifications of circumciser irrespective whether medical doctor /traditional surgeon]</a:t>
            </a:r>
          </a:p>
          <a:p>
            <a:pPr marL="1389888" lvl="4" indent="0">
              <a:buNone/>
            </a:pPr>
            <a:r>
              <a:rPr lang="en-ZA" dirty="0"/>
              <a:t>	</a:t>
            </a:r>
            <a:r>
              <a:rPr lang="en-ZA" i="1" dirty="0" smtClean="0">
                <a:solidFill>
                  <a:schemeClr val="accent4">
                    <a:lumMod val="20000"/>
                    <a:lumOff val="80000"/>
                  </a:schemeClr>
                </a:solidFill>
              </a:rPr>
              <a:t>Reg. 6 (2)-		In the following mandatory </a:t>
            </a:r>
            <a:r>
              <a:rPr lang="en-ZA" b="1" i="1" u="sng" dirty="0" smtClean="0">
                <a:solidFill>
                  <a:schemeClr val="accent4">
                    <a:lumMod val="20000"/>
                    <a:lumOff val="80000"/>
                  </a:schemeClr>
                </a:solidFill>
              </a:rPr>
              <a:t>manner </a:t>
            </a:r>
            <a:r>
              <a:rPr lang="en-ZA" i="1" dirty="0" smtClean="0">
                <a:solidFill>
                  <a:schemeClr val="accent4">
                    <a:lumMod val="20000"/>
                    <a:lumOff val="80000"/>
                  </a:schemeClr>
                </a:solidFill>
              </a:rPr>
              <a:t>(“must”):</a:t>
            </a:r>
          </a:p>
          <a:p>
            <a:pPr marL="1389888" lvl="4" indent="0">
              <a:buNone/>
            </a:pPr>
            <a:r>
              <a:rPr lang="en-ZA" i="1" dirty="0" smtClean="0">
                <a:solidFill>
                  <a:schemeClr val="accent4">
                    <a:lumMod val="20000"/>
                    <a:lumOff val="80000"/>
                  </a:schemeClr>
                </a:solidFill>
              </a:rPr>
              <a:t>					- wear sterile surgical gloves &amp; dispose 						after every circumcision.</a:t>
            </a:r>
          </a:p>
          <a:p>
            <a:pPr marL="1389888" lvl="4" indent="0">
              <a:buNone/>
            </a:pPr>
            <a:r>
              <a:rPr lang="en-ZA" i="1" dirty="0">
                <a:solidFill>
                  <a:schemeClr val="accent4">
                    <a:lumMod val="20000"/>
                    <a:lumOff val="80000"/>
                  </a:schemeClr>
                </a:solidFill>
              </a:rPr>
              <a:t>	</a:t>
            </a:r>
            <a:r>
              <a:rPr lang="en-ZA" i="1" dirty="0" smtClean="0">
                <a:solidFill>
                  <a:schemeClr val="accent4">
                    <a:lumMod val="20000"/>
                    <a:lumOff val="80000"/>
                  </a:schemeClr>
                </a:solidFill>
              </a:rPr>
              <a:t>				-dispose any instrument used in 						circumcision unless sterilized </a:t>
            </a:r>
            <a:r>
              <a:rPr lang="en-ZA" i="1" dirty="0" err="1" smtClean="0">
                <a:solidFill>
                  <a:schemeClr val="accent4">
                    <a:lumMod val="20000"/>
                    <a:lumOff val="80000"/>
                  </a:schemeClr>
                </a:solidFill>
              </a:rPr>
              <a:t>iacw</a:t>
            </a:r>
            <a:r>
              <a:rPr lang="en-ZA" i="1" dirty="0" smtClean="0">
                <a:solidFill>
                  <a:schemeClr val="accent4">
                    <a:lumMod val="20000"/>
                    <a:lumOff val="80000"/>
                  </a:schemeClr>
                </a:solidFill>
              </a:rPr>
              <a:t> medical 						stds for sterilization of medical instruments.</a:t>
            </a:r>
          </a:p>
          <a:p>
            <a:pPr marL="1389888" lvl="4" indent="0">
              <a:buNone/>
            </a:pPr>
            <a:r>
              <a:rPr lang="en-ZA" i="1" dirty="0">
                <a:solidFill>
                  <a:schemeClr val="accent4">
                    <a:lumMod val="20000"/>
                    <a:lumOff val="80000"/>
                  </a:schemeClr>
                </a:solidFill>
              </a:rPr>
              <a:t>	</a:t>
            </a:r>
            <a:r>
              <a:rPr lang="en-ZA" i="1" dirty="0" smtClean="0">
                <a:solidFill>
                  <a:schemeClr val="accent4">
                    <a:lumMod val="20000"/>
                    <a:lumOff val="80000"/>
                  </a:schemeClr>
                </a:solidFill>
              </a:rPr>
              <a:t>				- ensure no direct blood contact, bodily fluid/ 					contact with any foreign substance bet 						circumciser &amp; child.</a:t>
            </a:r>
          </a:p>
          <a:p>
            <a:pPr marL="1389888" lvl="4" indent="0">
              <a:buNone/>
            </a:pPr>
            <a:r>
              <a:rPr lang="en-ZA" i="1" dirty="0">
                <a:solidFill>
                  <a:schemeClr val="accent4">
                    <a:lumMod val="20000"/>
                    <a:lumOff val="80000"/>
                  </a:schemeClr>
                </a:solidFill>
              </a:rPr>
              <a:t>	</a:t>
            </a:r>
            <a:r>
              <a:rPr lang="en-ZA" i="1" dirty="0" smtClean="0">
                <a:solidFill>
                  <a:schemeClr val="accent4">
                    <a:lumMod val="20000"/>
                    <a:lumOff val="80000"/>
                  </a:schemeClr>
                </a:solidFill>
              </a:rPr>
              <a:t>				- dispose of all instruments used in procedure &amp; 					human waste tissue </a:t>
            </a:r>
            <a:r>
              <a:rPr lang="en-ZA" i="1" dirty="0" err="1" smtClean="0">
                <a:solidFill>
                  <a:schemeClr val="accent4">
                    <a:lumMod val="20000"/>
                    <a:lumOff val="80000"/>
                  </a:schemeClr>
                </a:solidFill>
              </a:rPr>
              <a:t>iacw</a:t>
            </a:r>
            <a:r>
              <a:rPr lang="en-ZA" i="1" dirty="0" smtClean="0">
                <a:solidFill>
                  <a:schemeClr val="accent4">
                    <a:lumMod val="20000"/>
                    <a:lumOff val="80000"/>
                  </a:schemeClr>
                </a:solidFill>
              </a:rPr>
              <a:t> medical stds for 						disposal of surgical instruments &amp; human 						tissue.</a:t>
            </a:r>
          </a:p>
          <a:p>
            <a:pPr marL="1389888" lvl="4" indent="0">
              <a:buNone/>
            </a:pPr>
            <a:r>
              <a:rPr lang="en-ZA" i="1" dirty="0"/>
              <a:t>	</a:t>
            </a:r>
            <a:r>
              <a:rPr lang="en-ZA" i="1" dirty="0" smtClean="0"/>
              <a:t>				</a:t>
            </a:r>
            <a:r>
              <a:rPr lang="en-ZA" i="1" dirty="0" smtClean="0">
                <a:solidFill>
                  <a:srgbClr val="92D050"/>
                </a:solidFill>
              </a:rPr>
              <a:t>[Require:  Proof by persons present &amp; see HPCSA 					website for medical standards sterilization &amp; human 					waste management.] Green scorpions</a:t>
            </a:r>
            <a:endParaRPr lang="en-GB" dirty="0"/>
          </a:p>
        </p:txBody>
      </p:sp>
      <p:sp>
        <p:nvSpPr>
          <p:cNvPr id="3" name="Title 2"/>
          <p:cNvSpPr>
            <a:spLocks noGrp="1"/>
          </p:cNvSpPr>
          <p:nvPr>
            <p:ph type="title"/>
          </p:nvPr>
        </p:nvSpPr>
        <p:spPr>
          <a:xfrm>
            <a:off x="0" y="116632"/>
            <a:ext cx="9036496" cy="648072"/>
          </a:xfrm>
        </p:spPr>
        <p:txBody>
          <a:bodyPr/>
          <a:lstStyle/>
          <a:p>
            <a:r>
              <a:rPr lang="en-ZA" sz="2000" dirty="0" smtClean="0"/>
              <a:t>10.  	s12 (8) (1) (a) Children’s Act: Circumcision of male child 	</a:t>
            </a:r>
            <a:r>
              <a:rPr lang="en-ZA" sz="2000" b="1" u="sng" dirty="0" smtClean="0">
                <a:solidFill>
                  <a:srgbClr val="FF0000"/>
                </a:solidFill>
              </a:rPr>
              <a:t>below age of </a:t>
            </a:r>
            <a:r>
              <a:rPr lang="en-ZA" sz="2000" b="1" dirty="0" smtClean="0">
                <a:solidFill>
                  <a:srgbClr val="FF0000"/>
                </a:solidFill>
              </a:rPr>
              <a:t>	</a:t>
            </a:r>
            <a:r>
              <a:rPr lang="en-ZA" sz="2000" b="1" u="sng" dirty="0" smtClean="0">
                <a:solidFill>
                  <a:srgbClr val="FF0000"/>
                </a:solidFill>
              </a:rPr>
              <a:t>16 </a:t>
            </a:r>
            <a:r>
              <a:rPr lang="en-ZA" sz="2000" dirty="0" smtClean="0"/>
              <a:t>for </a:t>
            </a:r>
            <a:r>
              <a:rPr lang="en-ZA" sz="2000" b="1" u="sng" dirty="0" smtClean="0">
                <a:solidFill>
                  <a:srgbClr val="FFC000"/>
                </a:solidFill>
              </a:rPr>
              <a:t>religious purposes</a:t>
            </a:r>
            <a:endParaRPr lang="en-GB" sz="2000" b="1" u="sng" dirty="0">
              <a:solidFill>
                <a:srgbClr val="FFC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7670" y="548680"/>
            <a:ext cx="1047750" cy="1224136"/>
          </a:xfrm>
          <a:prstGeom prst="rect">
            <a:avLst/>
          </a:prstGeom>
        </p:spPr>
      </p:pic>
    </p:spTree>
    <p:extLst>
      <p:ext uri="{BB962C8B-B14F-4D97-AF65-F5344CB8AC3E}">
        <p14:creationId xmlns:p14="http://schemas.microsoft.com/office/powerpoint/2010/main" val="3926982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24744"/>
            <a:ext cx="8856984" cy="5472608"/>
          </a:xfrm>
        </p:spPr>
        <p:txBody>
          <a:bodyPr/>
          <a:lstStyle/>
          <a:p>
            <a:pPr marL="18288" indent="0">
              <a:buNone/>
            </a:pPr>
            <a:r>
              <a:rPr lang="en-ZA" dirty="0" smtClean="0"/>
              <a:t>1.	Even a male child between the ages of 16 &amp; 18 years may undergo 	male circumcision for religious purposes!</a:t>
            </a:r>
          </a:p>
          <a:p>
            <a:pPr marL="475488" indent="-457200">
              <a:buAutoNum type="arabicPeriod"/>
            </a:pPr>
            <a:endParaRPr lang="en-ZA" dirty="0" smtClean="0"/>
          </a:p>
          <a:p>
            <a:pPr marL="18288" indent="0">
              <a:buNone/>
            </a:pPr>
            <a:endParaRPr lang="en-ZA" dirty="0"/>
          </a:p>
          <a:p>
            <a:pPr marL="18288" indent="0">
              <a:buNone/>
            </a:pPr>
            <a:r>
              <a:rPr lang="en-ZA" dirty="0" smtClean="0"/>
              <a:t>2.	The process is the same as for the male child below the age of 16 	except in the case of the male child between the age of 16 &amp; 18, it 	is </a:t>
            </a:r>
            <a:r>
              <a:rPr lang="en-ZA" b="1" u="sng" dirty="0" smtClean="0">
                <a:solidFill>
                  <a:srgbClr val="FFC000"/>
                </a:solidFill>
              </a:rPr>
              <a:t>the child that must give his consent on Form 3 </a:t>
            </a:r>
            <a:r>
              <a:rPr lang="en-ZA" dirty="0" smtClean="0"/>
              <a:t>(as opposed to 	instance of male child below 16 where both 	parents/guardian/parental responsibilities give consent)</a:t>
            </a:r>
          </a:p>
          <a:p>
            <a:pPr marL="18288" indent="0">
              <a:buNone/>
            </a:pPr>
            <a:endParaRPr lang="en-ZA" dirty="0"/>
          </a:p>
          <a:p>
            <a:pPr marL="18288" indent="0">
              <a:buNone/>
            </a:pPr>
            <a:endParaRPr lang="en-GB" dirty="0"/>
          </a:p>
        </p:txBody>
      </p:sp>
      <p:sp>
        <p:nvSpPr>
          <p:cNvPr id="3" name="Title 2"/>
          <p:cNvSpPr>
            <a:spLocks noGrp="1"/>
          </p:cNvSpPr>
          <p:nvPr>
            <p:ph type="title"/>
          </p:nvPr>
        </p:nvSpPr>
        <p:spPr>
          <a:xfrm>
            <a:off x="107504" y="188640"/>
            <a:ext cx="8928992" cy="864096"/>
          </a:xfrm>
        </p:spPr>
        <p:txBody>
          <a:bodyPr/>
          <a:lstStyle/>
          <a:p>
            <a:r>
              <a:rPr lang="en-ZA" sz="2800" dirty="0" smtClean="0"/>
              <a:t>11.  	Reg. 6 (3) Male circumcision of child between </a:t>
            </a:r>
            <a:r>
              <a:rPr lang="en-ZA" sz="2800" dirty="0" smtClean="0">
                <a:solidFill>
                  <a:srgbClr val="FFC000"/>
                </a:solidFill>
              </a:rPr>
              <a:t>16 	&amp; 18 years</a:t>
            </a:r>
            <a:r>
              <a:rPr lang="en-ZA" sz="2800" dirty="0" smtClean="0"/>
              <a:t> for </a:t>
            </a:r>
            <a:r>
              <a:rPr lang="en-ZA" sz="2800" dirty="0" smtClean="0">
                <a:solidFill>
                  <a:srgbClr val="FFC000"/>
                </a:solidFill>
              </a:rPr>
              <a:t>religious purposes</a:t>
            </a:r>
            <a:endParaRPr lang="en-GB" sz="2800" dirty="0">
              <a:solidFill>
                <a:srgbClr val="FFC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692696"/>
            <a:ext cx="1191766" cy="1224136"/>
          </a:xfrm>
          <a:prstGeom prst="rect">
            <a:avLst/>
          </a:prstGeom>
        </p:spPr>
      </p:pic>
    </p:spTree>
    <p:extLst>
      <p:ext uri="{BB962C8B-B14F-4D97-AF65-F5344CB8AC3E}">
        <p14:creationId xmlns:p14="http://schemas.microsoft.com/office/powerpoint/2010/main" val="2241821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839888"/>
            <a:ext cx="8856984" cy="4973488"/>
          </a:xfrm>
        </p:spPr>
        <p:txBody>
          <a:bodyPr>
            <a:normAutofit fontScale="77500" lnSpcReduction="20000"/>
          </a:bodyPr>
          <a:lstStyle/>
          <a:p>
            <a:pPr marL="475488" indent="-457200">
              <a:buAutoNum type="arabicPeriod"/>
            </a:pPr>
            <a:r>
              <a:rPr lang="en-ZA" dirty="0" smtClean="0"/>
              <a:t>While s 12 (8) (b) of the Children’s Act provides for the circumcision of a child below the age of 16 for medical reasons 	and on the recommendation of a medical practitioner, there does not appear to be a corresponding Regulation prescribing how &amp; whose  consent is to be obtained/ how the circumcision is to be conducted.</a:t>
            </a:r>
          </a:p>
          <a:p>
            <a:pPr marL="475488" indent="-457200">
              <a:buAutoNum type="arabicPeriod"/>
            </a:pPr>
            <a:r>
              <a:rPr lang="en-ZA" dirty="0" smtClean="0"/>
              <a:t>See Regulation 6  and form 3.  Refers to religious purposes.  Form 3 under consent by parents/guardian specifically refers to consent being given for circumcision for religious purposes!</a:t>
            </a:r>
          </a:p>
          <a:p>
            <a:pPr marL="475488" indent="-457200">
              <a:buAutoNum type="arabicPeriod"/>
            </a:pPr>
            <a:r>
              <a:rPr lang="en-ZA" dirty="0" smtClean="0"/>
              <a:t>Strangely, see form 2 portion where the circumciser needs to complete. He is required to state that “a circumcision is medically necessary” whereas this circumcision is for cultural purposes!</a:t>
            </a:r>
          </a:p>
          <a:p>
            <a:pPr marL="475488" indent="-457200">
              <a:buAutoNum type="arabicPeriod"/>
            </a:pPr>
            <a:r>
              <a:rPr lang="en-ZA" dirty="0" smtClean="0">
                <a:solidFill>
                  <a:schemeClr val="accent5">
                    <a:lumMod val="20000"/>
                    <a:lumOff val="80000"/>
                  </a:schemeClr>
                </a:solidFill>
              </a:rPr>
              <a:t>NONETHELESS, </a:t>
            </a:r>
            <a:r>
              <a:rPr lang="en-ZA" dirty="0" err="1" smtClean="0">
                <a:solidFill>
                  <a:schemeClr val="accent5">
                    <a:lumMod val="20000"/>
                    <a:lumOff val="80000"/>
                  </a:schemeClr>
                </a:solidFill>
              </a:rPr>
              <a:t>ito</a:t>
            </a:r>
            <a:r>
              <a:rPr lang="en-ZA" dirty="0" smtClean="0">
                <a:solidFill>
                  <a:schemeClr val="accent5">
                    <a:lumMod val="20000"/>
                    <a:lumOff val="80000"/>
                  </a:schemeClr>
                </a:solidFill>
              </a:rPr>
              <a:t> S 12 (8) (b) proof is necessary to indicate that male child circumcision of a child below 16 was conducted:</a:t>
            </a:r>
          </a:p>
          <a:p>
            <a:pPr marL="384048" lvl="1" indent="0">
              <a:buNone/>
            </a:pPr>
            <a:r>
              <a:rPr lang="en-ZA" dirty="0" smtClean="0">
                <a:solidFill>
                  <a:schemeClr val="accent5">
                    <a:lumMod val="20000"/>
                    <a:lumOff val="80000"/>
                  </a:schemeClr>
                </a:solidFill>
              </a:rPr>
              <a:t>	i.	for medical purposes</a:t>
            </a:r>
          </a:p>
          <a:p>
            <a:pPr marL="384048" lvl="1" indent="0">
              <a:buNone/>
            </a:pPr>
            <a:r>
              <a:rPr lang="en-ZA" dirty="0">
                <a:solidFill>
                  <a:schemeClr val="accent5">
                    <a:lumMod val="20000"/>
                    <a:lumOff val="80000"/>
                  </a:schemeClr>
                </a:solidFill>
              </a:rPr>
              <a:t>	</a:t>
            </a:r>
            <a:r>
              <a:rPr lang="en-ZA" dirty="0" smtClean="0">
                <a:solidFill>
                  <a:schemeClr val="accent5">
                    <a:lumMod val="20000"/>
                    <a:lumOff val="80000"/>
                  </a:schemeClr>
                </a:solidFill>
              </a:rPr>
              <a:t>ii.	On the recommendation of a medical practitioner </a:t>
            </a:r>
          </a:p>
          <a:p>
            <a:pPr marL="384048" lvl="1" indent="0">
              <a:buNone/>
            </a:pPr>
            <a:r>
              <a:rPr lang="en-ZA" dirty="0">
                <a:solidFill>
                  <a:schemeClr val="accent5">
                    <a:lumMod val="20000"/>
                    <a:lumOff val="80000"/>
                  </a:schemeClr>
                </a:solidFill>
              </a:rPr>
              <a:t>	</a:t>
            </a:r>
            <a:r>
              <a:rPr lang="en-ZA" dirty="0" smtClean="0">
                <a:solidFill>
                  <a:schemeClr val="accent5">
                    <a:lumMod val="20000"/>
                    <a:lumOff val="80000"/>
                  </a:schemeClr>
                </a:solidFill>
              </a:rPr>
              <a:t>		</a:t>
            </a:r>
            <a:r>
              <a:rPr lang="en-ZA" dirty="0" smtClean="0">
                <a:solidFill>
                  <a:srgbClr val="92D050"/>
                </a:solidFill>
              </a:rPr>
              <a:t>[REQUIRE: Proof of qualifications – registration with HPCSA, 				medical records]</a:t>
            </a:r>
            <a:endParaRPr lang="en-ZA" dirty="0" smtClean="0">
              <a:solidFill>
                <a:schemeClr val="accent5">
                  <a:lumMod val="20000"/>
                  <a:lumOff val="80000"/>
                </a:schemeClr>
              </a:solidFill>
            </a:endParaRPr>
          </a:p>
          <a:p>
            <a:pPr marL="384048" lvl="1" indent="0">
              <a:buNone/>
            </a:pPr>
            <a:r>
              <a:rPr lang="en-ZA" dirty="0" smtClean="0">
                <a:solidFill>
                  <a:schemeClr val="accent5">
                    <a:lumMod val="20000"/>
                    <a:lumOff val="80000"/>
                  </a:schemeClr>
                </a:solidFill>
              </a:rPr>
              <a:t>May further be argued that as regards medical standards to be followed, legislature intended same precautions as indicated in Regulation 6 (2).</a:t>
            </a:r>
          </a:p>
          <a:p>
            <a:pPr marL="384048" lvl="1" indent="0">
              <a:buNone/>
            </a:pPr>
            <a:r>
              <a:rPr lang="en-ZA" dirty="0" smtClean="0">
                <a:solidFill>
                  <a:schemeClr val="accent5">
                    <a:lumMod val="20000"/>
                    <a:lumOff val="80000"/>
                  </a:schemeClr>
                </a:solidFill>
              </a:rPr>
              <a:t>Also, medical doctor registered with HPCSA will have abide by medical stds for sterilization etc.</a:t>
            </a:r>
            <a:endParaRPr lang="en-GB" dirty="0" smtClean="0">
              <a:solidFill>
                <a:schemeClr val="accent5">
                  <a:lumMod val="20000"/>
                  <a:lumOff val="80000"/>
                </a:schemeClr>
              </a:solidFill>
            </a:endParaRPr>
          </a:p>
          <a:p>
            <a:pPr marL="384048" lvl="1" indent="0" algn="ctr">
              <a:buNone/>
            </a:pPr>
            <a:r>
              <a:rPr lang="en-ZA" b="1" u="sng" dirty="0" smtClean="0">
                <a:solidFill>
                  <a:srgbClr val="FFFF00"/>
                </a:solidFill>
              </a:rPr>
              <a:t>IF PROBLEMS EXPERIENCED, PLEASE ADVISE!</a:t>
            </a:r>
          </a:p>
        </p:txBody>
      </p:sp>
      <p:sp>
        <p:nvSpPr>
          <p:cNvPr id="3" name="Title 2"/>
          <p:cNvSpPr>
            <a:spLocks noGrp="1"/>
          </p:cNvSpPr>
          <p:nvPr>
            <p:ph type="title"/>
          </p:nvPr>
        </p:nvSpPr>
        <p:spPr>
          <a:xfrm>
            <a:off x="107504" y="0"/>
            <a:ext cx="8928992" cy="1700808"/>
          </a:xfrm>
        </p:spPr>
        <p:txBody>
          <a:bodyPr/>
          <a:lstStyle/>
          <a:p>
            <a:r>
              <a:rPr lang="en-ZA" sz="2800" dirty="0" smtClean="0"/>
              <a:t>12.  	s12 (8) (b) Children’s Act: Male circumcision of 	child </a:t>
            </a:r>
            <a:r>
              <a:rPr lang="en-ZA" sz="2800" b="1" u="sng" dirty="0" smtClean="0">
                <a:solidFill>
                  <a:srgbClr val="FF0000"/>
                </a:solidFill>
              </a:rPr>
              <a:t>below 16 years </a:t>
            </a:r>
            <a:r>
              <a:rPr lang="en-ZA" sz="2800" dirty="0" smtClean="0"/>
              <a:t>for </a:t>
            </a:r>
            <a:r>
              <a:rPr lang="en-ZA" sz="2800" dirty="0" smtClean="0">
                <a:solidFill>
                  <a:srgbClr val="FFC000"/>
                </a:solidFill>
              </a:rPr>
              <a:t>medical reasons</a:t>
            </a:r>
            <a:br>
              <a:rPr lang="en-ZA" sz="2800" dirty="0" smtClean="0">
                <a:solidFill>
                  <a:srgbClr val="FFC000"/>
                </a:solidFill>
              </a:rPr>
            </a:br>
            <a:r>
              <a:rPr lang="en-ZA" sz="1200" dirty="0" smtClean="0">
                <a:solidFill>
                  <a:srgbClr val="FFC000"/>
                </a:solidFill>
                <a:hlinkClick r:id="rId2" action="ppaction://hlinkfile"/>
              </a:rPr>
              <a:t>REGULATIONS MALE CHILD CIRCUMCISION.PDF</a:t>
            </a:r>
            <a:r>
              <a:rPr lang="en-ZA" sz="1200" dirty="0" smtClean="0">
                <a:solidFill>
                  <a:srgbClr val="FFC000"/>
                </a:solidFill>
              </a:rPr>
              <a:t/>
            </a:r>
            <a:br>
              <a:rPr lang="en-ZA" sz="1200" dirty="0" smtClean="0">
                <a:solidFill>
                  <a:srgbClr val="FFC000"/>
                </a:solidFill>
              </a:rPr>
            </a:br>
            <a:r>
              <a:rPr lang="pt-BR" sz="1200" dirty="0" smtClean="0">
                <a:solidFill>
                  <a:srgbClr val="FFC000"/>
                </a:solidFill>
                <a:hlinkClick r:id="rId3" action="ppaction://hlinkfile"/>
              </a:rPr>
              <a:t>FORM 2 CULTURAL CIRCUMCISON S12 8.PDF</a:t>
            </a:r>
            <a:r>
              <a:rPr lang="pt-BR" sz="1200" dirty="0" smtClean="0">
                <a:solidFill>
                  <a:srgbClr val="FFC000"/>
                </a:solidFill>
              </a:rPr>
              <a:t/>
            </a:r>
            <a:br>
              <a:rPr lang="pt-BR" sz="1200" dirty="0" smtClean="0">
                <a:solidFill>
                  <a:srgbClr val="FFC000"/>
                </a:solidFill>
              </a:rPr>
            </a:br>
            <a:r>
              <a:rPr lang="en-ZA" sz="1200" dirty="0" smtClean="0">
                <a:solidFill>
                  <a:srgbClr val="FFC000"/>
                </a:solidFill>
                <a:hlinkClick r:id="rId4" action="ppaction://hlinkfile"/>
              </a:rPr>
              <a:t>FORM3 RELIGIOUS CIRCUMCISION S12 8 &amp; 9.PDF</a:t>
            </a:r>
            <a:endParaRPr lang="en-GB" sz="1200" dirty="0">
              <a:solidFill>
                <a:srgbClr val="FFC000"/>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6336" y="620688"/>
            <a:ext cx="1368152" cy="1219200"/>
          </a:xfrm>
          <a:prstGeom prst="rect">
            <a:avLst/>
          </a:prstGeom>
        </p:spPr>
      </p:pic>
    </p:spTree>
    <p:extLst>
      <p:ext uri="{BB962C8B-B14F-4D97-AF65-F5344CB8AC3E}">
        <p14:creationId xmlns:p14="http://schemas.microsoft.com/office/powerpoint/2010/main" val="745959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134" y="764704"/>
            <a:ext cx="9073008" cy="6192688"/>
          </a:xfrm>
        </p:spPr>
        <p:txBody>
          <a:bodyPr>
            <a:normAutofit fontScale="55000" lnSpcReduction="20000"/>
          </a:bodyPr>
          <a:lstStyle/>
          <a:p>
            <a:pPr marL="18288" indent="0" algn="ctr">
              <a:buNone/>
            </a:pPr>
            <a:r>
              <a:rPr lang="en-ZA" b="1" u="sng" dirty="0" smtClean="0">
                <a:solidFill>
                  <a:srgbClr val="FFC000"/>
                </a:solidFill>
              </a:rPr>
              <a:t>ALLOWED ONLY IF:</a:t>
            </a:r>
          </a:p>
          <a:p>
            <a:pPr marL="384048" lvl="1" indent="0">
              <a:buNone/>
            </a:pPr>
            <a:r>
              <a:rPr lang="en-ZA" sz="2200" dirty="0" smtClean="0"/>
              <a:t>(a) 	The child has  been </a:t>
            </a:r>
            <a:r>
              <a:rPr lang="en-ZA" sz="2200" b="1" u="sng" dirty="0" smtClean="0">
                <a:solidFill>
                  <a:srgbClr val="FFC000"/>
                </a:solidFill>
              </a:rPr>
              <a:t>properly counselled </a:t>
            </a:r>
            <a:r>
              <a:rPr lang="en-ZA" sz="2200" dirty="0" smtClean="0"/>
              <a:t>by his  parent/guardian/caregiver/social service  professional.</a:t>
            </a:r>
          </a:p>
          <a:p>
            <a:pPr marL="18288" indent="0" algn="r">
              <a:buNone/>
            </a:pPr>
            <a:r>
              <a:rPr lang="en-ZA" sz="2200" dirty="0"/>
              <a:t>	</a:t>
            </a:r>
            <a:r>
              <a:rPr lang="en-ZA" sz="2200" i="1" dirty="0" smtClean="0">
                <a:solidFill>
                  <a:srgbClr val="FFC000"/>
                </a:solidFill>
              </a:rPr>
              <a:t>s 12 (9)(b) </a:t>
            </a:r>
            <a:r>
              <a:rPr lang="en-ZA" sz="2200" i="1" dirty="0" err="1" smtClean="0">
                <a:solidFill>
                  <a:srgbClr val="FFC000"/>
                </a:solidFill>
              </a:rPr>
              <a:t>rw</a:t>
            </a:r>
            <a:r>
              <a:rPr lang="en-ZA" sz="2200" i="1" dirty="0" smtClean="0">
                <a:solidFill>
                  <a:srgbClr val="FFC000"/>
                </a:solidFill>
              </a:rPr>
              <a:t> Reg. 5(1) (b</a:t>
            </a:r>
            <a:r>
              <a:rPr lang="en-ZA" sz="2200" b="1" i="1" dirty="0" smtClean="0">
                <a:solidFill>
                  <a:srgbClr val="FFC000"/>
                </a:solidFill>
              </a:rPr>
              <a:t>)</a:t>
            </a:r>
          </a:p>
          <a:p>
            <a:pPr marL="18288" indent="0">
              <a:buNone/>
            </a:pPr>
            <a:r>
              <a:rPr lang="en-ZA" sz="2200" dirty="0">
                <a:solidFill>
                  <a:schemeClr val="accent5">
                    <a:lumMod val="40000"/>
                    <a:lumOff val="60000"/>
                  </a:schemeClr>
                </a:solidFill>
              </a:rPr>
              <a:t>	</a:t>
            </a:r>
            <a:r>
              <a:rPr lang="en-ZA" sz="2200" i="1" dirty="0" smtClean="0">
                <a:solidFill>
                  <a:schemeClr val="accent4">
                    <a:lumMod val="60000"/>
                    <a:lumOff val="40000"/>
                  </a:schemeClr>
                </a:solidFill>
              </a:rPr>
              <a:t>RTK: 	What does “proper counselling’ entail? – See Form 2</a:t>
            </a:r>
          </a:p>
          <a:p>
            <a:pPr marL="18288" indent="0">
              <a:buNone/>
            </a:pPr>
            <a:r>
              <a:rPr lang="en-ZA" sz="2200" i="1" dirty="0">
                <a:solidFill>
                  <a:schemeClr val="accent4">
                    <a:lumMod val="60000"/>
                    <a:lumOff val="40000"/>
                  </a:schemeClr>
                </a:solidFill>
              </a:rPr>
              <a:t>	</a:t>
            </a:r>
            <a:r>
              <a:rPr lang="en-ZA" sz="2200" i="1" dirty="0" smtClean="0">
                <a:solidFill>
                  <a:schemeClr val="accent4">
                    <a:lumMod val="60000"/>
                    <a:lumOff val="40000"/>
                  </a:schemeClr>
                </a:solidFill>
              </a:rPr>
              <a:t>	-	explanation of the nature, implications, risks, &amp;  possible  consequences </a:t>
            </a:r>
          </a:p>
          <a:p>
            <a:pPr marL="18288" indent="0">
              <a:buNone/>
            </a:pPr>
            <a:r>
              <a:rPr lang="en-ZA" sz="2200" i="1" dirty="0">
                <a:solidFill>
                  <a:schemeClr val="accent4">
                    <a:lumMod val="60000"/>
                    <a:lumOff val="40000"/>
                  </a:schemeClr>
                </a:solidFill>
              </a:rPr>
              <a:t>	</a:t>
            </a:r>
            <a:r>
              <a:rPr lang="en-ZA" sz="2200" i="1" dirty="0" smtClean="0">
                <a:solidFill>
                  <a:schemeClr val="accent4">
                    <a:lumMod val="60000"/>
                    <a:lumOff val="40000"/>
                  </a:schemeClr>
                </a:solidFill>
              </a:rPr>
              <a:t>	-	informed that </a:t>
            </a:r>
            <a:r>
              <a:rPr lang="en-ZA" sz="2200" i="1" dirty="0" err="1" smtClean="0">
                <a:solidFill>
                  <a:schemeClr val="accent4">
                    <a:lumMod val="60000"/>
                    <a:lumOff val="40000"/>
                  </a:schemeClr>
                </a:solidFill>
              </a:rPr>
              <a:t>ito</a:t>
            </a:r>
            <a:r>
              <a:rPr lang="en-ZA" sz="2200" i="1" dirty="0" smtClean="0">
                <a:solidFill>
                  <a:schemeClr val="accent4">
                    <a:lumMod val="60000"/>
                    <a:lumOff val="40000"/>
                  </a:schemeClr>
                </a:solidFill>
              </a:rPr>
              <a:t> s 12 (10) has the right to refuse  circumcision</a:t>
            </a:r>
          </a:p>
          <a:p>
            <a:pPr marL="18288" indent="0">
              <a:buNone/>
            </a:pPr>
            <a:r>
              <a:rPr lang="en-ZA" sz="2200" i="1" dirty="0">
                <a:solidFill>
                  <a:schemeClr val="accent4">
                    <a:lumMod val="60000"/>
                    <a:lumOff val="40000"/>
                  </a:schemeClr>
                </a:solidFill>
              </a:rPr>
              <a:t>	</a:t>
            </a:r>
            <a:r>
              <a:rPr lang="en-ZA" sz="2200" i="1" dirty="0" smtClean="0">
                <a:solidFill>
                  <a:schemeClr val="accent4">
                    <a:lumMod val="60000"/>
                    <a:lumOff val="40000"/>
                  </a:schemeClr>
                </a:solidFill>
              </a:rPr>
              <a:t>	-	must have been afforded the opportunity to ask  questions	</a:t>
            </a:r>
          </a:p>
          <a:p>
            <a:pPr marL="18288" indent="0" algn="r">
              <a:buNone/>
            </a:pPr>
            <a:r>
              <a:rPr lang="en-ZA" sz="2200" i="1" dirty="0">
                <a:solidFill>
                  <a:schemeClr val="accent4">
                    <a:lumMod val="60000"/>
                    <a:lumOff val="40000"/>
                  </a:schemeClr>
                </a:solidFill>
              </a:rPr>
              <a:t>	</a:t>
            </a:r>
            <a:r>
              <a:rPr lang="en-ZA" sz="2200" i="1" dirty="0" smtClean="0">
                <a:solidFill>
                  <a:schemeClr val="accent4">
                    <a:lumMod val="60000"/>
                    <a:lumOff val="40000"/>
                  </a:schemeClr>
                </a:solidFill>
              </a:rPr>
              <a:t>	</a:t>
            </a:r>
            <a:r>
              <a:rPr lang="en-ZA" sz="2200" i="1" dirty="0" smtClean="0">
                <a:solidFill>
                  <a:srgbClr val="92D050"/>
                </a:solidFill>
              </a:rPr>
              <a:t>[</a:t>
            </a:r>
            <a:r>
              <a:rPr lang="en-ZA" sz="2200" i="1" dirty="0" err="1" smtClean="0">
                <a:solidFill>
                  <a:srgbClr val="92D050"/>
                </a:solidFill>
              </a:rPr>
              <a:t>Iow</a:t>
            </a:r>
            <a:r>
              <a:rPr lang="en-ZA" sz="2200" i="1" dirty="0" smtClean="0">
                <a:solidFill>
                  <a:srgbClr val="92D050"/>
                </a:solidFill>
              </a:rPr>
              <a:t> legislature requires that child give informed consent]</a:t>
            </a:r>
          </a:p>
          <a:p>
            <a:pPr marL="18288" indent="0">
              <a:buNone/>
            </a:pPr>
            <a:r>
              <a:rPr lang="en-ZA" sz="2200" i="1" dirty="0">
                <a:solidFill>
                  <a:schemeClr val="accent4">
                    <a:lumMod val="60000"/>
                    <a:lumOff val="40000"/>
                  </a:schemeClr>
                </a:solidFill>
              </a:rPr>
              <a:t>	</a:t>
            </a:r>
            <a:r>
              <a:rPr lang="en-ZA" sz="2200" i="1" dirty="0" smtClean="0">
                <a:solidFill>
                  <a:schemeClr val="accent4">
                    <a:lumMod val="60000"/>
                    <a:lumOff val="40000"/>
                  </a:schemeClr>
                </a:solidFill>
              </a:rPr>
              <a:t>Require:	Proof that this was done. Has never been done so far –  secrecy surrounding initiation</a:t>
            </a:r>
          </a:p>
          <a:p>
            <a:pPr marL="18288" indent="0">
              <a:buNone/>
            </a:pPr>
            <a:endParaRPr lang="en-ZA" sz="2200" i="1" dirty="0" smtClean="0">
              <a:solidFill>
                <a:schemeClr val="accent4">
                  <a:lumMod val="60000"/>
                  <a:lumOff val="40000"/>
                </a:schemeClr>
              </a:solidFill>
            </a:endParaRPr>
          </a:p>
          <a:p>
            <a:pPr marL="841248" lvl="1" indent="-457200">
              <a:buAutoNum type="alphaLcParenBoth" startAt="2"/>
            </a:pPr>
            <a:r>
              <a:rPr lang="en-ZA" sz="2200" dirty="0" smtClean="0"/>
              <a:t>The </a:t>
            </a:r>
            <a:r>
              <a:rPr lang="en-ZA" sz="2200" b="1" u="sng" dirty="0" smtClean="0">
                <a:solidFill>
                  <a:srgbClr val="FFC000"/>
                </a:solidFill>
              </a:rPr>
              <a:t>child has consented </a:t>
            </a:r>
            <a:r>
              <a:rPr lang="en-ZA" sz="2200" dirty="0" smtClean="0"/>
              <a:t>to the circumcision in the prescribed manner  i.e. on </a:t>
            </a:r>
            <a:r>
              <a:rPr lang="en-ZA" sz="2200" b="1" dirty="0" smtClean="0">
                <a:solidFill>
                  <a:schemeClr val="accent5">
                    <a:lumMod val="40000"/>
                    <a:lumOff val="60000"/>
                  </a:schemeClr>
                </a:solidFill>
              </a:rPr>
              <a:t>Form 2</a:t>
            </a:r>
          </a:p>
          <a:p>
            <a:pPr marL="384048" lvl="1" indent="0" algn="r">
              <a:buNone/>
            </a:pPr>
            <a:r>
              <a:rPr lang="en-ZA" sz="2200" i="1" dirty="0" smtClean="0">
                <a:solidFill>
                  <a:srgbClr val="FFC000"/>
                </a:solidFill>
              </a:rPr>
              <a:t>S 12 (9) (a) </a:t>
            </a:r>
            <a:r>
              <a:rPr lang="en-ZA" sz="2200" i="1" dirty="0" err="1" smtClean="0">
                <a:solidFill>
                  <a:srgbClr val="FFC000"/>
                </a:solidFill>
              </a:rPr>
              <a:t>rw</a:t>
            </a:r>
            <a:r>
              <a:rPr lang="en-ZA" sz="2200" i="1" dirty="0" smtClean="0">
                <a:solidFill>
                  <a:srgbClr val="FFC000"/>
                </a:solidFill>
              </a:rPr>
              <a:t> Reg. 5 (1) (a</a:t>
            </a:r>
            <a:r>
              <a:rPr lang="en-ZA" sz="2200" b="1" i="1" dirty="0" smtClean="0">
                <a:solidFill>
                  <a:srgbClr val="FFC000"/>
                </a:solidFill>
              </a:rPr>
              <a:t>) </a:t>
            </a:r>
          </a:p>
          <a:p>
            <a:pPr marL="384048" lvl="1" indent="0" algn="r">
              <a:buNone/>
            </a:pPr>
            <a:r>
              <a:rPr lang="en-ZA" sz="2200" dirty="0">
                <a:solidFill>
                  <a:schemeClr val="accent5">
                    <a:lumMod val="40000"/>
                    <a:lumOff val="60000"/>
                  </a:schemeClr>
                </a:solidFill>
              </a:rPr>
              <a:t>	</a:t>
            </a:r>
            <a:r>
              <a:rPr lang="en-ZA" sz="2200" dirty="0">
                <a:solidFill>
                  <a:srgbClr val="92D050"/>
                </a:solidFill>
              </a:rPr>
              <a:t>[</a:t>
            </a:r>
            <a:r>
              <a:rPr lang="en-ZA" sz="2200" i="1" dirty="0" err="1" smtClean="0">
                <a:solidFill>
                  <a:srgbClr val="92D050"/>
                </a:solidFill>
              </a:rPr>
              <a:t>NB:Although</a:t>
            </a:r>
            <a:r>
              <a:rPr lang="en-ZA" sz="2200" i="1" dirty="0" smtClean="0">
                <a:solidFill>
                  <a:srgbClr val="92D050"/>
                </a:solidFill>
              </a:rPr>
              <a:t> Form 2 co-signed by parent, it is child that must consent.]</a:t>
            </a:r>
          </a:p>
          <a:p>
            <a:pPr marL="384048" lvl="1" indent="0">
              <a:buNone/>
            </a:pPr>
            <a:r>
              <a:rPr lang="en-ZA" sz="2200" dirty="0" smtClean="0"/>
              <a:t>(c)	The circumcision  is </a:t>
            </a:r>
            <a:r>
              <a:rPr lang="en-ZA" sz="2200" b="1" u="sng" dirty="0" smtClean="0">
                <a:solidFill>
                  <a:srgbClr val="FFC000"/>
                </a:solidFill>
              </a:rPr>
              <a:t>performed in the prescribed manner</a:t>
            </a:r>
            <a:r>
              <a:rPr lang="en-ZA" sz="2200" u="sng" dirty="0" smtClean="0">
                <a:solidFill>
                  <a:srgbClr val="FFC000"/>
                </a:solidFill>
              </a:rPr>
              <a:t>.</a:t>
            </a:r>
          </a:p>
          <a:p>
            <a:pPr marL="384048" lvl="1" indent="0" algn="r">
              <a:buNone/>
            </a:pPr>
            <a:r>
              <a:rPr lang="en-ZA" sz="2200" i="1" dirty="0" smtClean="0">
                <a:solidFill>
                  <a:srgbClr val="FFC000"/>
                </a:solidFill>
              </a:rPr>
              <a:t>S 12  (9) (c) </a:t>
            </a:r>
            <a:r>
              <a:rPr lang="en-ZA" sz="2200" i="1" dirty="0" err="1" smtClean="0">
                <a:solidFill>
                  <a:srgbClr val="FFC000"/>
                </a:solidFill>
              </a:rPr>
              <a:t>rw</a:t>
            </a:r>
            <a:r>
              <a:rPr lang="en-ZA" sz="2200" i="1" dirty="0" smtClean="0">
                <a:solidFill>
                  <a:srgbClr val="FFC000"/>
                </a:solidFill>
              </a:rPr>
              <a:t> Reg. 5  (1) (c) &amp; (d) and Reg. 5 (2)</a:t>
            </a:r>
          </a:p>
          <a:p>
            <a:pPr marL="384048" lvl="1" indent="0">
              <a:buNone/>
            </a:pPr>
            <a:r>
              <a:rPr lang="en-ZA" sz="2200" dirty="0"/>
              <a:t>	</a:t>
            </a:r>
            <a:r>
              <a:rPr lang="en-ZA" sz="2200" i="1" dirty="0" smtClean="0">
                <a:solidFill>
                  <a:schemeClr val="accent4">
                    <a:lumMod val="60000"/>
                    <a:lumOff val="40000"/>
                  </a:schemeClr>
                </a:solidFill>
              </a:rPr>
              <a:t>RTK:	What is the prescribed manner?</a:t>
            </a:r>
          </a:p>
          <a:p>
            <a:pPr marL="384048" lvl="1" indent="0">
              <a:buNone/>
            </a:pPr>
            <a:r>
              <a:rPr lang="en-ZA" sz="2200" i="1" dirty="0">
                <a:solidFill>
                  <a:schemeClr val="accent4">
                    <a:lumMod val="60000"/>
                    <a:lumOff val="40000"/>
                  </a:schemeClr>
                </a:solidFill>
              </a:rPr>
              <a:t>	</a:t>
            </a:r>
            <a:r>
              <a:rPr lang="en-ZA" sz="2200" i="1" dirty="0" smtClean="0">
                <a:solidFill>
                  <a:schemeClr val="accent4">
                    <a:lumMod val="60000"/>
                    <a:lumOff val="40000"/>
                  </a:schemeClr>
                </a:solidFill>
              </a:rPr>
              <a:t>A:	-Must be done </a:t>
            </a:r>
            <a:r>
              <a:rPr lang="en-ZA" sz="2200" i="1" dirty="0" err="1" smtClean="0">
                <a:solidFill>
                  <a:schemeClr val="accent4">
                    <a:lumMod val="60000"/>
                    <a:lumOff val="40000"/>
                  </a:schemeClr>
                </a:solidFill>
              </a:rPr>
              <a:t>iacw</a:t>
            </a:r>
            <a:r>
              <a:rPr lang="en-ZA" sz="2200" i="1" dirty="0" smtClean="0">
                <a:solidFill>
                  <a:schemeClr val="accent4">
                    <a:lumMod val="60000"/>
                    <a:lumOff val="40000"/>
                  </a:schemeClr>
                </a:solidFill>
              </a:rPr>
              <a:t> cultural/social practices of the child</a:t>
            </a:r>
          </a:p>
          <a:p>
            <a:pPr marL="384048" lvl="1" indent="0" algn="r">
              <a:buNone/>
            </a:pPr>
            <a:r>
              <a:rPr lang="en-ZA" sz="2200" dirty="0"/>
              <a:t>	</a:t>
            </a:r>
            <a:r>
              <a:rPr lang="en-ZA" sz="2200" dirty="0" smtClean="0"/>
              <a:t>	</a:t>
            </a:r>
            <a:r>
              <a:rPr lang="en-ZA" sz="2200" i="1" dirty="0" smtClean="0">
                <a:solidFill>
                  <a:srgbClr val="92D050"/>
                </a:solidFill>
              </a:rPr>
              <a:t>[Therefore, prosecutor should acquaint self with the cultural practice io2 detect deviation!]</a:t>
            </a:r>
          </a:p>
          <a:p>
            <a:pPr marL="384048" lvl="1" indent="0">
              <a:buNone/>
            </a:pPr>
            <a:r>
              <a:rPr lang="en-ZA" sz="2200" i="1" dirty="0" smtClean="0">
                <a:solidFill>
                  <a:srgbClr val="92D050"/>
                </a:solidFill>
              </a:rPr>
              <a:t>		-</a:t>
            </a:r>
            <a:r>
              <a:rPr lang="en-ZA" sz="2200" i="1" dirty="0" smtClean="0">
                <a:solidFill>
                  <a:schemeClr val="accent4">
                    <a:lumMod val="60000"/>
                    <a:lumOff val="40000"/>
                  </a:schemeClr>
                </a:solidFill>
              </a:rPr>
              <a:t>Performed by:</a:t>
            </a:r>
          </a:p>
          <a:p>
            <a:pPr marL="384048" lvl="1" indent="0">
              <a:buNone/>
            </a:pPr>
            <a:r>
              <a:rPr lang="en-ZA" sz="2200" i="1" dirty="0">
                <a:solidFill>
                  <a:schemeClr val="accent4">
                    <a:lumMod val="60000"/>
                    <a:lumOff val="40000"/>
                  </a:schemeClr>
                </a:solidFill>
              </a:rPr>
              <a:t>	</a:t>
            </a:r>
            <a:r>
              <a:rPr lang="en-ZA" sz="2200" i="1" dirty="0" smtClean="0">
                <a:solidFill>
                  <a:schemeClr val="accent4">
                    <a:lumMod val="60000"/>
                    <a:lumOff val="40000"/>
                  </a:schemeClr>
                </a:solidFill>
              </a:rPr>
              <a:t>		- medical doctor/</a:t>
            </a:r>
          </a:p>
          <a:p>
            <a:pPr marL="384048" lvl="1" indent="0">
              <a:buNone/>
            </a:pPr>
            <a:r>
              <a:rPr lang="en-ZA" sz="2200" i="1" dirty="0">
                <a:solidFill>
                  <a:schemeClr val="accent4">
                    <a:lumMod val="60000"/>
                    <a:lumOff val="40000"/>
                  </a:schemeClr>
                </a:solidFill>
              </a:rPr>
              <a:t>	</a:t>
            </a:r>
            <a:r>
              <a:rPr lang="en-ZA" sz="2200" i="1" dirty="0" smtClean="0">
                <a:solidFill>
                  <a:schemeClr val="accent4">
                    <a:lumMod val="60000"/>
                    <a:lumOff val="40000"/>
                  </a:schemeClr>
                </a:solidFill>
              </a:rPr>
              <a:t>		- by </a:t>
            </a:r>
            <a:r>
              <a:rPr lang="en-ZA" sz="2200" i="1" u="sng" dirty="0" smtClean="0">
                <a:solidFill>
                  <a:schemeClr val="accent4">
                    <a:lumMod val="60000"/>
                    <a:lumOff val="40000"/>
                  </a:schemeClr>
                </a:solidFill>
              </a:rPr>
              <a:t>person of the same culture as the child </a:t>
            </a:r>
            <a:r>
              <a:rPr lang="en-ZA" sz="2200" i="1" dirty="0" smtClean="0">
                <a:solidFill>
                  <a:schemeClr val="accent4">
                    <a:lumMod val="60000"/>
                    <a:lumOff val="40000"/>
                  </a:schemeClr>
                </a:solidFill>
              </a:rPr>
              <a:t>who has been </a:t>
            </a:r>
            <a:r>
              <a:rPr lang="en-ZA" sz="2200" i="1" u="sng" dirty="0" smtClean="0">
                <a:solidFill>
                  <a:schemeClr val="accent4">
                    <a:lumMod val="60000"/>
                    <a:lumOff val="40000"/>
                  </a:schemeClr>
                </a:solidFill>
              </a:rPr>
              <a:t>properly trained to perform circumcisions</a:t>
            </a:r>
          </a:p>
          <a:p>
            <a:pPr marL="1389888" lvl="4" indent="0" algn="r">
              <a:buNone/>
            </a:pPr>
            <a:r>
              <a:rPr lang="en-ZA" sz="2200" i="1" dirty="0">
                <a:solidFill>
                  <a:schemeClr val="accent4">
                    <a:lumMod val="60000"/>
                    <a:lumOff val="40000"/>
                  </a:schemeClr>
                </a:solidFill>
              </a:rPr>
              <a:t>	</a:t>
            </a:r>
            <a:r>
              <a:rPr lang="en-ZA" sz="2200" i="1" dirty="0" smtClean="0">
                <a:solidFill>
                  <a:schemeClr val="accent4">
                    <a:lumMod val="60000"/>
                    <a:lumOff val="40000"/>
                  </a:schemeClr>
                </a:solidFill>
              </a:rPr>
              <a:t>	</a:t>
            </a:r>
            <a:r>
              <a:rPr lang="en-ZA" sz="2200" i="1" dirty="0" smtClean="0">
                <a:solidFill>
                  <a:srgbClr val="92D050"/>
                </a:solidFill>
              </a:rPr>
              <a:t>[Require </a:t>
            </a:r>
            <a:r>
              <a:rPr lang="en-ZA" sz="2200" i="1" dirty="0">
                <a:solidFill>
                  <a:srgbClr val="92D050"/>
                </a:solidFill>
              </a:rPr>
              <a:t>proof of qualifications of circumciser irrespective whether medical doctor /traditional </a:t>
            </a:r>
            <a:r>
              <a:rPr lang="en-ZA" sz="2200" i="1" dirty="0" smtClean="0">
                <a:solidFill>
                  <a:srgbClr val="92D050"/>
                </a:solidFill>
              </a:rPr>
              <a:t>surgeon &amp; that is person of </a:t>
            </a:r>
            <a:r>
              <a:rPr lang="en-ZA" sz="2200" i="1" smtClean="0">
                <a:solidFill>
                  <a:srgbClr val="92D050"/>
                </a:solidFill>
              </a:rPr>
              <a:t>same culture]</a:t>
            </a:r>
            <a:endParaRPr lang="en-ZA" sz="2200" i="1" dirty="0">
              <a:solidFill>
                <a:srgbClr val="92D050"/>
              </a:solidFill>
            </a:endParaRPr>
          </a:p>
          <a:p>
            <a:pPr marL="1389888" lvl="4" indent="0">
              <a:buNone/>
            </a:pPr>
            <a:r>
              <a:rPr lang="en-ZA" sz="2200" i="1" dirty="0" smtClean="0">
                <a:solidFill>
                  <a:schemeClr val="accent4">
                    <a:lumMod val="60000"/>
                    <a:lumOff val="40000"/>
                  </a:schemeClr>
                </a:solidFill>
              </a:rPr>
              <a:t>	-Circumciser must:</a:t>
            </a:r>
          </a:p>
          <a:p>
            <a:pPr marL="1389888" lvl="4" indent="0">
              <a:buNone/>
            </a:pPr>
            <a:r>
              <a:rPr lang="en-ZA" sz="2200" i="1" dirty="0" smtClean="0">
                <a:solidFill>
                  <a:schemeClr val="accent4">
                    <a:lumMod val="20000"/>
                    <a:lumOff val="80000"/>
                  </a:schemeClr>
                </a:solidFill>
              </a:rPr>
              <a:t>		- </a:t>
            </a:r>
            <a:r>
              <a:rPr lang="en-ZA" sz="2200" i="1" dirty="0">
                <a:solidFill>
                  <a:schemeClr val="accent4">
                    <a:lumMod val="20000"/>
                    <a:lumOff val="80000"/>
                  </a:schemeClr>
                </a:solidFill>
              </a:rPr>
              <a:t>wear sterile surgical gloves &amp; dispose </a:t>
            </a:r>
            <a:r>
              <a:rPr lang="en-ZA" sz="2200" i="1" dirty="0" smtClean="0">
                <a:solidFill>
                  <a:schemeClr val="accent4">
                    <a:lumMod val="20000"/>
                    <a:lumOff val="80000"/>
                  </a:schemeClr>
                </a:solidFill>
              </a:rPr>
              <a:t> after </a:t>
            </a:r>
            <a:r>
              <a:rPr lang="en-ZA" sz="2200" i="1" dirty="0">
                <a:solidFill>
                  <a:schemeClr val="accent4">
                    <a:lumMod val="20000"/>
                    <a:lumOff val="80000"/>
                  </a:schemeClr>
                </a:solidFill>
              </a:rPr>
              <a:t>every circumcision.</a:t>
            </a:r>
          </a:p>
          <a:p>
            <a:pPr marL="1389888" lvl="4" indent="0">
              <a:buNone/>
            </a:pPr>
            <a:r>
              <a:rPr lang="en-ZA" sz="2200" i="1" dirty="0">
                <a:solidFill>
                  <a:schemeClr val="accent4">
                    <a:lumMod val="20000"/>
                    <a:lumOff val="80000"/>
                  </a:schemeClr>
                </a:solidFill>
              </a:rPr>
              <a:t>		</a:t>
            </a:r>
            <a:r>
              <a:rPr lang="en-ZA" sz="2200" i="1" dirty="0" smtClean="0">
                <a:solidFill>
                  <a:schemeClr val="accent4">
                    <a:lumMod val="20000"/>
                    <a:lumOff val="80000"/>
                  </a:schemeClr>
                </a:solidFill>
              </a:rPr>
              <a:t>-</a:t>
            </a:r>
            <a:r>
              <a:rPr lang="en-ZA" sz="2200" i="1" dirty="0">
                <a:solidFill>
                  <a:schemeClr val="accent4">
                    <a:lumMod val="20000"/>
                    <a:lumOff val="80000"/>
                  </a:schemeClr>
                </a:solidFill>
              </a:rPr>
              <a:t>dispose any instrument used in </a:t>
            </a:r>
            <a:r>
              <a:rPr lang="en-ZA" sz="2200" i="1" dirty="0" smtClean="0">
                <a:solidFill>
                  <a:schemeClr val="accent4">
                    <a:lumMod val="20000"/>
                    <a:lumOff val="80000"/>
                  </a:schemeClr>
                </a:solidFill>
              </a:rPr>
              <a:t>circumcision </a:t>
            </a:r>
            <a:r>
              <a:rPr lang="en-ZA" sz="2200" i="1" dirty="0">
                <a:solidFill>
                  <a:schemeClr val="accent4">
                    <a:lumMod val="20000"/>
                    <a:lumOff val="80000"/>
                  </a:schemeClr>
                </a:solidFill>
              </a:rPr>
              <a:t>unless sterilized </a:t>
            </a:r>
            <a:r>
              <a:rPr lang="en-ZA" sz="2200" i="1" dirty="0" err="1">
                <a:solidFill>
                  <a:schemeClr val="accent4">
                    <a:lumMod val="20000"/>
                    <a:lumOff val="80000"/>
                  </a:schemeClr>
                </a:solidFill>
              </a:rPr>
              <a:t>iacw</a:t>
            </a:r>
            <a:r>
              <a:rPr lang="en-ZA" sz="2200" i="1" dirty="0">
                <a:solidFill>
                  <a:schemeClr val="accent4">
                    <a:lumMod val="20000"/>
                    <a:lumOff val="80000"/>
                  </a:schemeClr>
                </a:solidFill>
              </a:rPr>
              <a:t> medical </a:t>
            </a:r>
            <a:r>
              <a:rPr lang="en-ZA" sz="2200" i="1" dirty="0" err="1" smtClean="0">
                <a:solidFill>
                  <a:schemeClr val="accent4">
                    <a:lumMod val="20000"/>
                    <a:lumOff val="80000"/>
                  </a:schemeClr>
                </a:solidFill>
              </a:rPr>
              <a:t>stds</a:t>
            </a:r>
            <a:r>
              <a:rPr lang="en-ZA" sz="2200" i="1" dirty="0" smtClean="0">
                <a:solidFill>
                  <a:schemeClr val="accent4">
                    <a:lumMod val="20000"/>
                    <a:lumOff val="80000"/>
                  </a:schemeClr>
                </a:solidFill>
              </a:rPr>
              <a:t> </a:t>
            </a:r>
            <a:r>
              <a:rPr lang="en-ZA" sz="2200" i="1" dirty="0">
                <a:solidFill>
                  <a:schemeClr val="accent4">
                    <a:lumMod val="20000"/>
                    <a:lumOff val="80000"/>
                  </a:schemeClr>
                </a:solidFill>
              </a:rPr>
              <a:t>for sterilization of </a:t>
            </a:r>
            <a:r>
              <a:rPr lang="en-ZA" sz="2200" i="1" dirty="0" smtClean="0">
                <a:solidFill>
                  <a:schemeClr val="accent4">
                    <a:lumMod val="20000"/>
                    <a:lumOff val="80000"/>
                  </a:schemeClr>
                </a:solidFill>
              </a:rPr>
              <a:t>		medical </a:t>
            </a:r>
            <a:r>
              <a:rPr lang="en-ZA" sz="2200" i="1" dirty="0">
                <a:solidFill>
                  <a:schemeClr val="accent4">
                    <a:lumMod val="20000"/>
                    <a:lumOff val="80000"/>
                  </a:schemeClr>
                </a:solidFill>
              </a:rPr>
              <a:t>instruments.</a:t>
            </a:r>
          </a:p>
          <a:p>
            <a:pPr marL="1389888" lvl="4" indent="0">
              <a:buNone/>
            </a:pPr>
            <a:r>
              <a:rPr lang="en-ZA" sz="2200" i="1" dirty="0">
                <a:solidFill>
                  <a:schemeClr val="accent4">
                    <a:lumMod val="20000"/>
                    <a:lumOff val="80000"/>
                  </a:schemeClr>
                </a:solidFill>
              </a:rPr>
              <a:t>		</a:t>
            </a:r>
            <a:r>
              <a:rPr lang="en-ZA" sz="2200" i="1" dirty="0" smtClean="0">
                <a:solidFill>
                  <a:schemeClr val="accent4">
                    <a:lumMod val="20000"/>
                    <a:lumOff val="80000"/>
                  </a:schemeClr>
                </a:solidFill>
              </a:rPr>
              <a:t>- </a:t>
            </a:r>
            <a:r>
              <a:rPr lang="en-ZA" sz="2200" i="1" dirty="0">
                <a:solidFill>
                  <a:schemeClr val="accent4">
                    <a:lumMod val="20000"/>
                    <a:lumOff val="80000"/>
                  </a:schemeClr>
                </a:solidFill>
              </a:rPr>
              <a:t>ensure no direct blood contact, bodily fluid/ </a:t>
            </a:r>
            <a:r>
              <a:rPr lang="en-ZA" sz="2200" i="1" dirty="0" smtClean="0">
                <a:solidFill>
                  <a:schemeClr val="accent4">
                    <a:lumMod val="20000"/>
                    <a:lumOff val="80000"/>
                  </a:schemeClr>
                </a:solidFill>
              </a:rPr>
              <a:t>contact </a:t>
            </a:r>
            <a:r>
              <a:rPr lang="en-ZA" sz="2200" i="1" dirty="0">
                <a:solidFill>
                  <a:schemeClr val="accent4">
                    <a:lumMod val="20000"/>
                    <a:lumOff val="80000"/>
                  </a:schemeClr>
                </a:solidFill>
              </a:rPr>
              <a:t>with any foreign substance bet </a:t>
            </a:r>
            <a:r>
              <a:rPr lang="en-ZA" sz="2200" i="1" dirty="0" smtClean="0">
                <a:solidFill>
                  <a:schemeClr val="accent4">
                    <a:lumMod val="20000"/>
                    <a:lumOff val="80000"/>
                  </a:schemeClr>
                </a:solidFill>
              </a:rPr>
              <a:t>circumciser </a:t>
            </a:r>
            <a:r>
              <a:rPr lang="en-ZA" sz="2200" i="1" dirty="0">
                <a:solidFill>
                  <a:schemeClr val="accent4">
                    <a:lumMod val="20000"/>
                    <a:lumOff val="80000"/>
                  </a:schemeClr>
                </a:solidFill>
              </a:rPr>
              <a:t>&amp; </a:t>
            </a:r>
            <a:r>
              <a:rPr lang="en-ZA" sz="2200" i="1" dirty="0" smtClean="0">
                <a:solidFill>
                  <a:schemeClr val="accent4">
                    <a:lumMod val="20000"/>
                    <a:lumOff val="80000"/>
                  </a:schemeClr>
                </a:solidFill>
              </a:rPr>
              <a:t>		child</a:t>
            </a:r>
            <a:r>
              <a:rPr lang="en-ZA" sz="2200" i="1" dirty="0">
                <a:solidFill>
                  <a:schemeClr val="accent4">
                    <a:lumMod val="20000"/>
                    <a:lumOff val="80000"/>
                  </a:schemeClr>
                </a:solidFill>
              </a:rPr>
              <a:t>.</a:t>
            </a:r>
          </a:p>
          <a:p>
            <a:pPr marL="1389888" lvl="4" indent="0">
              <a:buNone/>
            </a:pPr>
            <a:r>
              <a:rPr lang="en-ZA" sz="2200" i="1" dirty="0">
                <a:solidFill>
                  <a:schemeClr val="accent4">
                    <a:lumMod val="20000"/>
                    <a:lumOff val="80000"/>
                  </a:schemeClr>
                </a:solidFill>
              </a:rPr>
              <a:t>		</a:t>
            </a:r>
            <a:r>
              <a:rPr lang="en-ZA" sz="2200" i="1" dirty="0" smtClean="0">
                <a:solidFill>
                  <a:schemeClr val="accent4">
                    <a:lumMod val="20000"/>
                    <a:lumOff val="80000"/>
                  </a:schemeClr>
                </a:solidFill>
              </a:rPr>
              <a:t>- </a:t>
            </a:r>
            <a:r>
              <a:rPr lang="en-ZA" sz="2200" i="1" dirty="0">
                <a:solidFill>
                  <a:schemeClr val="accent4">
                    <a:lumMod val="20000"/>
                    <a:lumOff val="80000"/>
                  </a:schemeClr>
                </a:solidFill>
              </a:rPr>
              <a:t>dispose of all instruments used in procedure &amp; </a:t>
            </a:r>
            <a:r>
              <a:rPr lang="en-ZA" sz="2200" i="1" dirty="0" smtClean="0">
                <a:solidFill>
                  <a:schemeClr val="accent4">
                    <a:lumMod val="20000"/>
                    <a:lumOff val="80000"/>
                  </a:schemeClr>
                </a:solidFill>
              </a:rPr>
              <a:t>human </a:t>
            </a:r>
            <a:r>
              <a:rPr lang="en-ZA" sz="2200" i="1" dirty="0">
                <a:solidFill>
                  <a:schemeClr val="accent4">
                    <a:lumMod val="20000"/>
                    <a:lumOff val="80000"/>
                  </a:schemeClr>
                </a:solidFill>
              </a:rPr>
              <a:t>waste tissue </a:t>
            </a:r>
            <a:r>
              <a:rPr lang="en-ZA" sz="2200" i="1" dirty="0" err="1">
                <a:solidFill>
                  <a:schemeClr val="accent4">
                    <a:lumMod val="20000"/>
                    <a:lumOff val="80000"/>
                  </a:schemeClr>
                </a:solidFill>
              </a:rPr>
              <a:t>iacw</a:t>
            </a:r>
            <a:r>
              <a:rPr lang="en-ZA" sz="2200" i="1" dirty="0">
                <a:solidFill>
                  <a:schemeClr val="accent4">
                    <a:lumMod val="20000"/>
                    <a:lumOff val="80000"/>
                  </a:schemeClr>
                </a:solidFill>
              </a:rPr>
              <a:t> medical </a:t>
            </a:r>
            <a:r>
              <a:rPr lang="en-ZA" sz="2200" i="1" dirty="0" err="1">
                <a:solidFill>
                  <a:schemeClr val="accent4">
                    <a:lumMod val="20000"/>
                    <a:lumOff val="80000"/>
                  </a:schemeClr>
                </a:solidFill>
              </a:rPr>
              <a:t>stds</a:t>
            </a:r>
            <a:r>
              <a:rPr lang="en-ZA" sz="2200" i="1" dirty="0">
                <a:solidFill>
                  <a:schemeClr val="accent4">
                    <a:lumMod val="20000"/>
                    <a:lumOff val="80000"/>
                  </a:schemeClr>
                </a:solidFill>
              </a:rPr>
              <a:t> for </a:t>
            </a:r>
            <a:r>
              <a:rPr lang="en-ZA" sz="2200" i="1" dirty="0" smtClean="0">
                <a:solidFill>
                  <a:schemeClr val="accent4">
                    <a:lumMod val="20000"/>
                    <a:lumOff val="80000"/>
                  </a:schemeClr>
                </a:solidFill>
              </a:rPr>
              <a:t> disposal 		of </a:t>
            </a:r>
            <a:r>
              <a:rPr lang="en-ZA" sz="2200" i="1" dirty="0">
                <a:solidFill>
                  <a:schemeClr val="accent4">
                    <a:lumMod val="20000"/>
                    <a:lumOff val="80000"/>
                  </a:schemeClr>
                </a:solidFill>
              </a:rPr>
              <a:t>surgical instruments &amp; human </a:t>
            </a:r>
            <a:r>
              <a:rPr lang="en-ZA" sz="2200" i="1" dirty="0" smtClean="0">
                <a:solidFill>
                  <a:schemeClr val="accent4">
                    <a:lumMod val="20000"/>
                    <a:lumOff val="80000"/>
                  </a:schemeClr>
                </a:solidFill>
              </a:rPr>
              <a:t>tissue.</a:t>
            </a:r>
          </a:p>
          <a:p>
            <a:pPr marL="1389888" lvl="4" indent="0">
              <a:buNone/>
            </a:pPr>
            <a:r>
              <a:rPr lang="en-ZA" sz="2200" i="1" dirty="0" smtClean="0">
                <a:solidFill>
                  <a:srgbClr val="92D050"/>
                </a:solidFill>
              </a:rPr>
              <a:t>[</a:t>
            </a:r>
            <a:r>
              <a:rPr lang="en-ZA" sz="2200" i="1" dirty="0">
                <a:solidFill>
                  <a:srgbClr val="92D050"/>
                </a:solidFill>
              </a:rPr>
              <a:t>Require: </a:t>
            </a:r>
            <a:r>
              <a:rPr lang="en-ZA" sz="2200" i="1" dirty="0" smtClean="0">
                <a:solidFill>
                  <a:srgbClr val="92D050"/>
                </a:solidFill>
              </a:rPr>
              <a:t>Proof </a:t>
            </a:r>
            <a:r>
              <a:rPr lang="en-ZA" sz="2200" i="1" dirty="0">
                <a:solidFill>
                  <a:srgbClr val="92D050"/>
                </a:solidFill>
              </a:rPr>
              <a:t>by persons present &amp; see HPCSA </a:t>
            </a:r>
            <a:r>
              <a:rPr lang="en-ZA" sz="2200" i="1" dirty="0" smtClean="0">
                <a:solidFill>
                  <a:srgbClr val="92D050"/>
                </a:solidFill>
              </a:rPr>
              <a:t>website for </a:t>
            </a:r>
            <a:r>
              <a:rPr lang="en-ZA" sz="2200" i="1" dirty="0">
                <a:solidFill>
                  <a:srgbClr val="92D050"/>
                </a:solidFill>
              </a:rPr>
              <a:t>medical standards sterilization &amp; human </a:t>
            </a:r>
            <a:r>
              <a:rPr lang="en-ZA" sz="2200" i="1" dirty="0" smtClean="0">
                <a:solidFill>
                  <a:srgbClr val="92D050"/>
                </a:solidFill>
              </a:rPr>
              <a:t>waste management]</a:t>
            </a:r>
          </a:p>
          <a:p>
            <a:pPr marL="1389888" lvl="4" indent="0">
              <a:buNone/>
            </a:pPr>
            <a:r>
              <a:rPr lang="en-ZA" sz="2200" i="1" dirty="0" smtClean="0">
                <a:solidFill>
                  <a:srgbClr val="92D050"/>
                </a:solidFill>
              </a:rPr>
              <a:t>PENALTY CLAUSE SAME 305 (6)/ 305 (7)</a:t>
            </a:r>
            <a:endParaRPr lang="en-GB" sz="2200" i="1" dirty="0">
              <a:solidFill>
                <a:srgbClr val="FF0000"/>
              </a:solidFill>
            </a:endParaRPr>
          </a:p>
        </p:txBody>
      </p:sp>
      <p:sp>
        <p:nvSpPr>
          <p:cNvPr id="3" name="Title 2"/>
          <p:cNvSpPr>
            <a:spLocks noGrp="1"/>
          </p:cNvSpPr>
          <p:nvPr>
            <p:ph type="title"/>
          </p:nvPr>
        </p:nvSpPr>
        <p:spPr>
          <a:xfrm>
            <a:off x="107504" y="332656"/>
            <a:ext cx="8784976" cy="476672"/>
          </a:xfrm>
        </p:spPr>
        <p:txBody>
          <a:bodyPr/>
          <a:lstStyle/>
          <a:p>
            <a:r>
              <a:rPr lang="en-ZA" sz="2000" dirty="0" smtClean="0"/>
              <a:t>13.	S 12 (9) Children’s Act: Male child circumcision of </a:t>
            </a:r>
            <a:r>
              <a:rPr lang="en-ZA" sz="2000" dirty="0" smtClean="0">
                <a:solidFill>
                  <a:srgbClr val="00B0F0"/>
                </a:solidFill>
              </a:rPr>
              <a:t>child between 16 	&amp; </a:t>
            </a:r>
            <a:r>
              <a:rPr lang="en-ZA" sz="1200" dirty="0" smtClean="0">
                <a:solidFill>
                  <a:srgbClr val="00B0F0"/>
                </a:solidFill>
              </a:rPr>
              <a:t>18    </a:t>
            </a:r>
            <a:r>
              <a:rPr lang="en-ZA" sz="1200" dirty="0" smtClean="0">
                <a:solidFill>
                  <a:srgbClr val="00B0F0"/>
                </a:solidFill>
                <a:hlinkClick r:id="rId2" action="ppaction://hlinkfile"/>
              </a:rPr>
              <a:t>CHILDRENS ACT S 12.PDF</a:t>
            </a:r>
            <a:r>
              <a:rPr lang="en-ZA" sz="1200" dirty="0" smtClean="0">
                <a:solidFill>
                  <a:srgbClr val="00B0F0"/>
                </a:solidFill>
              </a:rPr>
              <a:t> 	</a:t>
            </a:r>
            <a:r>
              <a:rPr lang="en-ZA" sz="1200" dirty="0" smtClean="0">
                <a:solidFill>
                  <a:srgbClr val="00B0F0"/>
                </a:solidFill>
                <a:hlinkClick r:id="rId3" action="ppaction://hlinkfile"/>
              </a:rPr>
              <a:t>REGULATIONS MALE CHILD CIRCUMCISION.PDF</a:t>
            </a:r>
            <a:r>
              <a:rPr lang="en-ZA" sz="1200" dirty="0" smtClean="0">
                <a:solidFill>
                  <a:srgbClr val="00B0F0"/>
                </a:solidFill>
              </a:rPr>
              <a:t>  </a:t>
            </a:r>
            <a:r>
              <a:rPr lang="en-ZA" sz="1200" dirty="0" smtClean="0">
                <a:solidFill>
                  <a:srgbClr val="00B0F0"/>
                </a:solidFill>
                <a:hlinkClick r:id="rId4" action="ppaction://hlinkfile"/>
              </a:rPr>
              <a:t>CHARGE SHEETS DRAFT.docx</a:t>
            </a:r>
            <a:endParaRPr lang="en-GB" sz="1200" dirty="0">
              <a:solidFill>
                <a:srgbClr val="00B0F0"/>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5085184"/>
            <a:ext cx="1047750" cy="1047750"/>
          </a:xfrm>
          <a:prstGeom prst="rect">
            <a:avLst/>
          </a:prstGeom>
        </p:spPr>
      </p:pic>
    </p:spTree>
    <p:extLst>
      <p:ext uri="{BB962C8B-B14F-4D97-AF65-F5344CB8AC3E}">
        <p14:creationId xmlns:p14="http://schemas.microsoft.com/office/powerpoint/2010/main" val="3808679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817440"/>
            <a:ext cx="8928992" cy="4923928"/>
          </a:xfrm>
        </p:spPr>
        <p:txBody>
          <a:bodyPr>
            <a:normAutofit fontScale="47500" lnSpcReduction="20000"/>
          </a:bodyPr>
          <a:lstStyle/>
          <a:p>
            <a:pPr marL="18288" indent="0">
              <a:buNone/>
            </a:pPr>
            <a:r>
              <a:rPr lang="en-ZA" dirty="0" smtClean="0"/>
              <a:t>1.	Ensure that the I/O is a person who will be allowed access to the initiation school for investigation. Same  culture…</a:t>
            </a:r>
          </a:p>
          <a:p>
            <a:pPr marL="18288" indent="0">
              <a:buNone/>
            </a:pPr>
            <a:r>
              <a:rPr lang="en-ZA" dirty="0" smtClean="0"/>
              <a:t>2.	Get all your resources together  so that you know what are the applicable laws.</a:t>
            </a:r>
          </a:p>
          <a:p>
            <a:pPr marL="18288" indent="0">
              <a:buNone/>
            </a:pPr>
            <a:r>
              <a:rPr lang="en-ZA" dirty="0" smtClean="0"/>
              <a:t>3.	Is there a provincial law that governs the initiation schools in your area? Obtain, read and know what is required, offences &amp; penalties e.g. 	</a:t>
            </a:r>
            <a:r>
              <a:rPr lang="en-ZA" dirty="0" err="1" smtClean="0"/>
              <a:t>KwaNdebele</a:t>
            </a:r>
            <a:r>
              <a:rPr lang="en-ZA" dirty="0" smtClean="0"/>
              <a:t> </a:t>
            </a:r>
            <a:r>
              <a:rPr lang="en-ZA" dirty="0" err="1" smtClean="0"/>
              <a:t>Ingoma</a:t>
            </a:r>
            <a:r>
              <a:rPr lang="en-ZA" dirty="0" smtClean="0"/>
              <a:t> Act.</a:t>
            </a:r>
          </a:p>
          <a:p>
            <a:pPr marL="18288" indent="0">
              <a:buNone/>
            </a:pPr>
            <a:r>
              <a:rPr lang="en-ZA" dirty="0" smtClean="0"/>
              <a:t>4.	Determine whether the Chief was required to have authorization. If yes, obtain proof of the permit/authorization. If no permit, and 	law requiring, charge may be brought. NB: s 204 CPA 51/77.</a:t>
            </a:r>
          </a:p>
          <a:p>
            <a:pPr marL="18288" indent="0">
              <a:buNone/>
            </a:pPr>
            <a:r>
              <a:rPr lang="en-ZA" dirty="0" smtClean="0"/>
              <a:t>5.	Do some googling into the culture and religion of the victims. Ask colleagues belonging to the same culture/religion. BUT educate yourself 	so you can detect if there has been a deviation.</a:t>
            </a:r>
          </a:p>
          <a:p>
            <a:pPr marL="18288" indent="0">
              <a:buNone/>
            </a:pPr>
            <a:r>
              <a:rPr lang="en-ZA" dirty="0" smtClean="0"/>
              <a:t>6.	ALWAYS obtain proof of age of victims &amp; calculate age </a:t>
            </a:r>
            <a:r>
              <a:rPr lang="en-ZA" b="1" u="sng" dirty="0" smtClean="0"/>
              <a:t>precisely.</a:t>
            </a:r>
            <a:endParaRPr lang="en-ZA" dirty="0" smtClean="0"/>
          </a:p>
          <a:p>
            <a:pPr marL="18288" indent="0">
              <a:buNone/>
            </a:pPr>
            <a:r>
              <a:rPr lang="en-ZA" dirty="0" smtClean="0"/>
              <a:t>7.	ALWAYS obtain proof of religion and culture of the victims e.g. statements of parents.</a:t>
            </a:r>
          </a:p>
          <a:p>
            <a:pPr marL="18288" indent="0">
              <a:buNone/>
            </a:pPr>
            <a:r>
              <a:rPr lang="en-ZA" dirty="0" smtClean="0"/>
              <a:t>8.	Also get statement from parents </a:t>
            </a:r>
            <a:r>
              <a:rPr lang="en-ZA" dirty="0" err="1" smtClean="0"/>
              <a:t>iro</a:t>
            </a:r>
            <a:r>
              <a:rPr lang="en-ZA" dirty="0" smtClean="0"/>
              <a:t> </a:t>
            </a:r>
            <a:r>
              <a:rPr lang="en-ZA" dirty="0" err="1" smtClean="0"/>
              <a:t>ffg</a:t>
            </a:r>
            <a:r>
              <a:rPr lang="en-ZA" dirty="0" smtClean="0"/>
              <a:t>:</a:t>
            </a:r>
          </a:p>
          <a:p>
            <a:pPr marL="384048" lvl="1" indent="0">
              <a:buNone/>
            </a:pPr>
            <a:r>
              <a:rPr lang="en-ZA" dirty="0" smtClean="0"/>
              <a:t>	-	Child </a:t>
            </a:r>
            <a:r>
              <a:rPr lang="en-ZA" dirty="0"/>
              <a:t>had pre-existing medical conditions? </a:t>
            </a:r>
          </a:p>
          <a:p>
            <a:pPr marL="384048" lvl="1" indent="0">
              <a:buNone/>
            </a:pPr>
            <a:r>
              <a:rPr lang="en-ZA" dirty="0" smtClean="0"/>
              <a:t>	-	To </a:t>
            </a:r>
            <a:r>
              <a:rPr lang="en-ZA" dirty="0"/>
              <a:t>what religion did the child belong?</a:t>
            </a:r>
          </a:p>
          <a:p>
            <a:pPr marL="384048" lvl="1" indent="0">
              <a:buNone/>
            </a:pPr>
            <a:r>
              <a:rPr lang="en-ZA" dirty="0" smtClean="0"/>
              <a:t>	-	Why </a:t>
            </a:r>
            <a:r>
              <a:rPr lang="en-ZA" dirty="0"/>
              <a:t>child go to initiation school? Is their culture/religion?</a:t>
            </a:r>
          </a:p>
          <a:p>
            <a:pPr marL="384048" lvl="1" indent="0">
              <a:buNone/>
            </a:pPr>
            <a:r>
              <a:rPr lang="en-ZA" dirty="0" smtClean="0"/>
              <a:t>	-	If </a:t>
            </a:r>
            <a:r>
              <a:rPr lang="en-ZA" dirty="0"/>
              <a:t>child below 16, did they give written consent (Form 3)/ 16-18 child consent (Form 2)</a:t>
            </a:r>
          </a:p>
          <a:p>
            <a:pPr marL="384048" lvl="1" indent="0">
              <a:buNone/>
            </a:pPr>
            <a:r>
              <a:rPr lang="en-ZA" dirty="0" smtClean="0"/>
              <a:t>	-	Prior </a:t>
            </a:r>
            <a:r>
              <a:rPr lang="en-ZA" dirty="0"/>
              <a:t>to going to initiation school circumcised? If yes, medical records.</a:t>
            </a:r>
          </a:p>
          <a:p>
            <a:pPr marL="384048" lvl="1" indent="0">
              <a:buNone/>
            </a:pPr>
            <a:r>
              <a:rPr lang="en-ZA" dirty="0"/>
              <a:t>	</a:t>
            </a:r>
            <a:r>
              <a:rPr lang="en-ZA" dirty="0" smtClean="0"/>
              <a:t>-	Child </a:t>
            </a:r>
            <a:r>
              <a:rPr lang="en-ZA" dirty="0"/>
              <a:t>counselled re: circumcision risks, etc. (as per form 2 if child bet 16 &amp; 18).</a:t>
            </a:r>
          </a:p>
          <a:p>
            <a:pPr marL="384048" lvl="1" indent="0">
              <a:buNone/>
            </a:pPr>
            <a:r>
              <a:rPr lang="en-ZA" dirty="0" smtClean="0"/>
              <a:t>	-	Present  </a:t>
            </a:r>
            <a:r>
              <a:rPr lang="en-ZA" dirty="0"/>
              <a:t>during circumcision? Identity of Chief, name of school, </a:t>
            </a:r>
            <a:r>
              <a:rPr lang="en-ZA" dirty="0" smtClean="0"/>
              <a:t>date go to school, date circumcised, 	</a:t>
            </a:r>
          </a:p>
          <a:p>
            <a:pPr marL="384048" lvl="1" indent="0">
              <a:buNone/>
            </a:pPr>
            <a:r>
              <a:rPr lang="en-ZA" dirty="0"/>
              <a:t>	</a:t>
            </a:r>
            <a:r>
              <a:rPr lang="en-ZA" dirty="0" smtClean="0"/>
              <a:t>-	name </a:t>
            </a:r>
            <a:r>
              <a:rPr lang="en-ZA" dirty="0"/>
              <a:t>of circumciser, did the circumciser conduct circumcision </a:t>
            </a:r>
            <a:r>
              <a:rPr lang="en-ZA" dirty="0" err="1"/>
              <a:t>iacw</a:t>
            </a:r>
            <a:r>
              <a:rPr lang="en-ZA" dirty="0"/>
              <a:t> prescribed manner (Regulations)? </a:t>
            </a:r>
            <a:r>
              <a:rPr lang="en-ZA" dirty="0" smtClean="0"/>
              <a:t>	-	Conditions </a:t>
            </a:r>
            <a:r>
              <a:rPr lang="en-ZA" dirty="0"/>
              <a:t>at school? Etc</a:t>
            </a:r>
            <a:r>
              <a:rPr lang="en-ZA" dirty="0" smtClean="0"/>
              <a:t>.</a:t>
            </a:r>
          </a:p>
          <a:p>
            <a:pPr marL="18288" indent="0">
              <a:buNone/>
            </a:pPr>
            <a:r>
              <a:rPr lang="en-ZA" dirty="0" smtClean="0"/>
              <a:t>9.	UNDERSTAND PMR – Don’t be afraid to ask the doctor conducted PM questions. </a:t>
            </a:r>
          </a:p>
          <a:p>
            <a:pPr marL="18288" indent="0">
              <a:buNone/>
            </a:pPr>
            <a:r>
              <a:rPr lang="en-ZA" dirty="0" smtClean="0"/>
              <a:t>10.	ALWAYS get verification of identity of the circumciser from persons other than circumciser self/ Chief (if possible) 	e.g. 	fellow initiates, principals/teachers/ parents etc. if necessary, ID parade to be held asap and CORRECTLY!!!!!</a:t>
            </a:r>
          </a:p>
          <a:p>
            <a:pPr marL="475488" indent="-457200">
              <a:buAutoNum type="arabicPeriod" startAt="11"/>
            </a:pPr>
            <a:r>
              <a:rPr lang="en-ZA" dirty="0" smtClean="0"/>
              <a:t>ALWAYS get proof that circumciser did in fact circumcise deceased. No official records. This is where Chiefs evidence is important. Name of person appointed to conduct circumcision, why? What his qualifications? Number initiates, date of arrival at school, date of circumcision, facilities at school, name of person in charge of school, names of all principals and teachers at school etc.? Authorization to conduct school – from where, when? proof. Of by way of certificate.</a:t>
            </a:r>
          </a:p>
          <a:p>
            <a:pPr marL="475488" indent="-457200">
              <a:buAutoNum type="arabicPeriod" startAt="11"/>
            </a:pPr>
            <a:r>
              <a:rPr lang="en-ZA" dirty="0" smtClean="0"/>
              <a:t>As many statements of persons at school who witnessed circumcisions, can identify circumciser, inform of conditions at school, advise any assaults etc.	</a:t>
            </a:r>
          </a:p>
          <a:p>
            <a:pPr marL="475488" indent="-457200">
              <a:buAutoNum type="arabicPeriod" startAt="11"/>
            </a:pPr>
            <a:r>
              <a:rPr lang="en-ZA" dirty="0" smtClean="0"/>
              <a:t>ALWAYS clarify the nicknames and ensure that the correct names are reflected in statements.</a:t>
            </a:r>
          </a:p>
          <a:p>
            <a:pPr marL="475488" indent="-457200">
              <a:buAutoNum type="arabicPeriod" startAt="11"/>
            </a:pPr>
            <a:r>
              <a:rPr lang="en-ZA" dirty="0" smtClean="0"/>
              <a:t>ALWAYS check the dates on every statement and ensure that they are correct. Clarify discrepancies.</a:t>
            </a:r>
          </a:p>
          <a:p>
            <a:pPr marL="18288" indent="0" algn="ctr">
              <a:buNone/>
            </a:pPr>
            <a:r>
              <a:rPr lang="en-ZA" sz="1800" b="1" dirty="0">
                <a:solidFill>
                  <a:srgbClr val="FF0000"/>
                </a:solidFill>
              </a:rPr>
              <a:t>	</a:t>
            </a:r>
            <a:endParaRPr lang="en-ZA" dirty="0" smtClean="0"/>
          </a:p>
          <a:p>
            <a:pPr marL="384048" lvl="1" indent="0">
              <a:buNone/>
            </a:pPr>
            <a:endParaRPr lang="en-ZA" dirty="0" smtClean="0"/>
          </a:p>
          <a:p>
            <a:pPr marL="841248" lvl="1" indent="-457200">
              <a:buAutoNum type="arabicPeriod"/>
            </a:pPr>
            <a:endParaRPr lang="en-ZA" dirty="0" smtClean="0"/>
          </a:p>
          <a:p>
            <a:pPr marL="475488" indent="-457200">
              <a:buAutoNum type="arabicPeriod"/>
            </a:pPr>
            <a:endParaRPr lang="en-GB" dirty="0"/>
          </a:p>
        </p:txBody>
      </p:sp>
      <p:sp>
        <p:nvSpPr>
          <p:cNvPr id="3" name="Title 2"/>
          <p:cNvSpPr>
            <a:spLocks noGrp="1"/>
          </p:cNvSpPr>
          <p:nvPr>
            <p:ph type="title"/>
          </p:nvPr>
        </p:nvSpPr>
        <p:spPr>
          <a:xfrm>
            <a:off x="107504" y="836712"/>
            <a:ext cx="8856984" cy="648072"/>
          </a:xfrm>
        </p:spPr>
        <p:txBody>
          <a:bodyPr/>
          <a:lstStyle/>
          <a:p>
            <a:r>
              <a:rPr lang="en-ZA" sz="2800" dirty="0" smtClean="0"/>
              <a:t>14.	Evidence gathering for prosecution:</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344" y="548680"/>
            <a:ext cx="1047750" cy="1047750"/>
          </a:xfrm>
          <a:prstGeom prst="rect">
            <a:avLst/>
          </a:prstGeom>
        </p:spPr>
      </p:pic>
    </p:spTree>
    <p:extLst>
      <p:ext uri="{BB962C8B-B14F-4D97-AF65-F5344CB8AC3E}">
        <p14:creationId xmlns:p14="http://schemas.microsoft.com/office/powerpoint/2010/main" val="466304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2276872"/>
            <a:ext cx="8856984" cy="4392488"/>
          </a:xfrm>
        </p:spPr>
        <p:txBody>
          <a:bodyPr>
            <a:normAutofit fontScale="85000" lnSpcReduction="20000"/>
          </a:bodyPr>
          <a:lstStyle/>
          <a:p>
            <a:pPr marL="475488" indent="-457200">
              <a:buAutoNum type="arabicPeriod"/>
            </a:pPr>
            <a:r>
              <a:rPr lang="en-ZA" dirty="0" smtClean="0"/>
              <a:t>Always try to link the COD to the act of circumcision  and/or reported assault.</a:t>
            </a:r>
          </a:p>
          <a:p>
            <a:pPr marL="475488" indent="-457200">
              <a:buAutoNum type="arabicPeriod"/>
            </a:pPr>
            <a:r>
              <a:rPr lang="en-ZA" dirty="0" smtClean="0"/>
              <a:t>Read the PMR carefully.</a:t>
            </a:r>
          </a:p>
          <a:p>
            <a:pPr marL="475488" indent="-457200">
              <a:buAutoNum type="arabicPeriod"/>
            </a:pPr>
            <a:r>
              <a:rPr lang="en-ZA" dirty="0" smtClean="0"/>
              <a:t>Ensure that your chain evidence is correct.</a:t>
            </a:r>
          </a:p>
          <a:p>
            <a:pPr marL="475488" indent="-457200">
              <a:buAutoNum type="arabicPeriod"/>
            </a:pPr>
            <a:r>
              <a:rPr lang="en-ZA" dirty="0" smtClean="0"/>
              <a:t>Research COD and all medical terms you do not understand – use google etc.</a:t>
            </a:r>
          </a:p>
          <a:p>
            <a:pPr marL="475488" indent="-457200">
              <a:buAutoNum type="arabicPeriod"/>
            </a:pPr>
            <a:r>
              <a:rPr lang="en-ZA" dirty="0" smtClean="0"/>
              <a:t>Consult with the pathologist and obtain his assistance.</a:t>
            </a:r>
          </a:p>
          <a:p>
            <a:pPr marL="475488" indent="-457200">
              <a:buAutoNum type="arabicPeriod"/>
            </a:pPr>
            <a:r>
              <a:rPr lang="en-ZA" dirty="0" smtClean="0"/>
              <a:t>Myth: Hypothermia is solely the result of exposure to the cold. Circumcised person looses blood. Blood also keeps body warm. Loss of blood through circumcision means body more prone to loss of warmth. Therefore, for e.g. an act by a principal/teacher of throwing water on such an initiate at 3am may actually cause the reduction of body temperature of the initiate thereby escalating and contributing to hypothermia …culpable homicide, assault GBH?</a:t>
            </a:r>
          </a:p>
          <a:p>
            <a:pPr marL="475488" indent="-457200">
              <a:buAutoNum type="arabicPeriod"/>
            </a:pPr>
            <a:r>
              <a:rPr lang="en-ZA" dirty="0" smtClean="0"/>
              <a:t>THEREFORE, ALWAYS UNDERSTAND THE COD IN RELATION TO CRIMINAL CONDUCT. </a:t>
            </a:r>
          </a:p>
          <a:p>
            <a:pPr marL="475488" indent="-457200">
              <a:buAutoNum type="arabicPeriod"/>
            </a:pPr>
            <a:r>
              <a:rPr lang="en-ZA" dirty="0" smtClean="0"/>
              <a:t>If the pathologist is able to isolate the time frame of injuries sustained, then concentrate your investigations to obtaining statements from witnesses within that frame io2 establish possible criminal conduct.</a:t>
            </a:r>
          </a:p>
          <a:p>
            <a:pPr marL="475488" indent="-457200">
              <a:buAutoNum type="arabicPeriod"/>
            </a:pPr>
            <a:r>
              <a:rPr lang="en-ZA" dirty="0" smtClean="0"/>
              <a:t>Get further statement from pathologist explaining terminology and causal link.</a:t>
            </a:r>
            <a:endParaRPr lang="en-GB" dirty="0"/>
          </a:p>
        </p:txBody>
      </p:sp>
      <p:sp>
        <p:nvSpPr>
          <p:cNvPr id="3" name="Title 2"/>
          <p:cNvSpPr>
            <a:spLocks noGrp="1"/>
          </p:cNvSpPr>
          <p:nvPr>
            <p:ph type="title"/>
          </p:nvPr>
        </p:nvSpPr>
        <p:spPr>
          <a:xfrm>
            <a:off x="251520" y="1052736"/>
            <a:ext cx="8712968" cy="792088"/>
          </a:xfrm>
        </p:spPr>
        <p:txBody>
          <a:bodyPr/>
          <a:lstStyle/>
          <a:p>
            <a:r>
              <a:rPr lang="en-ZA" sz="2400" dirty="0" smtClean="0"/>
              <a:t>15. Demystify the Post mortem report</a:t>
            </a: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52" y="620688"/>
            <a:ext cx="1047750" cy="1047750"/>
          </a:xfrm>
          <a:prstGeom prst="rect">
            <a:avLst/>
          </a:prstGeom>
        </p:spPr>
      </p:pic>
    </p:spTree>
    <p:extLst>
      <p:ext uri="{BB962C8B-B14F-4D97-AF65-F5344CB8AC3E}">
        <p14:creationId xmlns:p14="http://schemas.microsoft.com/office/powerpoint/2010/main" val="2803772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276872"/>
            <a:ext cx="8640960" cy="4392488"/>
          </a:xfrm>
        </p:spPr>
        <p:txBody>
          <a:bodyPr>
            <a:normAutofit fontScale="92500" lnSpcReduction="10000"/>
          </a:bodyPr>
          <a:lstStyle/>
          <a:p>
            <a:pPr marL="475488" indent="-457200">
              <a:buAutoNum type="arabicPeriod"/>
            </a:pPr>
            <a:r>
              <a:rPr lang="en-ZA" dirty="0" smtClean="0"/>
              <a:t>Always use the database. Filter the sheet &amp; compare the names of your Chief and circumciser to that on the database. If same on database, obtain docket and familiarize yourself with content. Could be useful to show previous similar conduct. </a:t>
            </a:r>
            <a:r>
              <a:rPr lang="en-ZA" dirty="0" smtClean="0">
                <a:hlinkClick r:id="rId2" action="ppaction://hlinkfile"/>
              </a:rPr>
              <a:t>2013 INITIATION DEATHS SPREADSHEET amended 03 June 14.xlsx</a:t>
            </a:r>
            <a:r>
              <a:rPr lang="en-ZA" dirty="0" smtClean="0"/>
              <a:t> </a:t>
            </a:r>
          </a:p>
          <a:p>
            <a:pPr marL="475488" indent="-457200">
              <a:buAutoNum type="arabicPeriod"/>
            </a:pPr>
            <a:r>
              <a:rPr lang="en-ZA" dirty="0" smtClean="0"/>
              <a:t>Re: Consent of adult who has died/ sustained injury, see </a:t>
            </a:r>
            <a:r>
              <a:rPr lang="en-ZA" u="sng" dirty="0" smtClean="0"/>
              <a:t>S v </a:t>
            </a:r>
            <a:r>
              <a:rPr lang="en-ZA" u="sng" dirty="0" err="1" smtClean="0"/>
              <a:t>Sikhunyana</a:t>
            </a:r>
            <a:r>
              <a:rPr lang="en-ZA" u="sng" dirty="0" smtClean="0"/>
              <a:t> and Others</a:t>
            </a:r>
            <a:r>
              <a:rPr lang="en-ZA" dirty="0" smtClean="0"/>
              <a:t> 1961 (3) SA 549 (E) – Consent to highly dangerous practice is no defence.</a:t>
            </a:r>
          </a:p>
          <a:p>
            <a:pPr marL="475488" indent="-457200">
              <a:buAutoNum type="arabicPeriod"/>
            </a:pPr>
            <a:r>
              <a:rPr lang="en-ZA" dirty="0" smtClean="0"/>
              <a:t>See also </a:t>
            </a:r>
            <a:r>
              <a:rPr lang="en-ZA" u="sng" dirty="0" smtClean="0"/>
              <a:t>S v Collet </a:t>
            </a:r>
            <a:r>
              <a:rPr lang="en-ZA" dirty="0" smtClean="0"/>
              <a:t>1978 (3) SA 206 (RA) re: consent –contract -GBH</a:t>
            </a:r>
          </a:p>
          <a:p>
            <a:pPr marL="475488" indent="-457200">
              <a:buAutoNum type="arabicPeriod"/>
            </a:pPr>
            <a:r>
              <a:rPr lang="en-ZA" dirty="0" smtClean="0"/>
              <a:t>NEVER just refer initiation death matters for inquest.</a:t>
            </a:r>
          </a:p>
          <a:p>
            <a:pPr marL="475488" indent="-457200">
              <a:buAutoNum type="arabicPeriod"/>
            </a:pPr>
            <a:r>
              <a:rPr lang="en-ZA" dirty="0" smtClean="0"/>
              <a:t>ALWAYS report initiation deaths and related matters to Office of DPP.</a:t>
            </a:r>
          </a:p>
          <a:p>
            <a:pPr marL="475488" indent="-457200">
              <a:buAutoNum type="arabicPeriod"/>
            </a:pPr>
            <a:r>
              <a:rPr lang="en-ZA" dirty="0" smtClean="0"/>
              <a:t>When referring matters to DPP –always summarize the facts, provide motivation by reference to applicable laws and cases &amp; then recommendation re: prosecution. Make sure that all the factors previously indicated under evidence gathering and guidance have been attended to.</a:t>
            </a:r>
          </a:p>
          <a:p>
            <a:pPr marL="475488" indent="-457200">
              <a:buAutoNum type="arabicPeriod"/>
            </a:pPr>
            <a:endParaRPr lang="en-ZA" dirty="0" smtClean="0"/>
          </a:p>
          <a:p>
            <a:pPr marL="475488" indent="-457200">
              <a:buAutoNum type="arabicPeriod"/>
            </a:pPr>
            <a:endParaRPr lang="en-GB" dirty="0"/>
          </a:p>
        </p:txBody>
      </p:sp>
      <p:sp>
        <p:nvSpPr>
          <p:cNvPr id="3" name="Title 2"/>
          <p:cNvSpPr>
            <a:spLocks noGrp="1"/>
          </p:cNvSpPr>
          <p:nvPr>
            <p:ph type="title"/>
          </p:nvPr>
        </p:nvSpPr>
        <p:spPr>
          <a:xfrm>
            <a:off x="179512" y="1052736"/>
            <a:ext cx="8640960" cy="720080"/>
          </a:xfrm>
        </p:spPr>
        <p:txBody>
          <a:bodyPr/>
          <a:lstStyle/>
          <a:p>
            <a:r>
              <a:rPr lang="en-ZA" sz="2400" dirty="0" smtClean="0"/>
              <a:t>16.	Further guidance:</a:t>
            </a:r>
            <a:endParaRPr lang="en-GB"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620688"/>
            <a:ext cx="1047750" cy="1047750"/>
          </a:xfrm>
          <a:prstGeom prst="rect">
            <a:avLst/>
          </a:prstGeom>
        </p:spPr>
      </p:pic>
    </p:spTree>
    <p:extLst>
      <p:ext uri="{BB962C8B-B14F-4D97-AF65-F5344CB8AC3E}">
        <p14:creationId xmlns:p14="http://schemas.microsoft.com/office/powerpoint/2010/main" val="4287263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4824"/>
            <a:ext cx="8280920" cy="4176464"/>
          </a:xfrm>
        </p:spPr>
        <p:txBody>
          <a:bodyPr/>
          <a:lstStyle/>
          <a:p>
            <a:pPr marL="18288" indent="0">
              <a:buNone/>
            </a:pPr>
            <a:r>
              <a:rPr lang="en-ZA" dirty="0" smtClean="0"/>
              <a:t>v</a:t>
            </a:r>
            <a:endParaRPr lang="en-GB" dirty="0"/>
          </a:p>
        </p:txBody>
      </p:sp>
      <p:sp>
        <p:nvSpPr>
          <p:cNvPr id="3" name="Title 2"/>
          <p:cNvSpPr>
            <a:spLocks noGrp="1"/>
          </p:cNvSpPr>
          <p:nvPr>
            <p:ph type="title"/>
          </p:nvPr>
        </p:nvSpPr>
        <p:spPr>
          <a:xfrm>
            <a:off x="539552" y="692696"/>
            <a:ext cx="8208912" cy="864096"/>
          </a:xfrm>
        </p:spPr>
        <p:txBody>
          <a:bodyPr/>
          <a:lstStyle/>
          <a:p>
            <a:r>
              <a:rPr lang="en-ZA" sz="2800" dirty="0" smtClean="0"/>
              <a:t>17.	Questions &amp; discussions</a:t>
            </a:r>
            <a:endParaRPr lang="en-GB"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9769" y="476672"/>
            <a:ext cx="1047750" cy="1047750"/>
          </a:xfrm>
          <a:prstGeom prst="rect">
            <a:avLst/>
          </a:prstGeom>
        </p:spPr>
      </p:pic>
    </p:spTree>
    <p:extLst>
      <p:ext uri="{BB962C8B-B14F-4D97-AF65-F5344CB8AC3E}">
        <p14:creationId xmlns:p14="http://schemas.microsoft.com/office/powerpoint/2010/main" val="2952430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2060848"/>
            <a:ext cx="8856984" cy="4536504"/>
          </a:xfrm>
        </p:spPr>
        <p:txBody>
          <a:bodyPr/>
          <a:lstStyle/>
          <a:p>
            <a:pPr marL="18288" indent="0">
              <a:lnSpc>
                <a:spcPct val="200000"/>
              </a:lnSpc>
              <a:buNone/>
            </a:pPr>
            <a:r>
              <a:rPr lang="en-ZA" b="1" dirty="0" smtClean="0">
                <a:solidFill>
                  <a:srgbClr val="FFC000"/>
                </a:solidFill>
              </a:rPr>
              <a:t>PLEASE ENSURE THAT:</a:t>
            </a:r>
          </a:p>
          <a:p>
            <a:pPr marL="18288" indent="0">
              <a:lnSpc>
                <a:spcPct val="200000"/>
              </a:lnSpc>
              <a:buNone/>
            </a:pPr>
            <a:r>
              <a:rPr lang="en-ZA" dirty="0" smtClean="0"/>
              <a:t>1.	YOU HAVE SIGNED THE </a:t>
            </a:r>
            <a:r>
              <a:rPr lang="en-ZA" b="1" dirty="0" smtClean="0">
                <a:solidFill>
                  <a:srgbClr val="FFC000"/>
                </a:solidFill>
              </a:rPr>
              <a:t>ATTENDANCE REGISTER.</a:t>
            </a:r>
          </a:p>
          <a:p>
            <a:pPr marL="18288" indent="0">
              <a:lnSpc>
                <a:spcPct val="200000"/>
              </a:lnSpc>
              <a:buNone/>
            </a:pPr>
            <a:endParaRPr lang="en-ZA" dirty="0" smtClean="0"/>
          </a:p>
          <a:p>
            <a:pPr marL="18288" indent="0">
              <a:lnSpc>
                <a:spcPct val="200000"/>
              </a:lnSpc>
              <a:buNone/>
            </a:pPr>
            <a:r>
              <a:rPr lang="en-ZA" dirty="0" smtClean="0"/>
              <a:t>2.	HAVE COLLECTED A COPY OF THE </a:t>
            </a:r>
            <a:r>
              <a:rPr lang="en-ZA" b="1" dirty="0" smtClean="0">
                <a:solidFill>
                  <a:srgbClr val="FFC000"/>
                </a:solidFill>
              </a:rPr>
              <a:t>HANDOUT.</a:t>
            </a:r>
            <a:endParaRPr lang="en-GB" b="1" dirty="0">
              <a:solidFill>
                <a:srgbClr val="FFC000"/>
              </a:solidFill>
            </a:endParaRPr>
          </a:p>
        </p:txBody>
      </p:sp>
      <p:sp>
        <p:nvSpPr>
          <p:cNvPr id="3" name="Title 2"/>
          <p:cNvSpPr>
            <a:spLocks noGrp="1"/>
          </p:cNvSpPr>
          <p:nvPr>
            <p:ph type="title"/>
          </p:nvPr>
        </p:nvSpPr>
        <p:spPr>
          <a:xfrm>
            <a:off x="107504" y="548680"/>
            <a:ext cx="8856984" cy="914400"/>
          </a:xfrm>
        </p:spPr>
        <p:txBody>
          <a:bodyPr/>
          <a:lstStyle/>
          <a:p>
            <a:r>
              <a:rPr lang="en-ZA" dirty="0" smtClean="0"/>
              <a:t>PRELIMINARIES:</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332656"/>
            <a:ext cx="2520280" cy="21602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877272"/>
            <a:ext cx="8640960" cy="792088"/>
          </a:xfrm>
          <a:prstGeom prst="rect">
            <a:avLst/>
          </a:prstGeom>
        </p:spPr>
      </p:pic>
    </p:spTree>
    <p:extLst>
      <p:ext uri="{BB962C8B-B14F-4D97-AF65-F5344CB8AC3E}">
        <p14:creationId xmlns:p14="http://schemas.microsoft.com/office/powerpoint/2010/main" val="3273231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700808"/>
            <a:ext cx="8712968" cy="4104456"/>
          </a:xfrm>
        </p:spPr>
        <p:txBody>
          <a:bodyPr>
            <a:normAutofit fontScale="92500"/>
          </a:bodyPr>
          <a:lstStyle/>
          <a:p>
            <a:pPr marL="18288" indent="0" algn="ctr">
              <a:lnSpc>
                <a:spcPct val="200000"/>
              </a:lnSpc>
              <a:buNone/>
            </a:pPr>
            <a:r>
              <a:rPr lang="en-ZA" sz="2800" dirty="0" smtClean="0">
                <a:solidFill>
                  <a:srgbClr val="00B050"/>
                </a:solidFill>
              </a:rPr>
              <a:t>PLEASE PROVIDE FEEDBACK:</a:t>
            </a:r>
          </a:p>
          <a:p>
            <a:pPr marL="18288" indent="0">
              <a:lnSpc>
                <a:spcPct val="200000"/>
              </a:lnSpc>
              <a:buNone/>
            </a:pPr>
            <a:r>
              <a:rPr lang="en-ZA" dirty="0" smtClean="0"/>
              <a:t>WAS THE TRAINING HELPFUL? – ARE YOU NOW BETTER ABLE TO HANDLE INITIATION DEATH MATTERS RE: MALE CHILDREN?</a:t>
            </a:r>
          </a:p>
          <a:p>
            <a:pPr marL="18288" indent="0">
              <a:lnSpc>
                <a:spcPct val="200000"/>
              </a:lnSpc>
              <a:buNone/>
            </a:pPr>
            <a:r>
              <a:rPr lang="en-ZA" dirty="0" smtClean="0"/>
              <a:t>WAS THERE SOMETHING THAT WAS NOT ADDRESSED?</a:t>
            </a:r>
          </a:p>
          <a:p>
            <a:pPr marL="18288" indent="0">
              <a:lnSpc>
                <a:spcPct val="200000"/>
              </a:lnSpc>
              <a:buNone/>
            </a:pPr>
            <a:r>
              <a:rPr lang="en-ZA" dirty="0" smtClean="0"/>
              <a:t>HOW CAN THE TRAINING BE IMPROVED?</a:t>
            </a:r>
          </a:p>
          <a:p>
            <a:pPr marL="18288" indent="0" algn="r">
              <a:lnSpc>
                <a:spcPct val="200000"/>
              </a:lnSpc>
              <a:buNone/>
            </a:pPr>
            <a:r>
              <a:rPr lang="en-ZA" dirty="0"/>
              <a:t>	</a:t>
            </a:r>
            <a:r>
              <a:rPr lang="en-ZA" dirty="0" smtClean="0">
                <a:hlinkClick r:id="rId2"/>
              </a:rPr>
              <a:t>smahomed@npa.gov.za</a:t>
            </a:r>
            <a:endParaRPr lang="en-ZA" dirty="0" smtClean="0"/>
          </a:p>
          <a:p>
            <a:pPr marL="18288" indent="0" algn="r">
              <a:lnSpc>
                <a:spcPct val="200000"/>
              </a:lnSpc>
              <a:buNone/>
            </a:pPr>
            <a:endParaRPr lang="en-GB" dirty="0"/>
          </a:p>
        </p:txBody>
      </p:sp>
      <p:sp>
        <p:nvSpPr>
          <p:cNvPr id="3" name="Title 2"/>
          <p:cNvSpPr>
            <a:spLocks noGrp="1"/>
          </p:cNvSpPr>
          <p:nvPr>
            <p:ph type="title"/>
          </p:nvPr>
        </p:nvSpPr>
        <p:spPr>
          <a:xfrm>
            <a:off x="539552" y="404664"/>
            <a:ext cx="8208912" cy="1440160"/>
          </a:xfrm>
        </p:spPr>
        <p:txBody>
          <a:bodyPr/>
          <a:lstStyle/>
          <a:p>
            <a:pPr algn="ctr"/>
            <a:r>
              <a:rPr lang="en-ZA" dirty="0" smtClean="0">
                <a:solidFill>
                  <a:schemeClr val="accent1">
                    <a:lumMod val="60000"/>
                    <a:lumOff val="40000"/>
                  </a:schemeClr>
                </a:solidFill>
              </a:rPr>
              <a:t>THANK YOU FOR ATTENDING!</a:t>
            </a:r>
            <a:endParaRPr lang="en-GB" dirty="0">
              <a:solidFill>
                <a:schemeClr val="accent1">
                  <a:lumMod val="60000"/>
                  <a:lumOff val="4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5157192"/>
            <a:ext cx="2376264" cy="1563613"/>
          </a:xfrm>
          <a:prstGeom prst="rect">
            <a:avLst/>
          </a:prstGeom>
        </p:spPr>
      </p:pic>
    </p:spTree>
    <p:extLst>
      <p:ext uri="{BB962C8B-B14F-4D97-AF65-F5344CB8AC3E}">
        <p14:creationId xmlns:p14="http://schemas.microsoft.com/office/powerpoint/2010/main" val="199526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6"/>
            <a:ext cx="8928992" cy="5328592"/>
          </a:xfrm>
        </p:spPr>
        <p:txBody>
          <a:bodyPr>
            <a:normAutofit fontScale="85000" lnSpcReduction="20000"/>
          </a:bodyPr>
          <a:lstStyle/>
          <a:p>
            <a:pPr marL="475488" indent="-457200">
              <a:lnSpc>
                <a:spcPct val="150000"/>
              </a:lnSpc>
              <a:buAutoNum type="arabicPeriod"/>
            </a:pPr>
            <a:r>
              <a:rPr lang="en-ZA" b="1" dirty="0" smtClean="0"/>
              <a:t>CHILD</a:t>
            </a:r>
            <a:r>
              <a:rPr lang="en-ZA" dirty="0" smtClean="0"/>
              <a:t> = person below age 18 </a:t>
            </a:r>
            <a:r>
              <a:rPr lang="en-ZA" i="1" dirty="0" smtClean="0"/>
              <a:t>[Definitions Children’s Act &amp; s28 (3) Constitution]</a:t>
            </a:r>
          </a:p>
          <a:p>
            <a:pPr marL="475488" indent="-457200">
              <a:lnSpc>
                <a:spcPct val="150000"/>
              </a:lnSpc>
              <a:buAutoNum type="arabicPeriod" startAt="2"/>
            </a:pPr>
            <a:r>
              <a:rPr lang="en-ZA" b="1" dirty="0" smtClean="0"/>
              <a:t>MALE CIRCUMCISION </a:t>
            </a:r>
            <a:r>
              <a:rPr lang="en-ZA" dirty="0" smtClean="0"/>
              <a:t>= surgical removal of the foreskin of a human penis </a:t>
            </a:r>
            <a:r>
              <a:rPr lang="en-ZA" i="1" dirty="0" smtClean="0"/>
              <a:t>[NB: Not defined in Children’s Act – only female circumcision defined therein]</a:t>
            </a:r>
          </a:p>
          <a:p>
            <a:pPr marL="18288" indent="0">
              <a:lnSpc>
                <a:spcPct val="150000"/>
              </a:lnSpc>
              <a:buNone/>
            </a:pPr>
            <a:r>
              <a:rPr lang="en-ZA" i="1" dirty="0"/>
              <a:t>	</a:t>
            </a:r>
            <a:r>
              <a:rPr lang="en-ZA" i="1" dirty="0" smtClean="0"/>
              <a:t>* </a:t>
            </a:r>
            <a:r>
              <a:rPr lang="en-ZA" b="1" i="1" dirty="0" smtClean="0">
                <a:solidFill>
                  <a:schemeClr val="accent5">
                    <a:lumMod val="60000"/>
                    <a:lumOff val="40000"/>
                  </a:schemeClr>
                </a:solidFill>
              </a:rPr>
              <a:t>Religious purposes:  </a:t>
            </a:r>
            <a:r>
              <a:rPr lang="en-ZA" i="1" dirty="0" smtClean="0"/>
              <a:t>	Jewish &amp; Muslim people</a:t>
            </a:r>
          </a:p>
          <a:p>
            <a:pPr marL="18288" indent="0">
              <a:lnSpc>
                <a:spcPct val="150000"/>
              </a:lnSpc>
              <a:buNone/>
            </a:pPr>
            <a:r>
              <a:rPr lang="en-ZA" i="1" dirty="0"/>
              <a:t>	</a:t>
            </a:r>
            <a:r>
              <a:rPr lang="en-ZA" i="1" dirty="0" smtClean="0"/>
              <a:t>* </a:t>
            </a:r>
            <a:r>
              <a:rPr lang="en-ZA" b="1" i="1" dirty="0" smtClean="0">
                <a:solidFill>
                  <a:schemeClr val="accent5">
                    <a:lumMod val="60000"/>
                    <a:lumOff val="40000"/>
                  </a:schemeClr>
                </a:solidFill>
              </a:rPr>
              <a:t>Cultural purposes:  	</a:t>
            </a:r>
            <a:r>
              <a:rPr lang="en-ZA" i="1" dirty="0" err="1" smtClean="0"/>
              <a:t>AmaNdebele</a:t>
            </a:r>
            <a:r>
              <a:rPr lang="en-ZA" i="1" dirty="0" smtClean="0"/>
              <a:t>, </a:t>
            </a:r>
            <a:r>
              <a:rPr lang="en-ZA" i="1" dirty="0" err="1" smtClean="0"/>
              <a:t>Bapedi</a:t>
            </a:r>
            <a:r>
              <a:rPr lang="en-ZA" i="1" dirty="0" smtClean="0"/>
              <a:t>, </a:t>
            </a:r>
            <a:r>
              <a:rPr lang="en-ZA" i="1" dirty="0" err="1" smtClean="0"/>
              <a:t>Vhavenda</a:t>
            </a:r>
            <a:r>
              <a:rPr lang="en-ZA" i="1" dirty="0" smtClean="0"/>
              <a:t>, </a:t>
            </a:r>
            <a:r>
              <a:rPr lang="en-ZA" i="1" dirty="0" err="1" smtClean="0"/>
              <a:t>amaXhosa</a:t>
            </a:r>
            <a:r>
              <a:rPr lang="en-ZA" i="1" dirty="0" smtClean="0"/>
              <a:t>, 					</a:t>
            </a:r>
            <a:r>
              <a:rPr lang="en-ZA" i="1" dirty="0" err="1" smtClean="0"/>
              <a:t>amaSwati</a:t>
            </a:r>
            <a:r>
              <a:rPr lang="en-ZA" i="1" dirty="0" smtClean="0"/>
              <a:t>, Basotho, </a:t>
            </a:r>
            <a:r>
              <a:rPr lang="en-ZA" i="1" dirty="0" err="1" smtClean="0"/>
              <a:t>Vatsonga</a:t>
            </a:r>
            <a:r>
              <a:rPr lang="en-ZA" i="1" dirty="0" smtClean="0"/>
              <a:t>, &amp; Batswana</a:t>
            </a:r>
            <a:r>
              <a:rPr lang="en-ZA" i="1" dirty="0"/>
              <a:t>	</a:t>
            </a:r>
            <a:endParaRPr lang="en-ZA" i="1" dirty="0" smtClean="0"/>
          </a:p>
          <a:p>
            <a:pPr marL="475488" indent="-457200">
              <a:lnSpc>
                <a:spcPct val="150000"/>
              </a:lnSpc>
              <a:buAutoNum type="arabicPeriod" startAt="2"/>
            </a:pPr>
            <a:r>
              <a:rPr lang="en-ZA" b="1" dirty="0" smtClean="0"/>
              <a:t>RELIGION</a:t>
            </a:r>
            <a:r>
              <a:rPr lang="en-ZA" dirty="0" smtClean="0"/>
              <a:t> = Belief in &amp; worship of a superhuman controlling power referred to a specific God/Gods.  Usually based on written reference. </a:t>
            </a:r>
            <a:r>
              <a:rPr lang="en-ZA" i="1" dirty="0" smtClean="0"/>
              <a:t>E.g. Muslims believe in a God referred to as Allah.  Their written reference is the Quran.  They believe that male circumcision  is deemed necessary by their prescribed way of life (</a:t>
            </a:r>
            <a:r>
              <a:rPr lang="en-ZA" i="1" dirty="0" err="1"/>
              <a:t>S</a:t>
            </a:r>
            <a:r>
              <a:rPr lang="en-ZA" i="1" dirty="0" err="1" smtClean="0"/>
              <a:t>unnah</a:t>
            </a:r>
            <a:r>
              <a:rPr lang="en-ZA" i="1" dirty="0" smtClean="0"/>
              <a:t>) and reported teachings of their Prophet (Hadith).</a:t>
            </a:r>
          </a:p>
          <a:p>
            <a:pPr marL="475488" indent="-457200">
              <a:lnSpc>
                <a:spcPct val="150000"/>
              </a:lnSpc>
              <a:buAutoNum type="arabicPeriod" startAt="2"/>
            </a:pPr>
            <a:r>
              <a:rPr lang="en-ZA" b="1" dirty="0" smtClean="0"/>
              <a:t>CULTURE</a:t>
            </a:r>
            <a:r>
              <a:rPr lang="en-ZA" dirty="0" smtClean="0"/>
              <a:t> = ideas, customs, &amp; social behaviour of a particular people/ society.   </a:t>
            </a:r>
            <a:r>
              <a:rPr lang="en-ZA" i="1" dirty="0" smtClean="0"/>
              <a:t>For e.g. initiation practices is a customary practice of the Ndebele people.</a:t>
            </a:r>
            <a:endParaRPr lang="en-GB" i="1" dirty="0"/>
          </a:p>
        </p:txBody>
      </p:sp>
      <p:sp>
        <p:nvSpPr>
          <p:cNvPr id="3" name="Title 2"/>
          <p:cNvSpPr>
            <a:spLocks noGrp="1"/>
          </p:cNvSpPr>
          <p:nvPr>
            <p:ph type="title"/>
          </p:nvPr>
        </p:nvSpPr>
        <p:spPr>
          <a:xfrm>
            <a:off x="107504" y="476672"/>
            <a:ext cx="8928992" cy="914400"/>
          </a:xfrm>
        </p:spPr>
        <p:txBody>
          <a:bodyPr/>
          <a:lstStyle/>
          <a:p>
            <a:pPr algn="ctr"/>
            <a:r>
              <a:rPr lang="en-ZA" sz="4000" dirty="0" smtClean="0"/>
              <a:t>1. DEFINITIONS:</a:t>
            </a:r>
            <a:endParaRPr lang="en-GB"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116632"/>
            <a:ext cx="1584176" cy="1296144"/>
          </a:xfrm>
          <a:prstGeom prst="rect">
            <a:avLst/>
          </a:prstGeom>
        </p:spPr>
      </p:pic>
    </p:spTree>
    <p:extLst>
      <p:ext uri="{BB962C8B-B14F-4D97-AF65-F5344CB8AC3E}">
        <p14:creationId xmlns:p14="http://schemas.microsoft.com/office/powerpoint/2010/main" val="914787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268760"/>
            <a:ext cx="8928992" cy="5400600"/>
          </a:xfrm>
        </p:spPr>
        <p:txBody>
          <a:bodyPr>
            <a:normAutofit lnSpcReduction="10000"/>
          </a:bodyPr>
          <a:lstStyle/>
          <a:p>
            <a:pPr marL="475488" indent="-457200">
              <a:lnSpc>
                <a:spcPct val="150000"/>
              </a:lnSpc>
              <a:buAutoNum type="arabicPeriod"/>
            </a:pPr>
            <a:r>
              <a:rPr lang="en-ZA" sz="1800" dirty="0" smtClean="0"/>
              <a:t>CONSTITUTION</a:t>
            </a:r>
          </a:p>
          <a:p>
            <a:pPr marL="475488" indent="-457200">
              <a:lnSpc>
                <a:spcPct val="150000"/>
              </a:lnSpc>
              <a:buAutoNum type="arabicPeriod"/>
            </a:pPr>
            <a:r>
              <a:rPr lang="en-ZA" sz="1800" dirty="0" smtClean="0"/>
              <a:t>CHILDREN’S ACT 38 OF 2005</a:t>
            </a:r>
          </a:p>
          <a:p>
            <a:pPr marL="475488" indent="-457200">
              <a:lnSpc>
                <a:spcPct val="150000"/>
              </a:lnSpc>
              <a:buAutoNum type="arabicPeriod" startAt="3"/>
            </a:pPr>
            <a:r>
              <a:rPr lang="en-ZA" sz="1800" dirty="0" smtClean="0"/>
              <a:t>KWANDEBELE INGOMA ACT NO.4 OF 1984/ </a:t>
            </a:r>
            <a:r>
              <a:rPr lang="en-ZA" sz="1800" i="1" dirty="0" smtClean="0"/>
              <a:t>MPUMALANGA INGOMA ACT 1996?  					</a:t>
            </a:r>
            <a:r>
              <a:rPr lang="en-ZA" sz="1800" i="1" dirty="0" smtClean="0">
                <a:solidFill>
                  <a:srgbClr val="92D050"/>
                </a:solidFill>
              </a:rPr>
              <a:t>NB: Provincial legislation*</a:t>
            </a:r>
          </a:p>
          <a:p>
            <a:pPr marL="475488" indent="-457200">
              <a:lnSpc>
                <a:spcPct val="150000"/>
              </a:lnSpc>
              <a:buAutoNum type="arabicPeriod" startAt="3"/>
            </a:pPr>
            <a:r>
              <a:rPr lang="en-ZA" sz="1800" dirty="0" smtClean="0"/>
              <a:t>COMMON LAW OFFENCES</a:t>
            </a:r>
          </a:p>
          <a:p>
            <a:pPr marL="475488" indent="-457200">
              <a:lnSpc>
                <a:spcPct val="150000"/>
              </a:lnSpc>
              <a:buAutoNum type="arabicPeriod" startAt="3"/>
            </a:pPr>
            <a:r>
              <a:rPr lang="en-ZA" sz="1800" dirty="0" smtClean="0"/>
              <a:t>SEXUAL OFFENCES ACT 32 OF 2007</a:t>
            </a:r>
          </a:p>
          <a:p>
            <a:pPr marL="475488" indent="-457200">
              <a:lnSpc>
                <a:spcPct val="150000"/>
              </a:lnSpc>
              <a:buAutoNum type="arabicPeriod" startAt="3"/>
            </a:pPr>
            <a:r>
              <a:rPr lang="en-ZA" sz="1800" dirty="0" smtClean="0"/>
              <a:t>ETHICAL RULES FOR PRACTITIONERS REGISTERED UNDER THE HEALTH PROFESSIONS ACT NO. 56 OF 1974		</a:t>
            </a:r>
            <a:r>
              <a:rPr lang="en-ZA" sz="1800" i="1" dirty="0" smtClean="0">
                <a:solidFill>
                  <a:srgbClr val="92D050"/>
                </a:solidFill>
              </a:rPr>
              <a:t>NB: HPCSA website</a:t>
            </a:r>
            <a:endParaRPr lang="en-ZA" sz="1800" dirty="0" smtClean="0">
              <a:solidFill>
                <a:srgbClr val="92D050"/>
              </a:solidFill>
            </a:endParaRPr>
          </a:p>
          <a:p>
            <a:pPr marL="475488" indent="-457200">
              <a:lnSpc>
                <a:spcPct val="150000"/>
              </a:lnSpc>
              <a:buAutoNum type="arabicPeriod" startAt="3"/>
            </a:pPr>
            <a:r>
              <a:rPr lang="en-ZA" sz="1800" dirty="0" smtClean="0"/>
              <a:t>HEALTH  PROFESSIONS ACT 56 OF 1974</a:t>
            </a:r>
          </a:p>
          <a:p>
            <a:pPr marL="475488" indent="-457200">
              <a:lnSpc>
                <a:spcPct val="150000"/>
              </a:lnSpc>
              <a:buAutoNum type="arabicPeriod" startAt="3"/>
            </a:pPr>
            <a:r>
              <a:rPr lang="en-ZA" sz="1800" dirty="0" smtClean="0"/>
              <a:t>NATIONAL HEALTH ACT 6 OF 2003</a:t>
            </a:r>
          </a:p>
          <a:p>
            <a:pPr marL="475488" indent="-457200">
              <a:lnSpc>
                <a:spcPct val="150000"/>
              </a:lnSpc>
              <a:buAutoNum type="arabicPeriod" startAt="3"/>
            </a:pPr>
            <a:r>
              <a:rPr lang="en-ZA" sz="1800" dirty="0" smtClean="0"/>
              <a:t>TRADITIONAL  HEALTH PRACTITIONERS ACT 22 OF 2007 	</a:t>
            </a:r>
          </a:p>
          <a:p>
            <a:pPr marL="18288" indent="0">
              <a:lnSpc>
                <a:spcPct val="150000"/>
              </a:lnSpc>
              <a:buNone/>
            </a:pPr>
            <a:r>
              <a:rPr lang="en-ZA" sz="1800" i="1" dirty="0"/>
              <a:t>	</a:t>
            </a:r>
            <a:r>
              <a:rPr lang="en-ZA" sz="1800" i="1" dirty="0" smtClean="0"/>
              <a:t>				</a:t>
            </a:r>
            <a:r>
              <a:rPr lang="en-ZA" sz="1800" i="1" dirty="0" smtClean="0">
                <a:solidFill>
                  <a:srgbClr val="92D050"/>
                </a:solidFill>
              </a:rPr>
              <a:t>NB: Date of commencement not proclaimed</a:t>
            </a:r>
            <a:endParaRPr lang="en-ZA" sz="2000" dirty="0" smtClean="0">
              <a:solidFill>
                <a:srgbClr val="92D050"/>
              </a:solidFill>
            </a:endParaRPr>
          </a:p>
          <a:p>
            <a:pPr marL="361188" indent="-342900">
              <a:buAutoNum type="arabicPeriod" startAt="3"/>
            </a:pPr>
            <a:endParaRPr lang="en-ZA" sz="1400" i="1" dirty="0" smtClean="0"/>
          </a:p>
        </p:txBody>
      </p:sp>
      <p:sp>
        <p:nvSpPr>
          <p:cNvPr id="3" name="Title 2"/>
          <p:cNvSpPr>
            <a:spLocks noGrp="1"/>
          </p:cNvSpPr>
          <p:nvPr>
            <p:ph type="title"/>
          </p:nvPr>
        </p:nvSpPr>
        <p:spPr>
          <a:xfrm>
            <a:off x="107504" y="260648"/>
            <a:ext cx="8928992" cy="914400"/>
          </a:xfrm>
        </p:spPr>
        <p:txBody>
          <a:bodyPr/>
          <a:lstStyle/>
          <a:p>
            <a:pPr algn="ctr"/>
            <a:r>
              <a:rPr lang="en-ZA" sz="4000" dirty="0"/>
              <a:t>2</a:t>
            </a:r>
            <a:r>
              <a:rPr lang="en-ZA" sz="4000" dirty="0" smtClean="0"/>
              <a:t>.  </a:t>
            </a:r>
            <a:r>
              <a:rPr lang="en-ZA" sz="4000" u="sng" dirty="0" smtClean="0"/>
              <a:t>SOME</a:t>
            </a:r>
            <a:r>
              <a:rPr lang="en-ZA" sz="4000" dirty="0" smtClean="0"/>
              <a:t> RELEVANT RESOURCES</a:t>
            </a:r>
            <a:endParaRPr lang="en-GB"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1124744"/>
            <a:ext cx="1551806" cy="1080120"/>
          </a:xfrm>
          <a:prstGeom prst="rect">
            <a:avLst/>
          </a:prstGeom>
        </p:spPr>
      </p:pic>
    </p:spTree>
    <p:extLst>
      <p:ext uri="{BB962C8B-B14F-4D97-AF65-F5344CB8AC3E}">
        <p14:creationId xmlns:p14="http://schemas.microsoft.com/office/powerpoint/2010/main" val="520650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668438"/>
            <a:ext cx="8784976" cy="5144938"/>
          </a:xfrm>
        </p:spPr>
        <p:txBody>
          <a:bodyPr>
            <a:normAutofit lnSpcReduction="10000"/>
          </a:bodyPr>
          <a:lstStyle/>
          <a:p>
            <a:pPr marL="475488" indent="-457200">
              <a:buAutoNum type="arabicPeriod"/>
            </a:pPr>
            <a:r>
              <a:rPr lang="en-ZA" sz="1800" dirty="0" smtClean="0"/>
              <a:t>INITIATION SCHOOL = place attended by persons to undergo rites of passage. Rituals performed &amp; taught at school are traditionally kept secret.  Different schools for males and females.</a:t>
            </a:r>
          </a:p>
          <a:p>
            <a:pPr marL="475488" indent="-457200">
              <a:buAutoNum type="arabicPeriod"/>
            </a:pPr>
            <a:r>
              <a:rPr lang="en-ZA" sz="1800" dirty="0" smtClean="0"/>
              <a:t>MALE INITIATION – usually begins with the practice of male circumcision which procedure is usually performed by traditional surgeons and in some instances qualified medical doctors.  This is followed by a stay in makeshift structures for a period of time over which initiates are instructed on their cultural practices.  </a:t>
            </a:r>
            <a:r>
              <a:rPr lang="en-ZA" sz="1800" u="sng" dirty="0" smtClean="0"/>
              <a:t>Only male persons who belong to the same culture  &amp; have been initiated are allowed access to the schools. </a:t>
            </a:r>
            <a:r>
              <a:rPr lang="en-ZA" sz="1800" dirty="0" smtClean="0"/>
              <a:t> </a:t>
            </a:r>
            <a:r>
              <a:rPr lang="en-ZA" sz="1800" b="1" dirty="0" smtClean="0">
                <a:solidFill>
                  <a:srgbClr val="92D050"/>
                </a:solidFill>
              </a:rPr>
              <a:t>[NB: Re – investigating officer!]</a:t>
            </a:r>
            <a:r>
              <a:rPr lang="en-ZA" sz="1800" dirty="0" smtClean="0"/>
              <a:t>			</a:t>
            </a:r>
          </a:p>
          <a:p>
            <a:pPr marL="475488" indent="-457200">
              <a:buAutoNum type="arabicPeriod"/>
            </a:pPr>
            <a:r>
              <a:rPr lang="en-ZA" sz="1800" dirty="0" smtClean="0"/>
              <a:t>AUTHORIZATION – usually a chief who wishes to hold an initiation school is required to obtain authorization from the relevant Royal House/ the Chief in whose area of jurisdiction the school is located.  Some Royal Houses/ Chiefs charge a fee to issue authorization.</a:t>
            </a:r>
          </a:p>
          <a:p>
            <a:pPr marL="475488" indent="-457200">
              <a:buAutoNum type="arabicPeriod"/>
            </a:pPr>
            <a:r>
              <a:rPr lang="en-ZA" sz="1800" dirty="0" smtClean="0"/>
              <a:t>PERSONS INVOLVED – Chief/Owner of school, circumciser, principals/teachers, initiates, initiates male guardian</a:t>
            </a:r>
          </a:p>
          <a:p>
            <a:pPr marL="475488" indent="-457200">
              <a:buAutoNum type="arabicPeriod"/>
            </a:pPr>
            <a:r>
              <a:rPr lang="en-ZA" sz="1800" dirty="0" smtClean="0"/>
              <a:t>AGENCIES INVOLVED – National House of Traditional Leaders, Provincial House of Traditional Leaders, Relevant Royal Houses/Chiefs, Department of Health, SAPS, NPA</a:t>
            </a:r>
            <a:endParaRPr lang="en-GB" dirty="0"/>
          </a:p>
        </p:txBody>
      </p:sp>
      <p:sp>
        <p:nvSpPr>
          <p:cNvPr id="3" name="Title 2"/>
          <p:cNvSpPr>
            <a:spLocks noGrp="1"/>
          </p:cNvSpPr>
          <p:nvPr>
            <p:ph type="title"/>
          </p:nvPr>
        </p:nvSpPr>
        <p:spPr>
          <a:xfrm>
            <a:off x="107504" y="0"/>
            <a:ext cx="8856984" cy="620688"/>
          </a:xfrm>
        </p:spPr>
        <p:txBody>
          <a:bodyPr/>
          <a:lstStyle/>
          <a:p>
            <a:pPr algn="ctr"/>
            <a:r>
              <a:rPr lang="en-ZA" sz="3200" dirty="0" smtClean="0"/>
              <a:t>3.  BACKGROUND INITIATION SCHOOLS</a:t>
            </a:r>
            <a:endParaRPr lang="en-GB"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344" y="548680"/>
            <a:ext cx="1263774" cy="1080120"/>
          </a:xfrm>
          <a:prstGeom prst="rect">
            <a:avLst/>
          </a:prstGeom>
        </p:spPr>
      </p:pic>
    </p:spTree>
    <p:extLst>
      <p:ext uri="{BB962C8B-B14F-4D97-AF65-F5344CB8AC3E}">
        <p14:creationId xmlns:p14="http://schemas.microsoft.com/office/powerpoint/2010/main" val="271232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84784"/>
            <a:ext cx="8928992" cy="5112568"/>
          </a:xfrm>
        </p:spPr>
        <p:txBody>
          <a:bodyPr>
            <a:normAutofit fontScale="92500" lnSpcReduction="10000"/>
          </a:bodyPr>
          <a:lstStyle/>
          <a:p>
            <a:pPr marL="475488" indent="-457200">
              <a:lnSpc>
                <a:spcPct val="150000"/>
              </a:lnSpc>
              <a:buAutoNum type="arabicPeriod"/>
            </a:pPr>
            <a:r>
              <a:rPr lang="en-ZA" sz="2000" dirty="0" smtClean="0"/>
              <a:t>To practice his/her religion [Constitution: sections 15 &amp; 31]</a:t>
            </a:r>
            <a:endParaRPr lang="en-ZA" sz="2000" dirty="0"/>
          </a:p>
          <a:p>
            <a:pPr marL="475488" indent="-457200">
              <a:lnSpc>
                <a:spcPct val="150000"/>
              </a:lnSpc>
              <a:buAutoNum type="arabicPeriod"/>
            </a:pPr>
            <a:r>
              <a:rPr lang="en-ZA" sz="2000" dirty="0" smtClean="0"/>
              <a:t>Participate in his/her cultural practices [Constitution: sections 30 &amp; 31]</a:t>
            </a:r>
          </a:p>
          <a:p>
            <a:pPr marL="475488" indent="-457200">
              <a:lnSpc>
                <a:spcPct val="150000"/>
              </a:lnSpc>
              <a:buAutoNum type="arabicPeriod"/>
            </a:pPr>
            <a:r>
              <a:rPr lang="en-ZA" sz="2000" dirty="0" smtClean="0"/>
              <a:t>Not to be subjected to religious &amp; cultural practices detrimental to his/her wellbeing [Children’s Act 38 of 2005]</a:t>
            </a:r>
          </a:p>
          <a:p>
            <a:pPr marL="475488" indent="-457200">
              <a:lnSpc>
                <a:spcPct val="150000"/>
              </a:lnSpc>
              <a:buAutoNum type="arabicPeriod"/>
            </a:pPr>
            <a:r>
              <a:rPr lang="en-ZA" sz="2000" dirty="0" smtClean="0"/>
              <a:t>To refuse male circumcision [Children’s Act – section 12 (10)] – </a:t>
            </a:r>
            <a:r>
              <a:rPr lang="en-ZA" sz="2000" i="1" dirty="0" smtClean="0"/>
              <a:t>ONLY APPLIES TO MALE CHILDREN!</a:t>
            </a:r>
          </a:p>
          <a:p>
            <a:pPr marL="18288" indent="0">
              <a:lnSpc>
                <a:spcPct val="150000"/>
              </a:lnSpc>
              <a:buNone/>
            </a:pPr>
            <a:endParaRPr lang="en-ZA" sz="2000" i="1" dirty="0" smtClean="0"/>
          </a:p>
          <a:p>
            <a:pPr marL="18288" indent="0">
              <a:lnSpc>
                <a:spcPct val="150000"/>
              </a:lnSpc>
              <a:buNone/>
            </a:pPr>
            <a:r>
              <a:rPr lang="en-ZA" sz="2000" i="1" dirty="0" smtClean="0">
                <a:solidFill>
                  <a:schemeClr val="bg2">
                    <a:lumMod val="20000"/>
                    <a:lumOff val="80000"/>
                  </a:schemeClr>
                </a:solidFill>
              </a:rPr>
              <a:t>RELATED:   	See sections 12 and 305 of Children’s Act &amp; 					Regulations 5 &amp;6</a:t>
            </a:r>
          </a:p>
          <a:p>
            <a:pPr marL="18288" indent="0">
              <a:lnSpc>
                <a:spcPct val="150000"/>
              </a:lnSpc>
              <a:buNone/>
            </a:pPr>
            <a:r>
              <a:rPr lang="en-ZA" sz="2000" i="1" dirty="0" smtClean="0">
                <a:solidFill>
                  <a:schemeClr val="bg2">
                    <a:lumMod val="20000"/>
                    <a:lumOff val="80000"/>
                  </a:schemeClr>
                </a:solidFill>
              </a:rPr>
              <a:t>WHO: 		Circumciser, Possibly Chief and even parents</a:t>
            </a:r>
          </a:p>
          <a:p>
            <a:pPr marL="18288" indent="0">
              <a:lnSpc>
                <a:spcPct val="150000"/>
              </a:lnSpc>
              <a:buNone/>
            </a:pPr>
            <a:r>
              <a:rPr lang="en-ZA" sz="2000" i="1" dirty="0" smtClean="0">
                <a:solidFill>
                  <a:schemeClr val="bg2">
                    <a:lumMod val="20000"/>
                    <a:lumOff val="80000"/>
                  </a:schemeClr>
                </a:solidFill>
              </a:rPr>
              <a:t>REQUIRE:	Proof of religion, culture, age, circumcision, identity circumciser, etc.</a:t>
            </a:r>
          </a:p>
        </p:txBody>
      </p:sp>
      <p:sp>
        <p:nvSpPr>
          <p:cNvPr id="3" name="Title 2"/>
          <p:cNvSpPr>
            <a:spLocks noGrp="1"/>
          </p:cNvSpPr>
          <p:nvPr>
            <p:ph type="title"/>
          </p:nvPr>
        </p:nvSpPr>
        <p:spPr>
          <a:xfrm>
            <a:off x="215008" y="116632"/>
            <a:ext cx="8605464" cy="1296144"/>
          </a:xfrm>
        </p:spPr>
        <p:txBody>
          <a:bodyPr/>
          <a:lstStyle/>
          <a:p>
            <a:r>
              <a:rPr lang="en-ZA" sz="3200" dirty="0"/>
              <a:t>4</a:t>
            </a:r>
            <a:r>
              <a:rPr lang="en-ZA" sz="3200" dirty="0" smtClean="0"/>
              <a:t>.  	CHILD’S RELIGIOUS &amp; CULTURAL 	RIGHTS &amp; SOME APPLICABLE LAWS</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5601" y="3861048"/>
            <a:ext cx="792088" cy="8086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9291" y="4797152"/>
            <a:ext cx="1084709" cy="720080"/>
          </a:xfrm>
          <a:prstGeom prst="rect">
            <a:avLst/>
          </a:prstGeom>
        </p:spPr>
      </p:pic>
    </p:spTree>
    <p:extLst>
      <p:ext uri="{BB962C8B-B14F-4D97-AF65-F5344CB8AC3E}">
        <p14:creationId xmlns:p14="http://schemas.microsoft.com/office/powerpoint/2010/main" val="1363630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772816"/>
            <a:ext cx="8856984" cy="4968552"/>
          </a:xfrm>
        </p:spPr>
        <p:txBody>
          <a:bodyPr>
            <a:normAutofit fontScale="92500" lnSpcReduction="10000"/>
          </a:bodyPr>
          <a:lstStyle/>
          <a:p>
            <a:pPr marL="475488" indent="-457200">
              <a:lnSpc>
                <a:spcPct val="150000"/>
              </a:lnSpc>
              <a:buAutoNum type="arabicPeriod"/>
            </a:pPr>
            <a:r>
              <a:rPr lang="en-ZA" sz="2000" dirty="0"/>
              <a:t>To family/parental/alternative care when removed from family environment [Constitution: section 28 (1) (b)]</a:t>
            </a:r>
          </a:p>
          <a:p>
            <a:pPr marL="475488" indent="-457200">
              <a:lnSpc>
                <a:spcPct val="150000"/>
              </a:lnSpc>
              <a:buAutoNum type="arabicPeriod"/>
            </a:pPr>
            <a:r>
              <a:rPr lang="en-ZA" sz="2000" dirty="0"/>
              <a:t>To basic nutrition, shelter, health care &amp; social services [Constitution: section 28 (1) (c)]</a:t>
            </a:r>
          </a:p>
          <a:p>
            <a:pPr marL="475488" indent="-457200">
              <a:lnSpc>
                <a:spcPct val="150000"/>
              </a:lnSpc>
              <a:buAutoNum type="arabicPeriod"/>
            </a:pPr>
            <a:r>
              <a:rPr lang="en-ZA" sz="2000" dirty="0"/>
              <a:t>To be protected from maltreatment, neglect, abuse/degradation [Constitution: section 28 (1) (d) &amp; 10]</a:t>
            </a:r>
          </a:p>
          <a:p>
            <a:pPr marL="18288" indent="0">
              <a:buNone/>
            </a:pPr>
            <a:r>
              <a:rPr lang="en-ZA" sz="2400" dirty="0"/>
              <a:t>	</a:t>
            </a:r>
            <a:endParaRPr lang="en-ZA" sz="2400" dirty="0" smtClean="0"/>
          </a:p>
          <a:p>
            <a:pPr marL="18288" indent="0">
              <a:buNone/>
            </a:pPr>
            <a:r>
              <a:rPr lang="en-ZA" sz="2000" b="1" i="1" dirty="0" smtClean="0">
                <a:solidFill>
                  <a:schemeClr val="bg2">
                    <a:lumMod val="20000"/>
                    <a:lumOff val="80000"/>
                  </a:schemeClr>
                </a:solidFill>
              </a:rPr>
              <a:t>CONTRAVENTION</a:t>
            </a:r>
            <a:r>
              <a:rPr lang="en-ZA" sz="2000" b="1" i="1" dirty="0">
                <a:solidFill>
                  <a:schemeClr val="bg2">
                    <a:lumMod val="20000"/>
                    <a:lumOff val="80000"/>
                  </a:schemeClr>
                </a:solidFill>
              </a:rPr>
              <a:t>:  </a:t>
            </a:r>
            <a:r>
              <a:rPr lang="en-ZA" sz="2000" b="1" i="1" dirty="0" smtClean="0">
                <a:solidFill>
                  <a:schemeClr val="bg2">
                    <a:lumMod val="20000"/>
                    <a:lumOff val="80000"/>
                  </a:schemeClr>
                </a:solidFill>
              </a:rPr>
              <a:t>	</a:t>
            </a:r>
            <a:r>
              <a:rPr lang="en-ZA" sz="2000" i="1" dirty="0" smtClean="0">
                <a:solidFill>
                  <a:schemeClr val="bg2">
                    <a:lumMod val="20000"/>
                    <a:lumOff val="80000"/>
                  </a:schemeClr>
                </a:solidFill>
              </a:rPr>
              <a:t>See </a:t>
            </a:r>
            <a:r>
              <a:rPr lang="en-ZA" sz="2000" i="1" dirty="0">
                <a:solidFill>
                  <a:schemeClr val="bg2">
                    <a:lumMod val="20000"/>
                    <a:lumOff val="80000"/>
                  </a:schemeClr>
                </a:solidFill>
              </a:rPr>
              <a:t>section 32 (1) , 305 (3), 305 (4) </a:t>
            </a:r>
            <a:r>
              <a:rPr lang="en-ZA" sz="2000" i="1" dirty="0" smtClean="0">
                <a:solidFill>
                  <a:schemeClr val="bg2">
                    <a:lumMod val="20000"/>
                    <a:lumOff val="80000"/>
                  </a:schemeClr>
                </a:solidFill>
              </a:rPr>
              <a:t>						&amp;</a:t>
            </a:r>
            <a:r>
              <a:rPr lang="en-ZA" sz="2000" i="1" dirty="0">
                <a:solidFill>
                  <a:schemeClr val="bg2">
                    <a:lumMod val="20000"/>
                    <a:lumOff val="80000"/>
                  </a:schemeClr>
                </a:solidFill>
              </a:rPr>
              <a:t>305 (6)/(7) </a:t>
            </a:r>
            <a:r>
              <a:rPr lang="en-ZA" sz="2000" i="1" dirty="0" smtClean="0">
                <a:solidFill>
                  <a:schemeClr val="bg2">
                    <a:lumMod val="20000"/>
                    <a:lumOff val="80000"/>
                  </a:schemeClr>
                </a:solidFill>
              </a:rPr>
              <a:t>Children’s Act</a:t>
            </a:r>
            <a:endParaRPr lang="en-ZA" sz="2000" i="1" dirty="0">
              <a:solidFill>
                <a:schemeClr val="bg2">
                  <a:lumMod val="20000"/>
                  <a:lumOff val="80000"/>
                </a:schemeClr>
              </a:solidFill>
            </a:endParaRPr>
          </a:p>
          <a:p>
            <a:pPr marL="18288" indent="0">
              <a:buNone/>
            </a:pPr>
            <a:r>
              <a:rPr lang="en-ZA" sz="2000" i="1" dirty="0" smtClean="0">
                <a:solidFill>
                  <a:schemeClr val="bg2">
                    <a:lumMod val="20000"/>
                    <a:lumOff val="80000"/>
                  </a:schemeClr>
                </a:solidFill>
              </a:rPr>
              <a:t>WHO:  			Owner of initiation school, Principal 						in charge of initiation school</a:t>
            </a:r>
          </a:p>
          <a:p>
            <a:pPr marL="18288" indent="0">
              <a:buNone/>
            </a:pPr>
            <a:r>
              <a:rPr lang="en-ZA" sz="2000" i="1" dirty="0" smtClean="0">
                <a:solidFill>
                  <a:schemeClr val="bg2">
                    <a:lumMod val="20000"/>
                    <a:lumOff val="80000"/>
                  </a:schemeClr>
                </a:solidFill>
              </a:rPr>
              <a:t>REQUIRE:		Proof required standard of care not complied, statements of 			fellow initiates/others present at school.</a:t>
            </a:r>
            <a:endParaRPr lang="en-ZA" sz="2000" i="1" dirty="0">
              <a:solidFill>
                <a:schemeClr val="bg2">
                  <a:lumMod val="20000"/>
                  <a:lumOff val="80000"/>
                </a:schemeClr>
              </a:solidFill>
            </a:endParaRPr>
          </a:p>
          <a:p>
            <a:pPr marL="18288" indent="0">
              <a:buNone/>
            </a:pPr>
            <a:endParaRPr lang="en-GB" sz="2000" dirty="0">
              <a:solidFill>
                <a:schemeClr val="bg2">
                  <a:lumMod val="20000"/>
                  <a:lumOff val="80000"/>
                </a:schemeClr>
              </a:solidFill>
            </a:endParaRPr>
          </a:p>
        </p:txBody>
      </p:sp>
      <p:sp>
        <p:nvSpPr>
          <p:cNvPr id="3" name="Title 2"/>
          <p:cNvSpPr>
            <a:spLocks noGrp="1"/>
          </p:cNvSpPr>
          <p:nvPr>
            <p:ph type="title"/>
          </p:nvPr>
        </p:nvSpPr>
        <p:spPr>
          <a:xfrm>
            <a:off x="179512" y="260648"/>
            <a:ext cx="8784976" cy="1296144"/>
          </a:xfrm>
        </p:spPr>
        <p:txBody>
          <a:bodyPr/>
          <a:lstStyle/>
          <a:p>
            <a:r>
              <a:rPr lang="en-ZA" sz="3200" dirty="0" smtClean="0"/>
              <a:t>5. 	CHILD’S RIGHT TO CARE &amp; SOME 	APPLICABLE LAWS</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0262" y="4149080"/>
            <a:ext cx="1480210" cy="15643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6076" y="260648"/>
            <a:ext cx="990420" cy="1506091"/>
          </a:xfrm>
          <a:prstGeom prst="rect">
            <a:avLst/>
          </a:prstGeom>
        </p:spPr>
      </p:pic>
    </p:spTree>
    <p:extLst>
      <p:ext uri="{BB962C8B-B14F-4D97-AF65-F5344CB8AC3E}">
        <p14:creationId xmlns:p14="http://schemas.microsoft.com/office/powerpoint/2010/main" val="2331983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700808"/>
            <a:ext cx="8928992" cy="5040560"/>
          </a:xfrm>
        </p:spPr>
        <p:txBody>
          <a:bodyPr>
            <a:normAutofit lnSpcReduction="10000"/>
          </a:bodyPr>
          <a:lstStyle/>
          <a:p>
            <a:pPr marL="475488" indent="-457200">
              <a:buAutoNum type="arabicPeriod"/>
            </a:pPr>
            <a:r>
              <a:rPr lang="en-ZA" sz="2400" dirty="0" smtClean="0"/>
              <a:t>To </a:t>
            </a:r>
            <a:r>
              <a:rPr lang="en-ZA" sz="2400" dirty="0"/>
              <a:t>life [Constitution: section 11</a:t>
            </a:r>
            <a:r>
              <a:rPr lang="en-ZA" sz="2400" dirty="0" smtClean="0"/>
              <a:t>]</a:t>
            </a:r>
          </a:p>
          <a:p>
            <a:pPr marL="18288" indent="0">
              <a:buNone/>
            </a:pPr>
            <a:endParaRPr lang="en-ZA" sz="2400" dirty="0" smtClean="0"/>
          </a:p>
          <a:p>
            <a:pPr marL="18288" indent="0">
              <a:buNone/>
            </a:pPr>
            <a:endParaRPr lang="en-ZA" sz="2400" dirty="0"/>
          </a:p>
          <a:p>
            <a:pPr marL="18288" indent="0">
              <a:buNone/>
            </a:pPr>
            <a:endParaRPr lang="en-ZA" sz="2400" dirty="0" smtClean="0"/>
          </a:p>
          <a:p>
            <a:pPr marL="18288" indent="0">
              <a:buNone/>
            </a:pPr>
            <a:r>
              <a:rPr lang="en-ZA" sz="2400" i="1" dirty="0" smtClean="0">
                <a:solidFill>
                  <a:schemeClr val="bg2">
                    <a:lumMod val="20000"/>
                    <a:lumOff val="80000"/>
                  </a:schemeClr>
                </a:solidFill>
              </a:rPr>
              <a:t>INFRINGED:  	Common Law offences e.g. Murder (if 				evidence of intent – </a:t>
            </a:r>
            <a:r>
              <a:rPr lang="en-ZA" sz="2400" i="1" dirty="0" err="1" smtClean="0">
                <a:solidFill>
                  <a:schemeClr val="bg2">
                    <a:lumMod val="20000"/>
                    <a:lumOff val="80000"/>
                  </a:schemeClr>
                </a:solidFill>
              </a:rPr>
              <a:t>dolus</a:t>
            </a:r>
            <a:r>
              <a:rPr lang="en-ZA" sz="2400" i="1" dirty="0" smtClean="0">
                <a:solidFill>
                  <a:schemeClr val="bg2">
                    <a:lumMod val="20000"/>
                    <a:lumOff val="80000"/>
                  </a:schemeClr>
                </a:solidFill>
              </a:rPr>
              <a:t> </a:t>
            </a:r>
            <a:r>
              <a:rPr lang="en-ZA" sz="2400" i="1" dirty="0" err="1" smtClean="0">
                <a:solidFill>
                  <a:schemeClr val="bg2">
                    <a:lumMod val="20000"/>
                    <a:lumOff val="80000"/>
                  </a:schemeClr>
                </a:solidFill>
              </a:rPr>
              <a:t>eventualis</a:t>
            </a:r>
            <a:r>
              <a:rPr lang="en-ZA" sz="2400" i="1" dirty="0" smtClean="0">
                <a:solidFill>
                  <a:schemeClr val="bg2">
                    <a:lumMod val="20000"/>
                    <a:lumOff val="80000"/>
                  </a:schemeClr>
                </a:solidFill>
              </a:rPr>
              <a:t>), 				Culpable homicide</a:t>
            </a:r>
          </a:p>
          <a:p>
            <a:pPr marL="18288" indent="0">
              <a:buNone/>
            </a:pPr>
            <a:r>
              <a:rPr lang="en-ZA" sz="2400" i="1" dirty="0" smtClean="0">
                <a:solidFill>
                  <a:schemeClr val="bg2">
                    <a:lumMod val="20000"/>
                    <a:lumOff val="80000"/>
                  </a:schemeClr>
                </a:solidFill>
              </a:rPr>
              <a:t>WHO:			Circumciser/ Perpetrator/Co-						perpetrator/accomplice</a:t>
            </a:r>
          </a:p>
          <a:p>
            <a:pPr marL="18288" indent="0">
              <a:buNone/>
            </a:pPr>
            <a:r>
              <a:rPr lang="en-ZA" sz="2400" i="1" dirty="0" smtClean="0">
                <a:solidFill>
                  <a:schemeClr val="bg2">
                    <a:lumMod val="20000"/>
                    <a:lumOff val="80000"/>
                  </a:schemeClr>
                </a:solidFill>
              </a:rPr>
              <a:t>REQUIRED:		Causal link – PMR, chain evidence, explanation 			COD, independent verification of identity of 			circumciser/perpetrator, eye witness statements, 			etc.</a:t>
            </a:r>
            <a:endParaRPr lang="en-GB" i="1" dirty="0">
              <a:solidFill>
                <a:schemeClr val="bg2">
                  <a:lumMod val="20000"/>
                  <a:lumOff val="80000"/>
                </a:schemeClr>
              </a:solidFill>
            </a:endParaRPr>
          </a:p>
        </p:txBody>
      </p:sp>
      <p:sp>
        <p:nvSpPr>
          <p:cNvPr id="3" name="Title 2"/>
          <p:cNvSpPr>
            <a:spLocks noGrp="1"/>
          </p:cNvSpPr>
          <p:nvPr>
            <p:ph type="title"/>
          </p:nvPr>
        </p:nvSpPr>
        <p:spPr>
          <a:xfrm>
            <a:off x="107504" y="260648"/>
            <a:ext cx="8856984" cy="1224136"/>
          </a:xfrm>
        </p:spPr>
        <p:txBody>
          <a:bodyPr/>
          <a:lstStyle/>
          <a:p>
            <a:r>
              <a:rPr lang="en-ZA" sz="3600" dirty="0" smtClean="0"/>
              <a:t>6.  	RIGHT OF CHILD TO LIFE &amp; SOME 	LAWS</a:t>
            </a:r>
            <a:endParaRPr lang="en-GB"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082" y="1435656"/>
            <a:ext cx="3055888" cy="2065352"/>
          </a:xfrm>
          <a:prstGeom prst="rect">
            <a:avLst/>
          </a:prstGeom>
        </p:spPr>
      </p:pic>
    </p:spTree>
    <p:extLst>
      <p:ext uri="{BB962C8B-B14F-4D97-AF65-F5344CB8AC3E}">
        <p14:creationId xmlns:p14="http://schemas.microsoft.com/office/powerpoint/2010/main" val="3345530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857152"/>
            <a:ext cx="8856984" cy="3884215"/>
          </a:xfrm>
        </p:spPr>
        <p:txBody>
          <a:bodyPr/>
          <a:lstStyle/>
          <a:p>
            <a:pPr marL="18288" indent="0">
              <a:buNone/>
            </a:pPr>
            <a:r>
              <a:rPr lang="en-ZA" sz="2000" dirty="0"/>
              <a:t>To freedom &amp; security of person [Constitution: section 12</a:t>
            </a:r>
            <a:r>
              <a:rPr lang="en-ZA" sz="2000" dirty="0" smtClean="0"/>
              <a:t>]</a:t>
            </a:r>
          </a:p>
          <a:p>
            <a:pPr marL="18288" indent="0">
              <a:buNone/>
            </a:pPr>
            <a:endParaRPr lang="en-ZA" sz="2000" dirty="0"/>
          </a:p>
          <a:p>
            <a:pPr marL="18288" indent="0">
              <a:buNone/>
            </a:pPr>
            <a:r>
              <a:rPr lang="en-ZA" sz="2000" i="1" dirty="0" smtClean="0">
                <a:solidFill>
                  <a:schemeClr val="accent4">
                    <a:lumMod val="40000"/>
                    <a:lumOff val="60000"/>
                  </a:schemeClr>
                </a:solidFill>
              </a:rPr>
              <a:t>INFRINGED:	Kidnapping/ Abduction</a:t>
            </a:r>
          </a:p>
          <a:p>
            <a:pPr marL="18288" indent="0">
              <a:buNone/>
            </a:pPr>
            <a:r>
              <a:rPr lang="en-ZA" sz="2000" i="1" dirty="0" smtClean="0">
                <a:solidFill>
                  <a:schemeClr val="accent4">
                    <a:lumMod val="40000"/>
                    <a:lumOff val="60000"/>
                  </a:schemeClr>
                </a:solidFill>
              </a:rPr>
              <a:t>WHO:		Perpetrator</a:t>
            </a:r>
          </a:p>
          <a:p>
            <a:pPr marL="18288" indent="0">
              <a:buNone/>
            </a:pPr>
            <a:r>
              <a:rPr lang="en-ZA" sz="2000" i="1" dirty="0" smtClean="0">
                <a:solidFill>
                  <a:schemeClr val="accent4">
                    <a:lumMod val="40000"/>
                    <a:lumOff val="60000"/>
                  </a:schemeClr>
                </a:solidFill>
              </a:rPr>
              <a:t>REQUIRED:	Witness statements, proof of age, parents statements, </a:t>
            </a:r>
            <a:r>
              <a:rPr lang="en-ZA" sz="2000" i="1" dirty="0" err="1" smtClean="0">
                <a:solidFill>
                  <a:schemeClr val="accent4">
                    <a:lumMod val="40000"/>
                    <a:lumOff val="60000"/>
                  </a:schemeClr>
                </a:solidFill>
              </a:rPr>
              <a:t>etc</a:t>
            </a:r>
            <a:endParaRPr lang="en-GB" sz="2000" i="1" dirty="0">
              <a:solidFill>
                <a:schemeClr val="accent4">
                  <a:lumMod val="40000"/>
                  <a:lumOff val="60000"/>
                </a:schemeClr>
              </a:solidFill>
            </a:endParaRPr>
          </a:p>
          <a:p>
            <a:pPr marL="18288" indent="0">
              <a:buNone/>
            </a:pPr>
            <a:endParaRPr lang="en-GB" i="1" dirty="0">
              <a:solidFill>
                <a:schemeClr val="accent4">
                  <a:lumMod val="40000"/>
                  <a:lumOff val="60000"/>
                </a:schemeClr>
              </a:solidFill>
            </a:endParaRPr>
          </a:p>
        </p:txBody>
      </p:sp>
      <p:sp>
        <p:nvSpPr>
          <p:cNvPr id="3" name="Title 2"/>
          <p:cNvSpPr>
            <a:spLocks noGrp="1"/>
          </p:cNvSpPr>
          <p:nvPr>
            <p:ph type="title"/>
          </p:nvPr>
        </p:nvSpPr>
        <p:spPr>
          <a:xfrm>
            <a:off x="107504" y="116632"/>
            <a:ext cx="8840980" cy="1368152"/>
          </a:xfrm>
        </p:spPr>
        <p:txBody>
          <a:bodyPr/>
          <a:lstStyle/>
          <a:p>
            <a:r>
              <a:rPr lang="en-ZA" sz="4000" dirty="0" smtClean="0"/>
              <a:t>7. 	Right of Child to freedom &amp; 	security of person</a:t>
            </a:r>
            <a:endParaRPr lang="en-GB"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1556792"/>
            <a:ext cx="2476500" cy="1876425"/>
          </a:xfrm>
          <a:prstGeom prst="rect">
            <a:avLst/>
          </a:prstGeom>
        </p:spPr>
      </p:pic>
    </p:spTree>
    <p:extLst>
      <p:ext uri="{BB962C8B-B14F-4D97-AF65-F5344CB8AC3E}">
        <p14:creationId xmlns:p14="http://schemas.microsoft.com/office/powerpoint/2010/main" val="30935826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1474</TotalTime>
  <Words>968</Words>
  <Application>Microsoft Office PowerPoint</Application>
  <PresentationFormat>On-screen Show (4:3)</PresentationFormat>
  <Paragraphs>208</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Palatino Linotype</vt:lpstr>
      <vt:lpstr>Wingdings</vt:lpstr>
      <vt:lpstr>Elemental</vt:lpstr>
      <vt:lpstr>MALE CHILD CIRCUMCISION</vt:lpstr>
      <vt:lpstr>PRELIMINARIES:</vt:lpstr>
      <vt:lpstr>1. DEFINITIONS:</vt:lpstr>
      <vt:lpstr>2.  SOME RELEVANT RESOURCES</vt:lpstr>
      <vt:lpstr>3.  BACKGROUND INITIATION SCHOOLS</vt:lpstr>
      <vt:lpstr>4.   CHILD’S RELIGIOUS &amp; CULTURAL  RIGHTS &amp; SOME APPLICABLE LAWS</vt:lpstr>
      <vt:lpstr>5.  CHILD’S RIGHT TO CARE &amp; SOME  APPLICABLE LAWS</vt:lpstr>
      <vt:lpstr>6.   RIGHT OF CHILD TO LIFE &amp; SOME  LAWS</vt:lpstr>
      <vt:lpstr>7.  Right of Child to freedom &amp;  security of person</vt:lpstr>
      <vt:lpstr>5. PROSECUTORS CONSTITUTIONAL DUTIES</vt:lpstr>
      <vt:lpstr>9.   S 12 (8) CHILDREN’S ACT: MALE CHILD BELOW 16 YEARS  CIRCUMCISION   CHILDRENS ACT S 12.PDF</vt:lpstr>
      <vt:lpstr>10.   s12 (8) (1) (a) Children’s Act: Circumcision of male child  below age of  16 for religious purposes</vt:lpstr>
      <vt:lpstr>11.   Reg. 6 (3) Male circumcision of child between 16  &amp; 18 years for religious purposes</vt:lpstr>
      <vt:lpstr>12.   s12 (8) (b) Children’s Act: Male circumcision of  child below 16 years for medical reasons REGULATIONS MALE CHILD CIRCUMCISION.PDF FORM 2 CULTURAL CIRCUMCISON S12 8.PDF FORM3 RELIGIOUS CIRCUMCISION S12 8 &amp; 9.PDF</vt:lpstr>
      <vt:lpstr>13. S 12 (9) Children’s Act: Male child circumcision of child between 16  &amp; 18    CHILDRENS ACT S 12.PDF  REGULATIONS MALE CHILD CIRCUMCISION.PDF  CHARGE SHEETS DRAFT.docx</vt:lpstr>
      <vt:lpstr>14. Evidence gathering for prosecution:</vt:lpstr>
      <vt:lpstr>15. Demystify the Post mortem report</vt:lpstr>
      <vt:lpstr>16. Further guidance:</vt:lpstr>
      <vt:lpstr>17. Questions &amp; discussions</vt:lpstr>
      <vt:lpstr>THANK YOU FOR ATTENDING!</vt:lpstr>
    </vt:vector>
  </TitlesOfParts>
  <Company>NPA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MALE CHILD CIRCUMSCISION</dc:title>
  <dc:creator>Shainaaz Mahomed (S)</dc:creator>
  <cp:lastModifiedBy>Shainaaz Mahomed (S)</cp:lastModifiedBy>
  <cp:revision>241</cp:revision>
  <dcterms:created xsi:type="dcterms:W3CDTF">2014-08-09T18:33:36Z</dcterms:created>
  <dcterms:modified xsi:type="dcterms:W3CDTF">2018-09-12T09:10:06Z</dcterms:modified>
</cp:coreProperties>
</file>