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  <p:sldMasterId id="2147483667" r:id="rId2"/>
    <p:sldMasterId id="2147483679" r:id="rId3"/>
    <p:sldMasterId id="2147483691" r:id="rId4"/>
  </p:sldMasterIdLst>
  <p:notesMasterIdLst>
    <p:notesMasterId r:id="rId53"/>
  </p:notesMasterIdLst>
  <p:handoutMasterIdLst>
    <p:handoutMasterId r:id="rId54"/>
  </p:handoutMasterIdLst>
  <p:sldIdLst>
    <p:sldId id="256" r:id="rId5"/>
    <p:sldId id="257" r:id="rId6"/>
    <p:sldId id="376" r:id="rId7"/>
    <p:sldId id="300" r:id="rId8"/>
    <p:sldId id="383" r:id="rId9"/>
    <p:sldId id="308" r:id="rId10"/>
    <p:sldId id="379" r:id="rId11"/>
    <p:sldId id="390" r:id="rId12"/>
    <p:sldId id="414" r:id="rId13"/>
    <p:sldId id="393" r:id="rId14"/>
    <p:sldId id="394" r:id="rId15"/>
    <p:sldId id="395" r:id="rId16"/>
    <p:sldId id="416" r:id="rId17"/>
    <p:sldId id="417" r:id="rId18"/>
    <p:sldId id="418" r:id="rId19"/>
    <p:sldId id="419" r:id="rId20"/>
    <p:sldId id="420" r:id="rId21"/>
    <p:sldId id="413" r:id="rId22"/>
    <p:sldId id="403" r:id="rId23"/>
    <p:sldId id="412" r:id="rId24"/>
    <p:sldId id="397" r:id="rId25"/>
    <p:sldId id="398" r:id="rId26"/>
    <p:sldId id="389" r:id="rId27"/>
    <p:sldId id="391" r:id="rId28"/>
    <p:sldId id="396" r:id="rId29"/>
    <p:sldId id="415" r:id="rId30"/>
    <p:sldId id="399" r:id="rId31"/>
    <p:sldId id="411" r:id="rId32"/>
    <p:sldId id="404" r:id="rId33"/>
    <p:sldId id="410" r:id="rId34"/>
    <p:sldId id="405" r:id="rId35"/>
    <p:sldId id="409" r:id="rId36"/>
    <p:sldId id="392" r:id="rId37"/>
    <p:sldId id="408" r:id="rId38"/>
    <p:sldId id="400" r:id="rId39"/>
    <p:sldId id="401" r:id="rId40"/>
    <p:sldId id="421" r:id="rId41"/>
    <p:sldId id="422" r:id="rId42"/>
    <p:sldId id="423" r:id="rId43"/>
    <p:sldId id="402" r:id="rId44"/>
    <p:sldId id="407" r:id="rId45"/>
    <p:sldId id="406" r:id="rId46"/>
    <p:sldId id="380" r:id="rId47"/>
    <p:sldId id="384" r:id="rId48"/>
    <p:sldId id="388" r:id="rId49"/>
    <p:sldId id="381" r:id="rId50"/>
    <p:sldId id="385" r:id="rId51"/>
    <p:sldId id="307" r:id="rId52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4F45B8B-7B2A-4DD5-9C40-D78D0CEDDCE7}">
  <a:tblStyle styleId="{D4F45B8B-7B2A-4DD5-9C40-D78D0CEDDCE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6302532E-C7A2-4EA6-9ACB-84E659F55D4E}" styleName="Table_1"/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9234" autoAdjust="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06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BE547-1DBD-4764-847E-5F5E8360071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FB7B5-6DD5-44FC-85D9-66B7190B88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843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3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939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042" y="4415791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3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939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Calibri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4758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01042" y="4415791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404054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2" y="4415791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251794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C0E1A-1D88-4999-96CA-4EA59F8C7ED5}" type="slidenum">
              <a:rPr lang="en-ZA" altLang="en-US" smtClean="0"/>
              <a:pPr>
                <a:defRPr/>
              </a:pPr>
              <a:t>16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19753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5442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2490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36378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14605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80336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29625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61729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44782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9B15F-9B1F-4BEC-A29B-B754291685D9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636851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D00F-FC65-4C50-82DC-C8D94589DF5C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1713736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8D881-106E-4298-A5B2-A3A6CAC8CE02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149545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1440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C747-D0F2-4155-B739-EDE1A4189F57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147420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78130-C245-4670-B30A-8AF7C95369DB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535143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75C4-C130-4BBF-913D-7B7EE6DA0E2A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6566653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09227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08502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958857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186238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2238378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2018/09/13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871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6666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7074137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006278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704324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1165535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161469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813795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012852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65330338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375748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75839378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2018/09/13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3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351470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879369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730991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862864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683783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4437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4637915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2018/09/13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174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492188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50318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52740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10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kern="120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kern="120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6BC6E-9C14-430B-B66A-D78B2D820D92}" type="slidenum">
              <a:rPr lang="en-ZA" altLang="en-US" kern="120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ZA" alt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37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4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18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51520" y="1556792"/>
            <a:ext cx="8496943" cy="1872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741202"/>
              </a:buClr>
              <a:buSzPct val="25000"/>
            </a:pPr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ZA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ZA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ZA" sz="3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ZA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ZA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ZA" sz="3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ZA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OF THE PORTFOLIO COMMITTEE ON BASIC EDUCATION</a:t>
            </a:r>
            <a:r>
              <a:rPr lang="en-ZA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600" b="1" dirty="0" smtClean="0">
                <a:solidFill>
                  <a:srgbClr val="C0504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600" b="1" dirty="0" smtClean="0">
                <a:solidFill>
                  <a:srgbClr val="C0504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/>
              <a:t>PROGRESS ON THE IMPLEMENTATION OF THE CAPS </a:t>
            </a:r>
            <a:r>
              <a:rPr lang="en-ZA" sz="3200" b="1" dirty="0" smtClean="0"/>
              <a:t>FOR SOUTH AFRICAN SIGN LANGUAGE  GRADES R-12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ZA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600" b="1" dirty="0" smtClean="0">
                <a:solidFill>
                  <a:srgbClr val="741202"/>
                </a:solidFill>
                <a:latin typeface="Arial"/>
                <a:ea typeface="Arial"/>
                <a:cs typeface="Arial"/>
              </a:rPr>
              <a:t/>
            </a:r>
            <a:br>
              <a:rPr lang="en-ZA" sz="3600" b="1" dirty="0" smtClean="0">
                <a:solidFill>
                  <a:srgbClr val="741202"/>
                </a:solidFill>
                <a:latin typeface="Arial"/>
                <a:ea typeface="Arial"/>
                <a:cs typeface="Arial"/>
              </a:rPr>
            </a:br>
            <a:endParaRPr lang="en-US" sz="3600" b="1" dirty="0">
              <a:solidFill>
                <a:srgbClr val="74120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611560" y="4365104"/>
            <a:ext cx="7776864" cy="1296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>
              <a:lnSpc>
                <a:spcPct val="100000"/>
              </a:lnSpc>
              <a:spcAft>
                <a:spcPts val="0"/>
              </a:spcAft>
              <a:buClr>
                <a:srgbClr val="E36C09"/>
              </a:buClr>
            </a:pPr>
            <a:r>
              <a:rPr lang="en-ZA" b="1" dirty="0" smtClean="0">
                <a:solidFill>
                  <a:schemeClr val="accent2">
                    <a:lumMod val="75000"/>
                  </a:schemeClr>
                </a:solidFill>
                <a:sym typeface="Arial"/>
              </a:rPr>
              <a:t>Dr </a:t>
            </a:r>
            <a:r>
              <a:rPr lang="en-ZA" b="1" dirty="0">
                <a:solidFill>
                  <a:schemeClr val="accent2">
                    <a:lumMod val="75000"/>
                  </a:schemeClr>
                </a:solidFill>
                <a:sym typeface="Arial"/>
              </a:rPr>
              <a:t>MJ Maboya</a:t>
            </a:r>
          </a:p>
          <a:p>
            <a:pPr marR="0" lvl="0">
              <a:lnSpc>
                <a:spcPct val="100000"/>
              </a:lnSpc>
              <a:spcAft>
                <a:spcPts val="0"/>
              </a:spcAft>
              <a:buClr>
                <a:srgbClr val="E36C09"/>
              </a:buClr>
            </a:pPr>
            <a:r>
              <a:rPr lang="en-ZA" b="1" dirty="0" smtClean="0">
                <a:solidFill>
                  <a:schemeClr val="accent2">
                    <a:lumMod val="75000"/>
                  </a:schemeClr>
                </a:solidFill>
                <a:sym typeface="Arial"/>
              </a:rPr>
              <a:t>12 September 2018</a:t>
            </a:r>
            <a:endParaRPr b="1" dirty="0">
              <a:solidFill>
                <a:schemeClr val="accent2">
                  <a:lumMod val="75000"/>
                </a:schemeClr>
              </a:solidFill>
              <a:sym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US" sz="3600" b="1" cap="small" dirty="0">
                <a:solidFill>
                  <a:srgbClr val="741202"/>
                </a:solidFill>
              </a:rPr>
              <a:t>CAPS SOUTH AFRICAN SIGN LANGUAGE </a:t>
            </a:r>
            <a:br>
              <a:rPr lang="en-US" sz="3600" b="1" cap="small" dirty="0">
                <a:solidFill>
                  <a:srgbClr val="741202"/>
                </a:solidFill>
              </a:rPr>
            </a:br>
            <a:r>
              <a:rPr lang="en-US" sz="3600" b="1" cap="small" dirty="0">
                <a:solidFill>
                  <a:srgbClr val="741202"/>
                </a:solidFill>
              </a:rPr>
              <a:t>GRADES R-12</a:t>
            </a:r>
            <a:r>
              <a:rPr lang="en-ZA" sz="3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ZA" dirty="0"/>
              <a:t>South African Sign Language (</a:t>
            </a:r>
            <a:r>
              <a:rPr lang="en-ZA" b="1" dirty="0"/>
              <a:t>SASL</a:t>
            </a:r>
            <a:r>
              <a:rPr lang="en-ZA" dirty="0"/>
              <a:t>) Curriculum and Assessment Policy Statement (</a:t>
            </a:r>
            <a:r>
              <a:rPr lang="en-ZA" b="1" dirty="0"/>
              <a:t>CAPS</a:t>
            </a:r>
            <a:r>
              <a:rPr lang="en-ZA" dirty="0"/>
              <a:t>) was approved as policy and has been </a:t>
            </a:r>
            <a:r>
              <a:rPr lang="en-ZA" b="1" dirty="0"/>
              <a:t>implemented in 43 schools </a:t>
            </a:r>
            <a:r>
              <a:rPr lang="en-ZA" dirty="0"/>
              <a:t>since 2015</a:t>
            </a:r>
          </a:p>
          <a:p>
            <a:pPr algn="just"/>
            <a:r>
              <a:rPr lang="en-ZA" dirty="0" smtClean="0"/>
              <a:t>There are </a:t>
            </a:r>
            <a:r>
              <a:rPr lang="en-ZA" b="1" dirty="0" smtClean="0"/>
              <a:t>respectively</a:t>
            </a:r>
            <a:r>
              <a:rPr lang="en-ZA" dirty="0" smtClean="0"/>
              <a:t>, </a:t>
            </a:r>
            <a:r>
              <a:rPr lang="en-ZA" b="1" dirty="0" smtClean="0"/>
              <a:t>159 and 68 teachers </a:t>
            </a:r>
            <a:r>
              <a:rPr lang="en-ZA" dirty="0" smtClean="0"/>
              <a:t>teaching  </a:t>
            </a:r>
            <a:r>
              <a:rPr lang="en-ZA" dirty="0"/>
              <a:t>in </a:t>
            </a:r>
            <a:r>
              <a:rPr lang="en-ZA" dirty="0" smtClean="0"/>
              <a:t>the Foundation Phase and Grade 9.</a:t>
            </a:r>
          </a:p>
          <a:p>
            <a:pPr algn="just"/>
            <a:r>
              <a:rPr lang="en-ZA" dirty="0" smtClean="0"/>
              <a:t>There are </a:t>
            </a:r>
            <a:r>
              <a:rPr lang="en-ZA" b="1" dirty="0" smtClean="0"/>
              <a:t>79 </a:t>
            </a:r>
            <a:r>
              <a:rPr lang="en-ZA" b="1" dirty="0"/>
              <a:t>Deaf Teaching Assistants </a:t>
            </a:r>
            <a:r>
              <a:rPr lang="en-ZA" dirty="0" smtClean="0"/>
              <a:t>that have been </a:t>
            </a:r>
            <a:r>
              <a:rPr lang="en-ZA" b="1" dirty="0" smtClean="0"/>
              <a:t>appointed</a:t>
            </a:r>
            <a:r>
              <a:rPr lang="en-ZA" dirty="0" smtClean="0"/>
              <a:t> to assist with the implementation of the curriculum.</a:t>
            </a:r>
          </a:p>
          <a:p>
            <a:pPr algn="just"/>
            <a:r>
              <a:rPr lang="en-ZA" dirty="0" smtClean="0"/>
              <a:t>The </a:t>
            </a:r>
            <a:r>
              <a:rPr lang="en-ZA" b="1" dirty="0"/>
              <a:t>system</a:t>
            </a:r>
            <a:r>
              <a:rPr lang="en-ZA" dirty="0"/>
              <a:t> is thus being </a:t>
            </a:r>
            <a:r>
              <a:rPr lang="en-ZA" b="1" dirty="0"/>
              <a:t>prepared for the first cohort of Grade 12 Deaf learners </a:t>
            </a:r>
            <a:r>
              <a:rPr lang="en-ZA" dirty="0"/>
              <a:t>who will be writing the </a:t>
            </a:r>
            <a:r>
              <a:rPr lang="en-ZA" b="1" dirty="0"/>
              <a:t>2018</a:t>
            </a:r>
            <a:r>
              <a:rPr lang="en-ZA" dirty="0"/>
              <a:t> </a:t>
            </a:r>
            <a:r>
              <a:rPr lang="en-ZA" b="1" dirty="0"/>
              <a:t>National Senior Certificate </a:t>
            </a:r>
            <a:r>
              <a:rPr lang="en-ZA" dirty="0"/>
              <a:t>(NSC) </a:t>
            </a:r>
            <a:r>
              <a:rPr lang="en-ZA" dirty="0" smtClean="0"/>
              <a:t>examination. </a:t>
            </a:r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8389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US" sz="3600" b="1" cap="small" dirty="0" smtClean="0">
                <a:solidFill>
                  <a:schemeClr val="accent2">
                    <a:lumMod val="75000"/>
                  </a:schemeClr>
                </a:solidFill>
              </a:rPr>
              <a:t>CAPS SOUTH </a:t>
            </a:r>
            <a:r>
              <a:rPr lang="en-US" sz="3600" b="1" cap="small" dirty="0">
                <a:solidFill>
                  <a:schemeClr val="accent2">
                    <a:lumMod val="75000"/>
                  </a:schemeClr>
                </a:solidFill>
              </a:rPr>
              <a:t>AFRICAN SIGN LANGUAGE </a:t>
            </a:r>
            <a:r>
              <a:rPr lang="en-US" sz="3600" b="1" cap="small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b="1" cap="small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b="1" cap="small" dirty="0" smtClean="0">
                <a:solidFill>
                  <a:schemeClr val="accent2">
                    <a:lumMod val="75000"/>
                  </a:schemeClr>
                </a:solidFill>
              </a:rPr>
              <a:t>GRADES R-12</a:t>
            </a:r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en-ZA" dirty="0"/>
              <a:t>There are </a:t>
            </a:r>
            <a:r>
              <a:rPr lang="en-ZA" b="1" dirty="0"/>
              <a:t>17 schools </a:t>
            </a:r>
            <a:r>
              <a:rPr lang="en-ZA" dirty="0"/>
              <a:t>for the Deaf that </a:t>
            </a:r>
            <a:r>
              <a:rPr lang="en-ZA" b="1" dirty="0"/>
              <a:t>offer Grade 12</a:t>
            </a:r>
            <a:r>
              <a:rPr lang="en-ZA" dirty="0"/>
              <a:t>. From these, </a:t>
            </a:r>
            <a:r>
              <a:rPr lang="en-ZA" b="1" dirty="0" smtClean="0"/>
              <a:t>58 </a:t>
            </a:r>
            <a:r>
              <a:rPr lang="en-ZA" b="1" dirty="0"/>
              <a:t>learners </a:t>
            </a:r>
            <a:r>
              <a:rPr lang="en-ZA" dirty="0"/>
              <a:t>from </a:t>
            </a:r>
            <a:r>
              <a:rPr lang="en-ZA" b="1" dirty="0" smtClean="0"/>
              <a:t>10</a:t>
            </a:r>
            <a:r>
              <a:rPr lang="en-ZA" dirty="0" smtClean="0"/>
              <a:t> </a:t>
            </a:r>
            <a:r>
              <a:rPr lang="en-ZA" dirty="0"/>
              <a:t>of the 17 </a:t>
            </a:r>
            <a:r>
              <a:rPr lang="en-ZA" b="1" dirty="0"/>
              <a:t>schools</a:t>
            </a:r>
            <a:r>
              <a:rPr lang="en-ZA" dirty="0"/>
              <a:t> will be writing NSC examination in SASL Home Language in </a:t>
            </a:r>
            <a:r>
              <a:rPr lang="en-ZA" dirty="0" smtClean="0"/>
              <a:t>2018. </a:t>
            </a:r>
          </a:p>
          <a:p>
            <a:pPr algn="just"/>
            <a:r>
              <a:rPr lang="en-ZA" b="1" dirty="0"/>
              <a:t>Winter school classes </a:t>
            </a:r>
            <a:r>
              <a:rPr lang="en-ZA" dirty="0"/>
              <a:t>were </a:t>
            </a:r>
            <a:r>
              <a:rPr lang="en-ZA" b="1" dirty="0"/>
              <a:t>organised</a:t>
            </a:r>
            <a:r>
              <a:rPr lang="en-ZA" dirty="0"/>
              <a:t> as part of initiatives to support and prepare these learners for writing the 2018 NSC </a:t>
            </a:r>
            <a:r>
              <a:rPr lang="en-ZA" dirty="0" smtClean="0"/>
              <a:t>examination. </a:t>
            </a:r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631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4021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cap="small" dirty="0">
                <a:solidFill>
                  <a:srgbClr val="741202"/>
                </a:solidFill>
              </a:rPr>
              <a:t>CAPS SOUTH AFRICAN SIGN LANGUAGE </a:t>
            </a:r>
            <a:br>
              <a:rPr lang="en-US" sz="3600" b="1" cap="small" dirty="0">
                <a:solidFill>
                  <a:srgbClr val="741202"/>
                </a:solidFill>
              </a:rPr>
            </a:br>
            <a:r>
              <a:rPr lang="en-US" sz="3600" b="1" cap="small" dirty="0">
                <a:solidFill>
                  <a:srgbClr val="741202"/>
                </a:solidFill>
              </a:rPr>
              <a:t>GRADES R-12</a:t>
            </a:r>
            <a:r>
              <a:rPr lang="en-ZA" sz="3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cap="small" dirty="0">
              <a:solidFill>
                <a:srgbClr val="74120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8017382"/>
              </p:ext>
            </p:extLst>
          </p:nvPr>
        </p:nvGraphicFramePr>
        <p:xfrm>
          <a:off x="251520" y="1124742"/>
          <a:ext cx="8784976" cy="5632627"/>
        </p:xfrm>
        <a:graphic>
          <a:graphicData uri="http://schemas.openxmlformats.org/drawingml/2006/table">
            <a:tbl>
              <a:tblPr firstRow="1" firstCol="1" bandRow="1"/>
              <a:tblGrid>
                <a:gridCol w="31822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0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324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Province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learners – Gr 12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Efata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 Thomas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Bartimea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Thiboloha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Fulton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KZN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Kwathintwa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KZN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 Martin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KZN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De-la-Bat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WC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Dominican (Wittebome)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WC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Sizwile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TotalTotal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564904" y="117644"/>
            <a:ext cx="18125376" cy="52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09114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7504" y="150759"/>
            <a:ext cx="8496175" cy="936278"/>
          </a:xfrm>
        </p:spPr>
        <p:txBody>
          <a:bodyPr>
            <a:normAutofit/>
          </a:bodyPr>
          <a:lstStyle/>
          <a:p>
            <a:r>
              <a:rPr lang="en-ZA" altLang="en-US" sz="4000" b="1" cap="small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Curriculum Support Programme</a:t>
            </a:r>
            <a:endParaRPr lang="en-ZA" sz="4000" b="1" cap="small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196752"/>
            <a:ext cx="8496300" cy="5040560"/>
          </a:xfrm>
        </p:spPr>
        <p:txBody>
          <a:bodyPr>
            <a:normAutofit fontScale="92500"/>
          </a:bodyPr>
          <a:lstStyle/>
          <a:p>
            <a:r>
              <a:rPr lang="en-ZA" sz="3600" dirty="0" smtClean="0">
                <a:latin typeface="Arial Narrow" panose="020B0606020202030204" pitchFamily="34" charset="0"/>
              </a:rPr>
              <a:t>Established a </a:t>
            </a:r>
            <a:r>
              <a:rPr lang="en-ZA" sz="3600" b="1" dirty="0" smtClean="0">
                <a:latin typeface="Arial Narrow" panose="020B0606020202030204" pitchFamily="34" charset="0"/>
              </a:rPr>
              <a:t>FET teacher support team </a:t>
            </a:r>
            <a:r>
              <a:rPr lang="en-ZA" sz="3600" dirty="0" smtClean="0">
                <a:latin typeface="Arial Narrow" panose="020B0606020202030204" pitchFamily="34" charset="0"/>
              </a:rPr>
              <a:t>for SASL  to </a:t>
            </a:r>
            <a:r>
              <a:rPr lang="en-ZA" sz="3600" b="1" dirty="0" smtClean="0">
                <a:latin typeface="Arial Narrow" panose="020B0606020202030204" pitchFamily="34" charset="0"/>
              </a:rPr>
              <a:t>develop</a:t>
            </a:r>
            <a:r>
              <a:rPr lang="en-ZA" sz="3600" dirty="0" smtClean="0">
                <a:latin typeface="Arial Narrow" panose="020B0606020202030204" pitchFamily="34" charset="0"/>
              </a:rPr>
              <a:t> </a:t>
            </a:r>
            <a:r>
              <a:rPr lang="en-ZA" sz="3600" b="1" dirty="0" smtClean="0">
                <a:latin typeface="Arial Narrow" panose="020B0606020202030204" pitchFamily="34" charset="0"/>
              </a:rPr>
              <a:t>teacher guides </a:t>
            </a:r>
            <a:r>
              <a:rPr lang="en-ZA" sz="3600" dirty="0" smtClean="0">
                <a:latin typeface="Arial Narrow" panose="020B0606020202030204" pitchFamily="34" charset="0"/>
              </a:rPr>
              <a:t>and supporting documents – first meeting conducted on 20 and 21 June 2018.</a:t>
            </a:r>
          </a:p>
          <a:p>
            <a:r>
              <a:rPr lang="en-ZA" sz="3600" dirty="0" smtClean="0">
                <a:latin typeface="Arial Narrow" panose="020B0606020202030204" pitchFamily="34" charset="0"/>
              </a:rPr>
              <a:t>Extra Tuition Support:</a:t>
            </a:r>
          </a:p>
          <a:p>
            <a:pPr lvl="1"/>
            <a:r>
              <a:rPr lang="en-ZA" sz="3200" dirty="0" smtClean="0">
                <a:latin typeface="Arial Narrow" panose="020B0606020202030204" pitchFamily="34" charset="0"/>
              </a:rPr>
              <a:t>Lesson plans for three subjects: </a:t>
            </a:r>
            <a:r>
              <a:rPr lang="en-ZA" sz="3200" b="1" dirty="0" smtClean="0">
                <a:latin typeface="Arial Narrow" panose="020B0606020202030204" pitchFamily="34" charset="0"/>
              </a:rPr>
              <a:t>SASL (HL); MATHS LIT and EFAL</a:t>
            </a:r>
            <a:r>
              <a:rPr lang="en-ZA" sz="3200" dirty="0" smtClean="0">
                <a:latin typeface="Arial Narrow" panose="020B0606020202030204" pitchFamily="34" charset="0"/>
              </a:rPr>
              <a:t>, were </a:t>
            </a:r>
            <a:r>
              <a:rPr lang="en-ZA" sz="3200" b="1" dirty="0" smtClean="0">
                <a:latin typeface="Arial Narrow" panose="020B0606020202030204" pitchFamily="34" charset="0"/>
              </a:rPr>
              <a:t>developed</a:t>
            </a:r>
            <a:r>
              <a:rPr lang="en-ZA" sz="3200" dirty="0" smtClean="0">
                <a:latin typeface="Arial Narrow" panose="020B0606020202030204" pitchFamily="34" charset="0"/>
              </a:rPr>
              <a:t> to support teachers.</a:t>
            </a:r>
          </a:p>
          <a:p>
            <a:pPr lvl="1"/>
            <a:r>
              <a:rPr lang="en-ZA" sz="3200" b="1" dirty="0" smtClean="0">
                <a:latin typeface="Arial Narrow" panose="020B0606020202030204" pitchFamily="34" charset="0"/>
              </a:rPr>
              <a:t>10 hours of lesson plans </a:t>
            </a:r>
            <a:r>
              <a:rPr lang="en-ZA" sz="3200" dirty="0" smtClean="0">
                <a:latin typeface="Arial Narrow" panose="020B0606020202030204" pitchFamily="34" charset="0"/>
              </a:rPr>
              <a:t>are </a:t>
            </a:r>
            <a:r>
              <a:rPr lang="en-ZA" sz="3200" b="1" dirty="0" smtClean="0">
                <a:latin typeface="Arial Narrow" panose="020B0606020202030204" pitchFamily="34" charset="0"/>
              </a:rPr>
              <a:t>available per subject</a:t>
            </a:r>
            <a:r>
              <a:rPr lang="en-ZA" sz="3200" dirty="0" smtClean="0">
                <a:latin typeface="Arial Narrow" panose="020B0606020202030204" pitchFamily="34" charset="0"/>
              </a:rPr>
              <a:t>;</a:t>
            </a:r>
          </a:p>
          <a:p>
            <a:pPr lvl="1"/>
            <a:r>
              <a:rPr lang="en-ZA" sz="3200" dirty="0">
                <a:latin typeface="Arial Narrow" panose="020B0606020202030204" pitchFamily="34" charset="0"/>
              </a:rPr>
              <a:t>Focus </a:t>
            </a:r>
            <a:r>
              <a:rPr lang="en-ZA" sz="3200" dirty="0" smtClean="0">
                <a:latin typeface="Arial Narrow" panose="020B0606020202030204" pitchFamily="34" charset="0"/>
              </a:rPr>
              <a:t>of the lesson plans is on </a:t>
            </a:r>
            <a:r>
              <a:rPr lang="en-ZA" sz="3200" b="1" dirty="0">
                <a:latin typeface="Arial Narrow" panose="020B0606020202030204" pitchFamily="34" charset="0"/>
              </a:rPr>
              <a:t>challenging content</a:t>
            </a:r>
            <a:r>
              <a:rPr lang="en-ZA" sz="3200" dirty="0">
                <a:latin typeface="Arial Narrow" panose="020B0606020202030204" pitchFamily="34" charset="0"/>
              </a:rPr>
              <a:t>;</a:t>
            </a:r>
          </a:p>
          <a:p>
            <a:endParaRPr lang="en-ZA" dirty="0" smtClean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1287"/>
            <a:ext cx="1619672" cy="7602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08304" y="638075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2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ZA" sz="4800" b="1" cap="small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SASL </a:t>
            </a:r>
            <a:r>
              <a:rPr lang="en-ZA" sz="4800" b="1" cap="small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LTSM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040560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b="1" dirty="0" smtClean="0">
                <a:latin typeface="Arial Narrow" panose="020B0606020202030204" pitchFamily="34" charset="0"/>
              </a:rPr>
              <a:t>National Catalogue </a:t>
            </a:r>
            <a:r>
              <a:rPr lang="en-US" sz="2800" dirty="0" smtClean="0">
                <a:latin typeface="Arial Narrow" panose="020B0606020202030204" pitchFamily="34" charset="0"/>
              </a:rPr>
              <a:t>for Grades 4 – 12 released in January 2018.</a:t>
            </a:r>
            <a:endParaRPr lang="en-ZA" sz="2800" dirty="0" smtClean="0">
              <a:latin typeface="Arial Narrow" panose="020B0606020202030204" pitchFamily="34" charset="0"/>
            </a:endParaRPr>
          </a:p>
          <a:p>
            <a:pPr lvl="0"/>
            <a:r>
              <a:rPr lang="en-US" sz="2800" dirty="0" smtClean="0">
                <a:latin typeface="Arial Narrow" panose="020B0606020202030204" pitchFamily="34" charset="0"/>
              </a:rPr>
              <a:t>Circular S1 of 2018 on the prescribed </a:t>
            </a:r>
            <a:r>
              <a:rPr lang="en-US" sz="2800" b="1" dirty="0" smtClean="0">
                <a:latin typeface="Arial Narrow" panose="020B0606020202030204" pitchFamily="34" charset="0"/>
              </a:rPr>
              <a:t>SASL literature texts </a:t>
            </a:r>
            <a:r>
              <a:rPr lang="en-US" sz="2800" dirty="0" smtClean="0">
                <a:latin typeface="Arial Narrow" panose="020B0606020202030204" pitchFamily="34" charset="0"/>
              </a:rPr>
              <a:t>for the FET phase released in February 2018. </a:t>
            </a:r>
            <a:endParaRPr lang="en-ZA" sz="2800" dirty="0" smtClean="0">
              <a:latin typeface="Arial Narrow" panose="020B0606020202030204" pitchFamily="34" charset="0"/>
            </a:endParaRPr>
          </a:p>
          <a:p>
            <a:pPr lvl="0"/>
            <a:r>
              <a:rPr lang="en-GB" sz="2800" dirty="0" smtClean="0">
                <a:latin typeface="Arial Narrow" panose="020B0606020202030204" pitchFamily="34" charset="0"/>
              </a:rPr>
              <a:t>These texts were </a:t>
            </a:r>
            <a:r>
              <a:rPr lang="en-GB" sz="2800" b="1" dirty="0" smtClean="0">
                <a:latin typeface="Arial Narrow" panose="020B0606020202030204" pitchFamily="34" charset="0"/>
              </a:rPr>
              <a:t>provided to teachers </a:t>
            </a:r>
            <a:r>
              <a:rPr lang="en-GB" sz="2800" dirty="0" smtClean="0">
                <a:latin typeface="Arial Narrow" panose="020B0606020202030204" pitchFamily="34" charset="0"/>
              </a:rPr>
              <a:t>and used during the training sessions in </a:t>
            </a:r>
            <a:r>
              <a:rPr lang="en-GB" sz="2800" b="1" dirty="0" smtClean="0">
                <a:latin typeface="Arial Narrow" panose="020B0606020202030204" pitchFamily="34" charset="0"/>
              </a:rPr>
              <a:t>March and </a:t>
            </a:r>
            <a:r>
              <a:rPr lang="en-US" sz="2800" b="1" dirty="0" smtClean="0">
                <a:latin typeface="Arial Narrow" panose="020B0606020202030204" pitchFamily="34" charset="0"/>
              </a:rPr>
              <a:t>September </a:t>
            </a:r>
            <a:r>
              <a:rPr lang="en-GB" sz="2800" b="1" dirty="0" smtClean="0">
                <a:latin typeface="Arial Narrow" panose="020B0606020202030204" pitchFamily="34" charset="0"/>
              </a:rPr>
              <a:t>2017</a:t>
            </a:r>
            <a:r>
              <a:rPr lang="en-US" sz="2800" dirty="0" smtClean="0">
                <a:latin typeface="Arial Narrow" panose="020B0606020202030204" pitchFamily="34" charset="0"/>
              </a:rPr>
              <a:t>, focusing especially on how to </a:t>
            </a:r>
            <a:r>
              <a:rPr lang="en-US" sz="2800" b="1" dirty="0" smtClean="0">
                <a:latin typeface="Arial Narrow" panose="020B0606020202030204" pitchFamily="34" charset="0"/>
              </a:rPr>
              <a:t>teach and </a:t>
            </a:r>
            <a:r>
              <a:rPr lang="en-US" sz="2800" b="1" dirty="0" err="1" smtClean="0">
                <a:latin typeface="Arial Narrow" panose="020B0606020202030204" pitchFamily="34" charset="0"/>
              </a:rPr>
              <a:t>analyse</a:t>
            </a:r>
            <a:r>
              <a:rPr lang="en-US" sz="2800" b="1" dirty="0" smtClean="0">
                <a:latin typeface="Arial Narrow" panose="020B0606020202030204" pitchFamily="34" charset="0"/>
              </a:rPr>
              <a:t> SASL literature </a:t>
            </a:r>
            <a:r>
              <a:rPr lang="en-US" sz="2800" dirty="0" smtClean="0">
                <a:latin typeface="Arial Narrow" panose="020B0606020202030204" pitchFamily="34" charset="0"/>
              </a:rPr>
              <a:t>in the FET phase.</a:t>
            </a:r>
          </a:p>
          <a:p>
            <a:r>
              <a:rPr lang="en-ZA" sz="2800" dirty="0" smtClean="0">
                <a:latin typeface="Arial Narrow" panose="020B0606020202030204" pitchFamily="34" charset="0"/>
              </a:rPr>
              <a:t>All the schools have </a:t>
            </a:r>
            <a:r>
              <a:rPr lang="en-ZA" sz="2800" b="1" dirty="0" smtClean="0">
                <a:latin typeface="Arial Narrow" panose="020B0606020202030204" pitchFamily="34" charset="0"/>
              </a:rPr>
              <a:t>procured</a:t>
            </a:r>
            <a:r>
              <a:rPr lang="en-ZA" sz="2800" dirty="0" smtClean="0">
                <a:latin typeface="Arial Narrow" panose="020B0606020202030204" pitchFamily="34" charset="0"/>
              </a:rPr>
              <a:t> </a:t>
            </a:r>
            <a:r>
              <a:rPr lang="en-ZA" sz="2800" b="1" dirty="0" smtClean="0">
                <a:latin typeface="Arial Narrow" panose="020B0606020202030204" pitchFamily="34" charset="0"/>
              </a:rPr>
              <a:t>SASL texts </a:t>
            </a:r>
            <a:r>
              <a:rPr lang="en-ZA" sz="2800" dirty="0" smtClean="0">
                <a:latin typeface="Arial Narrow" panose="020B0606020202030204" pitchFamily="34" charset="0"/>
              </a:rPr>
              <a:t>from the national catalogue.</a:t>
            </a:r>
          </a:p>
          <a:p>
            <a:r>
              <a:rPr lang="en-ZA" sz="2800" b="1" dirty="0">
                <a:latin typeface="Arial Narrow" panose="020B0606020202030204" pitchFamily="34" charset="0"/>
              </a:rPr>
              <a:t>Guidelines</a:t>
            </a:r>
            <a:r>
              <a:rPr lang="en-ZA" sz="2800" dirty="0">
                <a:latin typeface="Arial Narrow" panose="020B0606020202030204" pitchFamily="34" charset="0"/>
              </a:rPr>
              <a:t> for </a:t>
            </a:r>
            <a:r>
              <a:rPr lang="en-ZA" sz="2800" dirty="0" smtClean="0">
                <a:latin typeface="Arial Narrow" panose="020B0606020202030204" pitchFamily="34" charset="0"/>
              </a:rPr>
              <a:t>the analysis </a:t>
            </a:r>
            <a:r>
              <a:rPr lang="en-ZA" sz="2800" dirty="0">
                <a:latin typeface="Arial Narrow" panose="020B0606020202030204" pitchFamily="34" charset="0"/>
              </a:rPr>
              <a:t>of poems and short stories </a:t>
            </a:r>
            <a:r>
              <a:rPr lang="en-ZA" sz="2800" b="1" dirty="0">
                <a:latin typeface="Arial Narrow" panose="020B0606020202030204" pitchFamily="34" charset="0"/>
              </a:rPr>
              <a:t>provided</a:t>
            </a:r>
            <a:r>
              <a:rPr lang="en-ZA" sz="2800" dirty="0">
                <a:latin typeface="Arial Narrow" panose="020B0606020202030204" pitchFamily="34" charset="0"/>
              </a:rPr>
              <a:t> to all </a:t>
            </a:r>
            <a:r>
              <a:rPr lang="en-ZA" sz="2800" dirty="0" smtClean="0">
                <a:latin typeface="Arial Narrow" panose="020B0606020202030204" pitchFamily="34" charset="0"/>
              </a:rPr>
              <a:t>schools.</a:t>
            </a:r>
            <a:endParaRPr lang="en-ZA" sz="2800" dirty="0">
              <a:latin typeface="Arial Narrow" panose="020B0606020202030204" pitchFamily="34" charset="0"/>
            </a:endParaRPr>
          </a:p>
          <a:p>
            <a:pPr lvl="0"/>
            <a:endParaRPr lang="en-ZA" sz="2800" dirty="0" smtClean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304"/>
            <a:ext cx="1547664" cy="548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6296" y="63446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73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71"/>
            <a:ext cx="8229600" cy="1143000"/>
          </a:xfrm>
        </p:spPr>
        <p:txBody>
          <a:bodyPr/>
          <a:lstStyle/>
          <a:p>
            <a:r>
              <a:rPr lang="en-GB" sz="4800" b="1" cap="small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Teacher Training Conducted</a:t>
            </a:r>
            <a:endParaRPr lang="en-ZA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60" y="1240826"/>
            <a:ext cx="8435280" cy="4752528"/>
          </a:xfrm>
        </p:spPr>
        <p:txBody>
          <a:bodyPr/>
          <a:lstStyle/>
          <a:p>
            <a:r>
              <a:rPr lang="en-ZA" dirty="0" smtClean="0">
                <a:latin typeface="Arial Narrow" panose="020B0606020202030204" pitchFamily="34" charset="0"/>
              </a:rPr>
              <a:t>Teacher </a:t>
            </a:r>
            <a:r>
              <a:rPr lang="en-ZA" dirty="0">
                <a:latin typeface="Arial Narrow" panose="020B0606020202030204" pitchFamily="34" charset="0"/>
              </a:rPr>
              <a:t>training conducted:</a:t>
            </a:r>
          </a:p>
          <a:p>
            <a:pPr lvl="1">
              <a:lnSpc>
                <a:spcPct val="150000"/>
              </a:lnSpc>
            </a:pPr>
            <a:r>
              <a:rPr lang="en-ZA" b="1" dirty="0" smtClean="0">
                <a:latin typeface="Arial Narrow" panose="020B0606020202030204" pitchFamily="34" charset="0"/>
              </a:rPr>
              <a:t>5 day  CAPS </a:t>
            </a:r>
            <a:r>
              <a:rPr lang="en-ZA" b="1" dirty="0">
                <a:latin typeface="Arial Narrow" panose="020B0606020202030204" pitchFamily="34" charset="0"/>
              </a:rPr>
              <a:t>for SASL (HL) </a:t>
            </a:r>
            <a:r>
              <a:rPr lang="en-ZA" b="1" dirty="0" smtClean="0">
                <a:latin typeface="Arial Narrow" panose="020B0606020202030204" pitchFamily="34" charset="0"/>
              </a:rPr>
              <a:t> </a:t>
            </a:r>
            <a:r>
              <a:rPr lang="en-ZA" dirty="0" smtClean="0">
                <a:latin typeface="Arial Narrow" panose="020B0606020202030204" pitchFamily="34" charset="0"/>
              </a:rPr>
              <a:t>Teacher training session in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ZA" dirty="0">
                <a:latin typeface="Arial Narrow" panose="020B0606020202030204" pitchFamily="34" charset="0"/>
              </a:rPr>
              <a:t> </a:t>
            </a:r>
            <a:r>
              <a:rPr lang="en-ZA" dirty="0" smtClean="0">
                <a:latin typeface="Arial Narrow" panose="020B0606020202030204" pitchFamily="34" charset="0"/>
              </a:rPr>
              <a:t>   2016</a:t>
            </a:r>
            <a:r>
              <a:rPr lang="en-ZA" dirty="0">
                <a:latin typeface="Arial Narrow" panose="020B0606020202030204" pitchFamily="34" charset="0"/>
              </a:rPr>
              <a:t>/ 17;</a:t>
            </a:r>
          </a:p>
          <a:p>
            <a:pPr lvl="1">
              <a:lnSpc>
                <a:spcPct val="150000"/>
              </a:lnSpc>
            </a:pPr>
            <a:r>
              <a:rPr lang="en-ZA" b="1" dirty="0">
                <a:latin typeface="Arial Narrow" panose="020B0606020202030204" pitchFamily="34" charset="0"/>
              </a:rPr>
              <a:t>Assessment  and Literature Training </a:t>
            </a:r>
            <a:r>
              <a:rPr lang="en-ZA" dirty="0">
                <a:latin typeface="Arial Narrow" panose="020B0606020202030204" pitchFamily="34" charset="0"/>
              </a:rPr>
              <a:t>in September 2017</a:t>
            </a:r>
            <a:r>
              <a:rPr lang="en-ZA" dirty="0" smtClean="0">
                <a:latin typeface="Arial Narrow" panose="020B0606020202030204" pitchFamily="34" charset="0"/>
              </a:rPr>
              <a:t>; and</a:t>
            </a:r>
            <a:endParaRPr lang="en-ZA" dirty="0">
              <a:latin typeface="Arial Narrow" panose="020B0606020202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ZA" b="1" dirty="0">
                <a:latin typeface="Arial Narrow" panose="020B0606020202030204" pitchFamily="34" charset="0"/>
              </a:rPr>
              <a:t>5 day training session with Home Language </a:t>
            </a:r>
            <a:r>
              <a:rPr lang="en-ZA" dirty="0">
                <a:latin typeface="Arial Narrow" panose="020B0606020202030204" pitchFamily="34" charset="0"/>
              </a:rPr>
              <a:t>Subjects advisors in February 2017.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29906"/>
            <a:ext cx="1475656" cy="548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08304" y="642551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403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231CB-D9B4-4FF7-A9BE-561905DB8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426"/>
            <a:ext cx="9144000" cy="851552"/>
          </a:xfrm>
        </p:spPr>
        <p:txBody>
          <a:bodyPr/>
          <a:lstStyle/>
          <a:p>
            <a:pPr>
              <a:defRPr/>
            </a:pPr>
            <a:r>
              <a:rPr lang="en-US" sz="4800" b="1" cap="small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Subject Advisors Training</a:t>
            </a:r>
            <a:endParaRPr lang="en-US" sz="5400" b="1" cap="small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4627" name="Content Placeholder 2">
            <a:extLst>
              <a:ext uri="{FF2B5EF4-FFF2-40B4-BE49-F238E27FC236}">
                <a16:creationId xmlns:a16="http://schemas.microsoft.com/office/drawing/2014/main" xmlns="" id="{77EF0EF9-F7EF-4E52-9DCD-D28E2826F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4" y="1196752"/>
            <a:ext cx="8820472" cy="4824536"/>
          </a:xfrm>
        </p:spPr>
        <p:txBody>
          <a:bodyPr/>
          <a:lstStyle/>
          <a:p>
            <a:pPr lvl="1" algn="just"/>
            <a:endParaRPr lang="en-US" sz="2000" dirty="0" smtClean="0"/>
          </a:p>
          <a:p>
            <a:pPr lvl="1" algn="just"/>
            <a:endParaRPr lang="en-US" sz="2000" dirty="0" smtClean="0"/>
          </a:p>
          <a:p>
            <a:pPr algn="just"/>
            <a:endParaRPr lang="en-US" sz="4400" dirty="0"/>
          </a:p>
          <a:p>
            <a:pPr algn="just"/>
            <a:endParaRPr lang="en-US" sz="2400" dirty="0"/>
          </a:p>
          <a:p>
            <a:pPr algn="just"/>
            <a:endParaRPr lang="en-US" alt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0565063"/>
              </p:ext>
            </p:extLst>
          </p:nvPr>
        </p:nvGraphicFramePr>
        <p:xfrm>
          <a:off x="161766" y="1017340"/>
          <a:ext cx="8820470" cy="500394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937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0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48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5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01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87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788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580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4830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78686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err="1" smtClean="0">
                          <a:effectLst/>
                        </a:rPr>
                        <a:t>Prov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7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Subject Advisors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IE officials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 Total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FP </a:t>
                      </a:r>
                      <a:endParaRPr lang="en-US" sz="1600" kern="1200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(2014)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IP</a:t>
                      </a:r>
                      <a:endParaRPr lang="en-US" sz="1600" kern="1200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 (2015)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SP </a:t>
                      </a:r>
                      <a:endParaRPr lang="en-US" sz="1600" kern="1200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(2014 - 2017)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FET</a:t>
                      </a:r>
                      <a:endParaRPr lang="en-US" sz="1600" kern="1200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 (</a:t>
                      </a:r>
                      <a:r>
                        <a:rPr lang="en-GB" sz="1600" kern="1200" dirty="0" smtClean="0">
                          <a:effectLst/>
                        </a:rPr>
                        <a:t>2015 - </a:t>
                      </a:r>
                      <a:r>
                        <a:rPr lang="en-GB" sz="1600" kern="1200" dirty="0">
                          <a:effectLst/>
                        </a:rPr>
                        <a:t>2017 )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 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EC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3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3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6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14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27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FS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3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-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3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2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8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GT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3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4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8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2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17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err="1">
                          <a:effectLst/>
                        </a:rPr>
                        <a:t>KZN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6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10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-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3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3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22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LP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-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-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-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-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2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2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231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MP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4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 5                     5              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2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6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22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NC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1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4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2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1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3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11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8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NW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         2                                3       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3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3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11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8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WC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3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-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4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1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</a:rPr>
                        <a:t>2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10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86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</a:rPr>
                        <a:t>Total: 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>
                          <a:effectLst/>
                        </a:rPr>
                        <a:t>21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>
                          <a:effectLst/>
                        </a:rPr>
                        <a:t>24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>
                          <a:effectLst/>
                        </a:rPr>
                        <a:t>17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>
                          <a:effectLst/>
                        </a:rPr>
                        <a:t>24</a:t>
                      </a:r>
                      <a:endParaRPr lang="en-US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effectLst/>
                        </a:rPr>
                        <a:t>37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effectLst/>
                        </a:rPr>
                        <a:t>130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5304"/>
            <a:ext cx="1547664" cy="5486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08304" y="634906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91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143000"/>
          </a:xfrm>
        </p:spPr>
        <p:txBody>
          <a:bodyPr/>
          <a:lstStyle/>
          <a:p>
            <a:r>
              <a:rPr lang="en-GB" b="1" cap="small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Training Of Grade 10 - 12 Teachers &amp; Deaf Teaching Assistants</a:t>
            </a:r>
            <a:endParaRPr lang="en-ZA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5722089"/>
              </p:ext>
            </p:extLst>
          </p:nvPr>
        </p:nvGraphicFramePr>
        <p:xfrm>
          <a:off x="179510" y="1412776"/>
          <a:ext cx="8856985" cy="536448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975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0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075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42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2485">
                <a:tc rowSpan="3"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Province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 rowSpan="3"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School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Number of teachers/ Deaf teaching assistants</a:t>
                      </a:r>
                      <a:endParaRPr lang="en-ZA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FET</a:t>
                      </a:r>
                      <a:endParaRPr lang="en-ZA" sz="20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9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Teacher</a:t>
                      </a:r>
                      <a:endParaRPr lang="en-ZA" sz="20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DTA</a:t>
                      </a:r>
                      <a:endParaRPr lang="en-ZA" sz="20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209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EC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Efata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ZA" sz="2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 Thomas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209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FS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Bartimea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Thiboloha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2209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GP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Filadelfia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Sizwile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 Vincent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Transoranje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2209">
                <a:tc row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KZN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Fulton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Kwathintwa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 Martin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V.N. </a:t>
                      </a:r>
                      <a:r>
                        <a:rPr lang="en-GB" sz="1600" dirty="0" err="1">
                          <a:effectLst/>
                        </a:rPr>
                        <a:t>Naik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220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Vuleka</a:t>
                      </a:r>
                      <a:r>
                        <a:rPr lang="en-GB" sz="1600" dirty="0">
                          <a:effectLst/>
                        </a:rPr>
                        <a:t> School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22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LP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Setotolwane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22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NC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ReTlamaleng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2209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WC</a:t>
                      </a:r>
                      <a:endParaRPr lang="en-ZA" sz="20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De-la-Bat 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484417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Dominican (</a:t>
                      </a:r>
                      <a:r>
                        <a:rPr lang="en-GB" sz="1600" dirty="0" err="1">
                          <a:effectLst/>
                        </a:rPr>
                        <a:t>Wittebome</a:t>
                      </a:r>
                      <a:r>
                        <a:rPr lang="en-GB" sz="1600" dirty="0">
                          <a:effectLst/>
                        </a:rPr>
                        <a:t>)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2209">
                <a:tc gridSpan="2"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Total: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</a:t>
                      </a:r>
                      <a:endParaRPr lang="en-ZA" sz="20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</a:t>
                      </a:r>
                      <a:endParaRPr lang="en-ZA" sz="20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173" marR="51173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94134" y="659259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chemeClr val="accent2"/>
                </a:solidFill>
              </a:rPr>
              <a:t>17</a:t>
            </a:r>
            <a:endParaRPr lang="en-Z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06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Autofit/>
          </a:bodyPr>
          <a:lstStyle/>
          <a:p>
            <a: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STAKEHOLDER INVOLVEMENT AND PARTICIPATION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2755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 INVOLVED IN THE ROLLOUT</a:t>
            </a:r>
            <a:endParaRPr lang="en-ZA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ZA" b="1" dirty="0"/>
              <a:t>Deaf stakeholders </a:t>
            </a:r>
            <a:r>
              <a:rPr lang="en-ZA" dirty="0"/>
              <a:t>and </a:t>
            </a:r>
            <a:r>
              <a:rPr lang="en-ZA" b="1" dirty="0"/>
              <a:t>SASL linguists </a:t>
            </a:r>
            <a:r>
              <a:rPr lang="en-ZA" dirty="0"/>
              <a:t>were </a:t>
            </a:r>
            <a:r>
              <a:rPr lang="en-ZA" b="1" dirty="0"/>
              <a:t>always included</a:t>
            </a:r>
            <a:r>
              <a:rPr lang="en-ZA" dirty="0"/>
              <a:t> in the development and implementation of SASL </a:t>
            </a:r>
            <a:r>
              <a:rPr lang="en-ZA" dirty="0" smtClean="0"/>
              <a:t>CAPS. </a:t>
            </a:r>
          </a:p>
          <a:p>
            <a:pPr algn="just"/>
            <a:r>
              <a:rPr lang="en-ZA" dirty="0" smtClean="0"/>
              <a:t>For example,  </a:t>
            </a:r>
            <a:r>
              <a:rPr lang="en-ZA" b="1" dirty="0" smtClean="0"/>
              <a:t>Mr </a:t>
            </a:r>
            <a:r>
              <a:rPr lang="en-ZA" b="1" dirty="0"/>
              <a:t>L </a:t>
            </a:r>
            <a:r>
              <a:rPr lang="en-ZA" b="1" dirty="0" err="1"/>
              <a:t>Magongwa</a:t>
            </a:r>
            <a:r>
              <a:rPr lang="en-ZA" b="1" dirty="0"/>
              <a:t> who is Deaf</a:t>
            </a:r>
            <a:r>
              <a:rPr lang="en-ZA" dirty="0"/>
              <a:t> and former National Chairperson of </a:t>
            </a:r>
            <a:r>
              <a:rPr lang="en-ZA" dirty="0" err="1" smtClean="0"/>
              <a:t>DeafSA</a:t>
            </a:r>
            <a:r>
              <a:rPr lang="en-ZA" dirty="0" smtClean="0"/>
              <a:t> participated in the rollout.</a:t>
            </a:r>
            <a:endParaRPr lang="en-ZA" dirty="0"/>
          </a:p>
          <a:p>
            <a:pPr algn="just"/>
            <a:r>
              <a:rPr lang="en-ZA" dirty="0" smtClean="0"/>
              <a:t>In addition, </a:t>
            </a:r>
            <a:r>
              <a:rPr lang="en-ZA" b="1" dirty="0" smtClean="0"/>
              <a:t>Deaf </a:t>
            </a:r>
            <a:r>
              <a:rPr lang="en-ZA" b="1" dirty="0"/>
              <a:t>individuals were included in the Curriculum Management Team </a:t>
            </a:r>
            <a:r>
              <a:rPr lang="en-ZA" dirty="0"/>
              <a:t>(CMT) which was established by the Minister to oversee the development of the curriculum</a:t>
            </a:r>
            <a:r>
              <a:rPr lang="en-ZA" dirty="0" smtClean="0"/>
              <a:t>.</a:t>
            </a:r>
          </a:p>
          <a:p>
            <a:pPr algn="just"/>
            <a:r>
              <a:rPr lang="en-ZA" dirty="0"/>
              <a:t>Deaf individuals also </a:t>
            </a:r>
            <a:r>
              <a:rPr lang="en-ZA" b="1" dirty="0"/>
              <a:t>formed part </a:t>
            </a:r>
            <a:r>
              <a:rPr lang="en-ZA" dirty="0"/>
              <a:t>of the </a:t>
            </a:r>
            <a:r>
              <a:rPr lang="en-ZA" b="1" dirty="0"/>
              <a:t>national training team</a:t>
            </a:r>
            <a:r>
              <a:rPr lang="en-ZA" dirty="0"/>
              <a:t> (NTT). </a:t>
            </a:r>
            <a:endParaRPr lang="en-ZA" dirty="0" smtClean="0"/>
          </a:p>
          <a:p>
            <a:pPr algn="just"/>
            <a:endParaRPr lang="en-ZA" dirty="0" smtClean="0"/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989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6542856" cy="720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1202"/>
              </a:buClr>
              <a:buSzPct val="25000"/>
              <a:buFont typeface="Arial"/>
              <a:buNone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PRESENTATION OUTLINE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24745"/>
            <a:ext cx="8424936" cy="4752528"/>
          </a:xfrm>
        </p:spPr>
        <p:txBody>
          <a:bodyPr>
            <a:normAutofit fontScale="47500" lnSpcReduction="20000"/>
          </a:bodyPr>
          <a:lstStyle/>
          <a:p>
            <a:pPr lvl="0">
              <a:spcBef>
                <a:spcPts val="0"/>
              </a:spcBef>
              <a:buSzPct val="96000"/>
            </a:pPr>
            <a:r>
              <a:rPr lang="en-ZA" sz="5100" dirty="0" smtClean="0">
                <a:solidFill>
                  <a:schemeClr val="dk1"/>
                </a:solidFill>
                <a:ea typeface="Calibri"/>
                <a:cs typeface="Arial" panose="020B0604020202020204" pitchFamily="34" charset="0"/>
                <a:sym typeface="Calibri"/>
              </a:rPr>
              <a:t>Purpose</a:t>
            </a:r>
          </a:p>
          <a:p>
            <a:pPr>
              <a:spcBef>
                <a:spcPts val="0"/>
              </a:spcBef>
              <a:buSzPct val="96000"/>
            </a:pPr>
            <a:r>
              <a:rPr lang="en-ZA" sz="5100" dirty="0">
                <a:solidFill>
                  <a:schemeClr val="dk1"/>
                </a:solidFill>
                <a:ea typeface="Calibri"/>
                <a:cs typeface="Arial" panose="020B0604020202020204" pitchFamily="34" charset="0"/>
                <a:sym typeface="Calibri"/>
              </a:rPr>
              <a:t>Problem Statement</a:t>
            </a:r>
          </a:p>
          <a:p>
            <a:pPr lvl="0">
              <a:spcBef>
                <a:spcPts val="0"/>
              </a:spcBef>
              <a:buSzPct val="96000"/>
            </a:pPr>
            <a:r>
              <a:rPr lang="en-ZA" sz="5100" dirty="0" smtClean="0">
                <a:solidFill>
                  <a:schemeClr val="dk1"/>
                </a:solidFill>
                <a:ea typeface="Calibri"/>
                <a:cs typeface="Arial" panose="020B0604020202020204" pitchFamily="34" charset="0"/>
                <a:sym typeface="Calibri"/>
              </a:rPr>
              <a:t>Background</a:t>
            </a:r>
          </a:p>
          <a:p>
            <a:r>
              <a:rPr lang="en-ZA" sz="5100" dirty="0" smtClean="0">
                <a:solidFill>
                  <a:schemeClr val="dk1"/>
                </a:solidFill>
                <a:ea typeface="Calibri"/>
                <a:cs typeface="Arial" panose="020B0604020202020204" pitchFamily="34" charset="0"/>
                <a:sym typeface="Calibri"/>
              </a:rPr>
              <a:t>CAPS SASL Grades R-12</a:t>
            </a:r>
          </a:p>
          <a:p>
            <a:r>
              <a:rPr lang="en-ZA" sz="5100" dirty="0" smtClean="0">
                <a:solidFill>
                  <a:schemeClr val="dk1"/>
                </a:solidFill>
                <a:cs typeface="Arial" panose="020B0604020202020204" pitchFamily="34" charset="0"/>
                <a:sym typeface="Calibri"/>
              </a:rPr>
              <a:t>Stakeholder involvement and participation</a:t>
            </a:r>
          </a:p>
          <a:p>
            <a:r>
              <a:rPr lang="en-ZA" sz="5100" dirty="0" smtClean="0">
                <a:solidFill>
                  <a:schemeClr val="dk1"/>
                </a:solidFill>
                <a:cs typeface="Arial" panose="020B0604020202020204" pitchFamily="34" charset="0"/>
                <a:sym typeface="Calibri"/>
              </a:rPr>
              <a:t>Support for teachers</a:t>
            </a:r>
          </a:p>
          <a:p>
            <a:r>
              <a:rPr lang="en-ZA" sz="5100" dirty="0" smtClean="0">
                <a:solidFill>
                  <a:schemeClr val="dk1"/>
                </a:solidFill>
                <a:cs typeface="Arial" panose="020B0604020202020204" pitchFamily="34" charset="0"/>
                <a:sym typeface="Calibri"/>
              </a:rPr>
              <a:t>Job description of Deaf Teaching Assistants</a:t>
            </a:r>
          </a:p>
          <a:p>
            <a:r>
              <a:rPr lang="en-ZA" sz="5100" dirty="0" smtClean="0">
                <a:solidFill>
                  <a:schemeClr val="dk1"/>
                </a:solidFill>
                <a:cs typeface="Arial" panose="020B0604020202020204" pitchFamily="34" charset="0"/>
                <a:sym typeface="Calibri"/>
              </a:rPr>
              <a:t>Supply of Deaf teachers</a:t>
            </a:r>
          </a:p>
          <a:p>
            <a:r>
              <a:rPr lang="en-ZA" sz="5100" dirty="0" smtClean="0">
                <a:solidFill>
                  <a:schemeClr val="dk1"/>
                </a:solidFill>
                <a:cs typeface="Arial" panose="020B0604020202020204" pitchFamily="34" charset="0"/>
                <a:sym typeface="Calibri"/>
              </a:rPr>
              <a:t>Learning and Teaching Support Materials</a:t>
            </a:r>
          </a:p>
          <a:p>
            <a:r>
              <a:rPr lang="en-ZA" sz="5100" dirty="0" smtClean="0">
                <a:solidFill>
                  <a:schemeClr val="dk1"/>
                </a:solidFill>
                <a:cs typeface="Arial" panose="020B0604020202020204" pitchFamily="34" charset="0"/>
                <a:sym typeface="Calibri"/>
              </a:rPr>
              <a:t>Performance of Deaf learners</a:t>
            </a:r>
          </a:p>
          <a:p>
            <a:r>
              <a:rPr lang="en-ZA" sz="5100" dirty="0" smtClean="0">
                <a:solidFill>
                  <a:schemeClr val="dk1"/>
                </a:solidFill>
                <a:cs typeface="Arial" panose="020B0604020202020204" pitchFamily="34" charset="0"/>
                <a:sym typeface="Calibri"/>
              </a:rPr>
              <a:t>Governance issues</a:t>
            </a:r>
            <a:endParaRPr lang="en-ZA" sz="5100" dirty="0" smtClean="0"/>
          </a:p>
          <a:p>
            <a:r>
              <a:rPr lang="en-ZA" sz="5100" dirty="0" smtClean="0">
                <a:solidFill>
                  <a:schemeClr val="dk1"/>
                </a:solidFill>
                <a:ea typeface="Calibri"/>
                <a:cs typeface="Arial" panose="020B0604020202020204" pitchFamily="34" charset="0"/>
                <a:sym typeface="Calibri"/>
              </a:rPr>
              <a:t>Way Forward</a:t>
            </a:r>
          </a:p>
          <a:p>
            <a:pPr lvl="0"/>
            <a:r>
              <a:rPr lang="en-ZA" sz="5100" dirty="0" smtClean="0">
                <a:solidFill>
                  <a:schemeClr val="dk1"/>
                </a:solidFill>
                <a:ea typeface="Calibri"/>
                <a:cs typeface="Arial" panose="020B0604020202020204" pitchFamily="34" charset="0"/>
                <a:sym typeface="Calibri"/>
              </a:rPr>
              <a:t>Recommendations</a:t>
            </a:r>
          </a:p>
          <a:p>
            <a:pPr marL="0" lvl="0" indent="0">
              <a:spcBef>
                <a:spcPts val="0"/>
              </a:spcBef>
              <a:buSzPct val="96000"/>
              <a:buNone/>
            </a:pPr>
            <a:endParaRPr lang="en-ZA" sz="2800" dirty="0" smtClean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457200" lvl="0" indent="-457200">
              <a:spcBef>
                <a:spcPts val="0"/>
              </a:spcBef>
              <a:buSzPct val="96000"/>
              <a:buFont typeface="Noto Symbol"/>
              <a:buChar char="▪"/>
            </a:pPr>
            <a:endParaRPr lang="en-ZA" sz="2800" dirty="0" smtClean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buNone/>
            </a:pP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2</a:t>
            </a:fld>
            <a:endParaRPr lang="en-US" sz="12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4248" y="64809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ZA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Autofit/>
          </a:bodyPr>
          <a:lstStyle/>
          <a:p>
            <a: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SUPPORT FOR TEACHERS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20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35463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TEACHERS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fontScale="92500"/>
          </a:bodyPr>
          <a:lstStyle/>
          <a:p>
            <a:pPr algn="just"/>
            <a:r>
              <a:rPr lang="en-ZA" b="1" dirty="0"/>
              <a:t>Highly qualified individuals, hearing and Deaf </a:t>
            </a:r>
            <a:r>
              <a:rPr lang="en-ZA" dirty="0"/>
              <a:t>were </a:t>
            </a:r>
            <a:r>
              <a:rPr lang="en-ZA" b="1" dirty="0"/>
              <a:t>involved</a:t>
            </a:r>
            <a:r>
              <a:rPr lang="en-ZA" dirty="0"/>
              <a:t> in training teachers in SASL </a:t>
            </a:r>
            <a:r>
              <a:rPr lang="en-ZA" dirty="0" smtClean="0"/>
              <a:t>CAPS.</a:t>
            </a:r>
          </a:p>
          <a:p>
            <a:pPr algn="just"/>
            <a:r>
              <a:rPr lang="en-ZA" dirty="0" smtClean="0"/>
              <a:t>These </a:t>
            </a:r>
            <a:r>
              <a:rPr lang="en-ZA" dirty="0"/>
              <a:t>included:</a:t>
            </a:r>
          </a:p>
          <a:p>
            <a:pPr lvl="1" algn="just"/>
            <a:r>
              <a:rPr lang="en-ZA" dirty="0"/>
              <a:t>Dr P </a:t>
            </a:r>
            <a:r>
              <a:rPr lang="en-ZA" dirty="0" err="1"/>
              <a:t>Akach</a:t>
            </a:r>
            <a:r>
              <a:rPr lang="en-ZA" dirty="0"/>
              <a:t>, former CMT member and Departmental Head and  lecturer in SASL from UFS</a:t>
            </a:r>
          </a:p>
          <a:p>
            <a:pPr lvl="1" algn="just"/>
            <a:r>
              <a:rPr lang="en-ZA" dirty="0"/>
              <a:t>Mr. L </a:t>
            </a:r>
            <a:r>
              <a:rPr lang="en-ZA" dirty="0" err="1"/>
              <a:t>Magongwa</a:t>
            </a:r>
            <a:r>
              <a:rPr lang="en-ZA" dirty="0"/>
              <a:t>, lecturer of SASL at Wits, former member of the CMT, who is Deaf; </a:t>
            </a:r>
          </a:p>
          <a:p>
            <a:pPr lvl="1" algn="just"/>
            <a:r>
              <a:rPr lang="en-ZA" dirty="0" err="1"/>
              <a:t>Prof.</a:t>
            </a:r>
            <a:r>
              <a:rPr lang="en-ZA" dirty="0"/>
              <a:t> C </a:t>
            </a:r>
            <a:r>
              <a:rPr lang="en-ZA" dirty="0" err="1"/>
              <a:t>Storbeck</a:t>
            </a:r>
            <a:r>
              <a:rPr lang="en-ZA" dirty="0"/>
              <a:t>,  former CMT member from Wits highly qualified in linguistics and literature; </a:t>
            </a:r>
          </a:p>
          <a:p>
            <a:pPr lvl="1" algn="just"/>
            <a:r>
              <a:rPr lang="en-ZA" dirty="0" smtClean="0"/>
              <a:t>Ms. A </a:t>
            </a:r>
            <a:r>
              <a:rPr lang="en-ZA" dirty="0" err="1" smtClean="0"/>
              <a:t>Swannack</a:t>
            </a:r>
            <a:r>
              <a:rPr lang="en-ZA" dirty="0" smtClean="0"/>
              <a:t> , former member of the writing team from Wits Language School, who is Deaf; </a:t>
            </a:r>
          </a:p>
          <a:p>
            <a:pPr algn="just"/>
            <a:endParaRPr lang="en-ZA" dirty="0" smtClean="0"/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300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</a:t>
            </a:r>
            <a:r>
              <a:rPr lang="en-ZA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TEACHERS…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/>
          </a:bodyPr>
          <a:lstStyle/>
          <a:p>
            <a:pPr lvl="1" algn="just"/>
            <a:r>
              <a:rPr lang="en-ZA" dirty="0" smtClean="0"/>
              <a:t>Ms</a:t>
            </a:r>
            <a:r>
              <a:rPr lang="en-ZA" dirty="0"/>
              <a:t>. N </a:t>
            </a:r>
            <a:r>
              <a:rPr lang="en-ZA" dirty="0" err="1"/>
              <a:t>Nkwinika</a:t>
            </a:r>
            <a:r>
              <a:rPr lang="en-ZA" dirty="0"/>
              <a:t>, a Deaf Facilitator who was involved in training;  </a:t>
            </a:r>
          </a:p>
          <a:p>
            <a:pPr lvl="1" algn="just"/>
            <a:r>
              <a:rPr lang="en-ZA" dirty="0"/>
              <a:t>Ms. N De Klerk, a lecturer in SASL linguistics from the University of the Free State;</a:t>
            </a:r>
          </a:p>
          <a:p>
            <a:pPr lvl="1" algn="just"/>
            <a:r>
              <a:rPr lang="en-ZA" dirty="0"/>
              <a:t>Ms. </a:t>
            </a:r>
            <a:r>
              <a:rPr lang="en-ZA" dirty="0" err="1"/>
              <a:t>Atiyah</a:t>
            </a:r>
            <a:r>
              <a:rPr lang="en-ZA" dirty="0"/>
              <a:t> </a:t>
            </a:r>
            <a:r>
              <a:rPr lang="en-ZA" dirty="0" err="1"/>
              <a:t>Asmal</a:t>
            </a:r>
            <a:r>
              <a:rPr lang="en-ZA" dirty="0"/>
              <a:t>, Deaf Senior Facilitator at </a:t>
            </a:r>
            <a:r>
              <a:rPr lang="en-ZA" dirty="0" err="1"/>
              <a:t>eDeaf</a:t>
            </a:r>
            <a:r>
              <a:rPr lang="en-ZA" dirty="0"/>
              <a:t>;</a:t>
            </a:r>
          </a:p>
          <a:p>
            <a:pPr lvl="1" algn="just"/>
            <a:r>
              <a:rPr lang="en-ZA" dirty="0"/>
              <a:t>Mr. S </a:t>
            </a:r>
            <a:r>
              <a:rPr lang="en-ZA" dirty="0" err="1"/>
              <a:t>Ndaba</a:t>
            </a:r>
            <a:r>
              <a:rPr lang="en-ZA" dirty="0"/>
              <a:t> a Deaf Skills Trainer from the National Institute for the Deaf; and</a:t>
            </a:r>
          </a:p>
          <a:p>
            <a:pPr lvl="1" algn="just"/>
            <a:r>
              <a:rPr lang="en-ZA" dirty="0"/>
              <a:t>Ms. J </a:t>
            </a:r>
            <a:r>
              <a:rPr lang="en-ZA" dirty="0" err="1"/>
              <a:t>Oosthuyzen</a:t>
            </a:r>
            <a:r>
              <a:rPr lang="en-ZA" dirty="0"/>
              <a:t> (Child of Deaf Adult (CODA)), SASL teacher from </a:t>
            </a:r>
            <a:r>
              <a:rPr lang="en-ZA" dirty="0" err="1"/>
              <a:t>Transoranje</a:t>
            </a:r>
            <a:r>
              <a:rPr lang="en-ZA" dirty="0"/>
              <a:t> School for the Deaf.</a:t>
            </a:r>
          </a:p>
          <a:p>
            <a:pPr algn="just"/>
            <a:endParaRPr lang="en-ZA" dirty="0" smtClean="0"/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22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981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TEACHERS…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ZA" b="1" dirty="0" smtClean="0"/>
              <a:t>250 </a:t>
            </a:r>
            <a:r>
              <a:rPr lang="en-ZA" b="1" dirty="0"/>
              <a:t>Foundation Phase </a:t>
            </a:r>
            <a:r>
              <a:rPr lang="en-ZA" dirty="0"/>
              <a:t>and </a:t>
            </a:r>
            <a:r>
              <a:rPr lang="en-ZA" b="1" dirty="0"/>
              <a:t>G</a:t>
            </a:r>
            <a:r>
              <a:rPr lang="en-ZA" b="1" dirty="0" smtClean="0"/>
              <a:t>rade </a:t>
            </a:r>
            <a:r>
              <a:rPr lang="en-ZA" b="1" dirty="0"/>
              <a:t>9 teachers </a:t>
            </a:r>
            <a:r>
              <a:rPr lang="en-ZA" dirty="0"/>
              <a:t>and </a:t>
            </a:r>
            <a:r>
              <a:rPr lang="en-ZA" b="1" dirty="0"/>
              <a:t>Deaf Teaching Assistants </a:t>
            </a:r>
            <a:r>
              <a:rPr lang="en-ZA" dirty="0" smtClean="0"/>
              <a:t>(DTAs) were </a:t>
            </a:r>
            <a:r>
              <a:rPr lang="en-ZA" dirty="0"/>
              <a:t>trained in October 2014. </a:t>
            </a:r>
          </a:p>
          <a:p>
            <a:pPr algn="just"/>
            <a:r>
              <a:rPr lang="en-ZA" dirty="0" smtClean="0"/>
              <a:t>The training was conducted over a </a:t>
            </a:r>
            <a:r>
              <a:rPr lang="en-ZA" b="1" dirty="0" smtClean="0"/>
              <a:t>two-week period</a:t>
            </a:r>
            <a:r>
              <a:rPr lang="en-ZA" dirty="0" smtClean="0"/>
              <a:t> instead of one week as it had happened other CAPS training sessions. </a:t>
            </a:r>
          </a:p>
          <a:p>
            <a:pPr algn="just"/>
            <a:r>
              <a:rPr lang="en-ZA" b="1" dirty="0" smtClean="0"/>
              <a:t>176 </a:t>
            </a:r>
            <a:r>
              <a:rPr lang="en-ZA" b="1" dirty="0"/>
              <a:t>teachers </a:t>
            </a:r>
            <a:r>
              <a:rPr lang="en-ZA" dirty="0"/>
              <a:t>and </a:t>
            </a:r>
            <a:r>
              <a:rPr lang="en-ZA" b="1" dirty="0"/>
              <a:t>Deaf Teaching Assistants </a:t>
            </a:r>
            <a:r>
              <a:rPr lang="en-ZA" dirty="0"/>
              <a:t>for Intermediate Phase and grades 9-10 trained in 2015/16 for 2016 implementation</a:t>
            </a:r>
            <a:endParaRPr lang="en-ZA" dirty="0" smtClean="0"/>
          </a:p>
          <a:p>
            <a:pPr algn="just"/>
            <a:r>
              <a:rPr lang="en-ZA" b="1" dirty="0" smtClean="0"/>
              <a:t>Guidance</a:t>
            </a:r>
            <a:r>
              <a:rPr lang="en-ZA" dirty="0" smtClean="0"/>
              <a:t> was provided to </a:t>
            </a:r>
            <a:r>
              <a:rPr lang="en-ZA" b="1" dirty="0" smtClean="0"/>
              <a:t>provincial education departments</a:t>
            </a:r>
            <a:r>
              <a:rPr lang="en-ZA" dirty="0" smtClean="0"/>
              <a:t> (PEDs) to provide additional training for their teachers and DTAs in the SASL content. </a:t>
            </a:r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82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</a:t>
            </a:r>
            <a:r>
              <a:rPr lang="en-ZA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TEACHERS…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en-ZA" sz="3600" dirty="0"/>
              <a:t>PEDs </a:t>
            </a:r>
            <a:r>
              <a:rPr lang="en-ZA" sz="3600" b="1" dirty="0"/>
              <a:t>enrolled</a:t>
            </a:r>
            <a:r>
              <a:rPr lang="en-ZA" sz="3600" dirty="0"/>
              <a:t> other </a:t>
            </a:r>
            <a:r>
              <a:rPr lang="en-ZA" sz="3600" b="1" dirty="0"/>
              <a:t>teachers</a:t>
            </a:r>
            <a:r>
              <a:rPr lang="en-ZA" sz="3600" dirty="0"/>
              <a:t> in schools for the Deaf </a:t>
            </a:r>
            <a:r>
              <a:rPr lang="en-ZA" sz="3600" b="1" dirty="0"/>
              <a:t>for accredited SASL courses at universities</a:t>
            </a:r>
            <a:r>
              <a:rPr lang="en-ZA" sz="3600" dirty="0"/>
              <a:t> and a growing number of teachers have graduated. </a:t>
            </a:r>
            <a:endParaRPr lang="en-ZA" sz="3600" dirty="0" smtClean="0"/>
          </a:p>
          <a:p>
            <a:pPr algn="just"/>
            <a:r>
              <a:rPr lang="en-ZA" sz="3600" b="1" dirty="0" smtClean="0"/>
              <a:t>24 </a:t>
            </a:r>
            <a:r>
              <a:rPr lang="en-ZA" sz="3600" b="1" dirty="0"/>
              <a:t>Home </a:t>
            </a:r>
            <a:r>
              <a:rPr lang="en-ZA" sz="3600" b="1" dirty="0" smtClean="0"/>
              <a:t>Language </a:t>
            </a:r>
            <a:r>
              <a:rPr lang="en-ZA" sz="3600" b="1" dirty="0"/>
              <a:t>subject advisors </a:t>
            </a:r>
            <a:r>
              <a:rPr lang="en-ZA" sz="3600" dirty="0"/>
              <a:t>were </a:t>
            </a:r>
            <a:r>
              <a:rPr lang="en-ZA" sz="3600" b="1" dirty="0"/>
              <a:t>orientated</a:t>
            </a:r>
            <a:r>
              <a:rPr lang="en-ZA" sz="3600" dirty="0"/>
              <a:t> into </a:t>
            </a:r>
            <a:r>
              <a:rPr lang="en-ZA" sz="3600" dirty="0" smtClean="0"/>
              <a:t>for the SASL </a:t>
            </a:r>
            <a:r>
              <a:rPr lang="en-ZA" sz="3600" dirty="0"/>
              <a:t>Foundation Phase and </a:t>
            </a:r>
            <a:r>
              <a:rPr lang="en-ZA" sz="3600" dirty="0" smtClean="0"/>
              <a:t>Grade </a:t>
            </a:r>
            <a:r>
              <a:rPr lang="en-ZA" sz="3600" dirty="0"/>
              <a:t>9. </a:t>
            </a:r>
            <a:endParaRPr lang="en-ZA" sz="3600" dirty="0" smtClean="0"/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716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5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ZA" sz="3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ZA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 </a:t>
            </a:r>
            <a:endParaRPr lang="en-Z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8637272"/>
              </p:ext>
            </p:extLst>
          </p:nvPr>
        </p:nvGraphicFramePr>
        <p:xfrm>
          <a:off x="107504" y="1196756"/>
          <a:ext cx="9036495" cy="56612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03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15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15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15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15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74204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Province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Teachers Trained in  Braille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Teachers Trained  in SASL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Teachers Trained in Autism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Teachers Trained in IE Activities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EC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298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196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0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FS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122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454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278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GP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44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497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2721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KZN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109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665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2138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LP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2740" algn="ctr"/>
                        </a:tabLst>
                      </a:pPr>
                      <a:r>
                        <a:rPr lang="en-ZA" sz="2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	104</a:t>
                      </a:r>
                      <a:endParaRPr lang="en-ZA" sz="24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100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120 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MP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effectLst/>
                          <a:latin typeface="Calibri"/>
                          <a:ea typeface="Batang"/>
                          <a:cs typeface="Arial"/>
                        </a:rPr>
                        <a:t>329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40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effectLst/>
                          <a:latin typeface="Calibri"/>
                          <a:ea typeface="Batang"/>
                          <a:cs typeface="Arial"/>
                        </a:rPr>
                        <a:t>733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NC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effectLst/>
                          <a:latin typeface="Calibri"/>
                          <a:ea typeface="Batang"/>
                          <a:cs typeface="Arial"/>
                        </a:rPr>
                        <a:t>19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effectLst/>
                          <a:latin typeface="Calibri"/>
                          <a:ea typeface="Batang"/>
                          <a:cs typeface="Arial"/>
                        </a:rPr>
                        <a:t>111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effectLst/>
                          <a:latin typeface="Calibri"/>
                          <a:ea typeface="Batang"/>
                          <a:cs typeface="Arial"/>
                        </a:rPr>
                        <a:t>3270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NW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13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0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181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WC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effectLst/>
                          <a:latin typeface="Calibri"/>
                          <a:ea typeface="Batang"/>
                          <a:cs typeface="Arial"/>
                        </a:rPr>
                        <a:t>80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180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0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8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Total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1118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1 420</a:t>
                      </a:r>
                      <a:endParaRPr lang="en-ZA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2243</a:t>
                      </a:r>
                      <a:endParaRPr lang="en-ZA" sz="24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2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9441</a:t>
                      </a:r>
                      <a:endParaRPr lang="en-ZA" sz="24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655022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056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</a:t>
            </a:r>
            <a:r>
              <a:rPr lang="en-ZA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TEACHERS: </a:t>
            </a:r>
            <a:br>
              <a:rPr lang="en-ZA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SASL CURRICULUM CONTENT</a:t>
            </a:r>
            <a:endParaRPr lang="en-ZA" sz="3600" b="1" dirty="0">
              <a:solidFill>
                <a:srgbClr val="C0504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385044"/>
              </p:ext>
            </p:extLst>
          </p:nvPr>
        </p:nvGraphicFramePr>
        <p:xfrm>
          <a:off x="107504" y="1484784"/>
          <a:ext cx="8928991" cy="54300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8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19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37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844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818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96041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Prov.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FP</a:t>
                      </a:r>
                    </a:p>
                    <a:p>
                      <a:r>
                        <a:rPr lang="en-ZA" sz="2400" dirty="0" smtClean="0"/>
                        <a:t>Teachers</a:t>
                      </a:r>
                      <a:r>
                        <a:rPr lang="en-ZA" sz="2400" baseline="0" dirty="0" smtClean="0"/>
                        <a:t> &amp; DTAs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IP</a:t>
                      </a:r>
                    </a:p>
                    <a:p>
                      <a:r>
                        <a:rPr lang="en-ZA" sz="2400" dirty="0" smtClean="0"/>
                        <a:t>Teachers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IP</a:t>
                      </a:r>
                    </a:p>
                    <a:p>
                      <a:r>
                        <a:rPr lang="en-ZA" sz="2400" dirty="0" smtClean="0"/>
                        <a:t>DTAs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SP</a:t>
                      </a:r>
                    </a:p>
                    <a:p>
                      <a:r>
                        <a:rPr lang="en-ZA" sz="2400" dirty="0" smtClean="0"/>
                        <a:t>Teachers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SP</a:t>
                      </a:r>
                    </a:p>
                    <a:p>
                      <a:r>
                        <a:rPr lang="en-ZA" sz="2400" dirty="0" smtClean="0"/>
                        <a:t>DTAs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FET</a:t>
                      </a:r>
                    </a:p>
                    <a:p>
                      <a:r>
                        <a:rPr lang="en-ZA" sz="2400" dirty="0" smtClean="0"/>
                        <a:t>Teachers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FET</a:t>
                      </a:r>
                    </a:p>
                    <a:p>
                      <a:r>
                        <a:rPr lang="en-ZA" sz="2400" dirty="0" smtClean="0"/>
                        <a:t>DTAs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EC</a:t>
                      </a:r>
                      <a:endParaRPr lang="en-ZA" sz="2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FS</a:t>
                      </a:r>
                      <a:endParaRPr lang="en-ZA" sz="2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GP</a:t>
                      </a:r>
                      <a:endParaRPr lang="en-ZA" sz="2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KZN</a:t>
                      </a:r>
                      <a:endParaRPr lang="en-ZA" sz="2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LP</a:t>
                      </a:r>
                      <a:endParaRPr lang="en-ZA" sz="2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MP</a:t>
                      </a:r>
                      <a:endParaRPr lang="en-ZA" sz="2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NC</a:t>
                      </a:r>
                      <a:endParaRPr lang="en-ZA" sz="2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NW</a:t>
                      </a:r>
                      <a:endParaRPr lang="en-ZA" sz="2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ZA" sz="2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Arial"/>
                        </a:rPr>
                        <a:t>WC</a:t>
                      </a:r>
                      <a:endParaRPr lang="en-ZA" sz="2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22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22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570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1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269</a:t>
                      </a:r>
                      <a:endParaRPr lang="en-ZA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103 </a:t>
                      </a:r>
                      <a:endParaRPr lang="en-ZA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n-ZA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 </a:t>
                      </a:r>
                      <a:endParaRPr lang="en-ZA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 </a:t>
                      </a:r>
                      <a:endParaRPr lang="en-ZA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ZA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ZA" sz="2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2360" y="655022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60162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</a:t>
            </a:r>
            <a:r>
              <a:rPr lang="en-ZA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TEACHERS…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en-ZA" dirty="0"/>
              <a:t>SASL is a </a:t>
            </a:r>
            <a:r>
              <a:rPr lang="en-ZA" b="1" dirty="0"/>
              <a:t>new subject </a:t>
            </a:r>
            <a:r>
              <a:rPr lang="en-ZA" dirty="0"/>
              <a:t>and therefore teachers </a:t>
            </a:r>
            <a:r>
              <a:rPr lang="en-ZA" b="1" dirty="0"/>
              <a:t>did not specialise </a:t>
            </a:r>
            <a:r>
              <a:rPr lang="en-ZA" dirty="0"/>
              <a:t>prior to implementation from 2015. </a:t>
            </a:r>
            <a:endParaRPr lang="en-ZA" dirty="0" smtClean="0"/>
          </a:p>
          <a:p>
            <a:pPr algn="just"/>
            <a:r>
              <a:rPr lang="en-ZA" dirty="0"/>
              <a:t>The utilisation of </a:t>
            </a:r>
            <a:r>
              <a:rPr lang="en-ZA" b="1" dirty="0"/>
              <a:t>Sign Language Interpreters did not only benefit hearing teachers </a:t>
            </a:r>
            <a:r>
              <a:rPr lang="en-ZA" dirty="0"/>
              <a:t>but also Deaf teachers in that interpretation goes both </a:t>
            </a:r>
            <a:r>
              <a:rPr lang="en-ZA" dirty="0" smtClean="0"/>
              <a:t>ways. </a:t>
            </a:r>
          </a:p>
          <a:p>
            <a:pPr algn="just"/>
            <a:r>
              <a:rPr lang="en-ZA" dirty="0"/>
              <a:t>It also </a:t>
            </a:r>
            <a:r>
              <a:rPr lang="en-ZA" b="1" dirty="0"/>
              <a:t>provided</a:t>
            </a:r>
            <a:r>
              <a:rPr lang="en-ZA" dirty="0"/>
              <a:t> for the </a:t>
            </a:r>
            <a:r>
              <a:rPr lang="en-ZA" b="1" dirty="0"/>
              <a:t>equalisation of opportunity to participate</a:t>
            </a:r>
            <a:r>
              <a:rPr lang="en-ZA" dirty="0"/>
              <a:t> in the training for Deaf teachers and </a:t>
            </a:r>
            <a:r>
              <a:rPr lang="en-ZA" b="1" dirty="0"/>
              <a:t>DTAs</a:t>
            </a:r>
            <a:r>
              <a:rPr lang="en-ZA" dirty="0"/>
              <a:t> as well. </a:t>
            </a:r>
          </a:p>
          <a:p>
            <a:pPr algn="just"/>
            <a:endParaRPr lang="en-ZA" dirty="0" smtClean="0"/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04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JOB DESCRIPTION OF DEAF TEACHING ASSISTANTS</a:t>
            </a:r>
            <a:endParaRPr lang="en-ZA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985661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DESCRIPTIONS FOR DEAF TEACHING ASSISTANTS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ZA" dirty="0" smtClean="0"/>
              <a:t>It was necessary to </a:t>
            </a:r>
            <a:r>
              <a:rPr lang="en-ZA" b="1" dirty="0" smtClean="0"/>
              <a:t>ensure</a:t>
            </a:r>
            <a:r>
              <a:rPr lang="en-ZA" dirty="0" smtClean="0"/>
              <a:t> that there were </a:t>
            </a:r>
            <a:r>
              <a:rPr lang="en-ZA" b="1" dirty="0" smtClean="0"/>
              <a:t>clear roles and responsibilities</a:t>
            </a:r>
            <a:r>
              <a:rPr lang="en-ZA" dirty="0" smtClean="0"/>
              <a:t> for </a:t>
            </a:r>
            <a:r>
              <a:rPr lang="en-ZA" b="1" dirty="0" smtClean="0"/>
              <a:t>Deaf Teaching Assistants</a:t>
            </a:r>
            <a:r>
              <a:rPr lang="en-ZA" dirty="0" smtClean="0"/>
              <a:t> to ensure that there was no confusion. </a:t>
            </a:r>
          </a:p>
          <a:p>
            <a:pPr algn="just"/>
            <a:r>
              <a:rPr lang="en-ZA" dirty="0" smtClean="0"/>
              <a:t>As a result, the DBE </a:t>
            </a:r>
            <a:r>
              <a:rPr lang="en-ZA" b="1" dirty="0"/>
              <a:t>drafted a job description </a:t>
            </a:r>
            <a:r>
              <a:rPr lang="en-ZA" dirty="0"/>
              <a:t>for Deaf Teaching </a:t>
            </a:r>
            <a:r>
              <a:rPr lang="en-ZA" dirty="0" smtClean="0"/>
              <a:t>Assistants </a:t>
            </a:r>
            <a:r>
              <a:rPr lang="en-ZA" dirty="0"/>
              <a:t>to </a:t>
            </a:r>
            <a:r>
              <a:rPr lang="en-ZA" b="1" dirty="0"/>
              <a:t>guide PEDs’ Human Resource Planning</a:t>
            </a:r>
            <a:r>
              <a:rPr lang="en-ZA" dirty="0"/>
              <a:t> in </a:t>
            </a:r>
            <a:r>
              <a:rPr lang="en-ZA" b="1" dirty="0"/>
              <a:t>creating</a:t>
            </a:r>
            <a:r>
              <a:rPr lang="en-ZA" dirty="0"/>
              <a:t> such </a:t>
            </a:r>
            <a:r>
              <a:rPr lang="en-ZA" b="1" dirty="0"/>
              <a:t>posts</a:t>
            </a:r>
            <a:r>
              <a:rPr lang="en-ZA" dirty="0"/>
              <a:t>. </a:t>
            </a:r>
            <a:endParaRPr lang="en-ZA" dirty="0" smtClean="0"/>
          </a:p>
          <a:p>
            <a:pPr algn="just"/>
            <a:r>
              <a:rPr lang="en-ZA" dirty="0" smtClean="0"/>
              <a:t>The DBE </a:t>
            </a:r>
            <a:r>
              <a:rPr lang="en-ZA" b="1" dirty="0"/>
              <a:t>presented</a:t>
            </a:r>
            <a:r>
              <a:rPr lang="en-ZA" dirty="0"/>
              <a:t> the </a:t>
            </a:r>
            <a:r>
              <a:rPr lang="en-ZA" dirty="0" smtClean="0"/>
              <a:t>job </a:t>
            </a:r>
            <a:r>
              <a:rPr lang="en-ZA" dirty="0"/>
              <a:t>description during the orientation of </a:t>
            </a:r>
            <a:r>
              <a:rPr lang="en-ZA" b="1" dirty="0" smtClean="0"/>
              <a:t>School Management Teams </a:t>
            </a:r>
            <a:r>
              <a:rPr lang="en-ZA" dirty="0" smtClean="0"/>
              <a:t>(SMTs) </a:t>
            </a:r>
            <a:r>
              <a:rPr lang="en-ZA" dirty="0"/>
              <a:t>into SASL CAPS at a national event of February </a:t>
            </a:r>
            <a:r>
              <a:rPr lang="en-ZA" dirty="0" smtClean="0"/>
              <a:t>2014. </a:t>
            </a:r>
          </a:p>
          <a:p>
            <a:pPr algn="just"/>
            <a:r>
              <a:rPr lang="en-ZA" dirty="0"/>
              <a:t>The job description was also </a:t>
            </a:r>
            <a:r>
              <a:rPr lang="en-ZA" b="1" dirty="0"/>
              <a:t>presented</a:t>
            </a:r>
            <a:r>
              <a:rPr lang="en-ZA" dirty="0"/>
              <a:t> at </a:t>
            </a:r>
            <a:r>
              <a:rPr lang="en-ZA" b="1" dirty="0"/>
              <a:t>every national CAPS training</a:t>
            </a:r>
            <a:r>
              <a:rPr lang="en-ZA" dirty="0"/>
              <a:t> from 2014 to </a:t>
            </a:r>
            <a:r>
              <a:rPr lang="en-ZA" dirty="0" smtClean="0"/>
              <a:t>2017. </a:t>
            </a:r>
          </a:p>
          <a:p>
            <a:pPr algn="just"/>
            <a:endParaRPr lang="en-ZA" dirty="0" smtClean="0"/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987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rmAutofit/>
          </a:bodyPr>
          <a:lstStyle/>
          <a:p>
            <a: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PURPOSE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07500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SUPPLY OF DEAF TEACHERS</a:t>
            </a:r>
            <a:endParaRPr lang="en-ZA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30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198014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OF DEAF TEACHERS 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ZA" dirty="0" smtClean="0"/>
              <a:t>Challenges remain in the </a:t>
            </a:r>
            <a:r>
              <a:rPr lang="en-ZA" b="1" dirty="0" smtClean="0"/>
              <a:t>supply</a:t>
            </a:r>
            <a:r>
              <a:rPr lang="en-ZA" dirty="0" smtClean="0"/>
              <a:t> of Deaf teachers in the system.</a:t>
            </a:r>
          </a:p>
          <a:p>
            <a:pPr algn="just"/>
            <a:r>
              <a:rPr lang="en-ZA" dirty="0" smtClean="0"/>
              <a:t>The </a:t>
            </a:r>
            <a:r>
              <a:rPr lang="en-ZA" b="1" dirty="0"/>
              <a:t>sluggish growth in the number </a:t>
            </a:r>
            <a:r>
              <a:rPr lang="en-ZA" dirty="0"/>
              <a:t>of qualified Deaf teachers is attributable to </a:t>
            </a:r>
            <a:r>
              <a:rPr lang="en-ZA" b="1" dirty="0" smtClean="0"/>
              <a:t>low </a:t>
            </a:r>
            <a:r>
              <a:rPr lang="en-ZA" b="1" dirty="0"/>
              <a:t>throughput and completion rates for Deaf learners </a:t>
            </a:r>
            <a:r>
              <a:rPr lang="en-ZA" dirty="0"/>
              <a:t>and the negligible number that has been entering university. </a:t>
            </a:r>
            <a:endParaRPr lang="en-ZA" dirty="0" smtClean="0"/>
          </a:p>
          <a:p>
            <a:pPr algn="just"/>
            <a:r>
              <a:rPr lang="en-ZA" dirty="0"/>
              <a:t>For many </a:t>
            </a:r>
            <a:r>
              <a:rPr lang="en-ZA" dirty="0" smtClean="0"/>
              <a:t>years, </a:t>
            </a:r>
            <a:r>
              <a:rPr lang="en-ZA" b="1" dirty="0"/>
              <a:t>South Africa </a:t>
            </a:r>
            <a:r>
              <a:rPr lang="en-ZA" dirty="0"/>
              <a:t>has reported </a:t>
            </a:r>
            <a:r>
              <a:rPr lang="en-ZA" b="1" dirty="0"/>
              <a:t>only 30 Deaf graduates</a:t>
            </a:r>
            <a:r>
              <a:rPr lang="en-ZA" dirty="0"/>
              <a:t> from university due to the above </a:t>
            </a:r>
            <a:r>
              <a:rPr lang="en-ZA" dirty="0" smtClean="0"/>
              <a:t>reasons. </a:t>
            </a:r>
          </a:p>
          <a:p>
            <a:pPr algn="just"/>
            <a:r>
              <a:rPr lang="en-ZA" dirty="0"/>
              <a:t> From DBE perspective it is </a:t>
            </a:r>
            <a:r>
              <a:rPr lang="en-ZA" b="1" dirty="0"/>
              <a:t>envisaged</a:t>
            </a:r>
            <a:r>
              <a:rPr lang="en-ZA" dirty="0"/>
              <a:t> that with the </a:t>
            </a:r>
            <a:r>
              <a:rPr lang="en-ZA" b="1" dirty="0"/>
              <a:t>introduction of SASL CAPS </a:t>
            </a:r>
            <a:r>
              <a:rPr lang="en-ZA" dirty="0"/>
              <a:t>the situation will be </a:t>
            </a:r>
            <a:r>
              <a:rPr lang="en-ZA" b="1" dirty="0"/>
              <a:t>turned around</a:t>
            </a:r>
            <a:r>
              <a:rPr lang="en-ZA" dirty="0"/>
              <a:t>, going </a:t>
            </a:r>
            <a:r>
              <a:rPr lang="en-ZA" dirty="0" smtClean="0"/>
              <a:t>forward. </a:t>
            </a:r>
          </a:p>
          <a:p>
            <a:pPr algn="just"/>
            <a:endParaRPr lang="en-ZA" dirty="0" smtClean="0"/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31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197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LEARNING AND TEACHING SUPPORT MATERIALS</a:t>
            </a:r>
            <a:endParaRPr lang="en-ZA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48597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AND TEACHING SUPPORT MATERIALS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en-ZA" sz="4000" dirty="0"/>
              <a:t>All</a:t>
            </a:r>
            <a:r>
              <a:rPr lang="en-ZA" sz="4000" dirty="0" smtClean="0"/>
              <a:t> </a:t>
            </a:r>
            <a:r>
              <a:rPr lang="en-ZA" sz="4000" b="1" dirty="0"/>
              <a:t>PEDs procured </a:t>
            </a:r>
            <a:r>
              <a:rPr lang="en-ZA" sz="4000" dirty="0"/>
              <a:t>LTSM for schools for the Deaf. </a:t>
            </a:r>
            <a:endParaRPr lang="en-ZA" sz="4000" dirty="0" smtClean="0"/>
          </a:p>
          <a:p>
            <a:pPr algn="just"/>
            <a:r>
              <a:rPr lang="en-ZA" sz="4000" dirty="0" smtClean="0"/>
              <a:t>Selection </a:t>
            </a:r>
            <a:r>
              <a:rPr lang="en-ZA" sz="4000" dirty="0"/>
              <a:t>and preliminary screening of materials for Intermediate Phase and G</a:t>
            </a:r>
            <a:r>
              <a:rPr lang="en-ZA" sz="4000" dirty="0" smtClean="0"/>
              <a:t>rade </a:t>
            </a:r>
            <a:r>
              <a:rPr lang="en-ZA" sz="4000" dirty="0"/>
              <a:t>10 </a:t>
            </a:r>
            <a:r>
              <a:rPr lang="en-ZA" sz="4000" dirty="0" smtClean="0"/>
              <a:t>was completed in 2016. </a:t>
            </a:r>
          </a:p>
          <a:p>
            <a:pPr algn="just"/>
            <a:endParaRPr lang="en-ZA" dirty="0" smtClean="0"/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33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187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PERFORMANCE OF DEAF LEARNERS</a:t>
            </a:r>
            <a:endParaRPr lang="en-ZA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34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772387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OF DEAF LEARNERS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ZA" dirty="0"/>
              <a:t>Research </a:t>
            </a:r>
            <a:r>
              <a:rPr lang="en-ZA" b="1" dirty="0"/>
              <a:t>places a premium </a:t>
            </a:r>
            <a:r>
              <a:rPr lang="en-ZA" dirty="0"/>
              <a:t>on </a:t>
            </a:r>
            <a:r>
              <a:rPr lang="en-ZA" b="1" dirty="0"/>
              <a:t>language in education</a:t>
            </a:r>
            <a:r>
              <a:rPr lang="en-ZA" dirty="0"/>
              <a:t>, more so, on home language in laying  a </a:t>
            </a:r>
            <a:r>
              <a:rPr lang="en-ZA" b="1" dirty="0"/>
              <a:t>solid </a:t>
            </a:r>
            <a:r>
              <a:rPr lang="en-ZA" b="1" dirty="0" smtClean="0"/>
              <a:t>foundation</a:t>
            </a:r>
            <a:r>
              <a:rPr lang="en-ZA" dirty="0" smtClean="0"/>
              <a:t>. </a:t>
            </a:r>
          </a:p>
          <a:p>
            <a:pPr algn="just"/>
            <a:r>
              <a:rPr lang="en-ZA" dirty="0"/>
              <a:t>Regrettably, the </a:t>
            </a:r>
            <a:r>
              <a:rPr lang="en-ZA" b="1" dirty="0"/>
              <a:t>absence</a:t>
            </a:r>
            <a:r>
              <a:rPr lang="en-ZA" dirty="0"/>
              <a:t> </a:t>
            </a:r>
            <a:r>
              <a:rPr lang="en-ZA" b="1" dirty="0"/>
              <a:t>of official HL and LoLT </a:t>
            </a:r>
            <a:r>
              <a:rPr lang="en-ZA" dirty="0"/>
              <a:t>for  Deaf learners </a:t>
            </a:r>
            <a:r>
              <a:rPr lang="en-ZA" b="1" dirty="0"/>
              <a:t>impacted negatively </a:t>
            </a:r>
            <a:r>
              <a:rPr lang="en-ZA" dirty="0"/>
              <a:t>on </a:t>
            </a:r>
            <a:r>
              <a:rPr lang="en-ZA" b="1" dirty="0"/>
              <a:t>quality of education </a:t>
            </a:r>
            <a:r>
              <a:rPr lang="en-ZA" dirty="0"/>
              <a:t>and led to </a:t>
            </a:r>
            <a:r>
              <a:rPr lang="en-ZA" b="1" dirty="0"/>
              <a:t>poor throughput and completion rates</a:t>
            </a:r>
            <a:r>
              <a:rPr lang="en-ZA" dirty="0"/>
              <a:t> over the </a:t>
            </a:r>
            <a:r>
              <a:rPr lang="en-ZA" dirty="0" smtClean="0"/>
              <a:t>years. </a:t>
            </a:r>
          </a:p>
          <a:p>
            <a:pPr algn="just"/>
            <a:r>
              <a:rPr lang="en-ZA" b="1" dirty="0" err="1"/>
              <a:t>DeafSA</a:t>
            </a:r>
            <a:r>
              <a:rPr lang="en-ZA" dirty="0"/>
              <a:t> has </a:t>
            </a:r>
            <a:r>
              <a:rPr lang="en-ZA" b="1" dirty="0"/>
              <a:t>occasionally shared findings </a:t>
            </a:r>
            <a:r>
              <a:rPr lang="en-ZA" dirty="0"/>
              <a:t>from </a:t>
            </a:r>
            <a:r>
              <a:rPr lang="en-ZA" b="1" dirty="0"/>
              <a:t>monitoring schools </a:t>
            </a:r>
            <a:r>
              <a:rPr lang="en-ZA" dirty="0"/>
              <a:t>for the Deaf which </a:t>
            </a:r>
            <a:r>
              <a:rPr lang="en-ZA" b="1" dirty="0"/>
              <a:t>DBE</a:t>
            </a:r>
            <a:r>
              <a:rPr lang="en-ZA" dirty="0"/>
              <a:t> has </a:t>
            </a:r>
            <a:r>
              <a:rPr lang="en-ZA" b="1" dirty="0"/>
              <a:t>used with universities to strengthen teachers’ competence </a:t>
            </a:r>
            <a:r>
              <a:rPr lang="en-ZA" dirty="0"/>
              <a:t>and </a:t>
            </a:r>
            <a:r>
              <a:rPr lang="en-ZA" b="1" dirty="0"/>
              <a:t>fluency</a:t>
            </a:r>
            <a:r>
              <a:rPr lang="en-ZA" dirty="0"/>
              <a:t> in </a:t>
            </a:r>
            <a:r>
              <a:rPr lang="en-ZA" dirty="0" smtClean="0"/>
              <a:t>signing. </a:t>
            </a:r>
          </a:p>
          <a:p>
            <a:pPr algn="just"/>
            <a:r>
              <a:rPr lang="en-ZA" dirty="0" smtClean="0"/>
              <a:t>The </a:t>
            </a:r>
            <a:r>
              <a:rPr lang="en-ZA" dirty="0"/>
              <a:t>table </a:t>
            </a:r>
            <a:r>
              <a:rPr lang="en-ZA" dirty="0" smtClean="0"/>
              <a:t>in the next slide provides </a:t>
            </a:r>
            <a:r>
              <a:rPr lang="en-ZA" dirty="0"/>
              <a:t>an </a:t>
            </a:r>
            <a:r>
              <a:rPr lang="en-ZA" b="1" dirty="0"/>
              <a:t>overview</a:t>
            </a:r>
            <a:r>
              <a:rPr lang="en-ZA" dirty="0"/>
              <a:t> of the quality in learners’ performance in the </a:t>
            </a:r>
            <a:r>
              <a:rPr lang="en-ZA" b="1" dirty="0"/>
              <a:t>2017 NSC examination per category of </a:t>
            </a:r>
            <a:r>
              <a:rPr lang="en-ZA" b="1" dirty="0" smtClean="0"/>
              <a:t>disability</a:t>
            </a:r>
            <a:r>
              <a:rPr lang="en-ZA" dirty="0" smtClean="0"/>
              <a:t>. </a:t>
            </a:r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6564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OF DEAF LEARNERS…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256584"/>
          </a:xfrm>
        </p:spPr>
        <p:txBody>
          <a:bodyPr>
            <a:normAutofit/>
          </a:bodyPr>
          <a:lstStyle/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0214884"/>
              </p:ext>
            </p:extLst>
          </p:nvPr>
        </p:nvGraphicFramePr>
        <p:xfrm>
          <a:off x="775015" y="908718"/>
          <a:ext cx="7397385" cy="2664298"/>
        </p:xfrm>
        <a:graphic>
          <a:graphicData uri="http://schemas.openxmlformats.org/drawingml/2006/table">
            <a:tbl>
              <a:tblPr/>
              <a:tblGrid>
                <a:gridCol w="19967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92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69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Qualification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Aphasic/Dyslexic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Blind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Deaf</a:t>
                      </a:r>
                      <a:endParaRPr lang="en-ZA" sz="16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Bachelors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ZA" sz="18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685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906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Diploma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ZA" sz="18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616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789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Higher Certificate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ZA" sz="18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249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307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– NSC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8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Endorsed NSC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8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105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121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75015" y="3645024"/>
            <a:ext cx="73973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/>
              <a:t>The class of 2017 </a:t>
            </a:r>
            <a:r>
              <a:rPr lang="en-ZA" sz="2800" b="1" dirty="0"/>
              <a:t>achieved good results </a:t>
            </a:r>
            <a:r>
              <a:rPr lang="en-ZA" sz="2800" dirty="0"/>
              <a:t>and even had a top achiever from a special </a:t>
            </a:r>
            <a:r>
              <a:rPr lang="en-ZA" sz="2800" dirty="0" smtClean="0"/>
              <a:t>school.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 smtClean="0"/>
              <a:t>Obviously, </a:t>
            </a:r>
            <a:r>
              <a:rPr lang="en-ZA" sz="2800" b="1" dirty="0" smtClean="0"/>
              <a:t>more </a:t>
            </a:r>
            <a:r>
              <a:rPr lang="en-ZA" sz="2800" b="1" dirty="0"/>
              <a:t>efforts </a:t>
            </a:r>
            <a:r>
              <a:rPr lang="en-ZA" sz="2800" b="1" dirty="0" smtClean="0"/>
              <a:t>still </a:t>
            </a:r>
            <a:r>
              <a:rPr lang="en-ZA" sz="2800" dirty="0" smtClean="0"/>
              <a:t>needs to be </a:t>
            </a:r>
            <a:r>
              <a:rPr lang="en-ZA" sz="2800" dirty="0"/>
              <a:t>put </a:t>
            </a:r>
            <a:r>
              <a:rPr lang="en-ZA" sz="2800" dirty="0" smtClean="0"/>
              <a:t>into allowing </a:t>
            </a:r>
            <a:r>
              <a:rPr lang="en-ZA" sz="2800" b="1" dirty="0"/>
              <a:t>for more SNE learners</a:t>
            </a:r>
            <a:r>
              <a:rPr lang="en-ZA" sz="2800" dirty="0"/>
              <a:t> to </a:t>
            </a:r>
            <a:r>
              <a:rPr lang="en-ZA" sz="2800" b="1" dirty="0"/>
              <a:t>write</a:t>
            </a:r>
            <a:r>
              <a:rPr lang="en-ZA" sz="2800" dirty="0"/>
              <a:t> </a:t>
            </a:r>
            <a:r>
              <a:rPr lang="en-ZA" sz="2800" dirty="0" smtClean="0"/>
              <a:t>the </a:t>
            </a:r>
            <a:r>
              <a:rPr lang="en-ZA" sz="2800" b="1" dirty="0" smtClean="0"/>
              <a:t>NSC</a:t>
            </a:r>
            <a:r>
              <a:rPr lang="en-ZA" sz="2800" dirty="0" smtClean="0"/>
              <a:t>. </a:t>
            </a:r>
            <a:endParaRPr lang="en-Z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237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7323860"/>
              </p:ext>
            </p:extLst>
          </p:nvPr>
        </p:nvGraphicFramePr>
        <p:xfrm>
          <a:off x="107504" y="1340768"/>
          <a:ext cx="8928992" cy="7057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Province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SNE Type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Qualification Type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Bachelors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Diploma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Higher Certificate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NSC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SNE NSC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Eastern Cape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Aphasic/Dyslectic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Blind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Deaf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Sub-total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Free State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Aphasic/Dyslectic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Sub-total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Gauteng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Aphasic/Dyslectic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Blind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41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Deaf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054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Sub-total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KwaZulu-Natal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Aphasic/Dyslectic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Blind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Deaf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00105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3181249"/>
              </p:ext>
            </p:extLst>
          </p:nvPr>
        </p:nvGraphicFramePr>
        <p:xfrm>
          <a:off x="107504" y="1340768"/>
          <a:ext cx="8928992" cy="49685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Province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SNE Type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Qualification Type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Bachelors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Diploma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Higher Certificate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NSC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SNE NSC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KwaZulu</a:t>
                      </a:r>
                      <a:r>
                        <a:rPr lang="en-ZA" sz="11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-Nata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Aphasic/Dyslectic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Blind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Deaf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Sub-total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Limpopo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Blind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  <a:r>
                        <a:rPr lang="en-ZA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Sub-total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Mpumalanga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Aphasic/Dyslectic</a:t>
                      </a:r>
                      <a:endParaRPr lang="en-ZA" sz="11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162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Sub-total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7219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2946880"/>
              </p:ext>
            </p:extLst>
          </p:nvPr>
        </p:nvGraphicFramePr>
        <p:xfrm>
          <a:off x="107504" y="1340768"/>
          <a:ext cx="8928992" cy="46085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94474">
                <a:tc rowSpan="2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Province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SNE Type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Qualification Type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59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Bachelors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Diploma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Higher Certificate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NSC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Achieved SNE NSC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474">
                <a:tc rowSpan="3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Northern </a:t>
                      </a: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Cape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Aphasic/Dyslectic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447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47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Sub-total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4474">
                <a:tc rowSpan="2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 West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447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Sub-total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4474">
                <a:tc rowSpan="5"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Western Cape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Aphasic/Dyslectic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447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Blind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843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Deaf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979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537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095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Sub-total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578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235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1535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0952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Grand</a:t>
                      </a:r>
                      <a:r>
                        <a:rPr lang="en-ZA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Total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906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789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307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2125</a:t>
                      </a:r>
                      <a:endParaRPr lang="en-ZA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347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354161"/>
          </a:xfrm>
        </p:spPr>
        <p:txBody>
          <a:bodyPr>
            <a:normAutofit/>
          </a:bodyPr>
          <a:lstStyle/>
          <a:p>
            <a:r>
              <a:rPr lang="en-ZA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96044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600" dirty="0" smtClean="0"/>
              <a:t>To </a:t>
            </a:r>
            <a:r>
              <a:rPr lang="en-US" sz="3600" b="1" dirty="0" smtClean="0"/>
              <a:t>present</a:t>
            </a:r>
            <a:r>
              <a:rPr lang="en-US" sz="3600" dirty="0" smtClean="0"/>
              <a:t> to the Portfolio Committee, the Department of Basic Education’s progress report on the </a:t>
            </a:r>
            <a:r>
              <a:rPr lang="en-US" sz="3600" b="1" dirty="0" smtClean="0"/>
              <a:t>implementation</a:t>
            </a:r>
            <a:r>
              <a:rPr lang="en-US" sz="3600" dirty="0" smtClean="0"/>
              <a:t> of the Curriculum and Assessment Policy Statement for South African Sign Language (</a:t>
            </a:r>
            <a:r>
              <a:rPr lang="en-US" sz="3600" b="1" dirty="0" smtClean="0"/>
              <a:t>SASL CAPS</a:t>
            </a:r>
            <a:r>
              <a:rPr lang="en-US" sz="3600" dirty="0" smtClean="0"/>
              <a:t>) </a:t>
            </a:r>
            <a:r>
              <a:rPr lang="en-US" sz="3600" dirty="0"/>
              <a:t>G</a:t>
            </a:r>
            <a:r>
              <a:rPr lang="en-US" sz="3600" dirty="0" smtClean="0"/>
              <a:t>rades R-12.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625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OF DEAF LEARNERS…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Autofit/>
          </a:bodyPr>
          <a:lstStyle/>
          <a:p>
            <a:pPr algn="just"/>
            <a:r>
              <a:rPr lang="en-ZA" sz="2400" dirty="0"/>
              <a:t>Research places a premium on language in education, more so, on home language in laying  a solid </a:t>
            </a:r>
            <a:r>
              <a:rPr lang="en-ZA" sz="2400" dirty="0" smtClean="0"/>
              <a:t>foundation. </a:t>
            </a:r>
          </a:p>
          <a:p>
            <a:pPr algn="just"/>
            <a:r>
              <a:rPr lang="en-ZA" sz="2400" dirty="0"/>
              <a:t>The </a:t>
            </a:r>
            <a:r>
              <a:rPr lang="en-ZA" sz="2400" b="1" dirty="0"/>
              <a:t>DBE </a:t>
            </a:r>
            <a:r>
              <a:rPr lang="en-ZA" sz="2400" b="1" dirty="0" smtClean="0"/>
              <a:t>collects </a:t>
            </a:r>
            <a:r>
              <a:rPr lang="en-ZA" sz="2400" b="1" dirty="0"/>
              <a:t>data on grade repetition and pass rates </a:t>
            </a:r>
            <a:r>
              <a:rPr lang="en-ZA" sz="2400" dirty="0"/>
              <a:t>through </a:t>
            </a:r>
            <a:r>
              <a:rPr lang="en-ZA" sz="2400" b="1" dirty="0" smtClean="0"/>
              <a:t>SA-SAMS</a:t>
            </a:r>
            <a:r>
              <a:rPr lang="en-ZA" sz="2400" dirty="0" smtClean="0"/>
              <a:t>. </a:t>
            </a:r>
          </a:p>
          <a:p>
            <a:pPr algn="just"/>
            <a:r>
              <a:rPr lang="en-ZA" sz="2400" dirty="0" smtClean="0"/>
              <a:t>This data can be </a:t>
            </a:r>
            <a:r>
              <a:rPr lang="en-ZA" sz="2400" b="1" dirty="0"/>
              <a:t>accessed per request</a:t>
            </a:r>
            <a:r>
              <a:rPr lang="en-ZA" sz="2400" dirty="0"/>
              <a:t> for </a:t>
            </a:r>
            <a:r>
              <a:rPr lang="en-ZA" sz="2400" dirty="0" smtClean="0"/>
              <a:t>utilisation </a:t>
            </a:r>
            <a:r>
              <a:rPr lang="en-ZA" sz="2400" b="1" dirty="0" smtClean="0"/>
              <a:t>by</a:t>
            </a:r>
            <a:r>
              <a:rPr lang="en-ZA" sz="2400" dirty="0" smtClean="0"/>
              <a:t> </a:t>
            </a:r>
            <a:r>
              <a:rPr lang="en-ZA" sz="2400" b="1" dirty="0" smtClean="0"/>
              <a:t>organisations</a:t>
            </a:r>
            <a:r>
              <a:rPr lang="en-ZA" sz="2400" dirty="0" smtClean="0"/>
              <a:t> interested in research on the education of Deaf children. </a:t>
            </a:r>
          </a:p>
          <a:p>
            <a:pPr algn="just"/>
            <a:r>
              <a:rPr lang="en-ZA" sz="2400" dirty="0" smtClean="0"/>
              <a:t>In addition, the DBE </a:t>
            </a:r>
            <a:r>
              <a:rPr lang="en-ZA" sz="2400" dirty="0"/>
              <a:t>has a </a:t>
            </a:r>
            <a:r>
              <a:rPr lang="en-ZA" sz="2400" b="1" dirty="0"/>
              <a:t>Research, Monitoring and Evaluation</a:t>
            </a:r>
            <a:r>
              <a:rPr lang="en-ZA" sz="2400" dirty="0"/>
              <a:t> function which monitors the performance of the sector and will be in a position to provide the data whenever required</a:t>
            </a:r>
            <a:endParaRPr lang="en-ZA" sz="2400" dirty="0" smtClean="0"/>
          </a:p>
          <a:p>
            <a:pPr algn="just"/>
            <a:r>
              <a:rPr lang="en-ZA" sz="2400" b="1" dirty="0"/>
              <a:t>Statistics South Africa </a:t>
            </a:r>
            <a:r>
              <a:rPr lang="en-ZA" sz="2400" dirty="0"/>
              <a:t>also collects </a:t>
            </a:r>
            <a:r>
              <a:rPr lang="en-ZA" sz="2400" b="1" dirty="0"/>
              <a:t>education data </a:t>
            </a:r>
            <a:r>
              <a:rPr lang="en-ZA" sz="2400" dirty="0"/>
              <a:t>which could </a:t>
            </a:r>
            <a:r>
              <a:rPr lang="en-ZA" sz="2400" dirty="0" smtClean="0"/>
              <a:t>be used to understand the performance of the Deaf learners.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220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GOVERNANCE ISSUES</a:t>
            </a:r>
            <a:endParaRPr lang="en-ZA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448416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92888" cy="648072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ISSUES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en-ZA" b="1" dirty="0"/>
              <a:t>Representation</a:t>
            </a:r>
            <a:r>
              <a:rPr lang="en-ZA" dirty="0"/>
              <a:t> of </a:t>
            </a:r>
            <a:r>
              <a:rPr lang="en-ZA" b="1" dirty="0"/>
              <a:t>people with disabilities </a:t>
            </a:r>
            <a:r>
              <a:rPr lang="en-ZA" dirty="0"/>
              <a:t>in </a:t>
            </a:r>
            <a:r>
              <a:rPr lang="en-ZA" b="1" dirty="0"/>
              <a:t>School Governance and Management </a:t>
            </a:r>
            <a:r>
              <a:rPr lang="en-ZA" dirty="0"/>
              <a:t>is provided for in the </a:t>
            </a:r>
            <a:r>
              <a:rPr lang="en-ZA" b="1" dirty="0"/>
              <a:t>South African Schools Act </a:t>
            </a:r>
            <a:r>
              <a:rPr lang="en-ZA" dirty="0"/>
              <a:t>84 of 1996. </a:t>
            </a:r>
            <a:endParaRPr lang="en-ZA" dirty="0" smtClean="0"/>
          </a:p>
          <a:p>
            <a:pPr algn="just"/>
            <a:r>
              <a:rPr lang="en-ZA" dirty="0"/>
              <a:t>The DBE </a:t>
            </a:r>
            <a:r>
              <a:rPr lang="en-ZA" dirty="0" smtClean="0"/>
              <a:t>is </a:t>
            </a:r>
            <a:r>
              <a:rPr lang="en-ZA" b="1" dirty="0" smtClean="0"/>
              <a:t>monitoring </a:t>
            </a:r>
            <a:r>
              <a:rPr lang="en-ZA" b="1" dirty="0"/>
              <a:t>the implementation </a:t>
            </a:r>
            <a:r>
              <a:rPr lang="en-ZA" dirty="0"/>
              <a:t>of this provision </a:t>
            </a:r>
            <a:r>
              <a:rPr lang="en-ZA" dirty="0" smtClean="0"/>
              <a:t>to ensure that </a:t>
            </a:r>
            <a:r>
              <a:rPr lang="en-ZA" b="1" dirty="0" smtClean="0"/>
              <a:t>Deaf people </a:t>
            </a:r>
            <a:r>
              <a:rPr lang="en-ZA" dirty="0" smtClean="0"/>
              <a:t>are able to </a:t>
            </a:r>
            <a:r>
              <a:rPr lang="en-ZA" b="1" dirty="0" smtClean="0"/>
              <a:t>participate actively </a:t>
            </a:r>
            <a:r>
              <a:rPr lang="en-ZA" dirty="0" smtClean="0"/>
              <a:t>in </a:t>
            </a:r>
            <a:r>
              <a:rPr lang="en-ZA" b="1" dirty="0" smtClean="0"/>
              <a:t>governance structures</a:t>
            </a:r>
            <a:r>
              <a:rPr lang="en-ZA" dirty="0" smtClean="0"/>
              <a:t>. </a:t>
            </a:r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39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6818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rmAutofit/>
          </a:bodyPr>
          <a:lstStyle/>
          <a:p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WAY FORWARD</a:t>
            </a:r>
            <a:endParaRPr lang="en-ZA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40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075005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70608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49294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dirty="0" smtClean="0"/>
              <a:t>HR Planning at DBE will continue to </a:t>
            </a:r>
            <a:r>
              <a:rPr lang="en-US" sz="2800" b="1" dirty="0" smtClean="0"/>
              <a:t>provide guidance to PEDs </a:t>
            </a:r>
            <a:r>
              <a:rPr lang="en-US" sz="2800" dirty="0" smtClean="0"/>
              <a:t>on the appointment of Deaf Teaching Assistants.</a:t>
            </a:r>
          </a:p>
          <a:p>
            <a:pPr algn="just"/>
            <a:r>
              <a:rPr lang="en-US" sz="2800" dirty="0" smtClean="0"/>
              <a:t>DBE will </a:t>
            </a:r>
            <a:r>
              <a:rPr lang="en-US" sz="2800" b="1" dirty="0" smtClean="0"/>
              <a:t>engage DHET </a:t>
            </a:r>
            <a:r>
              <a:rPr lang="en-US" sz="2800" dirty="0" smtClean="0"/>
              <a:t>for strengthening of the training of teachers and assistants in the content of the curriculum.</a:t>
            </a:r>
          </a:p>
          <a:p>
            <a:pPr algn="just"/>
            <a:r>
              <a:rPr lang="en-US" sz="2800" dirty="0" smtClean="0"/>
              <a:t>DBE will continue to </a:t>
            </a:r>
            <a:r>
              <a:rPr lang="en-US" sz="2800" b="1" dirty="0" smtClean="0"/>
              <a:t>involve Deaf individuals </a:t>
            </a:r>
            <a:r>
              <a:rPr lang="en-US" sz="2800" dirty="0" smtClean="0"/>
              <a:t>with expert knowledge in SASL, linguistics, and other areas as part of its stakeholder involvement processes.</a:t>
            </a:r>
          </a:p>
          <a:p>
            <a:pPr algn="just"/>
            <a:r>
              <a:rPr lang="en-US" sz="2800" dirty="0" smtClean="0"/>
              <a:t>Opportunities for hearing teachers will </a:t>
            </a:r>
            <a:r>
              <a:rPr lang="en-US" sz="2800" b="1" dirty="0" smtClean="0"/>
              <a:t>progressively be opened for them to enroll in </a:t>
            </a:r>
            <a:r>
              <a:rPr lang="en-US" sz="2800" dirty="0" smtClean="0"/>
              <a:t>university courses in SASL to improve their competency so that Interpreters are effectively utilised during DBE activities in SASL implementation.</a:t>
            </a:r>
          </a:p>
          <a:p>
            <a:pPr algn="just"/>
            <a:r>
              <a:rPr lang="en-US" sz="2800" dirty="0" smtClean="0"/>
              <a:t>DBE will </a:t>
            </a:r>
            <a:r>
              <a:rPr lang="en-US" sz="2800" b="1" dirty="0" smtClean="0"/>
              <a:t>strengthen partnerships </a:t>
            </a:r>
            <a:r>
              <a:rPr lang="en-US" sz="2800" dirty="0" smtClean="0"/>
              <a:t>with civil society organisations for effective and improved implementation of SASL CAPS as well as improvement of quality of education for Deaf learners. </a:t>
            </a:r>
          </a:p>
          <a:p>
            <a:endParaRPr lang="en-US" sz="3600" dirty="0"/>
          </a:p>
          <a:p>
            <a:pPr lvl="0"/>
            <a:endParaRPr lang="en-Z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41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402814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FORWARD…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49294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DBE will </a:t>
            </a:r>
            <a:r>
              <a:rPr lang="en-US" sz="2800" b="1" dirty="0" smtClean="0"/>
              <a:t>strengthen</a:t>
            </a:r>
            <a:r>
              <a:rPr lang="en-US" sz="2800" dirty="0" smtClean="0"/>
              <a:t> its </a:t>
            </a:r>
            <a:r>
              <a:rPr lang="en-US" sz="2800" b="1" dirty="0" smtClean="0"/>
              <a:t>efforts</a:t>
            </a:r>
            <a:r>
              <a:rPr lang="en-US" sz="2800" dirty="0" smtClean="0"/>
              <a:t> to </a:t>
            </a:r>
            <a:r>
              <a:rPr lang="en-US" sz="2800" b="1" dirty="0" smtClean="0"/>
              <a:t>improve</a:t>
            </a:r>
            <a:r>
              <a:rPr lang="en-US" sz="2800" dirty="0" smtClean="0"/>
              <a:t> the </a:t>
            </a:r>
            <a:r>
              <a:rPr lang="en-US" sz="2800" b="1" dirty="0" smtClean="0"/>
              <a:t>recruitmen</a:t>
            </a:r>
            <a:r>
              <a:rPr lang="en-US" sz="2800" dirty="0" smtClean="0"/>
              <a:t>t of Deaf learners into the teaching profession.</a:t>
            </a:r>
          </a:p>
          <a:p>
            <a:pPr algn="just"/>
            <a:r>
              <a:rPr lang="en-US" sz="2800" dirty="0" smtClean="0"/>
              <a:t>The DBE sector </a:t>
            </a:r>
            <a:r>
              <a:rPr lang="en-US" sz="2800" b="1" dirty="0" smtClean="0"/>
              <a:t>will step up the monitoring </a:t>
            </a:r>
            <a:r>
              <a:rPr lang="en-US" sz="2800" dirty="0" smtClean="0"/>
              <a:t>of all its policies and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 to ensure effective implementation including SGB elections in special schools.</a:t>
            </a:r>
          </a:p>
          <a:p>
            <a:pPr algn="just"/>
            <a:r>
              <a:rPr lang="en-US" sz="2800" dirty="0" smtClean="0"/>
              <a:t>DBE will </a:t>
            </a:r>
            <a:r>
              <a:rPr lang="en-US" sz="2800" b="1" dirty="0" smtClean="0"/>
              <a:t>engage DHET </a:t>
            </a:r>
            <a:r>
              <a:rPr lang="en-US" sz="2800" dirty="0" smtClean="0"/>
              <a:t>on the </a:t>
            </a:r>
            <a:r>
              <a:rPr lang="en-US" sz="2800" b="1" dirty="0" smtClean="0"/>
              <a:t>quality of SASL training courses</a:t>
            </a:r>
            <a:r>
              <a:rPr lang="en-US" sz="2800" dirty="0" smtClean="0"/>
              <a:t> that are offered by universities.</a:t>
            </a:r>
          </a:p>
          <a:p>
            <a:pPr algn="just"/>
            <a:r>
              <a:rPr lang="en-US" sz="2800" dirty="0" smtClean="0"/>
              <a:t>DBE will </a:t>
            </a:r>
            <a:r>
              <a:rPr lang="en-US" sz="2800" b="1" dirty="0" smtClean="0"/>
              <a:t>engage civil society organisations </a:t>
            </a:r>
            <a:r>
              <a:rPr lang="en-US" sz="2800" dirty="0" smtClean="0"/>
              <a:t>on the </a:t>
            </a:r>
            <a:r>
              <a:rPr lang="en-US" sz="2800" b="1" dirty="0" smtClean="0"/>
              <a:t>proposed Roundtable discussion </a:t>
            </a:r>
            <a:r>
              <a:rPr lang="en-US" sz="2800" dirty="0" smtClean="0"/>
              <a:t>on the implementation of SASL CAPS.</a:t>
            </a:r>
          </a:p>
          <a:p>
            <a:endParaRPr lang="en-US" sz="3600" dirty="0"/>
          </a:p>
          <a:p>
            <a:pPr lvl="0"/>
            <a:endParaRPr lang="en-Z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42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161092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rmAutofit/>
          </a:bodyPr>
          <a:lstStyle/>
          <a:p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RECOMMENDATION</a:t>
            </a:r>
            <a:endParaRPr lang="en-ZA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43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075005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492941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dirty="0" smtClean="0"/>
              <a:t>It is recommended that the Portfolio Committee </a:t>
            </a:r>
            <a:r>
              <a:rPr lang="en-US" sz="4000" b="1" dirty="0" smtClean="0"/>
              <a:t>discusses</a:t>
            </a:r>
            <a:r>
              <a:rPr lang="en-US" sz="4000" dirty="0" smtClean="0"/>
              <a:t> </a:t>
            </a:r>
            <a:r>
              <a:rPr lang="en-ZA" sz="4000" dirty="0"/>
              <a:t>progress report on the implementation of the Curriculum and Assessment Policy Statement for South African Sign Language (SASL CAPS) Grades </a:t>
            </a:r>
            <a:r>
              <a:rPr lang="en-ZA" sz="4000" dirty="0" smtClean="0"/>
              <a:t>R-12, and </a:t>
            </a:r>
            <a:r>
              <a:rPr lang="en-ZA" sz="4000" b="1" dirty="0" smtClean="0"/>
              <a:t>provides guidance </a:t>
            </a:r>
            <a:r>
              <a:rPr lang="en-ZA" sz="4000" dirty="0" smtClean="0"/>
              <a:t>on how the </a:t>
            </a:r>
            <a:r>
              <a:rPr lang="en-ZA" sz="4000" b="1" dirty="0" smtClean="0"/>
              <a:t>implementation</a:t>
            </a:r>
            <a:r>
              <a:rPr lang="en-ZA" sz="4000" dirty="0" smtClean="0"/>
              <a:t> could be improved.</a:t>
            </a:r>
            <a:endParaRPr lang="en-US" sz="4000" dirty="0" smtClean="0"/>
          </a:p>
          <a:p>
            <a:endParaRPr lang="en-US" sz="4000" dirty="0"/>
          </a:p>
          <a:p>
            <a:pPr lvl="0"/>
            <a:endParaRPr lang="en-Z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44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489693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94144" y="646803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9534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rmAutofit/>
          </a:bodyPr>
          <a:lstStyle/>
          <a:p>
            <a: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PROBLEM</a:t>
            </a:r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STATEMENT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8679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6864" cy="504056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sz="4400" dirty="0"/>
              <a:t>The development of the </a:t>
            </a:r>
            <a:r>
              <a:rPr lang="en-ZA" sz="4400" b="1" dirty="0"/>
              <a:t>SASL CAPS </a:t>
            </a:r>
            <a:r>
              <a:rPr lang="en-ZA" sz="4400" dirty="0"/>
              <a:t>followed as a </a:t>
            </a:r>
            <a:r>
              <a:rPr lang="en-ZA" sz="4400" b="1" dirty="0"/>
              <a:t>response</a:t>
            </a:r>
            <a:r>
              <a:rPr lang="en-ZA" sz="4400" dirty="0"/>
              <a:t> to a </a:t>
            </a:r>
            <a:r>
              <a:rPr lang="en-ZA" sz="4400" b="1" dirty="0"/>
              <a:t>court case</a:t>
            </a:r>
            <a:r>
              <a:rPr lang="en-ZA" sz="4400" dirty="0"/>
              <a:t> between </a:t>
            </a:r>
            <a:r>
              <a:rPr lang="en-ZA" sz="4400" dirty="0" err="1"/>
              <a:t>Springate</a:t>
            </a:r>
            <a:r>
              <a:rPr lang="en-ZA" sz="4400" dirty="0"/>
              <a:t> and Others and the Minister of the Department of Basic Education and Others in the Pietermaritzburg High Court in </a:t>
            </a:r>
            <a:r>
              <a:rPr lang="en-ZA" sz="4400" dirty="0" smtClean="0"/>
              <a:t>2009.</a:t>
            </a:r>
          </a:p>
          <a:p>
            <a:pPr marL="0" indent="0" algn="just">
              <a:buNone/>
            </a:pPr>
            <a:endParaRPr lang="en-ZA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268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Autofit/>
          </a:bodyPr>
          <a:lstStyle/>
          <a:p>
            <a:r>
              <a:rPr lang="en-ZA" sz="48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sz="48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sz="48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sz="48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BACKGROUND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07500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6864" cy="504056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ZA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ZA" dirty="0" smtClean="0"/>
              <a:t>CEM </a:t>
            </a:r>
            <a:r>
              <a:rPr lang="en-ZA" b="1" dirty="0"/>
              <a:t>approved</a:t>
            </a:r>
            <a:r>
              <a:rPr lang="en-ZA" dirty="0"/>
              <a:t> the </a:t>
            </a:r>
            <a:r>
              <a:rPr lang="en-ZA" b="1" dirty="0"/>
              <a:t>SASL CAPS </a:t>
            </a:r>
            <a:r>
              <a:rPr lang="en-ZA" dirty="0"/>
              <a:t>to </a:t>
            </a:r>
            <a:r>
              <a:rPr lang="en-ZA" b="1" dirty="0"/>
              <a:t>policy </a:t>
            </a:r>
            <a:r>
              <a:rPr lang="en-ZA" dirty="0"/>
              <a:t>as well as its listing with other subjects in the National Curriculum Statement Grades </a:t>
            </a:r>
            <a:r>
              <a:rPr lang="en-ZA" dirty="0" smtClean="0"/>
              <a:t>R-12 on </a:t>
            </a:r>
            <a:r>
              <a:rPr lang="en-ZA" dirty="0"/>
              <a:t>3 July 2014</a:t>
            </a:r>
            <a:r>
              <a:rPr lang="en-ZA" dirty="0" smtClean="0"/>
              <a:t>. </a:t>
            </a:r>
          </a:p>
          <a:p>
            <a:pPr algn="just"/>
            <a:r>
              <a:rPr lang="en-ZA" dirty="0"/>
              <a:t>Furthermore, CEM also granted </a:t>
            </a:r>
            <a:r>
              <a:rPr lang="en-ZA" b="1" dirty="0"/>
              <a:t>approval</a:t>
            </a:r>
            <a:r>
              <a:rPr lang="en-ZA" dirty="0"/>
              <a:t> for the amendment of </a:t>
            </a:r>
            <a:r>
              <a:rPr lang="en-ZA" b="1" dirty="0"/>
              <a:t>related policies and </a:t>
            </a:r>
            <a:r>
              <a:rPr lang="en-ZA" b="1" dirty="0" smtClean="0"/>
              <a:t>regulations</a:t>
            </a:r>
            <a:r>
              <a:rPr lang="en-ZA" dirty="0" smtClean="0"/>
              <a:t>. </a:t>
            </a:r>
          </a:p>
          <a:p>
            <a:pPr algn="just"/>
            <a:r>
              <a:rPr lang="en-ZA" dirty="0"/>
              <a:t>2014 </a:t>
            </a:r>
            <a:r>
              <a:rPr lang="en-ZA" dirty="0" smtClean="0"/>
              <a:t>was set </a:t>
            </a:r>
            <a:r>
              <a:rPr lang="en-ZA" dirty="0"/>
              <a:t>aside for preparing the system for the implementation of the SASL </a:t>
            </a:r>
            <a:r>
              <a:rPr lang="en-ZA" dirty="0" smtClean="0"/>
              <a:t>CAPS. </a:t>
            </a:r>
          </a:p>
          <a:p>
            <a:pPr algn="just"/>
            <a:r>
              <a:rPr lang="en-ZA" dirty="0" smtClean="0"/>
              <a:t>Preparations </a:t>
            </a:r>
            <a:r>
              <a:rPr lang="en-ZA" dirty="0"/>
              <a:t>include: the </a:t>
            </a:r>
            <a:r>
              <a:rPr lang="en-ZA" b="1" dirty="0"/>
              <a:t>development of materials </a:t>
            </a:r>
            <a:r>
              <a:rPr lang="en-ZA" dirty="0"/>
              <a:t>for Foundation Phase and </a:t>
            </a:r>
            <a:r>
              <a:rPr lang="en-ZA" dirty="0" smtClean="0"/>
              <a:t>Grade </a:t>
            </a:r>
            <a:r>
              <a:rPr lang="en-ZA" dirty="0"/>
              <a:t>9 leading to the development of the </a:t>
            </a:r>
            <a:r>
              <a:rPr lang="en-ZA" b="1" dirty="0"/>
              <a:t>national catalogue</a:t>
            </a:r>
            <a:r>
              <a:rPr lang="en-ZA" dirty="0"/>
              <a:t>; the </a:t>
            </a:r>
            <a:r>
              <a:rPr lang="en-ZA" b="1" dirty="0"/>
              <a:t>orientation of Languages subject advisors</a:t>
            </a:r>
            <a:r>
              <a:rPr lang="en-ZA" dirty="0"/>
              <a:t> as well as the </a:t>
            </a:r>
            <a:r>
              <a:rPr lang="en-ZA" b="1" dirty="0"/>
              <a:t>training</a:t>
            </a:r>
            <a:r>
              <a:rPr lang="en-ZA" dirty="0"/>
              <a:t> of Foundation Phase and grade 9 </a:t>
            </a:r>
            <a:r>
              <a:rPr lang="en-ZA" b="1" dirty="0"/>
              <a:t>teachers and Deaf </a:t>
            </a:r>
            <a:r>
              <a:rPr lang="en-ZA" b="1" dirty="0" smtClean="0"/>
              <a:t>Teaching Assistants</a:t>
            </a:r>
            <a:r>
              <a:rPr lang="en-ZA" dirty="0" smtClean="0"/>
              <a:t>. </a:t>
            </a:r>
          </a:p>
          <a:p>
            <a:pPr algn="just"/>
            <a:r>
              <a:rPr lang="en-ZA" dirty="0"/>
              <a:t>DBE </a:t>
            </a:r>
            <a:r>
              <a:rPr lang="en-ZA" b="1" dirty="0"/>
              <a:t>developed</a:t>
            </a:r>
            <a:r>
              <a:rPr lang="en-ZA" dirty="0"/>
              <a:t> a </a:t>
            </a:r>
            <a:r>
              <a:rPr lang="en-ZA" b="1" dirty="0"/>
              <a:t>costed Implementation Plan </a:t>
            </a:r>
            <a:r>
              <a:rPr lang="en-ZA" dirty="0"/>
              <a:t>which spans from 2014 through to 2017 and the plan was </a:t>
            </a:r>
            <a:r>
              <a:rPr lang="en-ZA" b="1" dirty="0"/>
              <a:t>approved </a:t>
            </a:r>
            <a:r>
              <a:rPr lang="en-ZA" dirty="0"/>
              <a:t>at </a:t>
            </a:r>
            <a:r>
              <a:rPr lang="en-ZA" b="1" dirty="0"/>
              <a:t>HEDCOM</a:t>
            </a:r>
            <a:r>
              <a:rPr lang="en-ZA" dirty="0"/>
              <a:t> in August </a:t>
            </a:r>
            <a:r>
              <a:rPr lang="en-ZA" dirty="0" smtClean="0"/>
              <a:t>2014. 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768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987" y="2115471"/>
            <a:ext cx="8229600" cy="1143000"/>
          </a:xfrm>
        </p:spPr>
        <p:txBody>
          <a:bodyPr>
            <a:noAutofit/>
          </a:bodyPr>
          <a:lstStyle/>
          <a:p>
            <a: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CAPS SOUTH </a:t>
            </a:r>
            <a:r>
              <a:rPr lang="en-ZA" sz="6000" b="1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AFRICAN SIGN  </a:t>
            </a:r>
            <a:r>
              <a:rPr lang="en-ZA" sz="6000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LANGUAGE GRADES R-12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4809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24527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 DBE Presentation template</Template>
  <TotalTime>7762</TotalTime>
  <Words>2707</Words>
  <Application>Microsoft Office PowerPoint</Application>
  <PresentationFormat>On-screen Show (4:3)</PresentationFormat>
  <Paragraphs>883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New DBE Presentation template</vt:lpstr>
      <vt:lpstr>1_New DBE Presentation template</vt:lpstr>
      <vt:lpstr>2_New DBE Presentation template</vt:lpstr>
      <vt:lpstr>3_New DBE Presentation template</vt:lpstr>
      <vt:lpstr>     MEETING OF THE PORTFOLIO COMMITTEE ON BASIC EDUCATION  PROGRESS ON THE IMPLEMENTATION OF THE CAPS FOR SOUTH AFRICAN SIGN LANGUAGE  GRADES R-12     </vt:lpstr>
      <vt:lpstr>PRESENTATION OUTLINE</vt:lpstr>
      <vt:lpstr>PURPOSE</vt:lpstr>
      <vt:lpstr>PURPOSE</vt:lpstr>
      <vt:lpstr>PROBLEM STATEMENT</vt:lpstr>
      <vt:lpstr>PROBLEM STATEMENT</vt:lpstr>
      <vt:lpstr>  BACKGROUND</vt:lpstr>
      <vt:lpstr>BACKGROUND</vt:lpstr>
      <vt:lpstr>CAPS SOUTH AFRICAN SIGN  LANGUAGE GRADES R-12</vt:lpstr>
      <vt:lpstr>CAPS SOUTH AFRICAN SIGN LANGUAGE  GRADES R-12 </vt:lpstr>
      <vt:lpstr>CAPS SOUTH AFRICAN SIGN LANGUAGE  GRADES R-12 </vt:lpstr>
      <vt:lpstr>CAPS SOUTH AFRICAN SIGN LANGUAGE  GRADES R-12 </vt:lpstr>
      <vt:lpstr>Curriculum Support Programme</vt:lpstr>
      <vt:lpstr>SASL LTSM</vt:lpstr>
      <vt:lpstr>Teacher Training Conducted</vt:lpstr>
      <vt:lpstr>Subject Advisors Training</vt:lpstr>
      <vt:lpstr>Training Of Grade 10 - 12 Teachers &amp; Deaf Teaching Assistants</vt:lpstr>
      <vt:lpstr>STAKEHOLDER INVOLVEMENT AND PARTICIPATION</vt:lpstr>
      <vt:lpstr>STAKEHOLDERS INVOLVED IN THE ROLLOUT</vt:lpstr>
      <vt:lpstr>SUPPORT FOR TEACHERS</vt:lpstr>
      <vt:lpstr>SUPPORT FOR TEACHERS</vt:lpstr>
      <vt:lpstr>SUPPORT FOR TEACHERS…</vt:lpstr>
      <vt:lpstr>SUPPORT FOR TEACHERS…</vt:lpstr>
      <vt:lpstr>SUPPORT FOR TEACHERS…</vt:lpstr>
      <vt:lpstr>SUPPORT FOR TEACHERS </vt:lpstr>
      <vt:lpstr>SUPPORT FOR TEACHERS:  SASL CURRICULUM CONTENT</vt:lpstr>
      <vt:lpstr>SUPPORT FOR TEACHERS…</vt:lpstr>
      <vt:lpstr>JOB DESCRIPTION OF DEAF TEACHING ASSISTANTS</vt:lpstr>
      <vt:lpstr>JOB DESCRIPTIONS FOR DEAF TEACHING ASSISTANTS</vt:lpstr>
      <vt:lpstr>SUPPLY OF DEAF TEACHERS</vt:lpstr>
      <vt:lpstr>SUPPLY OF DEAF TEACHERS </vt:lpstr>
      <vt:lpstr>LEARNING AND TEACHING SUPPORT MATERIALS</vt:lpstr>
      <vt:lpstr>LEARNING AND TEACHING SUPPORT MATERIALS</vt:lpstr>
      <vt:lpstr>PERFORMANCE OF DEAF LEARNERS</vt:lpstr>
      <vt:lpstr>PERFORMANCE OF DEAF LEARNERS</vt:lpstr>
      <vt:lpstr>PERFORMANCE OF DEAF LEARNERS…</vt:lpstr>
      <vt:lpstr>Slide 37</vt:lpstr>
      <vt:lpstr>Slide 38</vt:lpstr>
      <vt:lpstr>Slide 39</vt:lpstr>
      <vt:lpstr>PERFORMANCE OF DEAF LEARNERS…</vt:lpstr>
      <vt:lpstr>GOVERNANCE ISSUES</vt:lpstr>
      <vt:lpstr>GOVERNANCE ISSUES</vt:lpstr>
      <vt:lpstr>WAY FORWARD</vt:lpstr>
      <vt:lpstr>WAY FORWARD</vt:lpstr>
      <vt:lpstr>WAY FORWARD…</vt:lpstr>
      <vt:lpstr>RECOMMENDATION</vt:lpstr>
      <vt:lpstr>RECOMMENDATION 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Education Policy Review August 2016</dc:title>
  <dc:creator>Jabulani Ngcobo</dc:creator>
  <cp:lastModifiedBy>PUMZA</cp:lastModifiedBy>
  <cp:revision>411</cp:revision>
  <cp:lastPrinted>2018-07-19T06:51:41Z</cp:lastPrinted>
  <dcterms:created xsi:type="dcterms:W3CDTF">2018-07-04T08:13:41Z</dcterms:created>
  <dcterms:modified xsi:type="dcterms:W3CDTF">2018-09-13T09:24:06Z</dcterms:modified>
</cp:coreProperties>
</file>