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48" r:id="rId1"/>
    <p:sldMasterId id="2147483660" r:id="rId2"/>
  </p:sldMasterIdLst>
  <p:notesMasterIdLst>
    <p:notesMasterId r:id="rId32"/>
  </p:notesMasterIdLst>
  <p:handoutMasterIdLst>
    <p:handoutMasterId r:id="rId33"/>
  </p:handoutMasterIdLst>
  <p:sldIdLst>
    <p:sldId id="256" r:id="rId3"/>
    <p:sldId id="338" r:id="rId4"/>
    <p:sldId id="293" r:id="rId5"/>
    <p:sldId id="337" r:id="rId6"/>
    <p:sldId id="402" r:id="rId7"/>
    <p:sldId id="403" r:id="rId8"/>
    <p:sldId id="404" r:id="rId9"/>
    <p:sldId id="405" r:id="rId10"/>
    <p:sldId id="406" r:id="rId11"/>
    <p:sldId id="407" r:id="rId12"/>
    <p:sldId id="420" r:id="rId13"/>
    <p:sldId id="408" r:id="rId14"/>
    <p:sldId id="409" r:id="rId15"/>
    <p:sldId id="414" r:id="rId16"/>
    <p:sldId id="415" r:id="rId17"/>
    <p:sldId id="416" r:id="rId18"/>
    <p:sldId id="417" r:id="rId19"/>
    <p:sldId id="418" r:id="rId20"/>
    <p:sldId id="419" r:id="rId21"/>
    <p:sldId id="428" r:id="rId22"/>
    <p:sldId id="421" r:id="rId23"/>
    <p:sldId id="422" r:id="rId24"/>
    <p:sldId id="423" r:id="rId25"/>
    <p:sldId id="424" r:id="rId26"/>
    <p:sldId id="425" r:id="rId27"/>
    <p:sldId id="426" r:id="rId28"/>
    <p:sldId id="427" r:id="rId29"/>
    <p:sldId id="430" r:id="rId30"/>
    <p:sldId id="340"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Snyman" initials="A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434" autoAdjust="0"/>
  </p:normalViewPr>
  <p:slideViewPr>
    <p:cSldViewPr snapToGrid="0" snapToObjects="1">
      <p:cViewPr varScale="1">
        <p:scale>
          <a:sx n="116" d="100"/>
          <a:sy n="116" d="100"/>
        </p:scale>
        <p:origin x="-150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271F86-30EB-1542-ACEB-2BC3FD5D7EC9}" type="datetimeFigureOut">
              <a:rPr lang="en-US" smtClean="0"/>
              <a:pPr/>
              <a:t>9/13/2018</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5E540A-7F8C-2A43-95E2-EABEE8A82A6D}" type="slidenum">
              <a:rPr lang="en-ZA" smtClean="0"/>
              <a:pPr/>
              <a:t>‹#›</a:t>
            </a:fld>
            <a:endParaRPr lang="en-ZA" dirty="0"/>
          </a:p>
        </p:txBody>
      </p:sp>
    </p:spTree>
    <p:extLst>
      <p:ext uri="{BB962C8B-B14F-4D97-AF65-F5344CB8AC3E}">
        <p14:creationId xmlns:p14="http://schemas.microsoft.com/office/powerpoint/2010/main" xmlns="" val="3355326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10A137-6B17-494C-9707-DF7FC0200866}" type="datetimeFigureOut">
              <a:rPr lang="en-US" smtClean="0"/>
              <a:pPr/>
              <a:t>9/13/2018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417F49-607C-BA4E-9F6F-C652B5C262A3}" type="slidenum">
              <a:rPr lang="en-ZA" smtClean="0"/>
              <a:pPr/>
              <a:t>‹#›</a:t>
            </a:fld>
            <a:endParaRPr lang="en-ZA" dirty="0"/>
          </a:p>
        </p:txBody>
      </p:sp>
    </p:spTree>
    <p:extLst>
      <p:ext uri="{BB962C8B-B14F-4D97-AF65-F5344CB8AC3E}">
        <p14:creationId xmlns:p14="http://schemas.microsoft.com/office/powerpoint/2010/main" xmlns="" val="2498122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2E3D8-CF12-497E-898C-01ECF5B7F8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0380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2E3D8-CF12-497E-898C-01ECF5B7F8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0266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2E3D8-CF12-497E-898C-01ECF5B7F8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7962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2E3D8-CF12-497E-898C-01ECF5B7F8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0181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pPr/>
              <a:t>9/13/2018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pPr/>
              <a:t>9/13/2018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pPr/>
              <a:t>9/13/2018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255977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xmlns="" val="2807510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289647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1504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11"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38927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7"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50607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6"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9658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01"/>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329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a:solidFill>
            <a:schemeClr val="accent1">
              <a:alpha val="70000"/>
            </a:schemeClr>
          </a:solidFill>
        </p:spPr>
        <p:txBody>
          <a:bodyPr>
            <a:normAutofit/>
          </a:bodyPr>
          <a:lstStyle>
            <a:lvl1pPr>
              <a:defRPr sz="32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2334768" cy="73152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229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7302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524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AB0247-BF6D-4F1C-98CA-087A51A4E21A}" type="slidenum">
              <a:rPr kumimoji="0" lang="en-US" sz="7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88" b="0" i="0" u="none" strike="noStrike" kern="1200" cap="none" spc="0" normalizeH="0" baseline="0" noProof="0" dirty="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13158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pPr/>
              <a:t>9/13/2018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pPr/>
              <a:t>9/13/2018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pPr/>
              <a:t>9/13/2018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pPr/>
              <a:t>9/13/2018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pPr/>
              <a:t>9/13/2018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pPr/>
              <a:t>9/13/2018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pPr/>
              <a:t>9/13/2018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pPr/>
              <a:t>9/13/2018</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alibri"/>
                <a:ea typeface="+mn-ea"/>
                <a:cs typeface="+mn-cs"/>
              </a:rPr>
              <a:t>2016/03/31‹#›</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50">
                <a:solidFill>
                  <a:srgbClr val="000000"/>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422781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descr="centre wide"/>
          <p:cNvSpPr txBox="1">
            <a:spLocks noChangeArrowheads="1"/>
          </p:cNvSpPr>
          <p:nvPr/>
        </p:nvSpPr>
        <p:spPr>
          <a:xfrm>
            <a:off x="0" y="0"/>
            <a:ext cx="9144000" cy="4417391"/>
          </a:xfrm>
          <a:prstGeom prst="rect">
            <a:avLst/>
          </a:prstGeom>
          <a:blipFill dpi="0" rotWithShape="0">
            <a:blip r:embed="rId2"/>
            <a:srcRect/>
            <a:stretch>
              <a:fillRect/>
            </a:stretch>
          </a:blipFill>
          <a:effectLst/>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br>
            <a: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br>
            <a:endParaRPr kumimoji="0" lang="en-ZA" sz="2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endParaRPr>
          </a:p>
        </p:txBody>
      </p:sp>
      <p:sp>
        <p:nvSpPr>
          <p:cNvPr id="2" name="Title 1"/>
          <p:cNvSpPr>
            <a:spLocks noGrp="1"/>
          </p:cNvSpPr>
          <p:nvPr>
            <p:ph type="ctrTitle"/>
          </p:nvPr>
        </p:nvSpPr>
        <p:spPr>
          <a:xfrm>
            <a:off x="651565" y="0"/>
            <a:ext cx="7772400" cy="1470025"/>
          </a:xfrm>
        </p:spPr>
        <p:txBody>
          <a:bodyPr/>
          <a:lstStyle/>
          <a:p>
            <a:r>
              <a:rPr lang="en-ZA" b="1" dirty="0" smtClean="0">
                <a:solidFill>
                  <a:schemeClr val="bg1"/>
                </a:solidFill>
                <a:latin typeface="Century Gothic" panose="020B0502020202020204" pitchFamily="34" charset="0"/>
              </a:rPr>
              <a:t>Presentation to Portfolio Committee</a:t>
            </a:r>
            <a:endParaRPr lang="en-ZA" b="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575463" y="4505735"/>
            <a:ext cx="6400800" cy="2338204"/>
          </a:xfrm>
        </p:spPr>
        <p:txBody>
          <a:bodyPr>
            <a:normAutofit fontScale="77500" lnSpcReduction="20000"/>
          </a:bodyPr>
          <a:lstStyle/>
          <a:p>
            <a:r>
              <a:rPr lang="en-ZA" sz="3500" b="1" dirty="0" smtClean="0">
                <a:solidFill>
                  <a:schemeClr val="tx1"/>
                </a:solidFill>
                <a:latin typeface="Century Gothic" panose="020B0502020202020204" pitchFamily="34" charset="0"/>
              </a:rPr>
              <a:t>SEPTEMBER 2018</a:t>
            </a:r>
          </a:p>
          <a:p>
            <a:endParaRPr lang="en-ZA" sz="3500" b="1" dirty="0" smtClean="0">
              <a:solidFill>
                <a:schemeClr val="tx1"/>
              </a:solidFill>
              <a:latin typeface="Century Gothic" panose="020B0502020202020204" pitchFamily="34" charset="0"/>
            </a:endParaRPr>
          </a:p>
          <a:p>
            <a:r>
              <a:rPr lang="en-ZA" b="1" dirty="0" smtClean="0">
                <a:solidFill>
                  <a:schemeClr val="tx1"/>
                </a:solidFill>
                <a:latin typeface="Century Gothic" panose="020B0502020202020204" pitchFamily="34" charset="0"/>
              </a:rPr>
              <a:t>CENTRE FOR PUBLIC SERVICE INNOVATION</a:t>
            </a:r>
          </a:p>
          <a:p>
            <a:endParaRPr lang="en-ZA" dirty="0" smtClean="0">
              <a:solidFill>
                <a:schemeClr val="tx1">
                  <a:lumMod val="50000"/>
                  <a:lumOff val="50000"/>
                </a:schemeClr>
              </a:solidFill>
              <a:latin typeface="Century Gothic" panose="020B0502020202020204" pitchFamily="34" charset="0"/>
            </a:endParaRPr>
          </a:p>
          <a:p>
            <a:r>
              <a:rPr lang="en-ZA" b="1" dirty="0" smtClean="0">
                <a:solidFill>
                  <a:schemeClr val="tx1"/>
                </a:solidFill>
                <a:latin typeface="Century Gothic" panose="020B0502020202020204" pitchFamily="34" charset="0"/>
              </a:rPr>
              <a:t> QUARTERLY </a:t>
            </a:r>
            <a:r>
              <a:rPr lang="en-ZA" b="1" smtClean="0">
                <a:solidFill>
                  <a:schemeClr val="tx1"/>
                </a:solidFill>
                <a:latin typeface="Century Gothic" panose="020B0502020202020204" pitchFamily="34" charset="0"/>
              </a:rPr>
              <a:t>PERFORMANCE REPORTS</a:t>
            </a:r>
            <a:endParaRPr lang="en-ZA" b="1" dirty="0" smtClean="0">
              <a:solidFill>
                <a:schemeClr val="tx1"/>
              </a:solidFill>
              <a:latin typeface="Century Gothic" panose="020B0502020202020204" pitchFamily="34" charset="0"/>
            </a:endParaRPr>
          </a:p>
        </p:txBody>
      </p:sp>
      <p:pic>
        <p:nvPicPr>
          <p:cNvPr id="5" name="Picture 4" descr="CPSI-Logo-Transp.gif"/>
          <p:cNvPicPr>
            <a:picLocks noChangeAspect="1"/>
          </p:cNvPicPr>
          <p:nvPr/>
        </p:nvPicPr>
        <p:blipFill>
          <a:blip r:embed="rId3"/>
          <a:stretch>
            <a:fillRect/>
          </a:stretch>
        </p:blipFill>
        <p:spPr>
          <a:xfrm>
            <a:off x="8007070" y="4417390"/>
            <a:ext cx="1136929" cy="2440609"/>
          </a:xfrm>
          <a:prstGeom prst="rect">
            <a:avLst/>
          </a:prstGeom>
          <a:effectLst/>
        </p:spPr>
      </p:pic>
      <p:pic>
        <p:nvPicPr>
          <p:cNvPr id="8" name="Picture 7" descr="RSA-Code-of-Arms2.gif"/>
          <p:cNvPicPr>
            <a:picLocks noChangeAspect="1"/>
          </p:cNvPicPr>
          <p:nvPr/>
        </p:nvPicPr>
        <p:blipFill>
          <a:blip r:embed="rId4"/>
          <a:stretch>
            <a:fillRect/>
          </a:stretch>
        </p:blipFill>
        <p:spPr>
          <a:xfrm>
            <a:off x="0" y="4485346"/>
            <a:ext cx="1817730" cy="2372653"/>
          </a:xfrm>
          <a:prstGeom prst="rect">
            <a:avLst/>
          </a:prstGeom>
        </p:spPr>
      </p:pic>
      <p:sp>
        <p:nvSpPr>
          <p:cNvPr id="7" name="Rectangle 6"/>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88" y="0"/>
            <a:ext cx="6804212" cy="731520"/>
          </a:xfrm>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3624975356"/>
              </p:ext>
            </p:extLst>
          </p:nvPr>
        </p:nvGraphicFramePr>
        <p:xfrm>
          <a:off x="0" y="731520"/>
          <a:ext cx="9143999" cy="4937760"/>
        </p:xfrm>
        <a:graphic>
          <a:graphicData uri="http://schemas.openxmlformats.org/drawingml/2006/table">
            <a:tbl>
              <a:tblPr firstRow="1" firstCol="1" bandRow="1"/>
              <a:tblGrid>
                <a:gridCol w="614149">
                  <a:extLst>
                    <a:ext uri="{9D8B030D-6E8A-4147-A177-3AD203B41FA5}">
                      <a16:colId xmlns="" xmlns:a16="http://schemas.microsoft.com/office/drawing/2014/main" val="20000"/>
                    </a:ext>
                  </a:extLst>
                </a:gridCol>
                <a:gridCol w="696036">
                  <a:extLst>
                    <a:ext uri="{9D8B030D-6E8A-4147-A177-3AD203B41FA5}">
                      <a16:colId xmlns="" xmlns:a16="http://schemas.microsoft.com/office/drawing/2014/main" val="20001"/>
                    </a:ext>
                  </a:extLst>
                </a:gridCol>
                <a:gridCol w="1201003">
                  <a:extLst>
                    <a:ext uri="{9D8B030D-6E8A-4147-A177-3AD203B41FA5}">
                      <a16:colId xmlns="" xmlns:a16="http://schemas.microsoft.com/office/drawing/2014/main" val="20002"/>
                    </a:ext>
                  </a:extLst>
                </a:gridCol>
                <a:gridCol w="1105469">
                  <a:extLst>
                    <a:ext uri="{9D8B030D-6E8A-4147-A177-3AD203B41FA5}">
                      <a16:colId xmlns="" xmlns:a16="http://schemas.microsoft.com/office/drawing/2014/main" val="20003"/>
                    </a:ext>
                  </a:extLst>
                </a:gridCol>
                <a:gridCol w="2238233">
                  <a:extLst>
                    <a:ext uri="{9D8B030D-6E8A-4147-A177-3AD203B41FA5}">
                      <a16:colId xmlns="" xmlns:a16="http://schemas.microsoft.com/office/drawing/2014/main" val="20004"/>
                    </a:ext>
                  </a:extLst>
                </a:gridCol>
                <a:gridCol w="1296537">
                  <a:extLst>
                    <a:ext uri="{9D8B030D-6E8A-4147-A177-3AD203B41FA5}">
                      <a16:colId xmlns="" xmlns:a16="http://schemas.microsoft.com/office/drawing/2014/main" val="20005"/>
                    </a:ext>
                  </a:extLst>
                </a:gridCol>
                <a:gridCol w="1025575">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898117">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1493065">
                <a:tc>
                  <a:txBody>
                    <a:bodyPr/>
                    <a:lstStyle/>
                    <a:p>
                      <a:pPr marL="0" marR="0" lvl="0" indent="0" algn="l">
                        <a:lnSpc>
                          <a:spcPct val="107000"/>
                        </a:lnSpc>
                        <a:spcBef>
                          <a:spcPts val="0"/>
                        </a:spcBef>
                        <a:spcAft>
                          <a:spcPts val="800"/>
                        </a:spcAft>
                        <a:buFont typeface="+mj-lt"/>
                        <a:buNone/>
                      </a:pPr>
                      <a:r>
                        <a:rPr lang="en-US" sz="1200" dirty="0" smtClean="0">
                          <a:effectLst/>
                          <a:latin typeface="Century Gothic" panose="020B0502020202020204" pitchFamily="34" charset="0"/>
                        </a:rPr>
                        <a:t>10.</a:t>
                      </a:r>
                      <a:endParaRPr lang="en-US" sz="1200" dirty="0">
                        <a:effectLst/>
                        <a:latin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least one (1)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new pilot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project initiated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address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service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delivery challenges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over a</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short-term period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Continuation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the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initiation of</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one (1) pilot of the</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innovative service</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delivery solution</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started in the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US" sz="1200" baseline="300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kern="1200" dirty="0">
                          <a:solidFill>
                            <a:srgbClr val="221E1F"/>
                          </a:solidFill>
                          <a:effectLst/>
                          <a:latin typeface="Century Gothic" panose="020B0502020202020204" pitchFamily="34" charset="0"/>
                          <a:ea typeface="+mn-ea"/>
                          <a:cs typeface="+mn-cs"/>
                        </a:rPr>
                        <a:t>Initiation of 1 pilot continued.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200" kern="1200" dirty="0">
                          <a:solidFill>
                            <a:srgbClr val="221E1F"/>
                          </a:solidFill>
                          <a:effectLst/>
                          <a:latin typeface="Century Gothic" panose="020B0502020202020204" pitchFamily="34" charset="0"/>
                          <a:ea typeface="+mn-ea"/>
                          <a:cs typeface="+mn-cs"/>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200" dirty="0">
                          <a:solidFill>
                            <a:srgbClr val="221E1F"/>
                          </a:solidFill>
                          <a:effectLst/>
                          <a:latin typeface="Century Gothic" panose="020B0502020202020204" pitchFamily="34" charset="0"/>
                          <a:ea typeface="Calibri" panose="020F0502020204030204" pitchFamily="34" charset="0"/>
                          <a:cs typeface="Arial" panose="020B0604020202020204" pitchFamily="34" charset="0"/>
                        </a:rPr>
                        <a:t>Patient Flow from Accident and Emergency and Theatre</a:t>
                      </a:r>
                      <a:r>
                        <a:rPr lang="en-ZA" sz="1200" b="1" kern="1200" dirty="0">
                          <a:solidFill>
                            <a:srgbClr val="221E1F"/>
                          </a:solidFill>
                          <a:effectLst/>
                          <a:latin typeface="Century Gothic" panose="020B0502020202020204" pitchFamily="34" charset="0"/>
                          <a:ea typeface="+mn-ea"/>
                          <a:cs typeface="+mn-cs"/>
                        </a:rPr>
                        <a:t> </a:t>
                      </a:r>
                      <a:r>
                        <a:rPr lang="en-ZA" sz="1200" kern="1200" dirty="0">
                          <a:solidFill>
                            <a:srgbClr val="221E1F"/>
                          </a:solidFill>
                          <a:effectLst/>
                          <a:latin typeface="Century Gothic" panose="020B0502020202020204" pitchFamily="34" charset="0"/>
                          <a:ea typeface="+mn-ea"/>
                          <a:cs typeface="+mn-cs"/>
                        </a:rPr>
                        <a:t>continued at Bertha </a:t>
                      </a:r>
                      <a:r>
                        <a:rPr lang="en-ZA" sz="1200" kern="1200" dirty="0" err="1">
                          <a:solidFill>
                            <a:srgbClr val="221E1F"/>
                          </a:solidFill>
                          <a:effectLst/>
                          <a:latin typeface="Century Gothic" panose="020B0502020202020204" pitchFamily="34" charset="0"/>
                          <a:ea typeface="+mn-ea"/>
                          <a:cs typeface="+mn-cs"/>
                        </a:rPr>
                        <a:t>Gxowa</a:t>
                      </a:r>
                      <a:r>
                        <a:rPr lang="en-ZA" sz="1200" kern="1200" dirty="0">
                          <a:solidFill>
                            <a:srgbClr val="221E1F"/>
                          </a:solidFill>
                          <a:effectLst/>
                          <a:latin typeface="Century Gothic" panose="020B0502020202020204" pitchFamily="34" charset="0"/>
                          <a:ea typeface="+mn-ea"/>
                          <a:cs typeface="+mn-cs"/>
                        </a:rPr>
                        <a:t> Hospital. </a:t>
                      </a:r>
                      <a:r>
                        <a:rPr lang="en-ZA" sz="1200" kern="1200" dirty="0" smtClean="0">
                          <a:solidFill>
                            <a:srgbClr val="221E1F"/>
                          </a:solidFill>
                          <a:effectLst/>
                          <a:latin typeface="Century Gothic" panose="020B0502020202020204" pitchFamily="34" charset="0"/>
                          <a:ea typeface="+mn-ea"/>
                          <a:cs typeface="+mn-cs"/>
                        </a:rPr>
                        <a:t>An improved </a:t>
                      </a:r>
                      <a:r>
                        <a:rPr lang="en-ZA" sz="1200" kern="1200" dirty="0">
                          <a:solidFill>
                            <a:srgbClr val="221E1F"/>
                          </a:solidFill>
                          <a:effectLst/>
                          <a:latin typeface="Century Gothic" panose="020B0502020202020204" pitchFamily="34" charset="0"/>
                          <a:ea typeface="+mn-ea"/>
                          <a:cs typeface="+mn-cs"/>
                        </a:rPr>
                        <a:t>discharge system was also implemented (see Patient flow discharge process chart. In addition, </a:t>
                      </a:r>
                      <a:r>
                        <a:rPr lang="en-ZA" sz="1200" kern="1600" dirty="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following implementation of a scheduling system including improved communication of scheduled operations to patients and medical personnel, Bertha </a:t>
                      </a:r>
                      <a:r>
                        <a:rPr lang="en-ZA" sz="1200" kern="1600" dirty="0" err="1">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Gxowa</a:t>
                      </a:r>
                      <a:r>
                        <a:rPr lang="en-ZA" sz="1200" kern="1600" dirty="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 Hospital saw an improvement in theatre use from 29% to 51%.</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bl>
          </a:graphicData>
        </a:graphic>
      </p:graphicFrame>
      <p:sp>
        <p:nvSpPr>
          <p:cNvPr id="6" name="Rectangle 5"/>
          <p:cNvSpPr/>
          <p:nvPr/>
        </p:nvSpPr>
        <p:spPr>
          <a:xfrm>
            <a:off x="8452021"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10</a:t>
            </a:r>
            <a:endParaRPr lang="en-ZA" b="1" dirty="0"/>
          </a:p>
        </p:txBody>
      </p:sp>
    </p:spTree>
    <p:extLst>
      <p:ext uri="{BB962C8B-B14F-4D97-AF65-F5344CB8AC3E}">
        <p14:creationId xmlns:p14="http://schemas.microsoft.com/office/powerpoint/2010/main" xmlns="" val="2600998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2659941804"/>
              </p:ext>
            </p:extLst>
          </p:nvPr>
        </p:nvGraphicFramePr>
        <p:xfrm>
          <a:off x="0" y="731517"/>
          <a:ext cx="9143999" cy="5671333"/>
        </p:xfrm>
        <a:graphic>
          <a:graphicData uri="http://schemas.openxmlformats.org/drawingml/2006/table">
            <a:tbl>
              <a:tblPr firstRow="1" firstCol="1" bandRow="1"/>
              <a:tblGrid>
                <a:gridCol w="614149">
                  <a:extLst>
                    <a:ext uri="{9D8B030D-6E8A-4147-A177-3AD203B41FA5}">
                      <a16:colId xmlns="" xmlns:a16="http://schemas.microsoft.com/office/drawing/2014/main" val="20000"/>
                    </a:ext>
                  </a:extLst>
                </a:gridCol>
                <a:gridCol w="1078173">
                  <a:extLst>
                    <a:ext uri="{9D8B030D-6E8A-4147-A177-3AD203B41FA5}">
                      <a16:colId xmlns="" xmlns:a16="http://schemas.microsoft.com/office/drawing/2014/main" val="20001"/>
                    </a:ext>
                  </a:extLst>
                </a:gridCol>
                <a:gridCol w="1269242">
                  <a:extLst>
                    <a:ext uri="{9D8B030D-6E8A-4147-A177-3AD203B41FA5}">
                      <a16:colId xmlns="" xmlns:a16="http://schemas.microsoft.com/office/drawing/2014/main" val="20002"/>
                    </a:ext>
                  </a:extLst>
                </a:gridCol>
                <a:gridCol w="1201003">
                  <a:extLst>
                    <a:ext uri="{9D8B030D-6E8A-4147-A177-3AD203B41FA5}">
                      <a16:colId xmlns="" xmlns:a16="http://schemas.microsoft.com/office/drawing/2014/main" val="20003"/>
                    </a:ext>
                  </a:extLst>
                </a:gridCol>
                <a:gridCol w="1433015">
                  <a:extLst>
                    <a:ext uri="{9D8B030D-6E8A-4147-A177-3AD203B41FA5}">
                      <a16:colId xmlns="" xmlns:a16="http://schemas.microsoft.com/office/drawing/2014/main" val="20004"/>
                    </a:ext>
                  </a:extLst>
                </a:gridCol>
                <a:gridCol w="1269242">
                  <a:extLst>
                    <a:ext uri="{9D8B030D-6E8A-4147-A177-3AD203B41FA5}">
                      <a16:colId xmlns="" xmlns:a16="http://schemas.microsoft.com/office/drawing/2014/main" val="20005"/>
                    </a:ext>
                  </a:extLst>
                </a:gridCol>
                <a:gridCol w="1160060">
                  <a:extLst>
                    <a:ext uri="{9D8B030D-6E8A-4147-A177-3AD203B41FA5}">
                      <a16:colId xmlns="" xmlns:a16="http://schemas.microsoft.com/office/drawing/2014/main" val="20006"/>
                    </a:ext>
                  </a:extLst>
                </a:gridCol>
                <a:gridCol w="1119115">
                  <a:extLst>
                    <a:ext uri="{9D8B030D-6E8A-4147-A177-3AD203B41FA5}">
                      <a16:colId xmlns="" xmlns:a16="http://schemas.microsoft.com/office/drawing/2014/main" val="20007"/>
                    </a:ext>
                  </a:extLst>
                </a:gridCol>
              </a:tblGrid>
              <a:tr h="1221008">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963535">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11.</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least 330 officials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other partners accessed the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MMIC</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85 officials and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other partners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accessed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MMIC</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85 officials and other partners accessed the MMIC</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75110">
                <a:tc>
                  <a:txBody>
                    <a:bodyPr/>
                    <a:lstStyle/>
                    <a:p>
                      <a:pPr marL="0" lvl="0" indent="0" algn="l">
                        <a:lnSpc>
                          <a:spcPct val="107000"/>
                        </a:lnSpc>
                        <a:spcAft>
                          <a:spcPts val="0"/>
                        </a:spcAft>
                        <a:buFont typeface="+mj-lt"/>
                        <a:buNone/>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Vol 8 Issue 1 and 2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Ideas that Work":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South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African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Sector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Journal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published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Vol. 8 Issue 2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Ideas that Work</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The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South African</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Sector</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Journal</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Vol. 8 Issue 2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Ideas that Work</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The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South African</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Sector</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Journal</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631673">
                <a:tc>
                  <a:txBody>
                    <a:bodyPr/>
                    <a:lstStyle/>
                    <a:p>
                      <a:pPr marL="0" lvl="0" indent="0" algn="l">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13.</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Upload 1300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content items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innovation,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administration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finance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onto the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UNPAN Portal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325 SADC public</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administration</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finance and innovation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documents,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news and events uploaded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the UNPAN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Portal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445 SADC public</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administration,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finance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documents,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news and events uploaded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the UNPAN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Portal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120 more documents were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uploaded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the UNPAN Portal to cover the shortfall from Q2 and Q3</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6" name="Rectangle 5"/>
          <p:cNvSpPr/>
          <p:nvPr/>
        </p:nvSpPr>
        <p:spPr>
          <a:xfrm>
            <a:off x="8452021"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11</a:t>
            </a:r>
            <a:endParaRPr lang="en-ZA" b="1" dirty="0"/>
          </a:p>
        </p:txBody>
      </p:sp>
    </p:spTree>
    <p:extLst>
      <p:ext uri="{BB962C8B-B14F-4D97-AF65-F5344CB8AC3E}">
        <p14:creationId xmlns:p14="http://schemas.microsoft.com/office/powerpoint/2010/main" xmlns="" val="113420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4th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2013191004"/>
              </p:ext>
            </p:extLst>
          </p:nvPr>
        </p:nvGraphicFramePr>
        <p:xfrm>
          <a:off x="0" y="731521"/>
          <a:ext cx="9143999" cy="4023360"/>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348271">
                  <a:extLst>
                    <a:ext uri="{9D8B030D-6E8A-4147-A177-3AD203B41FA5}">
                      <a16:colId xmlns="" xmlns:a16="http://schemas.microsoft.com/office/drawing/2014/main" val="20002"/>
                    </a:ext>
                  </a:extLst>
                </a:gridCol>
                <a:gridCol w="1115303">
                  <a:extLst>
                    <a:ext uri="{9D8B030D-6E8A-4147-A177-3AD203B41FA5}">
                      <a16:colId xmlns="" xmlns:a16="http://schemas.microsoft.com/office/drawing/2014/main" val="20003"/>
                    </a:ext>
                  </a:extLst>
                </a:gridCol>
                <a:gridCol w="1050878">
                  <a:extLst>
                    <a:ext uri="{9D8B030D-6E8A-4147-A177-3AD203B41FA5}">
                      <a16:colId xmlns="" xmlns:a16="http://schemas.microsoft.com/office/drawing/2014/main" val="20004"/>
                    </a:ext>
                  </a:extLst>
                </a:gridCol>
                <a:gridCol w="1678674">
                  <a:extLst>
                    <a:ext uri="{9D8B030D-6E8A-4147-A177-3AD203B41FA5}">
                      <a16:colId xmlns="" xmlns:a16="http://schemas.microsoft.com/office/drawing/2014/main" val="20005"/>
                    </a:ext>
                  </a:extLst>
                </a:gridCol>
                <a:gridCol w="1844441">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833086">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601992">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least one (1)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new pilot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project initiated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address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service delivery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challenges over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 multi-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year period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Initiation of one (1)</a:t>
                      </a:r>
                    </a:p>
                    <a:p>
                      <a:pPr marL="0" marR="0" algn="just">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pilot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ZA" sz="1200" dirty="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Pilot project was not initiated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06000"/>
                        </a:lnSpc>
                        <a:spcBef>
                          <a:spcPts val="0"/>
                        </a:spcBef>
                        <a:spcAft>
                          <a:spcPts val="0"/>
                        </a:spcAft>
                      </a:pPr>
                      <a:r>
                        <a:rPr lang="en-ZA" sz="1200" b="1" dirty="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CPSI’s partner on the Pharmacy Automation Project, Right to Care, suspended the project as they were implementing and preparing to launch another project in Alexander to demonstrate to funders the solution in order to mobilise more funding for Chris Hani </a:t>
                      </a:r>
                      <a:r>
                        <a:rPr lang="en-GB" sz="1200" dirty="0" err="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Baragwanath</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Hospital Project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Pharmacy Automation Project: Alexander PDU launched with partners Right to Care and Gauteng Department of Health: Further work and financial mobilisation to be further undertaken in the 2018/19 as this is a Multi-year project</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bl>
          </a:graphicData>
        </a:graphic>
      </p:graphicFrame>
      <p:sp>
        <p:nvSpPr>
          <p:cNvPr id="6" name="Rectangle 5"/>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12</a:t>
            </a:r>
            <a:endParaRPr lang="en-ZA" b="1" dirty="0"/>
          </a:p>
        </p:txBody>
      </p:sp>
    </p:spTree>
    <p:extLst>
      <p:ext uri="{BB962C8B-B14F-4D97-AF65-F5344CB8AC3E}">
        <p14:creationId xmlns:p14="http://schemas.microsoft.com/office/powerpoint/2010/main" xmlns="" val="1289347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6" name="Table 5"/>
          <p:cNvGraphicFramePr>
            <a:graphicFrameLocks noGrp="1"/>
          </p:cNvGraphicFramePr>
          <p:nvPr>
            <p:extLst>
              <p:ext uri="{D42A27DB-BD31-4B8C-83A1-F6EECF244321}">
                <p14:modId xmlns:p14="http://schemas.microsoft.com/office/powerpoint/2010/main" xmlns="" val="3297334518"/>
              </p:ext>
            </p:extLst>
          </p:nvPr>
        </p:nvGraphicFramePr>
        <p:xfrm>
          <a:off x="-1" y="731518"/>
          <a:ext cx="9144000" cy="6136640"/>
        </p:xfrm>
        <a:graphic>
          <a:graphicData uri="http://schemas.openxmlformats.org/drawingml/2006/table">
            <a:tbl>
              <a:tblPr firstRow="1" firstCol="1" bandRow="1"/>
              <a:tblGrid>
                <a:gridCol w="641446">
                  <a:extLst>
                    <a:ext uri="{9D8B030D-6E8A-4147-A177-3AD203B41FA5}">
                      <a16:colId xmlns="" xmlns:a16="http://schemas.microsoft.com/office/drawing/2014/main" val="20000"/>
                    </a:ext>
                  </a:extLst>
                </a:gridCol>
                <a:gridCol w="1091821">
                  <a:extLst>
                    <a:ext uri="{9D8B030D-6E8A-4147-A177-3AD203B41FA5}">
                      <a16:colId xmlns="" xmlns:a16="http://schemas.microsoft.com/office/drawing/2014/main" val="20001"/>
                    </a:ext>
                  </a:extLst>
                </a:gridCol>
                <a:gridCol w="941695">
                  <a:extLst>
                    <a:ext uri="{9D8B030D-6E8A-4147-A177-3AD203B41FA5}">
                      <a16:colId xmlns="" xmlns:a16="http://schemas.microsoft.com/office/drawing/2014/main" val="20002"/>
                    </a:ext>
                  </a:extLst>
                </a:gridCol>
                <a:gridCol w="928048">
                  <a:extLst>
                    <a:ext uri="{9D8B030D-6E8A-4147-A177-3AD203B41FA5}">
                      <a16:colId xmlns="" xmlns:a16="http://schemas.microsoft.com/office/drawing/2014/main" val="20003"/>
                    </a:ext>
                  </a:extLst>
                </a:gridCol>
                <a:gridCol w="818866">
                  <a:extLst>
                    <a:ext uri="{9D8B030D-6E8A-4147-A177-3AD203B41FA5}">
                      <a16:colId xmlns="" xmlns:a16="http://schemas.microsoft.com/office/drawing/2014/main" val="20004"/>
                    </a:ext>
                  </a:extLst>
                </a:gridCol>
                <a:gridCol w="1160059">
                  <a:extLst>
                    <a:ext uri="{9D8B030D-6E8A-4147-A177-3AD203B41FA5}">
                      <a16:colId xmlns="" xmlns:a16="http://schemas.microsoft.com/office/drawing/2014/main" val="20005"/>
                    </a:ext>
                  </a:extLst>
                </a:gridCol>
                <a:gridCol w="2429302">
                  <a:extLst>
                    <a:ext uri="{9D8B030D-6E8A-4147-A177-3AD203B41FA5}">
                      <a16:colId xmlns="" xmlns:a16="http://schemas.microsoft.com/office/drawing/2014/main" val="20006"/>
                    </a:ext>
                  </a:extLst>
                </a:gridCol>
                <a:gridCol w="1132763">
                  <a:extLst>
                    <a:ext uri="{9D8B030D-6E8A-4147-A177-3AD203B41FA5}">
                      <a16:colId xmlns="" xmlns:a16="http://schemas.microsoft.com/office/drawing/2014/main" val="20007"/>
                    </a:ext>
                  </a:extLst>
                </a:gridCol>
              </a:tblGrid>
              <a:tr h="1043937">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  Annual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baseline="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algn="l">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4272410">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15.</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Identify, facilitate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support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CPSI award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winning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and/or other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projects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for replication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Project initiation</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Facilitated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 project Initiated</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ZA"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Project initiation not facilitated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Clr>
                          <a:srgbClr val="000000"/>
                        </a:buClr>
                        <a:buSzPts val="1000"/>
                        <a:buFont typeface="Century Gothic" panose="020B0502020202020204" pitchFamily="34" charset="0"/>
                        <a:buNone/>
                      </a:pPr>
                      <a:r>
                        <a:rPr lang="en-ZA" sz="1200" b="1" dirty="0" smtClean="0">
                          <a:effectLst/>
                          <a:latin typeface="Century Gothic" panose="020B0502020202020204" pitchFamily="34" charset="0"/>
                          <a:ea typeface="Cambria" panose="02040503050406030204" pitchFamily="18" charset="0"/>
                          <a:cs typeface="Times New Roman" panose="02020603050405020304" pitchFamily="18" charset="0"/>
                        </a:rPr>
                        <a:t>Mpumalanga Tele- Radiology (link between Mpumalanga and Gauteng Department of health) </a:t>
                      </a:r>
                      <a:r>
                        <a:rPr lang="en-ZA" sz="1200" dirty="0" smtClean="0">
                          <a:effectLst/>
                          <a:latin typeface="Century Gothic" panose="020B0502020202020204" pitchFamily="34" charset="0"/>
                          <a:ea typeface="Cambria" panose="02040503050406030204" pitchFamily="18" charset="0"/>
                          <a:cs typeface="Times New Roman" panose="02020603050405020304" pitchFamily="18" charset="0"/>
                        </a:rPr>
                        <a:t>was identified as a project to be replicated, a project Charter and Plan developed but could not be initiated due to leadership changes at the Gauteng Department of Health. The project was handed over to a new person in February 2018 which affected the  implementation plan. Gauteng further intended to merge the project with a larger initiative, contributing to the delay into the new financial year.</a:t>
                      </a:r>
                    </a:p>
                    <a:p>
                      <a:pPr marL="0" marR="0" lvl="0" indent="0">
                        <a:lnSpc>
                          <a:spcPct val="100000"/>
                        </a:lnSpc>
                        <a:spcBef>
                          <a:spcPts val="0"/>
                        </a:spcBef>
                        <a:spcAft>
                          <a:spcPts val="800"/>
                        </a:spcAft>
                        <a:buClr>
                          <a:srgbClr val="000000"/>
                        </a:buClr>
                        <a:buSzPts val="1000"/>
                        <a:buFont typeface="Century Gothic" panose="020B0502020202020204" pitchFamily="34" charset="0"/>
                        <a:buNone/>
                      </a:pPr>
                      <a:endParaRPr lang="en-GB" sz="1200" b="1" dirty="0" smtClean="0">
                        <a:effectLst/>
                        <a:latin typeface="Century Gothic" panose="020B0502020202020204" pitchFamily="34" charset="0"/>
                        <a:ea typeface="Cambria" panose="02040503050406030204" pitchFamily="18" charset="0"/>
                        <a:cs typeface="Times New Roman" panose="02020603050405020304" pitchFamily="18" charset="0"/>
                      </a:endParaRPr>
                    </a:p>
                    <a:p>
                      <a:pPr algn="l"/>
                      <a:r>
                        <a:rPr lang="en-US" sz="1200" b="1" i="0" u="none" strike="noStrike" baseline="0" dirty="0" smtClean="0">
                          <a:solidFill>
                            <a:srgbClr val="414142"/>
                          </a:solidFill>
                          <a:latin typeface="Century Gothic" panose="020B0502020202020204" pitchFamily="34" charset="0"/>
                        </a:rPr>
                        <a:t>Revenue Enhancement Project </a:t>
                      </a:r>
                      <a:r>
                        <a:rPr lang="en-US" sz="1200" b="0" i="0" u="none" strike="noStrike" baseline="0" dirty="0" smtClean="0">
                          <a:solidFill>
                            <a:srgbClr val="414142"/>
                          </a:solidFill>
                          <a:latin typeface="Century Gothic" panose="020B0502020202020204" pitchFamily="34" charset="0"/>
                        </a:rPr>
                        <a:t>was identified and supported but the project could not yet be initiated due to late approvals in the implementing departments in Limpopo.</a:t>
                      </a:r>
                      <a:endParaRPr lang="en-US" sz="1200" dirty="0">
                        <a:effectLst/>
                        <a:latin typeface="Century Gothic" panose="020B0502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a:t>
                      </a:r>
                      <a:r>
                        <a:rPr lang="en-ZA" sz="1200" b="1" baseline="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bl>
          </a:graphicData>
        </a:graphic>
      </p:graphicFrame>
      <p:sp>
        <p:nvSpPr>
          <p:cNvPr id="7" name="Rectangle 6"/>
          <p:cNvSpPr/>
          <p:nvPr/>
        </p:nvSpPr>
        <p:spPr>
          <a:xfrm>
            <a:off x="8452021"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13</a:t>
            </a:r>
            <a:endParaRPr lang="en-ZA" b="1" dirty="0"/>
          </a:p>
        </p:txBody>
      </p:sp>
    </p:spTree>
    <p:extLst>
      <p:ext uri="{BB962C8B-B14F-4D97-AF65-F5344CB8AC3E}">
        <p14:creationId xmlns:p14="http://schemas.microsoft.com/office/powerpoint/2010/main" xmlns="" val="1803161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6411"/>
            <a:ext cx="9144000" cy="3582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455070"/>
            <a:ext cx="7772400" cy="1616868"/>
          </a:xfrm>
        </p:spPr>
        <p:txBody>
          <a:bodyPr>
            <a:noAutofit/>
          </a:bodyPr>
          <a:lstStyle/>
          <a:p>
            <a:r>
              <a:rPr lang="en-ZA" b="1" dirty="0" smtClean="0">
                <a:latin typeface="Century Gothic" panose="020B0502020202020204" pitchFamily="34" charset="0"/>
              </a:rPr>
              <a:t>4</a:t>
            </a:r>
            <a:r>
              <a:rPr lang="en-ZA" b="1" baseline="30000" dirty="0" smtClean="0">
                <a:latin typeface="Century Gothic" panose="020B0502020202020204" pitchFamily="34" charset="0"/>
              </a:rPr>
              <a:t>th</a:t>
            </a:r>
            <a:r>
              <a:rPr lang="en-ZA" b="1" dirty="0" smtClean="0">
                <a:latin typeface="Century Gothic" panose="020B0502020202020204" pitchFamily="34" charset="0"/>
              </a:rPr>
              <a:t> QUARTER FINANCIAL REPORT FOR </a:t>
            </a:r>
            <a:r>
              <a:rPr lang="en-ZA" b="1" dirty="0">
                <a:latin typeface="Century Gothic" panose="020B0502020202020204" pitchFamily="34" charset="0"/>
              </a:rPr>
              <a:t>THE </a:t>
            </a:r>
            <a:r>
              <a:rPr lang="en-ZA" b="1" dirty="0" smtClean="0">
                <a:latin typeface="Century Gothic" panose="020B0502020202020204" pitchFamily="34" charset="0"/>
              </a:rPr>
              <a:t>2017/18 FINANCIAL YEAR</a:t>
            </a:r>
            <a:endParaRPr lang="en-ZA" b="1" dirty="0">
              <a:latin typeface="Century Gothic" panose="020B0502020202020204" pitchFamily="34" charset="0"/>
            </a:endParaRPr>
          </a:p>
        </p:txBody>
      </p:sp>
      <p:sp>
        <p:nvSpPr>
          <p:cNvPr id="4" name="Rectangle 3"/>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14</a:t>
            </a:r>
            <a:endParaRPr lang="en-ZA" b="1" dirty="0"/>
          </a:p>
        </p:txBody>
      </p:sp>
    </p:spTree>
    <p:extLst>
      <p:ext uri="{BB962C8B-B14F-4D97-AF65-F5344CB8AC3E}">
        <p14:creationId xmlns:p14="http://schemas.microsoft.com/office/powerpoint/2010/main" xmlns="" val="3976124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15682"/>
            <a:ext cx="7392572" cy="857250"/>
          </a:xfrm>
        </p:spPr>
        <p:txBody>
          <a:bodyPr>
            <a:normAutofit fontScale="90000"/>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2000" dirty="0" smtClean="0">
                <a:latin typeface="Century Gothic" panose="020B0502020202020204" pitchFamily="34" charset="0"/>
              </a:rPr>
              <a:t>(expenditure for period 1 April 2017 to 31 March 2018)</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p:cNvSpPr/>
          <p:nvPr/>
        </p:nvSpPr>
        <p:spPr>
          <a:xfrm>
            <a:off x="385763" y="872932"/>
            <a:ext cx="8529637" cy="5816977"/>
          </a:xfrm>
          <a:prstGeom prst="rect">
            <a:avLst/>
          </a:prstGeom>
        </p:spPr>
        <p:txBody>
          <a:bodyPr wrap="square">
            <a:spAutoFit/>
          </a:bodyPr>
          <a:lstStyle/>
          <a:p>
            <a:pPr algn="just">
              <a:tabLst>
                <a:tab pos="3962400" algn="l"/>
              </a:tabLst>
            </a:pPr>
            <a:r>
              <a:rPr lang="en-ZA" b="1"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Programme 1: Administration</a:t>
            </a:r>
            <a:endParaRPr lang="en-US"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US" b="1"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GB"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The amount received in Programme 1: Administration was R18.6 million for the period 1 April 2017 to 31 March 2018. The spending for the same period was R18.3 million.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GB"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GB"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The variance between projection and spending of R300 000 can be explained as follows:</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marL="1143000" marR="0" lvl="2" indent="-228600" algn="just">
              <a:spcBef>
                <a:spcPts val="0"/>
              </a:spcBef>
              <a:spcAft>
                <a:spcPts val="0"/>
              </a:spcAft>
              <a:buFont typeface="Symbol" panose="05050102010706020507" pitchFamily="18" charset="2"/>
              <a:buChar char=""/>
              <a:tabLst>
                <a:tab pos="800100" algn="l"/>
                <a:tab pos="1371600" algn="l"/>
                <a:tab pos="3962400" algn="l"/>
              </a:tabLst>
            </a:pPr>
            <a:r>
              <a:rPr lang="en-GB"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Compensation of employees: Two posts were only filled in July 2017 and not in April 2017 as original anticipated, resulting in a saving of R294 000.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tabLst>
                <a:tab pos="3962400" algn="l"/>
              </a:tabLst>
            </a:pPr>
            <a:r>
              <a:rPr lang="en-ZA" sz="1600" b="1"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Programme 2: Public Sector Innovation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GB"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ZA"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The amount received in Programme 2: Public Sector Innovation amounted to R15.3 million for the period 1 April 2017 to 31 March 2018.  The spending for the same period was R14 million.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ZA"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tabLst>
                <a:tab pos="3962400" algn="l"/>
              </a:tabLst>
            </a:pPr>
            <a:r>
              <a:rPr lang="en-ZA"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The variance between projection and spending of R1.3 million can be explained as follows:</a:t>
            </a:r>
            <a:endParaRPr lang="en-US"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lvl="1" indent="-228600" algn="just">
              <a:buFont typeface="Symbol" panose="05050102010706020507" pitchFamily="18" charset="2"/>
              <a:buChar char=""/>
              <a:tabLst>
                <a:tab pos="800100" algn="l"/>
                <a:tab pos="1371600" algn="l"/>
                <a:tab pos="3962400" algn="l"/>
              </a:tabLst>
            </a:pPr>
            <a:r>
              <a:rPr lang="en-ZA"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The projected </a:t>
            </a:r>
            <a:r>
              <a:rPr lang="en-ZA" sz="16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payment of R600 000 </a:t>
            </a:r>
            <a:r>
              <a:rPr lang="en-ZA" sz="16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to Innovation </a:t>
            </a:r>
            <a:r>
              <a:rPr lang="en-ZA" sz="16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Hub for projects was stopped.</a:t>
            </a:r>
          </a:p>
          <a:p>
            <a:pPr marL="685800" lvl="1" indent="-228600" algn="just">
              <a:buFont typeface="Symbol" panose="05050102010706020507" pitchFamily="18" charset="2"/>
              <a:buChar char=""/>
              <a:tabLst>
                <a:tab pos="800100" algn="l"/>
                <a:tab pos="1371600" algn="l"/>
                <a:tab pos="3962400" algn="l"/>
              </a:tabLst>
            </a:pPr>
            <a:r>
              <a:rPr lang="en-ZA" sz="16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ICT procurement was also stopped</a:t>
            </a:r>
          </a:p>
          <a:p>
            <a:pPr marL="685800" lvl="1" indent="-228600" algn="just">
              <a:buFont typeface="Symbol" panose="05050102010706020507" pitchFamily="18" charset="2"/>
              <a:buChar char=""/>
              <a:tabLst>
                <a:tab pos="800100" algn="l"/>
                <a:tab pos="1371600" algn="l"/>
                <a:tab pos="3962400" algn="l"/>
              </a:tabLst>
            </a:pPr>
            <a:r>
              <a:rPr lang="en-ZA" sz="1600" dirty="0" smtClean="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rPr>
              <a:t>Projected expenses for S&amp;T were less than anticipated, due to cost containments.</a:t>
            </a:r>
          </a:p>
        </p:txBody>
      </p:sp>
      <p:sp>
        <p:nvSpPr>
          <p:cNvPr id="6" name="Rectangle 5"/>
          <p:cNvSpPr/>
          <p:nvPr/>
        </p:nvSpPr>
        <p:spPr>
          <a:xfrm>
            <a:off x="8452022" y="15682"/>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15</a:t>
            </a:r>
            <a:endParaRPr lang="en-ZA" b="1" dirty="0"/>
          </a:p>
        </p:txBody>
      </p:sp>
    </p:spTree>
    <p:extLst>
      <p:ext uri="{BB962C8B-B14F-4D97-AF65-F5344CB8AC3E}">
        <p14:creationId xmlns:p14="http://schemas.microsoft.com/office/powerpoint/2010/main" xmlns="" val="286086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15682"/>
            <a:ext cx="7392572" cy="857250"/>
          </a:xfrm>
        </p:spPr>
        <p:txBody>
          <a:bodyPr>
            <a:normAutofit fontScale="90000"/>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2000" dirty="0" smtClean="0">
                <a:latin typeface="Century Gothic" panose="020B0502020202020204" pitchFamily="34" charset="0"/>
              </a:rPr>
              <a:t>(expenditure for period 1 April 2017 to 31 March 2018)</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2783780338"/>
              </p:ext>
            </p:extLst>
          </p:nvPr>
        </p:nvGraphicFramePr>
        <p:xfrm>
          <a:off x="736979" y="1379076"/>
          <a:ext cx="7949821" cy="4868721"/>
        </p:xfrm>
        <a:graphic>
          <a:graphicData uri="http://schemas.openxmlformats.org/drawingml/2006/table">
            <a:tbl>
              <a:tblPr/>
              <a:tblGrid>
                <a:gridCol w="449459">
                  <a:extLst>
                    <a:ext uri="{9D8B030D-6E8A-4147-A177-3AD203B41FA5}">
                      <a16:colId xmlns="" xmlns:a16="http://schemas.microsoft.com/office/drawing/2014/main" val="20000"/>
                    </a:ext>
                  </a:extLst>
                </a:gridCol>
                <a:gridCol w="1340277">
                  <a:extLst>
                    <a:ext uri="{9D8B030D-6E8A-4147-A177-3AD203B41FA5}">
                      <a16:colId xmlns="" xmlns:a16="http://schemas.microsoft.com/office/drawing/2014/main" val="20001"/>
                    </a:ext>
                  </a:extLst>
                </a:gridCol>
                <a:gridCol w="880867">
                  <a:extLst>
                    <a:ext uri="{9D8B030D-6E8A-4147-A177-3AD203B41FA5}">
                      <a16:colId xmlns="" xmlns:a16="http://schemas.microsoft.com/office/drawing/2014/main" val="20002"/>
                    </a:ext>
                  </a:extLst>
                </a:gridCol>
                <a:gridCol w="1573851">
                  <a:extLst>
                    <a:ext uri="{9D8B030D-6E8A-4147-A177-3AD203B41FA5}">
                      <a16:colId xmlns="" xmlns:a16="http://schemas.microsoft.com/office/drawing/2014/main" val="20003"/>
                    </a:ext>
                  </a:extLst>
                </a:gridCol>
                <a:gridCol w="1487606">
                  <a:extLst>
                    <a:ext uri="{9D8B030D-6E8A-4147-A177-3AD203B41FA5}">
                      <a16:colId xmlns="" xmlns:a16="http://schemas.microsoft.com/office/drawing/2014/main" val="20004"/>
                    </a:ext>
                  </a:extLst>
                </a:gridCol>
                <a:gridCol w="928048">
                  <a:extLst>
                    <a:ext uri="{9D8B030D-6E8A-4147-A177-3AD203B41FA5}">
                      <a16:colId xmlns="" xmlns:a16="http://schemas.microsoft.com/office/drawing/2014/main" val="20005"/>
                    </a:ext>
                  </a:extLst>
                </a:gridCol>
                <a:gridCol w="1289713">
                  <a:extLst>
                    <a:ext uri="{9D8B030D-6E8A-4147-A177-3AD203B41FA5}">
                      <a16:colId xmlns="" xmlns:a16="http://schemas.microsoft.com/office/drawing/2014/main" val="20006"/>
                    </a:ext>
                  </a:extLst>
                </a:gridCol>
              </a:tblGrid>
              <a:tr h="286166">
                <a:tc rowSpan="2" gridSpan="3">
                  <a:txBody>
                    <a:bodyPr/>
                    <a:lstStyle/>
                    <a:p>
                      <a:pPr marL="0" marR="0" algn="ctr" fontAlgn="t">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Programme</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hMerge="1">
                  <a:txBody>
                    <a:bodyPr/>
                    <a:lstStyle/>
                    <a:p>
                      <a:endParaRPr lang="en-US"/>
                    </a:p>
                  </a:txBody>
                  <a:tcPr/>
                </a:tc>
                <a:tc rowSpan="2" hMerge="1">
                  <a:txBody>
                    <a:bodyPr/>
                    <a:lstStyle/>
                    <a:p>
                      <a:endParaRPr lang="en-US"/>
                    </a:p>
                  </a:txBody>
                  <a:tcPr/>
                </a:tc>
                <a:tc gridSpan="4">
                  <a:txBody>
                    <a:bodyPr/>
                    <a:lstStyle/>
                    <a:p>
                      <a:pPr marL="0" marR="0" algn="ct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2017/18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12226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Final Appropriation</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t>
                      </a: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Expenditure</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Variance</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Expenditure as % of final appropriation</a:t>
                      </a:r>
                      <a:b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1"/>
                  </a:ext>
                </a:extLst>
              </a:tr>
              <a:tr h="321004">
                <a:tc>
                  <a:txBody>
                    <a:bodyPr/>
                    <a:lstStyle/>
                    <a:p>
                      <a:pPr marL="0" marR="0"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marL="0" marR="0"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Administration</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18 675</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18 327</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348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98.1%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286166">
                <a:tc>
                  <a:txBody>
                    <a:bodyPr/>
                    <a:lstStyle/>
                    <a:p>
                      <a:pPr marL="0" marR="0"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marL="0" marR="0"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Public Sector Innovation</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15 380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14 084</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1 296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91.6%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343399">
                <a:tc>
                  <a:txBody>
                    <a:bodyPr/>
                    <a:lstStyle/>
                    <a:p>
                      <a:pPr marL="0" marR="0" fontAlgn="b">
                        <a:spcBef>
                          <a:spcPts val="0"/>
                        </a:spcBef>
                        <a:spcAft>
                          <a:spcPts val="0"/>
                        </a:spcAft>
                      </a:pPr>
                      <a:r>
                        <a:rPr lang="en-ZA" sz="1400" b="1"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marL="0" marR="0" fontAlgn="b">
                        <a:spcBef>
                          <a:spcPts val="0"/>
                        </a:spcBef>
                        <a:spcAft>
                          <a:spcPts val="0"/>
                        </a:spcAft>
                      </a:pPr>
                      <a:r>
                        <a:rPr lang="en-ZA" sz="1400" b="1"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TOTAL</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34 055</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32 411</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1 644</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marL="0" marR="0" algn="r" fontAlgn="b">
                        <a:spcBef>
                          <a:spcPts val="0"/>
                        </a:spcBef>
                        <a:spcAft>
                          <a:spcPts val="0"/>
                        </a:spcAft>
                      </a:pPr>
                      <a:r>
                        <a:rPr lang="en-ZA" sz="1400" b="1"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95.2%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extLst>
                  <a:ext uri="{0D108BD9-81ED-4DB2-BD59-A6C34878D82A}">
                    <a16:rowId xmlns="" xmlns:a16="http://schemas.microsoft.com/office/drawing/2014/main" val="10004"/>
                  </a:ext>
                </a:extLst>
              </a:tr>
              <a:tr h="286166">
                <a:tc gridSpan="3">
                  <a:txBody>
                    <a:bodyPr/>
                    <a:lstStyle/>
                    <a:p>
                      <a:pPr marL="0" marR="0"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Departmental receipts</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tc>
                  <a:txBody>
                    <a:bodyPr/>
                    <a:lstStyle/>
                    <a:p>
                      <a:pPr marL="0" marR="0" algn="r" fontAlgn="b">
                        <a:spcBef>
                          <a:spcPts val="0"/>
                        </a:spcBef>
                        <a:spcAft>
                          <a:spcPts val="0"/>
                        </a:spcAft>
                      </a:pPr>
                      <a:r>
                        <a:rPr lang="en-ZA" sz="1400" kern="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24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extLst>
                  <a:ext uri="{0D108BD9-81ED-4DB2-BD59-A6C34878D82A}">
                    <a16:rowId xmlns="" xmlns:a16="http://schemas.microsoft.com/office/drawing/2014/main" val="10005"/>
                  </a:ext>
                </a:extLst>
              </a:tr>
              <a:tr h="286166">
                <a:tc gridSpan="3">
                  <a:txBody>
                    <a:bodyPr/>
                    <a:lstStyle/>
                    <a:p>
                      <a:pPr marL="0" marR="0"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Aid assistance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hMerge="1">
                  <a:txBody>
                    <a:bodyPr/>
                    <a:lstStyle/>
                    <a:p>
                      <a:endParaRPr lang="en-US"/>
                    </a:p>
                  </a:txBody>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3 407</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extLst>
                  <a:ext uri="{0D108BD9-81ED-4DB2-BD59-A6C34878D82A}">
                    <a16:rowId xmlns="" xmlns:a16="http://schemas.microsoft.com/office/drawing/2014/main" val="10006"/>
                  </a:ext>
                </a:extLst>
              </a:tr>
              <a:tr h="564867">
                <a:tc gridSpan="3">
                  <a:txBody>
                    <a:bodyPr/>
                    <a:lstStyle/>
                    <a:p>
                      <a:pPr marL="0" marR="0" fontAlgn="b">
                        <a:spcBef>
                          <a:spcPts val="0"/>
                        </a:spcBef>
                        <a:spcAft>
                          <a:spcPts val="0"/>
                        </a:spcAft>
                      </a:pPr>
                      <a:r>
                        <a:rPr lang="en-ZA" sz="1400" b="1"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Revenue per Statement of Financial Performance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hMerge="1">
                  <a:txBody>
                    <a:bodyPr/>
                    <a:lstStyle/>
                    <a:p>
                      <a:endParaRPr lang="en-US"/>
                    </a:p>
                  </a:txBody>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37 </a:t>
                      </a:r>
                      <a:r>
                        <a:rPr lang="en-ZA" sz="1400" b="1" kern="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486</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extLst>
                  <a:ext uri="{0D108BD9-81ED-4DB2-BD59-A6C34878D82A}">
                    <a16:rowId xmlns="" xmlns:a16="http://schemas.microsoft.com/office/drawing/2014/main" val="10007"/>
                  </a:ext>
                </a:extLst>
              </a:tr>
              <a:tr h="564867">
                <a:tc gridSpan="2">
                  <a:txBody>
                    <a:bodyPr/>
                    <a:lstStyle/>
                    <a:p>
                      <a:pPr marL="0" marR="0"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Add:</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a:txBody>
                    <a:bodyPr/>
                    <a:lstStyle/>
                    <a:p>
                      <a:pPr marL="0" marR="0" fontAlgn="b">
                        <a:spcBef>
                          <a:spcPts val="0"/>
                        </a:spcBef>
                        <a:spcAft>
                          <a:spcPts val="0"/>
                        </a:spcAft>
                      </a:pPr>
                      <a:r>
                        <a:rPr lang="en-ZA" sz="14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Aid assistance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3 398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tc>
                  <a:txBody>
                    <a:bodyPr/>
                    <a:lstStyle/>
                    <a:p>
                      <a:pPr marL="0" marR="0" algn="r" fontAlgn="b">
                        <a:spcBef>
                          <a:spcPts val="0"/>
                        </a:spcBef>
                        <a:spcAft>
                          <a:spcPts val="0"/>
                        </a:spcAft>
                      </a:pPr>
                      <a:r>
                        <a:rPr lang="en-ZA"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extLst>
                  <a:ext uri="{0D108BD9-81ED-4DB2-BD59-A6C34878D82A}">
                    <a16:rowId xmlns="" xmlns:a16="http://schemas.microsoft.com/office/drawing/2014/main" val="10008"/>
                  </a:ext>
                </a:extLst>
              </a:tr>
              <a:tr h="564867">
                <a:tc gridSpan="3">
                  <a:txBody>
                    <a:bodyPr/>
                    <a:lstStyle/>
                    <a:p>
                      <a:pPr marL="0" marR="0" fontAlgn="b">
                        <a:spcBef>
                          <a:spcPts val="0"/>
                        </a:spcBef>
                        <a:spcAft>
                          <a:spcPts val="0"/>
                        </a:spcAft>
                      </a:pPr>
                      <a:r>
                        <a:rPr lang="en-ZA" sz="1400" b="1"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Expenditure per Statement of Financial Performance</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hMerge="1">
                  <a:txBody>
                    <a:bodyPr/>
                    <a:lstStyle/>
                    <a:p>
                      <a:endParaRPr lang="en-US"/>
                    </a:p>
                  </a:txBody>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35 809</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tc>
                  <a:txBody>
                    <a:bodyPr/>
                    <a:lstStyle/>
                    <a:p>
                      <a:pPr marL="0" marR="0" algn="r" fontAlgn="b">
                        <a:spcBef>
                          <a:spcPts val="0"/>
                        </a:spcBef>
                        <a:spcAft>
                          <a:spcPts val="0"/>
                        </a:spcAft>
                      </a:pPr>
                      <a:r>
                        <a:rPr lang="en-ZA" sz="1400" b="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a:noFill/>
                    </a:lnL>
                    <a:lnR>
                      <a:noFill/>
                    </a:lnR>
                    <a:lnT>
                      <a:noFill/>
                    </a:lnT>
                    <a:lnB>
                      <a:noFill/>
                    </a:lnB>
                  </a:tcPr>
                </a:tc>
                <a:extLst>
                  <a:ext uri="{0D108BD9-81ED-4DB2-BD59-A6C34878D82A}">
                    <a16:rowId xmlns="" xmlns:a16="http://schemas.microsoft.com/office/drawing/2014/main" val="10009"/>
                  </a:ext>
                </a:extLst>
              </a:tr>
            </a:tbl>
          </a:graphicData>
        </a:graphic>
      </p:graphicFrame>
      <p:sp>
        <p:nvSpPr>
          <p:cNvPr id="8" name="Rectangle 1"/>
          <p:cNvSpPr>
            <a:spLocks noChangeArrowheads="1"/>
          </p:cNvSpPr>
          <p:nvPr/>
        </p:nvSpPr>
        <p:spPr bwMode="auto">
          <a:xfrm>
            <a:off x="1430077" y="137987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8452022" y="15682"/>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16</a:t>
            </a:r>
            <a:endParaRPr lang="en-ZA" b="1" dirty="0"/>
          </a:p>
        </p:txBody>
      </p:sp>
    </p:spTree>
    <p:extLst>
      <p:ext uri="{BB962C8B-B14F-4D97-AF65-F5344CB8AC3E}">
        <p14:creationId xmlns:p14="http://schemas.microsoft.com/office/powerpoint/2010/main" xmlns="" val="3148816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3" y="-6815"/>
            <a:ext cx="7385866" cy="969771"/>
          </a:xfrm>
        </p:spPr>
        <p:txBody>
          <a:bodyPr>
            <a:normAutofit/>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1800" dirty="0" smtClean="0">
                <a:latin typeface="Century Gothic" panose="020B0502020202020204" pitchFamily="34" charset="0"/>
              </a:rPr>
              <a:t> (expenditure </a:t>
            </a:r>
            <a:r>
              <a:rPr lang="en-ZA" sz="1800" dirty="0">
                <a:latin typeface="Century Gothic" panose="020B0502020202020204" pitchFamily="34" charset="0"/>
              </a:rPr>
              <a:t>for period 1 April 2017 to 31 March 2018) </a:t>
            </a:r>
            <a:r>
              <a:rPr lang="en-ZA" sz="1400" dirty="0">
                <a:latin typeface="Century Gothic" panose="020B0502020202020204" pitchFamily="34" charset="0"/>
              </a:rPr>
              <a:t>continued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939486814"/>
              </p:ext>
            </p:extLst>
          </p:nvPr>
        </p:nvGraphicFramePr>
        <p:xfrm>
          <a:off x="382138" y="1105470"/>
          <a:ext cx="8304661" cy="5250881"/>
        </p:xfrm>
        <a:graphic>
          <a:graphicData uri="http://schemas.openxmlformats.org/drawingml/2006/table">
            <a:tbl>
              <a:tblPr/>
              <a:tblGrid>
                <a:gridCol w="2175159">
                  <a:extLst>
                    <a:ext uri="{9D8B030D-6E8A-4147-A177-3AD203B41FA5}">
                      <a16:colId xmlns="" xmlns:a16="http://schemas.microsoft.com/office/drawing/2014/main" val="20000"/>
                    </a:ext>
                  </a:extLst>
                </a:gridCol>
                <a:gridCol w="1842793">
                  <a:extLst>
                    <a:ext uri="{9D8B030D-6E8A-4147-A177-3AD203B41FA5}">
                      <a16:colId xmlns="" xmlns:a16="http://schemas.microsoft.com/office/drawing/2014/main" val="20001"/>
                    </a:ext>
                  </a:extLst>
                </a:gridCol>
                <a:gridCol w="1842793">
                  <a:extLst>
                    <a:ext uri="{9D8B030D-6E8A-4147-A177-3AD203B41FA5}">
                      <a16:colId xmlns="" xmlns:a16="http://schemas.microsoft.com/office/drawing/2014/main" val="20002"/>
                    </a:ext>
                  </a:extLst>
                </a:gridCol>
                <a:gridCol w="1221958">
                  <a:extLst>
                    <a:ext uri="{9D8B030D-6E8A-4147-A177-3AD203B41FA5}">
                      <a16:colId xmlns="" xmlns:a16="http://schemas.microsoft.com/office/drawing/2014/main" val="20003"/>
                    </a:ext>
                  </a:extLst>
                </a:gridCol>
                <a:gridCol w="1221958">
                  <a:extLst>
                    <a:ext uri="{9D8B030D-6E8A-4147-A177-3AD203B41FA5}">
                      <a16:colId xmlns="" xmlns:a16="http://schemas.microsoft.com/office/drawing/2014/main" val="20004"/>
                    </a:ext>
                  </a:extLst>
                </a:gridCol>
              </a:tblGrid>
              <a:tr h="432521">
                <a:tc rowSpan="2">
                  <a:txBody>
                    <a:bodyPr/>
                    <a:lstStyle/>
                    <a:p>
                      <a:pPr marL="132715" marR="0" algn="ctr" fontAlgn="b">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Economic Classification</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4">
                  <a:txBody>
                    <a:bodyPr/>
                    <a:lstStyle/>
                    <a:p>
                      <a:pPr marL="0" marR="0" algn="ctr" fontAlgn="b">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2017/18</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979235">
                <a:tc vMerge="1">
                  <a:txBody>
                    <a:bodyPr/>
                    <a:lstStyle/>
                    <a:p>
                      <a:endParaRPr lang="en-US"/>
                    </a:p>
                  </a:txBody>
                  <a:tcPr/>
                </a:tc>
                <a:tc>
                  <a:txBody>
                    <a:bodyPr/>
                    <a:lstStyle/>
                    <a:p>
                      <a:pPr marL="0" marR="0" algn="ctr"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Final Appropriation</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Expenditure</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Variance</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Expenditure as % of final appropriation</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1"/>
                  </a:ext>
                </a:extLst>
              </a:tr>
              <a:tr h="49820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Current payments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33 464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33 421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1 516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95.5%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0002"/>
                  </a:ext>
                </a:extLst>
              </a:tr>
              <a:tr h="418373">
                <a:tc>
                  <a:txBody>
                    <a:bodyPr/>
                    <a:lstStyle/>
                    <a:p>
                      <a:pPr marL="0" marR="0" fontAlgn="b">
                        <a:spcBef>
                          <a:spcPts val="0"/>
                        </a:spcBef>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Compensation of employees</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18 360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18 046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796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98.3%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454753">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Goods and services</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15 061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13 859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1 202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92.0%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r h="49820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Transfers and subsidies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0005"/>
                  </a:ext>
                </a:extLst>
              </a:tr>
              <a:tr h="691224">
                <a:tc>
                  <a:txBody>
                    <a:bodyPr/>
                    <a:lstStyle/>
                    <a:p>
                      <a:pPr marL="0" marR="0" fontAlgn="b">
                        <a:spcBef>
                          <a:spcPts val="0"/>
                        </a:spcBef>
                        <a:spcAft>
                          <a:spcPts val="0"/>
                        </a:spcAft>
                      </a:pPr>
                      <a:r>
                        <a:rPr lang="en-ZA" sz="1400" b="0" i="0" u="none" strike="noStrike" dirty="0" smtClean="0">
                          <a:solidFill>
                            <a:srgbClr val="000000"/>
                          </a:solidFill>
                          <a:effectLst/>
                          <a:latin typeface="Calibri" panose="020F0502020204030204" pitchFamily="34" charset="0"/>
                        </a:rPr>
                        <a:t>Payments</a:t>
                      </a:r>
                      <a:r>
                        <a:rPr lang="en-ZA" sz="1400" b="0" i="0" u="none" strike="noStrike" baseline="0" dirty="0" smtClean="0">
                          <a:solidFill>
                            <a:srgbClr val="000000"/>
                          </a:solidFill>
                          <a:effectLst/>
                          <a:latin typeface="Calibri" panose="020F0502020204030204" pitchFamily="34" charset="0"/>
                        </a:rPr>
                        <a:t> of Financial Assets</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6"/>
                  </a:ext>
                </a:extLst>
              </a:tr>
              <a:tr h="49820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Payments for capital assets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624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497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127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79.6%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0007"/>
                  </a:ext>
                </a:extLst>
              </a:tr>
              <a:tr h="281947">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Machinery and equipment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590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406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185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82.5%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8"/>
                  </a:ext>
                </a:extLst>
              </a:tr>
              <a:tr h="49820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TOTAL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34 055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32 411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1 644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95.2%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9"/>
                  </a:ext>
                </a:extLst>
              </a:tr>
            </a:tbl>
          </a:graphicData>
        </a:graphic>
      </p:graphicFrame>
      <p:sp>
        <p:nvSpPr>
          <p:cNvPr id="6" name="Rectangle 1"/>
          <p:cNvSpPr>
            <a:spLocks noChangeArrowheads="1"/>
          </p:cNvSpPr>
          <p:nvPr/>
        </p:nvSpPr>
        <p:spPr bwMode="auto">
          <a:xfrm>
            <a:off x="-273741" y="2212975"/>
            <a:ext cx="1277640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8443861"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17</a:t>
            </a:r>
            <a:endParaRPr lang="en-ZA" b="1" dirty="0"/>
          </a:p>
        </p:txBody>
      </p:sp>
    </p:spTree>
    <p:extLst>
      <p:ext uri="{BB962C8B-B14F-4D97-AF65-F5344CB8AC3E}">
        <p14:creationId xmlns:p14="http://schemas.microsoft.com/office/powerpoint/2010/main" xmlns="" val="187932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3" y="-502"/>
            <a:ext cx="7394027" cy="969771"/>
          </a:xfrm>
        </p:spPr>
        <p:txBody>
          <a:bodyPr>
            <a:normAutofit/>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1800" dirty="0" smtClean="0">
                <a:latin typeface="Century Gothic" panose="020B0502020202020204" pitchFamily="34" charset="0"/>
              </a:rPr>
              <a:t>(expenditure </a:t>
            </a:r>
            <a:r>
              <a:rPr lang="en-ZA" sz="1800" dirty="0">
                <a:latin typeface="Century Gothic" panose="020B0502020202020204" pitchFamily="34" charset="0"/>
              </a:rPr>
              <a:t>for period 1 April 2017 to 31 March 2018) </a:t>
            </a:r>
            <a:r>
              <a:rPr lang="en-ZA" sz="1400" dirty="0">
                <a:latin typeface="Century Gothic" panose="020B0502020202020204" pitchFamily="34" charset="0"/>
              </a:rPr>
              <a:t>continued</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904587768"/>
              </p:ext>
            </p:extLst>
          </p:nvPr>
        </p:nvGraphicFramePr>
        <p:xfrm>
          <a:off x="477673" y="1269242"/>
          <a:ext cx="8331957" cy="5453375"/>
        </p:xfrm>
        <a:graphic>
          <a:graphicData uri="http://schemas.openxmlformats.org/drawingml/2006/table">
            <a:tbl>
              <a:tblPr/>
              <a:tblGrid>
                <a:gridCol w="2059125">
                  <a:extLst>
                    <a:ext uri="{9D8B030D-6E8A-4147-A177-3AD203B41FA5}">
                      <a16:colId xmlns="" xmlns:a16="http://schemas.microsoft.com/office/drawing/2014/main" val="20000"/>
                    </a:ext>
                  </a:extLst>
                </a:gridCol>
                <a:gridCol w="1813667">
                  <a:extLst>
                    <a:ext uri="{9D8B030D-6E8A-4147-A177-3AD203B41FA5}">
                      <a16:colId xmlns="" xmlns:a16="http://schemas.microsoft.com/office/drawing/2014/main" val="20001"/>
                    </a:ext>
                  </a:extLst>
                </a:gridCol>
                <a:gridCol w="1813667">
                  <a:extLst>
                    <a:ext uri="{9D8B030D-6E8A-4147-A177-3AD203B41FA5}">
                      <a16:colId xmlns="" xmlns:a16="http://schemas.microsoft.com/office/drawing/2014/main" val="20002"/>
                    </a:ext>
                  </a:extLst>
                </a:gridCol>
                <a:gridCol w="1322749">
                  <a:extLst>
                    <a:ext uri="{9D8B030D-6E8A-4147-A177-3AD203B41FA5}">
                      <a16:colId xmlns="" xmlns:a16="http://schemas.microsoft.com/office/drawing/2014/main" val="20003"/>
                    </a:ext>
                  </a:extLst>
                </a:gridCol>
                <a:gridCol w="1322749">
                  <a:extLst>
                    <a:ext uri="{9D8B030D-6E8A-4147-A177-3AD203B41FA5}">
                      <a16:colId xmlns="" xmlns:a16="http://schemas.microsoft.com/office/drawing/2014/main" val="20004"/>
                    </a:ext>
                  </a:extLst>
                </a:gridCol>
              </a:tblGrid>
              <a:tr h="237751">
                <a:tc rowSpan="2">
                  <a:txBody>
                    <a:bodyPr/>
                    <a:lstStyle/>
                    <a:p>
                      <a:pPr marL="0" marR="0" algn="ctr" fontAlgn="t">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lnL>
                      <a:noFill/>
                    </a:lnL>
                    <a:lnR>
                      <a:noFill/>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2017/18</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gridSpan="3">
                  <a:txBody>
                    <a:bodyPr/>
                    <a:lstStyle/>
                    <a:p>
                      <a:pPr marL="0" marR="0">
                        <a:spcBef>
                          <a:spcPts val="0"/>
                        </a:spcBef>
                        <a:spcAft>
                          <a:spcPts val="0"/>
                        </a:spcAft>
                      </a:pPr>
                      <a:r>
                        <a:rPr lang="en-US" sz="11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71751">
                <a:tc vMerge="1">
                  <a:txBody>
                    <a:bodyPr/>
                    <a:lstStyle/>
                    <a:p>
                      <a:endParaRPr lang="en-US"/>
                    </a:p>
                  </a:txBody>
                  <a:tcPr/>
                </a:tc>
                <a:tc>
                  <a:txBody>
                    <a:bodyPr/>
                    <a:lstStyle/>
                    <a:p>
                      <a:pPr marL="0" marR="0" algn="ctr" fontAlgn="b">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Final Appropriation</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Expenditure</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Variance</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Expenditure as % of final appropriation</a:t>
                      </a:r>
                      <a:b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080" marR="5080" marT="508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1"/>
                  </a:ext>
                </a:extLst>
              </a:tr>
              <a:tr h="352123">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Strategic Management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3 717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3 677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98.9%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287282">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Corporate Resource Management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9 116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8 936</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98.0%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457489">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Office of the Chief Financial Officer</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indent="0" algn="l">
                        <a:spcBef>
                          <a:spcPts val="0"/>
                        </a:spcBef>
                        <a:spcAft>
                          <a:spcPts val="0"/>
                        </a:spcAft>
                        <a:tabLst>
                          <a:tab pos="3962400" algn="l"/>
                        </a:tabLst>
                      </a:pPr>
                      <a:r>
                        <a:rPr lang="en-ZA"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5 842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5 714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128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97.8%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r h="61238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PROGRAMME 1: ADMINISTRATION</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07950" marR="9525" marT="9525"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18 675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18 327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348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94.4%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5"/>
                  </a:ext>
                </a:extLst>
              </a:tr>
              <a:tr h="612387">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Research and Development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3 624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3 421</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203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94.4%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6"/>
                  </a:ext>
                </a:extLst>
              </a:tr>
              <a:tr h="612387">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Solution Support and Incubation</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3 405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3 315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90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97.4%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7"/>
                  </a:ext>
                </a:extLst>
              </a:tr>
              <a:tr h="295387">
                <a:tc>
                  <a:txBody>
                    <a:bodyPr/>
                    <a:lstStyle/>
                    <a:p>
                      <a:pPr marL="0" marR="0" fontAlgn="b">
                        <a:spcBef>
                          <a:spcPts val="0"/>
                        </a:spcBef>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Enabling Environment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8 351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7 348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1 003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just">
                        <a:spcBef>
                          <a:spcPts val="0"/>
                        </a:spcBef>
                        <a:spcAft>
                          <a:spcPts val="0"/>
                        </a:spcAft>
                        <a:tabLst>
                          <a:tab pos="3962400" algn="l"/>
                        </a:tabLst>
                      </a:pPr>
                      <a:r>
                        <a:rPr lang="en-ZA"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88.0%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8"/>
                  </a:ext>
                </a:extLst>
              </a:tr>
              <a:tr h="612387">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PROGRAMME 2: PUBLIC SECTOR INNOVATION</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15 380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14 084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1 296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91.6%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9"/>
                  </a:ext>
                </a:extLst>
              </a:tr>
              <a:tr h="357526">
                <a:tc>
                  <a:txBody>
                    <a:bodyPr/>
                    <a:lstStyle/>
                    <a:p>
                      <a:pPr marL="0" marR="0" fontAlgn="b">
                        <a:spcBef>
                          <a:spcPts val="0"/>
                        </a:spcBef>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1755" marR="5080" marT="508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34 055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US"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32 411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US" sz="1400" b="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1 644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just">
                        <a:spcBef>
                          <a:spcPts val="0"/>
                        </a:spcBef>
                        <a:spcAft>
                          <a:spcPts val="0"/>
                        </a:spcAft>
                        <a:tabLst>
                          <a:tab pos="3962400" algn="l"/>
                        </a:tabLst>
                      </a:pPr>
                      <a:r>
                        <a:rPr lang="en-ZA" sz="1400" b="1"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95.2%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857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10"/>
                  </a:ext>
                </a:extLst>
              </a:tr>
            </a:tbl>
          </a:graphicData>
        </a:graphic>
      </p:graphicFrame>
      <p:sp>
        <p:nvSpPr>
          <p:cNvPr id="4" name="Rectangle 1"/>
          <p:cNvSpPr>
            <a:spLocks noChangeArrowheads="1"/>
          </p:cNvSpPr>
          <p:nvPr/>
        </p:nvSpPr>
        <p:spPr bwMode="auto">
          <a:xfrm>
            <a:off x="-269034" y="2006456"/>
            <a:ext cx="1309112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18</a:t>
            </a:r>
            <a:endParaRPr lang="en-ZA" b="1" dirty="0"/>
          </a:p>
        </p:txBody>
      </p:sp>
    </p:spTree>
    <p:extLst>
      <p:ext uri="{BB962C8B-B14F-4D97-AF65-F5344CB8AC3E}">
        <p14:creationId xmlns:p14="http://schemas.microsoft.com/office/powerpoint/2010/main" xmlns="" val="3850381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0"/>
            <a:ext cx="7366000" cy="774700"/>
          </a:xfrm>
        </p:spPr>
        <p:txBody>
          <a:bodyPr/>
          <a:lstStyle/>
          <a:p>
            <a:r>
              <a:rPr lang="en-ZA" b="1" dirty="0" smtClean="0"/>
              <a:t>30 day payments</a:t>
            </a:r>
            <a:endParaRPr lang="en-ZA" b="1" dirty="0"/>
          </a:p>
        </p:txBody>
      </p:sp>
      <p:sp>
        <p:nvSpPr>
          <p:cNvPr id="3" name="Content Placeholder 2"/>
          <p:cNvSpPr>
            <a:spLocks noGrp="1"/>
          </p:cNvSpPr>
          <p:nvPr>
            <p:ph idx="1"/>
          </p:nvPr>
        </p:nvSpPr>
        <p:spPr/>
        <p:txBody>
          <a:bodyPr/>
          <a:lstStyle/>
          <a:p>
            <a:r>
              <a:rPr lang="en-ZA" dirty="0" smtClean="0"/>
              <a:t>All </a:t>
            </a:r>
            <a:r>
              <a:rPr lang="en-ZA" dirty="0"/>
              <a:t>Payments were made within 5.63 days of receipt of an invoice.</a:t>
            </a:r>
          </a:p>
          <a:p>
            <a:r>
              <a:rPr lang="en-ZA" dirty="0" smtClean="0"/>
              <a:t>432 </a:t>
            </a:r>
            <a:r>
              <a:rPr lang="en-ZA" dirty="0"/>
              <a:t>payments were processed from 1 April 2017 to 31 March 2018</a:t>
            </a:r>
          </a:p>
          <a:p>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48EA3-ED8A-4F6A-B53A-BBEC3BD89F1B}"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Rectangle 4"/>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19</a:t>
            </a:r>
            <a:endParaRPr lang="en-ZA" b="1" dirty="0"/>
          </a:p>
        </p:txBody>
      </p:sp>
    </p:spTree>
    <p:extLst>
      <p:ext uri="{BB962C8B-B14F-4D97-AF65-F5344CB8AC3E}">
        <p14:creationId xmlns:p14="http://schemas.microsoft.com/office/powerpoint/2010/main" xmlns="" val="314834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15" y="0"/>
            <a:ext cx="6826685" cy="739036"/>
          </a:xfrm>
        </p:spPr>
        <p:txBody>
          <a:bodyPr>
            <a:normAutofit/>
          </a:bodyPr>
          <a:lstStyle/>
          <a:p>
            <a:r>
              <a:rPr lang="en-ZA" sz="2800" b="1" dirty="0" smtClean="0">
                <a:latin typeface="Century Gothic" panose="020B0502020202020204" pitchFamily="34" charset="0"/>
              </a:rPr>
              <a:t>OVERVIEW</a:t>
            </a:r>
            <a:endParaRPr lang="en-ZA" sz="2800" b="1" dirty="0">
              <a:latin typeface="Century Gothic" panose="020B0502020202020204" pitchFamily="34" charset="0"/>
            </a:endParaRPr>
          </a:p>
        </p:txBody>
      </p:sp>
      <p:sp>
        <p:nvSpPr>
          <p:cNvPr id="3" name="Content Placeholder 2"/>
          <p:cNvSpPr>
            <a:spLocks noGrp="1"/>
          </p:cNvSpPr>
          <p:nvPr>
            <p:ph idx="1"/>
          </p:nvPr>
        </p:nvSpPr>
        <p:spPr>
          <a:xfrm>
            <a:off x="457200" y="1166018"/>
            <a:ext cx="8229600" cy="5555457"/>
          </a:xfrm>
        </p:spPr>
        <p:txBody>
          <a:bodyPr>
            <a:normAutofit fontScale="92500" lnSpcReduction="10000"/>
          </a:bodyPr>
          <a:lstStyle/>
          <a:p>
            <a:r>
              <a:rPr lang="en-GB" sz="2800" dirty="0" smtClean="0">
                <a:latin typeface="Century Gothic" panose="020B0502020202020204" pitchFamily="34" charset="0"/>
              </a:rPr>
              <a:t>Introduction</a:t>
            </a:r>
          </a:p>
          <a:p>
            <a:pPr marL="0" lvl="0" indent="0">
              <a:buNone/>
            </a:pPr>
            <a:endParaRPr lang="en-ZA" sz="2800" dirty="0" smtClean="0">
              <a:latin typeface="Century Gothic" panose="020B0502020202020204" pitchFamily="34" charset="0"/>
            </a:endParaRPr>
          </a:p>
          <a:p>
            <a:r>
              <a:rPr lang="en-ZA" sz="2800" dirty="0" smtClean="0">
                <a:solidFill>
                  <a:prstClr val="black"/>
                </a:solidFill>
                <a:latin typeface="Century Gothic" panose="020B0502020202020204" pitchFamily="34" charset="0"/>
              </a:rPr>
              <a:t>Executive Summary</a:t>
            </a:r>
          </a:p>
          <a:p>
            <a:endParaRPr lang="en-ZA" sz="2800" dirty="0" smtClean="0">
              <a:latin typeface="Century Gothic" panose="020B0502020202020204" pitchFamily="34" charset="0"/>
            </a:endParaRPr>
          </a:p>
          <a:p>
            <a:r>
              <a:rPr lang="en-GB" sz="2800" dirty="0" smtClean="0">
                <a:latin typeface="Century Gothic" panose="020B0502020202020204" pitchFamily="34" charset="0"/>
              </a:rPr>
              <a:t>Progress on 4</a:t>
            </a:r>
            <a:r>
              <a:rPr lang="en-GB" sz="2800" baseline="30000" dirty="0" smtClean="0">
                <a:latin typeface="Century Gothic" panose="020B0502020202020204" pitchFamily="34" charset="0"/>
              </a:rPr>
              <a:t>th</a:t>
            </a:r>
            <a:r>
              <a:rPr lang="en-GB" sz="2800" dirty="0" smtClean="0">
                <a:latin typeface="Century Gothic" panose="020B0502020202020204" pitchFamily="34" charset="0"/>
              </a:rPr>
              <a:t> Quarter Targets</a:t>
            </a:r>
          </a:p>
          <a:p>
            <a:endParaRPr lang="en-GB" sz="2800" dirty="0">
              <a:latin typeface="Century Gothic" panose="020B0502020202020204" pitchFamily="34" charset="0"/>
            </a:endParaRPr>
          </a:p>
          <a:p>
            <a:r>
              <a:rPr lang="en-ZA" sz="2800" dirty="0" smtClean="0">
                <a:latin typeface="Century Gothic" panose="020B0502020202020204" pitchFamily="34" charset="0"/>
              </a:rPr>
              <a:t>4</a:t>
            </a:r>
            <a:r>
              <a:rPr lang="en-ZA" sz="2800" baseline="30000" dirty="0" smtClean="0">
                <a:latin typeface="Century Gothic" panose="020B0502020202020204" pitchFamily="34" charset="0"/>
              </a:rPr>
              <a:t>th</a:t>
            </a:r>
            <a:r>
              <a:rPr lang="en-ZA" sz="2800" dirty="0" smtClean="0">
                <a:latin typeface="Century Gothic" panose="020B0502020202020204" pitchFamily="34" charset="0"/>
              </a:rPr>
              <a:t> Quarter </a:t>
            </a:r>
            <a:r>
              <a:rPr lang="en-ZA" sz="2800" dirty="0">
                <a:latin typeface="Century Gothic" panose="020B0502020202020204" pitchFamily="34" charset="0"/>
              </a:rPr>
              <a:t>Financial Report for the </a:t>
            </a:r>
            <a:r>
              <a:rPr lang="en-ZA" sz="2800" dirty="0" smtClean="0">
                <a:latin typeface="Century Gothic" panose="020B0502020202020204" pitchFamily="34" charset="0"/>
              </a:rPr>
              <a:t>2017/18 </a:t>
            </a:r>
            <a:r>
              <a:rPr lang="en-ZA" sz="2800" dirty="0">
                <a:latin typeface="Century Gothic" panose="020B0502020202020204" pitchFamily="34" charset="0"/>
              </a:rPr>
              <a:t>Financial </a:t>
            </a:r>
            <a:r>
              <a:rPr lang="en-ZA" sz="2800" dirty="0" smtClean="0">
                <a:latin typeface="Century Gothic" panose="020B0502020202020204" pitchFamily="34" charset="0"/>
              </a:rPr>
              <a:t>Year</a:t>
            </a:r>
          </a:p>
          <a:p>
            <a:endParaRPr lang="en-ZA" sz="2800" dirty="0" smtClean="0">
              <a:latin typeface="Century Gothic" panose="020B0502020202020204" pitchFamily="34" charset="0"/>
            </a:endParaRPr>
          </a:p>
          <a:p>
            <a:r>
              <a:rPr lang="en-ZA" sz="2800" dirty="0">
                <a:latin typeface="Century Gothic" panose="020B0502020202020204" pitchFamily="34" charset="0"/>
              </a:rPr>
              <a:t>Progress on </a:t>
            </a:r>
            <a:r>
              <a:rPr lang="en-ZA" sz="2800" dirty="0" smtClean="0">
                <a:latin typeface="Century Gothic" panose="020B0502020202020204" pitchFamily="34" charset="0"/>
              </a:rPr>
              <a:t>1</a:t>
            </a:r>
            <a:r>
              <a:rPr lang="en-ZA" sz="2800" baseline="30000" dirty="0" smtClean="0">
                <a:latin typeface="Century Gothic" panose="020B0502020202020204" pitchFamily="34" charset="0"/>
              </a:rPr>
              <a:t>st</a:t>
            </a:r>
            <a:r>
              <a:rPr lang="en-ZA" sz="2800" dirty="0" smtClean="0">
                <a:latin typeface="Century Gothic" panose="020B0502020202020204" pitchFamily="34" charset="0"/>
              </a:rPr>
              <a:t> </a:t>
            </a:r>
            <a:r>
              <a:rPr lang="en-ZA" sz="2800" dirty="0">
                <a:latin typeface="Century Gothic" panose="020B0502020202020204" pitchFamily="34" charset="0"/>
              </a:rPr>
              <a:t>Quarter </a:t>
            </a:r>
            <a:r>
              <a:rPr lang="en-ZA" sz="2800" dirty="0" smtClean="0">
                <a:latin typeface="Century Gothic" panose="020B0502020202020204" pitchFamily="34" charset="0"/>
              </a:rPr>
              <a:t>Targets</a:t>
            </a:r>
          </a:p>
          <a:p>
            <a:pPr marL="0" indent="0">
              <a:buNone/>
            </a:pPr>
            <a:endParaRPr lang="en-ZA" sz="2800" dirty="0" smtClean="0">
              <a:latin typeface="Century Gothic" panose="020B0502020202020204" pitchFamily="34" charset="0"/>
            </a:endParaRPr>
          </a:p>
          <a:p>
            <a:r>
              <a:rPr lang="en-ZA" sz="2800" dirty="0">
                <a:latin typeface="Century Gothic" panose="020B0502020202020204" pitchFamily="34" charset="0"/>
              </a:rPr>
              <a:t>1st Quarter Financial Report for the 2018/19 Financial Year</a:t>
            </a:r>
          </a:p>
          <a:p>
            <a:endParaRPr lang="en-ZA" sz="2800" dirty="0">
              <a:latin typeface="Century Gothic" panose="020B0502020202020204" pitchFamily="34" charset="0"/>
            </a:endParaRPr>
          </a:p>
          <a:p>
            <a:endParaRPr lang="en-ZA" sz="2800" dirty="0" smtClean="0">
              <a:latin typeface="Century Gothic" panose="020B0502020202020204" pitchFamily="34" charset="0"/>
            </a:endParaRPr>
          </a:p>
          <a:p>
            <a:endParaRPr lang="en-ZA" sz="2800" dirty="0" smtClean="0">
              <a:latin typeface="Century Gothic" panose="020B0502020202020204" pitchFamily="34" charset="0"/>
            </a:endParaRPr>
          </a:p>
          <a:p>
            <a:endParaRPr lang="en-ZA" sz="2800" dirty="0" smtClean="0"/>
          </a:p>
          <a:p>
            <a:pPr marL="0" indent="0">
              <a:buNone/>
            </a:pP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a:t>
            </a:fld>
            <a:endParaRPr lang="en-ZA" dirty="0"/>
          </a:p>
        </p:txBody>
      </p:sp>
      <p:sp>
        <p:nvSpPr>
          <p:cNvPr id="5" name="Rectangle 4"/>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a:t>
            </a:r>
            <a:endParaRPr lang="en-ZA"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38" y="0"/>
            <a:ext cx="7358062" cy="757238"/>
          </a:xfrm>
        </p:spPr>
        <p:txBody>
          <a:bodyPr/>
          <a:lstStyle/>
          <a:p>
            <a:r>
              <a:rPr lang="en-US" b="1" dirty="0" smtClean="0"/>
              <a:t>2017/18 AUDIT OUTCOME</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80772" y="726326"/>
            <a:ext cx="5663228" cy="6131673"/>
          </a:xfrm>
        </p:spPr>
      </p:pic>
      <p:pic>
        <p:nvPicPr>
          <p:cNvPr id="6" name="Picture 5"/>
          <p:cNvPicPr>
            <a:picLocks noChangeAspect="1"/>
          </p:cNvPicPr>
          <p:nvPr/>
        </p:nvPicPr>
        <p:blipFill>
          <a:blip r:embed="rId3"/>
          <a:stretch>
            <a:fillRect/>
          </a:stretch>
        </p:blipFill>
        <p:spPr>
          <a:xfrm>
            <a:off x="0" y="726326"/>
            <a:ext cx="3480773" cy="6131673"/>
          </a:xfrm>
          <a:prstGeom prst="rect">
            <a:avLst/>
          </a:prstGeom>
        </p:spPr>
      </p:pic>
      <p:sp>
        <p:nvSpPr>
          <p:cNvPr id="7" name="Rectangle 6"/>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20</a:t>
            </a:r>
            <a:endParaRPr lang="en-ZA" b="1" dirty="0"/>
          </a:p>
        </p:txBody>
      </p:sp>
    </p:spTree>
    <p:extLst>
      <p:ext uri="{BB962C8B-B14F-4D97-AF65-F5344CB8AC3E}">
        <p14:creationId xmlns:p14="http://schemas.microsoft.com/office/powerpoint/2010/main" xmlns="" val="417412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1</a:t>
            </a:r>
            <a:r>
              <a:rPr lang="en-US" sz="4000" b="1" baseline="30000" dirty="0" smtClean="0"/>
              <a:t>ST</a:t>
            </a:r>
            <a:r>
              <a:rPr lang="en-US" sz="4000" b="1" dirty="0" smtClean="0"/>
              <a:t> QUARTER</a:t>
            </a:r>
          </a:p>
          <a:p>
            <a:pPr marL="0" indent="0" algn="ctr">
              <a:buNone/>
            </a:pPr>
            <a:r>
              <a:rPr lang="en-US" sz="4000" b="1" dirty="0" smtClean="0"/>
              <a:t>2018/19</a:t>
            </a:r>
            <a:endParaRPr lang="en-US" sz="40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tangle 5"/>
          <p:cNvSpPr/>
          <p:nvPr/>
        </p:nvSpPr>
        <p:spPr>
          <a:xfrm>
            <a:off x="8452022" y="1514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21</a:t>
            </a:r>
            <a:endParaRPr lang="en-ZA" b="1" dirty="0"/>
          </a:p>
        </p:txBody>
      </p:sp>
    </p:spTree>
    <p:extLst>
      <p:ext uri="{BB962C8B-B14F-4D97-AF65-F5344CB8AC3E}">
        <p14:creationId xmlns:p14="http://schemas.microsoft.com/office/powerpoint/2010/main" xmlns="" val="157504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Autofit/>
          </a:bodyPr>
          <a:lstStyle/>
          <a:p>
            <a:pPr lvl="0"/>
            <a:r>
              <a:rPr lang="en-ZA" sz="2400" b="1" dirty="0" smtClean="0">
                <a:solidFill>
                  <a:prstClr val="black"/>
                </a:solidFill>
                <a:latin typeface="Century Gothic" panose="020B0502020202020204" pitchFamily="34" charset="0"/>
              </a:rPr>
              <a:t>Executive Summary</a:t>
            </a:r>
            <a:endParaRPr lang="en-ZA" sz="2400" dirty="0">
              <a:latin typeface="Century Gothic" panose="020B0502020202020204" pitchFamily="34" charset="0"/>
            </a:endParaRPr>
          </a:p>
        </p:txBody>
      </p:sp>
      <p:sp>
        <p:nvSpPr>
          <p:cNvPr id="3" name="Content Placeholder 2"/>
          <p:cNvSpPr>
            <a:spLocks noGrp="1"/>
          </p:cNvSpPr>
          <p:nvPr>
            <p:ph idx="1"/>
          </p:nvPr>
        </p:nvSpPr>
        <p:spPr>
          <a:xfrm>
            <a:off x="105508" y="2389010"/>
            <a:ext cx="8581292" cy="4468990"/>
          </a:xfrm>
        </p:spPr>
        <p:txBody>
          <a:bodyPr>
            <a:noAutofit/>
          </a:bodyPr>
          <a:lstStyle/>
          <a:p>
            <a:pPr algn="just">
              <a:spcBef>
                <a:spcPts val="0"/>
              </a:spcBef>
            </a:pPr>
            <a:endParaRPr lang="en-ZA" sz="1800" dirty="0" smtClean="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marL="0" indent="0" algn="just">
              <a:spcBef>
                <a:spcPts val="0"/>
              </a:spcBef>
              <a:buNone/>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r>
              <a:rPr lang="en-ZA" sz="1800" dirty="0" smtClean="0">
                <a:latin typeface="Century Gothic" panose="020B0502020202020204" pitchFamily="34" charset="0"/>
              </a:rPr>
              <a:t>During the 1</a:t>
            </a:r>
            <a:r>
              <a:rPr lang="en-ZA" sz="1800" baseline="30000" dirty="0" smtClean="0">
                <a:latin typeface="Century Gothic" panose="020B0502020202020204" pitchFamily="34" charset="0"/>
              </a:rPr>
              <a:t>st</a:t>
            </a:r>
            <a:r>
              <a:rPr lang="en-ZA" sz="1800" dirty="0" smtClean="0">
                <a:latin typeface="Century Gothic" panose="020B0502020202020204" pitchFamily="34" charset="0"/>
              </a:rPr>
              <a:t> Quarter </a:t>
            </a:r>
            <a:r>
              <a:rPr lang="en-ZA" sz="1800" dirty="0">
                <a:latin typeface="Century Gothic" panose="020B0502020202020204" pitchFamily="34" charset="0"/>
              </a:rPr>
              <a:t>period the organisation had </a:t>
            </a:r>
            <a:r>
              <a:rPr lang="en-ZA" sz="1800" dirty="0" smtClean="0">
                <a:latin typeface="Century Gothic" panose="020B0502020202020204" pitchFamily="34" charset="0"/>
              </a:rPr>
              <a:t>4 Targets and all 4  (100%) of the targets were achieved </a:t>
            </a:r>
            <a:r>
              <a:rPr lang="en-ZA" sz="1800" dirty="0">
                <a:latin typeface="Century Gothic" panose="020B0502020202020204" pitchFamily="34" charset="0"/>
              </a:rPr>
              <a:t>by </a:t>
            </a:r>
            <a:r>
              <a:rPr lang="en-ZA" sz="1800" dirty="0" smtClean="0">
                <a:latin typeface="Century Gothic" panose="020B0502020202020204" pitchFamily="34" charset="0"/>
              </a:rPr>
              <a:t>30 June 2018. </a:t>
            </a:r>
            <a:endParaRPr lang="en-ZA" sz="1800" dirty="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marL="0" indent="0" algn="just">
              <a:spcBef>
                <a:spcPts val="0"/>
              </a:spcBef>
              <a:buNone/>
            </a:pPr>
            <a:endParaRPr lang="en-ZA" sz="1800" dirty="0" smtClean="0">
              <a:latin typeface="Century Gothic" panose="020B0502020202020204" pitchFamily="34" charset="0"/>
            </a:endParaRPr>
          </a:p>
          <a:p>
            <a:pPr marL="0" indent="0">
              <a:spcBef>
                <a:spcPts val="0"/>
              </a:spcBef>
              <a:buNone/>
            </a:pPr>
            <a:endParaRPr lang="en-ZA" sz="2000" dirty="0">
              <a:latin typeface="Century Gothic" panose="020B0502020202020204" pitchFamily="34" charset="0"/>
            </a:endParaRPr>
          </a:p>
        </p:txBody>
      </p:sp>
      <p:graphicFrame>
        <p:nvGraphicFramePr>
          <p:cNvPr id="6" name="Content Placeholder 5"/>
          <p:cNvGraphicFramePr>
            <a:graphicFrameLocks/>
          </p:cNvGraphicFramePr>
          <p:nvPr>
            <p:extLst/>
          </p:nvPr>
        </p:nvGraphicFramePr>
        <p:xfrm>
          <a:off x="1116727" y="983851"/>
          <a:ext cx="6172200" cy="128524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599049">
                <a:tc>
                  <a:txBody>
                    <a:bodyPr/>
                    <a:lstStyle/>
                    <a:p>
                      <a:r>
                        <a:rPr lang="en-ZA" b="1" dirty="0" smtClean="0">
                          <a:latin typeface="Century Gothic" panose="020B0502020202020204" pitchFamily="34" charset="0"/>
                        </a:rPr>
                        <a:t>No of Targets 	</a:t>
                      </a:r>
                      <a:endParaRPr lang="en-ZA" dirty="0">
                        <a:latin typeface="Century Gothic" panose="020B0502020202020204" pitchFamily="34" charset="0"/>
                      </a:endParaRPr>
                    </a:p>
                  </a:txBody>
                  <a:tcPr/>
                </a:tc>
                <a:tc>
                  <a:txBody>
                    <a:bodyPr/>
                    <a:lstStyle/>
                    <a:p>
                      <a:r>
                        <a:rPr lang="en-ZA" b="1" dirty="0" smtClean="0">
                          <a:solidFill>
                            <a:schemeClr val="tx1"/>
                          </a:solidFill>
                          <a:latin typeface="Century Gothic" panose="020B0502020202020204" pitchFamily="34" charset="0"/>
                        </a:rPr>
                        <a:t>1</a:t>
                      </a:r>
                      <a:r>
                        <a:rPr lang="en-ZA" b="1" baseline="30000" dirty="0" smtClean="0">
                          <a:solidFill>
                            <a:schemeClr val="tx1"/>
                          </a:solidFill>
                          <a:latin typeface="Century Gothic" panose="020B0502020202020204" pitchFamily="34" charset="0"/>
                        </a:rPr>
                        <a:t>st</a:t>
                      </a:r>
                      <a:r>
                        <a:rPr lang="en-ZA" b="1" dirty="0" smtClean="0">
                          <a:solidFill>
                            <a:schemeClr val="tx1"/>
                          </a:solidFill>
                          <a:latin typeface="Century Gothic" panose="020B0502020202020204" pitchFamily="34" charset="0"/>
                        </a:rPr>
                        <a:t> Quarter Targets Achieved 	</a:t>
                      </a:r>
                      <a:endParaRPr lang="en-ZA" dirty="0">
                        <a:solidFill>
                          <a:schemeClr val="tx1"/>
                        </a:solidFill>
                        <a:latin typeface="Century Gothic" panose="020B0502020202020204" pitchFamily="34" charset="0"/>
                      </a:endParaRPr>
                    </a:p>
                  </a:txBody>
                  <a:tcPr>
                    <a:solidFill>
                      <a:srgbClr val="92D050"/>
                    </a:solidFill>
                  </a:tcPr>
                </a:tc>
                <a:tc>
                  <a:txBody>
                    <a:bodyPr/>
                    <a:lstStyle/>
                    <a:p>
                      <a:r>
                        <a:rPr lang="en-ZA" b="1" dirty="0" smtClean="0">
                          <a:solidFill>
                            <a:schemeClr val="tx1"/>
                          </a:solidFill>
                          <a:latin typeface="Century Gothic" panose="020B0502020202020204" pitchFamily="34" charset="0"/>
                        </a:rPr>
                        <a:t>1</a:t>
                      </a:r>
                      <a:r>
                        <a:rPr lang="en-ZA" b="1" baseline="30000" dirty="0" smtClean="0">
                          <a:solidFill>
                            <a:schemeClr val="tx1"/>
                          </a:solidFill>
                          <a:latin typeface="Century Gothic" panose="020B0502020202020204" pitchFamily="34" charset="0"/>
                        </a:rPr>
                        <a:t>st</a:t>
                      </a:r>
                      <a:r>
                        <a:rPr lang="en-ZA" b="1" dirty="0" smtClean="0">
                          <a:solidFill>
                            <a:schemeClr val="tx1"/>
                          </a:solidFill>
                          <a:latin typeface="Century Gothic" panose="020B0502020202020204" pitchFamily="34" charset="0"/>
                        </a:rPr>
                        <a:t> Quarter Targets Not Achieved </a:t>
                      </a:r>
                      <a:endParaRPr lang="en-ZA" dirty="0">
                        <a:solidFill>
                          <a:schemeClr val="tx1"/>
                        </a:solidFill>
                        <a:latin typeface="Century Gothic" panose="020B0502020202020204" pitchFamily="34" charset="0"/>
                      </a:endParaRPr>
                    </a:p>
                  </a:txBody>
                  <a:tcPr>
                    <a:solidFill>
                      <a:srgbClr val="FF0000"/>
                    </a:solidFill>
                  </a:tcPr>
                </a:tc>
                <a:extLst>
                  <a:ext uri="{0D108BD9-81ED-4DB2-BD59-A6C34878D82A}">
                    <a16:rowId xmlns="" xmlns:a16="http://schemas.microsoft.com/office/drawing/2014/main" val="10000"/>
                  </a:ext>
                </a:extLst>
              </a:tr>
              <a:tr h="370840">
                <a:tc>
                  <a:txBody>
                    <a:bodyPr/>
                    <a:lstStyle/>
                    <a:p>
                      <a:pPr algn="ctr"/>
                      <a:r>
                        <a:rPr lang="en-ZA" dirty="0" smtClean="0">
                          <a:latin typeface="Century Gothic" panose="020B0502020202020204" pitchFamily="34" charset="0"/>
                        </a:rPr>
                        <a:t>4</a:t>
                      </a:r>
                      <a:endParaRPr lang="en-ZA" dirty="0">
                        <a:latin typeface="Century Gothic" panose="020B0502020202020204" pitchFamily="34" charset="0"/>
                      </a:endParaRPr>
                    </a:p>
                  </a:txBody>
                  <a:tcPr/>
                </a:tc>
                <a:tc>
                  <a:txBody>
                    <a:bodyPr/>
                    <a:lstStyle/>
                    <a:p>
                      <a:pPr algn="ctr"/>
                      <a:r>
                        <a:rPr lang="en-ZA" dirty="0" smtClean="0">
                          <a:latin typeface="Century Gothic" panose="020B0502020202020204" pitchFamily="34" charset="0"/>
                        </a:rPr>
                        <a:t>4</a:t>
                      </a:r>
                      <a:endParaRPr lang="en-ZA" dirty="0">
                        <a:latin typeface="Century Gothic" panose="020B0502020202020204" pitchFamily="34" charset="0"/>
                      </a:endParaRPr>
                    </a:p>
                  </a:txBody>
                  <a:tcPr>
                    <a:solidFill>
                      <a:srgbClr val="92D050"/>
                    </a:solidFill>
                  </a:tcPr>
                </a:tc>
                <a:tc>
                  <a:txBody>
                    <a:bodyPr/>
                    <a:lstStyle/>
                    <a:p>
                      <a:r>
                        <a:rPr lang="en-ZA" dirty="0" smtClean="0">
                          <a:latin typeface="Century Gothic" panose="020B0502020202020204" pitchFamily="34" charset="0"/>
                        </a:rPr>
                        <a:t>	0</a:t>
                      </a:r>
                      <a:endParaRPr lang="en-ZA" dirty="0">
                        <a:latin typeface="Century Gothic" panose="020B0502020202020204" pitchFamily="34" charset="0"/>
                      </a:endParaRPr>
                    </a:p>
                  </a:txBody>
                  <a:tcPr>
                    <a:solidFill>
                      <a:srgbClr val="FF0000"/>
                    </a:solidFill>
                  </a:tcPr>
                </a:tc>
                <a:extLst>
                  <a:ext uri="{0D108BD9-81ED-4DB2-BD59-A6C34878D82A}">
                    <a16:rowId xmlns="" xmlns:a16="http://schemas.microsoft.com/office/drawing/2014/main" val="10001"/>
                  </a:ext>
                </a:extLst>
              </a:tr>
            </a:tbl>
          </a:graphicData>
        </a:graphic>
      </p:graphicFrame>
      <p:sp>
        <p:nvSpPr>
          <p:cNvPr id="8" name="Rectangle 2"/>
          <p:cNvSpPr>
            <a:spLocks noChangeArrowheads="1"/>
          </p:cNvSpPr>
          <p:nvPr/>
        </p:nvSpPr>
        <p:spPr bwMode="auto">
          <a:xfrm>
            <a:off x="18698" y="134746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32"/>
          <p:cNvSpPr>
            <a:spLocks noChangeArrowheads="1"/>
          </p:cNvSpPr>
          <p:nvPr/>
        </p:nvSpPr>
        <p:spPr bwMode="auto">
          <a:xfrm>
            <a:off x="518614" y="195589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9" name="Object 8"/>
          <p:cNvGraphicFramePr>
            <a:graphicFrameLocks noChangeAspect="1"/>
          </p:cNvGraphicFramePr>
          <p:nvPr>
            <p:extLst/>
          </p:nvPr>
        </p:nvGraphicFramePr>
        <p:xfrm>
          <a:off x="969212" y="2333172"/>
          <a:ext cx="5934075" cy="2933700"/>
        </p:xfrm>
        <a:graphic>
          <a:graphicData uri="http://schemas.openxmlformats.org/presentationml/2006/ole">
            <p:oleObj spid="_x0000_s3093" name="Chart" r:id="rId3" imgW="5962812" imgH="2923966" progId="MSGraph.Chart.8">
              <p:embed/>
            </p:oleObj>
          </a:graphicData>
        </a:graphic>
      </p:graphicFrame>
      <p:sp>
        <p:nvSpPr>
          <p:cNvPr id="10" name="Rectangle 9"/>
          <p:cNvSpPr/>
          <p:nvPr/>
        </p:nvSpPr>
        <p:spPr>
          <a:xfrm>
            <a:off x="8452022" y="-1"/>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22</a:t>
            </a:r>
            <a:endParaRPr lang="en-ZA" b="1" dirty="0"/>
          </a:p>
        </p:txBody>
      </p:sp>
    </p:spTree>
    <p:extLst>
      <p:ext uri="{BB962C8B-B14F-4D97-AF65-F5344CB8AC3E}">
        <p14:creationId xmlns:p14="http://schemas.microsoft.com/office/powerpoint/2010/main" xmlns="" val="1274126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1</a:t>
            </a:r>
            <a:r>
              <a:rPr lang="en-ZA" sz="2800" b="1" baseline="30000" dirty="0" smtClean="0">
                <a:latin typeface="Century Gothic" panose="020B0502020202020204" pitchFamily="34" charset="0"/>
              </a:rPr>
              <a:t>st</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8" name="Table 7"/>
          <p:cNvGraphicFramePr>
            <a:graphicFrameLocks noGrp="1"/>
          </p:cNvGraphicFramePr>
          <p:nvPr>
            <p:extLst>
              <p:ext uri="{D42A27DB-BD31-4B8C-83A1-F6EECF244321}">
                <p14:modId xmlns:p14="http://schemas.microsoft.com/office/powerpoint/2010/main" xmlns="" val="525573243"/>
              </p:ext>
            </p:extLst>
          </p:nvPr>
        </p:nvGraphicFramePr>
        <p:xfrm>
          <a:off x="0" y="731517"/>
          <a:ext cx="9143999" cy="4339991"/>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767538">
                  <a:extLst>
                    <a:ext uri="{9D8B030D-6E8A-4147-A177-3AD203B41FA5}">
                      <a16:colId xmlns="" xmlns:a16="http://schemas.microsoft.com/office/drawing/2014/main" val="20002"/>
                    </a:ext>
                  </a:extLst>
                </a:gridCol>
                <a:gridCol w="1555845">
                  <a:extLst>
                    <a:ext uri="{9D8B030D-6E8A-4147-A177-3AD203B41FA5}">
                      <a16:colId xmlns="" xmlns:a16="http://schemas.microsoft.com/office/drawing/2014/main" val="20003"/>
                    </a:ext>
                  </a:extLst>
                </a:gridCol>
                <a:gridCol w="1604033">
                  <a:extLst>
                    <a:ext uri="{9D8B030D-6E8A-4147-A177-3AD203B41FA5}">
                      <a16:colId xmlns="" xmlns:a16="http://schemas.microsoft.com/office/drawing/2014/main" val="20004"/>
                    </a:ext>
                  </a:extLst>
                </a:gridCol>
                <a:gridCol w="1143154">
                  <a:extLst>
                    <a:ext uri="{9D8B030D-6E8A-4147-A177-3AD203B41FA5}">
                      <a16:colId xmlns="" xmlns:a16="http://schemas.microsoft.com/office/drawing/2014/main" val="20005"/>
                    </a:ext>
                  </a:extLst>
                </a:gridCol>
                <a:gridCol w="966997">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221008">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1426407">
                <a:tc>
                  <a:txBody>
                    <a:bodyPr/>
                    <a:lstStyle/>
                    <a:p>
                      <a:pPr marL="342900" lvl="0" indent="-342900" algn="r">
                        <a:lnSpc>
                          <a:spcPct val="107000"/>
                        </a:lnSpc>
                        <a:spcBef>
                          <a:spcPts val="0"/>
                        </a:spcBef>
                        <a:spcAft>
                          <a:spcPts val="800"/>
                        </a:spcAft>
                        <a:buFont typeface="+mj-lt"/>
                        <a:buAutoNum type="arabicPeriod"/>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SM</a:t>
                      </a:r>
                    </a:p>
                    <a:p>
                      <a:pPr marL="0" marR="0">
                        <a:spcBef>
                          <a:spcPts val="0"/>
                        </a:spcBef>
                        <a:spcAft>
                          <a:spcPts val="0"/>
                        </a:spcAft>
                      </a:pPr>
                      <a:endPar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 Quarterly financial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reports submitted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MPSA, DPSA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 and non-financial reports submitted to MPSA, DPSA, DPME, and National Treasury as per required timeframes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Fourth quarter financial report submitted to MPSA, DPSA and National Treasury and non-financial report submitted to MPSA, DPSA, DPME and National Treasury by 30 April 2018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Fourth quarter financial report submitted to MPSA, DPSA and National Treasury and non-financial report submitted to MPSA, DPSA, DPME and National Treasury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2602230" algn="l"/>
                        </a:tabLs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48151">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CPSI award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winning and/or other innovation projects facilitated for replications</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projects for 2019/20 identified and assessed for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replication</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projects for 2019/20 identified and assessed for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06000"/>
                        </a:lnSpc>
                        <a:spcBef>
                          <a:spcPts val="0"/>
                        </a:spcBef>
                        <a:spcAft>
                          <a:spcPts val="0"/>
                        </a:spcAft>
                      </a:pPr>
                      <a:r>
                        <a:rPr lang="en-ZA" sz="1200" dirty="0">
                          <a:effectLst/>
                          <a:latin typeface="Century Gothic" panose="020B0502020202020204" pitchFamily="34" charset="0"/>
                          <a:ea typeface="Times New Roman" panose="02020603050405020304" pitchFamily="18" charset="0"/>
                        </a:rPr>
                        <a:t>replication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6" name="Rectangle 5"/>
          <p:cNvSpPr/>
          <p:nvPr/>
        </p:nvSpPr>
        <p:spPr>
          <a:xfrm>
            <a:off x="8452021"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23</a:t>
            </a:r>
            <a:endParaRPr lang="en-ZA" b="1" dirty="0"/>
          </a:p>
        </p:txBody>
      </p:sp>
    </p:spTree>
    <p:extLst>
      <p:ext uri="{BB962C8B-B14F-4D97-AF65-F5344CB8AC3E}">
        <p14:creationId xmlns:p14="http://schemas.microsoft.com/office/powerpoint/2010/main" xmlns="" val="326503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Progress on 1</a:t>
            </a:r>
            <a:r>
              <a:rPr lang="en-ZA" sz="2800" b="1" baseline="30000" dirty="0" smtClean="0">
                <a:latin typeface="Century Gothic" panose="020B0502020202020204" pitchFamily="34" charset="0"/>
              </a:rPr>
              <a:t>st</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nvPr>
        </p:nvGraphicFramePr>
        <p:xfrm>
          <a:off x="0" y="731520"/>
          <a:ext cx="9144000" cy="5701266"/>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604016">
                  <a:extLst>
                    <a:ext uri="{9D8B030D-6E8A-4147-A177-3AD203B41FA5}">
                      <a16:colId xmlns="" xmlns:a16="http://schemas.microsoft.com/office/drawing/2014/main" val="20002"/>
                    </a:ext>
                  </a:extLst>
                </a:gridCol>
                <a:gridCol w="1425137">
                  <a:extLst>
                    <a:ext uri="{9D8B030D-6E8A-4147-A177-3AD203B41FA5}">
                      <a16:colId xmlns="" xmlns:a16="http://schemas.microsoft.com/office/drawing/2014/main" val="20003"/>
                    </a:ext>
                  </a:extLst>
                </a:gridCol>
                <a:gridCol w="1358153">
                  <a:extLst>
                    <a:ext uri="{9D8B030D-6E8A-4147-A177-3AD203B41FA5}">
                      <a16:colId xmlns="" xmlns:a16="http://schemas.microsoft.com/office/drawing/2014/main" val="20004"/>
                    </a:ext>
                  </a:extLst>
                </a:gridCol>
                <a:gridCol w="1385047">
                  <a:extLst>
                    <a:ext uri="{9D8B030D-6E8A-4147-A177-3AD203B41FA5}">
                      <a16:colId xmlns="" xmlns:a16="http://schemas.microsoft.com/office/drawing/2014/main" val="20005"/>
                    </a:ext>
                  </a:extLst>
                </a:gridCol>
                <a:gridCol w="1265215">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239301">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1st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t>
                      </a:r>
                      <a:r>
                        <a:rPr lang="en-ZA" sz="1200" b="1" baseline="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39646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SSI</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330 Public sector officials and other 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75 Public sector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officials and other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185 Public sector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officials and other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06000"/>
                        </a:lnSpc>
                        <a:spcBef>
                          <a:spcPts val="0"/>
                        </a:spcBef>
                        <a:spcAft>
                          <a:spcPts val="0"/>
                        </a:spcAft>
                      </a:pPr>
                      <a:r>
                        <a:rPr lang="en-ZA" sz="1200" dirty="0">
                          <a:effectLst/>
                          <a:latin typeface="Century Gothic" panose="020B0502020202020204" pitchFamily="34" charset="0"/>
                          <a:ea typeface="Times New Roman" panose="02020603050405020304" pitchFamily="18" charset="0"/>
                        </a:rPr>
                        <a:t>partners capacitated</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110 more Public sector officials and other partners capacitated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221E1F"/>
                          </a:solidFill>
                          <a:effectLst/>
                          <a:latin typeface="Century Gothic" panose="020B0502020202020204" pitchFamily="34" charset="0"/>
                          <a:ea typeface="Calibri" panose="020F0502020204030204" pitchFamily="34" charset="0"/>
                          <a:cs typeface="Arial" panose="020B0604020202020204" pitchFamily="34" charset="0"/>
                        </a:rPr>
                        <a:t>The CPSI exhibition of the mobile MMIC at public sector events attracted a lot of interest from the delegates, hence the increased number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065502">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Six (6) knowledge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platforms hosted to</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unearth, demonstrate,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share, encourage and award innovation in the public sector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Public Sector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Innovation Awards</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Programme launched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GB" sz="1200" kern="1200">
                          <a:solidFill>
                            <a:srgbClr val="221E1F"/>
                          </a:solidFill>
                          <a:effectLst/>
                          <a:latin typeface="Century Gothic" panose="020B0502020202020204" pitchFamily="34" charset="0"/>
                          <a:ea typeface="Times New Roman" panose="02020603050405020304" pitchFamily="18" charset="0"/>
                        </a:rPr>
                        <a:t>The 2018 Public Sector Innovation</a:t>
                      </a:r>
                      <a:r>
                        <a:rPr lang="en-GB" sz="1200">
                          <a:effectLst/>
                          <a:latin typeface="Times New Roman" panose="02020603050405020304" pitchFamily="18" charset="0"/>
                          <a:ea typeface="Times New Roman" panose="02020603050405020304" pitchFamily="18" charset="0"/>
                        </a:rPr>
                        <a:t> </a:t>
                      </a:r>
                      <a:r>
                        <a:rPr lang="en-GB" sz="1200" kern="1200">
                          <a:solidFill>
                            <a:srgbClr val="221E1F"/>
                          </a:solidFill>
                          <a:effectLst/>
                          <a:latin typeface="Century Gothic" panose="020B0502020202020204" pitchFamily="34" charset="0"/>
                          <a:ea typeface="Times New Roman" panose="02020603050405020304" pitchFamily="18" charset="0"/>
                        </a:rPr>
                        <a:t>Awards Programme was officially launched in East London on 11</a:t>
                      </a:r>
                      <a:r>
                        <a:rPr lang="en-GB" sz="1200" kern="1200" baseline="30000">
                          <a:solidFill>
                            <a:srgbClr val="221E1F"/>
                          </a:solidFill>
                          <a:effectLst/>
                          <a:latin typeface="Century Gothic" panose="020B0502020202020204" pitchFamily="34" charset="0"/>
                          <a:ea typeface="Times New Roman" panose="02020603050405020304" pitchFamily="18" charset="0"/>
                        </a:rPr>
                        <a:t>th</a:t>
                      </a:r>
                      <a:r>
                        <a:rPr lang="en-GB" sz="1200" kern="1200">
                          <a:solidFill>
                            <a:srgbClr val="221E1F"/>
                          </a:solidFill>
                          <a:effectLst/>
                          <a:latin typeface="Century Gothic" panose="020B0502020202020204" pitchFamily="34" charset="0"/>
                          <a:ea typeface="Times New Roman" panose="02020603050405020304" pitchFamily="18" charset="0"/>
                        </a:rPr>
                        <a:t> May 2018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6" name="Rectangle 5"/>
          <p:cNvSpPr/>
          <p:nvPr/>
        </p:nvSpPr>
        <p:spPr>
          <a:xfrm>
            <a:off x="8452022"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24</a:t>
            </a:r>
            <a:endParaRPr lang="en-ZA" b="1" dirty="0"/>
          </a:p>
        </p:txBody>
      </p:sp>
    </p:spTree>
    <p:extLst>
      <p:ext uri="{BB962C8B-B14F-4D97-AF65-F5344CB8AC3E}">
        <p14:creationId xmlns:p14="http://schemas.microsoft.com/office/powerpoint/2010/main" xmlns="" val="1933285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6411"/>
            <a:ext cx="9144000" cy="3582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455070"/>
            <a:ext cx="7772400" cy="1616868"/>
          </a:xfrm>
        </p:spPr>
        <p:txBody>
          <a:bodyPr>
            <a:noAutofit/>
          </a:bodyPr>
          <a:lstStyle/>
          <a:p>
            <a:r>
              <a:rPr lang="en-ZA" b="1" dirty="0" smtClean="0">
                <a:latin typeface="Century Gothic" panose="020B0502020202020204" pitchFamily="34" charset="0"/>
              </a:rPr>
              <a:t>1</a:t>
            </a:r>
            <a:r>
              <a:rPr lang="en-ZA" b="1" baseline="30000" dirty="0" smtClean="0">
                <a:latin typeface="Century Gothic" panose="020B0502020202020204" pitchFamily="34" charset="0"/>
              </a:rPr>
              <a:t>st</a:t>
            </a:r>
            <a:r>
              <a:rPr lang="en-ZA" b="1" dirty="0" smtClean="0">
                <a:latin typeface="Century Gothic" panose="020B0502020202020204" pitchFamily="34" charset="0"/>
              </a:rPr>
              <a:t> QUARTER FINANCIAL REPORT FOR </a:t>
            </a:r>
            <a:r>
              <a:rPr lang="en-ZA" b="1" dirty="0">
                <a:latin typeface="Century Gothic" panose="020B0502020202020204" pitchFamily="34" charset="0"/>
              </a:rPr>
              <a:t>THE </a:t>
            </a:r>
            <a:r>
              <a:rPr lang="en-ZA" b="1" dirty="0" smtClean="0">
                <a:latin typeface="Century Gothic" panose="020B0502020202020204" pitchFamily="34" charset="0"/>
              </a:rPr>
              <a:t>2018/19 FINANCIAL YEAR</a:t>
            </a:r>
            <a:endParaRPr lang="en-ZA" b="1" dirty="0">
              <a:latin typeface="Century Gothic" panose="020B0502020202020204" pitchFamily="34" charset="0"/>
            </a:endParaRPr>
          </a:p>
        </p:txBody>
      </p:sp>
      <p:sp>
        <p:nvSpPr>
          <p:cNvPr id="4" name="Rectangle 3"/>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25</a:t>
            </a:r>
            <a:endParaRPr lang="en-ZA" b="1" dirty="0"/>
          </a:p>
        </p:txBody>
      </p:sp>
    </p:spTree>
    <p:extLst>
      <p:ext uri="{BB962C8B-B14F-4D97-AF65-F5344CB8AC3E}">
        <p14:creationId xmlns:p14="http://schemas.microsoft.com/office/powerpoint/2010/main" xmlns="" val="3842410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15682"/>
            <a:ext cx="7392572" cy="694002"/>
          </a:xfrm>
        </p:spPr>
        <p:txBody>
          <a:bodyPr>
            <a:normAutofit fontScale="90000"/>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2000" dirty="0" smtClean="0">
                <a:latin typeface="Century Gothic" panose="020B0502020202020204" pitchFamily="34" charset="0"/>
              </a:rPr>
              <a:t>(expenditure for period 1 April 2018 to 30 June 2018)</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p:cNvSpPr/>
          <p:nvPr/>
        </p:nvSpPr>
        <p:spPr>
          <a:xfrm>
            <a:off x="724560" y="971480"/>
            <a:ext cx="7962241" cy="2985433"/>
          </a:xfrm>
          <a:prstGeom prst="rect">
            <a:avLst/>
          </a:prstGeom>
        </p:spPr>
        <p:txBody>
          <a:bodyPr wrap="square">
            <a:spAutoFit/>
          </a:bodyPr>
          <a:lstStyle/>
          <a:p>
            <a:pPr marL="287338" marR="0" lvl="0" indent="-1588" algn="just" defTabSz="457200" rtl="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Expenditure for the first quarter of the 2018/19 financial </a:t>
            </a: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year  amounted </a:t>
            </a:r>
            <a:r>
              <a:rPr kumimoji="0" lang="en-GB"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to R6.9 million, or 19.42 percent of the appropriation of R36.03 million for the year. The expenditure for can be explained as follows: </a:t>
            </a:r>
            <a:endParaRPr kumimoji="0" lang="en-US"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628650" marR="0" lvl="0" indent="-342900" algn="just" defTabSz="457200" rtl="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1028700" marR="0" lvl="0" indent="-4000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1143000" algn="l"/>
              </a:tabLst>
              <a:defRPr/>
            </a:pP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Compensation of Employees: An amount of R4.2 million was spent in the 1</a:t>
            </a:r>
            <a:r>
              <a:rPr kumimoji="0" lang="en-GB" sz="1400" b="0" i="0" u="none" strike="noStrike" kern="1200" cap="none" spc="0" normalizeH="0" baseline="3000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st</a:t>
            </a: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quarter of the financial year (21.65 percent of the budget);</a:t>
            </a:r>
            <a:endParaRPr kumimoji="0" lang="en-US"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628650" marR="0" lvl="0" indent="-4000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1143000" algn="l"/>
              </a:tabLst>
              <a:defRPr/>
            </a:pPr>
            <a:endParaRPr kumimoji="0" lang="en-US"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1028700" marR="0" lvl="0" indent="-4000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1143000" algn="l"/>
              </a:tabLst>
              <a:defRPr/>
            </a:pP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An amount of R2.7 million was spent on Goods and Services for the same period;</a:t>
            </a:r>
            <a:endParaRPr kumimoji="0" lang="en-US"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720090" marR="0" lvl="0" indent="0" algn="just" defTabSz="457200" rtl="0" eaLnBrk="1" fontAlgn="auto" latinLnBrk="0" hangingPunct="1">
              <a:lnSpc>
                <a:spcPct val="100000"/>
              </a:lnSpc>
              <a:spcBef>
                <a:spcPts val="0"/>
              </a:spcBef>
              <a:spcAft>
                <a:spcPts val="0"/>
              </a:spcAft>
              <a:buClrTx/>
              <a:buSzTx/>
              <a:buFontTx/>
              <a:buNone/>
              <a:tabLst>
                <a:tab pos="-914400" algn="l"/>
                <a:tab pos="1143000" algn="l"/>
              </a:tabLst>
              <a:defRPr/>
            </a:pP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628650" marR="0" lvl="0" indent="0" algn="just" defTabSz="457200" rtl="0" eaLnBrk="1" fontAlgn="auto" latinLnBrk="0" hangingPunct="1">
              <a:lnSpc>
                <a:spcPct val="100000"/>
              </a:lnSpc>
              <a:spcBef>
                <a:spcPts val="0"/>
              </a:spcBef>
              <a:spcAft>
                <a:spcPts val="0"/>
              </a:spcAft>
              <a:buClrTx/>
              <a:buSzTx/>
              <a:buFontTx/>
              <a:buNone/>
              <a:tabLst>
                <a:tab pos="-914400" algn="l"/>
                <a:tab pos="1143000" algn="l"/>
              </a:tabLst>
              <a:defRPr/>
            </a:pP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The </a:t>
            </a:r>
            <a:r>
              <a:rPr kumimoji="0" lang="en-GB" sz="14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expenditure per component for June 2018 is as follows</a:t>
            </a:r>
            <a:r>
              <a:rPr kumimoji="0" lang="en-GB" sz="14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t>
            </a:r>
          </a:p>
          <a:p>
            <a:pPr marL="628650" marR="0" lvl="0" indent="0" algn="just" defTabSz="457200" rtl="0" eaLnBrk="1" fontAlgn="auto" latinLnBrk="0" hangingPunct="1">
              <a:lnSpc>
                <a:spcPct val="100000"/>
              </a:lnSpc>
              <a:spcBef>
                <a:spcPts val="0"/>
              </a:spcBef>
              <a:spcAft>
                <a:spcPts val="0"/>
              </a:spcAft>
              <a:buClrTx/>
              <a:buSzTx/>
              <a:buFontTx/>
              <a:buNone/>
              <a:tabLst>
                <a:tab pos="-914400" algn="l"/>
                <a:tab pos="1143000" algn="l"/>
              </a:tabLst>
              <a:defRPr/>
            </a:pPr>
            <a:endParaRPr kumimoji="0" lang="en-US" sz="18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3962400" algn="l"/>
              </a:tabLst>
              <a:defRPr/>
            </a:pPr>
            <a:r>
              <a:rPr kumimoji="0" lang="en-US" sz="1600" b="0" i="0" u="none" strike="noStrike" kern="1200" cap="none" spc="0" normalizeH="0" baseline="0" noProof="0" dirty="0" smtClean="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srgbClr val="221E1F"/>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724560" y="3562070"/>
          <a:ext cx="7735824" cy="3159405"/>
        </p:xfrm>
        <a:graphic>
          <a:graphicData uri="http://schemas.openxmlformats.org/drawingml/2006/table">
            <a:tbl>
              <a:tblPr firstRow="1" firstCol="1" bandRow="1"/>
              <a:tblGrid>
                <a:gridCol w="2062371">
                  <a:extLst>
                    <a:ext uri="{9D8B030D-6E8A-4147-A177-3AD203B41FA5}">
                      <a16:colId xmlns="" xmlns:a16="http://schemas.microsoft.com/office/drawing/2014/main" val="978333475"/>
                    </a:ext>
                  </a:extLst>
                </a:gridCol>
                <a:gridCol w="1418750">
                  <a:extLst>
                    <a:ext uri="{9D8B030D-6E8A-4147-A177-3AD203B41FA5}">
                      <a16:colId xmlns="" xmlns:a16="http://schemas.microsoft.com/office/drawing/2014/main" val="475568294"/>
                    </a:ext>
                  </a:extLst>
                </a:gridCol>
                <a:gridCol w="1418750">
                  <a:extLst>
                    <a:ext uri="{9D8B030D-6E8A-4147-A177-3AD203B41FA5}">
                      <a16:colId xmlns="" xmlns:a16="http://schemas.microsoft.com/office/drawing/2014/main" val="957720424"/>
                    </a:ext>
                  </a:extLst>
                </a:gridCol>
                <a:gridCol w="1418750">
                  <a:extLst>
                    <a:ext uri="{9D8B030D-6E8A-4147-A177-3AD203B41FA5}">
                      <a16:colId xmlns="" xmlns:a16="http://schemas.microsoft.com/office/drawing/2014/main" val="3357753375"/>
                    </a:ext>
                  </a:extLst>
                </a:gridCol>
                <a:gridCol w="1417203">
                  <a:extLst>
                    <a:ext uri="{9D8B030D-6E8A-4147-A177-3AD203B41FA5}">
                      <a16:colId xmlns="" xmlns:a16="http://schemas.microsoft.com/office/drawing/2014/main" val="4042704430"/>
                    </a:ext>
                  </a:extLst>
                </a:gridCol>
              </a:tblGrid>
              <a:tr h="729095">
                <a:tc>
                  <a:txBody>
                    <a:bodyPr/>
                    <a:lstStyle/>
                    <a:p>
                      <a:pPr marL="0" marR="0">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Description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2018/19 ENE Original Allocations</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Actual Expenditure 30 June 2018</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Budget </a:t>
                      </a:r>
                      <a:r>
                        <a:rPr lang="en-ZA" sz="1400" b="1" dirty="0" smtClean="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Unspent</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Budget Spent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1817224182"/>
                  </a:ext>
                </a:extLst>
              </a:tr>
              <a:tr h="243031">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412316584"/>
                  </a:ext>
                </a:extLst>
              </a:tr>
              <a:tr h="243031">
                <a:tc>
                  <a:txBody>
                    <a:bodyPr/>
                    <a:lstStyle/>
                    <a:p>
                      <a:pPr marL="0" marR="0">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SM</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4,060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343</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3,717</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8.45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7063474"/>
                  </a:ext>
                </a:extLst>
              </a:tr>
              <a:tr h="243031">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CRM</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9,166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1,684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7,482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18.37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39552899"/>
                  </a:ext>
                </a:extLst>
              </a:tr>
              <a:tr h="243031">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OCFO</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6,165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1,442</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4,723</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23.38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7245548"/>
                  </a:ext>
                </a:extLst>
              </a:tr>
              <a:tr h="243031">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Admin</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19,391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3,469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15,922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17.89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2195296001"/>
                  </a:ext>
                </a:extLst>
              </a:tr>
              <a:tr h="243031">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RD</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3,899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870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3,029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22.32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8783762"/>
                  </a:ext>
                </a:extLst>
              </a:tr>
              <a:tr h="243031">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SSI</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3,915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947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2,968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24.19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927604"/>
                  </a:ext>
                </a:extLst>
              </a:tr>
              <a:tr h="243031">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EE</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8,825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1,711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7,114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19.39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8047587"/>
                  </a:ext>
                </a:extLst>
              </a:tr>
              <a:tr h="243031">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Innovation</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16,639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3,528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13,111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21.20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3620658764"/>
                  </a:ext>
                </a:extLst>
              </a:tr>
              <a:tr h="243031">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Total</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36,030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6,997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29,033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19.42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2075474431"/>
                  </a:ext>
                </a:extLst>
              </a:tr>
            </a:tbl>
          </a:graphicData>
        </a:graphic>
      </p:graphicFrame>
      <p:sp>
        <p:nvSpPr>
          <p:cNvPr id="7" name="Rectangle 6"/>
          <p:cNvSpPr/>
          <p:nvPr/>
        </p:nvSpPr>
        <p:spPr>
          <a:xfrm>
            <a:off x="8452022" y="15682"/>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26</a:t>
            </a:r>
            <a:endParaRPr lang="en-ZA" b="1" dirty="0"/>
          </a:p>
        </p:txBody>
      </p:sp>
    </p:spTree>
    <p:extLst>
      <p:ext uri="{BB962C8B-B14F-4D97-AF65-F5344CB8AC3E}">
        <p14:creationId xmlns:p14="http://schemas.microsoft.com/office/powerpoint/2010/main" xmlns="" val="2753356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0"/>
            <a:ext cx="7392572" cy="744286"/>
          </a:xfrm>
        </p:spPr>
        <p:txBody>
          <a:bodyPr>
            <a:normAutofit fontScale="90000"/>
          </a:bodyPr>
          <a:lstStyle/>
          <a:p>
            <a:r>
              <a:rPr lang="en-ZA" dirty="0" smtClean="0">
                <a:latin typeface="Century Gothic" panose="020B0502020202020204" pitchFamily="34" charset="0"/>
              </a:rPr>
              <a:t>Appropriation statement </a:t>
            </a:r>
            <a:br>
              <a:rPr lang="en-ZA" dirty="0" smtClean="0">
                <a:latin typeface="Century Gothic" panose="020B0502020202020204" pitchFamily="34" charset="0"/>
              </a:rPr>
            </a:br>
            <a:r>
              <a:rPr lang="en-ZA" sz="2000" dirty="0" smtClean="0">
                <a:latin typeface="Century Gothic" panose="020B0502020202020204" pitchFamily="34" charset="0"/>
              </a:rPr>
              <a:t>(expenditure for period </a:t>
            </a:r>
            <a:r>
              <a:rPr lang="en-ZA" sz="2000" dirty="0">
                <a:latin typeface="Century Gothic" panose="020B0502020202020204" pitchFamily="34" charset="0"/>
              </a:rPr>
              <a:t>1 April 2018 to 30 June 2018)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050" b="0"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1"/>
          <p:cNvSpPr>
            <a:spLocks noChangeArrowheads="1"/>
          </p:cNvSpPr>
          <p:nvPr/>
        </p:nvSpPr>
        <p:spPr bwMode="auto">
          <a:xfrm>
            <a:off x="709685" y="1024712"/>
            <a:ext cx="7708116" cy="47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The expenditure per economic classification for June 2018 is as follows: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5" name="Table 4"/>
          <p:cNvGraphicFramePr>
            <a:graphicFrameLocks noGrp="1"/>
          </p:cNvGraphicFramePr>
          <p:nvPr>
            <p:extLst/>
          </p:nvPr>
        </p:nvGraphicFramePr>
        <p:xfrm>
          <a:off x="681976" y="1621535"/>
          <a:ext cx="7735825" cy="3837568"/>
        </p:xfrm>
        <a:graphic>
          <a:graphicData uri="http://schemas.openxmlformats.org/drawingml/2006/table">
            <a:tbl>
              <a:tblPr firstRow="1" firstCol="1" bandRow="1"/>
              <a:tblGrid>
                <a:gridCol w="2709086">
                  <a:extLst>
                    <a:ext uri="{9D8B030D-6E8A-4147-A177-3AD203B41FA5}">
                      <a16:colId xmlns="" xmlns:a16="http://schemas.microsoft.com/office/drawing/2014/main" val="2088197808"/>
                    </a:ext>
                  </a:extLst>
                </a:gridCol>
                <a:gridCol w="1256298">
                  <a:extLst>
                    <a:ext uri="{9D8B030D-6E8A-4147-A177-3AD203B41FA5}">
                      <a16:colId xmlns="" xmlns:a16="http://schemas.microsoft.com/office/drawing/2014/main" val="1236789320"/>
                    </a:ext>
                  </a:extLst>
                </a:gridCol>
                <a:gridCol w="1256298">
                  <a:extLst>
                    <a:ext uri="{9D8B030D-6E8A-4147-A177-3AD203B41FA5}">
                      <a16:colId xmlns="" xmlns:a16="http://schemas.microsoft.com/office/drawing/2014/main" val="26794134"/>
                    </a:ext>
                  </a:extLst>
                </a:gridCol>
                <a:gridCol w="1256298">
                  <a:extLst>
                    <a:ext uri="{9D8B030D-6E8A-4147-A177-3AD203B41FA5}">
                      <a16:colId xmlns="" xmlns:a16="http://schemas.microsoft.com/office/drawing/2014/main" val="2904763640"/>
                    </a:ext>
                  </a:extLst>
                </a:gridCol>
                <a:gridCol w="1257845">
                  <a:extLst>
                    <a:ext uri="{9D8B030D-6E8A-4147-A177-3AD203B41FA5}">
                      <a16:colId xmlns="" xmlns:a16="http://schemas.microsoft.com/office/drawing/2014/main" val="1091103019"/>
                    </a:ext>
                  </a:extLst>
                </a:gridCol>
              </a:tblGrid>
              <a:tr h="1151270">
                <a:tc>
                  <a:txBody>
                    <a:bodyPr/>
                    <a:lstStyle/>
                    <a:p>
                      <a:pPr marL="0" marR="0">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Description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2018/19 ENE Original Allocations</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Actual Expenditure 30 June 2018</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Budget Unspent</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Budget Spent</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1353332562"/>
                  </a:ext>
                </a:extLst>
              </a:tr>
              <a:tr h="383757">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R'000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12700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25233287"/>
                  </a:ext>
                </a:extLst>
              </a:tr>
              <a:tr h="383757">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Compensation of Employees</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19,425</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4,206</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15,219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21.65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44366068"/>
                  </a:ext>
                </a:extLst>
              </a:tr>
              <a:tr h="383757">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Goods and Services</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16,351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2,653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13,698</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16.22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0339461"/>
                  </a:ext>
                </a:extLst>
              </a:tr>
              <a:tr h="767513">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Transfers and Subsidies</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(63)</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a:t>
                      </a:r>
                      <a:r>
                        <a:rPr lang="en-ZA" sz="1400" dirty="0" smtClean="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6,403.49</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3295003"/>
                  </a:ext>
                </a:extLst>
              </a:tr>
              <a:tr h="383757">
                <a:tc>
                  <a:txBody>
                    <a:bodyPr/>
                    <a:lstStyle/>
                    <a:p>
                      <a:pPr marL="0" marR="0">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Machinery and Equipment</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253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74</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179</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4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     29.31 </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6399049"/>
                  </a:ext>
                </a:extLst>
              </a:tr>
              <a:tr h="383757">
                <a:tc>
                  <a:txBody>
                    <a:bodyPr/>
                    <a:lstStyle/>
                    <a:p>
                      <a:pPr marL="0" marR="0">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Total</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36,030</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6,997</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r">
                        <a:spcBef>
                          <a:spcPts val="0"/>
                        </a:spcBef>
                        <a:spcAft>
                          <a:spcPts val="0"/>
                        </a:spcAft>
                      </a:pPr>
                      <a:r>
                        <a:rPr lang="en-ZA" sz="1400" b="1">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29,033</a:t>
                      </a:r>
                      <a:endParaRPr lang="en-US" sz="14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r">
                        <a:spcBef>
                          <a:spcPts val="0"/>
                        </a:spcBef>
                        <a:spcAft>
                          <a:spcPts val="0"/>
                        </a:spcAft>
                      </a:pPr>
                      <a:r>
                        <a:rPr lang="en-ZA" sz="14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rPr>
                        <a:t>19.42</a:t>
                      </a:r>
                      <a:endParaRPr lang="en-US" sz="14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1635059470"/>
                  </a:ext>
                </a:extLst>
              </a:tr>
            </a:tbl>
          </a:graphicData>
        </a:graphic>
      </p:graphicFrame>
      <p:sp>
        <p:nvSpPr>
          <p:cNvPr id="6" name="Rectangle 5"/>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27</a:t>
            </a:r>
            <a:endParaRPr lang="en-ZA" b="1" dirty="0"/>
          </a:p>
        </p:txBody>
      </p:sp>
    </p:spTree>
    <p:extLst>
      <p:ext uri="{BB962C8B-B14F-4D97-AF65-F5344CB8AC3E}">
        <p14:creationId xmlns:p14="http://schemas.microsoft.com/office/powerpoint/2010/main" xmlns="" val="4245375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0"/>
            <a:ext cx="7366000" cy="774700"/>
          </a:xfrm>
        </p:spPr>
        <p:txBody>
          <a:bodyPr/>
          <a:lstStyle/>
          <a:p>
            <a:r>
              <a:rPr lang="en-ZA" b="1" dirty="0" smtClean="0"/>
              <a:t>30 day payments</a:t>
            </a:r>
            <a:endParaRPr lang="en-ZA" b="1" dirty="0"/>
          </a:p>
        </p:txBody>
      </p:sp>
      <p:sp>
        <p:nvSpPr>
          <p:cNvPr id="3" name="Content Placeholder 2"/>
          <p:cNvSpPr>
            <a:spLocks noGrp="1"/>
          </p:cNvSpPr>
          <p:nvPr>
            <p:ph idx="1"/>
          </p:nvPr>
        </p:nvSpPr>
        <p:spPr/>
        <p:txBody>
          <a:bodyPr/>
          <a:lstStyle/>
          <a:p>
            <a:r>
              <a:rPr lang="en-ZA" dirty="0" smtClean="0"/>
              <a:t>All </a:t>
            </a:r>
            <a:r>
              <a:rPr lang="en-ZA" dirty="0"/>
              <a:t>Payments were made within </a:t>
            </a:r>
            <a:r>
              <a:rPr lang="en-ZA" dirty="0" smtClean="0"/>
              <a:t>4.42 </a:t>
            </a:r>
            <a:r>
              <a:rPr lang="en-ZA" dirty="0"/>
              <a:t>days of receipt of an invoice.</a:t>
            </a:r>
          </a:p>
          <a:p>
            <a:r>
              <a:rPr lang="en-ZA" dirty="0" smtClean="0"/>
              <a:t>100 </a:t>
            </a:r>
            <a:r>
              <a:rPr lang="en-ZA" dirty="0"/>
              <a:t>payments were processed from 1 April </a:t>
            </a:r>
            <a:r>
              <a:rPr lang="en-ZA" dirty="0" smtClean="0"/>
              <a:t>2018 </a:t>
            </a:r>
            <a:r>
              <a:rPr lang="en-ZA" dirty="0"/>
              <a:t>to </a:t>
            </a:r>
            <a:r>
              <a:rPr lang="en-ZA" dirty="0" smtClean="0"/>
              <a:t>30 June 2018.</a:t>
            </a: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48EA3-ED8A-4F6A-B53A-BBEC3BD89F1B}" type="slidenum">
              <a:rPr kumimoji="0" lang="en-ZA"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Rectangle 4"/>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28</a:t>
            </a:r>
            <a:endParaRPr lang="en-ZA" b="1" dirty="0"/>
          </a:p>
        </p:txBody>
      </p:sp>
    </p:spTree>
    <p:extLst>
      <p:ext uri="{BB962C8B-B14F-4D97-AF65-F5344CB8AC3E}">
        <p14:creationId xmlns:p14="http://schemas.microsoft.com/office/powerpoint/2010/main" xmlns="" val="269808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buNone/>
            </a:pPr>
            <a:endParaRPr lang="en-ZA" dirty="0" smtClean="0"/>
          </a:p>
          <a:p>
            <a:pPr algn="ctr">
              <a:buNone/>
            </a:pPr>
            <a:endParaRPr lang="en-ZA" dirty="0" smtClean="0"/>
          </a:p>
          <a:p>
            <a:pPr algn="ctr">
              <a:buNone/>
            </a:pPr>
            <a:r>
              <a:rPr lang="en-ZA" sz="4000" b="1" i="1" dirty="0" smtClean="0">
                <a:latin typeface="Century Gothic" panose="020B0502020202020204" pitchFamily="34" charset="0"/>
              </a:rPr>
              <a:t>THANK YOU</a:t>
            </a:r>
            <a:endParaRPr lang="en-ZA" sz="4000" b="1" i="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29</a:t>
            </a:fld>
            <a:endParaRPr lang="en-ZA" dirty="0"/>
          </a:p>
        </p:txBody>
      </p:sp>
      <p:sp>
        <p:nvSpPr>
          <p:cNvPr id="5" name="Rectangle 4"/>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smtClean="0"/>
              <a:t>29</a:t>
            </a:r>
            <a:endParaRPr lang="en-ZA"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26510"/>
          </a:xfrm>
        </p:spPr>
        <p:txBody>
          <a:bodyPr>
            <a:normAutofit fontScale="90000"/>
          </a:bodyPr>
          <a:lstStyle/>
          <a:p>
            <a:r>
              <a:rPr lang="en-ZA" sz="4000" b="1" dirty="0" smtClean="0"/>
              <a:t/>
            </a:r>
            <a:br>
              <a:rPr lang="en-ZA" sz="4000" b="1" dirty="0" smtClean="0"/>
            </a:br>
            <a:r>
              <a:rPr lang="en-ZA" sz="4000" b="1" dirty="0"/>
              <a:t>I</a:t>
            </a:r>
            <a:r>
              <a:rPr lang="en-ZA" sz="4000" b="1" dirty="0" smtClean="0"/>
              <a:t>ntroduction </a:t>
            </a:r>
            <a:r>
              <a:rPr lang="en-ZA" sz="3100" b="1" dirty="0" smtClean="0">
                <a:latin typeface="Century Gothic" panose="020B0502020202020204" pitchFamily="34" charset="0"/>
              </a:rPr>
              <a:t/>
            </a:r>
            <a:br>
              <a:rPr lang="en-ZA" sz="3100" b="1" dirty="0" smtClean="0">
                <a:latin typeface="Century Gothic" panose="020B0502020202020204" pitchFamily="34" charset="0"/>
              </a:rPr>
            </a:br>
            <a:endParaRPr lang="en-ZA" sz="3100" dirty="0">
              <a:latin typeface="Century Gothic" panose="020B0502020202020204" pitchFamily="34" charset="0"/>
            </a:endParaRPr>
          </a:p>
        </p:txBody>
      </p:sp>
      <p:sp>
        <p:nvSpPr>
          <p:cNvPr id="3" name="Content Placeholder 2"/>
          <p:cNvSpPr>
            <a:spLocks noGrp="1"/>
          </p:cNvSpPr>
          <p:nvPr>
            <p:ph idx="1"/>
          </p:nvPr>
        </p:nvSpPr>
        <p:spPr>
          <a:xfrm>
            <a:off x="457199" y="1434113"/>
            <a:ext cx="8461717" cy="5654114"/>
          </a:xfrm>
        </p:spPr>
        <p:txBody>
          <a:bodyPr>
            <a:noAutofit/>
          </a:bodyPr>
          <a:lstStyle/>
          <a:p>
            <a:pPr algn="just">
              <a:spcBef>
                <a:spcPts val="0"/>
              </a:spcBef>
            </a:pPr>
            <a:r>
              <a:rPr lang="en-ZA" sz="2400" dirty="0" smtClean="0">
                <a:latin typeface="Century Gothic" panose="020B0502020202020204" pitchFamily="34" charset="0"/>
              </a:rPr>
              <a:t>This is a report on the organisation’s progress with regards to the achievement of the 4</a:t>
            </a:r>
            <a:r>
              <a:rPr lang="en-ZA" sz="2400" baseline="30000" dirty="0" smtClean="0">
                <a:latin typeface="Century Gothic" panose="020B0502020202020204" pitchFamily="34" charset="0"/>
              </a:rPr>
              <a:t>th</a:t>
            </a:r>
            <a:r>
              <a:rPr lang="en-ZA" sz="2400" dirty="0" smtClean="0">
                <a:latin typeface="Century Gothic" panose="020B0502020202020204" pitchFamily="34" charset="0"/>
              </a:rPr>
              <a:t> Quarter (1 January 2018 - 31 March 2018) on the organisation’s 2017/2018 Annual Performance Plan (APP) and the 1</a:t>
            </a:r>
            <a:r>
              <a:rPr lang="en-ZA" sz="2400" baseline="30000" dirty="0" smtClean="0">
                <a:latin typeface="Century Gothic" panose="020B0502020202020204" pitchFamily="34" charset="0"/>
              </a:rPr>
              <a:t>st</a:t>
            </a:r>
            <a:r>
              <a:rPr lang="en-ZA" sz="2400" dirty="0" smtClean="0">
                <a:latin typeface="Century Gothic" panose="020B0502020202020204" pitchFamily="34" charset="0"/>
              </a:rPr>
              <a:t> Quarter of 2018/19 APP. </a:t>
            </a:r>
          </a:p>
          <a:p>
            <a:pPr marL="0" indent="0" algn="just">
              <a:spcBef>
                <a:spcPts val="0"/>
              </a:spcBef>
              <a:buNone/>
            </a:pPr>
            <a:endParaRPr lang="en-ZA" sz="2400" dirty="0" smtClean="0">
              <a:latin typeface="Century Gothic" panose="020B0502020202020204" pitchFamily="34" charset="0"/>
            </a:endParaRPr>
          </a:p>
          <a:p>
            <a:pPr algn="just">
              <a:spcBef>
                <a:spcPts val="0"/>
              </a:spcBef>
            </a:pPr>
            <a:r>
              <a:rPr lang="en-ZA" sz="2400" dirty="0" smtClean="0">
                <a:latin typeface="Century Gothic" panose="020B0502020202020204" pitchFamily="34" charset="0"/>
              </a:rPr>
              <a:t>Both reports have been audited by the Internal Audit Unit and presented to the Audit and Risk Committee</a:t>
            </a:r>
          </a:p>
          <a:p>
            <a:pPr algn="just">
              <a:spcBef>
                <a:spcPts val="0"/>
              </a:spcBef>
            </a:pPr>
            <a:endParaRPr lang="en-ZA" sz="2400" dirty="0" smtClean="0">
              <a:latin typeface="Century Gothic" panose="020B0502020202020204" pitchFamily="34" charset="0"/>
            </a:endParaRPr>
          </a:p>
          <a:p>
            <a:pPr marL="0" indent="0" algn="just">
              <a:spcBef>
                <a:spcPts val="0"/>
              </a:spcBef>
              <a:buNone/>
            </a:pPr>
            <a:endParaRPr lang="en-ZA" sz="2400" dirty="0" smtClean="0"/>
          </a:p>
        </p:txBody>
      </p:sp>
      <p:sp>
        <p:nvSpPr>
          <p:cNvPr id="4" name="Slide Number Placeholder 3"/>
          <p:cNvSpPr>
            <a:spLocks noGrp="1"/>
          </p:cNvSpPr>
          <p:nvPr>
            <p:ph type="sldNum" sz="quarter" idx="12"/>
          </p:nvPr>
        </p:nvSpPr>
        <p:spPr/>
        <p:txBody>
          <a:bodyPr/>
          <a:lstStyle/>
          <a:p>
            <a:fld id="{4414807B-44EB-7242-827D-16A5EC7111B6}" type="slidenum">
              <a:rPr lang="en-ZA" smtClean="0"/>
              <a:pPr/>
              <a:t>3</a:t>
            </a:fld>
            <a:endParaRPr lang="en-ZA" dirty="0"/>
          </a:p>
        </p:txBody>
      </p:sp>
      <p:sp>
        <p:nvSpPr>
          <p:cNvPr id="5" name="Rectangle 4"/>
          <p:cNvSpPr/>
          <p:nvPr/>
        </p:nvSpPr>
        <p:spPr>
          <a:xfrm>
            <a:off x="8449360"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rmAutofit/>
          </a:bodyPr>
          <a:lstStyle/>
          <a:p>
            <a:pPr lvl="0" algn="l">
              <a:spcBef>
                <a:spcPct val="20000"/>
              </a:spcBef>
            </a:pPr>
            <a:r>
              <a:rPr lang="en-GB" sz="2800" dirty="0">
                <a:solidFill>
                  <a:prstClr val="black"/>
                </a:solidFill>
                <a:latin typeface="Century Gothic" panose="020B0502020202020204" pitchFamily="34" charset="0"/>
                <a:ea typeface="+mn-ea"/>
                <a:cs typeface="+mn-cs"/>
              </a:rPr>
              <a:t>	</a:t>
            </a:r>
            <a:endParaRPr lang="en-GB" sz="2800" b="1" dirty="0">
              <a:solidFill>
                <a:prstClr val="black"/>
              </a:solidFill>
              <a:latin typeface="Century Gothic" panose="020B0502020202020204" pitchFamily="34" charset="0"/>
              <a:ea typeface="+mn-ea"/>
              <a:cs typeface="+mn-cs"/>
            </a:endParaRPr>
          </a:p>
        </p:txBody>
      </p:sp>
      <p:sp>
        <p:nvSpPr>
          <p:cNvPr id="3" name="Content Placeholder 2"/>
          <p:cNvSpPr>
            <a:spLocks noGrp="1"/>
          </p:cNvSpPr>
          <p:nvPr>
            <p:ph idx="1"/>
          </p:nvPr>
        </p:nvSpPr>
        <p:spPr>
          <a:xfrm>
            <a:off x="295422" y="1145758"/>
            <a:ext cx="8581292" cy="5927395"/>
          </a:xfrm>
        </p:spPr>
        <p:txBody>
          <a:bodyPr>
            <a:noAutofit/>
          </a:bodyPr>
          <a:lstStyle/>
          <a:p>
            <a:pPr marL="0" indent="0" algn="ctr">
              <a:spcBef>
                <a:spcPts val="0"/>
              </a:spcBef>
              <a:buNone/>
            </a:pPr>
            <a:endParaRPr lang="en-US" sz="2400" b="1" dirty="0" smtClean="0">
              <a:latin typeface="Century Gothic" panose="020B0502020202020204" pitchFamily="34" charset="0"/>
            </a:endParaRPr>
          </a:p>
          <a:p>
            <a:pPr marL="0" indent="0" algn="ctr">
              <a:spcBef>
                <a:spcPts val="0"/>
              </a:spcBef>
              <a:buNone/>
            </a:pPr>
            <a:endParaRPr lang="en-US" sz="2400" b="1" dirty="0">
              <a:latin typeface="Century Gothic" panose="020B0502020202020204" pitchFamily="34" charset="0"/>
            </a:endParaRPr>
          </a:p>
          <a:p>
            <a:pPr marL="0" indent="0" algn="ctr">
              <a:spcBef>
                <a:spcPts val="0"/>
              </a:spcBef>
              <a:buNone/>
            </a:pPr>
            <a:endParaRPr lang="en-US" sz="2400" b="1" dirty="0" smtClean="0">
              <a:latin typeface="Century Gothic" panose="020B0502020202020204" pitchFamily="34" charset="0"/>
            </a:endParaRPr>
          </a:p>
          <a:p>
            <a:pPr marL="0" indent="0" algn="ctr">
              <a:spcBef>
                <a:spcPts val="0"/>
              </a:spcBef>
              <a:buNone/>
            </a:pPr>
            <a:endParaRPr lang="en-US" sz="2400" b="1" dirty="0">
              <a:latin typeface="Century Gothic" panose="020B0502020202020204" pitchFamily="34" charset="0"/>
            </a:endParaRPr>
          </a:p>
          <a:p>
            <a:pPr marL="0" indent="0" algn="ctr">
              <a:spcBef>
                <a:spcPts val="0"/>
              </a:spcBef>
              <a:buNone/>
            </a:pPr>
            <a:endParaRPr lang="en-US" sz="2400" b="1" dirty="0" smtClean="0">
              <a:latin typeface="Century Gothic" panose="020B0502020202020204" pitchFamily="34" charset="0"/>
            </a:endParaRPr>
          </a:p>
          <a:p>
            <a:pPr marL="0" indent="0" algn="ctr">
              <a:spcBef>
                <a:spcPts val="0"/>
              </a:spcBef>
              <a:buNone/>
            </a:pPr>
            <a:r>
              <a:rPr lang="en-US" sz="4400" b="1" dirty="0" smtClean="0">
                <a:latin typeface="Century Gothic" panose="020B0502020202020204" pitchFamily="34" charset="0"/>
              </a:rPr>
              <a:t>4</a:t>
            </a:r>
            <a:r>
              <a:rPr lang="en-US" sz="4400" b="1" baseline="30000" dirty="0" smtClean="0">
                <a:latin typeface="Century Gothic" panose="020B0502020202020204" pitchFamily="34" charset="0"/>
              </a:rPr>
              <a:t>TH</a:t>
            </a:r>
            <a:r>
              <a:rPr lang="en-US" sz="4400" b="1" dirty="0" smtClean="0">
                <a:latin typeface="Century Gothic" panose="020B0502020202020204" pitchFamily="34" charset="0"/>
              </a:rPr>
              <a:t> QUARTER</a:t>
            </a:r>
          </a:p>
          <a:p>
            <a:pPr marL="0" indent="0" algn="ctr">
              <a:spcBef>
                <a:spcPts val="0"/>
              </a:spcBef>
              <a:buNone/>
            </a:pPr>
            <a:r>
              <a:rPr lang="en-US" sz="4400" b="1" dirty="0" smtClean="0">
                <a:latin typeface="Century Gothic" panose="020B0502020202020204" pitchFamily="34" charset="0"/>
              </a:rPr>
              <a:t>2017/18</a:t>
            </a:r>
            <a:endParaRPr lang="en-GB" sz="4400" b="1" dirty="0" smtClean="0">
              <a:latin typeface="Century Gothic" panose="020B0502020202020204" pitchFamily="34" charset="0"/>
            </a:endParaRPr>
          </a:p>
          <a:p>
            <a:pPr marL="1084263" lvl="3" indent="-263525" algn="just">
              <a:spcBef>
                <a:spcPts val="0"/>
              </a:spcBef>
            </a:pPr>
            <a:endParaRPr lang="en-GB" sz="2400" dirty="0">
              <a:solidFill>
                <a:srgbClr val="221E1F"/>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4</a:t>
            </a:fld>
            <a:endParaRPr lang="en-ZA" dirty="0"/>
          </a:p>
        </p:txBody>
      </p:sp>
      <p:sp>
        <p:nvSpPr>
          <p:cNvPr id="5" name="Rectangle 4"/>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Autofit/>
          </a:bodyPr>
          <a:lstStyle/>
          <a:p>
            <a:pPr lvl="0"/>
            <a:r>
              <a:rPr lang="en-ZA" sz="2400" b="1" dirty="0">
                <a:solidFill>
                  <a:prstClr val="black"/>
                </a:solidFill>
                <a:latin typeface="Century Gothic" panose="020B0502020202020204" pitchFamily="34" charset="0"/>
              </a:rPr>
              <a:t>Executive Summary </a:t>
            </a:r>
            <a:endParaRPr lang="en-ZA" sz="2400" dirty="0">
              <a:latin typeface="Century Gothic" panose="020B0502020202020204" pitchFamily="34" charset="0"/>
            </a:endParaRPr>
          </a:p>
        </p:txBody>
      </p:sp>
      <p:sp>
        <p:nvSpPr>
          <p:cNvPr id="3" name="Content Placeholder 2"/>
          <p:cNvSpPr>
            <a:spLocks noGrp="1"/>
          </p:cNvSpPr>
          <p:nvPr>
            <p:ph idx="1"/>
          </p:nvPr>
        </p:nvSpPr>
        <p:spPr>
          <a:xfrm>
            <a:off x="105508" y="2389010"/>
            <a:ext cx="8581292" cy="4468990"/>
          </a:xfrm>
        </p:spPr>
        <p:txBody>
          <a:bodyPr>
            <a:noAutofit/>
          </a:bodyPr>
          <a:lstStyle/>
          <a:p>
            <a:pPr algn="just">
              <a:spcBef>
                <a:spcPts val="0"/>
              </a:spcBef>
            </a:pPr>
            <a:endParaRPr lang="en-ZA" sz="1800" dirty="0" smtClean="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marL="0" indent="0" algn="just">
              <a:spcBef>
                <a:spcPts val="0"/>
              </a:spcBef>
              <a:buNone/>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algn="just">
              <a:spcBef>
                <a:spcPts val="0"/>
              </a:spcBef>
            </a:pPr>
            <a:endParaRPr lang="en-ZA" sz="1800" dirty="0" smtClean="0">
              <a:latin typeface="Century Gothic" panose="020B0502020202020204" pitchFamily="34" charset="0"/>
            </a:endParaRPr>
          </a:p>
          <a:p>
            <a:pPr algn="just">
              <a:spcBef>
                <a:spcPts val="0"/>
              </a:spcBef>
            </a:pPr>
            <a:r>
              <a:rPr lang="en-ZA" sz="1800" dirty="0" smtClean="0">
                <a:latin typeface="Century Gothic" panose="020B0502020202020204" pitchFamily="34" charset="0"/>
              </a:rPr>
              <a:t>During the 4</a:t>
            </a:r>
            <a:r>
              <a:rPr lang="en-ZA" sz="1800" baseline="30000" dirty="0" smtClean="0">
                <a:latin typeface="Century Gothic" panose="020B0502020202020204" pitchFamily="34" charset="0"/>
              </a:rPr>
              <a:t>th</a:t>
            </a:r>
            <a:r>
              <a:rPr lang="en-ZA" sz="1800" dirty="0" smtClean="0">
                <a:latin typeface="Century Gothic" panose="020B0502020202020204" pitchFamily="34" charset="0"/>
              </a:rPr>
              <a:t> Quarter </a:t>
            </a:r>
            <a:r>
              <a:rPr lang="en-ZA" sz="1800" dirty="0">
                <a:latin typeface="Century Gothic" panose="020B0502020202020204" pitchFamily="34" charset="0"/>
              </a:rPr>
              <a:t>period the organisation had </a:t>
            </a:r>
            <a:r>
              <a:rPr lang="en-ZA" sz="1800" dirty="0" smtClean="0">
                <a:latin typeface="Century Gothic" panose="020B0502020202020204" pitchFamily="34" charset="0"/>
              </a:rPr>
              <a:t>15 Targets, 13 (87%) of the targets were achieved and 2 targets (13%) were not achieved </a:t>
            </a:r>
            <a:r>
              <a:rPr lang="en-ZA" sz="1800" dirty="0">
                <a:latin typeface="Century Gothic" panose="020B0502020202020204" pitchFamily="34" charset="0"/>
              </a:rPr>
              <a:t>by </a:t>
            </a:r>
            <a:r>
              <a:rPr lang="en-ZA" sz="1800" dirty="0" smtClean="0">
                <a:latin typeface="Century Gothic" panose="020B0502020202020204" pitchFamily="34" charset="0"/>
              </a:rPr>
              <a:t>31 March 2018. </a:t>
            </a:r>
            <a:endParaRPr lang="en-ZA" sz="1800" dirty="0">
              <a:latin typeface="Century Gothic" panose="020B0502020202020204" pitchFamily="34" charset="0"/>
            </a:endParaRPr>
          </a:p>
          <a:p>
            <a:pPr algn="just">
              <a:spcBef>
                <a:spcPts val="0"/>
              </a:spcBef>
            </a:pPr>
            <a:endParaRPr lang="en-ZA" sz="1800" dirty="0">
              <a:latin typeface="Century Gothic" panose="020B0502020202020204" pitchFamily="34" charset="0"/>
            </a:endParaRPr>
          </a:p>
          <a:p>
            <a:pPr marL="0" indent="0" algn="just">
              <a:spcBef>
                <a:spcPts val="0"/>
              </a:spcBef>
              <a:buNone/>
            </a:pPr>
            <a:endParaRPr lang="en-ZA" sz="1800" dirty="0" smtClean="0">
              <a:latin typeface="Century Gothic" panose="020B0502020202020204" pitchFamily="34" charset="0"/>
            </a:endParaRPr>
          </a:p>
          <a:p>
            <a:pPr marL="0" indent="0">
              <a:spcBef>
                <a:spcPts val="0"/>
              </a:spcBef>
              <a:buNone/>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5</a:t>
            </a:fld>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xmlns="" val="1995114450"/>
              </p:ext>
            </p:extLst>
          </p:nvPr>
        </p:nvGraphicFramePr>
        <p:xfrm>
          <a:off x="1116727" y="983851"/>
          <a:ext cx="6172200" cy="128524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599049">
                <a:tc>
                  <a:txBody>
                    <a:bodyPr/>
                    <a:lstStyle/>
                    <a:p>
                      <a:r>
                        <a:rPr lang="en-ZA" b="1" dirty="0" smtClean="0">
                          <a:latin typeface="Century Gothic" panose="020B0502020202020204" pitchFamily="34" charset="0"/>
                        </a:rPr>
                        <a:t>No of Targets 	</a:t>
                      </a:r>
                      <a:endParaRPr lang="en-ZA" dirty="0">
                        <a:latin typeface="Century Gothic" panose="020B0502020202020204" pitchFamily="34" charset="0"/>
                      </a:endParaRPr>
                    </a:p>
                  </a:txBody>
                  <a:tcPr/>
                </a:tc>
                <a:tc>
                  <a:txBody>
                    <a:bodyPr/>
                    <a:lstStyle/>
                    <a:p>
                      <a:r>
                        <a:rPr lang="en-ZA" b="1" dirty="0" smtClean="0">
                          <a:solidFill>
                            <a:schemeClr val="tx1"/>
                          </a:solidFill>
                          <a:latin typeface="Century Gothic" panose="020B0502020202020204" pitchFamily="34" charset="0"/>
                        </a:rPr>
                        <a:t>4</a:t>
                      </a:r>
                      <a:r>
                        <a:rPr lang="en-ZA" b="1" baseline="30000" dirty="0" smtClean="0">
                          <a:solidFill>
                            <a:schemeClr val="tx1"/>
                          </a:solidFill>
                          <a:latin typeface="Century Gothic" panose="020B0502020202020204" pitchFamily="34" charset="0"/>
                        </a:rPr>
                        <a:t>th</a:t>
                      </a:r>
                      <a:r>
                        <a:rPr lang="en-ZA" b="1" dirty="0" smtClean="0">
                          <a:solidFill>
                            <a:schemeClr val="tx1"/>
                          </a:solidFill>
                          <a:latin typeface="Century Gothic" panose="020B0502020202020204" pitchFamily="34" charset="0"/>
                        </a:rPr>
                        <a:t> Quarter Targets Achieved 	</a:t>
                      </a:r>
                      <a:endParaRPr lang="en-ZA" dirty="0">
                        <a:solidFill>
                          <a:schemeClr val="tx1"/>
                        </a:solidFill>
                        <a:latin typeface="Century Gothic" panose="020B0502020202020204" pitchFamily="34" charset="0"/>
                      </a:endParaRPr>
                    </a:p>
                  </a:txBody>
                  <a:tcPr>
                    <a:solidFill>
                      <a:srgbClr val="92D050"/>
                    </a:solidFill>
                  </a:tcPr>
                </a:tc>
                <a:tc>
                  <a:txBody>
                    <a:bodyPr/>
                    <a:lstStyle/>
                    <a:p>
                      <a:r>
                        <a:rPr lang="en-ZA" b="1" dirty="0" smtClean="0">
                          <a:solidFill>
                            <a:schemeClr val="tx1"/>
                          </a:solidFill>
                          <a:latin typeface="Century Gothic" panose="020B0502020202020204" pitchFamily="34" charset="0"/>
                        </a:rPr>
                        <a:t>4</a:t>
                      </a:r>
                      <a:r>
                        <a:rPr lang="en-ZA" b="1" baseline="30000" dirty="0" smtClean="0">
                          <a:solidFill>
                            <a:schemeClr val="tx1"/>
                          </a:solidFill>
                          <a:latin typeface="Century Gothic" panose="020B0502020202020204" pitchFamily="34" charset="0"/>
                        </a:rPr>
                        <a:t>th</a:t>
                      </a:r>
                      <a:r>
                        <a:rPr lang="en-ZA" b="1" dirty="0" smtClean="0">
                          <a:solidFill>
                            <a:schemeClr val="tx1"/>
                          </a:solidFill>
                          <a:latin typeface="Century Gothic" panose="020B0502020202020204" pitchFamily="34" charset="0"/>
                        </a:rPr>
                        <a:t> Quarter Targets Not Achieved </a:t>
                      </a:r>
                      <a:endParaRPr lang="en-ZA" dirty="0">
                        <a:solidFill>
                          <a:schemeClr val="tx1"/>
                        </a:solidFill>
                        <a:latin typeface="Century Gothic" panose="020B0502020202020204" pitchFamily="34" charset="0"/>
                      </a:endParaRPr>
                    </a:p>
                  </a:txBody>
                  <a:tcPr>
                    <a:solidFill>
                      <a:srgbClr val="FF0000"/>
                    </a:solidFill>
                  </a:tcPr>
                </a:tc>
                <a:extLst>
                  <a:ext uri="{0D108BD9-81ED-4DB2-BD59-A6C34878D82A}">
                    <a16:rowId xmlns="" xmlns:a16="http://schemas.microsoft.com/office/drawing/2014/main" val="10000"/>
                  </a:ext>
                </a:extLst>
              </a:tr>
              <a:tr h="370840">
                <a:tc>
                  <a:txBody>
                    <a:bodyPr/>
                    <a:lstStyle/>
                    <a:p>
                      <a:pPr algn="ctr"/>
                      <a:r>
                        <a:rPr lang="en-ZA" dirty="0" smtClean="0">
                          <a:latin typeface="Century Gothic" panose="020B0502020202020204" pitchFamily="34" charset="0"/>
                        </a:rPr>
                        <a:t>15</a:t>
                      </a:r>
                      <a:endParaRPr lang="en-ZA" dirty="0">
                        <a:latin typeface="Century Gothic" panose="020B0502020202020204" pitchFamily="34" charset="0"/>
                      </a:endParaRPr>
                    </a:p>
                  </a:txBody>
                  <a:tcPr/>
                </a:tc>
                <a:tc>
                  <a:txBody>
                    <a:bodyPr/>
                    <a:lstStyle/>
                    <a:p>
                      <a:pPr algn="ctr"/>
                      <a:r>
                        <a:rPr lang="en-ZA" dirty="0" smtClean="0">
                          <a:latin typeface="Century Gothic" panose="020B0502020202020204" pitchFamily="34" charset="0"/>
                        </a:rPr>
                        <a:t>13</a:t>
                      </a:r>
                      <a:endParaRPr lang="en-ZA" dirty="0">
                        <a:latin typeface="Century Gothic" panose="020B0502020202020204" pitchFamily="34" charset="0"/>
                      </a:endParaRPr>
                    </a:p>
                  </a:txBody>
                  <a:tcPr>
                    <a:solidFill>
                      <a:srgbClr val="92D050"/>
                    </a:solidFill>
                  </a:tcPr>
                </a:tc>
                <a:tc>
                  <a:txBody>
                    <a:bodyPr/>
                    <a:lstStyle/>
                    <a:p>
                      <a:r>
                        <a:rPr lang="en-ZA" dirty="0" smtClean="0">
                          <a:latin typeface="Century Gothic" panose="020B0502020202020204" pitchFamily="34" charset="0"/>
                        </a:rPr>
                        <a:t>	2</a:t>
                      </a:r>
                      <a:endParaRPr lang="en-ZA" dirty="0">
                        <a:latin typeface="Century Gothic" panose="020B0502020202020204" pitchFamily="34" charset="0"/>
                      </a:endParaRPr>
                    </a:p>
                  </a:txBody>
                  <a:tcPr>
                    <a:solidFill>
                      <a:srgbClr val="FF0000"/>
                    </a:solidFill>
                  </a:tcPr>
                </a:tc>
                <a:extLst>
                  <a:ext uri="{0D108BD9-81ED-4DB2-BD59-A6C34878D82A}">
                    <a16:rowId xmlns="" xmlns:a16="http://schemas.microsoft.com/office/drawing/2014/main" val="10001"/>
                  </a:ext>
                </a:extLst>
              </a:tr>
            </a:tbl>
          </a:graphicData>
        </a:graphic>
      </p:graphicFrame>
      <p:sp>
        <p:nvSpPr>
          <p:cNvPr id="8" name="Rectangle 2"/>
          <p:cNvSpPr>
            <a:spLocks noChangeArrowheads="1"/>
          </p:cNvSpPr>
          <p:nvPr/>
        </p:nvSpPr>
        <p:spPr bwMode="auto">
          <a:xfrm>
            <a:off x="18698" y="1347464"/>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2"/>
          <p:cNvSpPr>
            <a:spLocks noChangeArrowheads="1"/>
          </p:cNvSpPr>
          <p:nvPr/>
        </p:nvSpPr>
        <p:spPr bwMode="auto">
          <a:xfrm>
            <a:off x="518614" y="195589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3047053395"/>
              </p:ext>
            </p:extLst>
          </p:nvPr>
        </p:nvGraphicFramePr>
        <p:xfrm>
          <a:off x="969212" y="2333172"/>
          <a:ext cx="5934075" cy="2933700"/>
        </p:xfrm>
        <a:graphic>
          <a:graphicData uri="http://schemas.openxmlformats.org/presentationml/2006/ole">
            <p:oleObj spid="_x0000_s2123" name="Chart" r:id="rId3" imgW="5962812" imgH="2923966" progId="MSGraph.Chart.8">
              <p:embed/>
            </p:oleObj>
          </a:graphicData>
        </a:graphic>
      </p:graphicFrame>
      <p:sp>
        <p:nvSpPr>
          <p:cNvPr id="10" name="Rectangle 9"/>
          <p:cNvSpPr/>
          <p:nvPr/>
        </p:nvSpPr>
        <p:spPr>
          <a:xfrm>
            <a:off x="8452022" y="10615"/>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5</a:t>
            </a:r>
          </a:p>
        </p:txBody>
      </p:sp>
    </p:spTree>
    <p:extLst>
      <p:ext uri="{BB962C8B-B14F-4D97-AF65-F5344CB8AC3E}">
        <p14:creationId xmlns:p14="http://schemas.microsoft.com/office/powerpoint/2010/main" xmlns="" val="218807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1873400891"/>
              </p:ext>
            </p:extLst>
          </p:nvPr>
        </p:nvGraphicFramePr>
        <p:xfrm>
          <a:off x="0" y="736899"/>
          <a:ext cx="9144000" cy="6035040"/>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917664">
                  <a:extLst>
                    <a:ext uri="{9D8B030D-6E8A-4147-A177-3AD203B41FA5}">
                      <a16:colId xmlns="" xmlns:a16="http://schemas.microsoft.com/office/drawing/2014/main" val="20002"/>
                    </a:ext>
                  </a:extLst>
                </a:gridCol>
                <a:gridCol w="1501253">
                  <a:extLst>
                    <a:ext uri="{9D8B030D-6E8A-4147-A177-3AD203B41FA5}">
                      <a16:colId xmlns="" xmlns:a16="http://schemas.microsoft.com/office/drawing/2014/main" val="20003"/>
                    </a:ext>
                  </a:extLst>
                </a:gridCol>
                <a:gridCol w="1508499">
                  <a:extLst>
                    <a:ext uri="{9D8B030D-6E8A-4147-A177-3AD203B41FA5}">
                      <a16:colId xmlns="" xmlns:a16="http://schemas.microsoft.com/office/drawing/2014/main" val="20004"/>
                    </a:ext>
                  </a:extLst>
                </a:gridCol>
                <a:gridCol w="1143155">
                  <a:extLst>
                    <a:ext uri="{9D8B030D-6E8A-4147-A177-3AD203B41FA5}">
                      <a16:colId xmlns="" xmlns:a16="http://schemas.microsoft.com/office/drawing/2014/main" val="20005"/>
                    </a:ext>
                  </a:extLst>
                </a:gridCol>
                <a:gridCol w="966997">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77408">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505524">
                <a:tc>
                  <a:txBody>
                    <a:bodyPr/>
                    <a:lstStyle/>
                    <a:p>
                      <a:pPr marL="342900" lvl="0" indent="-342900" algn="r">
                        <a:lnSpc>
                          <a:spcPct val="107000"/>
                        </a:lnSpc>
                        <a:spcBef>
                          <a:spcPts val="0"/>
                        </a:spcBef>
                        <a:spcAft>
                          <a:spcPts val="800"/>
                        </a:spcAft>
                        <a:buFont typeface="+mj-lt"/>
                        <a:buAutoNum type="arabicPeriod"/>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SM</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Review the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organisation’s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Strategic Plan and develop the Annual Performance Plan and submit to the Executive Authority (for tabling in Parliament), DPSA, DPME, AGSA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National Treasury within the required timeframes to comply with legislation, frameworks and prescripts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Final Annual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Performance Plan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submitted to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Executive Authority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for tabling in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Parliament by 31</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March 2018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Final Annual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Performance Plan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submitted to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Executive Authority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for tabling in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Parliament by 31</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March 2018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2602230" algn="l"/>
                        </a:tabLs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26563">
                <a:tc>
                  <a:txBody>
                    <a:bodyPr/>
                    <a:lstStyle/>
                    <a:p>
                      <a:pPr marL="0" lvl="0" indent="0" algn="l">
                        <a:lnSpc>
                          <a:spcPct val="107000"/>
                        </a:lnSpc>
                        <a:spcBef>
                          <a:spcPts val="0"/>
                        </a:spcBef>
                        <a:spcAft>
                          <a:spcPts val="80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SM</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Quarterly performance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reports submitted to</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Executive Authority,</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DPSA, DPME and the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 within</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30 days from the end of</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each quarter</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GB" sz="1200" baseline="300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performance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report for 2017/18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developed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submitted to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Executive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Authority</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DPSA, DPME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National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Treasury by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30 January 2018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GB" sz="1200" baseline="300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quarter performance report for 2017/18 produced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submitted to Executive Authority, DPSA, DPME and the National Treasury by 30 January 2018</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2602230" algn="l"/>
                        </a:tabLs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6" name="Rectangle 5"/>
          <p:cNvSpPr/>
          <p:nvPr/>
        </p:nvSpPr>
        <p:spPr>
          <a:xfrm>
            <a:off x="8452022"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6</a:t>
            </a:r>
          </a:p>
        </p:txBody>
      </p:sp>
    </p:spTree>
    <p:extLst>
      <p:ext uri="{BB962C8B-B14F-4D97-AF65-F5344CB8AC3E}">
        <p14:creationId xmlns:p14="http://schemas.microsoft.com/office/powerpoint/2010/main" xmlns="" val="423092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567183730"/>
              </p:ext>
            </p:extLst>
          </p:nvPr>
        </p:nvGraphicFramePr>
        <p:xfrm>
          <a:off x="0" y="731520"/>
          <a:ext cx="9144000" cy="5701266"/>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604016">
                  <a:extLst>
                    <a:ext uri="{9D8B030D-6E8A-4147-A177-3AD203B41FA5}">
                      <a16:colId xmlns="" xmlns:a16="http://schemas.microsoft.com/office/drawing/2014/main" val="20002"/>
                    </a:ext>
                  </a:extLst>
                </a:gridCol>
                <a:gridCol w="1425137">
                  <a:extLst>
                    <a:ext uri="{9D8B030D-6E8A-4147-A177-3AD203B41FA5}">
                      <a16:colId xmlns="" xmlns:a16="http://schemas.microsoft.com/office/drawing/2014/main" val="20003"/>
                    </a:ext>
                  </a:extLst>
                </a:gridCol>
                <a:gridCol w="1358153">
                  <a:extLst>
                    <a:ext uri="{9D8B030D-6E8A-4147-A177-3AD203B41FA5}">
                      <a16:colId xmlns="" xmlns:a16="http://schemas.microsoft.com/office/drawing/2014/main" val="20004"/>
                    </a:ext>
                  </a:extLst>
                </a:gridCol>
                <a:gridCol w="1385047">
                  <a:extLst>
                    <a:ext uri="{9D8B030D-6E8A-4147-A177-3AD203B41FA5}">
                      <a16:colId xmlns="" xmlns:a16="http://schemas.microsoft.com/office/drawing/2014/main" val="20005"/>
                    </a:ext>
                  </a:extLst>
                </a:gridCol>
                <a:gridCol w="1265215">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239301">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39646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CRM</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At least two (2)</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CRM policies and/or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strategies developed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and/or reviewed and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implemented, annually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Two (2) CRM</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policies, procedures,</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plans or strategies</a:t>
                      </a:r>
                    </a:p>
                    <a:p>
                      <a:pPr marL="0" marR="0" algn="just">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following policies were implemented: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7800" lvl="0" indent="-177800" algn="just">
                        <a:lnSpc>
                          <a:spcPct val="107000"/>
                        </a:lnSpc>
                        <a:buFont typeface="Century Gothic" panose="020B0502020202020204" pitchFamily="34" charset="0"/>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Gifts, Donations and Sponsorships Policy</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177800" lvl="0" indent="-177800" algn="just">
                        <a:lnSpc>
                          <a:spcPct val="107000"/>
                        </a:lnSpc>
                        <a:buFont typeface="Century Gothic" panose="020B0502020202020204" pitchFamily="34" charset="0"/>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Information Technology Security Policy</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065502">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ITM</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Quarterly ICT Corporate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Governance reports</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Developed and submitted to EXCO for approval</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 the 3</a:t>
                      </a:r>
                      <a:r>
                        <a:rPr lang="en-US" sz="1200" baseline="300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Quarter report</a:t>
                      </a: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ICT Corporate</a:t>
                      </a: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Governance to</a:t>
                      </a: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the executive</a:t>
                      </a: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management by 31</a:t>
                      </a:r>
                    </a:p>
                    <a:p>
                      <a:pPr marL="0" marR="0">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January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GB" sz="1200" baseline="300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Quarter report on ICT Corporate Governance submitted to the executive management by 31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January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6" name="Rectangle 5"/>
          <p:cNvSpPr/>
          <p:nvPr/>
        </p:nvSpPr>
        <p:spPr>
          <a:xfrm>
            <a:off x="8452022"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7</a:t>
            </a:r>
          </a:p>
        </p:txBody>
      </p:sp>
    </p:spTree>
    <p:extLst>
      <p:ext uri="{BB962C8B-B14F-4D97-AF65-F5344CB8AC3E}">
        <p14:creationId xmlns:p14="http://schemas.microsoft.com/office/powerpoint/2010/main" xmlns="" val="11692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xmlns="" val="711873"/>
              </p:ext>
            </p:extLst>
          </p:nvPr>
        </p:nvGraphicFramePr>
        <p:xfrm>
          <a:off x="0" y="731517"/>
          <a:ext cx="9143999" cy="6010477"/>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767538">
                  <a:extLst>
                    <a:ext uri="{9D8B030D-6E8A-4147-A177-3AD203B41FA5}">
                      <a16:colId xmlns="" xmlns:a16="http://schemas.microsoft.com/office/drawing/2014/main" val="20002"/>
                    </a:ext>
                  </a:extLst>
                </a:gridCol>
                <a:gridCol w="1555845">
                  <a:extLst>
                    <a:ext uri="{9D8B030D-6E8A-4147-A177-3AD203B41FA5}">
                      <a16:colId xmlns="" xmlns:a16="http://schemas.microsoft.com/office/drawing/2014/main" val="20003"/>
                    </a:ext>
                  </a:extLst>
                </a:gridCol>
                <a:gridCol w="1604033">
                  <a:extLst>
                    <a:ext uri="{9D8B030D-6E8A-4147-A177-3AD203B41FA5}">
                      <a16:colId xmlns="" xmlns:a16="http://schemas.microsoft.com/office/drawing/2014/main" val="20004"/>
                    </a:ext>
                  </a:extLst>
                </a:gridCol>
                <a:gridCol w="1143154">
                  <a:extLst>
                    <a:ext uri="{9D8B030D-6E8A-4147-A177-3AD203B41FA5}">
                      <a16:colId xmlns="" xmlns:a16="http://schemas.microsoft.com/office/drawing/2014/main" val="20005"/>
                    </a:ext>
                  </a:extLst>
                </a:gridCol>
                <a:gridCol w="966997">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221008">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1426407">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Three (3) budget review</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documents prepared and submitted to the DPSA and the National Treasury</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 the final ENE</a:t>
                      </a:r>
                    </a:p>
                    <a:p>
                      <a:pPr marL="0" marR="0" algn="l">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DPSA and the</a:t>
                      </a:r>
                    </a:p>
                    <a:p>
                      <a:pPr marL="0" marR="0" algn="l">
                        <a:spcBef>
                          <a:spcPts val="0"/>
                        </a:spcBef>
                        <a:spcAft>
                          <a:spcPts val="0"/>
                        </a:spcAft>
                      </a:pPr>
                      <a:r>
                        <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The final </a:t>
                      </a:r>
                      <a:r>
                        <a:rPr lang="en-US" sz="12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ENE</a:t>
                      </a:r>
                      <a:r>
                        <a:rPr lang="en-ZA" sz="12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 submitted to DPSA and the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ZA" sz="12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National Treasury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75110">
                <a:tc>
                  <a:txBody>
                    <a:bodyPr/>
                    <a:lstStyle/>
                    <a:p>
                      <a:pPr marL="0" lvl="0" indent="0" algn="ctr">
                        <a:lnSpc>
                          <a:spcPct val="107000"/>
                        </a:lnSpc>
                        <a:spcAft>
                          <a:spcPts val="0"/>
                        </a:spcAft>
                        <a:buFont typeface="+mj-lt"/>
                        <a:buNone/>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Annual and quarterly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Financial Statements,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free from material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misstatements, prepared and submitted to AGSA,</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DPSA and the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 3</a:t>
                      </a:r>
                      <a:r>
                        <a:rPr lang="en-US" sz="1200" baseline="300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Financial Statements</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AGSA, DPSA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the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Treasury by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31 January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en-US" sz="1200" baseline="300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rd</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Quarter Financial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Statements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Submitted to AGSA, DPSA and the National Treasury by 31 January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631673">
                <a:tc>
                  <a:txBody>
                    <a:bodyPr/>
                    <a:lstStyle/>
                    <a:p>
                      <a:pPr marL="0" lvl="0" indent="0" algn="ctr">
                        <a:lnSpc>
                          <a:spcPct val="107000"/>
                        </a:lnSpc>
                        <a:spcAft>
                          <a:spcPts val="0"/>
                        </a:spcAft>
                        <a:buFont typeface="+mj-lt"/>
                        <a:buNone/>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259" marR="10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100 Percent of all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undisputed invoices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paid within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30 days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100 percent of all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invoices paid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within 30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days on receipt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a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valid invoice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reported to National Treasury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within 15 days from the end of each month</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100 percent of all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invoices paid within</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30 days on receipt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 a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valid invoice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and reported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National Treasury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within 15</a:t>
                      </a:r>
                      <a:r>
                        <a:rPr lang="en-GB" sz="1200"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from the end of each month</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6" name="Rectangle 5"/>
          <p:cNvSpPr/>
          <p:nvPr/>
        </p:nvSpPr>
        <p:spPr>
          <a:xfrm>
            <a:off x="8452022" y="18506"/>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8</a:t>
            </a:r>
          </a:p>
        </p:txBody>
      </p:sp>
    </p:spTree>
    <p:extLst>
      <p:ext uri="{BB962C8B-B14F-4D97-AF65-F5344CB8AC3E}">
        <p14:creationId xmlns:p14="http://schemas.microsoft.com/office/powerpoint/2010/main" xmlns="" val="1427323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Century Gothic" panose="020B0502020202020204" pitchFamily="34" charset="0"/>
              </a:rPr>
              <a:t>Progress on 4</a:t>
            </a:r>
            <a:r>
              <a:rPr lang="en-ZA" sz="2800" b="1" baseline="30000" dirty="0" smtClean="0">
                <a:latin typeface="Century Gothic" panose="020B0502020202020204" pitchFamily="34" charset="0"/>
              </a:rPr>
              <a:t>th</a:t>
            </a:r>
            <a:r>
              <a:rPr lang="en-ZA" sz="2800" b="1" dirty="0" smtClean="0">
                <a:latin typeface="Century Gothic" panose="020B0502020202020204" pitchFamily="34" charset="0"/>
              </a:rPr>
              <a:t> Quarter Targets</a:t>
            </a:r>
            <a:endParaRPr lang="en-ZA"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4807B-44EB-7242-827D-16A5EC7111B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6" name="Table 5"/>
          <p:cNvGraphicFramePr>
            <a:graphicFrameLocks noGrp="1"/>
          </p:cNvGraphicFramePr>
          <p:nvPr>
            <p:extLst>
              <p:ext uri="{D42A27DB-BD31-4B8C-83A1-F6EECF244321}">
                <p14:modId xmlns:p14="http://schemas.microsoft.com/office/powerpoint/2010/main" xmlns="" val="471960424"/>
              </p:ext>
            </p:extLst>
          </p:nvPr>
        </p:nvGraphicFramePr>
        <p:xfrm>
          <a:off x="0" y="731517"/>
          <a:ext cx="9143999" cy="4215657"/>
        </p:xfrm>
        <a:graphic>
          <a:graphicData uri="http://schemas.openxmlformats.org/drawingml/2006/table">
            <a:tbl>
              <a:tblPr firstRow="1" firstCol="1" bandRow="1"/>
              <a:tblGrid>
                <a:gridCol w="431707">
                  <a:extLst>
                    <a:ext uri="{9D8B030D-6E8A-4147-A177-3AD203B41FA5}">
                      <a16:colId xmlns="" xmlns:a16="http://schemas.microsoft.com/office/drawing/2014/main" val="20000"/>
                    </a:ext>
                  </a:extLst>
                </a:gridCol>
                <a:gridCol w="707728">
                  <a:extLst>
                    <a:ext uri="{9D8B030D-6E8A-4147-A177-3AD203B41FA5}">
                      <a16:colId xmlns="" xmlns:a16="http://schemas.microsoft.com/office/drawing/2014/main" val="20001"/>
                    </a:ext>
                  </a:extLst>
                </a:gridCol>
                <a:gridCol w="1617413">
                  <a:extLst>
                    <a:ext uri="{9D8B030D-6E8A-4147-A177-3AD203B41FA5}">
                      <a16:colId xmlns="" xmlns:a16="http://schemas.microsoft.com/office/drawing/2014/main" val="20002"/>
                    </a:ext>
                  </a:extLst>
                </a:gridCol>
                <a:gridCol w="1705970">
                  <a:extLst>
                    <a:ext uri="{9D8B030D-6E8A-4147-A177-3AD203B41FA5}">
                      <a16:colId xmlns="" xmlns:a16="http://schemas.microsoft.com/office/drawing/2014/main" val="20003"/>
                    </a:ext>
                  </a:extLst>
                </a:gridCol>
                <a:gridCol w="1604033">
                  <a:extLst>
                    <a:ext uri="{9D8B030D-6E8A-4147-A177-3AD203B41FA5}">
                      <a16:colId xmlns="" xmlns:a16="http://schemas.microsoft.com/office/drawing/2014/main" val="20004"/>
                    </a:ext>
                  </a:extLst>
                </a:gridCol>
                <a:gridCol w="1143154">
                  <a:extLst>
                    <a:ext uri="{9D8B030D-6E8A-4147-A177-3AD203B41FA5}">
                      <a16:colId xmlns="" xmlns:a16="http://schemas.microsoft.com/office/drawing/2014/main" val="20005"/>
                    </a:ext>
                  </a:extLst>
                </a:gridCol>
                <a:gridCol w="966997">
                  <a:extLst>
                    <a:ext uri="{9D8B030D-6E8A-4147-A177-3AD203B41FA5}">
                      <a16:colId xmlns="" xmlns:a16="http://schemas.microsoft.com/office/drawing/2014/main" val="20006"/>
                    </a:ext>
                  </a:extLst>
                </a:gridCol>
                <a:gridCol w="966997">
                  <a:extLst>
                    <a:ext uri="{9D8B030D-6E8A-4147-A177-3AD203B41FA5}">
                      <a16:colId xmlns="" xmlns:a16="http://schemas.microsoft.com/office/drawing/2014/main" val="20007"/>
                    </a:ext>
                  </a:extLst>
                </a:gridCol>
              </a:tblGrid>
              <a:tr h="1227674">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no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Responsible unit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 for 2017/18 as per Annual Performance Plan (APP)</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baseline="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Quarter </a:t>
                      </a: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Target</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Deviation from planned target to Actual Achievement for the </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en-ZA" sz="1200" b="1" baseline="300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a:t>
                      </a:r>
                      <a:r>
                        <a:rPr lang="en-ZA" sz="1200" b="1"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Quarter</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Comment/ Mechanisms to address differences in targets</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Performance Rating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1578438">
                <a:tc>
                  <a:txBody>
                    <a:bodyPr/>
                    <a:lstStyle/>
                    <a:p>
                      <a:pPr marL="0" marR="0" lvl="0" indent="0" algn="l">
                        <a:lnSpc>
                          <a:spcPct val="107000"/>
                        </a:lnSpc>
                        <a:spcBef>
                          <a:spcPts val="0"/>
                        </a:spcBef>
                        <a:spcAft>
                          <a:spcPts val="800"/>
                        </a:spcAft>
                        <a:buFont typeface="+mj-lt"/>
                        <a:buNone/>
                      </a:pPr>
                      <a:r>
                        <a:rPr lang="en-US" sz="1200" dirty="0" smtClean="0">
                          <a:effectLst/>
                          <a:latin typeface="Century Gothic" panose="020B0502020202020204" pitchFamily="34" charset="0"/>
                        </a:rPr>
                        <a:t>8.</a:t>
                      </a:r>
                      <a:endParaRPr lang="en-US" sz="1200" dirty="0">
                        <a:effectLst/>
                        <a:latin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Annual Organisational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Procurement Plan submitted to the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Chief Procurement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Officer and implementation monitored and reported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quarterly</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Monitor and report</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on the 2017/18</a:t>
                      </a:r>
                    </a:p>
                    <a:p>
                      <a:pPr marL="0" marR="0" algn="l">
                        <a:spcBef>
                          <a:spcPts val="0"/>
                        </a:spcBef>
                        <a:spcAft>
                          <a:spcPts val="0"/>
                        </a:spcAft>
                      </a:pPr>
                      <a:r>
                        <a:rPr lang="en-US" sz="1200" dirty="0" err="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Organisational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Procurement Plan by</a:t>
                      </a: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31 January 2018</a:t>
                      </a:r>
                    </a:p>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err="1">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Organisational</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Procurement Plan monitored and report submitted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to the </a:t>
                      </a:r>
                      <a:r>
                        <a:rPr lang="en-GB"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Chief Procurement </a:t>
                      </a: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Officer</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by 31 </a:t>
                      </a:r>
                      <a:r>
                        <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January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350375">
                <a:tc>
                  <a:txBody>
                    <a:bodyPr/>
                    <a:lstStyle/>
                    <a:p>
                      <a:pPr marL="0" marR="0" lvl="0" indent="0" algn="l">
                        <a:lnSpc>
                          <a:spcPct val="107000"/>
                        </a:lnSpc>
                        <a:spcBef>
                          <a:spcPts val="0"/>
                        </a:spcBef>
                        <a:spcAft>
                          <a:spcPts val="800"/>
                        </a:spcAft>
                        <a:buFont typeface="+mj-lt"/>
                        <a:buNone/>
                      </a:pPr>
                      <a:r>
                        <a:rPr lang="en-US" sz="1200" dirty="0" smtClean="0">
                          <a:effectLst/>
                          <a:latin typeface="Century Gothic" panose="020B0502020202020204" pitchFamily="34" charset="0"/>
                        </a:rPr>
                        <a:t>9.</a:t>
                      </a:r>
                      <a:endParaRPr lang="en-US" sz="1200" dirty="0">
                        <a:effectLst/>
                        <a:latin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OCFO</a:t>
                      </a:r>
                      <a:endParaRPr lang="en-ZA"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Submit the</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Organisational</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Procurement Plan</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for 2018/19 to the</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DPSA and National</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Treasury by 31</a:t>
                      </a:r>
                    </a:p>
                    <a:p>
                      <a:pPr marL="0" marR="0" algn="l">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March 2018</a:t>
                      </a:r>
                      <a:endParaRPr lang="en-ZA"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Organisational</a:t>
                      </a:r>
                    </a:p>
                    <a:p>
                      <a:pPr marL="0" marR="0" algn="l">
                        <a:lnSpc>
                          <a:spcPct val="106000"/>
                        </a:lnSpc>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Procurement Plan</a:t>
                      </a:r>
                    </a:p>
                    <a:p>
                      <a:pPr marL="0" marR="0" algn="l">
                        <a:lnSpc>
                          <a:spcPct val="106000"/>
                        </a:lnSpc>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for 2018/19 submitted to the DPSA and National</a:t>
                      </a:r>
                    </a:p>
                    <a:p>
                      <a:pPr marL="0" marR="0" algn="l">
                        <a:lnSpc>
                          <a:spcPct val="106000"/>
                        </a:lnSpc>
                        <a:spcBef>
                          <a:spcPts val="0"/>
                        </a:spcBef>
                        <a:spcAft>
                          <a:spcPts val="0"/>
                        </a:spcAft>
                      </a:pPr>
                      <a:r>
                        <a:rPr lang="en-ZA" sz="1200" dirty="0" smtClean="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rPr>
                        <a:t>Treasury by 31 March 2018</a:t>
                      </a:r>
                      <a:endParaRPr lang="en-ZA" sz="1200" dirty="0">
                        <a:solidFill>
                          <a:srgbClr val="221E1F"/>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 </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None</a:t>
                      </a:r>
                      <a:endParaRPr lang="en-US" sz="120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2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Achieved</a:t>
                      </a:r>
                      <a:endParaRPr lang="en-US" sz="12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7" name="Rectangle 6"/>
          <p:cNvSpPr/>
          <p:nvPr/>
        </p:nvSpPr>
        <p:spPr>
          <a:xfrm>
            <a:off x="8452022" y="0"/>
            <a:ext cx="691978" cy="518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t>9</a:t>
            </a:r>
          </a:p>
        </p:txBody>
      </p:sp>
    </p:spTree>
    <p:extLst>
      <p:ext uri="{BB962C8B-B14F-4D97-AF65-F5344CB8AC3E}">
        <p14:creationId xmlns:p14="http://schemas.microsoft.com/office/powerpoint/2010/main" xmlns="" val="834369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S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PSI Template" id="{2E7D3442-5EFF-464F-8062-616BE287B4AE}" vid="{3951B3D7-AB39-4718-AB9E-6A83113B58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6813</TotalTime>
  <Words>2561</Words>
  <Application>Microsoft Office PowerPoint</Application>
  <PresentationFormat>On-screen Show (4:3)</PresentationFormat>
  <Paragraphs>811</Paragraphs>
  <Slides>29</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Office Theme</vt:lpstr>
      <vt:lpstr>CPSI Template</vt:lpstr>
      <vt:lpstr>Chart</vt:lpstr>
      <vt:lpstr>Presentation to Portfolio Committee</vt:lpstr>
      <vt:lpstr>OVERVIEW</vt:lpstr>
      <vt:lpstr> Introduction  </vt:lpstr>
      <vt:lpstr> </vt:lpstr>
      <vt:lpstr>Executive Summary </vt:lpstr>
      <vt:lpstr>Progress on 4th  Quarter Targets</vt:lpstr>
      <vt:lpstr>Progress on 4th Quarter Targets</vt:lpstr>
      <vt:lpstr>Progress on 4th Quarter Targets</vt:lpstr>
      <vt:lpstr>Progress on 4th Quarter Targets</vt:lpstr>
      <vt:lpstr>Progress on 4th Quarter Targets</vt:lpstr>
      <vt:lpstr>Progress on 4th Quarter Targets</vt:lpstr>
      <vt:lpstr>Progress on 4th Quarter Targets</vt:lpstr>
      <vt:lpstr>Progress on 4th Quarter Targets</vt:lpstr>
      <vt:lpstr>4th QUARTER FINANCIAL REPORT FOR THE 2017/18 FINANCIAL YEAR</vt:lpstr>
      <vt:lpstr>Appropriation statement  (expenditure for period 1 April 2017 to 31 March 2018)</vt:lpstr>
      <vt:lpstr>Appropriation statement  (expenditure for period 1 April 2017 to 31 March 2018)</vt:lpstr>
      <vt:lpstr>Appropriation statement   (expenditure for period 1 April 2017 to 31 March 2018) continued</vt:lpstr>
      <vt:lpstr>Appropriation statement  (expenditure for period 1 April 2017 to 31 March 2018) continued</vt:lpstr>
      <vt:lpstr>30 day payments</vt:lpstr>
      <vt:lpstr>2017/18 AUDIT OUTCOME</vt:lpstr>
      <vt:lpstr>Slide 21</vt:lpstr>
      <vt:lpstr>Executive Summary</vt:lpstr>
      <vt:lpstr>Progress on 1st Quarter Targets</vt:lpstr>
      <vt:lpstr>Progress on 1st Quarter Targets</vt:lpstr>
      <vt:lpstr>1st QUARTER FINANCIAL REPORT FOR THE 2018/19 FINANCIAL YEAR</vt:lpstr>
      <vt:lpstr>Appropriation statement  (expenditure for period 1 April 2018 to 30 June 2018)</vt:lpstr>
      <vt:lpstr>Appropriation statement  (expenditure for period 1 April 2018 to 30 June 2018)</vt:lpstr>
      <vt:lpstr>30 day payments</vt:lpstr>
      <vt:lpstr>Slide 29</vt:lpstr>
    </vt:vector>
  </TitlesOfParts>
  <Company>CPSI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Pierre Schoonraad</dc:creator>
  <cp:lastModifiedBy>PUMZA</cp:lastModifiedBy>
  <cp:revision>368</cp:revision>
  <cp:lastPrinted>2016-10-18T09:44:19Z</cp:lastPrinted>
  <dcterms:created xsi:type="dcterms:W3CDTF">2014-06-30T11:19:50Z</dcterms:created>
  <dcterms:modified xsi:type="dcterms:W3CDTF">2018-09-13T09:29:20Z</dcterms:modified>
</cp:coreProperties>
</file>