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24"/>
  </p:notesMasterIdLst>
  <p:handoutMasterIdLst>
    <p:handoutMasterId r:id="rId25"/>
  </p:handoutMasterIdLst>
  <p:sldIdLst>
    <p:sldId id="256" r:id="rId2"/>
    <p:sldId id="270" r:id="rId3"/>
    <p:sldId id="338" r:id="rId4"/>
    <p:sldId id="343" r:id="rId5"/>
    <p:sldId id="345" r:id="rId6"/>
    <p:sldId id="346" r:id="rId7"/>
    <p:sldId id="348" r:id="rId8"/>
    <p:sldId id="350" r:id="rId9"/>
    <p:sldId id="362" r:id="rId10"/>
    <p:sldId id="352" r:id="rId11"/>
    <p:sldId id="353" r:id="rId12"/>
    <p:sldId id="364" r:id="rId13"/>
    <p:sldId id="354" r:id="rId14"/>
    <p:sldId id="355" r:id="rId15"/>
    <p:sldId id="365" r:id="rId16"/>
    <p:sldId id="356" r:id="rId17"/>
    <p:sldId id="357" r:id="rId18"/>
    <p:sldId id="358" r:id="rId19"/>
    <p:sldId id="359" r:id="rId20"/>
    <p:sldId id="360" r:id="rId21"/>
    <p:sldId id="361" r:id="rId22"/>
    <p:sldId id="308" r:id="rId2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71" autoAdjust="0"/>
  </p:normalViewPr>
  <p:slideViewPr>
    <p:cSldViewPr snapToGrid="0">
      <p:cViewPr varScale="1">
        <p:scale>
          <a:sx n="110" d="100"/>
          <a:sy n="110" d="100"/>
        </p:scale>
        <p:origin x="-1644" y="-90"/>
      </p:cViewPr>
      <p:guideLst>
        <p:guide orient="horz" pos="2160"/>
        <p:guide pos="2880"/>
      </p:guideLst>
    </p:cSldViewPr>
  </p:slideViewPr>
  <p:notesTextViewPr>
    <p:cViewPr>
      <p:scale>
        <a:sx n="1" d="1"/>
        <a:sy n="1" d="1"/>
      </p:scale>
      <p:origin x="0" y="0"/>
    </p:cViewPr>
  </p:notesTextViewPr>
  <p:sorterViewPr>
    <p:cViewPr>
      <p:scale>
        <a:sx n="100" d="100"/>
        <a:sy n="100" d="100"/>
      </p:scale>
      <p:origin x="0" y="21067"/>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56FDA0E-D2CB-4F26-B214-C8A597A30693}" type="datetimeFigureOut">
              <a:rPr lang="en-ZA" smtClean="0"/>
              <a:pPr/>
              <a:t>2018/09/14</a:t>
            </a:fld>
            <a:endParaRPr lang="en-ZA"/>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F0212041-8E8D-45DF-A1A0-DA1B2C259D65}" type="slidenum">
              <a:rPr lang="en-ZA" smtClean="0"/>
              <a:pPr/>
              <a:t>‹#›</a:t>
            </a:fld>
            <a:endParaRPr lang="en-ZA"/>
          </a:p>
        </p:txBody>
      </p:sp>
    </p:spTree>
    <p:extLst>
      <p:ext uri="{BB962C8B-B14F-4D97-AF65-F5344CB8AC3E}">
        <p14:creationId xmlns:p14="http://schemas.microsoft.com/office/powerpoint/2010/main" xmlns="" val="729819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7BCC020C-6871-4B16-99C0-1553B571FFCF}" type="datetimeFigureOut">
              <a:rPr lang="en-US" smtClean="0"/>
              <a:pPr/>
              <a:t>9/14/2018</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57A5BE99-9123-44FD-AA5C-6338B2D0BC14}" type="slidenum">
              <a:rPr lang="en-US" smtClean="0"/>
              <a:pPr/>
              <a:t>‹#›</a:t>
            </a:fld>
            <a:endParaRPr lang="en-US" dirty="0"/>
          </a:p>
        </p:txBody>
      </p:sp>
    </p:spTree>
    <p:extLst>
      <p:ext uri="{BB962C8B-B14F-4D97-AF65-F5344CB8AC3E}">
        <p14:creationId xmlns:p14="http://schemas.microsoft.com/office/powerpoint/2010/main" xmlns="" val="224911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556976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6945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123373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148030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324302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84820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375193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395489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269340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7027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CA5AAF-AFF4-4C17-ABB7-DF81405BD456}" type="datetimeFigureOut">
              <a:rPr lang="en-ZA" smtClean="0"/>
              <a:pPr/>
              <a:t>2018/09/14</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477794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CA5AAF-AFF4-4C17-ABB7-DF81405BD456}" type="datetimeFigureOut">
              <a:rPr lang="en-ZA" smtClean="0"/>
              <a:pPr/>
              <a:t>2018/09/14</a:t>
            </a:fld>
            <a:endParaRPr lang="en-ZA"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7076E8-A9BD-410B-AE1B-F48E94C9FCC6}" type="slidenum">
              <a:rPr lang="en-ZA" smtClean="0"/>
              <a:pPr/>
              <a:t>‹#›</a:t>
            </a:fld>
            <a:endParaRPr lang="en-ZA" dirty="0"/>
          </a:p>
        </p:txBody>
      </p:sp>
    </p:spTree>
    <p:extLst>
      <p:ext uri="{BB962C8B-B14F-4D97-AF65-F5344CB8AC3E}">
        <p14:creationId xmlns:p14="http://schemas.microsoft.com/office/powerpoint/2010/main" xmlns="" val="2523425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 y="2379663"/>
            <a:ext cx="8275320" cy="1732155"/>
          </a:xfrm>
        </p:spPr>
        <p:txBody>
          <a:bodyPr>
            <a:normAutofit/>
          </a:bodyPr>
          <a:lstStyle/>
          <a:p>
            <a:pPr algn="l"/>
            <a:r>
              <a:rPr lang="en-ZA" sz="2400" b="1" dirty="0" smtClean="0"/>
              <a:t/>
            </a:r>
            <a:br>
              <a:rPr lang="en-ZA" sz="2400" b="1" dirty="0" smtClean="0"/>
            </a:br>
            <a:r>
              <a:rPr lang="en-ZA" sz="2400" b="1" dirty="0"/>
              <a:t/>
            </a:r>
            <a:br>
              <a:rPr lang="en-ZA" sz="2400" b="1" dirty="0"/>
            </a:br>
            <a:endParaRPr lang="en-ZA"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653616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55000" lnSpcReduction="20000"/>
          </a:bodyPr>
          <a:lstStyle/>
          <a:p>
            <a:pPr marL="0" lvl="0" indent="0">
              <a:lnSpc>
                <a:spcPct val="150000"/>
              </a:lnSpc>
              <a:spcAft>
                <a:spcPts val="1000"/>
              </a:spcAft>
              <a:buNone/>
            </a:pPr>
            <a:endParaRPr lang="en-US" sz="1200" dirty="0"/>
          </a:p>
          <a:p>
            <a:pPr marL="0" lvl="0" indent="0">
              <a:lnSpc>
                <a:spcPct val="150000"/>
              </a:lnSpc>
              <a:spcAft>
                <a:spcPts val="1000"/>
              </a:spcAft>
              <a:buNone/>
            </a:pPr>
            <a:r>
              <a:rPr lang="en-ZA" sz="3600" b="1" u="sng" dirty="0" smtClean="0">
                <a:latin typeface="Arial" panose="020B0604020202020204" pitchFamily="34" charset="0"/>
                <a:ea typeface="Calibri" panose="020F0502020204030204" pitchFamily="34" charset="0"/>
                <a:cs typeface="Arial" panose="020B0604020202020204" pitchFamily="34" charset="0"/>
              </a:rPr>
              <a:t>SOUTH </a:t>
            </a:r>
            <a:r>
              <a:rPr lang="en-ZA" sz="3600" b="1" u="sng" dirty="0">
                <a:latin typeface="Arial" panose="020B0604020202020204" pitchFamily="34" charset="0"/>
                <a:ea typeface="Calibri" panose="020F0502020204030204" pitchFamily="34" charset="0"/>
                <a:cs typeface="Arial" panose="020B0604020202020204" pitchFamily="34" charset="0"/>
              </a:rPr>
              <a:t>AFRICAN NUCLEAR ENERGY CORPORATION OF SOUTH </a:t>
            </a:r>
            <a:r>
              <a:rPr lang="en-ZA" sz="3600" b="1" u="sng" dirty="0" smtClean="0">
                <a:latin typeface="Arial" panose="020B0604020202020204" pitchFamily="34" charset="0"/>
                <a:ea typeface="Calibri" panose="020F0502020204030204" pitchFamily="34" charset="0"/>
                <a:cs typeface="Arial" panose="020B0604020202020204" pitchFamily="34" charset="0"/>
              </a:rPr>
              <a:t>AFRICA (NECSA) </a:t>
            </a:r>
            <a:endParaRPr lang="en-ZA" sz="4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mj-lt"/>
              <a:buAutoNum type="alphaLcParenR"/>
            </a:pPr>
            <a:r>
              <a:rPr lang="en-ZA" sz="3600" dirty="0" err="1" smtClean="0">
                <a:latin typeface="Arial" panose="020B0604020202020204" pitchFamily="34" charset="0"/>
                <a:ea typeface="Calibri" panose="020F0502020204030204" pitchFamily="34" charset="0"/>
                <a:cs typeface="Times New Roman" panose="02020603050405020304" pitchFamily="18" charset="0"/>
              </a:rPr>
              <a:t>Pelchem’s</a:t>
            </a:r>
            <a:r>
              <a:rPr lang="en-ZA" sz="3600" dirty="0" smtClean="0">
                <a:latin typeface="Arial" panose="020B0604020202020204" pitchFamily="34" charset="0"/>
                <a:ea typeface="Calibri" panose="020F0502020204030204" pitchFamily="34" charset="0"/>
                <a:cs typeface="Times New Roman" panose="02020603050405020304" pitchFamily="18" charset="0"/>
              </a:rPr>
              <a:t> </a:t>
            </a:r>
            <a:r>
              <a:rPr lang="en-ZA" sz="3600" dirty="0">
                <a:latin typeface="Arial" panose="020B0604020202020204" pitchFamily="34" charset="0"/>
                <a:ea typeface="Calibri" panose="020F0502020204030204" pitchFamily="34" charset="0"/>
                <a:cs typeface="Times New Roman" panose="02020603050405020304" pitchFamily="18" charset="0"/>
              </a:rPr>
              <a:t>plants are very old, they have low availability and they are not reliable due to the fact that there has been no recapitalisation of ageing infrastructure in recent years. The plants are small and uncompetitive especially since many products have to be exported to regions where similar but much larger plants exist. </a:t>
            </a:r>
            <a:r>
              <a:rPr lang="en-ZA" sz="3600" dirty="0" err="1">
                <a:latin typeface="Arial" panose="020B0604020202020204" pitchFamily="34" charset="0"/>
                <a:ea typeface="Calibri" panose="020F0502020204030204" pitchFamily="34" charset="0"/>
                <a:cs typeface="Times New Roman" panose="02020603050405020304" pitchFamily="18" charset="0"/>
              </a:rPr>
              <a:t>Pelchem</a:t>
            </a:r>
            <a:r>
              <a:rPr lang="en-ZA" sz="3600" dirty="0">
                <a:latin typeface="Arial" panose="020B0604020202020204" pitchFamily="34" charset="0"/>
                <a:ea typeface="Calibri" panose="020F0502020204030204" pitchFamily="34" charset="0"/>
                <a:cs typeface="Times New Roman" panose="02020603050405020304" pitchFamily="18" charset="0"/>
              </a:rPr>
              <a:t> is too reliant on too few products </a:t>
            </a:r>
            <a:r>
              <a:rPr lang="en-ZA" sz="3600" i="1" dirty="0">
                <a:latin typeface="Arial" panose="020B0604020202020204" pitchFamily="34" charset="0"/>
                <a:ea typeface="Calibri" panose="020F0502020204030204" pitchFamily="34" charset="0"/>
                <a:cs typeface="Times New Roman" panose="02020603050405020304" pitchFamily="18" charset="0"/>
              </a:rPr>
              <a:t>(HF, DY02P and NF</a:t>
            </a:r>
            <a:r>
              <a:rPr lang="en-ZA" sz="3600" i="1" baseline="-25000" dirty="0">
                <a:latin typeface="Arial" panose="020B0604020202020204" pitchFamily="34" charset="0"/>
                <a:ea typeface="Calibri" panose="020F0502020204030204" pitchFamily="34" charset="0"/>
                <a:cs typeface="Times New Roman" panose="02020603050405020304" pitchFamily="18" charset="0"/>
              </a:rPr>
              <a:t>3</a:t>
            </a:r>
            <a:r>
              <a:rPr lang="en-ZA" sz="3600" i="1" dirty="0">
                <a:latin typeface="Arial" panose="020B0604020202020204" pitchFamily="34" charset="0"/>
                <a:ea typeface="Calibri" panose="020F0502020204030204" pitchFamily="34" charset="0"/>
                <a:cs typeface="Times New Roman" panose="02020603050405020304" pitchFamily="18" charset="0"/>
              </a:rPr>
              <a:t>)</a:t>
            </a:r>
            <a:r>
              <a:rPr lang="en-ZA" sz="3600" dirty="0">
                <a:latin typeface="Arial" panose="020B0604020202020204" pitchFamily="34" charset="0"/>
                <a:ea typeface="Calibri" panose="020F0502020204030204" pitchFamily="34" charset="0"/>
                <a:cs typeface="Times New Roman" panose="02020603050405020304" pitchFamily="18" charset="0"/>
              </a:rPr>
              <a:t>. It has been largely unprofitable due to market and plant /infrastructure issues.</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5651486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62500" lnSpcReduction="20000"/>
          </a:bodyPr>
          <a:lstStyle/>
          <a:p>
            <a:pPr marL="0" lvl="0" indent="0">
              <a:lnSpc>
                <a:spcPct val="150000"/>
              </a:lnSpc>
              <a:spcAft>
                <a:spcPts val="1000"/>
              </a:spcAft>
              <a:buNone/>
            </a:pPr>
            <a:endParaRPr lang="en-US" sz="1200" dirty="0"/>
          </a:p>
          <a:p>
            <a:pPr marL="0" lvl="0" indent="0">
              <a:lnSpc>
                <a:spcPct val="150000"/>
              </a:lnSpc>
              <a:spcAft>
                <a:spcPts val="1000"/>
              </a:spcAft>
              <a:buNone/>
            </a:pPr>
            <a:r>
              <a:rPr lang="en-ZA" sz="3600" b="1" u="sng" dirty="0" smtClean="0">
                <a:latin typeface="Arial" panose="020B0604020202020204" pitchFamily="34" charset="0"/>
                <a:ea typeface="Calibri" panose="020F0502020204030204" pitchFamily="34" charset="0"/>
                <a:cs typeface="Arial" panose="020B0604020202020204" pitchFamily="34" charset="0"/>
              </a:rPr>
              <a:t>SOUTH </a:t>
            </a:r>
            <a:r>
              <a:rPr lang="en-ZA" sz="3600" b="1" u="sng" dirty="0">
                <a:latin typeface="Arial" panose="020B0604020202020204" pitchFamily="34" charset="0"/>
                <a:ea typeface="Calibri" panose="020F0502020204030204" pitchFamily="34" charset="0"/>
                <a:cs typeface="Arial" panose="020B0604020202020204" pitchFamily="34" charset="0"/>
              </a:rPr>
              <a:t>AFRICAN NUCLEAR ENERGY CORPORATION OF SOUTH </a:t>
            </a:r>
            <a:r>
              <a:rPr lang="en-ZA" sz="3600" b="1" u="sng" dirty="0" smtClean="0">
                <a:latin typeface="Arial" panose="020B0604020202020204" pitchFamily="34" charset="0"/>
                <a:ea typeface="Calibri" panose="020F0502020204030204" pitchFamily="34" charset="0"/>
                <a:cs typeface="Arial" panose="020B0604020202020204" pitchFamily="34" charset="0"/>
              </a:rPr>
              <a:t>AFRICA (NECSA) </a:t>
            </a:r>
            <a:endParaRPr lang="en-ZA" sz="4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romanLcParenR"/>
            </a:pPr>
            <a:r>
              <a:rPr lang="en-ZA" u="sng" dirty="0">
                <a:latin typeface="Arial" panose="020B0604020202020204" pitchFamily="34" charset="0"/>
                <a:ea typeface="Calibri" panose="020F0502020204030204" pitchFamily="34" charset="0"/>
                <a:cs typeface="Arial" panose="020B0604020202020204" pitchFamily="34" charset="0"/>
              </a:rPr>
              <a:t>Shutdown of Hot Cells 19 and 20</a:t>
            </a:r>
            <a:r>
              <a:rPr lang="en-ZA" dirty="0">
                <a:latin typeface="Arial" panose="020B0604020202020204" pitchFamily="34" charset="0"/>
                <a:ea typeface="Calibri" panose="020F0502020204030204" pitchFamily="34" charset="0"/>
                <a:cs typeface="Arial" panose="020B0604020202020204" pitchFamily="34" charset="0"/>
              </a:rPr>
              <a:t> </a:t>
            </a:r>
            <a:r>
              <a:rPr lang="en-ZA" i="1" dirty="0">
                <a:latin typeface="Arial" panose="020B0604020202020204" pitchFamily="34" charset="0"/>
                <a:ea typeface="Calibri" panose="020F0502020204030204" pitchFamily="34" charset="0"/>
                <a:cs typeface="Arial" panose="020B0604020202020204" pitchFamily="34" charset="0"/>
              </a:rPr>
              <a:t>(and the general degeneration of safety culture)</a:t>
            </a:r>
            <a:endParaRPr lang="en-ZA" sz="3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arenR"/>
            </a:pPr>
            <a:r>
              <a:rPr lang="en-GB" dirty="0" smtClean="0">
                <a:solidFill>
                  <a:srgbClr val="3D3C3B"/>
                </a:solidFill>
                <a:latin typeface="Arial" panose="020B0604020202020204" pitchFamily="34" charset="0"/>
                <a:ea typeface="Calibri" panose="020F0502020204030204" pitchFamily="34" charset="0"/>
                <a:cs typeface="Arial" panose="020B0604020202020204" pitchFamily="34" charset="0"/>
              </a:rPr>
              <a:t>On 17 November 2017, the NNR directed </a:t>
            </a:r>
            <a:r>
              <a:rPr lang="en-GB" dirty="0" err="1" smtClean="0">
                <a:solidFill>
                  <a:srgbClr val="3D3C3B"/>
                </a:solidFill>
                <a:latin typeface="Arial" panose="020B0604020202020204" pitchFamily="34" charset="0"/>
                <a:ea typeface="Calibri" panose="020F0502020204030204" pitchFamily="34" charset="0"/>
                <a:cs typeface="Arial" panose="020B0604020202020204" pitchFamily="34" charset="0"/>
              </a:rPr>
              <a:t>Necsa</a:t>
            </a:r>
            <a:r>
              <a:rPr lang="en-GB" dirty="0" smtClean="0">
                <a:solidFill>
                  <a:srgbClr val="3D3C3B"/>
                </a:solidFill>
                <a:latin typeface="Arial" panose="020B0604020202020204" pitchFamily="34" charset="0"/>
                <a:ea typeface="Calibri" panose="020F0502020204030204" pitchFamily="34" charset="0"/>
                <a:cs typeface="Arial" panose="020B0604020202020204" pitchFamily="34" charset="0"/>
              </a:rPr>
              <a:t> to cease all production operations in Building P1701 and conduct an investigation into the management of safety within the facility.  This decision was predicated on the NNR’s preliminary investigation findings into the reported possible exceedance of the operational technical specification (OTS) limit for hydrogen in Cell 19 on 27 October 2017 as well as the findings from the NNR audit of the facility conducted from 16-20 October 2017.  </a:t>
            </a:r>
            <a:endParaRPr lang="en-ZA" sz="3600" dirty="0" smtClean="0">
              <a:latin typeface="Arial" panose="020B0604020202020204" pitchFamily="34" charset="0"/>
              <a:ea typeface="Calibri" panose="020F0502020204030204" pitchFamily="34" charset="0"/>
              <a:cs typeface="Arial" panose="020B0604020202020204" pitchFamily="34"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484240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70000" lnSpcReduction="20000"/>
          </a:bodyPr>
          <a:lstStyle/>
          <a:p>
            <a:pPr marL="0" lvl="0" indent="0">
              <a:lnSpc>
                <a:spcPct val="150000"/>
              </a:lnSpc>
              <a:spcAft>
                <a:spcPts val="1000"/>
              </a:spcAft>
              <a:buNone/>
            </a:pPr>
            <a:endParaRPr lang="en-US" sz="1200" dirty="0"/>
          </a:p>
          <a:p>
            <a:pPr marL="0" lvl="0" indent="0">
              <a:lnSpc>
                <a:spcPct val="150000"/>
              </a:lnSpc>
              <a:spcAft>
                <a:spcPts val="1000"/>
              </a:spcAft>
              <a:buNone/>
            </a:pPr>
            <a:r>
              <a:rPr lang="en-ZA" sz="3600" b="1" u="sng" dirty="0" smtClean="0">
                <a:latin typeface="Arial" panose="020B0604020202020204" pitchFamily="34" charset="0"/>
                <a:ea typeface="Calibri" panose="020F0502020204030204" pitchFamily="34" charset="0"/>
                <a:cs typeface="Arial" panose="020B0604020202020204" pitchFamily="34" charset="0"/>
              </a:rPr>
              <a:t>SOUTH </a:t>
            </a:r>
            <a:r>
              <a:rPr lang="en-ZA" sz="3600" b="1" u="sng" dirty="0">
                <a:latin typeface="Arial" panose="020B0604020202020204" pitchFamily="34" charset="0"/>
                <a:ea typeface="Calibri" panose="020F0502020204030204" pitchFamily="34" charset="0"/>
                <a:cs typeface="Arial" panose="020B0604020202020204" pitchFamily="34" charset="0"/>
              </a:rPr>
              <a:t>AFRICAN NUCLEAR ENERGY CORPORATION OF SOUTH </a:t>
            </a:r>
            <a:r>
              <a:rPr lang="en-ZA" sz="3600" b="1" u="sng" dirty="0" smtClean="0">
                <a:latin typeface="Arial" panose="020B0604020202020204" pitchFamily="34" charset="0"/>
                <a:ea typeface="Calibri" panose="020F0502020204030204" pitchFamily="34" charset="0"/>
                <a:cs typeface="Arial" panose="020B0604020202020204" pitchFamily="34" charset="0"/>
              </a:rPr>
              <a:t>AFRICA (NECSA) </a:t>
            </a:r>
            <a:endParaRPr lang="en-ZA" sz="4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alphaLcParenR"/>
            </a:pPr>
            <a:r>
              <a:rPr lang="en-GB" dirty="0" smtClean="0">
                <a:solidFill>
                  <a:srgbClr val="3D3C3B"/>
                </a:solidFill>
                <a:latin typeface="Arial" panose="020B0604020202020204" pitchFamily="34" charset="0"/>
                <a:ea typeface="Calibri" panose="020F0502020204030204" pitchFamily="34" charset="0"/>
                <a:cs typeface="Arial" panose="020B0604020202020204" pitchFamily="34" charset="0"/>
              </a:rPr>
              <a:t>The regulatory concerns identified included – </a:t>
            </a:r>
            <a:endParaRPr lang="en-ZA" sz="3600" dirty="0" smtClean="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r>
              <a:rPr lang="en-GB" dirty="0" smtClean="0">
                <a:solidFill>
                  <a:srgbClr val="3D3C3B"/>
                </a:solidFill>
                <a:latin typeface="Arial" panose="020B0604020202020204" pitchFamily="34" charset="0"/>
                <a:ea typeface="Calibri" panose="020F0502020204030204" pitchFamily="34" charset="0"/>
                <a:cs typeface="Arial" panose="020B0604020202020204" pitchFamily="34" charset="0"/>
              </a:rPr>
              <a:t>a lack of safety culture at the facility, </a:t>
            </a:r>
            <a:endParaRPr lang="en-ZA" sz="3200" dirty="0" smtClean="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r>
              <a:rPr lang="en-GB" dirty="0" smtClean="0">
                <a:solidFill>
                  <a:srgbClr val="3D3C3B"/>
                </a:solidFill>
                <a:latin typeface="Arial" panose="020B0604020202020204" pitchFamily="34" charset="0"/>
                <a:ea typeface="Calibri" panose="020F0502020204030204" pitchFamily="34" charset="0"/>
                <a:cs typeface="Arial" panose="020B0604020202020204" pitchFamily="34" charset="0"/>
              </a:rPr>
              <a:t>violation of or failure to follow facility specific procedures, </a:t>
            </a:r>
            <a:endParaRPr lang="en-ZA" sz="3200" dirty="0" smtClean="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r>
              <a:rPr lang="en-GB" dirty="0" smtClean="0">
                <a:solidFill>
                  <a:srgbClr val="3D3C3B"/>
                </a:solidFill>
                <a:latin typeface="Arial" panose="020B0604020202020204" pitchFamily="34" charset="0"/>
                <a:ea typeface="Calibri" panose="020F0502020204030204" pitchFamily="34" charset="0"/>
                <a:cs typeface="Arial" panose="020B0604020202020204" pitchFamily="34" charset="0"/>
              </a:rPr>
              <a:t>failure on the part of the facility management to take prompt and appropriate action for said violations, </a:t>
            </a:r>
            <a:endParaRPr lang="en-ZA" sz="3200" dirty="0" smtClean="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r>
              <a:rPr lang="en-GB" dirty="0" smtClean="0">
                <a:solidFill>
                  <a:srgbClr val="3D3C3B"/>
                </a:solidFill>
                <a:latin typeface="Arial" panose="020B0604020202020204" pitchFamily="34" charset="0"/>
                <a:ea typeface="Calibri" panose="020F0502020204030204" pitchFamily="34" charset="0"/>
                <a:cs typeface="Arial" panose="020B0604020202020204" pitchFamily="34" charset="0"/>
              </a:rPr>
              <a:t>NTP prioritising production to the detriment of safety, </a:t>
            </a:r>
            <a:endParaRPr lang="en-ZA" sz="3200" dirty="0" smtClean="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r>
              <a:rPr lang="en-GB" dirty="0" smtClean="0">
                <a:solidFill>
                  <a:srgbClr val="3D3C3B"/>
                </a:solidFill>
                <a:latin typeface="Arial" panose="020B0604020202020204" pitchFamily="34" charset="0"/>
                <a:ea typeface="Calibri" panose="020F0502020204030204" pitchFamily="34" charset="0"/>
                <a:cs typeface="Arial" panose="020B0604020202020204" pitchFamily="34" charset="0"/>
              </a:rPr>
              <a:t>repetitive failures to timeously report events to the NNR.</a:t>
            </a:r>
            <a:endParaRPr lang="en-ZA" sz="3200" dirty="0" smtClean="0">
              <a:latin typeface="Arial" panose="020B0604020202020204" pitchFamily="34" charset="0"/>
              <a:ea typeface="Calibri" panose="020F0502020204030204" pitchFamily="34" charset="0"/>
              <a:cs typeface="Arial" panose="020B0604020202020204" pitchFamily="34"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261411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47500" lnSpcReduction="20000"/>
          </a:bodyPr>
          <a:lstStyle/>
          <a:p>
            <a:pPr marL="0" lvl="0" indent="0">
              <a:lnSpc>
                <a:spcPct val="150000"/>
              </a:lnSpc>
              <a:spcAft>
                <a:spcPts val="1000"/>
              </a:spcAft>
              <a:buNone/>
            </a:pPr>
            <a:endParaRPr lang="en-US" sz="1200" dirty="0"/>
          </a:p>
          <a:p>
            <a:pPr marL="0" lvl="0" indent="0">
              <a:lnSpc>
                <a:spcPct val="150000"/>
              </a:lnSpc>
              <a:spcAft>
                <a:spcPts val="1000"/>
              </a:spcAft>
              <a:buNone/>
            </a:pPr>
            <a:r>
              <a:rPr lang="en-ZA" sz="3600" b="1" u="sng" dirty="0" smtClean="0">
                <a:latin typeface="Arial" panose="020B0604020202020204" pitchFamily="34" charset="0"/>
                <a:ea typeface="Calibri" panose="020F0502020204030204" pitchFamily="34" charset="0"/>
                <a:cs typeface="Arial" panose="020B0604020202020204" pitchFamily="34" charset="0"/>
              </a:rPr>
              <a:t>SOUTH </a:t>
            </a:r>
            <a:r>
              <a:rPr lang="en-ZA" sz="3600" b="1" u="sng" dirty="0">
                <a:latin typeface="Arial" panose="020B0604020202020204" pitchFamily="34" charset="0"/>
                <a:ea typeface="Calibri" panose="020F0502020204030204" pitchFamily="34" charset="0"/>
                <a:cs typeface="Arial" panose="020B0604020202020204" pitchFamily="34" charset="0"/>
              </a:rPr>
              <a:t>AFRICAN NUCLEAR ENERGY CORPORATION OF SOUTH </a:t>
            </a:r>
            <a:r>
              <a:rPr lang="en-ZA" sz="3600" b="1" u="sng" dirty="0" smtClean="0">
                <a:latin typeface="Arial" panose="020B0604020202020204" pitchFamily="34" charset="0"/>
                <a:ea typeface="Calibri" panose="020F0502020204030204" pitchFamily="34" charset="0"/>
                <a:cs typeface="Arial" panose="020B0604020202020204" pitchFamily="34" charset="0"/>
              </a:rPr>
              <a:t>AFRICA (NECSA) </a:t>
            </a:r>
            <a:endParaRPr lang="en-ZA" sz="44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romanLcParenR"/>
            </a:pPr>
            <a:r>
              <a:rPr lang="en-ZA" sz="3400" u="sng" dirty="0">
                <a:latin typeface="Arial" panose="020B0604020202020204" pitchFamily="34" charset="0"/>
                <a:ea typeface="Calibri" panose="020F0502020204030204" pitchFamily="34" charset="0"/>
                <a:cs typeface="Arial" panose="020B0604020202020204" pitchFamily="34" charset="0"/>
              </a:rPr>
              <a:t>Decontamination and Decommissioning liability</a:t>
            </a:r>
            <a:endParaRPr lang="en-ZA" sz="34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arenR"/>
            </a:pPr>
            <a:r>
              <a:rPr lang="en-ZA" sz="3400" dirty="0">
                <a:latin typeface="Arial" panose="020B0604020202020204" pitchFamily="34" charset="0"/>
                <a:ea typeface="Calibri" panose="020F0502020204030204" pitchFamily="34" charset="0"/>
                <a:cs typeface="Arial" panose="020B0604020202020204" pitchFamily="34" charset="0"/>
              </a:rPr>
              <a:t>This is a liability that has arisen as a result of past strategic nuclear facilities which were never correctly decontaminated nor decommissioned. A process is currently underway to obtain approval / agreement from Cabinet on the quantum required to perform this function.</a:t>
            </a:r>
          </a:p>
          <a:p>
            <a:pPr marL="342900" lvl="0" indent="-342900" algn="just">
              <a:lnSpc>
                <a:spcPct val="150000"/>
              </a:lnSpc>
              <a:spcAft>
                <a:spcPts val="1000"/>
              </a:spcAft>
              <a:buFont typeface="+mj-lt"/>
              <a:buAutoNum type="alphaLcParenR"/>
            </a:pPr>
            <a:r>
              <a:rPr lang="en-ZA" sz="3400" dirty="0">
                <a:latin typeface="Arial" panose="020B0604020202020204" pitchFamily="34" charset="0"/>
                <a:ea typeface="Calibri" panose="020F0502020204030204" pitchFamily="34" charset="0"/>
                <a:cs typeface="Arial" panose="020B0604020202020204" pitchFamily="34" charset="0"/>
              </a:rPr>
              <a:t>In 2000 </a:t>
            </a:r>
            <a:r>
              <a:rPr lang="en-ZA" sz="3400" dirty="0" err="1">
                <a:latin typeface="Arial" panose="020B0604020202020204" pitchFamily="34" charset="0"/>
                <a:ea typeface="Calibri" panose="020F0502020204030204" pitchFamily="34" charset="0"/>
                <a:cs typeface="Arial" panose="020B0604020202020204" pitchFamily="34" charset="0"/>
              </a:rPr>
              <a:t>Necsa</a:t>
            </a:r>
            <a:r>
              <a:rPr lang="en-ZA" sz="3400" dirty="0">
                <a:latin typeface="Arial" panose="020B0604020202020204" pitchFamily="34" charset="0"/>
                <a:ea typeface="Calibri" panose="020F0502020204030204" pitchFamily="34" charset="0"/>
                <a:cs typeface="Arial" panose="020B0604020202020204" pitchFamily="34" charset="0"/>
              </a:rPr>
              <a:t> was requested by the then Department of Minerals and Energy </a:t>
            </a:r>
            <a:r>
              <a:rPr lang="en-ZA" sz="3400" i="1" dirty="0">
                <a:latin typeface="Arial" panose="020B0604020202020204" pitchFamily="34" charset="0"/>
                <a:ea typeface="Calibri" panose="020F0502020204030204" pitchFamily="34" charset="0"/>
                <a:cs typeface="Arial" panose="020B0604020202020204" pitchFamily="34" charset="0"/>
              </a:rPr>
              <a:t>(now DoE)</a:t>
            </a:r>
            <a:r>
              <a:rPr lang="en-ZA" sz="3400" dirty="0">
                <a:latin typeface="Arial" panose="020B0604020202020204" pitchFamily="34" charset="0"/>
                <a:ea typeface="Calibri" panose="020F0502020204030204" pitchFamily="34" charset="0"/>
                <a:cs typeface="Arial" panose="020B0604020202020204" pitchFamily="34" charset="0"/>
              </a:rPr>
              <a:t> to quantify the total nuclear and related liability on the </a:t>
            </a:r>
            <a:r>
              <a:rPr lang="en-ZA" sz="3400" dirty="0" err="1">
                <a:latin typeface="Arial" panose="020B0604020202020204" pitchFamily="34" charset="0"/>
                <a:ea typeface="Calibri" panose="020F0502020204030204" pitchFamily="34" charset="0"/>
                <a:cs typeface="Arial" panose="020B0604020202020204" pitchFamily="34" charset="0"/>
              </a:rPr>
              <a:t>Pelindaba</a:t>
            </a:r>
            <a:r>
              <a:rPr lang="en-ZA" sz="3400" dirty="0">
                <a:latin typeface="Arial" panose="020B0604020202020204" pitchFamily="34" charset="0"/>
                <a:ea typeface="Calibri" panose="020F0502020204030204" pitchFamily="34" charset="0"/>
                <a:cs typeface="Arial" panose="020B0604020202020204" pitchFamily="34" charset="0"/>
              </a:rPr>
              <a:t> site arising from the nuclear weapon program. </a:t>
            </a:r>
            <a:r>
              <a:rPr lang="en-ZA" sz="3400" dirty="0" err="1">
                <a:latin typeface="Arial" panose="020B0604020202020204" pitchFamily="34" charset="0"/>
                <a:ea typeface="Calibri" panose="020F0502020204030204" pitchFamily="34" charset="0"/>
                <a:cs typeface="Arial" panose="020B0604020202020204" pitchFamily="34" charset="0"/>
              </a:rPr>
              <a:t>Necsa</a:t>
            </a:r>
            <a:r>
              <a:rPr lang="en-ZA" sz="3400" dirty="0">
                <a:latin typeface="Arial" panose="020B0604020202020204" pitchFamily="34" charset="0"/>
                <a:ea typeface="Calibri" panose="020F0502020204030204" pitchFamily="34" charset="0"/>
                <a:cs typeface="Arial" panose="020B0604020202020204" pitchFamily="34" charset="0"/>
              </a:rPr>
              <a:t> then submitted to Cabinet, in 2004, through the DoE, a Nuclear Liabilities Management Plan of the total nuclear liability amounting to R2.8 billion for the D&amp;D and related waste of the past strategic nuclear facilities on </a:t>
            </a:r>
            <a:r>
              <a:rPr lang="en-ZA" sz="3400" dirty="0" err="1">
                <a:latin typeface="Arial" panose="020B0604020202020204" pitchFamily="34" charset="0"/>
                <a:ea typeface="Calibri" panose="020F0502020204030204" pitchFamily="34" charset="0"/>
                <a:cs typeface="Arial" panose="020B0604020202020204" pitchFamily="34" charset="0"/>
              </a:rPr>
              <a:t>Necsa</a:t>
            </a:r>
            <a:r>
              <a:rPr lang="en-ZA" sz="3400" dirty="0">
                <a:latin typeface="Arial" panose="020B0604020202020204" pitchFamily="34" charset="0"/>
                <a:ea typeface="Calibri" panose="020F0502020204030204" pitchFamily="34" charset="0"/>
                <a:cs typeface="Arial" panose="020B0604020202020204" pitchFamily="34" charset="0"/>
              </a:rPr>
              <a:t> site at </a:t>
            </a:r>
            <a:r>
              <a:rPr lang="en-ZA" sz="3400" dirty="0" err="1">
                <a:latin typeface="Arial" panose="020B0604020202020204" pitchFamily="34" charset="0"/>
                <a:ea typeface="Calibri" panose="020F0502020204030204" pitchFamily="34" charset="0"/>
                <a:cs typeface="Arial" panose="020B0604020202020204" pitchFamily="34" charset="0"/>
              </a:rPr>
              <a:t>Pelindaba</a:t>
            </a:r>
            <a:r>
              <a:rPr lang="en-ZA" sz="3400" dirty="0">
                <a:latin typeface="Arial" panose="020B0604020202020204" pitchFamily="34" charset="0"/>
                <a:ea typeface="Calibri" panose="020F0502020204030204" pitchFamily="34" charset="0"/>
                <a:cs typeface="Arial" panose="020B0604020202020204" pitchFamily="34" charset="0"/>
              </a:rPr>
              <a:t>. This Plan was divided into three major stages namely:-</a:t>
            </a: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367003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1"/>
            <a:ext cx="7886700" cy="609600"/>
          </a:xfrm>
        </p:spPr>
        <p:txBody>
          <a:bodyPr>
            <a:normAutofit fontScale="90000"/>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25000" lnSpcReduction="20000"/>
          </a:bodyPr>
          <a:lstStyle/>
          <a:p>
            <a:pPr marL="0" lvl="0" indent="0">
              <a:lnSpc>
                <a:spcPct val="150000"/>
              </a:lnSpc>
              <a:spcAft>
                <a:spcPts val="0"/>
              </a:spcAft>
              <a:buNone/>
            </a:pPr>
            <a:r>
              <a:rPr lang="en-ZA" sz="7200" b="1" u="sng" dirty="0" smtClean="0">
                <a:latin typeface="Arial" panose="020B0604020202020204" pitchFamily="34" charset="0"/>
                <a:ea typeface="Calibri" panose="020F0502020204030204" pitchFamily="34" charset="0"/>
                <a:cs typeface="Arial" panose="020B0604020202020204" pitchFamily="34" charset="0"/>
              </a:rPr>
              <a:t>3) NATIONAL </a:t>
            </a:r>
            <a:r>
              <a:rPr lang="en-ZA" sz="7200" b="1" u="sng" dirty="0">
                <a:latin typeface="Arial" panose="020B0604020202020204" pitchFamily="34" charset="0"/>
                <a:ea typeface="Calibri" panose="020F0502020204030204" pitchFamily="34" charset="0"/>
                <a:cs typeface="Arial" panose="020B0604020202020204" pitchFamily="34" charset="0"/>
              </a:rPr>
              <a:t>NUCLEAR </a:t>
            </a:r>
            <a:r>
              <a:rPr lang="en-ZA" sz="7200" b="1" u="sng" dirty="0" smtClean="0">
                <a:latin typeface="Arial" panose="020B0604020202020204" pitchFamily="34" charset="0"/>
                <a:ea typeface="Calibri" panose="020F0502020204030204" pitchFamily="34" charset="0"/>
                <a:cs typeface="Arial" panose="020B0604020202020204" pitchFamily="34" charset="0"/>
              </a:rPr>
              <a:t>REGULATOR</a:t>
            </a:r>
            <a:endParaRPr lang="en-ZA" sz="7200" dirty="0" smtClean="0">
              <a:latin typeface="Arial" panose="020B0604020202020204" pitchFamily="34" charset="0"/>
              <a:ea typeface="Calibri" panose="020F0502020204030204" pitchFamily="34" charset="0"/>
              <a:cs typeface="Arial" panose="020B0604020202020204" pitchFamily="34" charset="0"/>
            </a:endParaRPr>
          </a:p>
          <a:p>
            <a:pPr marL="0" lvl="0" indent="0">
              <a:lnSpc>
                <a:spcPct val="150000"/>
              </a:lnSpc>
              <a:spcAft>
                <a:spcPts val="0"/>
              </a:spcAft>
              <a:buNone/>
            </a:pPr>
            <a:r>
              <a:rPr lang="en-ZA" sz="7200" dirty="0" smtClean="0">
                <a:latin typeface="Arial" panose="020B0604020202020204" pitchFamily="34" charset="0"/>
                <a:ea typeface="Calibri" panose="020F0502020204030204" pitchFamily="34" charset="0"/>
                <a:cs typeface="Arial" panose="020B0604020202020204" pitchFamily="34" charset="0"/>
              </a:rPr>
              <a:t>Founding </a:t>
            </a:r>
            <a:r>
              <a:rPr lang="en-ZA" sz="7200" dirty="0">
                <a:latin typeface="Arial" panose="020B0604020202020204" pitchFamily="34" charset="0"/>
                <a:ea typeface="Calibri" panose="020F0502020204030204" pitchFamily="34" charset="0"/>
                <a:cs typeface="Arial" panose="020B0604020202020204" pitchFamily="34" charset="0"/>
              </a:rPr>
              <a:t>legislation – National Nuclear Regulator Act, 47 of </a:t>
            </a:r>
            <a:r>
              <a:rPr lang="en-ZA" sz="7200" dirty="0" smtClean="0">
                <a:latin typeface="Arial" panose="020B0604020202020204" pitchFamily="34" charset="0"/>
                <a:ea typeface="Calibri" panose="020F0502020204030204" pitchFamily="34" charset="0"/>
                <a:cs typeface="Arial" panose="020B0604020202020204" pitchFamily="34" charset="0"/>
              </a:rPr>
              <a:t>1999 and Mandate </a:t>
            </a:r>
            <a:r>
              <a:rPr lang="en-ZA" sz="7200" dirty="0">
                <a:latin typeface="Arial" panose="020B0604020202020204" pitchFamily="34" charset="0"/>
                <a:ea typeface="Calibri" panose="020F0502020204030204" pitchFamily="34" charset="0"/>
                <a:cs typeface="Arial" panose="020B0604020202020204" pitchFamily="34" charset="0"/>
              </a:rPr>
              <a:t>– to provide and maintain an effective and efficient national regulatory framework for the protection of persons, property and the environment against nuclear damage.</a:t>
            </a:r>
          </a:p>
          <a:p>
            <a:pPr marL="342900" lvl="0" indent="-342900">
              <a:lnSpc>
                <a:spcPct val="150000"/>
              </a:lnSpc>
              <a:spcAft>
                <a:spcPts val="0"/>
              </a:spcAft>
              <a:buFont typeface="+mj-lt"/>
              <a:buAutoNum type="alphaLcParenR"/>
            </a:pPr>
            <a:r>
              <a:rPr lang="en-ZA" sz="7200" b="1" u="sng" dirty="0" smtClean="0">
                <a:latin typeface="Arial" panose="020B0604020202020204" pitchFamily="34" charset="0"/>
                <a:ea typeface="Calibri" panose="020F0502020204030204" pitchFamily="34" charset="0"/>
                <a:cs typeface="Arial" panose="020B0604020202020204" pitchFamily="34" charset="0"/>
              </a:rPr>
              <a:t>Governance</a:t>
            </a:r>
            <a:endParaRPr lang="en-ZA" sz="7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romanLcParenR"/>
            </a:pPr>
            <a:r>
              <a:rPr lang="en-ZA" sz="7200" dirty="0">
                <a:latin typeface="Arial" panose="020B0604020202020204" pitchFamily="34" charset="0"/>
                <a:ea typeface="Calibri" panose="020F0502020204030204" pitchFamily="34" charset="0"/>
                <a:cs typeface="Arial" panose="020B0604020202020204" pitchFamily="34" charset="0"/>
              </a:rPr>
              <a:t>The NNR funding model is a matter that needs urgent attention. NNR’s grant allocation from the national </a:t>
            </a:r>
            <a:r>
              <a:rPr lang="en-ZA" sz="7200" dirty="0" err="1">
                <a:latin typeface="Arial" panose="020B0604020202020204" pitchFamily="34" charset="0"/>
                <a:ea typeface="Calibri" panose="020F0502020204030204" pitchFamily="34" charset="0"/>
                <a:cs typeface="Arial" panose="020B0604020202020204" pitchFamily="34" charset="0"/>
              </a:rPr>
              <a:t>fiscus</a:t>
            </a:r>
            <a:r>
              <a:rPr lang="en-ZA" sz="7200" dirty="0">
                <a:latin typeface="Arial" panose="020B0604020202020204" pitchFamily="34" charset="0"/>
                <a:ea typeface="Calibri" panose="020F0502020204030204" pitchFamily="34" charset="0"/>
                <a:cs typeface="Arial" panose="020B0604020202020204" pitchFamily="34" charset="0"/>
              </a:rPr>
              <a:t> has steadily decreased, whilst the demands placed on the organisation continue to increase, particularly in light of the impending nuclear new build programme.</a:t>
            </a:r>
          </a:p>
          <a:p>
            <a:pPr marL="457200" lvl="1" indent="0" algn="just">
              <a:lnSpc>
                <a:spcPct val="150000"/>
              </a:lnSpc>
              <a:spcAft>
                <a:spcPts val="0"/>
              </a:spcAft>
              <a:buNone/>
            </a:pP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78337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1"/>
            <a:ext cx="7886700" cy="609600"/>
          </a:xfrm>
        </p:spPr>
        <p:txBody>
          <a:bodyPr>
            <a:normAutofit fontScale="90000"/>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25000" lnSpcReduction="20000"/>
          </a:bodyPr>
          <a:lstStyle/>
          <a:p>
            <a:pPr marL="0" lvl="0" indent="0">
              <a:lnSpc>
                <a:spcPct val="150000"/>
              </a:lnSpc>
              <a:spcAft>
                <a:spcPts val="0"/>
              </a:spcAft>
              <a:buNone/>
            </a:pPr>
            <a:r>
              <a:rPr lang="en-ZA" sz="7200" b="1" u="sng" dirty="0" smtClean="0">
                <a:latin typeface="Arial" panose="020B0604020202020204" pitchFamily="34" charset="0"/>
                <a:ea typeface="Calibri" panose="020F0502020204030204" pitchFamily="34" charset="0"/>
                <a:cs typeface="Arial" panose="020B0604020202020204" pitchFamily="34" charset="0"/>
              </a:rPr>
              <a:t>3) NATIONAL </a:t>
            </a:r>
            <a:r>
              <a:rPr lang="en-ZA" sz="7200" b="1" u="sng" dirty="0">
                <a:latin typeface="Arial" panose="020B0604020202020204" pitchFamily="34" charset="0"/>
                <a:ea typeface="Calibri" panose="020F0502020204030204" pitchFamily="34" charset="0"/>
                <a:cs typeface="Arial" panose="020B0604020202020204" pitchFamily="34" charset="0"/>
              </a:rPr>
              <a:t>NUCLEAR </a:t>
            </a:r>
            <a:r>
              <a:rPr lang="en-ZA" sz="7200" b="1" u="sng" dirty="0" smtClean="0">
                <a:latin typeface="Arial" panose="020B0604020202020204" pitchFamily="34" charset="0"/>
                <a:ea typeface="Calibri" panose="020F0502020204030204" pitchFamily="34" charset="0"/>
                <a:cs typeface="Arial" panose="020B0604020202020204" pitchFamily="34" charset="0"/>
              </a:rPr>
              <a:t>REGULATOR</a:t>
            </a:r>
            <a:endParaRPr lang="en-ZA" sz="7200" dirty="0" smtClean="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50000"/>
              </a:lnSpc>
              <a:spcAft>
                <a:spcPts val="0"/>
              </a:spcAft>
              <a:buNone/>
            </a:pPr>
            <a:r>
              <a:rPr lang="en-US" sz="7200" dirty="0" smtClean="0">
                <a:solidFill>
                  <a:srgbClr val="000000"/>
                </a:solidFill>
                <a:latin typeface="Arial" panose="020B0604020202020204" pitchFamily="34" charset="0"/>
                <a:ea typeface="Calibri" panose="020F0502020204030204" pitchFamily="34" charset="0"/>
                <a:cs typeface="Arial" panose="020B0604020202020204" pitchFamily="34" charset="0"/>
              </a:rPr>
              <a:t>((ii) For </a:t>
            </a:r>
            <a:r>
              <a:rPr lang="en-US" sz="7200" dirty="0">
                <a:solidFill>
                  <a:srgbClr val="000000"/>
                </a:solidFill>
                <a:latin typeface="Arial" panose="020B0604020202020204" pitchFamily="34" charset="0"/>
                <a:ea typeface="Calibri" panose="020F0502020204030204" pitchFamily="34" charset="0"/>
                <a:cs typeface="Arial" panose="020B0604020202020204" pitchFamily="34" charset="0"/>
              </a:rPr>
              <a:t>the last 2 years, the Minister of Finance has recommended the adoption of authorization fees at a percentage that is lower than that submitted by the Regulator as necessary to meet its needs. </a:t>
            </a:r>
            <a:r>
              <a:rPr lang="en-US" sz="7200" i="1"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sz="7200" i="1" dirty="0" err="1">
                <a:solidFill>
                  <a:srgbClr val="000000"/>
                </a:solidFill>
                <a:latin typeface="Arial" panose="020B0604020202020204" pitchFamily="34" charset="0"/>
                <a:ea typeface="Calibri" panose="020F0502020204030204" pitchFamily="34" charset="0"/>
                <a:cs typeface="Arial" panose="020B0604020202020204" pitchFamily="34" charset="0"/>
              </a:rPr>
              <a:t>ie</a:t>
            </a:r>
            <a:r>
              <a:rPr lang="en-US" sz="7200" i="1" dirty="0">
                <a:solidFill>
                  <a:srgbClr val="000000"/>
                </a:solidFill>
                <a:latin typeface="Arial" panose="020B0604020202020204" pitchFamily="34" charset="0"/>
                <a:ea typeface="Calibri" panose="020F0502020204030204" pitchFamily="34" charset="0"/>
                <a:cs typeface="Arial" panose="020B0604020202020204" pitchFamily="34" charset="0"/>
              </a:rPr>
              <a:t>. 2017/18 – 6% vs 9%)</a:t>
            </a:r>
            <a:r>
              <a:rPr lang="en-US" sz="7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ZA" sz="7200" dirty="0" smtClean="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50000"/>
              </a:lnSpc>
              <a:spcAft>
                <a:spcPts val="0"/>
              </a:spcAft>
              <a:buNone/>
            </a:pPr>
            <a:r>
              <a:rPr lang="en-ZA" sz="7200" dirty="0" smtClean="0">
                <a:solidFill>
                  <a:srgbClr val="000000"/>
                </a:solidFill>
                <a:latin typeface="Arial" panose="020B0604020202020204" pitchFamily="34" charset="0"/>
                <a:ea typeface="Calibri" panose="020F0502020204030204" pitchFamily="34" charset="0"/>
                <a:cs typeface="Arial" panose="020B0604020202020204" pitchFamily="34" charset="0"/>
              </a:rPr>
              <a:t>(iii)</a:t>
            </a:r>
            <a:r>
              <a:rPr lang="en-US" sz="7200" dirty="0" smtClean="0">
                <a:solidFill>
                  <a:srgbClr val="000000"/>
                </a:solidFill>
                <a:latin typeface="Arial" panose="020B0604020202020204" pitchFamily="34" charset="0"/>
                <a:ea typeface="Calibri" panose="020F0502020204030204" pitchFamily="34" charset="0"/>
                <a:cs typeface="Arial" panose="020B0604020202020204" pitchFamily="34" charset="0"/>
              </a:rPr>
              <a:t>The </a:t>
            </a:r>
            <a:r>
              <a:rPr lang="en-US" sz="7200" dirty="0">
                <a:solidFill>
                  <a:srgbClr val="000000"/>
                </a:solidFill>
                <a:latin typeface="Arial" panose="020B0604020202020204" pitchFamily="34" charset="0"/>
                <a:ea typeface="Calibri" panose="020F0502020204030204" pitchFamily="34" charset="0"/>
                <a:cs typeface="Arial" panose="020B0604020202020204" pitchFamily="34" charset="0"/>
              </a:rPr>
              <a:t>regulator’s limited annual budget creates constraints insofar as the identification, appointment and retention of highly skilled personnel is concerned. The Nuclear regulation industry is an industry which is measured at a global (</a:t>
            </a:r>
            <a:r>
              <a:rPr lang="en-US" sz="7200" i="1" dirty="0">
                <a:solidFill>
                  <a:srgbClr val="000000"/>
                </a:solidFill>
                <a:latin typeface="Arial" panose="020B0604020202020204" pitchFamily="34" charset="0"/>
                <a:ea typeface="Calibri" panose="020F0502020204030204" pitchFamily="34" charset="0"/>
                <a:cs typeface="Arial" panose="020B0604020202020204" pitchFamily="34" charset="0"/>
              </a:rPr>
              <a:t>and not local)</a:t>
            </a:r>
            <a:r>
              <a:rPr lang="en-US" sz="7200" dirty="0">
                <a:solidFill>
                  <a:srgbClr val="000000"/>
                </a:solidFill>
                <a:latin typeface="Arial" panose="020B0604020202020204" pitchFamily="34" charset="0"/>
                <a:ea typeface="Calibri" panose="020F0502020204030204" pitchFamily="34" charset="0"/>
                <a:cs typeface="Arial" panose="020B0604020202020204" pitchFamily="34" charset="0"/>
              </a:rPr>
              <a:t> level. Therefore, skilled employees are regularly poached by international </a:t>
            </a:r>
            <a:r>
              <a:rPr lang="en-US" sz="7200" dirty="0" err="1">
                <a:solidFill>
                  <a:srgbClr val="000000"/>
                </a:solidFill>
                <a:latin typeface="Arial" panose="020B0604020202020204" pitchFamily="34" charset="0"/>
                <a:ea typeface="Calibri" panose="020F0502020204030204" pitchFamily="34" charset="0"/>
                <a:cs typeface="Arial" panose="020B0604020202020204" pitchFamily="34" charset="0"/>
              </a:rPr>
              <a:t>organisation’s</a:t>
            </a:r>
            <a:r>
              <a:rPr lang="en-US" sz="7200" dirty="0">
                <a:solidFill>
                  <a:srgbClr val="000000"/>
                </a:solidFill>
                <a:latin typeface="Arial" panose="020B0604020202020204" pitchFamily="34" charset="0"/>
                <a:ea typeface="Calibri" panose="020F0502020204030204" pitchFamily="34" charset="0"/>
                <a:cs typeface="Arial" panose="020B0604020202020204" pitchFamily="34" charset="0"/>
              </a:rPr>
              <a:t>, thus reducing NNR’s ability to respond positively to the NNBP. </a:t>
            </a:r>
            <a:endParaRPr lang="en-ZA" sz="72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7539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25000" lnSpcReduction="20000"/>
          </a:bodyPr>
          <a:lstStyle/>
          <a:p>
            <a:pPr marL="0" lvl="0" indent="0">
              <a:lnSpc>
                <a:spcPct val="150000"/>
              </a:lnSpc>
              <a:spcAft>
                <a:spcPts val="1000"/>
              </a:spcAft>
              <a:buNone/>
            </a:pPr>
            <a:endParaRPr lang="en-US" sz="1200" dirty="0"/>
          </a:p>
          <a:p>
            <a:pPr marL="0" indent="0">
              <a:lnSpc>
                <a:spcPct val="150000"/>
              </a:lnSpc>
              <a:buNone/>
            </a:pPr>
            <a:r>
              <a:rPr lang="en-ZA" sz="7200" b="1" u="sng" dirty="0" smtClean="0">
                <a:latin typeface="Arial" panose="020B0604020202020204" pitchFamily="34" charset="0"/>
                <a:ea typeface="Calibri" panose="020F0502020204030204" pitchFamily="34" charset="0"/>
                <a:cs typeface="Arial" panose="020B0604020202020204" pitchFamily="34" charset="0"/>
              </a:rPr>
              <a:t>4) NATIONAL </a:t>
            </a:r>
            <a:r>
              <a:rPr lang="en-ZA" sz="7200" b="1" u="sng" dirty="0">
                <a:latin typeface="Arial" panose="020B0604020202020204" pitchFamily="34" charset="0"/>
                <a:ea typeface="Calibri" panose="020F0502020204030204" pitchFamily="34" charset="0"/>
                <a:cs typeface="Arial" panose="020B0604020202020204" pitchFamily="34" charset="0"/>
              </a:rPr>
              <a:t>RADIOACTIVE WASTE DISPOSAL </a:t>
            </a:r>
            <a:r>
              <a:rPr lang="en-ZA" sz="7200" b="1" u="sng" dirty="0" smtClean="0">
                <a:latin typeface="Arial" panose="020B0604020202020204" pitchFamily="34" charset="0"/>
                <a:ea typeface="Calibri" panose="020F0502020204030204" pitchFamily="34" charset="0"/>
                <a:cs typeface="Arial" panose="020B0604020202020204" pitchFamily="34" charset="0"/>
              </a:rPr>
              <a:t>INSTITUTE (NRWDI)</a:t>
            </a:r>
            <a:endParaRPr lang="en-ZA" sz="7200" b="1" u="sng" dirty="0">
              <a:latin typeface="Arial" panose="020B0604020202020204" pitchFamily="34" charset="0"/>
              <a:ea typeface="Calibri" panose="020F0502020204030204" pitchFamily="34" charset="0"/>
              <a:cs typeface="Arial" panose="020B0604020202020204" pitchFamily="34" charset="0"/>
            </a:endParaRPr>
          </a:p>
          <a:p>
            <a:pPr marL="0" lvl="0" indent="0">
              <a:lnSpc>
                <a:spcPct val="150000"/>
              </a:lnSpc>
              <a:spcAft>
                <a:spcPts val="0"/>
              </a:spcAft>
              <a:buNone/>
            </a:pPr>
            <a:r>
              <a:rPr lang="en-ZA" sz="7200" dirty="0">
                <a:latin typeface="Arial" panose="020B0604020202020204" pitchFamily="34" charset="0"/>
                <a:ea typeface="Calibri" panose="020F0502020204030204" pitchFamily="34" charset="0"/>
                <a:cs typeface="Times New Roman" panose="02020603050405020304" pitchFamily="18" charset="0"/>
              </a:rPr>
              <a:t>Founding legislation – National Radioactive Waste Disposal Institute Act, 53 of 2008.</a:t>
            </a:r>
            <a:endParaRPr lang="en-ZA" sz="7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50000"/>
              </a:lnSpc>
              <a:spcAft>
                <a:spcPts val="0"/>
              </a:spcAft>
              <a:buNone/>
            </a:pPr>
            <a:r>
              <a:rPr lang="en-ZA" sz="7200" dirty="0">
                <a:latin typeface="Arial" panose="020B0604020202020204" pitchFamily="34" charset="0"/>
                <a:ea typeface="Calibri" panose="020F0502020204030204" pitchFamily="34" charset="0"/>
                <a:cs typeface="Times New Roman" panose="02020603050405020304" pitchFamily="18" charset="0"/>
              </a:rPr>
              <a:t>Mandate – the disposal of radioactive waste material on a national level.</a:t>
            </a:r>
            <a:endParaRPr lang="en-ZA" sz="7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ZA" sz="7200" b="1" u="sng" dirty="0" smtClean="0">
                <a:latin typeface="Arial" panose="020B0604020202020204" pitchFamily="34" charset="0"/>
                <a:ea typeface="Calibri" panose="020F0502020204030204" pitchFamily="34" charset="0"/>
                <a:cs typeface="Times New Roman" panose="02020603050405020304" pitchFamily="18" charset="0"/>
              </a:rPr>
              <a:t>Governance</a:t>
            </a:r>
            <a:endParaRPr lang="en-ZA" sz="7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arenR"/>
            </a:pPr>
            <a:r>
              <a:rPr lang="en-ZA" sz="7200" dirty="0" smtClean="0">
                <a:latin typeface="Arial" panose="020B0604020202020204" pitchFamily="34" charset="0"/>
                <a:ea typeface="Calibri" panose="020F0502020204030204" pitchFamily="34" charset="0"/>
                <a:cs typeface="Times New Roman" panose="02020603050405020304" pitchFamily="18" charset="0"/>
              </a:rPr>
              <a:t>Therefore</a:t>
            </a:r>
            <a:r>
              <a:rPr lang="en-ZA" sz="7200" dirty="0">
                <a:latin typeface="Arial" panose="020B0604020202020204" pitchFamily="34" charset="0"/>
                <a:ea typeface="Calibri" panose="020F0502020204030204" pitchFamily="34" charset="0"/>
                <a:cs typeface="Times New Roman" panose="02020603050405020304" pitchFamily="18" charset="0"/>
              </a:rPr>
              <a:t>, NRWDI presently leases office space from NECSA, and outsources a number of critical functions to NECSA, by way of a Service Level Agreement.</a:t>
            </a:r>
            <a:endParaRPr lang="en-ZA" sz="7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arenR"/>
            </a:pPr>
            <a:r>
              <a:rPr lang="en-ZA" sz="7200" dirty="0">
                <a:latin typeface="Arial" panose="020B0604020202020204" pitchFamily="34" charset="0"/>
                <a:ea typeface="Calibri" panose="020F0502020204030204" pitchFamily="34" charset="0"/>
                <a:cs typeface="Times New Roman" panose="02020603050405020304" pitchFamily="18" charset="0"/>
              </a:rPr>
              <a:t>The organisation was assisted by NECSA and the DoE to pay salaries for a number of months during 2017. This assistance allowed the organization to covers its expenses for the 2016/17 financial year. </a:t>
            </a:r>
            <a:endParaRPr lang="en-ZA" sz="7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arenR"/>
            </a:pPr>
            <a:r>
              <a:rPr lang="en-ZA" sz="7200" dirty="0">
                <a:latin typeface="Arial" panose="020B0604020202020204" pitchFamily="34" charset="0"/>
                <a:ea typeface="Calibri" panose="020F0502020204030204" pitchFamily="34" charset="0"/>
                <a:cs typeface="Times New Roman" panose="02020603050405020304" pitchFamily="18" charset="0"/>
              </a:rPr>
              <a:t>The National Treasury has allocated R99 million grant funding to NRWDI over the next 3 financial years while the DOE finalises the NRWDI Management Fund Bill.</a:t>
            </a:r>
            <a:endParaRPr lang="en-ZA" sz="7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ZA" sz="7200" dirty="0">
                <a:latin typeface="Arial" panose="020B0604020202020204" pitchFamily="34" charset="0"/>
                <a:ea typeface="Calibri" panose="020F0502020204030204" pitchFamily="34" charset="0"/>
                <a:cs typeface="Times New Roman" panose="02020603050405020304" pitchFamily="18" charset="0"/>
              </a:rPr>
              <a:t> </a:t>
            </a:r>
            <a:endParaRPr lang="en-ZA" sz="72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Symbol" panose="05050102010706020507" pitchFamily="18" charset="2"/>
              <a:buChar char=""/>
            </a:pP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9128981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802261"/>
          </a:xfrm>
        </p:spPr>
        <p:txBody>
          <a:bodyPr>
            <a:normAutofit fontScale="25000" lnSpcReduction="20000"/>
          </a:bodyPr>
          <a:lstStyle/>
          <a:p>
            <a:pPr marL="0" lvl="0" indent="0">
              <a:lnSpc>
                <a:spcPct val="150000"/>
              </a:lnSpc>
              <a:spcAft>
                <a:spcPts val="1000"/>
              </a:spcAft>
              <a:buNone/>
            </a:pPr>
            <a:endParaRPr lang="en-US" sz="1200" dirty="0"/>
          </a:p>
          <a:p>
            <a:pPr marL="0" lvl="0" indent="0">
              <a:lnSpc>
                <a:spcPct val="150000"/>
              </a:lnSpc>
              <a:spcAft>
                <a:spcPts val="0"/>
              </a:spcAft>
              <a:buNone/>
            </a:pPr>
            <a:r>
              <a:rPr lang="en-ZA" sz="7200" b="1" u="sng" dirty="0">
                <a:latin typeface="Arial" panose="020B0604020202020204" pitchFamily="34" charset="0"/>
                <a:ea typeface="Calibri" panose="020F0502020204030204" pitchFamily="34" charset="0"/>
                <a:cs typeface="Arial" panose="020B0604020202020204" pitchFamily="34" charset="0"/>
              </a:rPr>
              <a:t>Key Operational Performance concerns and challenges</a:t>
            </a:r>
            <a:endParaRPr lang="en-ZA" sz="7200" dirty="0">
              <a:latin typeface="Arial" panose="020B0604020202020204" pitchFamily="34" charset="0"/>
              <a:ea typeface="Calibri" panose="020F0502020204030204" pitchFamily="34" charset="0"/>
              <a:cs typeface="Arial" panose="020B0604020202020204" pitchFamily="34" charset="0"/>
            </a:endParaRPr>
          </a:p>
          <a:p>
            <a:pPr>
              <a:lnSpc>
                <a:spcPct val="115000"/>
              </a:lnSpc>
            </a:pPr>
            <a:r>
              <a:rPr lang="en-GB" sz="7200" dirty="0">
                <a:latin typeface="Arial" panose="020B0604020202020204" pitchFamily="34" charset="0"/>
                <a:ea typeface="Calibri" panose="020F0502020204030204" pitchFamily="34" charset="0"/>
                <a:cs typeface="Arial" panose="020B0604020202020204" pitchFamily="34" charset="0"/>
              </a:rPr>
              <a:t>Key priorities during the 2017/18 financial year will include:</a:t>
            </a:r>
            <a:endParaRPr lang="en-ZA" sz="72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romanLcParenR"/>
            </a:pPr>
            <a:r>
              <a:rPr lang="en-ZA" sz="7200" dirty="0">
                <a:latin typeface="Arial" panose="020B0604020202020204" pitchFamily="34" charset="0"/>
                <a:ea typeface="Calibri" panose="020F0502020204030204" pitchFamily="34" charset="0"/>
                <a:cs typeface="Arial" panose="020B0604020202020204" pitchFamily="34" charset="0"/>
              </a:rPr>
              <a:t>Finalization of the functional shift programme from NECSA</a:t>
            </a:r>
          </a:p>
          <a:p>
            <a:pPr marL="342900" lvl="0" indent="-342900">
              <a:lnSpc>
                <a:spcPct val="115000"/>
              </a:lnSpc>
              <a:spcAft>
                <a:spcPts val="0"/>
              </a:spcAft>
              <a:buFont typeface="+mj-lt"/>
              <a:buAutoNum type="romanLcParenR"/>
            </a:pPr>
            <a:r>
              <a:rPr lang="en-ZA" sz="7200" u="sng" dirty="0">
                <a:latin typeface="Arial" panose="020B0604020202020204" pitchFamily="34" charset="0"/>
                <a:ea typeface="Calibri" panose="020F0502020204030204" pitchFamily="34" charset="0"/>
                <a:cs typeface="Arial" panose="020B0604020202020204" pitchFamily="34" charset="0"/>
              </a:rPr>
              <a:t>Development of the NRWDI Waste Management Fund Bill</a:t>
            </a:r>
            <a:endParaRPr lang="en-ZA" sz="7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arenR"/>
            </a:pP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The Radioactive Waste Management Policy and Strategy for the Republic of South Africa (2005) provides for the establishment of a Radioactive Waste Management Fund </a:t>
            </a:r>
            <a:r>
              <a:rPr lang="en-ZA" sz="7200" i="1" dirty="0">
                <a:solidFill>
                  <a:srgbClr val="000000"/>
                </a:solidFill>
                <a:latin typeface="Arial" panose="020B0604020202020204" pitchFamily="34" charset="0"/>
                <a:ea typeface="Times New Roman" panose="02020603050405020304" pitchFamily="18" charset="0"/>
                <a:cs typeface="Arial" panose="020B0604020202020204" pitchFamily="34" charset="0"/>
              </a:rPr>
              <a:t>(“the Fund”)</a:t>
            </a: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 by statute to ensure that there are sufficient financial provisions for the long-term management options of the various waste forms.</a:t>
            </a:r>
            <a:r>
              <a:rPr lang="en-ZA" sz="7200" dirty="0">
                <a:latin typeface="Arial" panose="020B0604020202020204" pitchFamily="34" charset="0"/>
                <a:ea typeface="Times New Roman" panose="02020603050405020304" pitchFamily="18" charset="0"/>
                <a:cs typeface="Arial" panose="020B0604020202020204" pitchFamily="34" charset="0"/>
              </a:rPr>
              <a:t> </a:t>
            </a:r>
            <a:endParaRPr lang="en-ZA" sz="7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arenR"/>
            </a:pP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The Fund presently does not exist - the Bill for its establishment is being developed by the Department. </a:t>
            </a:r>
            <a:endParaRPr lang="en-ZA" sz="7200"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1000"/>
              </a:spcAft>
            </a:pPr>
            <a:endParaRPr lang="en-ZA" sz="7200" dirty="0">
              <a:latin typeface="Arial" panose="020B0604020202020204" pitchFamily="34" charset="0"/>
              <a:ea typeface="Calibri" panose="020F0502020204030204" pitchFamily="34" charset="0"/>
              <a:cs typeface="Arial" panose="020B0604020202020204" pitchFamily="34" charset="0"/>
            </a:endParaRPr>
          </a:p>
          <a:p>
            <a:pPr marL="742950" lvl="1" indent="-285750" algn="just">
              <a:lnSpc>
                <a:spcPct val="150000"/>
              </a:lnSpc>
              <a:spcAft>
                <a:spcPts val="0"/>
              </a:spcAft>
              <a:buFont typeface="Symbol" panose="05050102010706020507" pitchFamily="18" charset="2"/>
              <a:buChar char=""/>
            </a:pP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48691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25000" lnSpcReduction="20000"/>
          </a:bodyPr>
          <a:lstStyle/>
          <a:p>
            <a:pPr marL="0" lvl="0" indent="0">
              <a:lnSpc>
                <a:spcPct val="150000"/>
              </a:lnSpc>
              <a:spcAft>
                <a:spcPts val="1000"/>
              </a:spcAft>
              <a:buNone/>
            </a:pPr>
            <a:endParaRPr lang="en-US" sz="1200" dirty="0"/>
          </a:p>
          <a:p>
            <a:pPr marL="342900" lvl="0" indent="-342900">
              <a:lnSpc>
                <a:spcPct val="115000"/>
              </a:lnSpc>
              <a:spcAft>
                <a:spcPts val="0"/>
              </a:spcAft>
              <a:buFont typeface="+mj-lt"/>
              <a:buAutoNum type="romanLcParenR"/>
            </a:pPr>
            <a:r>
              <a:rPr lang="en-ZA" sz="7200" u="sng" dirty="0">
                <a:latin typeface="Arial" panose="020B0604020202020204" pitchFamily="34" charset="0"/>
                <a:ea typeface="Calibri" panose="020F0502020204030204" pitchFamily="34" charset="0"/>
                <a:cs typeface="Arial" panose="020B0604020202020204" pitchFamily="34" charset="0"/>
              </a:rPr>
              <a:t>Nuclear Site Installation Licence – </a:t>
            </a:r>
            <a:r>
              <a:rPr lang="en-ZA" sz="7200" u="sng" dirty="0" err="1">
                <a:latin typeface="Arial" panose="020B0604020202020204" pitchFamily="34" charset="0"/>
                <a:ea typeface="Calibri" panose="020F0502020204030204" pitchFamily="34" charset="0"/>
                <a:cs typeface="Arial" panose="020B0604020202020204" pitchFamily="34" charset="0"/>
              </a:rPr>
              <a:t>Vaalputs</a:t>
            </a:r>
            <a:r>
              <a:rPr lang="en-ZA" sz="7200" dirty="0">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mj-lt"/>
              <a:buAutoNum type="alphaLcParenR"/>
            </a:pP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Section 25 of NNR Act states that a Nuclear Installation Licence is not transferable and therefore NRWDI must apply for a Nuclear Installation Licence. </a:t>
            </a:r>
            <a:endParaRPr lang="en-ZA" sz="7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arenR"/>
            </a:pP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The report shows that </a:t>
            </a:r>
            <a:r>
              <a:rPr lang="en-ZA" sz="7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Vaalputs</a:t>
            </a: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 staff was transferred to NRWDI as of 1 April 2018, based on the Agreement signed by NRWDI and NECSA in terms of section 197 of the Labour Relations Act.</a:t>
            </a:r>
            <a:endParaRPr lang="en-ZA" sz="7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arenR"/>
            </a:pP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A joint transitional structure between NRWDI and NECSA was established during the quarter under review. This structure will oversee safe operations at </a:t>
            </a:r>
            <a:r>
              <a:rPr lang="en-ZA" sz="7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Vaalputs</a:t>
            </a: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 during the licensing process.</a:t>
            </a:r>
            <a:endParaRPr lang="en-ZA" sz="72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arenR"/>
            </a:pPr>
            <a:r>
              <a:rPr lang="en-ZA" sz="7200" dirty="0">
                <a:solidFill>
                  <a:srgbClr val="000000"/>
                </a:solidFill>
                <a:latin typeface="Arial" panose="020B0604020202020204" pitchFamily="34" charset="0"/>
                <a:ea typeface="Times New Roman" panose="02020603050405020304" pitchFamily="18" charset="0"/>
                <a:cs typeface="Arial" panose="020B0604020202020204" pitchFamily="34" charset="0"/>
              </a:rPr>
              <a:t>A Nuclear Installation Licence application was lodged with the National Nuclear Regulator on 4 May 2018.</a:t>
            </a:r>
            <a:endParaRPr lang="en-ZA" sz="7200" dirty="0">
              <a:latin typeface="Arial" panose="020B0604020202020204" pitchFamily="34" charset="0"/>
              <a:ea typeface="Calibri" panose="020F0502020204030204" pitchFamily="34" charset="0"/>
              <a:cs typeface="Arial" panose="020B0604020202020204" pitchFamily="34" charset="0"/>
            </a:endParaRPr>
          </a:p>
          <a:p>
            <a:pPr marL="685800">
              <a:lnSpc>
                <a:spcPct val="115000"/>
              </a:lnSpc>
              <a:spcAft>
                <a:spcPts val="1000"/>
              </a:spcAft>
            </a:pPr>
            <a:endParaRPr lang="en-ZA" sz="60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ZA" sz="4500" dirty="0">
                <a:latin typeface="Arial" panose="020B0604020202020204" pitchFamily="34" charset="0"/>
                <a:ea typeface="Calibri" panose="020F0502020204030204" pitchFamily="34" charset="0"/>
                <a:cs typeface="Times New Roman" panose="02020603050405020304" pitchFamily="18" charset="0"/>
              </a:rPr>
              <a:t> </a:t>
            </a:r>
            <a:endParaRPr lang="en-ZA" sz="4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Symbol" panose="05050102010706020507" pitchFamily="18" charset="2"/>
              <a:buChar char=""/>
            </a:pP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53977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25000" lnSpcReduction="20000"/>
          </a:bodyPr>
          <a:lstStyle/>
          <a:p>
            <a:pPr marL="0" lvl="0" indent="0">
              <a:lnSpc>
                <a:spcPct val="150000"/>
              </a:lnSpc>
              <a:spcAft>
                <a:spcPts val="1000"/>
              </a:spcAft>
              <a:buNone/>
            </a:pPr>
            <a:endParaRPr lang="en-US" sz="1200" dirty="0"/>
          </a:p>
          <a:p>
            <a:pPr marL="0" lvl="0" indent="0">
              <a:lnSpc>
                <a:spcPct val="150000"/>
              </a:lnSpc>
              <a:spcAft>
                <a:spcPts val="0"/>
              </a:spcAft>
              <a:buNone/>
            </a:pPr>
            <a:r>
              <a:rPr lang="en-ZA" sz="7200" b="1" u="sng" dirty="0" smtClean="0">
                <a:latin typeface="Arial" panose="020B0604020202020204" pitchFamily="34" charset="0"/>
                <a:ea typeface="Calibri" panose="020F0502020204030204" pitchFamily="34" charset="0"/>
                <a:cs typeface="Arial" panose="020B0604020202020204" pitchFamily="34" charset="0"/>
              </a:rPr>
              <a:t>5) SOUTH </a:t>
            </a:r>
            <a:r>
              <a:rPr lang="en-ZA" sz="7200" b="1" u="sng" dirty="0">
                <a:latin typeface="Arial" panose="020B0604020202020204" pitchFamily="34" charset="0"/>
                <a:ea typeface="Calibri" panose="020F0502020204030204" pitchFamily="34" charset="0"/>
                <a:cs typeface="Arial" panose="020B0604020202020204" pitchFamily="34" charset="0"/>
              </a:rPr>
              <a:t>AFRICAN NATIONAL ENERGY DEVELOPMENT </a:t>
            </a:r>
            <a:r>
              <a:rPr lang="en-ZA" sz="7200" b="1" u="sng" dirty="0" smtClean="0">
                <a:latin typeface="Arial" panose="020B0604020202020204" pitchFamily="34" charset="0"/>
                <a:ea typeface="Calibri" panose="020F0502020204030204" pitchFamily="34" charset="0"/>
                <a:cs typeface="Arial" panose="020B0604020202020204" pitchFamily="34" charset="0"/>
              </a:rPr>
              <a:t>INSTITUTE (SANEDI)</a:t>
            </a:r>
            <a:endParaRPr lang="en-ZA" sz="88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50000"/>
              </a:lnSpc>
              <a:spcAft>
                <a:spcPts val="0"/>
              </a:spcAft>
              <a:buFont typeface="+mj-lt"/>
              <a:buAutoNum type="romanLcParenR"/>
            </a:pPr>
            <a:r>
              <a:rPr lang="en-ZA" sz="7200" dirty="0">
                <a:latin typeface="Arial" panose="020B0604020202020204" pitchFamily="34" charset="0"/>
                <a:ea typeface="Calibri" panose="020F0502020204030204" pitchFamily="34" charset="0"/>
                <a:cs typeface="Times New Roman" panose="02020603050405020304" pitchFamily="18" charset="0"/>
              </a:rPr>
              <a:t>Founding legislation – National Energy Act, 34 of 2008</a:t>
            </a:r>
            <a:endParaRPr lang="en-ZA" sz="8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romanLcParenR"/>
            </a:pPr>
            <a:r>
              <a:rPr lang="en-ZA" sz="7200" dirty="0">
                <a:latin typeface="Arial" panose="020B0604020202020204" pitchFamily="34" charset="0"/>
                <a:ea typeface="Calibri" panose="020F0502020204030204" pitchFamily="34" charset="0"/>
                <a:cs typeface="Times New Roman" panose="02020603050405020304" pitchFamily="18" charset="0"/>
              </a:rPr>
              <a:t>Mandate – primarily to undertake measures to promote energy efficiency throughout the economy,</a:t>
            </a:r>
            <a:r>
              <a:rPr lang="en-GB" sz="7200" dirty="0">
                <a:solidFill>
                  <a:srgbClr val="000000"/>
                </a:solidFill>
                <a:latin typeface="Arial" panose="020B0604020202020204" pitchFamily="34" charset="0"/>
                <a:cs typeface="Times New Roman" panose="02020603050405020304" pitchFamily="18" charset="0"/>
              </a:rPr>
              <a:t> to direct, monitor and conduct energy research and development, </a:t>
            </a:r>
            <a:r>
              <a:rPr lang="en-US" sz="7200" dirty="0">
                <a:solidFill>
                  <a:srgbClr val="000000"/>
                </a:solidFill>
                <a:latin typeface="Arial" panose="020B0604020202020204" pitchFamily="34" charset="0"/>
                <a:cs typeface="Times New Roman" panose="02020603050405020304" pitchFamily="18" charset="0"/>
              </a:rPr>
              <a:t>promote energy research and technology innovation.</a:t>
            </a:r>
            <a:endParaRPr lang="en-ZA" sz="8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50000"/>
              </a:lnSpc>
              <a:spcAft>
                <a:spcPts val="0"/>
              </a:spcAft>
              <a:buFont typeface="+mj-lt"/>
              <a:buAutoNum type="alphaLcParenR"/>
            </a:pPr>
            <a:r>
              <a:rPr lang="en-ZA" sz="7200" b="1" u="sng" dirty="0" smtClean="0">
                <a:latin typeface="Arial" panose="020B0604020202020204" pitchFamily="34" charset="0"/>
                <a:ea typeface="Calibri" panose="020F0502020204030204" pitchFamily="34" charset="0"/>
                <a:cs typeface="Times New Roman" panose="02020603050405020304" pitchFamily="18" charset="0"/>
              </a:rPr>
              <a:t>Governance</a:t>
            </a:r>
            <a:endParaRPr lang="en-ZA" sz="8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1000"/>
              </a:spcAft>
              <a:buFont typeface="+mj-lt"/>
              <a:buAutoNum type="romanLcParenR"/>
            </a:pPr>
            <a:r>
              <a:rPr lang="en-ZA" sz="7200" dirty="0">
                <a:latin typeface="Arial" panose="020B0604020202020204" pitchFamily="34" charset="0"/>
                <a:ea typeface="Calibri" panose="020F0502020204030204" pitchFamily="34" charset="0"/>
                <a:cs typeface="Times New Roman" panose="02020603050405020304" pitchFamily="18" charset="0"/>
              </a:rPr>
              <a:t>The CEO position is currently vacant since 30 June 2017. SANEDI has recently been authorised to advertise the position, in which the expected closing date is 31 October 2017. During January 2018 a submission has been drafted pending background checks and vetting on the potential candidates. Accordingly the submission shall be due for Ministerial approval upon completion of the vetting Process.</a:t>
            </a:r>
            <a:endParaRPr lang="en-ZA" sz="88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15000"/>
              </a:lnSpc>
              <a:spcAft>
                <a:spcPts val="1000"/>
              </a:spcAft>
            </a:pPr>
            <a:r>
              <a:rPr lang="en-ZA" sz="4500" dirty="0">
                <a:latin typeface="Arial" panose="020B0604020202020204" pitchFamily="34" charset="0"/>
                <a:ea typeface="Calibri" panose="020F0502020204030204" pitchFamily="34" charset="0"/>
                <a:cs typeface="Times New Roman" panose="02020603050405020304" pitchFamily="18" charset="0"/>
              </a:rPr>
              <a:t> </a:t>
            </a:r>
            <a:endParaRPr lang="en-ZA" sz="4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Symbol" panose="05050102010706020507" pitchFamily="18" charset="2"/>
              <a:buChar char=""/>
            </a:pP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9593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 y="1825625"/>
            <a:ext cx="8930640" cy="4351338"/>
          </a:xfrm>
        </p:spPr>
        <p:txBody>
          <a:bodyPr>
            <a:normAutofit/>
          </a:bodyPr>
          <a:lstStyle/>
          <a:p>
            <a:pPr marL="0" indent="0" algn="ctr">
              <a:buNone/>
            </a:pPr>
            <a:endParaRPr lang="en-ZA" sz="2000" b="1" dirty="0" smtClean="0">
              <a:solidFill>
                <a:prstClr val="black"/>
              </a:solidFill>
              <a:latin typeface="Arial" panose="020B0604020202020204" pitchFamily="34" charset="0"/>
              <a:cs typeface="Arial" panose="020B0604020202020204" pitchFamily="34" charset="0"/>
            </a:endParaRPr>
          </a:p>
          <a:p>
            <a:pPr marL="0" indent="0" algn="ctr">
              <a:buNone/>
            </a:pPr>
            <a:r>
              <a:rPr lang="en-ZA" sz="2000" b="1" dirty="0" smtClean="0">
                <a:solidFill>
                  <a:prstClr val="black"/>
                </a:solidFill>
                <a:latin typeface="Arial" panose="020B0604020202020204" pitchFamily="34" charset="0"/>
                <a:cs typeface="Arial" panose="020B0604020202020204" pitchFamily="34" charset="0"/>
              </a:rPr>
              <a:t>SCOPA PRESENTATION</a:t>
            </a:r>
            <a:endParaRPr lang="en-ZA" sz="2000" b="1" dirty="0" smtClean="0">
              <a:latin typeface="Arial" panose="020B0604020202020204" pitchFamily="34" charset="0"/>
              <a:cs typeface="Arial" panose="020B0604020202020204" pitchFamily="34" charset="0"/>
            </a:endParaRPr>
          </a:p>
          <a:p>
            <a:pPr marL="0" indent="0" algn="ctr">
              <a:buNone/>
            </a:pPr>
            <a:endParaRPr lang="en-ZA" sz="2000" b="1" dirty="0">
              <a:latin typeface="Arial" panose="020B0604020202020204" pitchFamily="34" charset="0"/>
              <a:cs typeface="Arial" panose="020B0604020202020204" pitchFamily="34" charset="0"/>
            </a:endParaRPr>
          </a:p>
          <a:p>
            <a:pPr marL="0" indent="0" algn="ctr">
              <a:buNone/>
            </a:pPr>
            <a:r>
              <a:rPr lang="en-ZA" sz="2000" b="1" dirty="0" smtClean="0">
                <a:latin typeface="Arial" panose="020B0604020202020204" pitchFamily="34" charset="0"/>
                <a:cs typeface="Arial" panose="020B0604020202020204" pitchFamily="34" charset="0"/>
              </a:rPr>
              <a:t>                                         </a:t>
            </a:r>
          </a:p>
          <a:p>
            <a:pPr marL="0" indent="0" algn="ctr">
              <a:buNone/>
            </a:pPr>
            <a:r>
              <a:rPr lang="en-US" sz="2000" b="1" dirty="0" smtClean="0">
                <a:solidFill>
                  <a:prstClr val="black"/>
                </a:solidFill>
                <a:latin typeface="Arial" panose="020B0604020202020204" pitchFamily="34" charset="0"/>
                <a:cs typeface="Arial" panose="020B0604020202020204" pitchFamily="34" charset="0"/>
              </a:rPr>
              <a:t>DATE: 12 SEPTEMBER 2018</a:t>
            </a:r>
          </a:p>
          <a:p>
            <a:pPr marL="0" indent="0" algn="ctr">
              <a:buNone/>
            </a:pPr>
            <a:endParaRPr lang="en-ZA" sz="2000" b="1" dirty="0" smtClean="0">
              <a:latin typeface="Arial" panose="020B0604020202020204" pitchFamily="34" charset="0"/>
              <a:cs typeface="Arial" panose="020B0604020202020204" pitchFamily="34" charset="0"/>
            </a:endParaRPr>
          </a:p>
          <a:p>
            <a:pPr marL="0" indent="0">
              <a:buNone/>
            </a:pPr>
            <a:endParaRPr lang="en-ZA" sz="2000" b="1" dirty="0">
              <a:latin typeface="Arial" panose="020B0604020202020204" pitchFamily="34" charset="0"/>
              <a:cs typeface="Arial" panose="020B0604020202020204" pitchFamily="34" charset="0"/>
            </a:endParaRPr>
          </a:p>
          <a:p>
            <a:pPr marL="0" indent="0">
              <a:buNone/>
            </a:pPr>
            <a:endParaRPr lang="en-ZA" sz="2000" b="1" dirty="0" smtClean="0">
              <a:latin typeface="Arial" panose="020B0604020202020204" pitchFamily="34" charset="0"/>
              <a:cs typeface="Arial" panose="020B0604020202020204" pitchFamily="34" charset="0"/>
            </a:endParaRPr>
          </a:p>
          <a:p>
            <a:pPr marL="0" indent="0">
              <a:buNone/>
            </a:pPr>
            <a:endParaRPr lang="en-ZA" sz="2000" b="1" dirty="0" smtClean="0">
              <a:latin typeface="Arial" panose="020B0604020202020204" pitchFamily="34" charset="0"/>
              <a:cs typeface="Arial" panose="020B0604020202020204" pitchFamily="34" charset="0"/>
            </a:endParaRPr>
          </a:p>
          <a:p>
            <a:pPr marL="0" indent="0">
              <a:buNone/>
            </a:pPr>
            <a:endParaRPr lang="en-ZA" sz="2000" b="1" dirty="0">
              <a:latin typeface="Arial" panose="020B0604020202020204" pitchFamily="34" charset="0"/>
              <a:cs typeface="Arial" panose="020B0604020202020204" pitchFamily="34" charset="0"/>
            </a:endParaRPr>
          </a:p>
          <a:p>
            <a:pPr marL="0" indent="0">
              <a:buNone/>
            </a:pPr>
            <a:endParaRPr lang="en-ZA" sz="2000" b="1" dirty="0" smtClean="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6052154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25000" lnSpcReduction="20000"/>
          </a:bodyPr>
          <a:lstStyle/>
          <a:p>
            <a:pPr marL="0" lvl="0" indent="0">
              <a:lnSpc>
                <a:spcPct val="150000"/>
              </a:lnSpc>
              <a:spcAft>
                <a:spcPts val="1000"/>
              </a:spcAft>
              <a:buNone/>
            </a:pPr>
            <a:endParaRPr lang="en-US" sz="1200" dirty="0"/>
          </a:p>
          <a:p>
            <a:pPr marL="342900" lvl="0" indent="-342900">
              <a:lnSpc>
                <a:spcPct val="150000"/>
              </a:lnSpc>
              <a:spcAft>
                <a:spcPts val="0"/>
              </a:spcAft>
              <a:buFont typeface="+mj-lt"/>
              <a:buAutoNum type="alphaLcParenR"/>
            </a:pPr>
            <a:r>
              <a:rPr lang="en-ZA" sz="7200" b="1" u="sng" dirty="0">
                <a:latin typeface="Arial" panose="020B0604020202020204" pitchFamily="34" charset="0"/>
                <a:ea typeface="Calibri" panose="020F0502020204030204" pitchFamily="34" charset="0"/>
                <a:cs typeface="Times New Roman" panose="02020603050405020304" pitchFamily="18" charset="0"/>
              </a:rPr>
              <a:t>Key performance concerns and challenges</a:t>
            </a:r>
            <a:endParaRPr lang="en-ZA" sz="8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70000"/>
              </a:lnSpc>
              <a:spcAft>
                <a:spcPts val="0"/>
              </a:spcAft>
              <a:buFont typeface="+mj-lt"/>
              <a:buAutoNum type="romanLcParenR"/>
            </a:pPr>
            <a:r>
              <a:rPr lang="en-US" sz="7200" dirty="0">
                <a:solidFill>
                  <a:srgbClr val="000000"/>
                </a:solidFill>
                <a:latin typeface="Arial" panose="020B0604020202020204" pitchFamily="34" charset="0"/>
                <a:ea typeface="Calibri" panose="020F0502020204030204" pitchFamily="34" charset="0"/>
                <a:cs typeface="Times New Roman" panose="02020603050405020304" pitchFamily="18" charset="0"/>
              </a:rPr>
              <a:t>SANEDI has not, since its establishment, given sufficient attention to pursuing the most significant portion of its legislative mandate – Energy Efficiency. An intervention aimed at correcting this misnomer had recently been initiated by the former Minister. The organizational structure of the organization will also need to be overhauled in order to adequately structure the entity to deliver on this mandate, instead of its current concentration on piloting numerous Research and Development projects</a:t>
            </a:r>
            <a:r>
              <a:rPr lang="en-US" sz="72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a:t>
            </a: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388543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25000" lnSpcReduction="20000"/>
          </a:bodyPr>
          <a:lstStyle/>
          <a:p>
            <a:pPr marL="0" lvl="0" indent="0">
              <a:lnSpc>
                <a:spcPct val="150000"/>
              </a:lnSpc>
              <a:spcAft>
                <a:spcPts val="0"/>
              </a:spcAft>
              <a:buNone/>
            </a:pPr>
            <a:endParaRPr lang="en-US" sz="1200" dirty="0" smtClean="0"/>
          </a:p>
          <a:p>
            <a:pPr marL="0" lvl="0" indent="0">
              <a:lnSpc>
                <a:spcPct val="150000"/>
              </a:lnSpc>
              <a:spcAft>
                <a:spcPts val="0"/>
              </a:spcAft>
              <a:buNone/>
            </a:pPr>
            <a:r>
              <a:rPr lang="en-ZA" sz="7200" b="1" u="sng" dirty="0" smtClean="0">
                <a:latin typeface="Arial" panose="020B0604020202020204" pitchFamily="34" charset="0"/>
                <a:ea typeface="Calibri" panose="020F0502020204030204" pitchFamily="34" charset="0"/>
                <a:cs typeface="Arial" panose="020B0604020202020204" pitchFamily="34" charset="0"/>
              </a:rPr>
              <a:t>Key </a:t>
            </a:r>
            <a:r>
              <a:rPr lang="en-ZA" sz="7200" b="1" u="sng" dirty="0">
                <a:latin typeface="Arial" panose="020B0604020202020204" pitchFamily="34" charset="0"/>
                <a:ea typeface="Calibri" panose="020F0502020204030204" pitchFamily="34" charset="0"/>
                <a:cs typeface="Arial" panose="020B0604020202020204" pitchFamily="34" charset="0"/>
              </a:rPr>
              <a:t>performance concerns and challenges</a:t>
            </a:r>
            <a:endParaRPr lang="en-ZA" sz="8800" dirty="0">
              <a:latin typeface="Arial" panose="020B0604020202020204" pitchFamily="34" charset="0"/>
              <a:ea typeface="Calibri" panose="020F0502020204030204" pitchFamily="34" charset="0"/>
              <a:cs typeface="Arial" panose="020B0604020202020204" pitchFamily="34" charset="0"/>
            </a:endParaRPr>
          </a:p>
          <a:p>
            <a:pPr marL="0" lvl="0" indent="0">
              <a:lnSpc>
                <a:spcPct val="150000"/>
              </a:lnSpc>
              <a:spcAft>
                <a:spcPts val="0"/>
              </a:spcAft>
              <a:buNone/>
            </a:pPr>
            <a:r>
              <a:rPr lang="en-ZA" sz="7200" b="1" u="sng" smtClean="0">
                <a:latin typeface="Arial" panose="020B0604020202020204" pitchFamily="34" charset="0"/>
                <a:ea typeface="Calibri" panose="020F0502020204030204" pitchFamily="34" charset="0"/>
                <a:cs typeface="Arial" panose="020B0604020202020204" pitchFamily="34" charset="0"/>
              </a:rPr>
              <a:t>6) NATIONAL </a:t>
            </a:r>
            <a:r>
              <a:rPr lang="en-ZA" sz="7200" b="1" u="sng" dirty="0">
                <a:latin typeface="Arial" panose="020B0604020202020204" pitchFamily="34" charset="0"/>
                <a:ea typeface="Calibri" panose="020F0502020204030204" pitchFamily="34" charset="0"/>
                <a:cs typeface="Arial" panose="020B0604020202020204" pitchFamily="34" charset="0"/>
              </a:rPr>
              <a:t>ENERGY REGULATOR OF SOUTH AFRICA </a:t>
            </a:r>
            <a:endParaRPr lang="en-ZA" sz="88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romanLcParenR"/>
            </a:pPr>
            <a:r>
              <a:rPr lang="en-ZA" sz="7200" dirty="0">
                <a:latin typeface="Arial" panose="020B0604020202020204" pitchFamily="34" charset="0"/>
                <a:ea typeface="Calibri" panose="020F0502020204030204" pitchFamily="34" charset="0"/>
                <a:cs typeface="Arial" panose="020B0604020202020204" pitchFamily="34" charset="0"/>
              </a:rPr>
              <a:t>NERSA is established in terms of section 3 of the National Energy Regulator Act, 2004 (Act No.40 of 2004)</a:t>
            </a:r>
            <a:endParaRPr lang="en-ZA" sz="88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mj-lt"/>
              <a:buAutoNum type="romanLcParenR"/>
            </a:pPr>
            <a:r>
              <a:rPr lang="en-ZA" sz="7200" dirty="0">
                <a:latin typeface="Arial" panose="020B0604020202020204" pitchFamily="34" charset="0"/>
                <a:ea typeface="Calibri" panose="020F0502020204030204" pitchFamily="34" charset="0"/>
                <a:cs typeface="Arial" panose="020B0604020202020204" pitchFamily="34" charset="0"/>
              </a:rPr>
              <a:t>NERSA Mandate is to regulate the electricity, piped-gas and petroleum pipelines industries in terms of the Electricity Regulation Act, 2006 (Act No. 4 of 2006), Gas Act, 2001 (Act No.48 of 2001) and Petroleum Pipelines Act, 2003 (Act No. 60 of 2003)</a:t>
            </a:r>
            <a:endParaRPr lang="en-ZA" sz="88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1000"/>
              </a:spcAft>
            </a:pPr>
            <a:r>
              <a:rPr lang="en-ZA" sz="7200" dirty="0">
                <a:latin typeface="Arial" panose="020B0604020202020204" pitchFamily="34" charset="0"/>
                <a:ea typeface="Calibri" panose="020F0502020204030204" pitchFamily="34" charset="0"/>
                <a:cs typeface="Arial" panose="020B0604020202020204" pitchFamily="34" charset="0"/>
              </a:rPr>
              <a:t>At this point in time, it cannot be said that NERSA has any significant governance nor performance related challenges / concerns.</a:t>
            </a:r>
            <a:endParaRPr lang="en-ZA" sz="8800"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1000"/>
              </a:spcAft>
            </a:pPr>
            <a:endParaRPr lang="en-ZA" sz="45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50000"/>
              </a:lnSpc>
              <a:spcAft>
                <a:spcPts val="0"/>
              </a:spcAft>
              <a:buFont typeface="Symbol" panose="05050102010706020507" pitchFamily="18" charset="2"/>
              <a:buChar char=""/>
            </a:pPr>
            <a:endParaRPr lang="en-ZA" sz="3200" dirty="0">
              <a:latin typeface="Calibri" panose="020F0502020204030204" pitchFamily="34" charset="0"/>
              <a:ea typeface="Calibri" panose="020F0502020204030204" pitchFamily="34" charset="0"/>
              <a:cs typeface="Times New Roman" panose="02020603050405020304" pitchFamily="18" charset="0"/>
            </a:endParaRPr>
          </a:p>
          <a:p>
            <a:pPr marL="457200" indent="0">
              <a:lnSpc>
                <a:spcPct val="115000"/>
              </a:lnSpc>
              <a:spcAft>
                <a:spcPts val="1000"/>
              </a:spcAft>
              <a:buNone/>
            </a:pPr>
            <a:r>
              <a:rPr lang="en-ZA" sz="3600" dirty="0">
                <a:latin typeface="Arial" panose="020B0604020202020204" pitchFamily="34" charset="0"/>
                <a:ea typeface="Calibri" panose="020F0502020204030204" pitchFamily="34" charset="0"/>
                <a:cs typeface="Times New Roman" panose="02020603050405020304" pitchFamily="18" charset="0"/>
              </a:rPr>
              <a:t> </a:t>
            </a: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079072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a:r>
            <a:br>
              <a:rPr lang="en-US" sz="2000" b="1" dirty="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
            </a:r>
            <a:br>
              <a:rPr lang="en-US" sz="2000" b="1" dirty="0" smtClean="0">
                <a:latin typeface="Arial" panose="020B0604020202020204" pitchFamily="34" charset="0"/>
                <a:cs typeface="Arial" panose="020B0604020202020204" pitchFamily="34" charset="0"/>
              </a:rPr>
            </a:br>
            <a:endParaRPr lang="en-US" sz="20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20980" y="1272540"/>
            <a:ext cx="8801100" cy="4904423"/>
          </a:xfrm>
        </p:spPr>
        <p:txBody>
          <a:bodyPr>
            <a:normAutofit/>
          </a:bodyPr>
          <a:lstStyle/>
          <a:p>
            <a:pPr algn="just">
              <a:lnSpc>
                <a:spcPct val="150000"/>
              </a:lnSpc>
              <a:buFont typeface="Wingdings" panose="05000000000000000000" pitchFamily="2" charset="2"/>
              <a:buChar char="Ø"/>
            </a:pPr>
            <a:endParaRPr lang="en-US" sz="1200" dirty="0" smtClean="0">
              <a:latin typeface="Arial" panose="020B0604020202020204" pitchFamily="34" charset="0"/>
              <a:cs typeface="Arial" panose="020B0604020202020204" pitchFamily="34" charset="0"/>
            </a:endParaRPr>
          </a:p>
          <a:p>
            <a:pPr marL="0" indent="0" algn="ctr">
              <a:lnSpc>
                <a:spcPct val="150000"/>
              </a:lnSpc>
              <a:buNone/>
            </a:pPr>
            <a:r>
              <a:rPr lang="en-US" sz="4000" dirty="0" smtClean="0">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xmlns="" val="4049926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905500"/>
          </a:xfrm>
        </p:spPr>
        <p:txBody>
          <a:bodyPr>
            <a:normAutofit fontScale="85000" lnSpcReduction="20000"/>
          </a:bodyPr>
          <a:lstStyle/>
          <a:p>
            <a:endParaRPr lang="en-US" sz="1200" dirty="0" smtClean="0"/>
          </a:p>
          <a:p>
            <a:pPr marL="457200" indent="-457200" algn="just">
              <a:lnSpc>
                <a:spcPct val="170000"/>
              </a:lnSpc>
              <a:buFont typeface="+mj-lt"/>
              <a:buAutoNum type="arabicParenR"/>
            </a:pPr>
            <a:r>
              <a:rPr lang="en-ZA" sz="1900" b="1" dirty="0" smtClean="0">
                <a:latin typeface="Arial" panose="020B0604020202020204" pitchFamily="34" charset="0"/>
                <a:cs typeface="Arial" panose="020B0604020202020204" pitchFamily="34" charset="0"/>
              </a:rPr>
              <a:t>CEF </a:t>
            </a:r>
            <a:r>
              <a:rPr lang="en-ZA" sz="1900" b="1" dirty="0">
                <a:latin typeface="Arial" panose="020B0604020202020204" pitchFamily="34" charset="0"/>
                <a:cs typeface="Arial" panose="020B0604020202020204" pitchFamily="34" charset="0"/>
              </a:rPr>
              <a:t>(SOC) LTD</a:t>
            </a:r>
          </a:p>
          <a:p>
            <a:pPr marL="0" indent="0" algn="just">
              <a:lnSpc>
                <a:spcPct val="170000"/>
              </a:lnSpc>
              <a:buNone/>
            </a:pPr>
            <a:r>
              <a:rPr lang="en-ZA" sz="1900" dirty="0" smtClean="0">
                <a:latin typeface="Arial" panose="020B0604020202020204" pitchFamily="34" charset="0"/>
                <a:cs typeface="Arial" panose="020B0604020202020204" pitchFamily="34" charset="0"/>
              </a:rPr>
              <a:t>Key </a:t>
            </a:r>
            <a:r>
              <a:rPr lang="en-ZA" sz="1900" dirty="0">
                <a:latin typeface="Arial" panose="020B0604020202020204" pitchFamily="34" charset="0"/>
                <a:cs typeface="Arial" panose="020B0604020202020204" pitchFamily="34" charset="0"/>
              </a:rPr>
              <a:t>Operational Performance concerns and challenges</a:t>
            </a:r>
          </a:p>
          <a:p>
            <a:pPr marL="0" indent="0" algn="just">
              <a:lnSpc>
                <a:spcPct val="170000"/>
              </a:lnSpc>
              <a:buNone/>
            </a:pPr>
            <a:r>
              <a:rPr lang="en-ZA" sz="1900" b="1" u="sng" dirty="0" smtClean="0">
                <a:latin typeface="Arial" panose="020B0604020202020204" pitchFamily="34" charset="0"/>
                <a:cs typeface="Arial" panose="020B0604020202020204" pitchFamily="34" charset="0"/>
              </a:rPr>
              <a:t>Group </a:t>
            </a:r>
            <a:r>
              <a:rPr lang="en-ZA" sz="1900" b="1" u="sng" dirty="0">
                <a:latin typeface="Arial" panose="020B0604020202020204" pitchFamily="34" charset="0"/>
                <a:cs typeface="Arial" panose="020B0604020202020204" pitchFamily="34" charset="0"/>
              </a:rPr>
              <a:t>Turnaround Strategy</a:t>
            </a:r>
          </a:p>
          <a:p>
            <a:pPr algn="just">
              <a:lnSpc>
                <a:spcPct val="170000"/>
              </a:lnSpc>
              <a:buFont typeface="Wingdings" panose="05000000000000000000" pitchFamily="2" charset="2"/>
              <a:buChar char="q"/>
            </a:pPr>
            <a:r>
              <a:rPr lang="en-ZA" sz="1900" dirty="0">
                <a:latin typeface="Arial" panose="020B0604020202020204" pitchFamily="34" charset="0"/>
                <a:cs typeface="Arial" panose="020B0604020202020204" pitchFamily="34" charset="0"/>
              </a:rPr>
              <a:t>A comprehensive turnaround strategy is needed to decisively alter the current strategic trajectory of the CEF Group of Companies. There are a number of issues that this strategy would need to address, such as the fact that </a:t>
            </a:r>
            <a:r>
              <a:rPr lang="en-ZA" sz="1900" dirty="0" err="1">
                <a:latin typeface="Arial" panose="020B0604020202020204" pitchFamily="34" charset="0"/>
                <a:cs typeface="Arial" panose="020B0604020202020204" pitchFamily="34" charset="0"/>
              </a:rPr>
              <a:t>PetroSA</a:t>
            </a:r>
            <a:r>
              <a:rPr lang="en-ZA" sz="1900" dirty="0">
                <a:latin typeface="Arial" panose="020B0604020202020204" pitchFamily="34" charset="0"/>
                <a:cs typeface="Arial" panose="020B0604020202020204" pitchFamily="34" charset="0"/>
              </a:rPr>
              <a:t> has a R8.8billion shortfall for its decommissioning liability. </a:t>
            </a:r>
            <a:endParaRPr lang="en-ZA" sz="1900" dirty="0" smtClean="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q"/>
            </a:pPr>
            <a:r>
              <a:rPr lang="en-ZA" sz="1900" dirty="0" smtClean="0">
                <a:latin typeface="Arial" panose="020B0604020202020204" pitchFamily="34" charset="0"/>
                <a:cs typeface="Arial" panose="020B0604020202020204" pitchFamily="34" charset="0"/>
              </a:rPr>
              <a:t>DEA </a:t>
            </a:r>
            <a:r>
              <a:rPr lang="en-ZA" sz="1900" dirty="0">
                <a:latin typeface="Arial" panose="020B0604020202020204" pitchFamily="34" charset="0"/>
                <a:cs typeface="Arial" panose="020B0604020202020204" pitchFamily="34" charset="0"/>
              </a:rPr>
              <a:t>environmental regulations require that the decommissioning liability be fully funded by 2019. Engagements are still ongoing with DMR and DEA to address this matter, as it impacts on the CEF Group’s ability to hive-off AEMFC to the DMR. The gas feedstock which has sustained the GTL refinery has depleted, leading to declining cash reserves. It is anticipated that the exploration arrangement with </a:t>
            </a:r>
            <a:r>
              <a:rPr lang="en-ZA" sz="1900" dirty="0" err="1">
                <a:latin typeface="Arial" panose="020B0604020202020204" pitchFamily="34" charset="0"/>
                <a:cs typeface="Arial" panose="020B0604020202020204" pitchFamily="34" charset="0"/>
              </a:rPr>
              <a:t>Rosgeo</a:t>
            </a:r>
            <a:r>
              <a:rPr lang="en-ZA" sz="1900" dirty="0">
                <a:latin typeface="Arial" panose="020B0604020202020204" pitchFamily="34" charset="0"/>
                <a:cs typeface="Arial" panose="020B0604020202020204" pitchFamily="34" charset="0"/>
              </a:rPr>
              <a:t> will successfully address the feedstock concern</a:t>
            </a:r>
            <a:r>
              <a:rPr lang="en-ZA" sz="19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xmlns="" val="37044755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fontScale="90000"/>
          </a:bodyPr>
          <a:lstStyle/>
          <a:p>
            <a:pPr algn="ctr"/>
            <a:r>
              <a:rPr lang="en-ZA" sz="3100" b="1" dirty="0" smtClean="0"/>
              <a:t/>
            </a:r>
            <a:br>
              <a:rPr lang="en-ZA" sz="3100" b="1" dirty="0" smtClean="0"/>
            </a:br>
            <a:r>
              <a:rPr lang="en-ZA" sz="3100" b="1" dirty="0" smtClean="0"/>
              <a:t>STATE-OWNED ENTITIES</a:t>
            </a:r>
            <a:r>
              <a:rPr lang="en-ZA" dirty="0"/>
              <a:t/>
            </a:r>
            <a:br>
              <a:rPr lang="en-ZA" dirty="0"/>
            </a:b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70000" lnSpcReduction="20000"/>
          </a:bodyPr>
          <a:lstStyle/>
          <a:p>
            <a:endParaRPr lang="en-US" sz="1200" dirty="0" smtClean="0"/>
          </a:p>
          <a:p>
            <a:pPr lvl="0" algn="just">
              <a:lnSpc>
                <a:spcPct val="140000"/>
              </a:lnSpc>
              <a:buFont typeface="Wingdings" panose="05000000000000000000" pitchFamily="2" charset="2"/>
              <a:buChar char="q"/>
            </a:pPr>
            <a:r>
              <a:rPr lang="en-ZA" sz="3300" dirty="0" smtClean="0"/>
              <a:t> </a:t>
            </a:r>
            <a:r>
              <a:rPr lang="en-ZA" sz="2000" dirty="0">
                <a:solidFill>
                  <a:prstClr val="black"/>
                </a:solidFill>
              </a:rPr>
              <a:t> </a:t>
            </a:r>
            <a:r>
              <a:rPr lang="en-ZA" sz="2600" dirty="0" err="1">
                <a:latin typeface="Arial" panose="020B0604020202020204" pitchFamily="34" charset="0"/>
                <a:cs typeface="Arial" panose="020B0604020202020204" pitchFamily="34" charset="0"/>
              </a:rPr>
              <a:t>PetroSA’s</a:t>
            </a:r>
            <a:r>
              <a:rPr lang="en-ZA" sz="2600" dirty="0">
                <a:latin typeface="Arial" panose="020B0604020202020204" pitchFamily="34" charset="0"/>
                <a:cs typeface="Arial" panose="020B0604020202020204" pitchFamily="34" charset="0"/>
              </a:rPr>
              <a:t> cash reserves have significantly declined as a result of the reduced business profitability. </a:t>
            </a:r>
            <a:r>
              <a:rPr lang="en-ZA" sz="2600" dirty="0" err="1">
                <a:latin typeface="Arial" panose="020B0604020202020204" pitchFamily="34" charset="0"/>
                <a:cs typeface="Arial" panose="020B0604020202020204" pitchFamily="34" charset="0"/>
              </a:rPr>
              <a:t>PetroSA</a:t>
            </a:r>
            <a:r>
              <a:rPr lang="en-ZA" sz="2600" dirty="0">
                <a:latin typeface="Arial" panose="020B0604020202020204" pitchFamily="34" charset="0"/>
                <a:cs typeface="Arial" panose="020B0604020202020204" pitchFamily="34" charset="0"/>
              </a:rPr>
              <a:t> requires strong cash reserves to fund the GTL long term solution and meet the costs of decommissioning its operations when these are due. The optimal functioning structure of the Group must be decided.</a:t>
            </a:r>
          </a:p>
          <a:p>
            <a:pPr algn="just">
              <a:lnSpc>
                <a:spcPct val="140000"/>
              </a:lnSpc>
              <a:buFont typeface="Wingdings" panose="05000000000000000000" pitchFamily="2" charset="2"/>
              <a:buChar char="q"/>
            </a:pPr>
            <a:r>
              <a:rPr lang="en-ZA" sz="2600" dirty="0">
                <a:latin typeface="Arial" panose="020B0604020202020204" pitchFamily="34" charset="0"/>
                <a:cs typeface="Arial" panose="020B0604020202020204" pitchFamily="34" charset="0"/>
              </a:rPr>
              <a:t>CEF has not submitted its Corporate Plan for 2018/19 financial year. </a:t>
            </a:r>
          </a:p>
          <a:p>
            <a:pPr marL="0" indent="0" algn="just">
              <a:lnSpc>
                <a:spcPct val="140000"/>
              </a:lnSpc>
              <a:buNone/>
            </a:pPr>
            <a:endParaRPr lang="en-ZA" sz="2600" dirty="0">
              <a:latin typeface="Arial" panose="020B0604020202020204" pitchFamily="34" charset="0"/>
              <a:cs typeface="Arial" panose="020B0604020202020204" pitchFamily="34" charset="0"/>
            </a:endParaRPr>
          </a:p>
          <a:p>
            <a:pPr marL="0" indent="0" algn="just">
              <a:lnSpc>
                <a:spcPct val="140000"/>
              </a:lnSpc>
              <a:buNone/>
            </a:pPr>
            <a:r>
              <a:rPr lang="en-ZA" sz="2600" b="1" dirty="0">
                <a:latin typeface="Arial" panose="020B0604020202020204" pitchFamily="34" charset="0"/>
                <a:cs typeface="Arial" panose="020B0604020202020204" pitchFamily="34" charset="0"/>
              </a:rPr>
              <a:t>AEMFC Hive-off</a:t>
            </a:r>
          </a:p>
          <a:p>
            <a:pPr algn="just">
              <a:lnSpc>
                <a:spcPct val="140000"/>
              </a:lnSpc>
              <a:buFont typeface="Wingdings" panose="05000000000000000000" pitchFamily="2" charset="2"/>
              <a:buChar char="q"/>
            </a:pPr>
            <a:r>
              <a:rPr lang="en-ZA" sz="2600" dirty="0">
                <a:latin typeface="Arial" panose="020B0604020202020204" pitchFamily="34" charset="0"/>
                <a:cs typeface="Arial" panose="020B0604020202020204" pitchFamily="34" charset="0"/>
              </a:rPr>
              <a:t>Hive-off of AEMFC must occur before the end of the current financial year. The Companies Act requires the CEF Group to pass the Solvency and Liquidity test, prior to the disposal of AEMFC. The CEF Board’s ability to dispose of AEMFC is dependent, to a large extent, on successfully resolving the decommissioning liability issue.</a:t>
            </a:r>
          </a:p>
          <a:p>
            <a:pPr marL="0" indent="0" algn="just">
              <a:lnSpc>
                <a:spcPct val="140000"/>
              </a:lnSpc>
              <a:buNone/>
            </a:pPr>
            <a:endParaRPr lang="en-ZA" sz="3300" dirty="0"/>
          </a:p>
          <a:p>
            <a:pPr marL="0" indent="0" algn="just">
              <a:lnSpc>
                <a:spcPct val="140000"/>
              </a:lnSpc>
              <a:buNone/>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868440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fontScale="90000"/>
          </a:bodyPr>
          <a:lstStyle/>
          <a:p>
            <a:pPr algn="ctr"/>
            <a:r>
              <a:rPr lang="en-ZA" sz="3100" b="1" dirty="0" smtClean="0"/>
              <a:t/>
            </a:r>
            <a:br>
              <a:rPr lang="en-ZA" sz="3100" b="1" dirty="0" smtClean="0"/>
            </a:b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55000" lnSpcReduction="20000"/>
          </a:bodyPr>
          <a:lstStyle/>
          <a:p>
            <a:endParaRPr lang="en-US" sz="1200" dirty="0" smtClean="0"/>
          </a:p>
          <a:p>
            <a:pPr marL="0" indent="0" algn="just">
              <a:lnSpc>
                <a:spcPct val="170000"/>
              </a:lnSpc>
              <a:buNone/>
            </a:pPr>
            <a:r>
              <a:rPr lang="en-ZA" sz="2900" b="1" dirty="0" smtClean="0">
                <a:latin typeface="Arial" panose="020B0604020202020204" pitchFamily="34" charset="0"/>
                <a:cs typeface="Arial" panose="020B0604020202020204" pitchFamily="34" charset="0"/>
              </a:rPr>
              <a:t>SFF </a:t>
            </a:r>
            <a:r>
              <a:rPr lang="en-ZA" sz="2900" b="1" dirty="0">
                <a:latin typeface="Arial" panose="020B0604020202020204" pitchFamily="34" charset="0"/>
                <a:cs typeface="Arial" panose="020B0604020202020204" pitchFamily="34" charset="0"/>
              </a:rPr>
              <a:t>Stock</a:t>
            </a:r>
          </a:p>
          <a:p>
            <a:pPr algn="just">
              <a:lnSpc>
                <a:spcPct val="170000"/>
              </a:lnSpc>
              <a:buFont typeface="Wingdings" panose="05000000000000000000" pitchFamily="2" charset="2"/>
              <a:buChar char="q"/>
            </a:pPr>
            <a:r>
              <a:rPr lang="en-ZA" sz="2900" dirty="0">
                <a:latin typeface="Arial" panose="020B0604020202020204" pitchFamily="34" charset="0"/>
                <a:cs typeface="Arial" panose="020B0604020202020204" pitchFamily="34" charset="0"/>
              </a:rPr>
              <a:t>SFF has sold the Country’s emergency stock of crude oil reserves. The Country therefore does not have any emergency stock in place, thus putting energy security at stake. The former Minister had initiated an investigation into the sale of the Country’s crude oil stock. There are a number of reports and legal opinions that the Minister must be favoured with.</a:t>
            </a:r>
          </a:p>
          <a:p>
            <a:pPr algn="just">
              <a:lnSpc>
                <a:spcPct val="170000"/>
              </a:lnSpc>
              <a:buFont typeface="Wingdings" panose="05000000000000000000" pitchFamily="2" charset="2"/>
              <a:buChar char="q"/>
            </a:pPr>
            <a:endParaRPr lang="en-ZA" sz="2900" dirty="0">
              <a:latin typeface="Arial" panose="020B0604020202020204" pitchFamily="34" charset="0"/>
              <a:cs typeface="Arial" panose="020B0604020202020204" pitchFamily="34" charset="0"/>
            </a:endParaRPr>
          </a:p>
          <a:p>
            <a:pPr marL="0" indent="0" algn="just">
              <a:lnSpc>
                <a:spcPct val="170000"/>
              </a:lnSpc>
              <a:buNone/>
            </a:pPr>
            <a:r>
              <a:rPr lang="en-ZA" sz="2900" b="1" dirty="0" err="1" smtClean="0">
                <a:latin typeface="Arial" panose="020B0604020202020204" pitchFamily="34" charset="0"/>
                <a:cs typeface="Arial" panose="020B0604020202020204" pitchFamily="34" charset="0"/>
              </a:rPr>
              <a:t>PetroSA</a:t>
            </a:r>
            <a:endParaRPr lang="en-ZA" sz="2900" b="1" dirty="0">
              <a:latin typeface="Arial" panose="020B0604020202020204" pitchFamily="34" charset="0"/>
              <a:cs typeface="Arial" panose="020B0604020202020204" pitchFamily="34" charset="0"/>
            </a:endParaRPr>
          </a:p>
          <a:p>
            <a:pPr algn="just">
              <a:lnSpc>
                <a:spcPct val="170000"/>
              </a:lnSpc>
              <a:buFont typeface="Wingdings" panose="05000000000000000000" pitchFamily="2" charset="2"/>
              <a:buChar char="q"/>
            </a:pPr>
            <a:r>
              <a:rPr lang="en-ZA" sz="2900" dirty="0" err="1">
                <a:latin typeface="Arial" panose="020B0604020202020204" pitchFamily="34" charset="0"/>
                <a:cs typeface="Arial" panose="020B0604020202020204" pitchFamily="34" charset="0"/>
              </a:rPr>
              <a:t>PetroSA</a:t>
            </a:r>
            <a:r>
              <a:rPr lang="en-ZA" sz="2900" dirty="0">
                <a:latin typeface="Arial" panose="020B0604020202020204" pitchFamily="34" charset="0"/>
                <a:cs typeface="Arial" panose="020B0604020202020204" pitchFamily="34" charset="0"/>
              </a:rPr>
              <a:t> is operating with an Interim Board and most of the Executive Management positions are still vacant.</a:t>
            </a:r>
          </a:p>
          <a:p>
            <a:pPr algn="just">
              <a:lnSpc>
                <a:spcPct val="170000"/>
              </a:lnSpc>
              <a:buFont typeface="Wingdings" panose="05000000000000000000" pitchFamily="2" charset="2"/>
              <a:buChar char="q"/>
            </a:pPr>
            <a:r>
              <a:rPr lang="en-ZA" sz="2900" dirty="0">
                <a:latin typeface="Arial" panose="020B0604020202020204" pitchFamily="34" charset="0"/>
                <a:cs typeface="Arial" panose="020B0604020202020204" pitchFamily="34" charset="0"/>
              </a:rPr>
              <a:t>The abandonment liability has been </a:t>
            </a:r>
            <a:r>
              <a:rPr lang="en-ZA" sz="2900" dirty="0" smtClean="0">
                <a:latin typeface="Arial" panose="020B0604020202020204" pitchFamily="34" charset="0"/>
                <a:cs typeface="Arial" panose="020B0604020202020204" pitchFamily="34" charset="0"/>
              </a:rPr>
              <a:t>deferred </a:t>
            </a:r>
            <a:r>
              <a:rPr lang="en-ZA" sz="2900" dirty="0">
                <a:latin typeface="Arial" panose="020B0604020202020204" pitchFamily="34" charset="0"/>
                <a:cs typeface="Arial" panose="020B0604020202020204" pitchFamily="34" charset="0"/>
              </a:rPr>
              <a:t>to February 2024.</a:t>
            </a:r>
          </a:p>
          <a:p>
            <a:pPr algn="just">
              <a:lnSpc>
                <a:spcPct val="170000"/>
              </a:lnSpc>
              <a:buFont typeface="Wingdings" panose="05000000000000000000" pitchFamily="2" charset="2"/>
              <a:buChar char="q"/>
            </a:pPr>
            <a:endParaRPr lang="en-US" sz="2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150800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32500" lnSpcReduction="20000"/>
          </a:bodyPr>
          <a:lstStyle/>
          <a:p>
            <a:pPr marL="0" lvl="0" indent="0">
              <a:lnSpc>
                <a:spcPct val="150000"/>
              </a:lnSpc>
              <a:spcAft>
                <a:spcPts val="1000"/>
              </a:spcAft>
              <a:buNone/>
            </a:pPr>
            <a:endParaRPr lang="en-US" sz="1200" dirty="0"/>
          </a:p>
          <a:p>
            <a:pPr marL="0" lvl="0" indent="0">
              <a:lnSpc>
                <a:spcPct val="150000"/>
              </a:lnSpc>
              <a:spcAft>
                <a:spcPts val="1000"/>
              </a:spcAft>
              <a:buNone/>
            </a:pPr>
            <a:r>
              <a:rPr lang="en-ZA" sz="3600" b="1" u="sng" dirty="0" smtClean="0">
                <a:latin typeface="Arial" panose="020B0604020202020204" pitchFamily="34" charset="0"/>
                <a:ea typeface="Calibri" panose="020F0502020204030204" pitchFamily="34" charset="0"/>
                <a:cs typeface="Arial" panose="020B0604020202020204" pitchFamily="34" charset="0"/>
              </a:rPr>
              <a:t>2) SOUTH </a:t>
            </a:r>
            <a:r>
              <a:rPr lang="en-ZA" sz="3600" b="1" u="sng" dirty="0">
                <a:latin typeface="Arial" panose="020B0604020202020204" pitchFamily="34" charset="0"/>
                <a:ea typeface="Calibri" panose="020F0502020204030204" pitchFamily="34" charset="0"/>
                <a:cs typeface="Arial" panose="020B0604020202020204" pitchFamily="34" charset="0"/>
              </a:rPr>
              <a:t>AFRICAN NUCLEAR ENERGY CORPORATION OF SOUTH </a:t>
            </a:r>
            <a:r>
              <a:rPr lang="en-ZA" sz="3600" b="1" u="sng" dirty="0" smtClean="0">
                <a:latin typeface="Arial" panose="020B0604020202020204" pitchFamily="34" charset="0"/>
                <a:ea typeface="Calibri" panose="020F0502020204030204" pitchFamily="34" charset="0"/>
                <a:cs typeface="Arial" panose="020B0604020202020204" pitchFamily="34" charset="0"/>
              </a:rPr>
              <a:t>AFRICA (NECSA) </a:t>
            </a:r>
            <a:endParaRPr lang="en-ZA" sz="4400" dirty="0">
              <a:latin typeface="Arial" panose="020B0604020202020204" pitchFamily="34" charset="0"/>
              <a:ea typeface="Calibri" panose="020F0502020204030204" pitchFamily="34" charset="0"/>
              <a:cs typeface="Arial" panose="020B0604020202020204" pitchFamily="34" charset="0"/>
            </a:endParaRPr>
          </a:p>
          <a:p>
            <a:pPr marL="800100" indent="-571500" algn="just">
              <a:lnSpc>
                <a:spcPct val="150000"/>
              </a:lnSpc>
              <a:spcAft>
                <a:spcPts val="1000"/>
              </a:spcAft>
              <a:buFont typeface="Wingdings" panose="05000000000000000000" pitchFamily="2" charset="2"/>
              <a:buChar char="q"/>
            </a:pPr>
            <a:r>
              <a:rPr lang="en-ZA" sz="4500" dirty="0">
                <a:latin typeface="Arial" panose="020B0604020202020204" pitchFamily="34" charset="0"/>
                <a:ea typeface="Calibri" panose="020F0502020204030204" pitchFamily="34" charset="0"/>
                <a:cs typeface="Arial" panose="020B0604020202020204" pitchFamily="34" charset="0"/>
              </a:rPr>
              <a:t>NECSA founding legislation – Nuclear Energy Act, 46 of 19991) </a:t>
            </a:r>
            <a:r>
              <a:rPr lang="en-ZA" sz="4500" dirty="0" smtClean="0">
                <a:latin typeface="Arial" panose="020B0604020202020204" pitchFamily="34" charset="0"/>
                <a:ea typeface="Calibri" panose="020F0502020204030204" pitchFamily="34" charset="0"/>
                <a:cs typeface="Arial" panose="020B0604020202020204" pitchFamily="34" charset="0"/>
              </a:rPr>
              <a:t>. Mandate </a:t>
            </a:r>
            <a:r>
              <a:rPr lang="en-ZA" sz="4500" dirty="0">
                <a:latin typeface="Arial" panose="020B0604020202020204" pitchFamily="34" charset="0"/>
                <a:ea typeface="Calibri" panose="020F0502020204030204" pitchFamily="34" charset="0"/>
                <a:cs typeface="Arial" panose="020B0604020202020204" pitchFamily="34" charset="0"/>
              </a:rPr>
              <a:t>– </a:t>
            </a:r>
            <a:r>
              <a:rPr lang="en-US" sz="4500" dirty="0">
                <a:solidFill>
                  <a:srgbClr val="000000"/>
                </a:solidFill>
                <a:latin typeface="Arial" panose="020B0604020202020204" pitchFamily="34" charset="0"/>
                <a:cs typeface="Arial" panose="020B0604020202020204" pitchFamily="34" charset="0"/>
              </a:rPr>
              <a:t>Essentially to undertake and promote research and development in the field of nuclear energy and radiation sciences and technology and to </a:t>
            </a:r>
            <a:r>
              <a:rPr lang="en-ZA" sz="4500" dirty="0">
                <a:solidFill>
                  <a:srgbClr val="000000"/>
                </a:solidFill>
                <a:latin typeface="Arial" panose="020B0604020202020204" pitchFamily="34" charset="0"/>
                <a:cs typeface="Arial" panose="020B0604020202020204" pitchFamily="34" charset="0"/>
              </a:rPr>
              <a:t>process source material, special nuclear material and restricted material and to reprocess and enrich source material and nuclear material.</a:t>
            </a:r>
            <a:endParaRPr lang="en-ZA" sz="4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romanLcParenR"/>
            </a:pPr>
            <a:r>
              <a:rPr lang="en-ZA" sz="4500" dirty="0">
                <a:latin typeface="Arial" panose="020B0604020202020204" pitchFamily="34" charset="0"/>
                <a:ea typeface="Calibri" panose="020F0502020204030204" pitchFamily="34" charset="0"/>
                <a:cs typeface="Arial" panose="020B0604020202020204" pitchFamily="34" charset="0"/>
              </a:rPr>
              <a:t>NECSA currently has 2 wholly-owned subsidiaries, namely:-</a:t>
            </a:r>
          </a:p>
          <a:p>
            <a:pPr marL="342900" lvl="0" indent="-342900" algn="just">
              <a:lnSpc>
                <a:spcPct val="150000"/>
              </a:lnSpc>
              <a:spcAft>
                <a:spcPts val="0"/>
              </a:spcAft>
              <a:buFont typeface="Wingdings" panose="05000000000000000000" pitchFamily="2" charset="2"/>
              <a:buChar char=""/>
            </a:pPr>
            <a:r>
              <a:rPr lang="en-ZA" sz="4500" dirty="0">
                <a:latin typeface="Arial" panose="020B0604020202020204" pitchFamily="34" charset="0"/>
                <a:ea typeface="Calibri" panose="020F0502020204030204" pitchFamily="34" charset="0"/>
                <a:cs typeface="Arial" panose="020B0604020202020204" pitchFamily="34" charset="0"/>
              </a:rPr>
              <a:t>NTP Radioisotopes (SOC) Ltd </a:t>
            </a:r>
            <a:r>
              <a:rPr lang="en-ZA" sz="4500" i="1" dirty="0">
                <a:latin typeface="Arial" panose="020B0604020202020204" pitchFamily="34" charset="0"/>
                <a:ea typeface="Calibri" panose="020F0502020204030204" pitchFamily="34" charset="0"/>
                <a:cs typeface="Arial" panose="020B0604020202020204" pitchFamily="34" charset="0"/>
              </a:rPr>
              <a:t>(“</a:t>
            </a:r>
            <a:r>
              <a:rPr lang="en-ZA" sz="4500" b="1" i="1" dirty="0">
                <a:latin typeface="Arial" panose="020B0604020202020204" pitchFamily="34" charset="0"/>
                <a:ea typeface="Calibri" panose="020F0502020204030204" pitchFamily="34" charset="0"/>
                <a:cs typeface="Arial" panose="020B0604020202020204" pitchFamily="34" charset="0"/>
              </a:rPr>
              <a:t>NTP</a:t>
            </a:r>
            <a:r>
              <a:rPr lang="en-ZA" sz="4500" i="1" dirty="0">
                <a:latin typeface="Arial" panose="020B0604020202020204" pitchFamily="34" charset="0"/>
                <a:ea typeface="Calibri" panose="020F0502020204030204" pitchFamily="34" charset="0"/>
                <a:cs typeface="Arial" panose="020B0604020202020204" pitchFamily="34" charset="0"/>
              </a:rPr>
              <a:t>”)</a:t>
            </a:r>
            <a:endParaRPr lang="en-ZA" sz="4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Courier New" panose="02070309020205020404" pitchFamily="49" charset="0"/>
              <a:buChar char="o"/>
            </a:pPr>
            <a:r>
              <a:rPr lang="en-ZA" sz="4500" u="sng" dirty="0">
                <a:latin typeface="Arial" panose="020B0604020202020204" pitchFamily="34" charset="0"/>
                <a:ea typeface="Calibri" panose="020F0502020204030204" pitchFamily="34" charset="0"/>
                <a:cs typeface="Arial" panose="020B0604020202020204" pitchFamily="34" charset="0"/>
              </a:rPr>
              <a:t>Business focus</a:t>
            </a:r>
            <a:r>
              <a:rPr lang="en-ZA" sz="4500" dirty="0">
                <a:latin typeface="Arial" panose="020B0604020202020204" pitchFamily="34" charset="0"/>
                <a:ea typeface="Calibri" panose="020F0502020204030204" pitchFamily="34" charset="0"/>
                <a:cs typeface="Arial" panose="020B0604020202020204" pitchFamily="34" charset="0"/>
              </a:rPr>
              <a:t> - to manufacture and produce of </a:t>
            </a:r>
            <a:r>
              <a:rPr lang="en-ZA" sz="4500" dirty="0" err="1">
                <a:latin typeface="Arial" panose="020B0604020202020204" pitchFamily="34" charset="0"/>
                <a:ea typeface="Calibri" panose="020F0502020204030204" pitchFamily="34" charset="0"/>
                <a:cs typeface="Arial" panose="020B0604020202020204" pitchFamily="34" charset="0"/>
              </a:rPr>
              <a:t>radiochemicals</a:t>
            </a:r>
            <a:r>
              <a:rPr lang="en-ZA" sz="4500" dirty="0">
                <a:latin typeface="Arial" panose="020B0604020202020204" pitchFamily="34" charset="0"/>
                <a:ea typeface="Calibri" panose="020F0502020204030204" pitchFamily="34" charset="0"/>
                <a:cs typeface="Arial" panose="020B0604020202020204" pitchFamily="34" charset="0"/>
              </a:rPr>
              <a:t>, mostly used in the practice of diagnostic nuclear medicine.</a:t>
            </a:r>
          </a:p>
          <a:p>
            <a:pPr marL="342900" lvl="0" indent="-342900" algn="just">
              <a:lnSpc>
                <a:spcPct val="150000"/>
              </a:lnSpc>
              <a:spcAft>
                <a:spcPts val="0"/>
              </a:spcAft>
              <a:buFont typeface="Wingdings" panose="05000000000000000000" pitchFamily="2" charset="2"/>
              <a:buChar char=""/>
            </a:pPr>
            <a:r>
              <a:rPr lang="en-ZA" sz="4500" dirty="0" err="1">
                <a:latin typeface="Arial" panose="020B0604020202020204" pitchFamily="34" charset="0"/>
                <a:ea typeface="Calibri" panose="020F0502020204030204" pitchFamily="34" charset="0"/>
                <a:cs typeface="Arial" panose="020B0604020202020204" pitchFamily="34" charset="0"/>
              </a:rPr>
              <a:t>Pelchem</a:t>
            </a:r>
            <a:r>
              <a:rPr lang="en-ZA" sz="4500" dirty="0">
                <a:latin typeface="Arial" panose="020B0604020202020204" pitchFamily="34" charset="0"/>
                <a:ea typeface="Calibri" panose="020F0502020204030204" pitchFamily="34" charset="0"/>
                <a:cs typeface="Arial" panose="020B0604020202020204" pitchFamily="34" charset="0"/>
              </a:rPr>
              <a:t> (SOC) Ltd </a:t>
            </a:r>
            <a:r>
              <a:rPr lang="en-ZA" sz="4500" i="1" dirty="0">
                <a:latin typeface="Arial" panose="020B0604020202020204" pitchFamily="34" charset="0"/>
                <a:ea typeface="Calibri" panose="020F0502020204030204" pitchFamily="34" charset="0"/>
                <a:cs typeface="Arial" panose="020B0604020202020204" pitchFamily="34" charset="0"/>
              </a:rPr>
              <a:t>(“</a:t>
            </a:r>
            <a:r>
              <a:rPr lang="en-ZA" sz="4500" b="1" i="1" dirty="0" err="1">
                <a:latin typeface="Arial" panose="020B0604020202020204" pitchFamily="34" charset="0"/>
                <a:ea typeface="Calibri" panose="020F0502020204030204" pitchFamily="34" charset="0"/>
                <a:cs typeface="Arial" panose="020B0604020202020204" pitchFamily="34" charset="0"/>
              </a:rPr>
              <a:t>Pelchem</a:t>
            </a:r>
            <a:r>
              <a:rPr lang="en-ZA" sz="4500" i="1" dirty="0">
                <a:latin typeface="Arial" panose="020B0604020202020204" pitchFamily="34" charset="0"/>
                <a:ea typeface="Calibri" panose="020F0502020204030204" pitchFamily="34" charset="0"/>
                <a:cs typeface="Arial" panose="020B0604020202020204" pitchFamily="34" charset="0"/>
              </a:rPr>
              <a:t>”)</a:t>
            </a:r>
            <a:endParaRPr lang="en-ZA" sz="4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1000"/>
              </a:spcAft>
              <a:buFont typeface="Courier New" panose="02070309020205020404" pitchFamily="49" charset="0"/>
              <a:buChar char="o"/>
            </a:pPr>
            <a:r>
              <a:rPr lang="en-ZA" sz="4500" u="sng" dirty="0">
                <a:solidFill>
                  <a:srgbClr val="000000"/>
                </a:solidFill>
                <a:latin typeface="Arial" panose="020B0604020202020204" pitchFamily="34" charset="0"/>
                <a:ea typeface="Calibri" panose="020F0502020204030204" pitchFamily="34" charset="0"/>
                <a:cs typeface="Arial" panose="020B0604020202020204" pitchFamily="34" charset="0"/>
              </a:rPr>
              <a:t>Business focus</a:t>
            </a:r>
            <a:r>
              <a:rPr lang="en-ZA" sz="4500" dirty="0">
                <a:solidFill>
                  <a:srgbClr val="000000"/>
                </a:solidFill>
                <a:latin typeface="Arial" panose="020B0604020202020204" pitchFamily="34" charset="0"/>
                <a:ea typeface="Calibri" panose="020F0502020204030204" pitchFamily="34" charset="0"/>
                <a:cs typeface="Arial" panose="020B0604020202020204" pitchFamily="34" charset="0"/>
              </a:rPr>
              <a:t> - to maintain </a:t>
            </a:r>
            <a:r>
              <a:rPr lang="en-ZA" sz="4500" dirty="0" err="1">
                <a:solidFill>
                  <a:srgbClr val="000000"/>
                </a:solidFill>
                <a:latin typeface="Arial" panose="020B0604020202020204" pitchFamily="34" charset="0"/>
                <a:ea typeface="Calibri" panose="020F0502020204030204" pitchFamily="34" charset="0"/>
                <a:cs typeface="Arial" panose="020B0604020202020204" pitchFamily="34" charset="0"/>
              </a:rPr>
              <a:t>fluorochemical</a:t>
            </a:r>
            <a:r>
              <a:rPr lang="en-ZA" sz="4500" dirty="0">
                <a:solidFill>
                  <a:srgbClr val="000000"/>
                </a:solidFill>
                <a:latin typeface="Arial" panose="020B0604020202020204" pitchFamily="34" charset="0"/>
                <a:ea typeface="Calibri" panose="020F0502020204030204" pitchFamily="34" charset="0"/>
                <a:cs typeface="Arial" panose="020B0604020202020204" pitchFamily="34" charset="0"/>
              </a:rPr>
              <a:t> technologies, grow the portfolio of </a:t>
            </a:r>
            <a:r>
              <a:rPr lang="en-ZA" sz="4500" dirty="0" err="1">
                <a:solidFill>
                  <a:srgbClr val="000000"/>
                </a:solidFill>
                <a:latin typeface="Arial" panose="020B0604020202020204" pitchFamily="34" charset="0"/>
                <a:ea typeface="Calibri" panose="020F0502020204030204" pitchFamily="34" charset="0"/>
                <a:cs typeface="Arial" panose="020B0604020202020204" pitchFamily="34" charset="0"/>
              </a:rPr>
              <a:t>fluorochemical</a:t>
            </a:r>
            <a:r>
              <a:rPr lang="en-ZA" sz="4500" dirty="0">
                <a:solidFill>
                  <a:srgbClr val="000000"/>
                </a:solidFill>
                <a:latin typeface="Arial" panose="020B0604020202020204" pitchFamily="34" charset="0"/>
                <a:ea typeface="Calibri" panose="020F0502020204030204" pitchFamily="34" charset="0"/>
                <a:cs typeface="Arial" panose="020B0604020202020204" pitchFamily="34" charset="0"/>
              </a:rPr>
              <a:t> products and to align with and support the South African </a:t>
            </a:r>
            <a:r>
              <a:rPr lang="en-ZA" sz="4500" dirty="0" err="1">
                <a:solidFill>
                  <a:srgbClr val="000000"/>
                </a:solidFill>
                <a:latin typeface="Arial" panose="020B0604020202020204" pitchFamily="34" charset="0"/>
                <a:ea typeface="Calibri" panose="020F0502020204030204" pitchFamily="34" charset="0"/>
                <a:cs typeface="Arial" panose="020B0604020202020204" pitchFamily="34" charset="0"/>
              </a:rPr>
              <a:t>Fluorochemical</a:t>
            </a:r>
            <a:r>
              <a:rPr lang="en-ZA" sz="4500" dirty="0">
                <a:solidFill>
                  <a:srgbClr val="000000"/>
                </a:solidFill>
                <a:latin typeface="Arial" panose="020B0604020202020204" pitchFamily="34" charset="0"/>
                <a:ea typeface="Calibri" panose="020F0502020204030204" pitchFamily="34" charset="0"/>
                <a:cs typeface="Arial" panose="020B0604020202020204" pitchFamily="34" charset="0"/>
              </a:rPr>
              <a:t> Expansion Initiative.</a:t>
            </a:r>
            <a:endParaRPr lang="en-ZA" sz="45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2454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497461"/>
          </a:xfrm>
        </p:spPr>
        <p:txBody>
          <a:bodyPr>
            <a:normAutofit fontScale="32500" lnSpcReduction="20000"/>
          </a:bodyPr>
          <a:lstStyle/>
          <a:p>
            <a:pPr marL="0" lvl="0" indent="0">
              <a:lnSpc>
                <a:spcPct val="170000"/>
              </a:lnSpc>
              <a:spcAft>
                <a:spcPts val="1000"/>
              </a:spcAft>
              <a:buNone/>
            </a:pPr>
            <a:r>
              <a:rPr lang="en-ZA" sz="5500" b="1" u="sng" dirty="0" smtClean="0">
                <a:latin typeface="Arial" panose="020B0604020202020204" pitchFamily="34" charset="0"/>
                <a:ea typeface="Calibri" panose="020F0502020204030204" pitchFamily="34" charset="0"/>
                <a:cs typeface="Arial" panose="020B0604020202020204" pitchFamily="34" charset="0"/>
              </a:rPr>
              <a:t>SOUTH </a:t>
            </a:r>
            <a:r>
              <a:rPr lang="en-ZA" sz="5500" b="1" u="sng" dirty="0">
                <a:latin typeface="Arial" panose="020B0604020202020204" pitchFamily="34" charset="0"/>
                <a:ea typeface="Calibri" panose="020F0502020204030204" pitchFamily="34" charset="0"/>
                <a:cs typeface="Arial" panose="020B0604020202020204" pitchFamily="34" charset="0"/>
              </a:rPr>
              <a:t>AFRICAN NUCLEAR ENERGY CORPORATION OF SOUTH </a:t>
            </a:r>
            <a:r>
              <a:rPr lang="en-ZA" sz="5500" b="1" u="sng" dirty="0" smtClean="0">
                <a:latin typeface="Arial" panose="020B0604020202020204" pitchFamily="34" charset="0"/>
                <a:ea typeface="Calibri" panose="020F0502020204030204" pitchFamily="34" charset="0"/>
                <a:cs typeface="Arial" panose="020B0604020202020204" pitchFamily="34" charset="0"/>
              </a:rPr>
              <a:t>AFRICA (NECSA) </a:t>
            </a:r>
            <a:endParaRPr lang="en-ZA" sz="55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70000"/>
              </a:lnSpc>
              <a:spcAft>
                <a:spcPts val="0"/>
              </a:spcAft>
              <a:buFont typeface="+mj-lt"/>
              <a:buAutoNum type="alphaLcParenR"/>
            </a:pPr>
            <a:r>
              <a:rPr lang="en-ZA" sz="5500" b="1" u="sng" dirty="0">
                <a:latin typeface="Arial" panose="020B0604020202020204" pitchFamily="34" charset="0"/>
                <a:ea typeface="Calibri" panose="020F0502020204030204" pitchFamily="34" charset="0"/>
                <a:cs typeface="Arial" panose="020B0604020202020204" pitchFamily="34" charset="0"/>
              </a:rPr>
              <a:t>Governance</a:t>
            </a:r>
            <a:endParaRPr lang="en-ZA" sz="5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70000"/>
              </a:lnSpc>
              <a:spcAft>
                <a:spcPts val="0"/>
              </a:spcAft>
              <a:buFont typeface="+mj-lt"/>
              <a:buAutoNum type="romanLcParenR"/>
            </a:pPr>
            <a:r>
              <a:rPr lang="en-ZA" sz="5500" dirty="0">
                <a:latin typeface="Arial" panose="020B0604020202020204" pitchFamily="34" charset="0"/>
                <a:ea typeface="Calibri" panose="020F0502020204030204" pitchFamily="34" charset="0"/>
                <a:cs typeface="Arial" panose="020B0604020202020204" pitchFamily="34" charset="0"/>
              </a:rPr>
              <a:t>A former Board member is engaged in litigation against the Minister of Energy. He was removed from his position on the NECSA Board due to the fact that he had failed to disclose that he was employed by an organ of State </a:t>
            </a:r>
            <a:r>
              <a:rPr lang="en-ZA" sz="5500" i="1" dirty="0">
                <a:latin typeface="Arial" panose="020B0604020202020204" pitchFamily="34" charset="0"/>
                <a:ea typeface="Calibri" panose="020F0502020204030204" pitchFamily="34" charset="0"/>
                <a:cs typeface="Arial" panose="020B0604020202020204" pitchFamily="34" charset="0"/>
              </a:rPr>
              <a:t>(</a:t>
            </a:r>
            <a:r>
              <a:rPr lang="en-ZA" sz="5500" i="1" dirty="0" err="1">
                <a:latin typeface="Arial" panose="020B0604020202020204" pitchFamily="34" charset="0"/>
                <a:ea typeface="Calibri" panose="020F0502020204030204" pitchFamily="34" charset="0"/>
                <a:cs typeface="Arial" panose="020B0604020202020204" pitchFamily="34" charset="0"/>
              </a:rPr>
              <a:t>ie</a:t>
            </a:r>
            <a:r>
              <a:rPr lang="en-ZA" sz="5500" i="1" dirty="0">
                <a:latin typeface="Arial" panose="020B0604020202020204" pitchFamily="34" charset="0"/>
                <a:ea typeface="Calibri" panose="020F0502020204030204" pitchFamily="34" charset="0"/>
                <a:cs typeface="Arial" panose="020B0604020202020204" pitchFamily="34" charset="0"/>
              </a:rPr>
              <a:t>. the PFMA prohibits employees of State from being remunerated for serving as Board members of SOE’s). </a:t>
            </a:r>
            <a:r>
              <a:rPr lang="en-ZA" sz="5500" dirty="0">
                <a:latin typeface="Arial" panose="020B0604020202020204" pitchFamily="34" charset="0"/>
                <a:ea typeface="Calibri" panose="020F0502020204030204" pitchFamily="34" charset="0"/>
                <a:cs typeface="Arial" panose="020B0604020202020204" pitchFamily="34" charset="0"/>
              </a:rPr>
              <a:t>The Minister was successful in the High Court, however, the former Board member has since appealed the judgement. The outcome of this process may have a number of far-reaching implications for Government as a whole, and Board members of these SOE’s.</a:t>
            </a: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72044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40000" lnSpcReduction="20000"/>
          </a:bodyPr>
          <a:lstStyle/>
          <a:p>
            <a:pPr marL="0" lvl="0" indent="0">
              <a:lnSpc>
                <a:spcPct val="150000"/>
              </a:lnSpc>
              <a:spcAft>
                <a:spcPts val="1000"/>
              </a:spcAft>
              <a:buNone/>
            </a:pPr>
            <a:endParaRPr lang="en-US" sz="1200" dirty="0"/>
          </a:p>
          <a:p>
            <a:pPr marL="0" lvl="0" indent="0">
              <a:lnSpc>
                <a:spcPct val="150000"/>
              </a:lnSpc>
              <a:spcAft>
                <a:spcPts val="1000"/>
              </a:spcAft>
              <a:buNone/>
            </a:pPr>
            <a:r>
              <a:rPr lang="en-ZA" sz="4500" b="1" u="sng" dirty="0" smtClean="0">
                <a:latin typeface="Arial" panose="020B0604020202020204" pitchFamily="34" charset="0"/>
                <a:ea typeface="Calibri" panose="020F0502020204030204" pitchFamily="34" charset="0"/>
                <a:cs typeface="Arial" panose="020B0604020202020204" pitchFamily="34" charset="0"/>
              </a:rPr>
              <a:t>SOUTH </a:t>
            </a:r>
            <a:r>
              <a:rPr lang="en-ZA" sz="4500" b="1" u="sng" dirty="0">
                <a:latin typeface="Arial" panose="020B0604020202020204" pitchFamily="34" charset="0"/>
                <a:ea typeface="Calibri" panose="020F0502020204030204" pitchFamily="34" charset="0"/>
                <a:cs typeface="Arial" panose="020B0604020202020204" pitchFamily="34" charset="0"/>
              </a:rPr>
              <a:t>AFRICAN NUCLEAR ENERGY CORPORATION OF SOUTH </a:t>
            </a:r>
            <a:r>
              <a:rPr lang="en-ZA" sz="4500" b="1" u="sng" dirty="0" smtClean="0">
                <a:latin typeface="Arial" panose="020B0604020202020204" pitchFamily="34" charset="0"/>
                <a:ea typeface="Calibri" panose="020F0502020204030204" pitchFamily="34" charset="0"/>
                <a:cs typeface="Arial" panose="020B0604020202020204" pitchFamily="34" charset="0"/>
              </a:rPr>
              <a:t>AFRICA (NECSA) </a:t>
            </a:r>
            <a:endParaRPr lang="en-ZA" sz="4500" dirty="0" smtClean="0">
              <a:latin typeface="Arial" panose="020B0604020202020204" pitchFamily="34" charset="0"/>
              <a:ea typeface="Calibri" panose="020F0502020204030204" pitchFamily="34" charset="0"/>
              <a:cs typeface="Arial" panose="020B0604020202020204" pitchFamily="34" charset="0"/>
            </a:endParaRPr>
          </a:p>
          <a:p>
            <a:pPr marL="0" lvl="0" indent="0">
              <a:lnSpc>
                <a:spcPct val="115000"/>
              </a:lnSpc>
              <a:spcAft>
                <a:spcPts val="0"/>
              </a:spcAft>
              <a:buNone/>
            </a:pPr>
            <a:r>
              <a:rPr lang="en-ZA" sz="4500" b="1" u="sng" dirty="0" smtClean="0">
                <a:latin typeface="Arial" panose="020B0604020202020204" pitchFamily="34" charset="0"/>
                <a:ea typeface="Calibri" panose="020F0502020204030204" pitchFamily="34" charset="0"/>
                <a:cs typeface="Arial" panose="020B0604020202020204" pitchFamily="34" charset="0"/>
              </a:rPr>
              <a:t>Key Operational Performance concerns and challenges</a:t>
            </a:r>
            <a:endParaRPr lang="en-ZA" sz="4500" dirty="0" smtClean="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0"/>
              </a:spcAft>
              <a:buFont typeface="+mj-lt"/>
              <a:buAutoNum type="romanLcParenR"/>
            </a:pPr>
            <a:r>
              <a:rPr lang="en-ZA" sz="4500" u="sng" dirty="0" smtClean="0">
                <a:latin typeface="Arial" panose="020B0604020202020204" pitchFamily="34" charset="0"/>
                <a:ea typeface="Times New Roman" panose="02020603050405020304" pitchFamily="18" charset="0"/>
                <a:cs typeface="Arial" panose="020B0604020202020204" pitchFamily="34" charset="0"/>
              </a:rPr>
              <a:t>Nuclear </a:t>
            </a:r>
            <a:r>
              <a:rPr lang="en-ZA" sz="4500" u="sng" dirty="0">
                <a:latin typeface="Arial" panose="020B0604020202020204" pitchFamily="34" charset="0"/>
                <a:ea typeface="Times New Roman" panose="02020603050405020304" pitchFamily="18" charset="0"/>
                <a:cs typeface="Arial" panose="020B0604020202020204" pitchFamily="34" charset="0"/>
              </a:rPr>
              <a:t>New-Build Programme</a:t>
            </a:r>
            <a:r>
              <a:rPr lang="en-ZA" sz="4500" u="sng" dirty="0">
                <a:solidFill>
                  <a:srgbClr val="000000"/>
                </a:solidFill>
                <a:latin typeface="Arial" panose="020B0604020202020204" pitchFamily="34" charset="0"/>
                <a:ea typeface="Times New Roman" panose="02020603050405020304" pitchFamily="18" charset="0"/>
                <a:cs typeface="Arial" panose="020B0604020202020204" pitchFamily="34" charset="0"/>
              </a:rPr>
              <a:t> and </a:t>
            </a:r>
            <a:r>
              <a:rPr lang="en-ZA" sz="4500" u="sng" dirty="0">
                <a:latin typeface="Arial" panose="020B0604020202020204" pitchFamily="34" charset="0"/>
                <a:ea typeface="Calibri" panose="020F0502020204030204" pitchFamily="34" charset="0"/>
                <a:cs typeface="Arial" panose="020B0604020202020204" pitchFamily="34" charset="0"/>
              </a:rPr>
              <a:t>SAFARI – II</a:t>
            </a:r>
            <a:endParaRPr lang="en-ZA" sz="45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0"/>
              </a:spcAft>
              <a:buFont typeface="+mj-lt"/>
              <a:buAutoNum type="alphaLcParenR"/>
            </a:pPr>
            <a:r>
              <a:rPr lang="en-ZA" sz="4500" dirty="0">
                <a:latin typeface="Arial" panose="020B0604020202020204" pitchFamily="34" charset="0"/>
                <a:ea typeface="Calibri" panose="020F0502020204030204" pitchFamily="34" charset="0"/>
                <a:cs typeface="Arial" panose="020B0604020202020204" pitchFamily="34" charset="0"/>
              </a:rPr>
              <a:t>NECSA currently endures serious funding shortfalls / constraints in sustaining its operations and according to </a:t>
            </a:r>
            <a:r>
              <a:rPr lang="en-ZA" sz="4500" dirty="0" err="1">
                <a:latin typeface="Arial" panose="020B0604020202020204" pitchFamily="34" charset="0"/>
                <a:ea typeface="Calibri" panose="020F0502020204030204" pitchFamily="34" charset="0"/>
                <a:cs typeface="Arial" panose="020B0604020202020204" pitchFamily="34" charset="0"/>
              </a:rPr>
              <a:t>Necsa</a:t>
            </a:r>
            <a:r>
              <a:rPr lang="en-ZA" sz="4500" dirty="0">
                <a:latin typeface="Arial" panose="020B0604020202020204" pitchFamily="34" charset="0"/>
                <a:ea typeface="Calibri" panose="020F0502020204030204" pitchFamily="34" charset="0"/>
                <a:cs typeface="Arial" panose="020B0604020202020204" pitchFamily="34" charset="0"/>
              </a:rPr>
              <a:t> this is mainly due to a number of unfunded mandates which it has received from Government over the years. </a:t>
            </a:r>
          </a:p>
          <a:p>
            <a:pPr marL="342900" lvl="0" indent="-342900" algn="just">
              <a:lnSpc>
                <a:spcPct val="150000"/>
              </a:lnSpc>
              <a:spcAft>
                <a:spcPts val="0"/>
              </a:spcAft>
              <a:buFont typeface="+mj-lt"/>
              <a:buAutoNum type="alphaLcParenR"/>
            </a:pPr>
            <a:r>
              <a:rPr lang="en-ZA" sz="4500" dirty="0">
                <a:latin typeface="Arial" panose="020B0604020202020204" pitchFamily="34" charset="0"/>
                <a:ea typeface="Calibri" panose="020F0502020204030204" pitchFamily="34" charset="0"/>
                <a:cs typeface="Arial" panose="020B0604020202020204" pitchFamily="34" charset="0"/>
              </a:rPr>
              <a:t>Lack of adequate funding required for NECSA to prepare for the procurement of the nuclear fuel cycle in support of the Nuclear New-Build Programme, as mandated by the Cabinet decision during November 2016. NECSA’s research reactor, SAFARI-I, is coming to the end of its lifespan. The intention is for NECSA to acquire a second research reactor to replace it. </a:t>
            </a: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80402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030" y="342900"/>
            <a:ext cx="7886700" cy="982663"/>
          </a:xfrm>
        </p:spPr>
        <p:txBody>
          <a:bodyPr>
            <a:normAutofit/>
          </a:bodyPr>
          <a:lstStyle/>
          <a:p>
            <a:pPr algn="ctr"/>
            <a:r>
              <a:rPr lang="en-ZA" sz="3100" b="1" dirty="0" smtClean="0"/>
              <a:t>STATE-OWNED </a:t>
            </a:r>
            <a:r>
              <a:rPr lang="en-ZA" sz="3100" b="1" dirty="0"/>
              <a:t>ENTITIES </a:t>
            </a:r>
            <a:r>
              <a:rPr lang="en-ZA" b="1" dirty="0"/>
              <a:t> </a:t>
            </a:r>
            <a:endParaRPr lang="en-ZA" dirty="0"/>
          </a:p>
        </p:txBody>
      </p:sp>
      <p:sp>
        <p:nvSpPr>
          <p:cNvPr id="3" name="Content Placeholder 2"/>
          <p:cNvSpPr>
            <a:spLocks noGrp="1"/>
          </p:cNvSpPr>
          <p:nvPr>
            <p:ph idx="1"/>
          </p:nvPr>
        </p:nvSpPr>
        <p:spPr>
          <a:xfrm>
            <a:off x="182880" y="952500"/>
            <a:ext cx="8747760" cy="5224463"/>
          </a:xfrm>
        </p:spPr>
        <p:txBody>
          <a:bodyPr>
            <a:normAutofit fontScale="25000" lnSpcReduction="20000"/>
          </a:bodyPr>
          <a:lstStyle/>
          <a:p>
            <a:pPr marL="0" lvl="0" indent="0">
              <a:lnSpc>
                <a:spcPct val="150000"/>
              </a:lnSpc>
              <a:spcAft>
                <a:spcPts val="1000"/>
              </a:spcAft>
              <a:buNone/>
            </a:pPr>
            <a:endParaRPr lang="en-US" sz="1200" dirty="0"/>
          </a:p>
          <a:p>
            <a:pPr marL="0" lvl="0" indent="0">
              <a:lnSpc>
                <a:spcPct val="150000"/>
              </a:lnSpc>
              <a:spcAft>
                <a:spcPts val="1000"/>
              </a:spcAft>
              <a:buNone/>
            </a:pPr>
            <a:r>
              <a:rPr lang="en-ZA" sz="6400" b="1" u="sng" dirty="0" smtClean="0">
                <a:latin typeface="Arial" panose="020B0604020202020204" pitchFamily="34" charset="0"/>
                <a:ea typeface="Calibri" panose="020F0502020204030204" pitchFamily="34" charset="0"/>
                <a:cs typeface="Arial" panose="020B0604020202020204" pitchFamily="34" charset="0"/>
              </a:rPr>
              <a:t>SOUTH </a:t>
            </a:r>
            <a:r>
              <a:rPr lang="en-ZA" sz="6400" b="1" u="sng" dirty="0">
                <a:latin typeface="Arial" panose="020B0604020202020204" pitchFamily="34" charset="0"/>
                <a:ea typeface="Calibri" panose="020F0502020204030204" pitchFamily="34" charset="0"/>
                <a:cs typeface="Arial" panose="020B0604020202020204" pitchFamily="34" charset="0"/>
              </a:rPr>
              <a:t>AFRICAN NUCLEAR ENERGY CORPORATION OF SOUTH </a:t>
            </a:r>
            <a:r>
              <a:rPr lang="en-ZA" sz="6400" b="1" u="sng" dirty="0" smtClean="0">
                <a:latin typeface="Arial" panose="020B0604020202020204" pitchFamily="34" charset="0"/>
                <a:ea typeface="Calibri" panose="020F0502020204030204" pitchFamily="34" charset="0"/>
                <a:cs typeface="Arial" panose="020B0604020202020204" pitchFamily="34" charset="0"/>
              </a:rPr>
              <a:t>AFRICA (NECSA) </a:t>
            </a:r>
            <a:endParaRPr lang="en-ZA" sz="6400" dirty="0" smtClean="0">
              <a:latin typeface="Arial" panose="020B0604020202020204" pitchFamily="34" charset="0"/>
              <a:ea typeface="Calibri" panose="020F0502020204030204" pitchFamily="34" charset="0"/>
              <a:cs typeface="Arial" panose="020B0604020202020204" pitchFamily="34" charset="0"/>
            </a:endParaRPr>
          </a:p>
          <a:p>
            <a:pPr marL="0" lvl="0" indent="0" algn="just">
              <a:lnSpc>
                <a:spcPct val="150000"/>
              </a:lnSpc>
              <a:spcAft>
                <a:spcPts val="0"/>
              </a:spcAft>
              <a:buNone/>
            </a:pPr>
            <a:r>
              <a:rPr lang="en-ZA" sz="6400" dirty="0" smtClean="0">
                <a:latin typeface="Arial" panose="020B0604020202020204" pitchFamily="34" charset="0"/>
                <a:ea typeface="Calibri" panose="020F0502020204030204" pitchFamily="34" charset="0"/>
                <a:cs typeface="Arial" panose="020B0604020202020204" pitchFamily="34" charset="0"/>
              </a:rPr>
              <a:t>The </a:t>
            </a:r>
            <a:r>
              <a:rPr lang="en-ZA" sz="6400" dirty="0">
                <a:latin typeface="Arial" panose="020B0604020202020204" pitchFamily="34" charset="0"/>
                <a:ea typeface="Calibri" panose="020F0502020204030204" pitchFamily="34" charset="0"/>
                <a:cs typeface="Arial" panose="020B0604020202020204" pitchFamily="34" charset="0"/>
              </a:rPr>
              <a:t>existence of a reactor at NECSA is critical for the continued survival of the NECSA Group of Companies, as a significant portion of revenue for the entire Group, is derived from the operations associated with the reactor</a:t>
            </a:r>
            <a:r>
              <a:rPr lang="en-ZA" sz="6400" dirty="0" smtClean="0">
                <a:latin typeface="Arial" panose="020B0604020202020204" pitchFamily="34" charset="0"/>
                <a:ea typeface="Calibri" panose="020F0502020204030204" pitchFamily="34" charset="0"/>
                <a:cs typeface="Arial" panose="020B0604020202020204" pitchFamily="34" charset="0"/>
              </a:rPr>
              <a:t>.</a:t>
            </a:r>
          </a:p>
          <a:p>
            <a:pPr marL="0" lvl="0" indent="0" algn="just">
              <a:lnSpc>
                <a:spcPct val="150000"/>
              </a:lnSpc>
              <a:spcAft>
                <a:spcPts val="0"/>
              </a:spcAft>
              <a:buNone/>
            </a:pPr>
            <a:r>
              <a:rPr lang="en-ZA" sz="6400" b="1" u="sng" dirty="0">
                <a:latin typeface="Arial" panose="020B0604020202020204" pitchFamily="34" charset="0"/>
                <a:ea typeface="Calibri" panose="020F0502020204030204" pitchFamily="34" charset="0"/>
                <a:cs typeface="Arial" panose="020B0604020202020204" pitchFamily="34" charset="0"/>
              </a:rPr>
              <a:t>Financial sustainability of </a:t>
            </a:r>
            <a:r>
              <a:rPr lang="en-ZA" sz="6400" b="1" u="sng" dirty="0" err="1">
                <a:latin typeface="Arial" panose="020B0604020202020204" pitchFamily="34" charset="0"/>
                <a:ea typeface="Calibri" panose="020F0502020204030204" pitchFamily="34" charset="0"/>
                <a:cs typeface="Arial" panose="020B0604020202020204" pitchFamily="34" charset="0"/>
              </a:rPr>
              <a:t>Pelchem</a:t>
            </a:r>
            <a:r>
              <a:rPr lang="en-ZA" sz="6400" b="1" u="sng" dirty="0">
                <a:latin typeface="Arial" panose="020B0604020202020204" pitchFamily="34" charset="0"/>
                <a:ea typeface="Calibri" panose="020F0502020204030204" pitchFamily="34" charset="0"/>
                <a:cs typeface="Arial" panose="020B0604020202020204" pitchFamily="34" charset="0"/>
              </a:rPr>
              <a:t> </a:t>
            </a:r>
          </a:p>
          <a:p>
            <a:pPr lvl="0" algn="just">
              <a:lnSpc>
                <a:spcPct val="150000"/>
              </a:lnSpc>
              <a:spcAft>
                <a:spcPts val="0"/>
              </a:spcAft>
              <a:buFont typeface="Wingdings" panose="05000000000000000000" pitchFamily="2" charset="2"/>
              <a:buChar char="q"/>
            </a:pPr>
            <a:r>
              <a:rPr lang="en-ZA" sz="6400" dirty="0" err="1">
                <a:latin typeface="Arial" panose="020B0604020202020204" pitchFamily="34" charset="0"/>
                <a:ea typeface="Calibri" panose="020F0502020204030204" pitchFamily="34" charset="0"/>
                <a:cs typeface="Arial" panose="020B0604020202020204" pitchFamily="34" charset="0"/>
              </a:rPr>
              <a:t>Pelchem</a:t>
            </a:r>
            <a:r>
              <a:rPr lang="en-ZA" sz="6400" dirty="0">
                <a:latin typeface="Arial" panose="020B0604020202020204" pitchFamily="34" charset="0"/>
                <a:ea typeface="Calibri" panose="020F0502020204030204" pitchFamily="34" charset="0"/>
                <a:cs typeface="Arial" panose="020B0604020202020204" pitchFamily="34" charset="0"/>
              </a:rPr>
              <a:t> is under severe financial constraints both on sales and profits. In an effort to arrest this decline in performance, a former Minister directed </a:t>
            </a:r>
            <a:r>
              <a:rPr lang="en-ZA" sz="6400" dirty="0" err="1">
                <a:latin typeface="Arial" panose="020B0604020202020204" pitchFamily="34" charset="0"/>
                <a:ea typeface="Calibri" panose="020F0502020204030204" pitchFamily="34" charset="0"/>
                <a:cs typeface="Arial" panose="020B0604020202020204" pitchFamily="34" charset="0"/>
              </a:rPr>
              <a:t>Necsa</a:t>
            </a:r>
            <a:r>
              <a:rPr lang="en-ZA" sz="6400" dirty="0">
                <a:latin typeface="Arial" panose="020B0604020202020204" pitchFamily="34" charset="0"/>
                <a:ea typeface="Calibri" panose="020F0502020204030204" pitchFamily="34" charset="0"/>
                <a:cs typeface="Arial" panose="020B0604020202020204" pitchFamily="34" charset="0"/>
              </a:rPr>
              <a:t> to establish a Task Team aimed at producing a number of viable options which should be considered, with a view to drastically improving the performance of the organisation. </a:t>
            </a:r>
            <a:endParaRPr lang="en-ZA" sz="6400" dirty="0" smtClean="0">
              <a:latin typeface="Arial" panose="020B0604020202020204" pitchFamily="34" charset="0"/>
              <a:ea typeface="Calibri" panose="020F0502020204030204" pitchFamily="34" charset="0"/>
              <a:cs typeface="Arial" panose="020B0604020202020204" pitchFamily="34" charset="0"/>
            </a:endParaRPr>
          </a:p>
          <a:p>
            <a:pPr lvl="0" algn="just">
              <a:lnSpc>
                <a:spcPct val="150000"/>
              </a:lnSpc>
              <a:spcAft>
                <a:spcPts val="0"/>
              </a:spcAft>
              <a:buFont typeface="Wingdings" panose="05000000000000000000" pitchFamily="2" charset="2"/>
              <a:buChar char="q"/>
            </a:pPr>
            <a:r>
              <a:rPr lang="en-ZA" sz="6400" dirty="0" smtClean="0">
                <a:latin typeface="Arial" panose="020B0604020202020204" pitchFamily="34" charset="0"/>
                <a:ea typeface="Calibri" panose="020F0502020204030204" pitchFamily="34" charset="0"/>
                <a:cs typeface="Arial" panose="020B0604020202020204" pitchFamily="34" charset="0"/>
              </a:rPr>
              <a:t>At </a:t>
            </a:r>
            <a:r>
              <a:rPr lang="en-ZA" sz="6400" dirty="0">
                <a:latin typeface="Arial" panose="020B0604020202020204" pitchFamily="34" charset="0"/>
                <a:ea typeface="Calibri" panose="020F0502020204030204" pitchFamily="34" charset="0"/>
                <a:cs typeface="Arial" panose="020B0604020202020204" pitchFamily="34" charset="0"/>
              </a:rPr>
              <a:t>this point, it should be noted that this Task Team, comprised of various stakeholders within the </a:t>
            </a:r>
            <a:r>
              <a:rPr lang="en-ZA" sz="6400" dirty="0" err="1">
                <a:latin typeface="Arial" panose="020B0604020202020204" pitchFamily="34" charset="0"/>
                <a:ea typeface="Calibri" panose="020F0502020204030204" pitchFamily="34" charset="0"/>
                <a:cs typeface="Arial" panose="020B0604020202020204" pitchFamily="34" charset="0"/>
              </a:rPr>
              <a:t>Necsa</a:t>
            </a:r>
            <a:r>
              <a:rPr lang="en-ZA" sz="6400" dirty="0">
                <a:latin typeface="Arial" panose="020B0604020202020204" pitchFamily="34" charset="0"/>
                <a:ea typeface="Calibri" panose="020F0502020204030204" pitchFamily="34" charset="0"/>
                <a:cs typeface="Arial" panose="020B0604020202020204" pitchFamily="34" charset="0"/>
              </a:rPr>
              <a:t> Group of Companies, has not yet produced a report to the Department of Energy (“DoE”) nor the Minister proposing how best to arrest the financial decline of </a:t>
            </a:r>
            <a:r>
              <a:rPr lang="en-ZA" sz="6400" dirty="0" err="1">
                <a:latin typeface="Arial" panose="020B0604020202020204" pitchFamily="34" charset="0"/>
                <a:ea typeface="Calibri" panose="020F0502020204030204" pitchFamily="34" charset="0"/>
                <a:cs typeface="Arial" panose="020B0604020202020204" pitchFamily="34" charset="0"/>
              </a:rPr>
              <a:t>Pelchem</a:t>
            </a:r>
            <a:r>
              <a:rPr lang="en-ZA" sz="6400" dirty="0">
                <a:latin typeface="Arial" panose="020B0604020202020204" pitchFamily="34" charset="0"/>
                <a:ea typeface="Calibri" panose="020F0502020204030204" pitchFamily="34" charset="0"/>
                <a:cs typeface="Arial" panose="020B0604020202020204" pitchFamily="34" charset="0"/>
              </a:rPr>
              <a:t>.</a:t>
            </a:r>
          </a:p>
          <a:p>
            <a:pPr lvl="0" algn="just">
              <a:lnSpc>
                <a:spcPct val="150000"/>
              </a:lnSpc>
              <a:spcAft>
                <a:spcPts val="0"/>
              </a:spcAft>
              <a:buFont typeface="Wingdings" panose="05000000000000000000" pitchFamily="2" charset="2"/>
              <a:buChar char="q"/>
            </a:pPr>
            <a:endParaRPr lang="en-ZA" sz="4500" dirty="0">
              <a:latin typeface="Arial" panose="020B0604020202020204" pitchFamily="34" charset="0"/>
              <a:ea typeface="Calibri" panose="020F0502020204030204" pitchFamily="34" charset="0"/>
              <a:cs typeface="Arial" panose="020B0604020202020204" pitchFamily="34" charset="0"/>
            </a:endParaRPr>
          </a:p>
          <a:p>
            <a:pPr marL="457200" indent="0">
              <a:lnSpc>
                <a:spcPct val="115000"/>
              </a:lnSpc>
              <a:spcAft>
                <a:spcPts val="1000"/>
              </a:spcAft>
              <a:buNone/>
            </a:pPr>
            <a:r>
              <a:rPr lang="en-ZA" sz="4500" dirty="0">
                <a:latin typeface="Arial" panose="020B0604020202020204" pitchFamily="34" charset="0"/>
                <a:ea typeface="Calibri" panose="020F0502020204030204" pitchFamily="34" charset="0"/>
                <a:cs typeface="Arial" panose="020B0604020202020204" pitchFamily="34" charset="0"/>
              </a:rPr>
              <a:t> </a:t>
            </a:r>
          </a:p>
          <a:p>
            <a:pPr marL="457200" indent="0" algn="just">
              <a:lnSpc>
                <a:spcPct val="150000"/>
              </a:lnSpc>
              <a:spcAft>
                <a:spcPts val="1000"/>
              </a:spcAft>
              <a:buNone/>
            </a:pPr>
            <a:endParaRPr lang="en-ZA" sz="4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buFont typeface="Wingdings" panose="05000000000000000000" pitchFamily="2" charset="2"/>
              <a:buChar char="q"/>
            </a:pP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1326528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1607</TotalTime>
  <Words>2256</Words>
  <Application>Microsoft Office PowerPoint</Application>
  <PresentationFormat>On-screen Show (4:3)</PresentationFormat>
  <Paragraphs>165</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  </vt:lpstr>
      <vt:lpstr>Slide 2</vt:lpstr>
      <vt:lpstr>STATE-OWNED ENTITIES  </vt:lpstr>
      <vt:lpstr> STATE-OWNED ENTITIES  </vt:lpstr>
      <vt:lpstr> 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STATE-OWNED ENTITIES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Hans Sedgwick</dc:creator>
  <cp:lastModifiedBy>PUMZA</cp:lastModifiedBy>
  <cp:revision>132</cp:revision>
  <cp:lastPrinted>2016-08-25T12:51:16Z</cp:lastPrinted>
  <dcterms:created xsi:type="dcterms:W3CDTF">2016-08-12T18:56:23Z</dcterms:created>
  <dcterms:modified xsi:type="dcterms:W3CDTF">2018-09-14T13:56:03Z</dcterms:modified>
</cp:coreProperties>
</file>