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89" r:id="rId3"/>
    <p:sldId id="290" r:id="rId4"/>
    <p:sldId id="291" r:id="rId5"/>
    <p:sldId id="292" r:id="rId6"/>
    <p:sldId id="295" r:id="rId7"/>
    <p:sldId id="307" r:id="rId8"/>
    <p:sldId id="319" r:id="rId9"/>
    <p:sldId id="302" r:id="rId10"/>
    <p:sldId id="301" r:id="rId11"/>
    <p:sldId id="306" r:id="rId12"/>
    <p:sldId id="308" r:id="rId13"/>
    <p:sldId id="316" r:id="rId14"/>
    <p:sldId id="309" r:id="rId15"/>
    <p:sldId id="310" r:id="rId16"/>
    <p:sldId id="311" r:id="rId17"/>
    <p:sldId id="312" r:id="rId18"/>
    <p:sldId id="318" r:id="rId19"/>
    <p:sldId id="313" r:id="rId20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224" y="-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D97C2-9120-454D-B140-31223DEBF28F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31725-5EA2-404C-A23E-0FB497FF52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17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13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43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0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0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7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51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1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9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4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15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F412-0147-8A45-93EB-2B420393145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24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4196" y="6242032"/>
            <a:ext cx="5671804" cy="774115"/>
          </a:xfrm>
        </p:spPr>
        <p:txBody>
          <a:bodyPr>
            <a:normAutofit/>
          </a:bodyPr>
          <a:lstStyle/>
          <a:p>
            <a:pPr algn="r"/>
            <a:r>
              <a:rPr lang="en-US" sz="1600" dirty="0" smtClean="0">
                <a:latin typeface="Arial Black" panose="020B0A04020102020204" pitchFamily="34" charset="0"/>
              </a:rPr>
              <a:t>2019/20 DRAFT APP &amp; BUDGET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5657257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ZA" sz="1600" dirty="0">
                <a:latin typeface="Arial Black" panose="020B0A04020102020204" pitchFamily="34" charset="0"/>
              </a:rPr>
              <a:t>PARLIAMENT OF THE REPUBLIC OF SOUTH </a:t>
            </a:r>
            <a:r>
              <a:rPr lang="en-ZA" sz="1600" dirty="0" smtClean="0">
                <a:latin typeface="Arial Black" panose="020B0A04020102020204" pitchFamily="34" charset="0"/>
              </a:rPr>
              <a:t>AFRICA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29084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6567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1800" b="1" dirty="0" smtClean="0">
                <a:latin typeface="Arial Black" panose="020B0A04020102020204" pitchFamily="34" charset="0"/>
              </a:rPr>
              <a:t>BUDGETARY INFORMATION CONT..</a:t>
            </a:r>
            <a:br>
              <a:rPr lang="en-ZA" sz="1800" b="1" dirty="0" smtClean="0">
                <a:latin typeface="Arial Black" panose="020B0A04020102020204" pitchFamily="34" charset="0"/>
              </a:rPr>
            </a:br>
            <a:r>
              <a:rPr lang="en-ZA" sz="1800" b="1" dirty="0" smtClean="0">
                <a:latin typeface="Arial Black" panose="020B0A04020102020204" pitchFamily="34" charset="0"/>
              </a:rPr>
              <a:t>VOTE 2 PROPOSED EXPENDITURE</a:t>
            </a:r>
            <a:endParaRPr lang="en-ZA" sz="1800" b="1" i="1" dirty="0">
              <a:latin typeface="Arial Black" panose="020B0A040201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3967" y="1102620"/>
            <a:ext cx="966262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10495" y="1691870"/>
            <a:ext cx="4167053" cy="11845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29 % of the budget request is from Associated Services, </a:t>
            </a:r>
          </a:p>
          <a:p>
            <a:pPr marL="228600" indent="-228600" algn="just">
              <a:buAutoNum type="arabicPeriod"/>
            </a:pPr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from Core Business,</a:t>
            </a:r>
          </a:p>
          <a:p>
            <a:pPr marL="228600" indent="-228600" algn="just">
              <a:buAutoNum type="arabicPeriod"/>
            </a:pPr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 from Direct Charges,</a:t>
            </a:r>
          </a:p>
          <a:p>
            <a:pPr marL="228600" indent="-228600" algn="just">
              <a:buAutoNum type="arabicPeriod"/>
            </a:pPr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from Support Services,</a:t>
            </a:r>
          </a:p>
          <a:p>
            <a:pPr marL="228600" indent="-228600" algn="just">
              <a:buAutoNum type="arabicPeriod"/>
            </a:pPr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from Administration and </a:t>
            </a:r>
          </a:p>
          <a:p>
            <a:pPr marL="228600" indent="-228600" algn="just">
              <a:buAutoNum type="arabicPeriod"/>
            </a:pPr>
            <a:r>
              <a:rPr lang="en-Z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from Strategic Leadership &amp; Governance.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449331"/>
              </p:ext>
            </p:extLst>
          </p:nvPr>
        </p:nvGraphicFramePr>
        <p:xfrm>
          <a:off x="82546" y="5136629"/>
          <a:ext cx="5406442" cy="158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708">
                  <a:extLst>
                    <a:ext uri="{9D8B030D-6E8A-4147-A177-3AD203B41FA5}">
                      <a16:colId xmlns:a16="http://schemas.microsoft.com/office/drawing/2014/main" xmlns="" val="2033343352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xmlns="" val="3025496584"/>
                    </a:ext>
                  </a:extLst>
                </a:gridCol>
                <a:gridCol w="964144">
                  <a:extLst>
                    <a:ext uri="{9D8B030D-6E8A-4147-A177-3AD203B41FA5}">
                      <a16:colId xmlns:a16="http://schemas.microsoft.com/office/drawing/2014/main" xmlns="" val="2814045107"/>
                    </a:ext>
                  </a:extLst>
                </a:gridCol>
                <a:gridCol w="1023997">
                  <a:extLst>
                    <a:ext uri="{9D8B030D-6E8A-4147-A177-3AD203B41FA5}">
                      <a16:colId xmlns:a16="http://schemas.microsoft.com/office/drawing/2014/main" xmlns="" val="3529862632"/>
                    </a:ext>
                  </a:extLst>
                </a:gridCol>
              </a:tblGrid>
              <a:tr h="487567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 Request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Indicative amount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</a:rPr>
                        <a:t> deficit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013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Compensation of Employees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1 776 980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1 491 485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285 495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34436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Goods and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762 687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570 663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192 024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517673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Transfer payments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463 312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463 312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389458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TOTALS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3 002 979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2 525 460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477 519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51204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3667317"/>
              </p:ext>
            </p:extLst>
          </p:nvPr>
        </p:nvGraphicFramePr>
        <p:xfrm>
          <a:off x="5610495" y="3248980"/>
          <a:ext cx="2280098" cy="33977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0098">
                  <a:extLst>
                    <a:ext uri="{9D8B030D-6E8A-4147-A177-3AD203B41FA5}">
                      <a16:colId xmlns:a16="http://schemas.microsoft.com/office/drawing/2014/main" xmlns="" val="2301261211"/>
                    </a:ext>
                  </a:extLst>
                </a:gridCol>
              </a:tblGrid>
              <a:tr h="33977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Critical</a:t>
                      </a: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vacant positions to support Committees  will not be filed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Space utilisation,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TPTTP,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SONA,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Institutional projects,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oversight,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cost,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ZA" sz="110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Parliament, etc.</a:t>
                      </a:r>
                      <a:endParaRPr lang="en-ZA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289798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2349874"/>
              </p:ext>
            </p:extLst>
          </p:nvPr>
        </p:nvGraphicFramePr>
        <p:xfrm>
          <a:off x="8133608" y="4801215"/>
          <a:ext cx="144306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067">
                  <a:extLst>
                    <a:ext uri="{9D8B030D-6E8A-4147-A177-3AD203B41FA5}">
                      <a16:colId xmlns:a16="http://schemas.microsoft.com/office/drawing/2014/main" xmlns="" val="416701468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ZA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R27,393m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4989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833095" y="4889176"/>
            <a:ext cx="2477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2019/20 Budget Deficit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18727" y="2930779"/>
            <a:ext cx="1863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Impact on Strategy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890593" y="4462474"/>
            <a:ext cx="2603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Total budget Cut:2019/20 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60408" y="1234670"/>
            <a:ext cx="3332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Percentage of Budget Allocation</a:t>
            </a:r>
            <a:endParaRPr lang="en-US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1431292"/>
              </p:ext>
            </p:extLst>
          </p:nvPr>
        </p:nvGraphicFramePr>
        <p:xfrm>
          <a:off x="174568" y="778264"/>
          <a:ext cx="5314420" cy="4155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99233">
                  <a:extLst>
                    <a:ext uri="{9D8B030D-6E8A-4147-A177-3AD203B41FA5}">
                      <a16:colId xmlns:a16="http://schemas.microsoft.com/office/drawing/2014/main" xmlns="" val="4014380531"/>
                    </a:ext>
                  </a:extLst>
                </a:gridCol>
                <a:gridCol w="956035">
                  <a:extLst>
                    <a:ext uri="{9D8B030D-6E8A-4147-A177-3AD203B41FA5}">
                      <a16:colId xmlns:a16="http://schemas.microsoft.com/office/drawing/2014/main" xmlns="" val="1520469923"/>
                    </a:ext>
                  </a:extLst>
                </a:gridCol>
                <a:gridCol w="1070433">
                  <a:extLst>
                    <a:ext uri="{9D8B030D-6E8A-4147-A177-3AD203B41FA5}">
                      <a16:colId xmlns:a16="http://schemas.microsoft.com/office/drawing/2014/main" xmlns="" val="2137249072"/>
                    </a:ext>
                  </a:extLst>
                </a:gridCol>
                <a:gridCol w="988719">
                  <a:extLst>
                    <a:ext uri="{9D8B030D-6E8A-4147-A177-3AD203B41FA5}">
                      <a16:colId xmlns:a16="http://schemas.microsoft.com/office/drawing/2014/main" xmlns="" val="2178258069"/>
                    </a:ext>
                  </a:extLst>
                </a:gridCol>
              </a:tblGrid>
              <a:tr h="25780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Medium-term expenditure estimate 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8213800"/>
                  </a:ext>
                </a:extLst>
              </a:tr>
              <a:tr h="3734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thousands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  2020/21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2021/22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83896182"/>
                  </a:ext>
                </a:extLst>
              </a:tr>
              <a:tr h="3734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 1: Strategic Leadership &amp; Governance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130 865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138 717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147 040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9978937"/>
                  </a:ext>
                </a:extLst>
              </a:tr>
              <a:tr h="93354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 2: Administration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 3: Core Business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 4: Support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 5: Associated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250 361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690 260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483 468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814 742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4965" algn="l"/>
                        </a:tabLs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265 383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4965" algn="l"/>
                        </a:tabLs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731 676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4965" algn="l"/>
                        </a:tabLs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512 476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4965" algn="l"/>
                        </a:tabLs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863 626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281 306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775 577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543 225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915 444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393073"/>
                  </a:ext>
                </a:extLst>
              </a:tr>
              <a:tr h="3734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369 696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511 878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662 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6928785"/>
                  </a:ext>
                </a:extLst>
              </a:tr>
              <a:tr h="3734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 charge against the National Revenue Fund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633 283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599 800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635 780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0193775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3 002 979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111 678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298 372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25649840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classification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25494169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2 539 667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2 692 047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2 853 572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6796131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1 776 980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1 </a:t>
                      </a:r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812 118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1 </a:t>
                      </a:r>
                      <a:r>
                        <a:rPr lang="en-ZA" sz="120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920 837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36342260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 and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762 687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808 449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856 958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6812204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Transfers and subsidies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463 312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491 111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520 577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9270312"/>
                  </a:ext>
                </a:extLst>
              </a:tr>
              <a:tr h="18670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3 002 979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111 678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298 372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9306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88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9287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2400" b="1" dirty="0" smtClean="0">
                <a:latin typeface="Arial Black" panose="020B0A04020102020204" pitchFamily="34" charset="0"/>
              </a:rPr>
              <a:t>BUDGETARY INFORMATION CONT..</a:t>
            </a:r>
            <a:br>
              <a:rPr lang="en-ZA" sz="2400" b="1" dirty="0" smtClean="0">
                <a:latin typeface="Arial Black" panose="020B0A04020102020204" pitchFamily="34" charset="0"/>
              </a:rPr>
            </a:br>
            <a:r>
              <a:rPr lang="en-ZA" sz="2400" b="1" dirty="0" smtClean="0">
                <a:latin typeface="Arial Black" panose="020B0A04020102020204" pitchFamily="34" charset="0"/>
              </a:rPr>
              <a:t>ADDITIONAL REQUESTS</a:t>
            </a:r>
            <a:endParaRPr lang="en-ZA" sz="2400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2176447"/>
              </p:ext>
            </p:extLst>
          </p:nvPr>
        </p:nvGraphicFramePr>
        <p:xfrm>
          <a:off x="495299" y="1501630"/>
          <a:ext cx="8691664" cy="309325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38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4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9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041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2514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Economic classification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/>
                        <a:t>Indicative amount</a:t>
                      </a:r>
                    </a:p>
                    <a:p>
                      <a:pPr algn="ctr"/>
                      <a:r>
                        <a:rPr lang="en-ZA" sz="1200" dirty="0" smtClean="0"/>
                        <a:t>R’000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/>
                        <a:t>Request</a:t>
                      </a:r>
                    </a:p>
                    <a:p>
                      <a:pPr algn="ctr"/>
                      <a:endParaRPr lang="en-ZA" sz="1200" dirty="0" smtClean="0"/>
                    </a:p>
                    <a:p>
                      <a:pPr algn="ctr"/>
                      <a:r>
                        <a:rPr lang="en-ZA" sz="1200" dirty="0" smtClean="0"/>
                        <a:t>R’000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/>
                        <a:t>Shortfall</a:t>
                      </a:r>
                    </a:p>
                    <a:p>
                      <a:pPr algn="ctr"/>
                      <a:endParaRPr lang="en-ZA" sz="1200" dirty="0" smtClean="0"/>
                    </a:p>
                    <a:p>
                      <a:pPr algn="ctr"/>
                      <a:r>
                        <a:rPr lang="en-ZA" sz="1200" dirty="0" smtClean="0"/>
                        <a:t>R’000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Details</a:t>
                      </a:r>
                    </a:p>
                    <a:p>
                      <a:endParaRPr lang="en-ZA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3091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Compensation of employees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858,202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1,143,697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(285,495)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An additional amount of R44,472m is required for compensation of employees for the operation of offices which were established in terms of the respective</a:t>
                      </a:r>
                      <a:r>
                        <a:rPr lang="en-GB" sz="1200" kern="1200" baseline="0" dirty="0" smtClean="0">
                          <a:effectLst/>
                        </a:rPr>
                        <a:t> Acts </a:t>
                      </a:r>
                      <a:r>
                        <a:rPr lang="en-GB" sz="1200" kern="1200" dirty="0" smtClean="0">
                          <a:effectLst/>
                        </a:rPr>
                        <a:t>(Treasury advisory, Parliamentary</a:t>
                      </a:r>
                      <a:r>
                        <a:rPr lang="en-GB" sz="1200" kern="1200" baseline="0" dirty="0" smtClean="0">
                          <a:effectLst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</a:rPr>
                        <a:t>Budget Office and OISD)</a:t>
                      </a:r>
                      <a:r>
                        <a:rPr lang="en-GB" sz="1200" kern="1200" baseline="0" dirty="0" smtClean="0">
                          <a:effectLst/>
                        </a:rPr>
                        <a:t> </a:t>
                      </a:r>
                      <a:r>
                        <a:rPr lang="en-GB" sz="1200" kern="1200" dirty="0" smtClean="0">
                          <a:effectLst/>
                        </a:rPr>
                        <a:t>which were always funded from Parliament’s unspent funds earnings as well as the LSS which was</a:t>
                      </a:r>
                      <a:r>
                        <a:rPr lang="en-GB" sz="1200" kern="1200" baseline="0" dirty="0" smtClean="0">
                          <a:effectLst/>
                        </a:rPr>
                        <a:t> funded from donor funds.</a:t>
                      </a:r>
                      <a:r>
                        <a:rPr lang="en-GB" sz="1200" kern="12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effectLst/>
                        </a:rPr>
                        <a:t>The balance of R241,023m is required in</a:t>
                      </a:r>
                      <a:r>
                        <a:rPr lang="en-GB" sz="1200" kern="1200" baseline="0" dirty="0" smtClean="0">
                          <a:effectLst/>
                        </a:rPr>
                        <a:t> respect of the shortfall on indicative amount against filled positions.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514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Operations (goods and services &amp; capital expenditure)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280,879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472,903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(192,024)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Joint</a:t>
                      </a:r>
                      <a:r>
                        <a:rPr lang="en-ZA" sz="1200" baseline="0" dirty="0" smtClean="0"/>
                        <a:t> Services (PBO, TAO and OISD), LSS, space utilisation, TPTTP, SONA, institutional projects, Committee oversight, legal cost, 6</a:t>
                      </a:r>
                      <a:r>
                        <a:rPr lang="en-ZA" sz="1200" baseline="30000" dirty="0" smtClean="0"/>
                        <a:t>th</a:t>
                      </a:r>
                      <a:r>
                        <a:rPr lang="en-ZA" sz="1200" baseline="0" dirty="0" smtClean="0"/>
                        <a:t> Parliament, etc.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6149777"/>
              </p:ext>
            </p:extLst>
          </p:nvPr>
        </p:nvGraphicFramePr>
        <p:xfrm>
          <a:off x="495299" y="4622536"/>
          <a:ext cx="8691664" cy="152156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38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5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9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679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1022">
                <a:tc>
                  <a:txBody>
                    <a:bodyPr/>
                    <a:lstStyle/>
                    <a:p>
                      <a:r>
                        <a:rPr lang="en-ZA" sz="1200" b="0" dirty="0" smtClean="0"/>
                        <a:t>Goods and Services</a:t>
                      </a:r>
                      <a:r>
                        <a:rPr lang="en-ZA" sz="1200" b="0" baseline="0" dirty="0" smtClean="0"/>
                        <a:t> (</a:t>
                      </a:r>
                      <a:r>
                        <a:rPr lang="en-ZA" sz="1200" b="0" dirty="0" smtClean="0"/>
                        <a:t>Members Facilities)</a:t>
                      </a:r>
                      <a:endParaRPr lang="en-Z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0" dirty="0" smtClean="0"/>
                        <a:t>289,784</a:t>
                      </a:r>
                      <a:endParaRPr lang="en-Z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0" dirty="0" smtClean="0"/>
                        <a:t>289,784</a:t>
                      </a:r>
                      <a:endParaRPr lang="en-Z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0" dirty="0" smtClean="0"/>
                        <a:t>-</a:t>
                      </a:r>
                      <a:endParaRPr lang="en-Z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515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Transfers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463,312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463,312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3515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Direct Charges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633,283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633,283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-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3515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Totals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2,525,460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smtClean="0"/>
                        <a:t>(3,002,979)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(477,519)</a:t>
                      </a:r>
                      <a:endParaRPr lang="en-Z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8487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1005" y="2687041"/>
            <a:ext cx="9163050" cy="3730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11" y="1486049"/>
            <a:ext cx="8203475" cy="49319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Rounded Rectangle 5"/>
          <p:cNvSpPr/>
          <p:nvPr/>
        </p:nvSpPr>
        <p:spPr>
          <a:xfrm>
            <a:off x="1459230" y="2196637"/>
            <a:ext cx="7086599" cy="351078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C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BUDGET</a:t>
            </a:r>
            <a:r>
              <a:rPr kumimoji="0" lang="en-ZA" sz="2800" b="0" i="0" u="none" strike="noStrike" kern="0" cap="none" spc="0" normalizeH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REQUESTS</a:t>
            </a:r>
            <a:endParaRPr kumimoji="0" lang="en-ZA" sz="28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84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606829"/>
          </a:xfrm>
        </p:spPr>
        <p:txBody>
          <a:bodyPr>
            <a:normAutofit/>
          </a:bodyPr>
          <a:lstStyle/>
          <a:p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1:  Strategic Leadership &amp; Governance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1944520"/>
              </p:ext>
            </p:extLst>
          </p:nvPr>
        </p:nvGraphicFramePr>
        <p:xfrm>
          <a:off x="374073" y="1464647"/>
          <a:ext cx="5070764" cy="318632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60567">
                  <a:extLst>
                    <a:ext uri="{9D8B030D-6E8A-4147-A177-3AD203B41FA5}">
                      <a16:colId xmlns:a16="http://schemas.microsoft.com/office/drawing/2014/main" xmlns="" val="3112932485"/>
                    </a:ext>
                  </a:extLst>
                </a:gridCol>
                <a:gridCol w="931026">
                  <a:extLst>
                    <a:ext uri="{9D8B030D-6E8A-4147-A177-3AD203B41FA5}">
                      <a16:colId xmlns:a16="http://schemas.microsoft.com/office/drawing/2014/main" xmlns="" val="2196810337"/>
                    </a:ext>
                  </a:extLst>
                </a:gridCol>
                <a:gridCol w="864524">
                  <a:extLst>
                    <a:ext uri="{9D8B030D-6E8A-4147-A177-3AD203B41FA5}">
                      <a16:colId xmlns:a16="http://schemas.microsoft.com/office/drawing/2014/main" xmlns="" val="3370507222"/>
                    </a:ext>
                  </a:extLst>
                </a:gridCol>
                <a:gridCol w="814647">
                  <a:extLst>
                    <a:ext uri="{9D8B030D-6E8A-4147-A177-3AD203B41FA5}">
                      <a16:colId xmlns:a16="http://schemas.microsoft.com/office/drawing/2014/main" xmlns="" val="408555786"/>
                    </a:ext>
                  </a:extLst>
                </a:gridCol>
              </a:tblGrid>
              <a:tr h="365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Programme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Medium-term expenditure estimate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233356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thousands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2019/20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2021/22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15518415"/>
                  </a:ext>
                </a:extLst>
              </a:tr>
              <a:tr h="1097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the Speaker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the Chairperson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Parliamentary Budget Office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Treasury Advice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Institutions Supporting Democracy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50 738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49 585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19 194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11 348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53 782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52 560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20 346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12 029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57 009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55 714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21 567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12 750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1647282"/>
                  </a:ext>
                </a:extLst>
              </a:tr>
              <a:tr h="182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130 865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138 717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147 040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91088488"/>
                  </a:ext>
                </a:extLst>
              </a:tr>
              <a:tr h="22110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9854657"/>
                  </a:ext>
                </a:extLst>
              </a:tr>
              <a:tr h="2211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classification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0045972"/>
                  </a:ext>
                </a:extLst>
              </a:tr>
              <a:tr h="182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130 865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138 717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147 040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9719215"/>
                  </a:ext>
                </a:extLst>
              </a:tr>
              <a:tr h="182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104 309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110 568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117 202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1500394"/>
                  </a:ext>
                </a:extLst>
              </a:tr>
              <a:tr h="182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Goods and services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26 556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28 149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29 838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984701"/>
                  </a:ext>
                </a:extLst>
              </a:tr>
              <a:tr h="182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130 865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138 717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147 040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7089954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724506" y="1838148"/>
            <a:ext cx="38155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sz="1200" b="1" dirty="0">
                <a:latin typeface="Arial" panose="020B0604020202020204" pitchFamily="34" charset="0"/>
                <a:cs typeface="Arial" panose="020B0604020202020204" pitchFamily="34" charset="0"/>
              </a:rPr>
              <a:t>The strategic objectives of this programme are to</a:t>
            </a:r>
            <a:r>
              <a:rPr lang="en-Z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Improve independent, objective and professional analysis and advice on matters related to the budget and money Bills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Improve the provision of objective research, analysis and advisory services to Parliament on ISDs related matters in order to strengthen constitutional democracy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7533496"/>
              </p:ext>
            </p:extLst>
          </p:nvPr>
        </p:nvGraphicFramePr>
        <p:xfrm>
          <a:off x="272550" y="5090047"/>
          <a:ext cx="50483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544">
                  <a:extLst>
                    <a:ext uri="{9D8B030D-6E8A-4147-A177-3AD203B41FA5}">
                      <a16:colId xmlns:a16="http://schemas.microsoft.com/office/drawing/2014/main" xmlns="" val="2033343352"/>
                    </a:ext>
                  </a:extLst>
                </a:gridCol>
                <a:gridCol w="1032373">
                  <a:extLst>
                    <a:ext uri="{9D8B030D-6E8A-4147-A177-3AD203B41FA5}">
                      <a16:colId xmlns:a16="http://schemas.microsoft.com/office/drawing/2014/main" xmlns="" val="3025496584"/>
                    </a:ext>
                  </a:extLst>
                </a:gridCol>
                <a:gridCol w="900291">
                  <a:extLst>
                    <a:ext uri="{9D8B030D-6E8A-4147-A177-3AD203B41FA5}">
                      <a16:colId xmlns:a16="http://schemas.microsoft.com/office/drawing/2014/main" xmlns="" val="2814045107"/>
                    </a:ext>
                  </a:extLst>
                </a:gridCol>
                <a:gridCol w="956180">
                  <a:extLst>
                    <a:ext uri="{9D8B030D-6E8A-4147-A177-3AD203B41FA5}">
                      <a16:colId xmlns:a16="http://schemas.microsoft.com/office/drawing/2014/main" xmlns="" val="3529862632"/>
                    </a:ext>
                  </a:extLst>
                </a:gridCol>
              </a:tblGrid>
              <a:tr h="410047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 Request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Indicative amount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</a:rPr>
                        <a:t> deficit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013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Compensation of Employees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104 309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48 770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55 539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34436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Goods and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26 556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29 913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(3 357)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517673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Transfer payments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389458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TOTALS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130 865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78 683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52 182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51204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3858694"/>
              </p:ext>
            </p:extLst>
          </p:nvPr>
        </p:nvGraphicFramePr>
        <p:xfrm>
          <a:off x="5564777" y="4049493"/>
          <a:ext cx="1900051" cy="25950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0051">
                  <a:extLst>
                    <a:ext uri="{9D8B030D-6E8A-4147-A177-3AD203B41FA5}">
                      <a16:colId xmlns:a16="http://schemas.microsoft.com/office/drawing/2014/main" xmlns="" val="2301261211"/>
                    </a:ext>
                  </a:extLst>
                </a:gridCol>
              </a:tblGrid>
              <a:tr h="259503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Compensation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employees in respect of the PBO and OISD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28979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5838462"/>
              </p:ext>
            </p:extLst>
          </p:nvPr>
        </p:nvGraphicFramePr>
        <p:xfrm>
          <a:off x="7881584" y="4891982"/>
          <a:ext cx="1529116" cy="635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116">
                  <a:extLst>
                    <a:ext uri="{9D8B030D-6E8A-4147-A177-3AD203B41FA5}">
                      <a16:colId xmlns:a16="http://schemas.microsoft.com/office/drawing/2014/main" xmlns="" val="4167014682"/>
                    </a:ext>
                  </a:extLst>
                </a:gridCol>
              </a:tblGrid>
              <a:tr h="635705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R1 860m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498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1424" y="4716620"/>
            <a:ext cx="2571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2019/20 Budget Deficit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28143" y="3651707"/>
            <a:ext cx="193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Impact on Strategy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4828" y="4481693"/>
            <a:ext cx="2393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Total budget Cut:2019/20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64260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FDBD33-A37E-4236-92CE-CB24A1AA9619}" type="datetime1">
              <a:rPr lang="en-US" smtClean="0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97016" y="1636825"/>
            <a:ext cx="4009463" cy="150691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Z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strategic objectives of this programme are to: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Improve institutional capacity by providing specialised development programmes for Members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Improve co-ordination, co-operation and intergovernmental relations of Parliament with Provincial Legislatures by implementing Speakers’ Forum and SALSA </a:t>
            </a: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resolutions</a:t>
            </a: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1038"/>
            <a:ext cx="8229600" cy="5392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2: ADMINISTRATION</a:t>
            </a:r>
            <a:endParaRPr lang="en-ZA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2459404"/>
              </p:ext>
            </p:extLst>
          </p:nvPr>
        </p:nvGraphicFramePr>
        <p:xfrm>
          <a:off x="272550" y="965170"/>
          <a:ext cx="5624466" cy="34517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06204">
                  <a:extLst>
                    <a:ext uri="{9D8B030D-6E8A-4147-A177-3AD203B41FA5}">
                      <a16:colId xmlns:a16="http://schemas.microsoft.com/office/drawing/2014/main" xmlns="" val="193377624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xmlns="" val="364655781"/>
                    </a:ext>
                  </a:extLst>
                </a:gridCol>
                <a:gridCol w="864524">
                  <a:extLst>
                    <a:ext uri="{9D8B030D-6E8A-4147-A177-3AD203B41FA5}">
                      <a16:colId xmlns:a16="http://schemas.microsoft.com/office/drawing/2014/main" xmlns="" val="1569974013"/>
                    </a:ext>
                  </a:extLst>
                </a:gridCol>
                <a:gridCol w="897774">
                  <a:extLst>
                    <a:ext uri="{9D8B030D-6E8A-4147-A177-3AD203B41FA5}">
                      <a16:colId xmlns:a16="http://schemas.microsoft.com/office/drawing/2014/main" xmlns="" val="4216427580"/>
                    </a:ext>
                  </a:extLst>
                </a:gridCol>
              </a:tblGrid>
              <a:tr h="17138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  Programme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Medium-term expenditure estimate 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1257267"/>
                  </a:ext>
                </a:extLst>
              </a:tr>
              <a:tr h="34277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thousands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 2020/21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2021/22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08740839"/>
                  </a:ext>
                </a:extLst>
              </a:tr>
              <a:tr h="119972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Office of the Secretary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Finance Management Office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Management &amp; Governance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Internal Audit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Registrar of Members Interest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Legislative Sector Support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20 213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65 693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38 454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19 035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4 585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61 668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40 713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21 425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69 636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40 761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20 177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4 860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65 368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43 156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22 710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73 814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43 207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21 388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5 152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69 290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45 745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4200023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250 361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265 383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281 306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8963500"/>
                  </a:ext>
                </a:extLst>
              </a:tr>
              <a:tr h="34277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4614914"/>
                  </a:ext>
                </a:extLst>
              </a:tr>
              <a:tr h="34277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classification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9621585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250 361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265 383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281 306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3408973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129 398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137 162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145 392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476655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 and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120 963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128 221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135 914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5026422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250 361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265 383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281 306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307816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7830975"/>
              </p:ext>
            </p:extLst>
          </p:nvPr>
        </p:nvGraphicFramePr>
        <p:xfrm>
          <a:off x="272550" y="4841749"/>
          <a:ext cx="5623986" cy="180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767">
                  <a:extLst>
                    <a:ext uri="{9D8B030D-6E8A-4147-A177-3AD203B41FA5}">
                      <a16:colId xmlns:a16="http://schemas.microsoft.com/office/drawing/2014/main" xmlns="" val="2033343352"/>
                    </a:ext>
                  </a:extLst>
                </a:gridCol>
                <a:gridCol w="1150080">
                  <a:extLst>
                    <a:ext uri="{9D8B030D-6E8A-4147-A177-3AD203B41FA5}">
                      <a16:colId xmlns:a16="http://schemas.microsoft.com/office/drawing/2014/main" xmlns="" val="3025496584"/>
                    </a:ext>
                  </a:extLst>
                </a:gridCol>
                <a:gridCol w="1002939">
                  <a:extLst>
                    <a:ext uri="{9D8B030D-6E8A-4147-A177-3AD203B41FA5}">
                      <a16:colId xmlns:a16="http://schemas.microsoft.com/office/drawing/2014/main" xmlns="" val="2814045107"/>
                    </a:ext>
                  </a:extLst>
                </a:gridCol>
                <a:gridCol w="1065200">
                  <a:extLst>
                    <a:ext uri="{9D8B030D-6E8A-4147-A177-3AD203B41FA5}">
                      <a16:colId xmlns:a16="http://schemas.microsoft.com/office/drawing/2014/main" xmlns="" val="3529862632"/>
                    </a:ext>
                  </a:extLst>
                </a:gridCol>
              </a:tblGrid>
              <a:tr h="530228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 Request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Indicative amount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</a:rPr>
                        <a:t> deficit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0130"/>
                  </a:ext>
                </a:extLst>
              </a:tr>
              <a:tr h="31813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Compensation of Employees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129 398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77 955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51 443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34436"/>
                  </a:ext>
                </a:extLst>
              </a:tr>
              <a:tr h="31813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Goods and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120 963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43 084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77 879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517673"/>
                  </a:ext>
                </a:extLst>
              </a:tr>
              <a:tr h="31813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Transfer payments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389458"/>
                  </a:ext>
                </a:extLst>
              </a:tr>
              <a:tr h="318137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TOTALS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250 361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121 698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129 322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51204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2700202"/>
              </p:ext>
            </p:extLst>
          </p:nvPr>
        </p:nvGraphicFramePr>
        <p:xfrm>
          <a:off x="5960457" y="3845845"/>
          <a:ext cx="2277686" cy="2798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7686">
                  <a:extLst>
                    <a:ext uri="{9D8B030D-6E8A-4147-A177-3AD203B41FA5}">
                      <a16:colId xmlns:a16="http://schemas.microsoft.com/office/drawing/2014/main" xmlns="" val="2301261211"/>
                    </a:ext>
                  </a:extLst>
                </a:gridCol>
              </a:tblGrid>
              <a:tr h="27986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Filing of critical positions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Institutional projects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Establishment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6</a:t>
                      </a:r>
                      <a:r>
                        <a:rPr lang="en-ZA" sz="120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Parliament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28979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4028889"/>
              </p:ext>
            </p:extLst>
          </p:nvPr>
        </p:nvGraphicFramePr>
        <p:xfrm>
          <a:off x="8349123" y="4672805"/>
          <a:ext cx="1520407" cy="737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407">
                  <a:extLst>
                    <a:ext uri="{9D8B030D-6E8A-4147-A177-3AD203B41FA5}">
                      <a16:colId xmlns:a16="http://schemas.microsoft.com/office/drawing/2014/main" xmlns="" val="4167014682"/>
                    </a:ext>
                  </a:extLst>
                </a:gridCol>
              </a:tblGrid>
              <a:tr h="737702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R2 997m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498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77848" y="4445700"/>
            <a:ext cx="2571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2019/20 Budget Deficit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33803" y="3520749"/>
            <a:ext cx="193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Impact on Strategy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81561" y="4088030"/>
            <a:ext cx="2058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Total budget Cut:2019/20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973300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975269" y="1641537"/>
            <a:ext cx="3697825" cy="19042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ZA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strategic objectives of this programme are to: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ZA" sz="1300" dirty="0">
                <a:latin typeface="Arial" panose="020B0604020202020204" pitchFamily="34" charset="0"/>
                <a:cs typeface="Arial" panose="020B0604020202020204" pitchFamily="34" charset="0"/>
              </a:rPr>
              <a:t>the availability of advisory and information services, in support of plenary and committee proceedings, from 91% to 95% by </a:t>
            </a:r>
            <a:r>
              <a:rPr lang="en-Z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ZA" sz="1300" dirty="0">
                <a:latin typeface="Arial" panose="020B0604020202020204" pitchFamily="34" charset="0"/>
                <a:cs typeface="Arial" panose="020B0604020202020204" pitchFamily="34" charset="0"/>
              </a:rPr>
              <a:t>access and improve the quality of participation in the processes of Parliament through enhanced programmes to ensure </a:t>
            </a:r>
            <a:r>
              <a:rPr lang="en-ZA" sz="1400" dirty="0">
                <a:latin typeface="Tw Cen MT" panose="020B0602020104020603" pitchFamily="34" charset="0"/>
              </a:rPr>
              <a:t>participatory democracy.</a:t>
            </a:r>
          </a:p>
          <a:p>
            <a:pPr marL="0" indent="0" algn="ctr">
              <a:buNone/>
              <a:defRPr/>
            </a:pPr>
            <a:endParaRPr lang="en-ZA" sz="1400" b="1" dirty="0">
              <a:latin typeface="Tw Cen MT" panose="020B06020201040206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1038"/>
            <a:ext cx="8229600" cy="44784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3: CORE BUSINESS</a:t>
            </a:r>
            <a:endParaRPr lang="en-ZA" sz="3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1474040"/>
              </p:ext>
            </p:extLst>
          </p:nvPr>
        </p:nvGraphicFramePr>
        <p:xfrm>
          <a:off x="348840" y="996073"/>
          <a:ext cx="5381796" cy="31502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12916">
                  <a:extLst>
                    <a:ext uri="{9D8B030D-6E8A-4147-A177-3AD203B41FA5}">
                      <a16:colId xmlns:a16="http://schemas.microsoft.com/office/drawing/2014/main" xmlns="" val="3028822421"/>
                    </a:ext>
                  </a:extLst>
                </a:gridCol>
                <a:gridCol w="872837">
                  <a:extLst>
                    <a:ext uri="{9D8B030D-6E8A-4147-A177-3AD203B41FA5}">
                      <a16:colId xmlns:a16="http://schemas.microsoft.com/office/drawing/2014/main" xmlns="" val="200274195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xmlns="" val="409992012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3704634181"/>
                    </a:ext>
                  </a:extLst>
                </a:gridCol>
              </a:tblGrid>
              <a:tr h="31262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 Programme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 gridSpan="3"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Medium-term expenditure estimate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7687483"/>
                  </a:ext>
                </a:extLst>
              </a:tr>
              <a:tr h="31262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thousands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2020/21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2021/22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 anchor="b"/>
                </a:tc>
                <a:extLst>
                  <a:ext uri="{0D108BD9-81ED-4DB2-BD59-A6C34878D82A}">
                    <a16:rowId xmlns:a16="http://schemas.microsoft.com/office/drawing/2014/main" xmlns="" val="79671711"/>
                  </a:ext>
                </a:extLst>
              </a:tr>
              <a:tr h="93786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Office of the Deputy Secretary(Core)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Assembly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Council of Provinces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Relations &amp;Protocol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Core Business Support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Knowledge &amp; Information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3 000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45 487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55 169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49 998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322 629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213 977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3 180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48 216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58 479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52 998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341 987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226 816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3 371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51 109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61 988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56 178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362 506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240 425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121359182"/>
                  </a:ext>
                </a:extLst>
              </a:tr>
              <a:tr h="24854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690 260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731 676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775 577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3458870283"/>
                  </a:ext>
                </a:extLst>
              </a:tr>
              <a:tr h="19201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</a:t>
                      </a: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1585210802"/>
                  </a:ext>
                </a:extLst>
              </a:tr>
              <a:tr h="24854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690 260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731 676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775 577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1539005291"/>
                  </a:ext>
                </a:extLst>
              </a:tr>
              <a:tr h="19197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524 407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555 871</a:t>
                      </a:r>
                      <a:endParaRPr lang="en-US" sz="12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589 224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4162823320"/>
                  </a:ext>
                </a:extLst>
              </a:tr>
              <a:tr h="19183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 and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165 853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175 805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186 353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3424156629"/>
                  </a:ext>
                </a:extLst>
              </a:tr>
              <a:tr h="24854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690 260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731 676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775 577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700" marR="49700" marT="0" marB="0"/>
                </a:tc>
                <a:extLst>
                  <a:ext uri="{0D108BD9-81ED-4DB2-BD59-A6C34878D82A}">
                    <a16:rowId xmlns:a16="http://schemas.microsoft.com/office/drawing/2014/main" xmlns="" val="134065407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1472905"/>
              </p:ext>
            </p:extLst>
          </p:nvPr>
        </p:nvGraphicFramePr>
        <p:xfrm>
          <a:off x="272550" y="4746811"/>
          <a:ext cx="544554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435">
                  <a:extLst>
                    <a:ext uri="{9D8B030D-6E8A-4147-A177-3AD203B41FA5}">
                      <a16:colId xmlns:a16="http://schemas.microsoft.com/office/drawing/2014/main" xmlns="" val="2033343352"/>
                    </a:ext>
                  </a:extLst>
                </a:gridCol>
                <a:gridCol w="1113589">
                  <a:extLst>
                    <a:ext uri="{9D8B030D-6E8A-4147-A177-3AD203B41FA5}">
                      <a16:colId xmlns:a16="http://schemas.microsoft.com/office/drawing/2014/main" xmlns="" val="3025496584"/>
                    </a:ext>
                  </a:extLst>
                </a:gridCol>
                <a:gridCol w="971117">
                  <a:extLst>
                    <a:ext uri="{9D8B030D-6E8A-4147-A177-3AD203B41FA5}">
                      <a16:colId xmlns:a16="http://schemas.microsoft.com/office/drawing/2014/main" xmlns="" val="2814045107"/>
                    </a:ext>
                  </a:extLst>
                </a:gridCol>
                <a:gridCol w="1031402">
                  <a:extLst>
                    <a:ext uri="{9D8B030D-6E8A-4147-A177-3AD203B41FA5}">
                      <a16:colId xmlns:a16="http://schemas.microsoft.com/office/drawing/2014/main" xmlns="" val="3529862632"/>
                    </a:ext>
                  </a:extLst>
                </a:gridCol>
              </a:tblGrid>
              <a:tr h="410047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 Request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Indicative amount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</a:rPr>
                        <a:t> deficit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013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Compensation of Employees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524 407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440 899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83 508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34436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Goods and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165 853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169 507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(3 654)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517673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Transfer payments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389458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TOTALS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690 260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610 406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79 854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51204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9410372"/>
              </p:ext>
            </p:extLst>
          </p:nvPr>
        </p:nvGraphicFramePr>
        <p:xfrm>
          <a:off x="5889691" y="4042539"/>
          <a:ext cx="2106087" cy="25194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6087">
                  <a:extLst>
                    <a:ext uri="{9D8B030D-6E8A-4147-A177-3AD203B41FA5}">
                      <a16:colId xmlns:a16="http://schemas.microsoft.com/office/drawing/2014/main" xmlns="" val="2301261211"/>
                    </a:ext>
                  </a:extLst>
                </a:gridCol>
              </a:tblGrid>
              <a:tr h="25194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Filing of critical vacant positions will be negatively affected.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28979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7716020"/>
              </p:ext>
            </p:extLst>
          </p:nvPr>
        </p:nvGraphicFramePr>
        <p:xfrm>
          <a:off x="8089084" y="4810980"/>
          <a:ext cx="1778398" cy="74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398">
                  <a:extLst>
                    <a:ext uri="{9D8B030D-6E8A-4147-A177-3AD203B41FA5}">
                      <a16:colId xmlns:a16="http://schemas.microsoft.com/office/drawing/2014/main" xmlns="" val="4167014682"/>
                    </a:ext>
                  </a:extLst>
                </a:gridCol>
              </a:tblGrid>
              <a:tr h="746411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R14 432m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4989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52630" y="4186794"/>
            <a:ext cx="2571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2019/20 Budget Deficit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61289" y="3603100"/>
            <a:ext cx="193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Impact on Strategy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89084" y="4235213"/>
            <a:ext cx="2177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Total budget Cut:</a:t>
            </a:r>
          </a:p>
          <a:p>
            <a:r>
              <a:rPr lang="en-ZA" sz="1400" b="1" dirty="0" smtClean="0"/>
              <a:t>      2019/20 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3022281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84916" y="1576251"/>
            <a:ext cx="3734377" cy="25400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ZA" sz="1200" b="1" dirty="0" smtClean="0">
                <a:latin typeface="Tw Cen MT" panose="020B0602020104020603" pitchFamily="34" charset="0"/>
              </a:rPr>
              <a:t>The strategic objectives of this programme are to: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 smtClean="0">
                <a:latin typeface="Tw Cen MT" panose="020B0602020104020603" pitchFamily="34" charset="0"/>
              </a:rPr>
              <a:t>Improve </a:t>
            </a:r>
            <a:r>
              <a:rPr lang="en-ZA" sz="1200" dirty="0">
                <a:latin typeface="Tw Cen MT" panose="020B0602020104020603" pitchFamily="34" charset="0"/>
              </a:rPr>
              <a:t>overall Member satisfaction with services rendered, from 70% to 75% by 2021.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Tw Cen MT" panose="020B0602020104020603" pitchFamily="34" charset="0"/>
              </a:rPr>
              <a:t>Increase awareness of the business of Parliament from 11% to 16% by 2021, by improving the communication of Parliament.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Tw Cen MT" panose="020B0602020104020603" pitchFamily="34" charset="0"/>
              </a:rPr>
              <a:t>Leverage current, new and innovative technologies to meet the information and communication needs of Members and staff by increasing universal access of integrated information services from 72% to 85% by 2021.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Tw Cen MT" panose="020B0602020104020603" pitchFamily="34" charset="0"/>
              </a:rPr>
              <a:t>To create a culture that enables the attraction, growth and retention of talent, in support of the 6th Parliament's goals and objectives</a:t>
            </a:r>
            <a:r>
              <a:rPr lang="en-ZA" sz="1200" dirty="0" smtClean="0">
                <a:latin typeface="Tw Cen MT" panose="020B0602020104020603" pitchFamily="34" charset="0"/>
              </a:rPr>
              <a:t>.</a:t>
            </a:r>
            <a:endParaRPr lang="en-ZA" sz="1200" dirty="0">
              <a:latin typeface="Tw Cen MT" panose="020B0602020104020603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1038"/>
            <a:ext cx="8229600" cy="464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1800" b="1" dirty="0" smtClean="0">
                <a:latin typeface="Arial Black" panose="020B0A04020102020204" pitchFamily="34" charset="0"/>
              </a:rPr>
              <a:t>PROGRAMME 4: SUPPORT SERVICES</a:t>
            </a:r>
            <a:endParaRPr lang="en-ZA" sz="1800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2684035"/>
              </p:ext>
            </p:extLst>
          </p:nvPr>
        </p:nvGraphicFramePr>
        <p:xfrm>
          <a:off x="272552" y="1071157"/>
          <a:ext cx="5812365" cy="36751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94759">
                  <a:extLst>
                    <a:ext uri="{9D8B030D-6E8A-4147-A177-3AD203B41FA5}">
                      <a16:colId xmlns:a16="http://schemas.microsoft.com/office/drawing/2014/main" xmlns="" val="13373000"/>
                    </a:ext>
                  </a:extLst>
                </a:gridCol>
                <a:gridCol w="859219">
                  <a:extLst>
                    <a:ext uri="{9D8B030D-6E8A-4147-A177-3AD203B41FA5}">
                      <a16:colId xmlns:a16="http://schemas.microsoft.com/office/drawing/2014/main" xmlns="" val="1106331995"/>
                    </a:ext>
                  </a:extLst>
                </a:gridCol>
                <a:gridCol w="774982">
                  <a:extLst>
                    <a:ext uri="{9D8B030D-6E8A-4147-A177-3AD203B41FA5}">
                      <a16:colId xmlns:a16="http://schemas.microsoft.com/office/drawing/2014/main" xmlns="" val="286776478"/>
                    </a:ext>
                  </a:extLst>
                </a:gridCol>
                <a:gridCol w="783405">
                  <a:extLst>
                    <a:ext uri="{9D8B030D-6E8A-4147-A177-3AD203B41FA5}">
                      <a16:colId xmlns:a16="http://schemas.microsoft.com/office/drawing/2014/main" xmlns="" val="1378488592"/>
                    </a:ext>
                  </a:extLst>
                </a:gridCol>
              </a:tblGrid>
              <a:tr h="42678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 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Medium-term expenditure estimate 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011522"/>
                  </a:ext>
                </a:extLst>
              </a:tr>
              <a:tr h="42678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thousands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2020/21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2021/22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06708484"/>
                  </a:ext>
                </a:extLst>
              </a:tr>
              <a:tr h="132780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Office of the Deputy Secretary (Support)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Institutional Support 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Information Communication &amp; Technology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Human Resources Management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Members Support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Parliamentary Communication </a:t>
                      </a:r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4 675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194 335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101 468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95 414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15 933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71 643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4 956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205 995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107 556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101 139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16 888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75 942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5 253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218 355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114 009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107 207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17 902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80 509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2502192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483 468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512 476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543 225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7611227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7070966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</a:t>
                      </a: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86161048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483 468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512 476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543 225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0420317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Compensation of employees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323 936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343 372</a:t>
                      </a:r>
                      <a:endParaRPr lang="en-US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363 975</a:t>
                      </a:r>
                      <a:endParaRPr lang="en-US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9939499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Goods and services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159 532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169 104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179 250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6987373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483 468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512 476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543 225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924905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7217906"/>
              </p:ext>
            </p:extLst>
          </p:nvPr>
        </p:nvGraphicFramePr>
        <p:xfrm>
          <a:off x="272550" y="4993778"/>
          <a:ext cx="581236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350">
                  <a:extLst>
                    <a:ext uri="{9D8B030D-6E8A-4147-A177-3AD203B41FA5}">
                      <a16:colId xmlns:a16="http://schemas.microsoft.com/office/drawing/2014/main" xmlns="" val="2033343352"/>
                    </a:ext>
                  </a:extLst>
                </a:gridCol>
                <a:gridCol w="1188603">
                  <a:extLst>
                    <a:ext uri="{9D8B030D-6E8A-4147-A177-3AD203B41FA5}">
                      <a16:colId xmlns:a16="http://schemas.microsoft.com/office/drawing/2014/main" xmlns="" val="3025496584"/>
                    </a:ext>
                  </a:extLst>
                </a:gridCol>
                <a:gridCol w="1036533">
                  <a:extLst>
                    <a:ext uri="{9D8B030D-6E8A-4147-A177-3AD203B41FA5}">
                      <a16:colId xmlns:a16="http://schemas.microsoft.com/office/drawing/2014/main" xmlns="" val="2814045107"/>
                    </a:ext>
                  </a:extLst>
                </a:gridCol>
                <a:gridCol w="1100880">
                  <a:extLst>
                    <a:ext uri="{9D8B030D-6E8A-4147-A177-3AD203B41FA5}">
                      <a16:colId xmlns:a16="http://schemas.microsoft.com/office/drawing/2014/main" xmlns="" val="3529862632"/>
                    </a:ext>
                  </a:extLst>
                </a:gridCol>
              </a:tblGrid>
              <a:tr h="410047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 Request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Indicative amount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</a:rPr>
                        <a:t> deficit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013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Compensation of Employees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323 936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228 931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95 005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34436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Goods and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159 532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113 821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45 711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517673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Transfer payments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389458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TOTALS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483 468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342 754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200" b="1" dirty="0" smtClean="0"/>
                        <a:t>140 716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51204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7354223"/>
              </p:ext>
            </p:extLst>
          </p:nvPr>
        </p:nvGraphicFramePr>
        <p:xfrm>
          <a:off x="6131181" y="4298977"/>
          <a:ext cx="2277686" cy="22492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7686">
                  <a:extLst>
                    <a:ext uri="{9D8B030D-6E8A-4147-A177-3AD203B41FA5}">
                      <a16:colId xmlns:a16="http://schemas.microsoft.com/office/drawing/2014/main" xmlns="" val="2301261211"/>
                    </a:ext>
                  </a:extLst>
                </a:gridCol>
              </a:tblGrid>
              <a:tr h="22492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Filing of critical vacant positions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 Services during oversight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Replacement of computer equipment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2897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7259348"/>
              </p:ext>
            </p:extLst>
          </p:nvPr>
        </p:nvGraphicFramePr>
        <p:xfrm>
          <a:off x="8544229" y="5062828"/>
          <a:ext cx="127506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64">
                  <a:extLst>
                    <a:ext uri="{9D8B030D-6E8A-4147-A177-3AD203B41FA5}">
                      <a16:colId xmlns:a16="http://schemas.microsoft.com/office/drawing/2014/main" xmlns="" val="4167014682"/>
                    </a:ext>
                  </a:extLst>
                </a:gridCol>
              </a:tblGrid>
              <a:tr h="59120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</a:p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R4 104m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498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97468" y="4655224"/>
            <a:ext cx="2571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2019/20 Budget Deficit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79647" y="3960423"/>
            <a:ext cx="193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Impact on Strategy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33729" y="4478053"/>
            <a:ext cx="2474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Total budget Cut:</a:t>
            </a:r>
          </a:p>
          <a:p>
            <a:r>
              <a:rPr lang="en-ZA" sz="1600" b="1" dirty="0" smtClean="0"/>
              <a:t>    2019/20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27027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60525" y="1589623"/>
            <a:ext cx="3872551" cy="209419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Z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strategic objectives of this programme are to: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average turnaround time for the processing and payment of reimbursements to Members from 2.5 to 2 working days by 2021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Ensure effective financial management by improving payment and compliance of transfer </a:t>
            </a:r>
            <a:r>
              <a:rPr lang="en-Z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payments to political parties represented in Parliament.</a:t>
            </a: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1038"/>
            <a:ext cx="8229600" cy="5226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1800" b="1" dirty="0" smtClean="0">
                <a:latin typeface="Arial Black" panose="020B0A04020102020204" pitchFamily="34" charset="0"/>
              </a:rPr>
              <a:t>PROGRAMME 5: ASSOCIATED SERVICES</a:t>
            </a:r>
            <a:endParaRPr lang="en-ZA" sz="18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9277746"/>
              </p:ext>
            </p:extLst>
          </p:nvPr>
        </p:nvGraphicFramePr>
        <p:xfrm>
          <a:off x="272550" y="1057836"/>
          <a:ext cx="5562602" cy="37378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31068">
                  <a:extLst>
                    <a:ext uri="{9D8B030D-6E8A-4147-A177-3AD203B41FA5}">
                      <a16:colId xmlns:a16="http://schemas.microsoft.com/office/drawing/2014/main" xmlns="" val="4129260771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xmlns="" val="971632138"/>
                    </a:ext>
                  </a:extLst>
                </a:gridCol>
                <a:gridCol w="778934">
                  <a:extLst>
                    <a:ext uri="{9D8B030D-6E8A-4147-A177-3AD203B41FA5}">
                      <a16:colId xmlns:a16="http://schemas.microsoft.com/office/drawing/2014/main" xmlns="" val="2712960320"/>
                    </a:ext>
                  </a:extLst>
                </a:gridCol>
                <a:gridCol w="905934">
                  <a:extLst>
                    <a:ext uri="{9D8B030D-6E8A-4147-A177-3AD203B41FA5}">
                      <a16:colId xmlns:a16="http://schemas.microsoft.com/office/drawing/2014/main" xmlns="" val="981950363"/>
                    </a:ext>
                  </a:extLst>
                </a:gridCol>
              </a:tblGrid>
              <a:tr h="40242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 Programme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 gridSpan="3"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Medium-term expenditure estimate 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3948966"/>
                  </a:ext>
                </a:extLst>
              </a:tr>
              <a:tr h="40242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thousands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2020/21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2021/22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extLst>
                  <a:ext uri="{0D108BD9-81ED-4DB2-BD59-A6C34878D82A}">
                    <a16:rowId xmlns:a16="http://schemas.microsoft.com/office/drawing/2014/main" xmlns="" val="671747821"/>
                  </a:ext>
                </a:extLst>
              </a:tr>
              <a:tr h="43783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Constituency Allowance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Political Party Administrative Support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10 144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112 670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10 753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119 430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11 398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126 596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135899616"/>
                  </a:ext>
                </a:extLst>
              </a:tr>
              <a:tr h="100607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Political Party Leadership Support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Assembly Members’ Facilities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Council of Provinces Members’ </a:t>
                      </a: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</a:p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402 </a:t>
                      </a: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145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231 827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57 956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426 </a:t>
                      </a: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273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245 737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61 433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451 </a:t>
                      </a: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260 482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65 118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1409117080"/>
                  </a:ext>
                </a:extLst>
              </a:tr>
              <a:tr h="20121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814 742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863 626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915 444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2441825479"/>
                  </a:ext>
                </a:extLst>
              </a:tr>
              <a:tr h="20121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</a:t>
                      </a: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4221208963"/>
                  </a:ext>
                </a:extLst>
              </a:tr>
              <a:tr h="20121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351 530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372 515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394 867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32732942"/>
                  </a:ext>
                </a:extLst>
              </a:tr>
              <a:tr h="20121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Compensation of employees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61 646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65 344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69 265</a:t>
                      </a:r>
                      <a:endParaRPr lang="en-US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4049356663"/>
                  </a:ext>
                </a:extLst>
              </a:tr>
              <a:tr h="20473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Goods and services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289 </a:t>
                      </a:r>
                      <a:r>
                        <a:rPr lang="en-ZA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784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307 171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325 602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1042608424"/>
                  </a:ext>
                </a:extLst>
              </a:tr>
              <a:tr h="2293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Transfers and subsidies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463 </a:t>
                      </a:r>
                      <a:r>
                        <a:rPr lang="en-ZA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491 111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520 577</a:t>
                      </a:r>
                      <a:endParaRPr lang="en-US" sz="11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974628041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814 742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863 626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915 444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67253017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8499" y="1595438"/>
            <a:ext cx="15399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8192443"/>
              </p:ext>
            </p:extLst>
          </p:nvPr>
        </p:nvGraphicFramePr>
        <p:xfrm>
          <a:off x="272550" y="5090047"/>
          <a:ext cx="556260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509">
                  <a:extLst>
                    <a:ext uri="{9D8B030D-6E8A-4147-A177-3AD203B41FA5}">
                      <a16:colId xmlns:a16="http://schemas.microsoft.com/office/drawing/2014/main" xmlns="" val="2033343352"/>
                    </a:ext>
                  </a:extLst>
                </a:gridCol>
                <a:gridCol w="1137527">
                  <a:extLst>
                    <a:ext uri="{9D8B030D-6E8A-4147-A177-3AD203B41FA5}">
                      <a16:colId xmlns:a16="http://schemas.microsoft.com/office/drawing/2014/main" xmlns="" val="3025496584"/>
                    </a:ext>
                  </a:extLst>
                </a:gridCol>
                <a:gridCol w="991992">
                  <a:extLst>
                    <a:ext uri="{9D8B030D-6E8A-4147-A177-3AD203B41FA5}">
                      <a16:colId xmlns:a16="http://schemas.microsoft.com/office/drawing/2014/main" xmlns="" val="2814045107"/>
                    </a:ext>
                  </a:extLst>
                </a:gridCol>
                <a:gridCol w="1053574">
                  <a:extLst>
                    <a:ext uri="{9D8B030D-6E8A-4147-A177-3AD203B41FA5}">
                      <a16:colId xmlns:a16="http://schemas.microsoft.com/office/drawing/2014/main" xmlns="" val="3529862632"/>
                    </a:ext>
                  </a:extLst>
                </a:gridCol>
              </a:tblGrid>
              <a:tr h="410047"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tx1"/>
                          </a:solidFill>
                        </a:rPr>
                        <a:t>Budget Request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tx1"/>
                          </a:solidFill>
                        </a:rPr>
                        <a:t>Indicative amount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</a:rPr>
                        <a:t> deficit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0130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Compensation of Employees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61 646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61 646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34436"/>
                  </a:ext>
                </a:extLst>
              </a:tr>
              <a:tr h="246028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Goods and Services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289 784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214 339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75 445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6517673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100" dirty="0" smtClean="0"/>
                        <a:t>Transfer payments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463 312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463 312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dirty="0" smtClean="0"/>
                        <a:t>0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1389458"/>
                  </a:ext>
                </a:extLst>
              </a:tr>
              <a:tr h="258807">
                <a:tc>
                  <a:txBody>
                    <a:bodyPr/>
                    <a:lstStyle/>
                    <a:p>
                      <a:r>
                        <a:rPr lang="en-ZA" sz="1100" b="1" dirty="0" smtClean="0"/>
                        <a:t>TOTALS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b="1" dirty="0" smtClean="0"/>
                        <a:t>814 742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b="1" dirty="0" smtClean="0"/>
                        <a:t>739 297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100" b="1" dirty="0" smtClean="0"/>
                        <a:t>75 445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51204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5006818"/>
              </p:ext>
            </p:extLst>
          </p:nvPr>
        </p:nvGraphicFramePr>
        <p:xfrm>
          <a:off x="5952051" y="3775636"/>
          <a:ext cx="1730702" cy="1570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0702">
                  <a:extLst>
                    <a:ext uri="{9D8B030D-6E8A-4147-A177-3AD203B41FA5}">
                      <a16:colId xmlns:a16="http://schemas.microsoft.com/office/drawing/2014/main" xmlns="" val="2301261211"/>
                    </a:ext>
                  </a:extLst>
                </a:gridCol>
              </a:tblGrid>
              <a:tr h="15708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Members’ entitlements in terms of the Members’  Handbook will be impacted.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28979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2564404"/>
              </p:ext>
            </p:extLst>
          </p:nvPr>
        </p:nvGraphicFramePr>
        <p:xfrm>
          <a:off x="8003439" y="4185667"/>
          <a:ext cx="1613900" cy="497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900">
                  <a:extLst>
                    <a:ext uri="{9D8B030D-6E8A-4147-A177-3AD203B41FA5}">
                      <a16:colId xmlns:a16="http://schemas.microsoft.com/office/drawing/2014/main" xmlns="" val="4167014682"/>
                    </a:ext>
                  </a:extLst>
                </a:gridCol>
              </a:tblGrid>
              <a:tr h="497063"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</a:t>
                      </a:r>
                      <a:r>
                        <a:rPr lang="en-Z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4989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16267" y="4801092"/>
            <a:ext cx="2571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2019/20</a:t>
            </a:r>
            <a:r>
              <a:rPr lang="en-ZA" sz="1400" b="1" dirty="0" smtClean="0"/>
              <a:t> </a:t>
            </a:r>
            <a:r>
              <a:rPr lang="en-ZA" sz="1600" b="1" dirty="0" smtClean="0"/>
              <a:t>Budget Deficit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52051" y="3305504"/>
            <a:ext cx="193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/>
              <a:t>Impact on Strategy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96800" y="3823430"/>
            <a:ext cx="247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Total budget Cut:2019/20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193507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8064" y="768610"/>
            <a:ext cx="9636743" cy="56912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Z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charges refers to Members’ Remunerations.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1038"/>
            <a:ext cx="8229600" cy="5226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1800" b="1" dirty="0" smtClean="0">
                <a:latin typeface="Arial Black" panose="020B0A04020102020204" pitchFamily="34" charset="0"/>
              </a:rPr>
              <a:t>DIRECT CHARGES</a:t>
            </a:r>
            <a:endParaRPr lang="en-ZA" sz="1800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4731" y="1582641"/>
          <a:ext cx="8949268" cy="23026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76466">
                  <a:extLst>
                    <a:ext uri="{9D8B030D-6E8A-4147-A177-3AD203B41FA5}">
                      <a16:colId xmlns:a16="http://schemas.microsoft.com/office/drawing/2014/main" xmlns="" val="4129260771"/>
                    </a:ext>
                  </a:extLst>
                </a:gridCol>
                <a:gridCol w="1362140">
                  <a:extLst>
                    <a:ext uri="{9D8B030D-6E8A-4147-A177-3AD203B41FA5}">
                      <a16:colId xmlns:a16="http://schemas.microsoft.com/office/drawing/2014/main" xmlns="" val="971632138"/>
                    </a:ext>
                  </a:extLst>
                </a:gridCol>
                <a:gridCol w="1253170">
                  <a:extLst>
                    <a:ext uri="{9D8B030D-6E8A-4147-A177-3AD203B41FA5}">
                      <a16:colId xmlns:a16="http://schemas.microsoft.com/office/drawing/2014/main" xmlns="" val="2712960320"/>
                    </a:ext>
                  </a:extLst>
                </a:gridCol>
                <a:gridCol w="1457492">
                  <a:extLst>
                    <a:ext uri="{9D8B030D-6E8A-4147-A177-3AD203B41FA5}">
                      <a16:colId xmlns:a16="http://schemas.microsoft.com/office/drawing/2014/main" xmlns="" val="981950363"/>
                    </a:ext>
                  </a:extLst>
                </a:gridCol>
              </a:tblGrid>
              <a:tr h="31115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 Programme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 gridSpan="3"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Medium-term expenditure estimate 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3948966"/>
                  </a:ext>
                </a:extLst>
              </a:tr>
              <a:tr h="323327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thousands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2019/20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2020/21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2021/22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extLst>
                  <a:ext uri="{0D108BD9-81ED-4DB2-BD59-A6C34878D82A}">
                    <a16:rowId xmlns:a16="http://schemas.microsoft.com/office/drawing/2014/main" xmlns="" val="671747821"/>
                  </a:ext>
                </a:extLst>
              </a:tr>
              <a:tr h="4526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Members Remunerations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 anchor="b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</a:t>
                      </a: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283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599 800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635 780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135899616"/>
                  </a:ext>
                </a:extLst>
              </a:tr>
              <a:tr h="19322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</a:t>
                      </a:r>
                      <a:r>
                        <a:rPr lang="en-ZA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283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599 800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635 780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2441825479"/>
                  </a:ext>
                </a:extLst>
              </a:tr>
              <a:tr h="18522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Economic </a:t>
                      </a: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classification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4221208963"/>
                  </a:ext>
                </a:extLst>
              </a:tr>
              <a:tr h="186266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payments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</a:t>
                      </a:r>
                      <a:r>
                        <a:rPr lang="en-ZA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283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599 800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635 780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327329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Compensation of 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Members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</a:t>
                      </a:r>
                      <a:r>
                        <a:rPr lang="en-Z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283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599 800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635 780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4049356663"/>
                  </a:ext>
                </a:extLst>
              </a:tr>
              <a:tr h="25866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</a:t>
                      </a:r>
                      <a:r>
                        <a:rPr lang="en-ZA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283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599 800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635 780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866" marR="48866" marT="0" marB="0"/>
                </a:tc>
                <a:extLst>
                  <a:ext uri="{0D108BD9-81ED-4DB2-BD59-A6C34878D82A}">
                    <a16:rowId xmlns:a16="http://schemas.microsoft.com/office/drawing/2014/main" xmlns="" val="367253017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8499" y="1595438"/>
            <a:ext cx="153991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4731" y="4275667"/>
            <a:ext cx="8949268" cy="125306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b="1" dirty="0" smtClean="0">
                <a:solidFill>
                  <a:schemeClr val="tx1"/>
                </a:solidFill>
              </a:rPr>
              <a:t>The 2019/20 financial year (election year) indicative amount is more compared to the 2020/21 financial year due to the number of Members who might not return to Parliament for the 6</a:t>
            </a:r>
            <a:r>
              <a:rPr lang="en-ZA" b="1" baseline="30000" dirty="0" smtClean="0">
                <a:solidFill>
                  <a:schemeClr val="tx1"/>
                </a:solidFill>
              </a:rPr>
              <a:t>th</a:t>
            </a:r>
            <a:r>
              <a:rPr lang="en-ZA" b="1" dirty="0" smtClean="0">
                <a:solidFill>
                  <a:schemeClr val="tx1"/>
                </a:solidFill>
              </a:rPr>
              <a:t> Parliament after the general elections and will be eligible for the payment of loss of office gratuity.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13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1005" y="2687041"/>
            <a:ext cx="9163050" cy="3730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11" y="1486049"/>
            <a:ext cx="8203475" cy="49319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Rounded Rectangle 5"/>
          <p:cNvSpPr/>
          <p:nvPr/>
        </p:nvSpPr>
        <p:spPr>
          <a:xfrm>
            <a:off x="1459230" y="2196637"/>
            <a:ext cx="7086599" cy="351078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</a:t>
            </a:r>
            <a:r>
              <a:rPr kumimoji="0" lang="en-ZA" sz="2800" b="0" i="0" u="none" strike="noStrike" kern="0" cap="none" spc="0" normalizeH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</a:t>
            </a:r>
            <a:endParaRPr kumimoji="0" lang="en-ZA" sz="28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0952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65205" y="-90922"/>
            <a:ext cx="8229600" cy="954978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latin typeface="Arial Black" panose="020B0A04020102020204" pitchFamily="34" charset="0"/>
              </a:rPr>
              <a:t>PRESENTATION STRUCTURE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5577" y="1347222"/>
            <a:ext cx="8359228" cy="4525963"/>
          </a:xfrm>
          <a:prstGeom prst="roundRect">
            <a:avLst/>
          </a:prstGeom>
          <a:solidFill>
            <a:schemeClr val="accent3"/>
          </a:solidFill>
          <a:ln w="6350" cap="flat" cmpd="sng" algn="ctr">
            <a:solidFill>
              <a:schemeClr val="accent6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2000" kern="0" dirty="0">
              <a:solidFill>
                <a:srgbClr val="40404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en-ZA" sz="24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ZA" sz="2400" dirty="0">
                <a:solidFill>
                  <a:prstClr val="black"/>
                </a:solidFill>
                <a:latin typeface="Tw Cen MT" panose="020B0602020104020603" pitchFamily="34" charset="0"/>
              </a:rPr>
              <a:t>Background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ZA" sz="2400" dirty="0">
                <a:solidFill>
                  <a:prstClr val="black"/>
                </a:solidFill>
                <a:latin typeface="Tw Cen MT" panose="020B0602020104020603" pitchFamily="34" charset="0"/>
              </a:rPr>
              <a:t>Programme Structure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ZA" sz="2400" dirty="0">
                <a:solidFill>
                  <a:prstClr val="black"/>
                </a:solidFill>
                <a:latin typeface="Tw Cen MT" panose="020B0602020104020603" pitchFamily="34" charset="0"/>
              </a:rPr>
              <a:t>Budgetary Information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ZA" sz="2400" dirty="0">
                <a:solidFill>
                  <a:prstClr val="black"/>
                </a:solidFill>
                <a:latin typeface="Tw Cen MT" panose="020B0602020104020603" pitchFamily="34" charset="0"/>
              </a:rPr>
              <a:t>Programme Budget Allocations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en-ZA" sz="2400" dirty="0">
                <a:solidFill>
                  <a:prstClr val="black"/>
                </a:solidFill>
                <a:latin typeface="Tw Cen MT" panose="020B0602020104020603" pitchFamily="34" charset="0"/>
              </a:rPr>
              <a:t>Monitoring and </a:t>
            </a:r>
            <a:r>
              <a:rPr lang="en-ZA" sz="24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Evaluation</a:t>
            </a:r>
          </a:p>
          <a:p>
            <a:pPr marL="0" lvl="0" indent="0">
              <a:spcBef>
                <a:spcPct val="20000"/>
              </a:spcBef>
              <a:buNone/>
              <a:defRPr/>
            </a:pPr>
            <a:endParaRPr lang="en-ZA" sz="24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ZA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ZA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232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1005" y="2687041"/>
            <a:ext cx="9163050" cy="3730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11" y="1486049"/>
            <a:ext cx="8203475" cy="49319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Rounded Rectangle 5"/>
          <p:cNvSpPr/>
          <p:nvPr/>
        </p:nvSpPr>
        <p:spPr>
          <a:xfrm>
            <a:off x="1459230" y="2196637"/>
            <a:ext cx="7086599" cy="351078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A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xmlns="" val="16097602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67531" y="0"/>
            <a:ext cx="8229600" cy="95497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latin typeface="Arial Black" panose="020B0A04020102020204" pitchFamily="34" charset="0"/>
              </a:rPr>
              <a:t>BACKGROUND 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352697" y="1240971"/>
            <a:ext cx="9157063" cy="5115380"/>
          </a:xfrm>
          <a:prstGeom prst="roundRect">
            <a:avLst/>
          </a:prstGeom>
          <a:solidFill>
            <a:schemeClr val="accent3"/>
          </a:solidFill>
          <a:ln w="6350" cap="flat" cmpd="sng" algn="ctr">
            <a:solidFill>
              <a:schemeClr val="accent6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2400" kern="0" dirty="0">
                <a:solidFill>
                  <a:srgbClr val="40404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REQUIREMENTS: FMPPLA</a:t>
            </a:r>
          </a:p>
          <a:p>
            <a:pPr lvl="0" defTabSz="914400">
              <a:lnSpc>
                <a:spcPct val="107000"/>
              </a:lnSpc>
              <a:spcBef>
                <a:spcPts val="0"/>
              </a:spcBef>
              <a:defRPr/>
            </a:pPr>
            <a:endParaRPr lang="en-ZA" sz="1800" kern="0" dirty="0">
              <a:solidFill>
                <a:srgbClr val="40404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Sections:</a:t>
            </a:r>
          </a:p>
          <a:p>
            <a:pPr lvl="0" defTabSz="914400">
              <a:lnSpc>
                <a:spcPct val="107000"/>
              </a:lnSpc>
              <a:spcBef>
                <a:spcPts val="0"/>
              </a:spcBef>
              <a:defRPr/>
            </a:pPr>
            <a:endParaRPr lang="en-ZA" sz="1800" kern="0" dirty="0">
              <a:solidFill>
                <a:srgbClr val="40404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(1) At least ten months prior to the start of the financial year, the Accounting Officer must prepare a draft annual performance plan for Parliament and present it to the Executive Authority.</a:t>
            </a:r>
          </a:p>
          <a:p>
            <a:pPr lvl="0" algn="ctr" defTabSz="914400">
              <a:lnSpc>
                <a:spcPct val="107000"/>
              </a:lnSpc>
              <a:spcBef>
                <a:spcPts val="0"/>
              </a:spcBef>
              <a:defRPr/>
            </a:pPr>
            <a:endParaRPr lang="en-ZA" sz="1800" kern="0" dirty="0">
              <a:solidFill>
                <a:srgbClr val="40404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(1) At least ten months prior to the start of the financial year, the Accounting officer must prepare a draft budget for Parliament and present it to the Executive Authority.</a:t>
            </a:r>
          </a:p>
          <a:p>
            <a:pPr lvl="0" algn="ctr" defTabSz="914400">
              <a:lnSpc>
                <a:spcPct val="107000"/>
              </a:lnSpc>
              <a:spcBef>
                <a:spcPts val="0"/>
              </a:spcBef>
              <a:defRPr/>
            </a:pPr>
            <a:endParaRPr lang="en-ZA" sz="1800" kern="0" dirty="0">
              <a:solidFill>
                <a:srgbClr val="40404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(1) The Executive Authority must table in Parliament, for referral to the oversight mechanism – (b) the draft annual performance plan and draft budget, at least one month before the draft budget must be submitted to the National Treasury.</a:t>
            </a:r>
          </a:p>
          <a:p>
            <a:pPr lvl="0" algn="ctr" defTabSz="914400">
              <a:lnSpc>
                <a:spcPct val="107000"/>
              </a:lnSpc>
              <a:spcBef>
                <a:spcPts val="0"/>
              </a:spcBef>
              <a:defRPr/>
            </a:pPr>
            <a:endParaRPr lang="en-ZA" sz="2000" kern="0" dirty="0">
              <a:solidFill>
                <a:srgbClr val="40404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639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67531" y="0"/>
            <a:ext cx="8229600" cy="8229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latin typeface="Arial Black" panose="020B0A04020102020204" pitchFamily="34" charset="0"/>
              </a:rPr>
              <a:t>BACKGROUND CONT…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/>
        </p:nvSpPr>
        <p:spPr>
          <a:xfrm>
            <a:off x="152400" y="597998"/>
            <a:ext cx="9601200" cy="5662004"/>
          </a:xfrm>
          <a:prstGeom prst="roundRect">
            <a:avLst/>
          </a:prstGeom>
          <a:solidFill>
            <a:schemeClr val="accent3"/>
          </a:solidFill>
          <a:ln w="6350" cap="flat" cmpd="sng" algn="ctr">
            <a:solidFill>
              <a:schemeClr val="accent6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endParaRPr lang="en-ZA" sz="2400" kern="0" dirty="0" smtClean="0">
              <a:solidFill>
                <a:srgbClr val="40404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2400" kern="0" dirty="0" smtClean="0">
                <a:solidFill>
                  <a:srgbClr val="40404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2019/20 APP DEVELOPMENT PROCESSES</a:t>
            </a:r>
          </a:p>
          <a:p>
            <a:pPr marL="0" lvl="0" indent="0" algn="just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APP development process for 2019/2020 followed on from the revised APP’s of 2017/2018 and 2018/2019 which were developed after a strategy review session with the Executive Authority. The Accounting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 and senior management held a strategic planning session from 09 to 11 April 2018. The purpose of the session was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endParaRPr lang="en-ZA" sz="1800" kern="0" dirty="0">
              <a:solidFill>
                <a:srgbClr val="40404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>
              <a:lnSpc>
                <a:spcPct val="107000"/>
              </a:lnSpc>
              <a:spcBef>
                <a:spcPts val="0"/>
              </a:spcBef>
              <a:defRPr/>
            </a:pP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key drivers of the 6th Parliament, as the 2019/20 financial year will most likely be the first year of the 6th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term,</a:t>
            </a:r>
          </a:p>
          <a:p>
            <a:pPr defTabSz="914400">
              <a:lnSpc>
                <a:spcPct val="107000"/>
              </a:lnSpc>
              <a:spcBef>
                <a:spcPts val="0"/>
              </a:spcBef>
              <a:defRPr/>
            </a:pP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draft result framework to serve as a basis for preparing the 2019/20 APP and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Budget,</a:t>
            </a:r>
          </a:p>
          <a:p>
            <a:pPr defTabSz="914400">
              <a:lnSpc>
                <a:spcPct val="107000"/>
              </a:lnSpc>
              <a:spcBef>
                <a:spcPts val="0"/>
              </a:spcBef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eview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 outcomes and indicators aligned to the policy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priorities;</a:t>
            </a:r>
          </a:p>
          <a:p>
            <a:pPr defTabSz="914400">
              <a:lnSpc>
                <a:spcPct val="107000"/>
              </a:lnSpc>
              <a:spcBef>
                <a:spcPts val="0"/>
              </a:spcBef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eview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indicators and targets for 2019/20 to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2021/22;</a:t>
            </a:r>
          </a:p>
          <a:p>
            <a:pPr defTabSz="914400">
              <a:lnSpc>
                <a:spcPct val="107000"/>
              </a:lnSpc>
              <a:spcBef>
                <a:spcPts val="0"/>
              </a:spcBef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evelop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plans for 2019/20 to 2021/22, to implement the annual performance plan;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</a:p>
          <a:p>
            <a:pPr defTabSz="914400">
              <a:lnSpc>
                <a:spcPct val="107000"/>
              </a:lnSpc>
              <a:spcBef>
                <a:spcPts val="0"/>
              </a:spcBef>
              <a:defRPr/>
            </a:pP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evelop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and budget requirements for 2019/20 to 2021/22, aligned with requirements for the implementation of plans.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2019/20 APP and Budget will be subject to the strategic plan of the 6th 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Parliament (developed in consultation with both Houses), </a:t>
            </a:r>
            <a:r>
              <a:rPr lang="en-ZA" sz="1800" kern="0" dirty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will therefore be revised</a:t>
            </a:r>
            <a:r>
              <a:rPr lang="en-ZA" sz="1800" kern="0" dirty="0" smtClean="0">
                <a:solidFill>
                  <a:srgbClr val="404040"/>
                </a:solidFill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 defTabSz="914400">
              <a:lnSpc>
                <a:spcPct val="107000"/>
              </a:lnSpc>
              <a:spcBef>
                <a:spcPts val="0"/>
              </a:spcBef>
              <a:buNone/>
              <a:defRPr/>
            </a:pPr>
            <a:endParaRPr lang="en-ZA" sz="1800" kern="0" dirty="0">
              <a:solidFill>
                <a:srgbClr val="404040"/>
              </a:solidFill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169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1529" y="0"/>
            <a:ext cx="8229600" cy="778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2400" b="1" dirty="0" smtClean="0">
                <a:latin typeface="Arial Black" panose="020B0A04020102020204" pitchFamily="34" charset="0"/>
              </a:rPr>
              <a:t> PARLIAMENTARY OUTCOMES CONT….</a:t>
            </a:r>
            <a:endParaRPr lang="en-ZA" sz="2400" i="1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6"/>
          <p:cNvSpPr>
            <a:spLocks noGrp="1"/>
          </p:cNvSpPr>
          <p:nvPr>
            <p:ph idx="1"/>
          </p:nvPr>
        </p:nvSpPr>
        <p:spPr>
          <a:xfrm>
            <a:off x="195943" y="1371599"/>
            <a:ext cx="9128531" cy="5199017"/>
          </a:xfrm>
          <a:prstGeom prst="roundRect">
            <a:avLst/>
          </a:prstGeom>
          <a:solidFill>
            <a:schemeClr val="accent3"/>
          </a:solidFill>
          <a:ln w="6350" cap="flat" cmpd="sng" algn="ctr">
            <a:solidFill>
              <a:schemeClr val="accent6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buFont typeface="Wingdings" panose="05000000000000000000" pitchFamily="2" charset="2"/>
              <a:buChar char="q"/>
              <a:defRPr/>
            </a:pPr>
            <a:r>
              <a:rPr lang="en-ZA" sz="1800" dirty="0">
                <a:solidFill>
                  <a:prstClr val="black"/>
                </a:solidFill>
                <a:latin typeface="Tw Cen MT" panose="020B0602020104020603" pitchFamily="34" charset="0"/>
              </a:rPr>
              <a:t>Improved capacity-building programmes for </a:t>
            </a:r>
            <a:r>
              <a:rPr lang="en-ZA" sz="18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Members</a:t>
            </a:r>
          </a:p>
          <a:p>
            <a:pPr marL="0" lvl="0" indent="0">
              <a:buNone/>
              <a:defRPr/>
            </a:pPr>
            <a:endParaRPr lang="en-ZA" sz="18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0">
              <a:buFont typeface="Wingdings" panose="05000000000000000000" pitchFamily="2" charset="2"/>
              <a:buChar char="q"/>
              <a:defRPr/>
            </a:pPr>
            <a:r>
              <a:rPr lang="en-ZA" sz="1800" dirty="0">
                <a:solidFill>
                  <a:prstClr val="black"/>
                </a:solidFill>
                <a:latin typeface="Tw Cen MT" panose="020B0602020104020603" pitchFamily="34" charset="0"/>
              </a:rPr>
              <a:t>Improved timeliness and quality of advisory and information </a:t>
            </a:r>
            <a:r>
              <a:rPr lang="en-ZA" sz="18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services</a:t>
            </a:r>
          </a:p>
          <a:p>
            <a:pPr marL="0" lvl="0" indent="0">
              <a:buNone/>
              <a:defRPr/>
            </a:pPr>
            <a:endParaRPr lang="en-ZA" sz="18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0">
              <a:buFont typeface="Wingdings" panose="05000000000000000000" pitchFamily="2" charset="2"/>
              <a:buChar char="q"/>
              <a:defRPr/>
            </a:pPr>
            <a:r>
              <a:rPr lang="en-ZA" sz="1800" dirty="0">
                <a:solidFill>
                  <a:prstClr val="black"/>
                </a:solidFill>
                <a:latin typeface="Tw Cen MT" panose="020B0602020104020603" pitchFamily="34" charset="0"/>
              </a:rPr>
              <a:t>Improved use of facilities and creation of an enabling </a:t>
            </a:r>
            <a:r>
              <a:rPr lang="en-ZA" sz="18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environment</a:t>
            </a:r>
          </a:p>
          <a:p>
            <a:pPr marL="0" lvl="0" indent="0">
              <a:buNone/>
              <a:defRPr/>
            </a:pPr>
            <a:endParaRPr lang="en-ZA" sz="18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0">
              <a:buFont typeface="Wingdings" panose="05000000000000000000" pitchFamily="2" charset="2"/>
              <a:buChar char="q"/>
              <a:defRPr/>
            </a:pPr>
            <a:r>
              <a:rPr lang="en-ZA" sz="1800" dirty="0">
                <a:solidFill>
                  <a:prstClr val="black"/>
                </a:solidFill>
                <a:latin typeface="Tw Cen MT" panose="020B0602020104020603" pitchFamily="34" charset="0"/>
              </a:rPr>
              <a:t>Improved legislative sector co-operation in order to achieve outcome goals</a:t>
            </a:r>
          </a:p>
        </p:txBody>
      </p:sp>
    </p:spTree>
    <p:extLst>
      <p:ext uri="{BB962C8B-B14F-4D97-AF65-F5344CB8AC3E}">
        <p14:creationId xmlns:p14="http://schemas.microsoft.com/office/powerpoint/2010/main" xmlns="" val="19495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1005" y="2687041"/>
            <a:ext cx="9163050" cy="3730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800" dirty="0"/>
          </a:p>
          <a:p>
            <a:endParaRPr lang="en-Z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11" y="1486049"/>
            <a:ext cx="8203475" cy="49319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Rounded Rectangle 5"/>
          <p:cNvSpPr/>
          <p:nvPr/>
        </p:nvSpPr>
        <p:spPr>
          <a:xfrm>
            <a:off x="1459230" y="2196637"/>
            <a:ext cx="7086599" cy="351078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B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800" b="0" i="0" u="none" strike="noStrike" kern="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BUDGETARY INFORMATION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0860423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2400" b="1" dirty="0" smtClean="0">
                <a:latin typeface="Arial Black" panose="020B0A04020102020204" pitchFamily="34" charset="0"/>
              </a:rPr>
              <a:t>BUDGETARY INFORMATION</a:t>
            </a:r>
            <a:br>
              <a:rPr lang="en-ZA" sz="2400" b="1" dirty="0" smtClean="0">
                <a:latin typeface="Arial Black" panose="020B0A04020102020204" pitchFamily="34" charset="0"/>
              </a:rPr>
            </a:br>
            <a:r>
              <a:rPr lang="en-ZA" sz="2400" b="1" dirty="0" smtClean="0">
                <a:latin typeface="Arial Black" panose="020B0A04020102020204" pitchFamily="34" charset="0"/>
              </a:rPr>
              <a:t>VOTE 2 APPROPRIATED FUNDS</a:t>
            </a:r>
            <a:endParaRPr lang="en-ZA" sz="2400" b="1" i="1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0531" y="4538748"/>
            <a:ext cx="7464829" cy="14962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appropriated budget increased by 1,04 percent, 10,69 percent and 6 percent during the 2019/20, 2020/21 and 2021/22 financial years respectively.</a:t>
            </a:r>
          </a:p>
          <a:p>
            <a:pPr algn="just"/>
            <a:endParaRPr lang="en-ZA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estimated interest shows a decline over the MTEF due to reducing bank balances as a result of retained earnings  being exhausted.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857800"/>
              </p:ext>
            </p:extLst>
          </p:nvPr>
        </p:nvGraphicFramePr>
        <p:xfrm>
          <a:off x="1130531" y="1143000"/>
          <a:ext cx="7464830" cy="32899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80915">
                  <a:extLst>
                    <a:ext uri="{9D8B030D-6E8A-4147-A177-3AD203B41FA5}">
                      <a16:colId xmlns:a16="http://schemas.microsoft.com/office/drawing/2014/main" xmlns="" val="2404475145"/>
                    </a:ext>
                  </a:extLst>
                </a:gridCol>
                <a:gridCol w="1507989">
                  <a:extLst>
                    <a:ext uri="{9D8B030D-6E8A-4147-A177-3AD203B41FA5}">
                      <a16:colId xmlns:a16="http://schemas.microsoft.com/office/drawing/2014/main" xmlns="" val="2592667702"/>
                    </a:ext>
                  </a:extLst>
                </a:gridCol>
                <a:gridCol w="1731366">
                  <a:extLst>
                    <a:ext uri="{9D8B030D-6E8A-4147-A177-3AD203B41FA5}">
                      <a16:colId xmlns:a16="http://schemas.microsoft.com/office/drawing/2014/main" xmlns="" val="914730788"/>
                    </a:ext>
                  </a:extLst>
                </a:gridCol>
                <a:gridCol w="1344560">
                  <a:extLst>
                    <a:ext uri="{9D8B030D-6E8A-4147-A177-3AD203B41FA5}">
                      <a16:colId xmlns:a16="http://schemas.microsoft.com/office/drawing/2014/main" xmlns="" val="3404730622"/>
                    </a:ext>
                  </a:extLst>
                </a:gridCol>
              </a:tblGrid>
              <a:tr h="172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Medium-term revenue estimate </a:t>
                      </a:r>
                      <a:endParaRPr lang="en-ZA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84620"/>
                  </a:ext>
                </a:extLst>
              </a:tr>
              <a:tr h="344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thousands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2020/21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2021/22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 anchor="b"/>
                </a:tc>
                <a:extLst>
                  <a:ext uri="{0D108BD9-81ED-4DB2-BD59-A6C34878D82A}">
                    <a16:rowId xmlns:a16="http://schemas.microsoft.com/office/drawing/2014/main" xmlns="" val="4082211516"/>
                  </a:ext>
                </a:extLst>
              </a:tr>
              <a:tr h="2843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extLst>
                  <a:ext uri="{0D108BD9-81ED-4DB2-BD59-A6C34878D82A}">
                    <a16:rowId xmlns:a16="http://schemas.microsoft.com/office/drawing/2014/main" xmlns="" val="4185581650"/>
                  </a:ext>
                </a:extLst>
              </a:tr>
              <a:tr h="172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Receipts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extLst>
                  <a:ext uri="{0D108BD9-81ED-4DB2-BD59-A6C34878D82A}">
                    <a16:rowId xmlns:a16="http://schemas.microsoft.com/office/drawing/2014/main" xmlns="" val="2168614642"/>
                  </a:ext>
                </a:extLst>
              </a:tr>
              <a:tr h="689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Appropriated Funds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Charges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Donor Funds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by market establishments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1 892 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633 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40 713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2 094 400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599 800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42 000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2 220 065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635 780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44 000</a:t>
                      </a:r>
                      <a:endParaRPr lang="en-U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extLst>
                  <a:ext uri="{0D108BD9-81ED-4DB2-BD59-A6C34878D82A}">
                    <a16:rowId xmlns:a16="http://schemas.microsoft.com/office/drawing/2014/main" xmlns="" val="3836769421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Revenue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5 000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4 000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3 500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extLst>
                  <a:ext uri="{0D108BD9-81ED-4DB2-BD59-A6C34878D82A}">
                    <a16:rowId xmlns:a16="http://schemas.microsoft.com/office/drawing/2014/main" xmlns="" val="3363014808"/>
                  </a:ext>
                </a:extLst>
              </a:tr>
              <a:tr h="6586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Receipts</a:t>
                      </a: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572 </a:t>
                      </a: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741 920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231" marR="6123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905 </a:t>
                      </a: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61231" marR="61231" marT="0" marB="0"/>
                </a:tc>
                <a:extLst>
                  <a:ext uri="{0D108BD9-81ED-4DB2-BD59-A6C34878D82A}">
                    <a16:rowId xmlns:a16="http://schemas.microsoft.com/office/drawing/2014/main" xmlns="" val="2094966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735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2958-9B69-4272-BE99-42A3A7DD5E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9287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sz="2400" b="1" dirty="0" smtClean="0">
                <a:latin typeface="Arial Black" panose="020B0A04020102020204" pitchFamily="34" charset="0"/>
              </a:rPr>
              <a:t>BUDGETARY INFORMATION CONT..</a:t>
            </a:r>
            <a:br>
              <a:rPr lang="en-ZA" sz="2400" b="1" dirty="0" smtClean="0">
                <a:latin typeface="Arial Black" panose="020B0A04020102020204" pitchFamily="34" charset="0"/>
              </a:rPr>
            </a:br>
            <a:r>
              <a:rPr lang="en-ZA" sz="2400" b="1" dirty="0" smtClean="0">
                <a:latin typeface="Arial Black" panose="020B0A04020102020204" pitchFamily="34" charset="0"/>
              </a:rPr>
              <a:t>BUDGET REDUCTIONS OVER MTEF</a:t>
            </a:r>
            <a:endParaRPr lang="en-ZA" sz="2400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8141135"/>
              </p:ext>
            </p:extLst>
          </p:nvPr>
        </p:nvGraphicFramePr>
        <p:xfrm>
          <a:off x="645408" y="1345475"/>
          <a:ext cx="822959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59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9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97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4445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FINANCIAL YEARS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63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Economic classification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2017/18</a:t>
                      </a:r>
                    </a:p>
                    <a:p>
                      <a:pPr algn="r"/>
                      <a:r>
                        <a:rPr lang="en-ZA" sz="1400" b="1" dirty="0" smtClean="0"/>
                        <a:t>R’000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2018/19</a:t>
                      </a:r>
                    </a:p>
                    <a:p>
                      <a:pPr algn="r"/>
                      <a:r>
                        <a:rPr lang="en-ZA" sz="1400" b="1" dirty="0" smtClean="0"/>
                        <a:t>R’000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2019/20</a:t>
                      </a:r>
                    </a:p>
                    <a:p>
                      <a:pPr algn="r"/>
                      <a:r>
                        <a:rPr lang="en-ZA" sz="1400" b="1" dirty="0" smtClean="0"/>
                        <a:t>R’000</a:t>
                      </a:r>
                      <a:endParaRPr lang="en-Z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Compensation of Members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556,288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493,161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633,283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Compensation of employees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785,503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888,791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858,202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Goods</a:t>
                      </a:r>
                      <a:r>
                        <a:rPr lang="en-ZA" sz="1400" baseline="0" dirty="0" smtClean="0"/>
                        <a:t> and Services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507,848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540,988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566,303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Capital expenditure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3,906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4,172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4,360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Transfer payment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414,690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438,743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463,312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TOTALS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2,268,235</a:t>
                      </a:r>
                      <a:endParaRPr lang="en-ZA" sz="1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2,365,855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2,525,460</a:t>
                      </a:r>
                      <a:endParaRPr lang="en-Z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Reductions</a:t>
                      </a:r>
                      <a:endParaRPr lang="en-ZA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129,345</a:t>
                      </a:r>
                      <a:endParaRPr lang="en-ZA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185,692</a:t>
                      </a:r>
                      <a:endParaRPr lang="en-ZA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27,393</a:t>
                      </a:r>
                      <a:endParaRPr lang="en-ZA" sz="14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  Compensation</a:t>
                      </a:r>
                      <a:r>
                        <a:rPr lang="en-ZA" sz="1400" baseline="0" dirty="0" smtClean="0"/>
                        <a:t> of employees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88,020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141,769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22,369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  Goods and services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41,287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43,887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4,979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371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 Capital expenditure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0,038</a:t>
                      </a:r>
                      <a:endParaRPr lang="en-ZA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0,036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 smtClean="0"/>
                        <a:t>0,045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45408" y="5290458"/>
            <a:ext cx="8229599" cy="8973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reduction was made by National Treasury excluding Parliament’s budget requirement in terms of the Strategic Plan and the Operational Plan and amounts to R342,430m over the 2017/18 MTEF. This is in addition to a reduction of R33m during the 2015/16 financial year, bringing the total reduction to R375,430m.</a:t>
            </a:r>
            <a:endParaRPr lang="en-Z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765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2207</Words>
  <Application>Microsoft Office PowerPoint</Application>
  <PresentationFormat>A4 Paper (210x297 mm)</PresentationFormat>
  <Paragraphs>777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2019/20 DRAFT APP &amp; BUDGET</vt:lpstr>
      <vt:lpstr>PRESENTATION STRUCTURE</vt:lpstr>
      <vt:lpstr>Slide 3</vt:lpstr>
      <vt:lpstr>BACKGROUND </vt:lpstr>
      <vt:lpstr>BACKGROUND CONT…</vt:lpstr>
      <vt:lpstr> PARLIAMENTARY OUTCOMES CONT….</vt:lpstr>
      <vt:lpstr>Slide 7</vt:lpstr>
      <vt:lpstr>BUDGETARY INFORMATION VOTE 2 APPROPRIATED FUNDS</vt:lpstr>
      <vt:lpstr>BUDGETARY INFORMATION CONT.. BUDGET REDUCTIONS OVER MTEF</vt:lpstr>
      <vt:lpstr>BUDGETARY INFORMATION CONT.. VOTE 2 PROPOSED EXPENDITURE</vt:lpstr>
      <vt:lpstr>BUDGETARY INFORMATION CONT.. ADDITIONAL REQUESTS</vt:lpstr>
      <vt:lpstr>Slide 12</vt:lpstr>
      <vt:lpstr>Programme 1:  Strategic Leadership &amp; Governance</vt:lpstr>
      <vt:lpstr>PROGRAMME 2: ADMINISTRATION</vt:lpstr>
      <vt:lpstr>PROGRAMME 3: CORE BUSINESS</vt:lpstr>
      <vt:lpstr>PROGRAMME 4: SUPPORT SERVICES</vt:lpstr>
      <vt:lpstr>PROGRAMME 5: ASSOCIATED SERVICES</vt:lpstr>
      <vt:lpstr>DIRECT CHARGES</vt:lpstr>
      <vt:lpstr>Slide 19</vt:lpstr>
    </vt:vector>
  </TitlesOfParts>
  <Company>Parliament of 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Pearl Maseko</dc:creator>
  <cp:lastModifiedBy>PUMZA</cp:lastModifiedBy>
  <cp:revision>172</cp:revision>
  <cp:lastPrinted>2018-08-22T12:49:46Z</cp:lastPrinted>
  <dcterms:created xsi:type="dcterms:W3CDTF">2015-10-20T16:30:31Z</dcterms:created>
  <dcterms:modified xsi:type="dcterms:W3CDTF">2018-09-20T09:45:40Z</dcterms:modified>
</cp:coreProperties>
</file>