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2" r:id="rId4"/>
    <p:sldId id="273" r:id="rId5"/>
    <p:sldId id="265" r:id="rId6"/>
    <p:sldId id="268" r:id="rId7"/>
    <p:sldId id="269" r:id="rId8"/>
    <p:sldId id="274" r:id="rId9"/>
    <p:sldId id="270" r:id="rId10"/>
    <p:sldId id="271" r:id="rId11"/>
    <p:sldId id="262" r:id="rId12"/>
  </p:sldIdLst>
  <p:sldSz cx="9144000" cy="6858000" type="screen4x3"/>
  <p:notesSz cx="6669088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805B7852-AA1A-A84F-A9FA-769CD584E5DB}">
          <p14:sldIdLst>
            <p14:sldId id="257"/>
            <p14:sldId id="259"/>
            <p14:sldId id="272"/>
            <p14:sldId id="273"/>
            <p14:sldId id="265"/>
            <p14:sldId id="268"/>
            <p14:sldId id="269"/>
            <p14:sldId id="274"/>
            <p14:sldId id="270"/>
            <p14:sldId id="27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B05"/>
    <a:srgbClr val="A8933E"/>
    <a:srgbClr val="ECE05A"/>
    <a:srgbClr val="F1EA60"/>
    <a:srgbClr val="FCF563"/>
    <a:srgbClr val="F9F9B9"/>
    <a:srgbClr val="004B9B"/>
    <a:srgbClr val="004FA3"/>
    <a:srgbClr val="134395"/>
    <a:srgbClr val="F8EE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342" autoAdjust="0"/>
  </p:normalViewPr>
  <p:slideViewPr>
    <p:cSldViewPr snapToGrid="0" snapToObjects="1">
      <p:cViewPr>
        <p:scale>
          <a:sx n="87" d="100"/>
          <a:sy n="87" d="100"/>
        </p:scale>
        <p:origin x="-2334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21688"/>
    </p:cViewPr>
  </p:sorterViewPr>
  <p:notesViewPr>
    <p:cSldViewPr snapToGrid="0" snapToObjects="1">
      <p:cViewPr varScale="1">
        <p:scale>
          <a:sx n="66" d="100"/>
          <a:sy n="66" d="100"/>
        </p:scale>
        <p:origin x="3372" y="66"/>
      </p:cViewPr>
      <p:guideLst>
        <p:guide orient="horz" pos="3072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584A2-3F18-4257-A597-4714747D8A5D}" type="datetimeFigureOut">
              <a:rPr lang="en-ZA" smtClean="0"/>
              <a:pPr/>
              <a:t>2018/09/13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826C5-D228-467C-82AE-9B7659DDDA19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259452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4D2DA-90EF-4E48-9CF9-95006F46938E}" type="datetimeFigureOut">
              <a:rPr lang="en-US" smtClean="0"/>
              <a:pPr/>
              <a:t>9/13/2018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31838"/>
            <a:ext cx="4872038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7EA98-9C84-B847-91EC-64D114B92B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614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7EA98-9C84-B847-91EC-64D114B92B3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372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-1301" y="7276"/>
            <a:ext cx="9144000" cy="6858001"/>
            <a:chOff x="-1301" y="42788"/>
            <a:chExt cx="9144000" cy="6858001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1301" y="42788"/>
              <a:ext cx="9144000" cy="685800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 w="28575">
              <a:solidFill>
                <a:srgbClr val="FFCB05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" name="TextBox 3"/>
            <p:cNvSpPr txBox="1"/>
            <p:nvPr userDrawn="1"/>
          </p:nvSpPr>
          <p:spPr>
            <a:xfrm>
              <a:off x="2299317" y="559281"/>
              <a:ext cx="493599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1800" b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ON A JOURNEY TO A SAFER SOUTH AFRICA</a:t>
              </a:r>
            </a:p>
            <a:p>
              <a:pPr algn="ctr"/>
              <a:r>
                <a:rPr lang="en-ZA" sz="1200" b="0" i="1" dirty="0" smtClean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Creating a safe and secure, crime free environment, that is conducive for social &amp; economic stability, supporting a better life for all.</a:t>
              </a:r>
              <a:endParaRPr lang="en-ZA" sz="1200" b="0" i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460656" y="104934"/>
              <a:ext cx="1628775" cy="177165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5005" y="3284588"/>
            <a:ext cx="8318377" cy="539865"/>
          </a:xfrm>
        </p:spPr>
        <p:txBody>
          <a:bodyPr anchor="ctr">
            <a:noAutofit/>
          </a:bodyPr>
          <a:lstStyle>
            <a:lvl1pPr algn="ctr">
              <a:defRPr sz="4000" b="0">
                <a:solidFill>
                  <a:srgbClr val="FFCB0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34470" y="6392409"/>
            <a:ext cx="290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i="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#Patriotic &amp; Selfless Service</a:t>
            </a:r>
            <a:endParaRPr lang="en-ZA" i="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352816" y="200646"/>
            <a:ext cx="0" cy="1580225"/>
          </a:xfrm>
          <a:prstGeom prst="line">
            <a:avLst/>
          </a:prstGeom>
          <a:ln>
            <a:solidFill>
              <a:srgbClr val="A8933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9975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36847" cy="6840444"/>
          </a:xfrm>
          <a:prstGeom prst="rect">
            <a:avLst/>
          </a:prstGeom>
          <a:solidFill>
            <a:schemeClr val="tx2">
              <a:lumMod val="50000"/>
            </a:schemeClr>
          </a:solidFill>
          <a:ln w="28575">
            <a:solidFill>
              <a:srgbClr val="FFCB0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3200" dirty="0" smtClean="0">
                <a:solidFill>
                  <a:srgbClr val="FFCB05"/>
                </a:solidFill>
              </a:rPr>
              <a:t>Presentation</a:t>
            </a:r>
            <a:r>
              <a:rPr lang="en-US" sz="3200" baseline="0" dirty="0" smtClean="0">
                <a:solidFill>
                  <a:srgbClr val="FFCB05"/>
                </a:solidFill>
              </a:rPr>
              <a:t> Overview</a:t>
            </a:r>
            <a:endParaRPr lang="en-US" sz="3200" dirty="0">
              <a:solidFill>
                <a:srgbClr val="FFCB0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8776"/>
            <a:ext cx="8115300" cy="6386543"/>
          </a:xfrm>
        </p:spPr>
        <p:txBody>
          <a:bodyPr>
            <a:normAutofit/>
          </a:bodyPr>
          <a:lstStyle>
            <a:lvl1pPr marL="534988" indent="-534988">
              <a:lnSpc>
                <a:spcPct val="130000"/>
              </a:lnSpc>
              <a:buFont typeface="Symbol" panose="05050102010706020507" pitchFamily="18" charset="2"/>
              <a:buChar char="®"/>
              <a:defRPr sz="2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896938" indent="-361950">
              <a:lnSpc>
                <a:spcPct val="130000"/>
              </a:lnSpc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257300" indent="-342900">
              <a:lnSpc>
                <a:spcPct val="130000"/>
              </a:lnSpc>
              <a:defRPr sz="22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12900" indent="-446088">
              <a:lnSpc>
                <a:spcPct val="130000"/>
              </a:lnSpc>
              <a:defRPr sz="20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973263" indent="-360363">
              <a:lnSpc>
                <a:spcPct val="130000"/>
              </a:lnSpc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410" y="88776"/>
            <a:ext cx="620291" cy="674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0303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35005" y="4105952"/>
            <a:ext cx="8318377" cy="539865"/>
          </a:xfrm>
        </p:spPr>
        <p:txBody>
          <a:bodyPr anchor="ctr">
            <a:noAutofit/>
          </a:bodyPr>
          <a:lstStyle>
            <a:lvl1pPr algn="ctr">
              <a:defRPr sz="3600" b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 smtClean="0"/>
              <a:t>Click </a:t>
            </a:r>
            <a:r>
              <a:rPr lang="en-US" dirty="0"/>
              <a:t>to edit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62364"/>
          </a:xfrm>
          <a:prstGeom prst="rect">
            <a:avLst/>
          </a:prstGeom>
          <a:ln w="28575">
            <a:solidFill>
              <a:srgbClr val="FFCB05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827846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5659"/>
            <a:ext cx="9144000" cy="5563402"/>
          </a:xfrm>
        </p:spPr>
        <p:txBody>
          <a:bodyPr>
            <a:normAutofit/>
          </a:bodyPr>
          <a:lstStyle>
            <a:lvl1pPr marL="342900" indent="-342900">
              <a:buClrTx/>
              <a:buFont typeface="Symbol" panose="05050102010706020507" pitchFamily="18" charset="2"/>
              <a:buChar char="®"/>
              <a:defRPr sz="2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382588">
              <a:buClrTx/>
              <a:buFont typeface="Segoe UI" panose="020B0502040204020203" pitchFamily="34" charset="0"/>
              <a:buChar char="ꟷ"/>
              <a:defRPr sz="24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buClrTx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ClrTx/>
              <a:buFont typeface="Wingdings" panose="05000000000000000000" pitchFamily="2" charset="2"/>
              <a:buChar char="Ø"/>
              <a:defRPr sz="16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321956" y="583609"/>
            <a:ext cx="500835" cy="282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rgbClr val="023F88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89E4338-7AC6-457C-8DAE-304505DA8541}" type="slidenum">
              <a:rPr lang="en-ZA" smtClean="0">
                <a:solidFill>
                  <a:schemeClr val="bg1"/>
                </a:solidFill>
              </a:rPr>
              <a:pPr/>
              <a:t>‹#›</a:t>
            </a:fld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-2053"/>
            <a:ext cx="9144000" cy="84716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ZA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5818" y="159585"/>
            <a:ext cx="8269596" cy="539865"/>
          </a:xfrm>
          <a:noFill/>
        </p:spPr>
        <p:txBody>
          <a:bodyPr anchor="ctr">
            <a:noAutofit/>
          </a:bodyPr>
          <a:lstStyle>
            <a:lvl1pPr algn="l">
              <a:defRPr sz="2400" b="0">
                <a:solidFill>
                  <a:srgbClr val="FFCB0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4194" y="71439"/>
            <a:ext cx="711025" cy="71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9417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96551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005" y="2286001"/>
            <a:ext cx="8318377" cy="2239616"/>
          </a:xfrm>
        </p:spPr>
        <p:txBody>
          <a:bodyPr/>
          <a:lstStyle/>
          <a:p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US" sz="2800" b="1" dirty="0" smtClean="0"/>
              <a:t>REPORT</a:t>
            </a:r>
            <a:r>
              <a:rPr lang="en-US" sz="2800" b="1" dirty="0"/>
              <a:t>: ON THE FINDINGS BY PORTFOLIO COMMITTEE ON HOME AFFAIRS TO ADDRESS THE ISSUE RELATING TO THE SECURITY OF PEOPLE IN AND AROUND DESMOND TUTU REFUGEE RECEPTION OFFICE PRETORIA</a:t>
            </a:r>
            <a:r>
              <a:rPr lang="en-ZA" sz="2800" dirty="0"/>
              <a:t/>
            </a:r>
            <a:br>
              <a:rPr lang="en-ZA" sz="2800" dirty="0"/>
            </a:br>
            <a:r>
              <a:rPr lang="en-ZA" sz="3600" dirty="0" smtClean="0"/>
              <a:t/>
            </a:r>
            <a:br>
              <a:rPr lang="en-ZA" sz="3600" dirty="0" smtClean="0"/>
            </a:br>
            <a:r>
              <a:rPr lang="en-ZA" sz="2800" dirty="0" smtClean="0"/>
              <a:t>2018-09-11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xmlns="" val="4292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GB" dirty="0" smtClean="0"/>
              <a:t>Station </a:t>
            </a:r>
            <a:r>
              <a:rPr lang="en-GB" dirty="0"/>
              <a:t>Commanders Pretoria West and Pretoria Central meet </a:t>
            </a:r>
            <a:r>
              <a:rPr lang="en-GB" dirty="0" smtClean="0"/>
              <a:t>with Department </a:t>
            </a:r>
            <a:r>
              <a:rPr lang="en-GB" dirty="0"/>
              <a:t>Home Affairs on a regular basis to assist each other with challenges at the Desmond Tutu Refugee reception office in Pretoria.</a:t>
            </a:r>
            <a:endParaRPr lang="en-ZA" dirty="0"/>
          </a:p>
          <a:p>
            <a:pPr algn="just">
              <a:lnSpc>
                <a:spcPct val="150000"/>
              </a:lnSpc>
            </a:pPr>
            <a:r>
              <a:rPr lang="en-GB" dirty="0" smtClean="0"/>
              <a:t>Complaints </a:t>
            </a:r>
            <a:r>
              <a:rPr lang="en-GB" dirty="0"/>
              <a:t>against the Police be reported directly to the Cluster Commander Tshwane West</a:t>
            </a:r>
            <a:r>
              <a:rPr lang="en-GB" dirty="0" smtClean="0"/>
              <a:t>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818" y="357732"/>
            <a:ext cx="8269596" cy="539865"/>
          </a:xfrm>
        </p:spPr>
        <p:txBody>
          <a:bodyPr/>
          <a:lstStyle/>
          <a:p>
            <a:r>
              <a:rPr lang="en-GB" sz="1800" b="1" dirty="0"/>
              <a:t>RECOMMENDATIONS</a:t>
            </a:r>
            <a:r>
              <a:rPr lang="en-ZA" sz="1800" dirty="0"/>
              <a:t/>
            </a:r>
            <a:br>
              <a:rPr lang="en-ZA" sz="1800" dirty="0"/>
            </a:b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1619106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6101" y="3993308"/>
            <a:ext cx="8318377" cy="539865"/>
          </a:xfrm>
        </p:spPr>
        <p:txBody>
          <a:bodyPr/>
          <a:lstStyle/>
          <a:p>
            <a:r>
              <a:rPr lang="en-ZA" dirty="0" smtClean="0"/>
              <a:t>End of presentation </a:t>
            </a:r>
            <a:br>
              <a:rPr lang="en-ZA" dirty="0" smtClean="0"/>
            </a:br>
            <a:r>
              <a:rPr lang="en-ZA" dirty="0"/>
              <a:t/>
            </a:r>
            <a:br>
              <a:rPr lang="en-ZA" dirty="0"/>
            </a:br>
            <a:r>
              <a:rPr lang="en-ZA" dirty="0" smtClean="0"/>
              <a:t>Thank you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4144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smtClean="0"/>
              <a:t>PURPOSE</a:t>
            </a:r>
          </a:p>
          <a:p>
            <a:pPr algn="just"/>
            <a:r>
              <a:rPr lang="en-US" b="1" dirty="0" smtClean="0"/>
              <a:t>BACKGROUND</a:t>
            </a:r>
          </a:p>
          <a:p>
            <a:pPr algn="just"/>
            <a:r>
              <a:rPr lang="en-US" b="1" dirty="0" smtClean="0"/>
              <a:t>ALLEGATIONS - PEOPLE </a:t>
            </a:r>
            <a:r>
              <a:rPr lang="en-US" b="1" dirty="0"/>
              <a:t>VISITING THE DESMOND TUTU CENTRE </a:t>
            </a:r>
            <a:r>
              <a:rPr lang="en-US" b="1" dirty="0" smtClean="0"/>
              <a:t>-  </a:t>
            </a:r>
            <a:r>
              <a:rPr lang="en-US" b="1" dirty="0"/>
              <a:t>MUGGED IN FULL VIEW OF THE POLICE</a:t>
            </a:r>
            <a:endParaRPr lang="en-ZA" dirty="0"/>
          </a:p>
          <a:p>
            <a:pPr algn="just"/>
            <a:r>
              <a:rPr lang="en-US" b="1" dirty="0" smtClean="0"/>
              <a:t>CHALLENGES - SOLICITING </a:t>
            </a:r>
            <a:r>
              <a:rPr lang="en-US" b="1" dirty="0"/>
              <a:t>BRIBES TO PEOPLE WHO COME TO THE CENTRE FOR </a:t>
            </a:r>
            <a:r>
              <a:rPr lang="en-US" b="1" dirty="0" smtClean="0"/>
              <a:t>SERVICES</a:t>
            </a:r>
            <a:endParaRPr lang="en-ZA" dirty="0"/>
          </a:p>
          <a:p>
            <a:pPr algn="just"/>
            <a:r>
              <a:rPr lang="en-US" b="1" dirty="0"/>
              <a:t>SECURITY MEASURES AROUND THE DESMOND TUTU REFUGEE RECEPTION AREA </a:t>
            </a:r>
            <a:endParaRPr lang="en-US" b="1" dirty="0" smtClean="0"/>
          </a:p>
          <a:p>
            <a:pPr algn="just"/>
            <a:r>
              <a:rPr lang="en-GB" b="1" dirty="0"/>
              <a:t>REPORTED CRIME - ONE KILOMETRE RADIUS IN AND AROUND DESMOND TUTU REFUGEE RECEPTION CENTRE</a:t>
            </a:r>
            <a:endParaRPr lang="en-ZA" dirty="0"/>
          </a:p>
          <a:p>
            <a:pPr algn="just"/>
            <a:r>
              <a:rPr lang="en-GB" b="1" dirty="0" smtClean="0"/>
              <a:t>OPERATIONAL </a:t>
            </a:r>
            <a:r>
              <a:rPr lang="en-GB" b="1" dirty="0"/>
              <a:t>SUCCESSES </a:t>
            </a:r>
            <a:endParaRPr lang="en-GB" b="1" dirty="0" smtClean="0"/>
          </a:p>
          <a:p>
            <a:pPr algn="just"/>
            <a:r>
              <a:rPr lang="en-GB" b="1" dirty="0" smtClean="0"/>
              <a:t>RECOMMENDATIONS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6202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To provide feedback to the Portfolio Committee about: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allegations that people visiting the Desmond Tutu </a:t>
            </a:r>
            <a:r>
              <a:rPr lang="en-US" dirty="0" err="1"/>
              <a:t>centre</a:t>
            </a:r>
            <a:r>
              <a:rPr lang="en-US" dirty="0"/>
              <a:t> are mugged in full view of the </a:t>
            </a:r>
            <a:r>
              <a:rPr lang="en-US" dirty="0" smtClean="0"/>
              <a:t>police.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allegation that the South African Police Service (SAPS), Tshwane Metro Police and Department of Home Affairs Officials are contributing to the challenges outside the </a:t>
            </a:r>
            <a:r>
              <a:rPr lang="en-US" dirty="0" err="1"/>
              <a:t>centre</a:t>
            </a:r>
            <a:r>
              <a:rPr lang="en-US" dirty="0"/>
              <a:t> by soliciting bribes to people who come to the </a:t>
            </a:r>
            <a:r>
              <a:rPr lang="en-US" dirty="0" err="1"/>
              <a:t>centre</a:t>
            </a:r>
            <a:r>
              <a:rPr lang="en-US" dirty="0"/>
              <a:t> for services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/>
              <a:t>PURPOSE</a:t>
            </a: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0155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Chairperson of the Portfolio Committee on Home </a:t>
            </a:r>
            <a:r>
              <a:rPr lang="en-US" dirty="0" smtClean="0"/>
              <a:t>Affairs, </a:t>
            </a:r>
            <a:r>
              <a:rPr lang="en-US" dirty="0"/>
              <a:t>invited the Minster of Police and the National Commissioner of the South African Police </a:t>
            </a:r>
            <a:r>
              <a:rPr lang="en-US" dirty="0" smtClean="0"/>
              <a:t>Service, </a:t>
            </a:r>
            <a:r>
              <a:rPr lang="en-US" dirty="0"/>
              <a:t>to a meeting on 11 September 2018 for the Portfolio Committee on Home Affairs to address the issue of security in and around the Desmond Tutu refugee reception office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/>
              <a:t>BACKGROUND 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xmlns="" val="32016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Two cases of possession of unlicensed </a:t>
            </a:r>
            <a:r>
              <a:rPr lang="en-US" dirty="0"/>
              <a:t>firearms, were </a:t>
            </a:r>
            <a:r>
              <a:rPr lang="en-US" dirty="0" smtClean="0"/>
              <a:t>reported- Pretoria West. CAS 238/6/2018 (four suspects arrested) and Pretoria Central, CAS 657/6/2018 (two suspects arrested).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No complaints </a:t>
            </a:r>
            <a:r>
              <a:rPr lang="en-US" dirty="0"/>
              <a:t>against the Police were reported at either Pretoria West or Pretoria Central Police Stations.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dirty="0" smtClean="0"/>
              <a:t>Any allegations will be investigated and departmental steps </a:t>
            </a:r>
            <a:r>
              <a:rPr lang="en-US" dirty="0"/>
              <a:t>will </a:t>
            </a:r>
            <a:r>
              <a:rPr lang="en-US" dirty="0" smtClean="0"/>
              <a:t>be </a:t>
            </a:r>
            <a:r>
              <a:rPr lang="en-US" dirty="0"/>
              <a:t>taken against the members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818" y="300799"/>
            <a:ext cx="8269596" cy="539865"/>
          </a:xfrm>
        </p:spPr>
        <p:txBody>
          <a:bodyPr/>
          <a:lstStyle/>
          <a:p>
            <a:r>
              <a:rPr lang="en-US" sz="1800" b="1" dirty="0"/>
              <a:t>ALLEGATIONS - PEOPLE VISITING THE DESMOND TUTU CENTRE -  MUGGED IN FULL VIEW OF THE POLICE</a:t>
            </a:r>
            <a:r>
              <a:rPr lang="en-ZA" sz="1800" dirty="0"/>
              <a:t/>
            </a:r>
            <a:br>
              <a:rPr lang="en-ZA" sz="1800" dirty="0"/>
            </a:br>
            <a:endParaRPr lang="en-ZA" sz="18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8618919" y="6454056"/>
            <a:ext cx="5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F2D176-7589-4A1C-B26B-F9062E7F41DF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1236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ZA" dirty="0" smtClean="0"/>
              <a:t>The DPCI </a:t>
            </a:r>
            <a:r>
              <a:rPr lang="en-ZA" dirty="0"/>
              <a:t>(HAWKS</a:t>
            </a:r>
            <a:r>
              <a:rPr lang="en-ZA" dirty="0" smtClean="0"/>
              <a:t>) held an intervention </a:t>
            </a:r>
          </a:p>
          <a:p>
            <a:pPr algn="just">
              <a:lnSpc>
                <a:spcPct val="160000"/>
              </a:lnSpc>
            </a:pPr>
            <a:r>
              <a:rPr lang="en-ZA" dirty="0" smtClean="0"/>
              <a:t>Pretoria Central, </a:t>
            </a:r>
            <a:r>
              <a:rPr lang="en-ZA" dirty="0"/>
              <a:t>CAS </a:t>
            </a:r>
            <a:r>
              <a:rPr lang="en-ZA" dirty="0" smtClean="0"/>
              <a:t>778/07/2016, </a:t>
            </a:r>
            <a:r>
              <a:rPr lang="en-ZA" dirty="0"/>
              <a:t>fraud. Two suspects </a:t>
            </a:r>
            <a:r>
              <a:rPr lang="en-ZA" dirty="0" smtClean="0"/>
              <a:t>(community patrollers) were arrested, </a:t>
            </a:r>
            <a:r>
              <a:rPr lang="en-ZA" dirty="0"/>
              <a:t>on 2016-07-15. </a:t>
            </a:r>
            <a:r>
              <a:rPr lang="en-ZA" dirty="0" smtClean="0"/>
              <a:t>Their services </a:t>
            </a:r>
            <a:r>
              <a:rPr lang="en-ZA" dirty="0"/>
              <a:t>were terminated immediately from the SAPS. </a:t>
            </a:r>
          </a:p>
          <a:p>
            <a:pPr algn="just">
              <a:lnSpc>
                <a:spcPct val="160000"/>
              </a:lnSpc>
            </a:pPr>
            <a:r>
              <a:rPr lang="en-ZA" dirty="0" smtClean="0"/>
              <a:t>Second arrest by DPCI </a:t>
            </a:r>
            <a:r>
              <a:rPr lang="en-ZA" dirty="0"/>
              <a:t>(HAWKS) </a:t>
            </a:r>
            <a:r>
              <a:rPr lang="en-ZA" dirty="0" smtClean="0"/>
              <a:t>- person </a:t>
            </a:r>
            <a:r>
              <a:rPr lang="en-ZA" dirty="0"/>
              <a:t>impersonating to be a </a:t>
            </a:r>
            <a:r>
              <a:rPr lang="en-ZA" dirty="0" smtClean="0"/>
              <a:t>employee of Home Affairs. Pretoria Central, </a:t>
            </a:r>
            <a:r>
              <a:rPr lang="en-ZA" dirty="0"/>
              <a:t>CAS 779/07/2016 (Corruption Act). </a:t>
            </a:r>
            <a:r>
              <a:rPr lang="en-ZA" dirty="0" smtClean="0"/>
              <a:t>She </a:t>
            </a:r>
            <a:r>
              <a:rPr lang="en-ZA" dirty="0"/>
              <a:t>demanded money from asylum seekers for an amount of </a:t>
            </a:r>
            <a:r>
              <a:rPr lang="en-ZA" dirty="0" smtClean="0"/>
              <a:t>R1500,00 </a:t>
            </a:r>
            <a:r>
              <a:rPr lang="en-ZA" dirty="0"/>
              <a:t>in exchange of home affairs services</a:t>
            </a:r>
            <a:r>
              <a:rPr lang="en-ZA" dirty="0" smtClean="0"/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No </a:t>
            </a:r>
            <a:r>
              <a:rPr lang="en-US" dirty="0"/>
              <a:t>other corruption cases were reported </a:t>
            </a:r>
            <a:r>
              <a:rPr lang="en-US" dirty="0" smtClean="0"/>
              <a:t>to SAPS.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The Provincial </a:t>
            </a:r>
            <a:r>
              <a:rPr lang="en-US" dirty="0"/>
              <a:t>Commissioner </a:t>
            </a:r>
            <a:r>
              <a:rPr lang="en-US" dirty="0" smtClean="0"/>
              <a:t>will investigate any allegations.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Departmental steps </a:t>
            </a:r>
            <a:r>
              <a:rPr lang="en-US" dirty="0"/>
              <a:t>will also be taken against the members</a:t>
            </a:r>
            <a:r>
              <a:rPr lang="en-US" dirty="0" smtClean="0"/>
              <a:t>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818" y="325794"/>
            <a:ext cx="8269596" cy="539865"/>
          </a:xfrm>
        </p:spPr>
        <p:txBody>
          <a:bodyPr/>
          <a:lstStyle/>
          <a:p>
            <a:r>
              <a:rPr lang="en-US" sz="1800" b="1" dirty="0"/>
              <a:t>CHALLENGES - SOLICITING BRIBES TO PEOPLE WHO COME TO THE CENTRE FOR SERVICES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69924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GB" dirty="0" smtClean="0"/>
              <a:t>Tshwane </a:t>
            </a:r>
            <a:r>
              <a:rPr lang="en-GB" dirty="0"/>
              <a:t>West Cluster </a:t>
            </a:r>
            <a:r>
              <a:rPr lang="en-GB" dirty="0" smtClean="0"/>
              <a:t>- continuous </a:t>
            </a:r>
            <a:r>
              <a:rPr lang="en-GB" dirty="0"/>
              <a:t>disruptive integrated operations in Pretoria Central SAPS policing </a:t>
            </a:r>
            <a:r>
              <a:rPr lang="en-GB" dirty="0" smtClean="0"/>
              <a:t>precinct, </a:t>
            </a:r>
            <a:r>
              <a:rPr lang="en-GB" dirty="0"/>
              <a:t>including sector 4 (</a:t>
            </a:r>
            <a:r>
              <a:rPr lang="en-GB" dirty="0" err="1"/>
              <a:t>Marabastad</a:t>
            </a:r>
            <a:r>
              <a:rPr lang="en-GB" dirty="0" smtClean="0"/>
              <a:t>).</a:t>
            </a:r>
            <a:endParaRPr lang="en-ZA" dirty="0"/>
          </a:p>
          <a:p>
            <a:pPr algn="just">
              <a:lnSpc>
                <a:spcPct val="160000"/>
              </a:lnSpc>
            </a:pPr>
            <a:r>
              <a:rPr lang="en-US" dirty="0" smtClean="0"/>
              <a:t>Intensified </a:t>
            </a:r>
            <a:r>
              <a:rPr lang="en-US" dirty="0"/>
              <a:t>crime prevention activities and intelligence driven crime prevention and </a:t>
            </a:r>
            <a:r>
              <a:rPr lang="en-US" dirty="0" smtClean="0"/>
              <a:t>combating operations.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Stop </a:t>
            </a:r>
            <a:r>
              <a:rPr lang="en-US" dirty="0"/>
              <a:t>&amp; Search </a:t>
            </a:r>
            <a:r>
              <a:rPr lang="en-US" dirty="0" smtClean="0"/>
              <a:t>operations.</a:t>
            </a:r>
            <a:endParaRPr lang="en-ZA" dirty="0"/>
          </a:p>
          <a:p>
            <a:pPr algn="just">
              <a:lnSpc>
                <a:spcPct val="160000"/>
              </a:lnSpc>
            </a:pPr>
            <a:r>
              <a:rPr lang="en-GB" dirty="0" smtClean="0"/>
              <a:t>Integrated </a:t>
            </a:r>
            <a:r>
              <a:rPr lang="en-GB" dirty="0"/>
              <a:t>operational activities (Operation </a:t>
            </a:r>
            <a:r>
              <a:rPr lang="en-GB" dirty="0" err="1"/>
              <a:t>Buya</a:t>
            </a:r>
            <a:r>
              <a:rPr lang="en-GB" dirty="0"/>
              <a:t> </a:t>
            </a:r>
            <a:r>
              <a:rPr lang="en-GB" dirty="0" err="1"/>
              <a:t>Mthetho</a:t>
            </a:r>
            <a:r>
              <a:rPr lang="en-GB" dirty="0" smtClean="0"/>
              <a:t>).  </a:t>
            </a:r>
            <a:endParaRPr lang="en-ZA" dirty="0"/>
          </a:p>
          <a:p>
            <a:pPr algn="just">
              <a:lnSpc>
                <a:spcPct val="160000"/>
              </a:lnSpc>
            </a:pPr>
            <a:r>
              <a:rPr lang="en-GB" dirty="0" smtClean="0"/>
              <a:t>Dedicated </a:t>
            </a:r>
            <a:r>
              <a:rPr lang="en-GB" dirty="0"/>
              <a:t>sector vehicle </a:t>
            </a:r>
            <a:r>
              <a:rPr lang="en-GB" dirty="0" smtClean="0"/>
              <a:t>- Monday </a:t>
            </a:r>
            <a:r>
              <a:rPr lang="en-GB" dirty="0"/>
              <a:t>to Friday to monitor possible criminal activities </a:t>
            </a:r>
            <a:r>
              <a:rPr lang="en-GB" dirty="0" smtClean="0"/>
              <a:t>outer perimeter.</a:t>
            </a:r>
            <a:endParaRPr lang="en-ZA" dirty="0"/>
          </a:p>
          <a:p>
            <a:pPr algn="just">
              <a:lnSpc>
                <a:spcPct val="160000"/>
              </a:lnSpc>
            </a:pPr>
            <a:r>
              <a:rPr lang="en-GB" dirty="0" smtClean="0"/>
              <a:t>CCTV cameras </a:t>
            </a:r>
            <a:r>
              <a:rPr lang="en-GB" dirty="0"/>
              <a:t>are monitored jointly by members of SAPS and Metro </a:t>
            </a:r>
            <a:r>
              <a:rPr lang="en-GB" dirty="0" smtClean="0"/>
              <a:t>Police.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818" y="325794"/>
            <a:ext cx="8269596" cy="539865"/>
          </a:xfrm>
        </p:spPr>
        <p:txBody>
          <a:bodyPr/>
          <a:lstStyle/>
          <a:p>
            <a:r>
              <a:rPr lang="en-US" sz="1800" b="1" dirty="0"/>
              <a:t>SECURITY MEASURES </a:t>
            </a:r>
            <a:r>
              <a:rPr lang="en-US" sz="1800" b="1" dirty="0" smtClean="0"/>
              <a:t>- DESMOND </a:t>
            </a:r>
            <a:r>
              <a:rPr lang="en-US" sz="1800" b="1" dirty="0"/>
              <a:t>TUTU REFUGEE RECEPTION AREA </a:t>
            </a:r>
            <a:r>
              <a:rPr lang="en-ZA" sz="1800" dirty="0"/>
              <a:t/>
            </a:r>
            <a:br>
              <a:rPr lang="en-ZA" sz="1800" dirty="0"/>
            </a:b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68404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7112287"/>
              </p:ext>
            </p:extLst>
          </p:nvPr>
        </p:nvGraphicFramePr>
        <p:xfrm>
          <a:off x="594360" y="1051568"/>
          <a:ext cx="5504688" cy="5012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8432"/>
                <a:gridCol w="3616256"/>
              </a:tblGrid>
              <a:tr h="703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u="sng" dirty="0">
                          <a:solidFill>
                            <a:schemeClr val="tx1"/>
                          </a:solidFill>
                          <a:effectLst/>
                        </a:rPr>
                        <a:t>Case</a:t>
                      </a:r>
                      <a:endParaRPr lang="en-ZA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1" u="sng" dirty="0">
                          <a:solidFill>
                            <a:schemeClr val="tx1"/>
                          </a:solidFill>
                          <a:effectLst/>
                        </a:rPr>
                        <a:t>Offence</a:t>
                      </a:r>
                      <a:endParaRPr lang="en-ZA" sz="1400" b="1" u="sng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 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650/6/2018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1418/7/2018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Robbery With Firearm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725/7/2018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Robbery Other Weapon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260/8/2018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197/5/2018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330/6/2018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Robbery Other Weapon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1032/8/2018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Robbery With Firearm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1024/4/2018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552/6/2018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367/6/2018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Robbery Other Weapon 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611/8/2018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698/5/2018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710/7/2018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707/7/2018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  <a:tr h="2872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PTA</a:t>
                      </a:r>
                      <a:r>
                        <a:rPr lang="en-ZA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Cent</a:t>
                      </a:r>
                      <a:r>
                        <a:rPr lang="en-ZA" sz="1400" b="0" dirty="0" smtClean="0">
                          <a:solidFill>
                            <a:schemeClr val="tx1"/>
                          </a:solidFill>
                          <a:effectLst/>
                        </a:rPr>
                        <a:t>286/4/2018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effectLst/>
                        </a:rPr>
                        <a:t>Common Robbery</a:t>
                      </a:r>
                      <a:endParaRPr lang="en-ZA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612" marR="51612" marT="0" marB="0" anchor="b"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5818" y="232737"/>
            <a:ext cx="8269596" cy="539865"/>
          </a:xfrm>
        </p:spPr>
        <p:txBody>
          <a:bodyPr/>
          <a:lstStyle/>
          <a:p>
            <a:r>
              <a:rPr lang="en-GB" sz="1800" b="1" dirty="0"/>
              <a:t>REPORTED CRIME </a:t>
            </a:r>
            <a:r>
              <a:rPr lang="en-GB" sz="1800" b="1" dirty="0" smtClean="0"/>
              <a:t>– 0.3 </a:t>
            </a:r>
            <a:r>
              <a:rPr lang="en-GB" sz="1800" b="1" dirty="0"/>
              <a:t>KILOMETRE RADIUS IN AND AROUND DESMOND TUTU REFUGEE RECEPTION </a:t>
            </a:r>
            <a:r>
              <a:rPr lang="en-GB" sz="1800" b="1" dirty="0" smtClean="0"/>
              <a:t>CENTRE APRIL TO AUGUST 2018 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49667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2018-08-02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Possession </a:t>
            </a:r>
            <a:r>
              <a:rPr lang="en-US" dirty="0"/>
              <a:t>of drugs 			</a:t>
            </a:r>
            <a:r>
              <a:rPr lang="en-US" dirty="0" smtClean="0"/>
              <a:t>	38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Undocumented </a:t>
            </a:r>
            <a:r>
              <a:rPr lang="en-US" dirty="0"/>
              <a:t>immigrants 		43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Taxis </a:t>
            </a:r>
            <a:r>
              <a:rPr lang="en-US" dirty="0"/>
              <a:t>impounded 				43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Aarto</a:t>
            </a:r>
            <a:r>
              <a:rPr lang="en-US" dirty="0" smtClean="0"/>
              <a:t> </a:t>
            </a:r>
            <a:r>
              <a:rPr lang="en-US" dirty="0"/>
              <a:t>fines 					98 value R 101 000-00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Customs </a:t>
            </a:r>
            <a:r>
              <a:rPr lang="en-US" dirty="0"/>
              <a:t>seized 				</a:t>
            </a:r>
            <a:r>
              <a:rPr lang="en-US" dirty="0" smtClean="0"/>
              <a:t>	R </a:t>
            </a:r>
            <a:r>
              <a:rPr lang="en-US" dirty="0"/>
              <a:t>1,600 000-00</a:t>
            </a:r>
            <a:endParaRPr lang="en-ZA" dirty="0"/>
          </a:p>
          <a:p>
            <a:endParaRPr lang="en-ZA" dirty="0"/>
          </a:p>
          <a:p>
            <a:r>
              <a:rPr lang="en-US" dirty="0"/>
              <a:t>2018-08-10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US" dirty="0" smtClean="0"/>
              <a:t>	Possession </a:t>
            </a:r>
            <a:r>
              <a:rPr lang="en-US" dirty="0"/>
              <a:t>of drugs 			</a:t>
            </a:r>
            <a:r>
              <a:rPr lang="en-US" dirty="0" smtClean="0"/>
              <a:t>	3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/>
              <a:t>b” arrests 					12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Taxis </a:t>
            </a:r>
            <a:r>
              <a:rPr lang="en-US" dirty="0"/>
              <a:t>impounded 				19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Aarto</a:t>
            </a:r>
            <a:r>
              <a:rPr lang="en-US" dirty="0" smtClean="0"/>
              <a:t> </a:t>
            </a:r>
            <a:r>
              <a:rPr lang="en-US" dirty="0"/>
              <a:t>fines 					35 value R 25,500-00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Customs </a:t>
            </a:r>
            <a:r>
              <a:rPr lang="en-US" dirty="0"/>
              <a:t>					</a:t>
            </a:r>
            <a:r>
              <a:rPr lang="en-US" dirty="0" smtClean="0"/>
              <a:t>	seized </a:t>
            </a:r>
            <a:r>
              <a:rPr lang="en-US" dirty="0"/>
              <a:t>R 117,200-00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r>
              <a:rPr lang="en-US" dirty="0"/>
              <a:t>2018-08-20</a:t>
            </a:r>
            <a:r>
              <a:rPr lang="en-US" u="sng" dirty="0"/>
              <a:t> 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Possession </a:t>
            </a:r>
            <a:r>
              <a:rPr lang="en-US" dirty="0"/>
              <a:t>of drugs 			</a:t>
            </a:r>
            <a:r>
              <a:rPr lang="en-US" dirty="0" smtClean="0"/>
              <a:t>	7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“</a:t>
            </a:r>
            <a:r>
              <a:rPr lang="en-US" dirty="0"/>
              <a:t>b” crimes 					</a:t>
            </a:r>
            <a:r>
              <a:rPr lang="en-US" dirty="0" smtClean="0"/>
              <a:t>	2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Taxis </a:t>
            </a:r>
            <a:r>
              <a:rPr lang="en-US" dirty="0"/>
              <a:t>impounded 				32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Aarto</a:t>
            </a:r>
            <a:r>
              <a:rPr lang="en-US" dirty="0" smtClean="0"/>
              <a:t> </a:t>
            </a:r>
            <a:r>
              <a:rPr lang="en-US" dirty="0"/>
              <a:t>fines 					49 value R </a:t>
            </a:r>
            <a:r>
              <a:rPr lang="en-US" dirty="0" smtClean="0"/>
              <a:t>50,875-00</a:t>
            </a:r>
            <a:endParaRPr lang="en-ZA" dirty="0"/>
          </a:p>
          <a:p>
            <a:pPr marL="0" indent="0">
              <a:buNone/>
            </a:pPr>
            <a:r>
              <a:rPr lang="en-US" dirty="0" smtClean="0"/>
              <a:t>	Agriculture </a:t>
            </a:r>
            <a:r>
              <a:rPr lang="en-US" dirty="0"/>
              <a:t>–seized several items of poison in </a:t>
            </a:r>
            <a:r>
              <a:rPr lang="en-US" dirty="0" err="1"/>
              <a:t>Marabastad</a:t>
            </a:r>
            <a:r>
              <a:rPr lang="en-US" dirty="0"/>
              <a:t> (Cockroach and insect killers). </a:t>
            </a:r>
            <a:endParaRPr lang="en-ZA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1800" b="1" dirty="0"/>
              <a:t>OPERATIONAL SUCCESSES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47149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20945</TotalTime>
  <Words>608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REPORT: ON THE FINDINGS BY PORTFOLIO COMMITTEE ON HOME AFFAIRS TO ADDRESS THE ISSUE RELATING TO THE SECURITY OF PEOPLE IN AND AROUND DESMOND TUTU REFUGEE RECEPTION OFFICE PRETORIA  2018-09-11</vt:lpstr>
      <vt:lpstr>Slide 2</vt:lpstr>
      <vt:lpstr>PURPOSE </vt:lpstr>
      <vt:lpstr>BACKGROUND </vt:lpstr>
      <vt:lpstr>ALLEGATIONS - PEOPLE VISITING THE DESMOND TUTU CENTRE -  MUGGED IN FULL VIEW OF THE POLICE </vt:lpstr>
      <vt:lpstr>CHALLENGES - SOLICITING BRIBES TO PEOPLE WHO COME TO THE CENTRE FOR SERVICES </vt:lpstr>
      <vt:lpstr>SECURITY MEASURES - DESMOND TUTU REFUGEE RECEPTION AREA  </vt:lpstr>
      <vt:lpstr>REPORTED CRIME – 0.3 KILOMETRE RADIUS IN AND AROUND DESMOND TUTU REFUGEE RECEPTION CENTRE APRIL TO AUGUST 2018 </vt:lpstr>
      <vt:lpstr>OPERATIONAL SUCCESSES</vt:lpstr>
      <vt:lpstr>RECOMMENDATIONS </vt:lpstr>
      <vt:lpstr>End of presentation   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Sipho Mbatha</dc:creator>
  <cp:lastModifiedBy>PUMZA</cp:lastModifiedBy>
  <cp:revision>703</cp:revision>
  <cp:lastPrinted>2016-07-06T06:49:50Z</cp:lastPrinted>
  <dcterms:created xsi:type="dcterms:W3CDTF">2015-03-20T11:51:17Z</dcterms:created>
  <dcterms:modified xsi:type="dcterms:W3CDTF">2018-09-13T08:48:45Z</dcterms:modified>
</cp:coreProperties>
</file>