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15" r:id="rId2"/>
    <p:sldId id="357" r:id="rId3"/>
    <p:sldId id="358" r:id="rId4"/>
    <p:sldId id="359" r:id="rId5"/>
    <p:sldId id="393" r:id="rId6"/>
    <p:sldId id="360" r:id="rId7"/>
    <p:sldId id="394" r:id="rId8"/>
    <p:sldId id="391" r:id="rId9"/>
    <p:sldId id="363" r:id="rId10"/>
    <p:sldId id="364" r:id="rId11"/>
    <p:sldId id="389" r:id="rId12"/>
    <p:sldId id="366" r:id="rId13"/>
    <p:sldId id="390" r:id="rId14"/>
    <p:sldId id="368" r:id="rId15"/>
    <p:sldId id="371" r:id="rId16"/>
    <p:sldId id="373" r:id="rId17"/>
    <p:sldId id="374" r:id="rId18"/>
    <p:sldId id="376" r:id="rId19"/>
    <p:sldId id="378" r:id="rId20"/>
    <p:sldId id="379" r:id="rId21"/>
    <p:sldId id="380" r:id="rId22"/>
    <p:sldId id="387" r:id="rId23"/>
    <p:sldId id="388" r:id="rId24"/>
    <p:sldId id="395" r:id="rId25"/>
    <p:sldId id="392" r:id="rId2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CCCC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49863"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5922"/>
            <a:ext cx="5436909" cy="4466817"/>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9428430"/>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49863" y="9428430"/>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xmlns="" val="3005308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10</a:t>
            </a:fld>
            <a:endParaRPr lang="en-US" dirty="0"/>
          </a:p>
        </p:txBody>
      </p:sp>
    </p:spTree>
    <p:extLst>
      <p:ext uri="{BB962C8B-B14F-4D97-AF65-F5344CB8AC3E}">
        <p14:creationId xmlns:p14="http://schemas.microsoft.com/office/powerpoint/2010/main" xmlns="" val="3087417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11</a:t>
            </a:fld>
            <a:endParaRPr lang="en-US" dirty="0"/>
          </a:p>
        </p:txBody>
      </p:sp>
    </p:spTree>
    <p:extLst>
      <p:ext uri="{BB962C8B-B14F-4D97-AF65-F5344CB8AC3E}">
        <p14:creationId xmlns:p14="http://schemas.microsoft.com/office/powerpoint/2010/main" xmlns="" val="815231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6710320-F699-4A12-8EEF-9F28E5E72B3B}" type="slidenum">
              <a:rPr lang="en-ZA" smtClean="0">
                <a:solidFill>
                  <a:prstClr val="black"/>
                </a:solidFill>
              </a:rPr>
              <a:pPr/>
              <a:t>18</a:t>
            </a:fld>
            <a:endParaRPr lang="en-ZA" dirty="0">
              <a:solidFill>
                <a:prstClr val="black"/>
              </a:solidFill>
            </a:endParaRPr>
          </a:p>
        </p:txBody>
      </p:sp>
    </p:spTree>
    <p:extLst>
      <p:ext uri="{BB962C8B-B14F-4D97-AF65-F5344CB8AC3E}">
        <p14:creationId xmlns:p14="http://schemas.microsoft.com/office/powerpoint/2010/main" xmlns="" val="3569911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22</a:t>
            </a:fld>
            <a:endParaRPr lang="en-US" dirty="0"/>
          </a:p>
        </p:txBody>
      </p:sp>
    </p:spTree>
    <p:extLst>
      <p:ext uri="{BB962C8B-B14F-4D97-AF65-F5344CB8AC3E}">
        <p14:creationId xmlns:p14="http://schemas.microsoft.com/office/powerpoint/2010/main" xmlns="" val="84790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25</a:t>
            </a:fld>
            <a:endParaRPr lang="en-US" dirty="0"/>
          </a:p>
        </p:txBody>
      </p:sp>
    </p:spTree>
    <p:extLst>
      <p:ext uri="{BB962C8B-B14F-4D97-AF65-F5344CB8AC3E}">
        <p14:creationId xmlns:p14="http://schemas.microsoft.com/office/powerpoint/2010/main" xmlns="" val="1026306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2" cstate="print"/>
          <a:srcRect t="1932" r="67960"/>
          <a:stretch>
            <a:fillRect/>
          </a:stretch>
        </p:blipFill>
        <p:spPr bwMode="auto">
          <a:xfrm>
            <a:off x="7318375" y="4495800"/>
            <a:ext cx="1825625" cy="22034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600" b="1" kern="0" dirty="0" smtClean="0">
                <a:latin typeface="+mn-lt"/>
              </a:rPr>
              <a:t>Department Higher Education and Training</a:t>
            </a:r>
          </a:p>
          <a:p>
            <a:pPr marL="342900" indent="-342900" algn="ctr">
              <a:lnSpc>
                <a:spcPct val="90000"/>
              </a:lnSpc>
              <a:spcBef>
                <a:spcPct val="20000"/>
              </a:spcBef>
              <a:defRPr/>
            </a:pPr>
            <a:endParaRPr lang="en-US" sz="3600" kern="0" dirty="0">
              <a:solidFill>
                <a:srgbClr val="FF0000"/>
              </a:solidFill>
              <a:latin typeface="+mn-lt"/>
            </a:endParaRPr>
          </a:p>
          <a:p>
            <a:pPr marL="342900" indent="-342900" algn="ctr">
              <a:lnSpc>
                <a:spcPct val="90000"/>
              </a:lnSpc>
              <a:spcBef>
                <a:spcPct val="20000"/>
              </a:spcBef>
              <a:defRPr/>
            </a:pPr>
            <a:r>
              <a:rPr lang="en-US" sz="3200" b="1" kern="0" dirty="0">
                <a:solidFill>
                  <a:srgbClr val="FF0000"/>
                </a:solidFill>
                <a:latin typeface="+mn-lt"/>
              </a:rPr>
              <a:t>Presentation to the</a:t>
            </a:r>
          </a:p>
          <a:p>
            <a:pPr marL="342900" indent="-342900" algn="ctr">
              <a:lnSpc>
                <a:spcPct val="90000"/>
              </a:lnSpc>
              <a:spcBef>
                <a:spcPct val="20000"/>
              </a:spcBef>
              <a:defRPr/>
            </a:pPr>
            <a:r>
              <a:rPr lang="en-US" sz="3200" b="1" kern="0" dirty="0" smtClean="0">
                <a:solidFill>
                  <a:srgbClr val="FF0000"/>
                </a:solidFill>
                <a:latin typeface="+mn-lt"/>
              </a:rPr>
              <a:t>Standing Committee on Appropriations</a:t>
            </a:r>
          </a:p>
          <a:p>
            <a:pPr marL="342900" indent="-342900" algn="ctr">
              <a:lnSpc>
                <a:spcPct val="90000"/>
              </a:lnSpc>
              <a:spcBef>
                <a:spcPct val="20000"/>
              </a:spcBef>
              <a:defRPr/>
            </a:pPr>
            <a:endParaRPr lang="en-US" sz="3200" b="1" kern="0" dirty="0" smtClean="0">
              <a:solidFill>
                <a:srgbClr val="006600"/>
              </a:solidFill>
              <a:latin typeface="+mn-lt"/>
            </a:endParaRPr>
          </a:p>
          <a:p>
            <a:pPr marL="342900" indent="-342900" algn="ctr">
              <a:lnSpc>
                <a:spcPct val="90000"/>
              </a:lnSpc>
              <a:spcBef>
                <a:spcPct val="20000"/>
              </a:spcBef>
              <a:defRPr/>
            </a:pPr>
            <a:r>
              <a:rPr lang="en-US" sz="3200" b="1" kern="0" dirty="0" smtClean="0">
                <a:solidFill>
                  <a:srgbClr val="006600"/>
                </a:solidFill>
                <a:latin typeface="+mn-lt"/>
              </a:rPr>
              <a:t>First Quarter Report: 2018/19</a:t>
            </a:r>
          </a:p>
          <a:p>
            <a:pPr marL="342900" indent="-342900" algn="ctr">
              <a:lnSpc>
                <a:spcPct val="90000"/>
              </a:lnSpc>
              <a:spcBef>
                <a:spcPct val="20000"/>
              </a:spcBef>
              <a:defRPr/>
            </a:pPr>
            <a:endParaRPr lang="en-US" sz="3200" kern="0" dirty="0">
              <a:solidFill>
                <a:srgbClr val="FF0000"/>
              </a:solidFill>
              <a:latin typeface="+mn-lt"/>
            </a:endParaRPr>
          </a:p>
          <a:p>
            <a:pPr marL="342900" indent="-342900" algn="ctr">
              <a:lnSpc>
                <a:spcPct val="90000"/>
              </a:lnSpc>
              <a:spcBef>
                <a:spcPct val="20000"/>
              </a:spcBef>
              <a:defRPr/>
            </a:pPr>
            <a:r>
              <a:rPr lang="en-US" sz="2000" kern="0" dirty="0" smtClean="0">
                <a:latin typeface="+mn-lt"/>
              </a:rPr>
              <a:t>7 September 2018</a:t>
            </a:r>
            <a:endParaRPr lang="en-US" sz="2000" kern="0" dirty="0">
              <a:latin typeface="+mn-lt"/>
            </a:endParaRPr>
          </a:p>
          <a:p>
            <a:pPr marL="342900" indent="-342900" algn="ctr">
              <a:lnSpc>
                <a:spcPct val="90000"/>
              </a:lnSpc>
              <a:spcBef>
                <a:spcPct val="20000"/>
              </a:spcBef>
              <a:defRPr/>
            </a:pPr>
            <a:endParaRPr lang="en-US" sz="3600" kern="0" dirty="0" smtClean="0">
              <a:solidFill>
                <a:srgbClr val="FF000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a:stretch>
            <a:fillRect/>
          </a:stretch>
        </p:blipFill>
        <p:spPr bwMode="auto">
          <a:xfrm>
            <a:off x="-11113" y="-17463"/>
            <a:ext cx="9144001" cy="6875463"/>
          </a:xfrm>
          <a:prstGeom prst="rect">
            <a:avLst/>
          </a:prstGeom>
          <a:noFill/>
          <a:ln w="9525">
            <a:noFill/>
            <a:miter lim="800000"/>
            <a:headEnd/>
            <a:tailEnd/>
          </a:ln>
        </p:spPr>
      </p:pic>
      <p:sp>
        <p:nvSpPr>
          <p:cNvPr id="10243" name="Content Placeholder 2"/>
          <p:cNvSpPr>
            <a:spLocks noGrp="1"/>
          </p:cNvSpPr>
          <p:nvPr>
            <p:ph idx="1"/>
          </p:nvPr>
        </p:nvSpPr>
        <p:spPr>
          <a:xfrm>
            <a:off x="429987" y="1066800"/>
            <a:ext cx="8273142" cy="3608455"/>
          </a:xfrm>
        </p:spPr>
        <p:txBody>
          <a:bodyPr/>
          <a:lstStyle/>
          <a:p>
            <a:pPr>
              <a:spcAft>
                <a:spcPts val="600"/>
              </a:spcAft>
              <a:defRPr/>
            </a:pPr>
            <a:r>
              <a:rPr lang="en-ZA" sz="2000" dirty="0" smtClean="0"/>
              <a:t>10 Annual targets are applicable to the programme for the </a:t>
            </a:r>
            <a:r>
              <a:rPr lang="en-ZA" sz="2000" dirty="0"/>
              <a:t>2018/19 financial </a:t>
            </a:r>
            <a:r>
              <a:rPr lang="en-ZA" sz="2000" dirty="0" smtClean="0"/>
              <a:t>year </a:t>
            </a:r>
            <a:endParaRPr lang="en-ZA" sz="2000" dirty="0"/>
          </a:p>
          <a:p>
            <a:pPr>
              <a:spcAft>
                <a:spcPts val="600"/>
              </a:spcAft>
              <a:defRPr/>
            </a:pPr>
            <a:r>
              <a:rPr lang="en-ZA" sz="2000" dirty="0"/>
              <a:t>Areas of </a:t>
            </a:r>
            <a:r>
              <a:rPr lang="en-ZA" sz="2000" dirty="0" smtClean="0"/>
              <a:t>focus are:</a:t>
            </a:r>
            <a:endParaRPr lang="en-ZA" sz="2000" dirty="0"/>
          </a:p>
          <a:p>
            <a:pPr lvl="1" indent="-384175">
              <a:spcAft>
                <a:spcPts val="600"/>
              </a:spcAft>
              <a:buFont typeface="Courier New" panose="02070309020205020404" pitchFamily="49" charset="0"/>
              <a:buChar char="o"/>
              <a:defRPr/>
            </a:pPr>
            <a:r>
              <a:rPr lang="en-US" sz="2000" dirty="0"/>
              <a:t>Filling of funded vacancies </a:t>
            </a:r>
          </a:p>
          <a:p>
            <a:pPr lvl="1" indent="-384175">
              <a:spcAft>
                <a:spcPts val="600"/>
              </a:spcAft>
              <a:buFont typeface="Courier New" panose="02070309020205020404" pitchFamily="49" charset="0"/>
              <a:buChar char="o"/>
              <a:defRPr/>
            </a:pPr>
            <a:r>
              <a:rPr lang="en-US" sz="2000" dirty="0"/>
              <a:t>Management of disciplinary cases </a:t>
            </a:r>
          </a:p>
          <a:p>
            <a:pPr lvl="1" indent="-384175">
              <a:spcAft>
                <a:spcPts val="600"/>
              </a:spcAft>
              <a:buFont typeface="Courier New" panose="02070309020205020404" pitchFamily="49" charset="0"/>
              <a:buChar char="o"/>
              <a:defRPr/>
            </a:pPr>
            <a:r>
              <a:rPr lang="en-US" sz="2000" dirty="0"/>
              <a:t>Information Communication Technology </a:t>
            </a:r>
          </a:p>
          <a:p>
            <a:pPr lvl="1" indent="-384175">
              <a:spcAft>
                <a:spcPts val="600"/>
              </a:spcAft>
              <a:buFont typeface="Courier New" panose="02070309020205020404" pitchFamily="49" charset="0"/>
              <a:buChar char="o"/>
              <a:defRPr/>
            </a:pPr>
            <a:r>
              <a:rPr lang="en-US" sz="2000" dirty="0"/>
              <a:t>Payment of invoices </a:t>
            </a:r>
          </a:p>
          <a:p>
            <a:pPr lvl="1" indent="-384175">
              <a:spcAft>
                <a:spcPts val="600"/>
              </a:spcAft>
              <a:buFont typeface="Courier New" panose="02070309020205020404" pitchFamily="49" charset="0"/>
              <a:buChar char="o"/>
              <a:defRPr/>
            </a:pPr>
            <a:r>
              <a:rPr lang="en-US" sz="2000" dirty="0"/>
              <a:t>Management of audit findings </a:t>
            </a: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10" name="TextBox 9"/>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cs typeface="Arial" pitchFamily="34" charset="0"/>
              </a:rPr>
              <a:t>Programme 1: </a:t>
            </a:r>
            <a:r>
              <a:rPr lang="en-US" sz="2400" b="1" dirty="0" smtClean="0">
                <a:cs typeface="Arial" pitchFamily="34" charset="0"/>
              </a:rPr>
              <a:t>Administration</a:t>
            </a:r>
            <a:endParaRPr lang="en-US" sz="2400" b="1" dirty="0">
              <a:cs typeface="Arial" pitchFamily="34" charset="0"/>
            </a:endParaRP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8</a:t>
            </a:r>
          </a:p>
        </p:txBody>
      </p:sp>
    </p:spTree>
    <p:extLst>
      <p:ext uri="{BB962C8B-B14F-4D97-AF65-F5344CB8AC3E}">
        <p14:creationId xmlns:p14="http://schemas.microsoft.com/office/powerpoint/2010/main" xmlns="" val="1380052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a:stretch>
            <a:fillRect/>
          </a:stretch>
        </p:blipFill>
        <p:spPr bwMode="auto">
          <a:xfrm>
            <a:off x="-11113" y="-17463"/>
            <a:ext cx="9144001" cy="6875463"/>
          </a:xfrm>
          <a:prstGeom prst="rect">
            <a:avLst/>
          </a:prstGeom>
          <a:noFill/>
          <a:ln w="9525">
            <a:noFill/>
            <a:miter lim="800000"/>
            <a:headEnd/>
            <a:tailEnd/>
          </a:ln>
        </p:spPr>
      </p:pic>
      <p:sp>
        <p:nvSpPr>
          <p:cNvPr id="10243" name="Content Placeholder 2"/>
          <p:cNvSpPr>
            <a:spLocks noGrp="1"/>
          </p:cNvSpPr>
          <p:nvPr>
            <p:ph idx="1"/>
          </p:nvPr>
        </p:nvSpPr>
        <p:spPr>
          <a:xfrm>
            <a:off x="429987" y="1066800"/>
            <a:ext cx="8273142" cy="5181600"/>
          </a:xfrm>
        </p:spPr>
        <p:txBody>
          <a:bodyPr/>
          <a:lstStyle/>
          <a:p>
            <a:pPr marL="357188" indent="-357188">
              <a:spcBef>
                <a:spcPts val="600"/>
              </a:spcBef>
              <a:spcAft>
                <a:spcPts val="600"/>
              </a:spcAft>
            </a:pPr>
            <a:r>
              <a:rPr lang="en-ZA" sz="2000" dirty="0" smtClean="0"/>
              <a:t>During 2017/18 the following results were recorded:</a:t>
            </a:r>
          </a:p>
          <a:p>
            <a:pPr marL="357188" indent="-357188">
              <a:spcBef>
                <a:spcPts val="600"/>
              </a:spcBef>
              <a:spcAft>
                <a:spcPts val="600"/>
              </a:spcAft>
            </a:pPr>
            <a:r>
              <a:rPr lang="en-ZA" sz="2000" dirty="0" smtClean="0"/>
              <a:t>Targets </a:t>
            </a:r>
            <a:r>
              <a:rPr lang="en-ZA" sz="2000" b="1" dirty="0" smtClean="0"/>
              <a:t>Achieved</a:t>
            </a:r>
            <a:r>
              <a:rPr lang="en-ZA" sz="2000" b="1" i="1" dirty="0"/>
              <a:t>: </a:t>
            </a:r>
          </a:p>
          <a:p>
            <a:pPr marL="719138" indent="-361950">
              <a:spcBef>
                <a:spcPts val="600"/>
              </a:spcBef>
              <a:spcAft>
                <a:spcPts val="600"/>
              </a:spcAft>
              <a:buFont typeface="Courier New" panose="02070309020205020404" pitchFamily="49" charset="0"/>
              <a:buChar char="o"/>
            </a:pPr>
            <a:r>
              <a:rPr lang="en-ZA" sz="2000" dirty="0"/>
              <a:t>Alignment of the ICT Strategy (connectivity to all TVET colleges)</a:t>
            </a:r>
          </a:p>
          <a:p>
            <a:pPr marL="719138" lvl="1" indent="-361950">
              <a:spcBef>
                <a:spcPts val="600"/>
              </a:spcBef>
              <a:spcAft>
                <a:spcPts val="600"/>
              </a:spcAft>
              <a:buFont typeface="Courier New" panose="02070309020205020404" pitchFamily="49" charset="0"/>
              <a:buChar char="o"/>
            </a:pPr>
            <a:r>
              <a:rPr lang="en-ZA" sz="2000" dirty="0"/>
              <a:t>Automation of business processes (submission work flow, leave applications, supply chain activities, etc.) </a:t>
            </a:r>
          </a:p>
          <a:p>
            <a:pPr marL="719138" lvl="1" indent="-361950">
              <a:spcBef>
                <a:spcPts val="600"/>
              </a:spcBef>
              <a:spcAft>
                <a:spcPts val="600"/>
              </a:spcAft>
              <a:buFont typeface="Courier New" panose="02070309020205020404" pitchFamily="49" charset="0"/>
              <a:buChar char="o"/>
            </a:pPr>
            <a:r>
              <a:rPr lang="en-ZA" sz="2000" dirty="0"/>
              <a:t>Development of a new examination system </a:t>
            </a:r>
          </a:p>
          <a:p>
            <a:pPr marL="719138" lvl="1" indent="-361950">
              <a:spcBef>
                <a:spcPts val="600"/>
              </a:spcBef>
              <a:spcAft>
                <a:spcPts val="600"/>
              </a:spcAft>
              <a:buFont typeface="Courier New" panose="02070309020205020404" pitchFamily="49" charset="0"/>
              <a:buChar char="o"/>
            </a:pPr>
            <a:r>
              <a:rPr lang="en-ZA" sz="2000" dirty="0"/>
              <a:t>e-Recruitment </a:t>
            </a:r>
            <a:r>
              <a:rPr lang="en-ZA" sz="2000" dirty="0" smtClean="0"/>
              <a:t>system</a:t>
            </a:r>
          </a:p>
          <a:p>
            <a:pPr marL="363538" lvl="1" indent="-363538" eaLnBrk="1" fontAlgn="ctr" hangingPunct="1">
              <a:spcBef>
                <a:spcPts val="600"/>
              </a:spcBef>
              <a:spcAft>
                <a:spcPts val="600"/>
              </a:spcAft>
              <a:buFont typeface="Arial" panose="020B0604020202020204" pitchFamily="34" charset="0"/>
              <a:buChar char="•"/>
              <a:defRPr/>
            </a:pPr>
            <a:r>
              <a:rPr lang="en-US" sz="2000" dirty="0" smtClean="0">
                <a:cs typeface="Arial" charset="0"/>
              </a:rPr>
              <a:t>Targets </a:t>
            </a:r>
            <a:r>
              <a:rPr lang="en-US" sz="2000" b="1" dirty="0" smtClean="0">
                <a:cs typeface="Arial" charset="0"/>
              </a:rPr>
              <a:t>Not Achieved:</a:t>
            </a:r>
            <a:endParaRPr lang="en-US" sz="2000" dirty="0">
              <a:cs typeface="Arial" charset="0"/>
            </a:endParaRPr>
          </a:p>
          <a:p>
            <a:pPr marL="701675" lvl="1" indent="-342900" eaLnBrk="1" fontAlgn="ctr" hangingPunct="1">
              <a:spcBef>
                <a:spcPts val="600"/>
              </a:spcBef>
              <a:spcAft>
                <a:spcPts val="600"/>
              </a:spcAft>
              <a:buFont typeface="Courier New" panose="02070309020205020404" pitchFamily="49" charset="0"/>
              <a:buChar char="o"/>
              <a:defRPr/>
            </a:pPr>
            <a:r>
              <a:rPr lang="en-US" sz="2000" dirty="0">
                <a:cs typeface="Arial" charset="0"/>
              </a:rPr>
              <a:t>Disciplinary cases</a:t>
            </a:r>
          </a:p>
          <a:p>
            <a:pPr marL="701675" lvl="1" indent="-342900" eaLnBrk="1" fontAlgn="ctr" hangingPunct="1">
              <a:spcBef>
                <a:spcPts val="600"/>
              </a:spcBef>
              <a:spcAft>
                <a:spcPts val="600"/>
              </a:spcAft>
              <a:buFont typeface="Courier New" panose="02070309020205020404" pitchFamily="49" charset="0"/>
              <a:buChar char="o"/>
              <a:defRPr/>
            </a:pPr>
            <a:r>
              <a:rPr lang="en-US" sz="2000" dirty="0">
                <a:cs typeface="Arial" charset="0"/>
              </a:rPr>
              <a:t>Filing of advertised posts</a:t>
            </a:r>
          </a:p>
          <a:p>
            <a:pPr marL="701675" lvl="1" indent="-342900" eaLnBrk="1" fontAlgn="ctr" hangingPunct="1">
              <a:spcBef>
                <a:spcPts val="600"/>
              </a:spcBef>
              <a:spcAft>
                <a:spcPts val="600"/>
              </a:spcAft>
              <a:buFont typeface="Courier New" panose="02070309020205020404" pitchFamily="49" charset="0"/>
              <a:buChar char="o"/>
              <a:defRPr/>
            </a:pPr>
            <a:r>
              <a:rPr lang="en-US" sz="2000" dirty="0">
                <a:cs typeface="Arial" charset="0"/>
              </a:rPr>
              <a:t>Payment of creditors within 30 days</a:t>
            </a: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10" name="TextBox 9"/>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cs typeface="Arial" pitchFamily="34" charset="0"/>
              </a:rPr>
              <a:t>Programme 1: </a:t>
            </a:r>
            <a:r>
              <a:rPr lang="en-US" sz="2400" b="1" dirty="0" smtClean="0">
                <a:cs typeface="Arial" pitchFamily="34" charset="0"/>
              </a:rPr>
              <a:t>Administration</a:t>
            </a:r>
            <a:endParaRPr lang="en-US" sz="2400" b="1" dirty="0">
              <a:cs typeface="Arial" pitchFamily="34" charset="0"/>
            </a:endParaRP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9</a:t>
            </a:r>
          </a:p>
        </p:txBody>
      </p:sp>
    </p:spTree>
    <p:extLst>
      <p:ext uri="{BB962C8B-B14F-4D97-AF65-F5344CB8AC3E}">
        <p14:creationId xmlns:p14="http://schemas.microsoft.com/office/powerpoint/2010/main" xmlns="" val="1387877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5" name="Content Placeholder 2"/>
          <p:cNvSpPr txBox="1">
            <a:spLocks/>
          </p:cNvSpPr>
          <p:nvPr/>
        </p:nvSpPr>
        <p:spPr>
          <a:xfrm>
            <a:off x="429987" y="1118745"/>
            <a:ext cx="8256813" cy="543445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57188" indent="-357188" algn="just">
              <a:spcBef>
                <a:spcPts val="600"/>
              </a:spcBef>
              <a:spcAft>
                <a:spcPts val="600"/>
              </a:spcAft>
              <a:defRPr/>
            </a:pPr>
            <a:r>
              <a:rPr lang="en-ZA" sz="2000" dirty="0" smtClean="0"/>
              <a:t>No specific targets for the first quarter</a:t>
            </a:r>
            <a:r>
              <a:rPr lang="en-ZA" sz="2000" b="1" dirty="0" smtClean="0"/>
              <a:t> </a:t>
            </a:r>
          </a:p>
          <a:p>
            <a:pPr marL="357188" indent="-357188" algn="just">
              <a:spcBef>
                <a:spcPts val="600"/>
              </a:spcBef>
              <a:spcAft>
                <a:spcPts val="600"/>
              </a:spcAft>
              <a:defRPr/>
            </a:pPr>
            <a:r>
              <a:rPr lang="en-ZA" sz="2000" dirty="0" smtClean="0"/>
              <a:t>11 Targets for the 2018/19 </a:t>
            </a:r>
            <a:r>
              <a:rPr lang="en-ZA" sz="2000" dirty="0"/>
              <a:t>financial </a:t>
            </a:r>
            <a:r>
              <a:rPr lang="en-ZA" sz="2000" dirty="0" smtClean="0"/>
              <a:t>year</a:t>
            </a:r>
            <a:r>
              <a:rPr lang="en-ZA" sz="2000" b="1" dirty="0" smtClean="0"/>
              <a:t> </a:t>
            </a:r>
            <a:endParaRPr lang="en-ZA" sz="2000" b="1" dirty="0"/>
          </a:p>
          <a:p>
            <a:pPr marL="357188" indent="-357188" algn="just">
              <a:spcBef>
                <a:spcPts val="600"/>
              </a:spcBef>
              <a:spcAft>
                <a:spcPts val="600"/>
              </a:spcAft>
              <a:defRPr/>
            </a:pPr>
            <a:r>
              <a:rPr lang="en-ZA" sz="2000" dirty="0" smtClean="0"/>
              <a:t>Areas </a:t>
            </a:r>
            <a:r>
              <a:rPr lang="en-ZA" sz="2000" dirty="0"/>
              <a:t>of focus is oversight on the following:</a:t>
            </a:r>
          </a:p>
          <a:p>
            <a:pPr marL="719138" algn="just">
              <a:spcBef>
                <a:spcPts val="600"/>
              </a:spcBef>
              <a:spcAft>
                <a:spcPts val="0"/>
              </a:spcAft>
              <a:buFont typeface="Courier New" panose="02070309020205020404" pitchFamily="49" charset="0"/>
              <a:buChar char="o"/>
              <a:defRPr/>
            </a:pPr>
            <a:r>
              <a:rPr lang="en-ZA" sz="2000" dirty="0"/>
              <a:t>Open Learning in PSET</a:t>
            </a:r>
          </a:p>
          <a:p>
            <a:pPr marL="719138" algn="just">
              <a:spcBef>
                <a:spcPts val="600"/>
              </a:spcBef>
              <a:spcAft>
                <a:spcPts val="0"/>
              </a:spcAft>
              <a:buFont typeface="Courier New" panose="02070309020205020404" pitchFamily="49" charset="0"/>
              <a:buChar char="o"/>
              <a:defRPr/>
            </a:pPr>
            <a:r>
              <a:rPr lang="en-US" sz="2000" dirty="0"/>
              <a:t>Recognition of Prior Learning </a:t>
            </a:r>
          </a:p>
          <a:p>
            <a:pPr marL="719138" algn="just">
              <a:spcBef>
                <a:spcPts val="600"/>
              </a:spcBef>
              <a:spcAft>
                <a:spcPts val="0"/>
              </a:spcAft>
              <a:buFont typeface="Courier New" panose="02070309020205020404" pitchFamily="49" charset="0"/>
              <a:buChar char="o"/>
              <a:defRPr/>
            </a:pPr>
            <a:r>
              <a:rPr lang="en-US" sz="2000" dirty="0"/>
              <a:t>Social Inclusion in PSET</a:t>
            </a:r>
          </a:p>
          <a:p>
            <a:pPr marL="719138" algn="just">
              <a:spcBef>
                <a:spcPts val="600"/>
              </a:spcBef>
              <a:spcAft>
                <a:spcPts val="0"/>
              </a:spcAft>
              <a:buFont typeface="Courier New" panose="02070309020205020404" pitchFamily="49" charset="0"/>
              <a:buChar char="o"/>
              <a:defRPr/>
            </a:pPr>
            <a:r>
              <a:rPr lang="en-US" sz="2000" dirty="0"/>
              <a:t>Career Development Services </a:t>
            </a:r>
          </a:p>
          <a:p>
            <a:pPr marL="719138" algn="just">
              <a:spcBef>
                <a:spcPts val="600"/>
              </a:spcBef>
              <a:spcAft>
                <a:spcPts val="0"/>
              </a:spcAft>
              <a:buFont typeface="Courier New" panose="02070309020205020404" pitchFamily="49" charset="0"/>
              <a:buChar char="o"/>
              <a:defRPr/>
            </a:pPr>
            <a:r>
              <a:rPr lang="en-US" sz="2000" dirty="0"/>
              <a:t>International Relations</a:t>
            </a:r>
          </a:p>
          <a:p>
            <a:pPr marL="719138" algn="just">
              <a:spcBef>
                <a:spcPts val="600"/>
              </a:spcBef>
              <a:spcAft>
                <a:spcPts val="0"/>
              </a:spcAft>
              <a:buFont typeface="Courier New" panose="02070309020205020404" pitchFamily="49" charset="0"/>
              <a:buChar char="o"/>
              <a:defRPr/>
            </a:pPr>
            <a:r>
              <a:rPr lang="en-US" sz="2000" dirty="0"/>
              <a:t>Skills Supply and Demand </a:t>
            </a:r>
          </a:p>
          <a:p>
            <a:pPr marL="719138" algn="just">
              <a:spcBef>
                <a:spcPts val="600"/>
              </a:spcBef>
              <a:spcAft>
                <a:spcPts val="0"/>
              </a:spcAft>
              <a:buFont typeface="Courier New" panose="02070309020205020404" pitchFamily="49" charset="0"/>
              <a:buChar char="o"/>
              <a:defRPr/>
            </a:pPr>
            <a:r>
              <a:rPr lang="en-US" sz="2000" dirty="0"/>
              <a:t>Information Management Systems </a:t>
            </a:r>
          </a:p>
          <a:p>
            <a:pPr marL="719138" algn="just">
              <a:spcBef>
                <a:spcPts val="600"/>
              </a:spcBef>
              <a:spcAft>
                <a:spcPts val="0"/>
              </a:spcAft>
              <a:buFont typeface="Courier New" panose="02070309020205020404" pitchFamily="49" charset="0"/>
              <a:buChar char="o"/>
              <a:defRPr/>
            </a:pPr>
            <a:r>
              <a:rPr lang="en-US" sz="2000" dirty="0"/>
              <a:t>Statistics on PSET  </a:t>
            </a:r>
            <a:endParaRPr lang="en-US" sz="2000" kern="0" dirty="0"/>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11" name="TextBox 10"/>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Programme 2: Planning, Policy and </a:t>
            </a:r>
            <a:r>
              <a:rPr lang="en-GB" sz="2400" b="1" dirty="0" smtClean="0">
                <a:cs typeface="Arial" pitchFamily="34" charset="0"/>
              </a:rPr>
              <a:t>Strategy</a:t>
            </a:r>
            <a:endParaRPr lang="en-GB" sz="2400" b="1" dirty="0">
              <a:cs typeface="Arial" pitchFamily="34" charset="0"/>
            </a:endParaRPr>
          </a:p>
        </p:txBody>
      </p:sp>
      <p:sp>
        <p:nvSpPr>
          <p:cNvPr id="12" name="Slide Number Placeholder 7"/>
          <p:cNvSpPr>
            <a:spLocks noGrp="1"/>
          </p:cNvSpPr>
          <p:nvPr>
            <p:ph type="sldNum" sz="quarter" idx="12"/>
          </p:nvPr>
        </p:nvSpPr>
        <p:spPr>
          <a:xfrm>
            <a:off x="6999288" y="6556375"/>
            <a:ext cx="2133600" cy="301625"/>
          </a:xfrm>
          <a:noFill/>
        </p:spPr>
        <p:txBody>
          <a:bodyPr/>
          <a:lstStyle/>
          <a:p>
            <a:r>
              <a:rPr lang="en-US" dirty="0" smtClean="0"/>
              <a:t>10</a:t>
            </a:r>
          </a:p>
        </p:txBody>
      </p:sp>
    </p:spTree>
    <p:extLst>
      <p:ext uri="{BB962C8B-B14F-4D97-AF65-F5344CB8AC3E}">
        <p14:creationId xmlns:p14="http://schemas.microsoft.com/office/powerpoint/2010/main" xmlns="" val="3997662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5" name="Content Placeholder 2"/>
          <p:cNvSpPr txBox="1">
            <a:spLocks/>
          </p:cNvSpPr>
          <p:nvPr/>
        </p:nvSpPr>
        <p:spPr>
          <a:xfrm>
            <a:off x="429987" y="1118745"/>
            <a:ext cx="8256813" cy="307225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57188" lvl="0" indent="-357188">
              <a:spcBef>
                <a:spcPts val="0"/>
              </a:spcBef>
              <a:spcAft>
                <a:spcPts val="600"/>
              </a:spcAft>
              <a:buFont typeface="Arial" panose="020B0604020202020204" pitchFamily="34" charset="0"/>
              <a:buChar char="•"/>
              <a:defRPr/>
            </a:pPr>
            <a:r>
              <a:rPr lang="en-US" sz="2000" dirty="0" smtClean="0">
                <a:cs typeface="Arial" panose="020B0604020202020204" pitchFamily="34" charset="0"/>
              </a:rPr>
              <a:t>Planned </a:t>
            </a:r>
            <a:r>
              <a:rPr lang="en-US" sz="2000" dirty="0">
                <a:cs typeface="Arial" panose="020B0604020202020204" pitchFamily="34" charset="0"/>
              </a:rPr>
              <a:t>milestones towards the preparation of </a:t>
            </a:r>
            <a:r>
              <a:rPr lang="en-US" sz="2000" dirty="0" smtClean="0">
                <a:cs typeface="Arial" panose="020B0604020202020204" pitchFamily="34" charset="0"/>
              </a:rPr>
              <a:t>annual </a:t>
            </a:r>
            <a:r>
              <a:rPr lang="en-US" sz="2000" dirty="0">
                <a:cs typeface="Arial" panose="020B0604020202020204" pitchFamily="34" charset="0"/>
              </a:rPr>
              <a:t>reports on the following 6 areas have been </a:t>
            </a:r>
            <a:r>
              <a:rPr lang="en-US" sz="2000" dirty="0" smtClean="0">
                <a:cs typeface="Arial" panose="020B0604020202020204" pitchFamily="34" charset="0"/>
              </a:rPr>
              <a:t>completed</a:t>
            </a:r>
            <a:r>
              <a:rPr lang="en-US" sz="2000" b="1" i="1" dirty="0" smtClean="0">
                <a:cs typeface="Arial" panose="020B0604020202020204" pitchFamily="34" charset="0"/>
              </a:rPr>
              <a:t>:</a:t>
            </a:r>
            <a:endParaRPr lang="en-US" sz="2000" b="1" i="1" dirty="0">
              <a:cs typeface="Arial" panose="020B0604020202020204" pitchFamily="34" charset="0"/>
            </a:endParaRPr>
          </a:p>
          <a:p>
            <a:pPr marL="719138" lvl="1" indent="-361950">
              <a:spcBef>
                <a:spcPts val="0"/>
              </a:spcBef>
              <a:spcAft>
                <a:spcPts val="600"/>
              </a:spcAft>
              <a:buFont typeface="Courier New" panose="02070309020205020404" pitchFamily="49" charset="0"/>
              <a:buChar char="o"/>
            </a:pPr>
            <a:r>
              <a:rPr lang="en-ZA" sz="2000" dirty="0"/>
              <a:t>Open Learning in </a:t>
            </a:r>
            <a:r>
              <a:rPr lang="en-ZA" sz="2000" dirty="0" smtClean="0"/>
              <a:t>Post-School Education and Training</a:t>
            </a:r>
            <a:endParaRPr lang="en-ZA" sz="2000" dirty="0"/>
          </a:p>
          <a:p>
            <a:pPr marL="719138" lvl="1" indent="-361950">
              <a:spcBef>
                <a:spcPts val="0"/>
              </a:spcBef>
              <a:spcAft>
                <a:spcPts val="600"/>
              </a:spcAft>
              <a:buFont typeface="Courier New" panose="02070309020205020404" pitchFamily="49" charset="0"/>
              <a:buChar char="o"/>
            </a:pPr>
            <a:r>
              <a:rPr lang="en-ZA" sz="2000" dirty="0"/>
              <a:t>Recognition of Prior Learning </a:t>
            </a:r>
          </a:p>
          <a:p>
            <a:pPr marL="719138" lvl="1" indent="-361950">
              <a:spcBef>
                <a:spcPts val="0"/>
              </a:spcBef>
              <a:spcAft>
                <a:spcPts val="600"/>
              </a:spcAft>
              <a:buFont typeface="Courier New" panose="02070309020205020404" pitchFamily="49" charset="0"/>
              <a:buChar char="o"/>
            </a:pPr>
            <a:r>
              <a:rPr lang="en-ZA" sz="2000" dirty="0"/>
              <a:t>Career Development Services </a:t>
            </a:r>
          </a:p>
          <a:p>
            <a:pPr marL="719138" lvl="1" indent="-361950">
              <a:spcBef>
                <a:spcPts val="0"/>
              </a:spcBef>
              <a:spcAft>
                <a:spcPts val="600"/>
              </a:spcAft>
              <a:buFont typeface="Courier New" panose="02070309020205020404" pitchFamily="49" charset="0"/>
              <a:buChar char="o"/>
            </a:pPr>
            <a:r>
              <a:rPr lang="en-ZA" sz="2000" dirty="0"/>
              <a:t>International Relations </a:t>
            </a:r>
          </a:p>
          <a:p>
            <a:pPr marL="719138" lvl="1" indent="-361950">
              <a:spcBef>
                <a:spcPts val="0"/>
              </a:spcBef>
              <a:spcAft>
                <a:spcPts val="600"/>
              </a:spcAft>
              <a:buFont typeface="Courier New" panose="02070309020205020404" pitchFamily="49" charset="0"/>
              <a:buChar char="o"/>
            </a:pPr>
            <a:r>
              <a:rPr lang="en-US" sz="2000" dirty="0"/>
              <a:t>Skills Supply and Demand </a:t>
            </a:r>
          </a:p>
          <a:p>
            <a:pPr marL="719138" lvl="1" indent="-361950">
              <a:spcBef>
                <a:spcPts val="0"/>
              </a:spcBef>
              <a:spcAft>
                <a:spcPts val="600"/>
              </a:spcAft>
              <a:buFont typeface="Courier New" panose="02070309020205020404" pitchFamily="49" charset="0"/>
              <a:buChar char="o"/>
            </a:pPr>
            <a:r>
              <a:rPr lang="en-ZA" sz="2000" dirty="0"/>
              <a:t>Statistics on </a:t>
            </a:r>
            <a:r>
              <a:rPr lang="en-ZA" sz="2000" dirty="0" smtClean="0"/>
              <a:t>PSET</a:t>
            </a:r>
            <a:endParaRPr lang="en-ZA" sz="2000" b="1" dirty="0" smtClean="0"/>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11" name="TextBox 10"/>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Programme 2: Planning, Policy and Strategy </a:t>
            </a:r>
          </a:p>
        </p:txBody>
      </p:sp>
      <p:sp>
        <p:nvSpPr>
          <p:cNvPr id="12" name="Slide Number Placeholder 7"/>
          <p:cNvSpPr>
            <a:spLocks noGrp="1"/>
          </p:cNvSpPr>
          <p:nvPr>
            <p:ph type="sldNum" sz="quarter" idx="12"/>
          </p:nvPr>
        </p:nvSpPr>
        <p:spPr>
          <a:xfrm>
            <a:off x="6999288" y="6556375"/>
            <a:ext cx="2133600" cy="301625"/>
          </a:xfrm>
          <a:noFill/>
        </p:spPr>
        <p:txBody>
          <a:bodyPr/>
          <a:lstStyle/>
          <a:p>
            <a:r>
              <a:rPr lang="en-US" dirty="0" smtClean="0"/>
              <a:t>11</a:t>
            </a:r>
          </a:p>
        </p:txBody>
      </p:sp>
    </p:spTree>
    <p:extLst>
      <p:ext uri="{BB962C8B-B14F-4D97-AF65-F5344CB8AC3E}">
        <p14:creationId xmlns:p14="http://schemas.microsoft.com/office/powerpoint/2010/main" xmlns="" val="1948770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3077" name="TextBox 7"/>
          <p:cNvSpPr txBox="1">
            <a:spLocks noChangeArrowheads="1"/>
          </p:cNvSpPr>
          <p:nvPr/>
        </p:nvSpPr>
        <p:spPr bwMode="auto">
          <a:xfrm>
            <a:off x="429987" y="990600"/>
            <a:ext cx="8273142" cy="54014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Bef>
                <a:spcPts val="600"/>
              </a:spcBef>
              <a:spcAft>
                <a:spcPts val="0"/>
              </a:spcAft>
              <a:buFont typeface="Arial" panose="020B0604020202020204" pitchFamily="34" charset="0"/>
              <a:buChar char="•"/>
              <a:defRPr/>
            </a:pPr>
            <a:r>
              <a:rPr lang="en-US" sz="2000" dirty="0" smtClean="0">
                <a:cs typeface="Arial" charset="0"/>
              </a:rPr>
              <a:t>No specific targets for the 2018/19 first quarter</a:t>
            </a:r>
          </a:p>
          <a:p>
            <a:pPr marL="363538" lvl="1" indent="-363538" eaLnBrk="1" fontAlgn="ctr" hangingPunct="1">
              <a:spcBef>
                <a:spcPts val="600"/>
              </a:spcBef>
              <a:spcAft>
                <a:spcPts val="0"/>
              </a:spcAft>
              <a:buFont typeface="Arial" panose="020B0604020202020204" pitchFamily="34" charset="0"/>
              <a:buChar char="•"/>
              <a:defRPr/>
            </a:pPr>
            <a:r>
              <a:rPr lang="en-US" sz="2000" dirty="0" smtClean="0">
                <a:cs typeface="Arial" charset="0"/>
              </a:rPr>
              <a:t>Progress on targets that were not achieved in 2017/18</a:t>
            </a:r>
          </a:p>
          <a:p>
            <a:pPr marL="701675" lvl="1" indent="-342900" eaLnBrk="1" fontAlgn="ctr" hangingPunct="1">
              <a:spcBef>
                <a:spcPts val="600"/>
              </a:spcBef>
              <a:spcAft>
                <a:spcPts val="0"/>
              </a:spcAft>
              <a:buFont typeface="Courier New" panose="02070309020205020404" pitchFamily="49" charset="0"/>
              <a:buChar char="o"/>
              <a:defRPr/>
            </a:pPr>
            <a:r>
              <a:rPr lang="en-ZA" sz="2000" dirty="0" smtClean="0"/>
              <a:t>National Plan for PSET</a:t>
            </a:r>
          </a:p>
          <a:p>
            <a:pPr marL="1076325" indent="-357188">
              <a:spcBef>
                <a:spcPts val="600"/>
              </a:spcBef>
              <a:spcAft>
                <a:spcPts val="0"/>
              </a:spcAft>
              <a:buFont typeface="Symbol" panose="05050102010706020507" pitchFamily="18" charset="2"/>
              <a:buChar char=""/>
            </a:pPr>
            <a:r>
              <a:rPr lang="en-GB" sz="2000" dirty="0" smtClean="0"/>
              <a:t>Delay </a:t>
            </a:r>
            <a:r>
              <a:rPr lang="en-GB" sz="2000" dirty="0"/>
              <a:t>in </a:t>
            </a:r>
            <a:r>
              <a:rPr lang="en-GB" sz="2000" dirty="0" smtClean="0"/>
              <a:t>Presidential “Fees Commission” report resulted </a:t>
            </a:r>
            <a:r>
              <a:rPr lang="en-GB" sz="2000" dirty="0"/>
              <a:t>in </a:t>
            </a:r>
            <a:r>
              <a:rPr lang="en-GB" sz="2000" dirty="0" smtClean="0"/>
              <a:t>delays in the commencement of </a:t>
            </a:r>
            <a:r>
              <a:rPr lang="en-GB" sz="2000" dirty="0"/>
              <a:t>consultation </a:t>
            </a:r>
            <a:r>
              <a:rPr lang="en-GB" sz="2000" dirty="0" smtClean="0"/>
              <a:t>processes</a:t>
            </a:r>
          </a:p>
          <a:p>
            <a:pPr marL="1082675" indent="-363538">
              <a:spcBef>
                <a:spcPts val="600"/>
              </a:spcBef>
              <a:spcAft>
                <a:spcPts val="600"/>
              </a:spcAft>
              <a:buFont typeface="Symbol" panose="05050102010706020507" pitchFamily="18" charset="2"/>
              <a:buChar char=""/>
            </a:pPr>
            <a:r>
              <a:rPr lang="en-GB" sz="2000" dirty="0" smtClean="0"/>
              <a:t>Changes </a:t>
            </a:r>
            <a:r>
              <a:rPr lang="en-GB" sz="2000" dirty="0"/>
              <a:t>in the Ministerial portfolio </a:t>
            </a:r>
            <a:r>
              <a:rPr lang="en-GB" sz="2000" dirty="0" smtClean="0"/>
              <a:t>delayed engagements required to produce final plan for approval</a:t>
            </a:r>
            <a:endParaRPr lang="en-ZA" sz="2000" dirty="0"/>
          </a:p>
          <a:p>
            <a:pPr marL="701675" indent="-342900">
              <a:spcBef>
                <a:spcPts val="600"/>
              </a:spcBef>
              <a:spcAft>
                <a:spcPts val="600"/>
              </a:spcAft>
              <a:buFont typeface="Courier New" panose="02070309020205020404" pitchFamily="49" charset="0"/>
              <a:buChar char="o"/>
            </a:pPr>
            <a:r>
              <a:rPr lang="en-GB" sz="2000" dirty="0" smtClean="0"/>
              <a:t>Policy </a:t>
            </a:r>
            <a:r>
              <a:rPr lang="en-GB" sz="2000" dirty="0"/>
              <a:t>framework on collaboration between professional bodies, </a:t>
            </a:r>
            <a:r>
              <a:rPr lang="en-GB" sz="2000" dirty="0" smtClean="0"/>
              <a:t>government </a:t>
            </a:r>
            <a:r>
              <a:rPr lang="en-GB" sz="2000" dirty="0"/>
              <a:t>d</a:t>
            </a:r>
            <a:r>
              <a:rPr lang="en-GB" sz="2000" dirty="0" smtClean="0"/>
              <a:t>epartments </a:t>
            </a:r>
            <a:r>
              <a:rPr lang="en-GB" sz="2000" dirty="0"/>
              <a:t>and quality councils</a:t>
            </a:r>
            <a:endParaRPr lang="en-ZA" sz="2000" dirty="0"/>
          </a:p>
          <a:p>
            <a:pPr marL="1076325" indent="-357188">
              <a:spcBef>
                <a:spcPts val="0"/>
              </a:spcBef>
              <a:spcAft>
                <a:spcPts val="600"/>
              </a:spcAft>
              <a:buFont typeface="Symbol" panose="05050102010706020507" pitchFamily="18" charset="2"/>
              <a:buChar char=""/>
            </a:pPr>
            <a:r>
              <a:rPr lang="en-ZA" sz="2000" dirty="0" smtClean="0"/>
              <a:t>Draft developed but not approved</a:t>
            </a:r>
          </a:p>
          <a:p>
            <a:pPr marL="1076325" indent="-357188">
              <a:spcBef>
                <a:spcPts val="0"/>
              </a:spcBef>
              <a:spcAft>
                <a:spcPts val="600"/>
              </a:spcAft>
              <a:buFont typeface="Symbol" panose="05050102010706020507" pitchFamily="18" charset="2"/>
              <a:buChar char=""/>
            </a:pPr>
            <a:r>
              <a:rPr lang="en-GB" sz="2000" dirty="0"/>
              <a:t>Chief Director responsible for developing the policy framework resigned in June </a:t>
            </a:r>
            <a:r>
              <a:rPr lang="en-GB" sz="2000" dirty="0" smtClean="0"/>
              <a:t>2017</a:t>
            </a:r>
          </a:p>
          <a:p>
            <a:pPr marL="1076325" indent="-357188">
              <a:spcBef>
                <a:spcPts val="0"/>
              </a:spcBef>
              <a:spcAft>
                <a:spcPts val="600"/>
              </a:spcAft>
              <a:buFont typeface="Symbol" panose="05050102010706020507" pitchFamily="18" charset="2"/>
              <a:buChar char=""/>
            </a:pPr>
            <a:r>
              <a:rPr lang="en-GB" sz="2000" dirty="0"/>
              <a:t>the new Manager given the responsibility was not able to adhere to the timelines and project plan to ensure completion by the end of March </a:t>
            </a:r>
            <a:r>
              <a:rPr lang="en-GB" sz="2000" dirty="0" smtClean="0"/>
              <a:t>2018</a:t>
            </a:r>
            <a:endParaRPr lang="en-ZA" sz="2000" dirty="0"/>
          </a:p>
        </p:txBody>
      </p:sp>
      <p:sp>
        <p:nvSpPr>
          <p:cNvPr id="7" name="TextBox 6"/>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Programme 3: University Education</a:t>
            </a:r>
            <a:endParaRPr lang="en-ZA" sz="2400" b="1" dirty="0">
              <a:cs typeface="Arial" pitchFamily="34" charset="0"/>
            </a:endParaRPr>
          </a:p>
        </p:txBody>
      </p:sp>
      <p:sp>
        <p:nvSpPr>
          <p:cNvPr id="9" name="Slide Number Placeholder 7"/>
          <p:cNvSpPr>
            <a:spLocks noGrp="1"/>
          </p:cNvSpPr>
          <p:nvPr>
            <p:ph type="sldNum" sz="quarter" idx="12"/>
          </p:nvPr>
        </p:nvSpPr>
        <p:spPr>
          <a:xfrm>
            <a:off x="6999288" y="6556375"/>
            <a:ext cx="2133600" cy="301625"/>
          </a:xfrm>
          <a:noFill/>
        </p:spPr>
        <p:txBody>
          <a:bodyPr/>
          <a:lstStyle/>
          <a:p>
            <a:r>
              <a:rPr lang="en-US" dirty="0" smtClean="0"/>
              <a:t>12</a:t>
            </a:r>
          </a:p>
        </p:txBody>
      </p:sp>
    </p:spTree>
    <p:extLst>
      <p:ext uri="{BB962C8B-B14F-4D97-AF65-F5344CB8AC3E}">
        <p14:creationId xmlns:p14="http://schemas.microsoft.com/office/powerpoint/2010/main" xmlns="" val="1157062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4" name="Rectangle 3"/>
          <p:cNvSpPr/>
          <p:nvPr/>
        </p:nvSpPr>
        <p:spPr>
          <a:xfrm>
            <a:off x="429987" y="1076265"/>
            <a:ext cx="8250462" cy="5324535"/>
          </a:xfrm>
          <a:prstGeom prst="rect">
            <a:avLst/>
          </a:prstGeom>
        </p:spPr>
        <p:txBody>
          <a:bodyPr wrap="square">
            <a:spAutoFit/>
          </a:bodyPr>
          <a:lstStyle/>
          <a:p>
            <a:pPr marL="357188" indent="-357188">
              <a:spcAft>
                <a:spcPts val="0"/>
              </a:spcAft>
              <a:buFont typeface="Arial" panose="020B0604020202020204" pitchFamily="34" charset="0"/>
              <a:buChar char="•"/>
              <a:defRPr/>
            </a:pPr>
            <a:r>
              <a:rPr lang="en-US" sz="2000" dirty="0"/>
              <a:t>For the </a:t>
            </a:r>
            <a:r>
              <a:rPr lang="en-US" sz="2000" dirty="0" smtClean="0"/>
              <a:t>first quarter, </a:t>
            </a:r>
            <a:r>
              <a:rPr lang="en-ZA" sz="2000" dirty="0" smtClean="0"/>
              <a:t>9 </a:t>
            </a:r>
            <a:r>
              <a:rPr lang="en-ZA" sz="2000" dirty="0"/>
              <a:t>oversight reports </a:t>
            </a:r>
            <a:r>
              <a:rPr lang="en-ZA" sz="2000" dirty="0" smtClean="0"/>
              <a:t>were due and all were presented as follows:</a:t>
            </a:r>
            <a:endParaRPr lang="en-ZA" sz="2000" i="1" dirty="0" smtClean="0"/>
          </a:p>
          <a:p>
            <a:pPr marL="719138" indent="-361950">
              <a:spcAft>
                <a:spcPts val="0"/>
              </a:spcAft>
              <a:buFont typeface="Courier New" panose="02070309020205020404" pitchFamily="49" charset="0"/>
              <a:buChar char="o"/>
              <a:defRPr/>
            </a:pPr>
            <a:r>
              <a:rPr lang="en-ZA" sz="2000" dirty="0" smtClean="0"/>
              <a:t>Certification </a:t>
            </a:r>
            <a:r>
              <a:rPr lang="en-ZA" sz="2000" dirty="0"/>
              <a:t>backlog </a:t>
            </a:r>
            <a:endParaRPr lang="en-ZA" sz="2000" dirty="0" smtClean="0"/>
          </a:p>
          <a:p>
            <a:pPr marL="719138" lvl="0" indent="-361950">
              <a:spcAft>
                <a:spcPts val="0"/>
              </a:spcAft>
              <a:buFont typeface="Courier New" panose="02070309020205020404" pitchFamily="49" charset="0"/>
              <a:buChar char="o"/>
              <a:defRPr/>
            </a:pPr>
            <a:r>
              <a:rPr lang="en-ZA" sz="2000" dirty="0" smtClean="0"/>
              <a:t>Conduct </a:t>
            </a:r>
            <a:r>
              <a:rPr lang="en-ZA" sz="2000" dirty="0"/>
              <a:t>of public TVET </a:t>
            </a:r>
            <a:r>
              <a:rPr lang="en-ZA" sz="2000" dirty="0" smtClean="0"/>
              <a:t>college </a:t>
            </a:r>
            <a:r>
              <a:rPr lang="en-ZA" sz="2000" dirty="0"/>
              <a:t>examination centres during national examinations and assessments </a:t>
            </a:r>
            <a:endParaRPr lang="en-ZA" sz="2000" dirty="0" smtClean="0"/>
          </a:p>
          <a:p>
            <a:pPr marL="719138" indent="-361950">
              <a:spcAft>
                <a:spcPts val="0"/>
              </a:spcAft>
              <a:buFont typeface="Courier New" panose="02070309020205020404" pitchFamily="49" charset="0"/>
              <a:buChar char="o"/>
              <a:defRPr/>
            </a:pPr>
            <a:r>
              <a:rPr lang="en-ZA" sz="2000" dirty="0"/>
              <a:t>Operationalisation of the </a:t>
            </a:r>
            <a:r>
              <a:rPr lang="en-ZA" sz="2000" dirty="0" smtClean="0"/>
              <a:t>3 newly </a:t>
            </a:r>
            <a:r>
              <a:rPr lang="en-ZA" sz="2000" dirty="0"/>
              <a:t>built TVET </a:t>
            </a:r>
            <a:r>
              <a:rPr lang="en-ZA" sz="2000" dirty="0" smtClean="0"/>
              <a:t>college campuses</a:t>
            </a:r>
            <a:endParaRPr lang="en-ZA" sz="2000" dirty="0"/>
          </a:p>
          <a:p>
            <a:pPr marL="719138" indent="-361950">
              <a:spcAft>
                <a:spcPts val="0"/>
              </a:spcAft>
              <a:buFont typeface="Courier New" panose="02070309020205020404" pitchFamily="49" charset="0"/>
              <a:buChar char="o"/>
              <a:defRPr/>
            </a:pPr>
            <a:r>
              <a:rPr lang="en-ZA" sz="2000" dirty="0" smtClean="0"/>
              <a:t>Roll-out </a:t>
            </a:r>
            <a:r>
              <a:rPr lang="en-ZA" sz="2000" dirty="0"/>
              <a:t>of the </a:t>
            </a:r>
            <a:r>
              <a:rPr lang="en-ZA" sz="2000" dirty="0" smtClean="0"/>
              <a:t>remaining nine </a:t>
            </a:r>
            <a:r>
              <a:rPr lang="en-ZA" sz="2000" dirty="0"/>
              <a:t>TVET college campuses</a:t>
            </a:r>
          </a:p>
          <a:p>
            <a:pPr marL="719138" indent="-361950">
              <a:spcAft>
                <a:spcPts val="0"/>
              </a:spcAft>
              <a:buFont typeface="Courier New" panose="02070309020205020404" pitchFamily="49" charset="0"/>
              <a:buChar char="o"/>
              <a:defRPr/>
            </a:pPr>
            <a:r>
              <a:rPr lang="en-ZA" sz="2000" dirty="0" smtClean="0"/>
              <a:t>Implementation of: </a:t>
            </a:r>
          </a:p>
          <a:p>
            <a:pPr marL="1076325" lvl="1" indent="-357188">
              <a:spcAft>
                <a:spcPts val="0"/>
              </a:spcAft>
              <a:buFont typeface="Symbol" panose="05050102010706020507" pitchFamily="18" charset="2"/>
              <a:buChar char=""/>
              <a:defRPr/>
            </a:pPr>
            <a:r>
              <a:rPr lang="en-ZA" sz="2000" dirty="0" smtClean="0"/>
              <a:t>IT </a:t>
            </a:r>
            <a:r>
              <a:rPr lang="en-ZA" sz="2000" dirty="0"/>
              <a:t>examination services system </a:t>
            </a:r>
            <a:endParaRPr lang="en-ZA" sz="2000" dirty="0" smtClean="0"/>
          </a:p>
          <a:p>
            <a:pPr marL="1076325" lvl="1" indent="-357188">
              <a:spcAft>
                <a:spcPts val="0"/>
              </a:spcAft>
              <a:buFont typeface="Symbol" panose="05050102010706020507" pitchFamily="18" charset="2"/>
              <a:buChar char=""/>
              <a:defRPr/>
            </a:pPr>
            <a:r>
              <a:rPr lang="en-ZA" sz="2000" dirty="0" smtClean="0"/>
              <a:t>National </a:t>
            </a:r>
            <a:r>
              <a:rPr lang="en-ZA" sz="2000" dirty="0"/>
              <a:t>infrastructure asset management system for TVET colleges </a:t>
            </a:r>
            <a:endParaRPr lang="en-ZA" sz="2000" dirty="0" smtClean="0"/>
          </a:p>
          <a:p>
            <a:pPr marL="1076325" lvl="1" indent="-357188">
              <a:spcAft>
                <a:spcPts val="0"/>
              </a:spcAft>
              <a:buFont typeface="Symbol" panose="05050102010706020507" pitchFamily="18" charset="2"/>
              <a:buChar char=""/>
              <a:defRPr/>
            </a:pPr>
            <a:r>
              <a:rPr lang="en-ZA" sz="2000" dirty="0" smtClean="0"/>
              <a:t>National </a:t>
            </a:r>
            <a:r>
              <a:rPr lang="en-ZA" sz="2000" dirty="0"/>
              <a:t>infrastructure maintenance plan for TVET college sector </a:t>
            </a:r>
            <a:endParaRPr lang="en-ZA" sz="2000" dirty="0" smtClean="0"/>
          </a:p>
          <a:p>
            <a:pPr marL="1076325" lvl="1" indent="-357188">
              <a:spcAft>
                <a:spcPts val="0"/>
              </a:spcAft>
              <a:buFont typeface="Symbol" panose="05050102010706020507" pitchFamily="18" charset="2"/>
              <a:buChar char=""/>
              <a:defRPr/>
            </a:pPr>
            <a:r>
              <a:rPr lang="en-ZA" sz="2000" dirty="0" smtClean="0"/>
              <a:t>Projections </a:t>
            </a:r>
            <a:r>
              <a:rPr lang="en-ZA" sz="2000" dirty="0"/>
              <a:t>of budget estimates and implementation </a:t>
            </a:r>
            <a:r>
              <a:rPr lang="en-ZA" sz="2000" dirty="0" smtClean="0"/>
              <a:t/>
            </a:r>
            <a:br>
              <a:rPr lang="en-ZA" sz="2000" dirty="0" smtClean="0"/>
            </a:br>
            <a:r>
              <a:rPr lang="en-ZA" sz="2000" dirty="0" smtClean="0"/>
              <a:t>(</a:t>
            </a:r>
            <a:r>
              <a:rPr lang="en-ZA" sz="2000" dirty="0"/>
              <a:t>for infrastructure </a:t>
            </a:r>
            <a:r>
              <a:rPr lang="en-ZA" sz="2000" dirty="0" smtClean="0"/>
              <a:t>needs)</a:t>
            </a:r>
          </a:p>
          <a:p>
            <a:pPr marL="1076325" lvl="1" indent="-357188">
              <a:spcAft>
                <a:spcPts val="600"/>
              </a:spcAft>
              <a:buFont typeface="Symbol" panose="05050102010706020507" pitchFamily="18" charset="2"/>
              <a:buChar char=""/>
              <a:defRPr/>
            </a:pPr>
            <a:r>
              <a:rPr lang="en-ZA" sz="2000" dirty="0" smtClean="0"/>
              <a:t>South African Institute for Vocational and Continuing Education and Training</a:t>
            </a:r>
            <a:endParaRPr lang="en-ZA" sz="2000" dirty="0"/>
          </a:p>
        </p:txBody>
      </p:sp>
      <p:sp>
        <p:nvSpPr>
          <p:cNvPr id="8" name="TextBox 7"/>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cs typeface="Arial" pitchFamily="34" charset="0"/>
              </a:rPr>
              <a:t>Programme 4: </a:t>
            </a:r>
            <a:r>
              <a:rPr lang="en-US" sz="2400" b="1" dirty="0" smtClean="0">
                <a:cs typeface="Arial" pitchFamily="34" charset="0"/>
              </a:rPr>
              <a:t>TVET</a:t>
            </a:r>
            <a:endParaRPr lang="en-US" sz="2400" b="1" dirty="0">
              <a:cs typeface="Arial" pitchFamily="34" charset="0"/>
            </a:endParaRPr>
          </a:p>
        </p:txBody>
      </p:sp>
      <p:sp>
        <p:nvSpPr>
          <p:cNvPr id="9" name="Slide Number Placeholder 7"/>
          <p:cNvSpPr>
            <a:spLocks noGrp="1"/>
          </p:cNvSpPr>
          <p:nvPr>
            <p:ph type="sldNum" sz="quarter" idx="12"/>
          </p:nvPr>
        </p:nvSpPr>
        <p:spPr>
          <a:xfrm>
            <a:off x="6999288" y="6556375"/>
            <a:ext cx="2133600" cy="301625"/>
          </a:xfrm>
          <a:noFill/>
        </p:spPr>
        <p:txBody>
          <a:bodyPr/>
          <a:lstStyle/>
          <a:p>
            <a:r>
              <a:rPr lang="en-US" dirty="0" smtClean="0"/>
              <a:t>13</a:t>
            </a:r>
          </a:p>
        </p:txBody>
      </p:sp>
    </p:spTree>
    <p:extLst>
      <p:ext uri="{BB962C8B-B14F-4D97-AF65-F5344CB8AC3E}">
        <p14:creationId xmlns:p14="http://schemas.microsoft.com/office/powerpoint/2010/main" xmlns="" val="1025390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36561" y="1143000"/>
            <a:ext cx="8243887" cy="3708708"/>
          </a:xfrm>
          <a:prstGeom prst="rect">
            <a:avLst/>
          </a:prstGeom>
        </p:spPr>
        <p:txBody>
          <a:bodyPr wrap="square">
            <a:spAutoFit/>
          </a:bodyPr>
          <a:lstStyle/>
          <a:p>
            <a:pPr marL="357188" indent="-357188" algn="just">
              <a:spcAft>
                <a:spcPts val="1200"/>
              </a:spcAft>
              <a:buFont typeface="Arial" panose="020B0604020202020204" pitchFamily="34" charset="0"/>
              <a:buChar char="•"/>
              <a:defRPr/>
            </a:pPr>
            <a:r>
              <a:rPr lang="en-ZA" sz="2000" dirty="0"/>
              <a:t>For the </a:t>
            </a:r>
            <a:r>
              <a:rPr lang="en-ZA" sz="2000" dirty="0" smtClean="0"/>
              <a:t>first quarter, the following 4 targets were planned:</a:t>
            </a:r>
          </a:p>
          <a:p>
            <a:pPr marL="719138" indent="-361950" algn="just">
              <a:spcAft>
                <a:spcPts val="1200"/>
              </a:spcAft>
              <a:buFont typeface="Courier New" panose="02070309020205020404" pitchFamily="49" charset="0"/>
              <a:buChar char="o"/>
              <a:defRPr/>
            </a:pPr>
            <a:r>
              <a:rPr lang="en-US" sz="2000" dirty="0" smtClean="0"/>
              <a:t>Report on the implementation of National Skills Development Strategy  - </a:t>
            </a:r>
            <a:r>
              <a:rPr lang="en-US" sz="2000" b="1" dirty="0" smtClean="0"/>
              <a:t>Completed</a:t>
            </a:r>
          </a:p>
          <a:p>
            <a:pPr marL="719138" lvl="0" indent="-361950">
              <a:spcAft>
                <a:spcPts val="1200"/>
              </a:spcAft>
              <a:buFont typeface="Courier New" panose="02070309020205020404" pitchFamily="49" charset="0"/>
              <a:buChar char="o"/>
            </a:pPr>
            <a:r>
              <a:rPr lang="en-ZA" sz="2000" dirty="0" smtClean="0"/>
              <a:t>Targeting an average of 80 days to process qualifying trade test applications for trade testing – </a:t>
            </a:r>
            <a:r>
              <a:rPr lang="en-ZA" sz="2000" b="1" dirty="0" smtClean="0"/>
              <a:t>(Actual 42 days)</a:t>
            </a:r>
          </a:p>
          <a:p>
            <a:pPr marL="719138" indent="-361950">
              <a:spcAft>
                <a:spcPts val="600"/>
              </a:spcAft>
              <a:buFont typeface="Courier New" panose="02070309020205020404" pitchFamily="49" charset="0"/>
              <a:buChar char="o"/>
            </a:pPr>
            <a:r>
              <a:rPr lang="en-ZA" sz="2000" dirty="0" smtClean="0"/>
              <a:t>The planned development </a:t>
            </a:r>
            <a:r>
              <a:rPr lang="en-ZA" sz="2000" dirty="0"/>
              <a:t>of a single national information management system for artisan </a:t>
            </a:r>
            <a:r>
              <a:rPr lang="en-ZA" sz="2000" dirty="0" smtClean="0"/>
              <a:t>development is underway</a:t>
            </a:r>
          </a:p>
          <a:p>
            <a:pPr marL="719138" indent="-361950">
              <a:spcAft>
                <a:spcPts val="600"/>
              </a:spcAft>
              <a:buFont typeface="Courier New" panose="02070309020205020404" pitchFamily="49" charset="0"/>
              <a:buChar char="o"/>
            </a:pPr>
            <a:r>
              <a:rPr lang="en-ZA" sz="2000" dirty="0" smtClean="0"/>
              <a:t>A </a:t>
            </a:r>
            <a:r>
              <a:rPr lang="en-ZA" sz="2000" dirty="0"/>
              <a:t>business case for data load specification has been developed as the first step of system development process as planned – </a:t>
            </a:r>
            <a:r>
              <a:rPr lang="en-ZA" sz="2000" b="1" dirty="0" smtClean="0"/>
              <a:t>Completed</a:t>
            </a:r>
          </a:p>
        </p:txBody>
      </p:sp>
      <p:sp>
        <p:nvSpPr>
          <p:cNvPr id="9" name="TextBox 8"/>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t>Programme 5: Skills Development </a:t>
            </a:r>
            <a:endParaRPr lang="en-ZA" sz="2400" b="1" dirty="0"/>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14</a:t>
            </a:r>
          </a:p>
        </p:txBody>
      </p:sp>
    </p:spTree>
    <p:extLst>
      <p:ext uri="{BB962C8B-B14F-4D97-AF65-F5344CB8AC3E}">
        <p14:creationId xmlns:p14="http://schemas.microsoft.com/office/powerpoint/2010/main" xmlns="" val="2473626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36563" y="1066800"/>
            <a:ext cx="8243886" cy="4862870"/>
          </a:xfrm>
          <a:prstGeom prst="rect">
            <a:avLst/>
          </a:prstGeom>
        </p:spPr>
        <p:txBody>
          <a:bodyPr wrap="square">
            <a:spAutoFit/>
          </a:bodyPr>
          <a:lstStyle/>
          <a:p>
            <a:pPr>
              <a:spcBef>
                <a:spcPts val="600"/>
              </a:spcBef>
              <a:spcAft>
                <a:spcPts val="600"/>
              </a:spcAft>
              <a:defRPr/>
            </a:pPr>
            <a:r>
              <a:rPr lang="en-US" sz="2000" b="1" dirty="0" smtClean="0">
                <a:latin typeface="Arial" panose="020B0604020202020204" pitchFamily="34" charset="0"/>
                <a:cs typeface="Arial" panose="020B0604020202020204" pitchFamily="34" charset="0"/>
              </a:rPr>
              <a:t>Reflection on system performance (quarterly monitoring)</a:t>
            </a:r>
          </a:p>
          <a:p>
            <a:pPr marL="358775" lvl="0" indent="-358775">
              <a:spcBef>
                <a:spcPts val="0"/>
              </a:spcBef>
              <a:spcAft>
                <a:spcPts val="0"/>
              </a:spcAft>
              <a:buFont typeface="Arial" panose="020B0604020202020204" pitchFamily="34" charset="0"/>
              <a:buChar char="•"/>
            </a:pPr>
            <a:r>
              <a:rPr lang="en-ZA" sz="2000" dirty="0" smtClean="0"/>
              <a:t>National </a:t>
            </a:r>
            <a:r>
              <a:rPr lang="en-ZA" sz="2000" dirty="0"/>
              <a:t>artisan learners trade test pass </a:t>
            </a:r>
            <a:r>
              <a:rPr lang="en-ZA" sz="2000" dirty="0" smtClean="0"/>
              <a:t>rate:</a:t>
            </a:r>
          </a:p>
          <a:p>
            <a:pPr marL="719138" lvl="1" indent="-358775">
              <a:spcBef>
                <a:spcPts val="0"/>
              </a:spcBef>
              <a:spcAft>
                <a:spcPts val="0"/>
              </a:spcAft>
              <a:buFont typeface="Courier New" panose="02070309020205020404" pitchFamily="49" charset="0"/>
              <a:buChar char="o"/>
            </a:pPr>
            <a:r>
              <a:rPr lang="en-ZA" sz="2000" dirty="0" smtClean="0"/>
              <a:t>Target: 61% </a:t>
            </a:r>
          </a:p>
          <a:p>
            <a:pPr marL="719138" lvl="1" indent="-358775">
              <a:spcBef>
                <a:spcPts val="600"/>
              </a:spcBef>
              <a:spcAft>
                <a:spcPts val="600"/>
              </a:spcAft>
              <a:buFont typeface="Courier New" panose="02070309020205020404" pitchFamily="49" charset="0"/>
              <a:buChar char="o"/>
            </a:pPr>
            <a:r>
              <a:rPr lang="en-ZA" sz="2000" dirty="0" smtClean="0"/>
              <a:t>Actual: 57% </a:t>
            </a:r>
          </a:p>
          <a:p>
            <a:pPr marL="358775" lvl="0" indent="-358775">
              <a:spcBef>
                <a:spcPts val="600"/>
              </a:spcBef>
              <a:spcAft>
                <a:spcPts val="600"/>
              </a:spcAft>
              <a:buFont typeface="Arial" panose="020B0604020202020204" pitchFamily="34" charset="0"/>
              <a:buChar char="•"/>
            </a:pPr>
            <a:r>
              <a:rPr lang="en-ZA" sz="2000" dirty="0" smtClean="0"/>
              <a:t>Various factors have an impact on pass rate, such as </a:t>
            </a:r>
            <a:r>
              <a:rPr lang="en-ZA" sz="2000" dirty="0"/>
              <a:t>most of the candidates </a:t>
            </a:r>
            <a:r>
              <a:rPr lang="en-ZA" sz="2000" dirty="0" smtClean="0"/>
              <a:t>would lack the requisite competencies. INDLELA is not a training provider, it only meets the candidates when they enrol for trade testing and during trade testing</a:t>
            </a:r>
          </a:p>
          <a:p>
            <a:pPr marL="358775" indent="-358775">
              <a:spcBef>
                <a:spcPts val="600"/>
              </a:spcBef>
              <a:spcAft>
                <a:spcPts val="600"/>
              </a:spcAft>
              <a:buFont typeface="Arial" panose="020B0604020202020204" pitchFamily="34" charset="0"/>
              <a:buChar char="•"/>
            </a:pPr>
            <a:r>
              <a:rPr lang="en-ZA" sz="2000" dirty="0" smtClean="0"/>
              <a:t>The </a:t>
            </a:r>
            <a:r>
              <a:rPr lang="en-ZA" sz="2000" dirty="0"/>
              <a:t>development of the </a:t>
            </a:r>
            <a:r>
              <a:rPr lang="en-ZA" sz="2000" b="1" dirty="0">
                <a:solidFill>
                  <a:srgbClr val="FF0000"/>
                </a:solidFill>
              </a:rPr>
              <a:t>AATTS</a:t>
            </a:r>
            <a:r>
              <a:rPr lang="en-ZA" sz="2000" dirty="0"/>
              <a:t> will drastically improve the quality of alignment between training and trade </a:t>
            </a:r>
            <a:r>
              <a:rPr lang="en-ZA" sz="2000" dirty="0" smtClean="0"/>
              <a:t>testing, </a:t>
            </a:r>
            <a:r>
              <a:rPr lang="en-ZA" sz="2000" dirty="0"/>
              <a:t>and will enable </a:t>
            </a:r>
            <a:r>
              <a:rPr lang="en-ZA" sz="2000" dirty="0" smtClean="0"/>
              <a:t>National Artisan Moderation Body </a:t>
            </a:r>
            <a:r>
              <a:rPr lang="en-ZA" sz="2000" dirty="0"/>
              <a:t>to carry out timely interventions in terms of performing quality assurance audits to all accredited training centres and trade test centres, especially those that are </a:t>
            </a:r>
            <a:r>
              <a:rPr lang="en-ZA" sz="2000" dirty="0" smtClean="0"/>
              <a:t>underperforming</a:t>
            </a:r>
            <a:endParaRPr lang="en-ZA" sz="2000" dirty="0"/>
          </a:p>
        </p:txBody>
      </p:sp>
      <p:sp>
        <p:nvSpPr>
          <p:cNvPr id="9" name="TextBox 8"/>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t>Programme 5: Skills Development </a:t>
            </a:r>
            <a:endParaRPr lang="en-ZA" sz="2400" b="1" dirty="0"/>
          </a:p>
        </p:txBody>
      </p:sp>
      <p:sp>
        <p:nvSpPr>
          <p:cNvPr id="10" name="Slide Number Placeholder 7"/>
          <p:cNvSpPr>
            <a:spLocks noGrp="1"/>
          </p:cNvSpPr>
          <p:nvPr>
            <p:ph type="sldNum" sz="quarter" idx="12"/>
          </p:nvPr>
        </p:nvSpPr>
        <p:spPr>
          <a:xfrm>
            <a:off x="6999288" y="6556375"/>
            <a:ext cx="2133600" cy="301625"/>
          </a:xfrm>
          <a:noFill/>
        </p:spPr>
        <p:txBody>
          <a:bodyPr/>
          <a:lstStyle/>
          <a:p>
            <a:r>
              <a:rPr lang="en-US" dirty="0" smtClean="0"/>
              <a:t>15</a:t>
            </a:r>
          </a:p>
        </p:txBody>
      </p:sp>
    </p:spTree>
    <p:extLst>
      <p:ext uri="{BB962C8B-B14F-4D97-AF65-F5344CB8AC3E}">
        <p14:creationId xmlns:p14="http://schemas.microsoft.com/office/powerpoint/2010/main" xmlns="" val="3401658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11113" y="-17463"/>
            <a:ext cx="9144001" cy="6875463"/>
          </a:xfrm>
          <a:prstGeom prst="rect">
            <a:avLst/>
          </a:prstGeom>
          <a:noFill/>
          <a:ln w="9525">
            <a:noFill/>
            <a:miter lim="800000"/>
            <a:headEnd/>
            <a:tailEnd/>
          </a:ln>
        </p:spPr>
      </p:pic>
      <p:sp>
        <p:nvSpPr>
          <p:cNvPr id="7" name="Content Placeholder 2"/>
          <p:cNvSpPr txBox="1">
            <a:spLocks/>
          </p:cNvSpPr>
          <p:nvPr/>
        </p:nvSpPr>
        <p:spPr bwMode="auto">
          <a:xfrm>
            <a:off x="429987" y="1135147"/>
            <a:ext cx="8256812" cy="33935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57188" indent="-357188">
              <a:spcBef>
                <a:spcPts val="600"/>
              </a:spcBef>
              <a:spcAft>
                <a:spcPts val="600"/>
              </a:spcAft>
              <a:defRPr/>
            </a:pPr>
            <a:r>
              <a:rPr lang="en-ZA" sz="2000" dirty="0"/>
              <a:t>For the </a:t>
            </a:r>
            <a:r>
              <a:rPr lang="en-ZA" sz="2000" dirty="0" smtClean="0"/>
              <a:t>first quarter, </a:t>
            </a:r>
            <a:r>
              <a:rPr lang="en-ZA" sz="2000" dirty="0"/>
              <a:t>1 oversight report was due for </a:t>
            </a:r>
            <a:r>
              <a:rPr lang="en-ZA" sz="2000" dirty="0" smtClean="0"/>
              <a:t>completion, namely, the </a:t>
            </a:r>
            <a:r>
              <a:rPr lang="en-ZA" sz="2000" b="1" i="1" dirty="0" smtClean="0"/>
              <a:t>Report on CET college </a:t>
            </a:r>
            <a:r>
              <a:rPr lang="en-ZA" sz="2000" b="1" i="1" dirty="0"/>
              <a:t>sector </a:t>
            </a:r>
            <a:r>
              <a:rPr lang="en-ZA" sz="2000" b="1" i="1" dirty="0" smtClean="0"/>
              <a:t>performance (2017 academic year) </a:t>
            </a:r>
            <a:r>
              <a:rPr lang="en-ZA" sz="2000" b="1" dirty="0" smtClean="0"/>
              <a:t>– Completed</a:t>
            </a:r>
            <a:r>
              <a:rPr lang="en-ZA" sz="2000" b="1" i="1" dirty="0" smtClean="0"/>
              <a:t>. </a:t>
            </a:r>
            <a:r>
              <a:rPr lang="en-ZA" sz="2000" dirty="0" smtClean="0"/>
              <a:t>The report focused on the following areas:</a:t>
            </a:r>
          </a:p>
          <a:p>
            <a:pPr marL="719138" lvl="1" indent="-361950">
              <a:spcBef>
                <a:spcPts val="600"/>
              </a:spcBef>
              <a:spcAft>
                <a:spcPts val="600"/>
              </a:spcAft>
              <a:buFont typeface="Courier New" panose="02070309020205020404" pitchFamily="49" charset="0"/>
              <a:buChar char="o"/>
            </a:pPr>
            <a:r>
              <a:rPr lang="en-ZA" sz="2000" dirty="0" smtClean="0"/>
              <a:t>Education Training and Development (teaching, learning and lecturer development)</a:t>
            </a:r>
          </a:p>
          <a:p>
            <a:pPr marL="719138" lvl="1" indent="-361950">
              <a:spcBef>
                <a:spcPts val="600"/>
              </a:spcBef>
              <a:spcAft>
                <a:spcPts val="600"/>
              </a:spcAft>
              <a:buFont typeface="Courier New" panose="02070309020205020404" pitchFamily="49" charset="0"/>
              <a:buChar char="o"/>
            </a:pPr>
            <a:r>
              <a:rPr lang="en-ZA" sz="2000" dirty="0" smtClean="0"/>
              <a:t>Funding and Financing ( Funding regime and financial performance)</a:t>
            </a:r>
          </a:p>
          <a:p>
            <a:pPr marL="719138" lvl="1" indent="-361950">
              <a:spcBef>
                <a:spcPts val="600"/>
              </a:spcBef>
              <a:spcAft>
                <a:spcPts val="600"/>
              </a:spcAft>
              <a:buFont typeface="Courier New" panose="02070309020205020404" pitchFamily="49" charset="0"/>
              <a:buChar char="o"/>
            </a:pPr>
            <a:r>
              <a:rPr lang="en-ZA" sz="2000" dirty="0" smtClean="0"/>
              <a:t>Planning, Institutional Development and Support (Infrastructure and Governance matters)</a:t>
            </a:r>
            <a:endParaRPr lang="en-ZA" sz="2000" dirty="0"/>
          </a:p>
        </p:txBody>
      </p:sp>
      <p:sp>
        <p:nvSpPr>
          <p:cNvPr id="10" name="TextBox 9"/>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solidFill>
                  <a:prstClr val="white"/>
                </a:solidFill>
                <a:cs typeface="Calibri" pitchFamily="34" charset="0"/>
              </a:rPr>
              <a:t>Programme 6: </a:t>
            </a:r>
            <a:r>
              <a:rPr lang="en-ZA" sz="2400" b="1" dirty="0" smtClean="0">
                <a:solidFill>
                  <a:prstClr val="white"/>
                </a:solidFill>
                <a:cs typeface="Calibri" pitchFamily="34" charset="0"/>
              </a:rPr>
              <a:t>CET</a:t>
            </a:r>
            <a:endParaRPr lang="en-ZA" sz="2400" b="1" dirty="0">
              <a:solidFill>
                <a:prstClr val="white"/>
              </a:solidFill>
              <a:cs typeface="Calibri" pitchFamily="34" charset="0"/>
            </a:endParaRP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16</a:t>
            </a:r>
          </a:p>
        </p:txBody>
      </p:sp>
    </p:spTree>
    <p:extLst>
      <p:ext uri="{BB962C8B-B14F-4D97-AF65-F5344CB8AC3E}">
        <p14:creationId xmlns:p14="http://schemas.microsoft.com/office/powerpoint/2010/main" xmlns="" val="242588897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 name="Rectangle 3"/>
          <p:cNvSpPr txBox="1">
            <a:spLocks noChangeArrowheads="1"/>
          </p:cNvSpPr>
          <p:nvPr/>
        </p:nvSpPr>
        <p:spPr bwMode="auto">
          <a:xfrm>
            <a:off x="436561" y="1133979"/>
            <a:ext cx="8243887" cy="3514221"/>
          </a:xfrm>
          <a:prstGeom prst="rect">
            <a:avLst/>
          </a:prstGeom>
          <a:noFill/>
          <a:ln w="9525">
            <a:noFill/>
            <a:miter lim="800000"/>
            <a:headEnd/>
            <a:tailEnd/>
          </a:ln>
        </p:spPr>
        <p:txBody>
          <a:bodyPr/>
          <a:lstStyle/>
          <a:p>
            <a:pPr marL="357188" indent="-357188">
              <a:spcBef>
                <a:spcPts val="600"/>
              </a:spcBef>
              <a:spcAft>
                <a:spcPts val="600"/>
              </a:spcAft>
              <a:buFont typeface="Arial" pitchFamily="34" charset="0"/>
              <a:buChar char="•"/>
              <a:defRPr/>
            </a:pPr>
            <a:r>
              <a:rPr lang="en-US" sz="2000" kern="0" dirty="0" smtClean="0">
                <a:cs typeface="Arial" charset="0"/>
              </a:rPr>
              <a:t>The Department has a post establishment of  29 026 employees, the majority of whom are in Technical and Vocational Education and Training colleges and Community Education and Training colleges</a:t>
            </a:r>
          </a:p>
          <a:p>
            <a:pPr marL="357188" indent="-357188">
              <a:spcBef>
                <a:spcPts val="600"/>
              </a:spcBef>
              <a:spcAft>
                <a:spcPts val="600"/>
              </a:spcAft>
              <a:buFont typeface="Arial" pitchFamily="34" charset="0"/>
              <a:buChar char="•"/>
              <a:defRPr/>
            </a:pPr>
            <a:r>
              <a:rPr lang="en-US" sz="2000" kern="0" dirty="0" smtClean="0">
                <a:cs typeface="Arial" charset="0"/>
              </a:rPr>
              <a:t>As of March 2018, the vacancy rate was at 6.50%. By June 2018, </a:t>
            </a:r>
            <a:r>
              <a:rPr lang="en-GB" sz="2000" dirty="0" smtClean="0">
                <a:latin typeface="Arial" pitchFamily="34" charset="0"/>
                <a:cs typeface="Arial" pitchFamily="34" charset="0"/>
              </a:rPr>
              <a:t>94.8</a:t>
            </a:r>
            <a:r>
              <a:rPr lang="en-GB" sz="2000" dirty="0">
                <a:latin typeface="Arial" pitchFamily="34" charset="0"/>
                <a:cs typeface="Arial" pitchFamily="34" charset="0"/>
              </a:rPr>
              <a:t>% of approved funded positions </a:t>
            </a:r>
            <a:r>
              <a:rPr lang="en-GB" sz="2000" dirty="0" smtClean="0">
                <a:latin typeface="Arial" pitchFamily="34" charset="0"/>
                <a:cs typeface="Arial" pitchFamily="34" charset="0"/>
              </a:rPr>
              <a:t>were filled</a:t>
            </a:r>
            <a:r>
              <a:rPr lang="en-GB" sz="2000" dirty="0">
                <a:latin typeface="Arial" pitchFamily="34" charset="0"/>
                <a:cs typeface="Arial" pitchFamily="34" charset="0"/>
              </a:rPr>
              <a:t>, 4.8% </a:t>
            </a:r>
            <a:r>
              <a:rPr lang="en-GB" sz="2000" dirty="0" smtClean="0">
                <a:latin typeface="Arial" pitchFamily="34" charset="0"/>
                <a:cs typeface="Arial" pitchFamily="34" charset="0"/>
              </a:rPr>
              <a:t>above the 10%  target</a:t>
            </a:r>
          </a:p>
          <a:p>
            <a:pPr marL="357188" indent="-357188">
              <a:spcBef>
                <a:spcPts val="600"/>
              </a:spcBef>
              <a:spcAft>
                <a:spcPts val="600"/>
              </a:spcAft>
              <a:buFont typeface="Arial" pitchFamily="34" charset="0"/>
              <a:buChar char="•"/>
              <a:defRPr/>
            </a:pPr>
            <a:r>
              <a:rPr lang="en-GB" sz="2000" dirty="0" smtClean="0">
                <a:latin typeface="Arial" pitchFamily="34" charset="0"/>
                <a:cs typeface="Arial" pitchFamily="34" charset="0"/>
              </a:rPr>
              <a:t>College Principals have delegations to fill vacancies at salary levels 2-8 and post levels 1-3</a:t>
            </a:r>
          </a:p>
          <a:p>
            <a:pPr marL="357188" indent="-357188">
              <a:spcBef>
                <a:spcPts val="600"/>
              </a:spcBef>
              <a:spcAft>
                <a:spcPts val="600"/>
              </a:spcAft>
              <a:buFont typeface="Arial" pitchFamily="34" charset="0"/>
              <a:buChar char="•"/>
              <a:defRPr/>
            </a:pPr>
            <a:r>
              <a:rPr lang="en-GB" sz="2000" dirty="0" smtClean="0">
                <a:latin typeface="Arial" pitchFamily="34" charset="0"/>
                <a:cs typeface="Arial" pitchFamily="34" charset="0"/>
              </a:rPr>
              <a:t>The Deputy </a:t>
            </a:r>
            <a:r>
              <a:rPr lang="en-GB" sz="2000" dirty="0">
                <a:latin typeface="Arial" pitchFamily="34" charset="0"/>
                <a:cs typeface="Arial" pitchFamily="34" charset="0"/>
              </a:rPr>
              <a:t>Director-General: Corporate </a:t>
            </a:r>
            <a:r>
              <a:rPr lang="en-GB" sz="2000" dirty="0" smtClean="0">
                <a:latin typeface="Arial" pitchFamily="34" charset="0"/>
                <a:cs typeface="Arial" pitchFamily="34" charset="0"/>
              </a:rPr>
              <a:t>Services is delegated to approve appointments at salary levels 2 - 12 at Head </a:t>
            </a:r>
            <a:r>
              <a:rPr lang="en-GB" sz="2000" dirty="0">
                <a:latin typeface="Arial" pitchFamily="34" charset="0"/>
                <a:cs typeface="Arial" pitchFamily="34" charset="0"/>
              </a:rPr>
              <a:t>O</a:t>
            </a:r>
            <a:r>
              <a:rPr lang="en-GB" sz="2000" dirty="0" smtClean="0">
                <a:latin typeface="Arial" pitchFamily="34" charset="0"/>
                <a:cs typeface="Arial" pitchFamily="34" charset="0"/>
              </a:rPr>
              <a:t>ffice and salary levels 9 to 12 at colleges</a:t>
            </a:r>
            <a:endParaRPr lang="en-GB" sz="2000" dirty="0">
              <a:latin typeface="Arial" pitchFamily="34" charset="0"/>
              <a:cs typeface="Arial" pitchFamily="34" charset="0"/>
            </a:endParaRPr>
          </a:p>
        </p:txBody>
      </p:sp>
      <p:sp>
        <p:nvSpPr>
          <p:cNvPr id="9" name="TextBox 8"/>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Vacancies in the Department and </a:t>
            </a:r>
            <a:r>
              <a:rPr lang="en-ZA" sz="2400" b="1" dirty="0" smtClean="0">
                <a:cs typeface="Arial" pitchFamily="34" charset="0"/>
              </a:rPr>
              <a:t>Remedial </a:t>
            </a:r>
            <a:r>
              <a:rPr lang="en-ZA" sz="2400" b="1" dirty="0">
                <a:cs typeface="Arial" pitchFamily="34" charset="0"/>
              </a:rPr>
              <a:t>A</a:t>
            </a:r>
            <a:r>
              <a:rPr lang="en-ZA" sz="2400" b="1" dirty="0" smtClean="0">
                <a:cs typeface="Arial" pitchFamily="34" charset="0"/>
              </a:rPr>
              <a:t>ction</a:t>
            </a:r>
            <a:endParaRPr lang="en-ZA" sz="2400" b="1" dirty="0">
              <a:cs typeface="Arial" pitchFamily="34" charset="0"/>
            </a:endParaRPr>
          </a:p>
        </p:txBody>
      </p:sp>
      <p:sp>
        <p:nvSpPr>
          <p:cNvPr id="10" name="Slide Number Placeholder 7"/>
          <p:cNvSpPr>
            <a:spLocks noGrp="1"/>
          </p:cNvSpPr>
          <p:nvPr>
            <p:ph type="sldNum" sz="quarter" idx="12"/>
          </p:nvPr>
        </p:nvSpPr>
        <p:spPr>
          <a:xfrm>
            <a:off x="6999288" y="6556375"/>
            <a:ext cx="2133600" cy="301625"/>
          </a:xfrm>
          <a:noFill/>
        </p:spPr>
        <p:txBody>
          <a:bodyPr/>
          <a:lstStyle/>
          <a:p>
            <a:r>
              <a:rPr lang="en-US" dirty="0" smtClean="0"/>
              <a:t>17</a:t>
            </a:r>
          </a:p>
        </p:txBody>
      </p:sp>
    </p:spTree>
    <p:extLst>
      <p:ext uri="{BB962C8B-B14F-4D97-AF65-F5344CB8AC3E}">
        <p14:creationId xmlns:p14="http://schemas.microsoft.com/office/powerpoint/2010/main" xmlns="" val="650163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7" name="TextBox 6"/>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2018/19 </a:t>
            </a:r>
            <a:r>
              <a:rPr lang="en-ZA" sz="2400" b="1" dirty="0" smtClean="0">
                <a:cs typeface="Arial" pitchFamily="34" charset="0"/>
              </a:rPr>
              <a:t>Introduction</a:t>
            </a:r>
            <a:endParaRPr lang="en-ZA" sz="2400" b="1" dirty="0">
              <a:cs typeface="Arial" pitchFamily="34" charset="0"/>
            </a:endParaRPr>
          </a:p>
        </p:txBody>
      </p:sp>
      <p:sp>
        <p:nvSpPr>
          <p:cNvPr id="8" name="Rectangle 3"/>
          <p:cNvSpPr txBox="1">
            <a:spLocks noChangeArrowheads="1"/>
          </p:cNvSpPr>
          <p:nvPr/>
        </p:nvSpPr>
        <p:spPr bwMode="auto">
          <a:xfrm>
            <a:off x="436562" y="1018552"/>
            <a:ext cx="8243886" cy="5229848"/>
          </a:xfrm>
          <a:prstGeom prst="rect">
            <a:avLst/>
          </a:prstGeom>
          <a:noFill/>
          <a:ln w="9525">
            <a:noFill/>
            <a:miter lim="800000"/>
            <a:headEnd/>
            <a:tailEnd/>
          </a:ln>
        </p:spPr>
        <p:txBody>
          <a:bodyPr/>
          <a:lstStyle/>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The Department of Higher Education and Training experienced substantial landscape changes over the years, since its establishment on 1 April 2010</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The Department was established from the transfer of Higher Education functions from the former Department of Education and Skills functions from the Department of Labour</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From 1 April 2015, the Department became responsible for the Technical and Vocational Education and Training, and Community Education and Training functions that were transferred from the provincial spheres of government</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The most significant landscape change happened during the 2018 academic year with the provision of fully subsidised education for poor and working class university and TVET college students through the provision of bursaries</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This has also had a major impact on the allocations for NSFAS, universities and TVET colleges</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The presentation focusses on the areas requested by the Committee in the letter dated 29 August 2018</a:t>
            </a:r>
            <a:endParaRPr lang="en-US" sz="2000" kern="0" dirty="0">
              <a:cs typeface="Arial" charset="0"/>
            </a:endParaRPr>
          </a:p>
        </p:txBody>
      </p:sp>
      <p:sp>
        <p:nvSpPr>
          <p:cNvPr id="9" name="Slide Number Placeholder 7"/>
          <p:cNvSpPr>
            <a:spLocks noGrp="1"/>
          </p:cNvSpPr>
          <p:nvPr>
            <p:ph type="sldNum" sz="quarter" idx="12"/>
          </p:nvPr>
        </p:nvSpPr>
        <p:spPr>
          <a:xfrm>
            <a:off x="6999288" y="6556375"/>
            <a:ext cx="2133600" cy="301625"/>
          </a:xfrm>
          <a:noFill/>
        </p:spPr>
        <p:txBody>
          <a:bodyPr/>
          <a:lstStyle/>
          <a:p>
            <a:r>
              <a:rPr lang="en-US" dirty="0" smtClean="0"/>
              <a:t>2</a:t>
            </a:r>
          </a:p>
        </p:txBody>
      </p:sp>
    </p:spTree>
    <p:extLst>
      <p:ext uri="{BB962C8B-B14F-4D97-AF65-F5344CB8AC3E}">
        <p14:creationId xmlns:p14="http://schemas.microsoft.com/office/powerpoint/2010/main" xmlns="" val="1958743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381000" y="1447800"/>
            <a:ext cx="8229600" cy="5111750"/>
          </a:xfrm>
          <a:prstGeom prst="rect">
            <a:avLst/>
          </a:prstGeom>
          <a:noFill/>
          <a:ln w="9525">
            <a:noFill/>
            <a:miter lim="800000"/>
            <a:headEnd/>
            <a:tailEnd/>
          </a:ln>
        </p:spPr>
        <p:txBody>
          <a:bodyPr/>
          <a:lstStyle/>
          <a:p>
            <a:pPr algn="just">
              <a:lnSpc>
                <a:spcPct val="80000"/>
              </a:lnSpc>
              <a:spcBef>
                <a:spcPts val="600"/>
              </a:spcBef>
              <a:defRPr/>
            </a:pPr>
            <a:endParaRPr lang="en-US" sz="2000" kern="0" dirty="0" smtClean="0">
              <a:cs typeface="Arial" charset="0"/>
            </a:endParaRPr>
          </a:p>
          <a:p>
            <a:pPr algn="just">
              <a:lnSpc>
                <a:spcPct val="80000"/>
              </a:lnSpc>
              <a:spcBef>
                <a:spcPts val="600"/>
              </a:spcBef>
              <a:defRPr/>
            </a:pPr>
            <a:endParaRPr lang="en-US" sz="2000" kern="0" dirty="0">
              <a:cs typeface="Arial" charset="0"/>
            </a:endParaRPr>
          </a:p>
          <a:p>
            <a:pPr algn="just">
              <a:lnSpc>
                <a:spcPct val="80000"/>
              </a:lnSpc>
              <a:spcBef>
                <a:spcPts val="600"/>
              </a:spcBef>
              <a:defRPr/>
            </a:pPr>
            <a:endParaRPr lang="en-US" sz="2000" kern="0" dirty="0" smtClean="0">
              <a:cs typeface="Arial" charset="0"/>
            </a:endParaRPr>
          </a:p>
          <a:p>
            <a:pPr algn="just">
              <a:lnSpc>
                <a:spcPct val="80000"/>
              </a:lnSpc>
              <a:spcBef>
                <a:spcPts val="600"/>
              </a:spcBef>
              <a:defRPr/>
            </a:pPr>
            <a:endParaRPr lang="en-US" sz="2000" kern="0" dirty="0">
              <a:cs typeface="Arial" charset="0"/>
            </a:endParaRPr>
          </a:p>
          <a:p>
            <a:pPr algn="just">
              <a:lnSpc>
                <a:spcPct val="80000"/>
              </a:lnSpc>
              <a:spcBef>
                <a:spcPts val="600"/>
              </a:spcBef>
              <a:defRPr/>
            </a:pPr>
            <a:endParaRPr lang="en-US" sz="2000" kern="0" dirty="0" smtClean="0">
              <a:cs typeface="Arial" charset="0"/>
            </a:endParaRPr>
          </a:p>
          <a:p>
            <a:pPr algn="just">
              <a:lnSpc>
                <a:spcPct val="80000"/>
              </a:lnSpc>
              <a:spcBef>
                <a:spcPts val="600"/>
              </a:spcBef>
              <a:defRPr/>
            </a:pPr>
            <a:endParaRPr lang="en-US" sz="2000" kern="0" dirty="0">
              <a:cs typeface="Arial" charset="0"/>
            </a:endParaRPr>
          </a:p>
          <a:p>
            <a:pPr algn="just">
              <a:lnSpc>
                <a:spcPct val="80000"/>
              </a:lnSpc>
              <a:spcBef>
                <a:spcPts val="600"/>
              </a:spcBef>
              <a:defRPr/>
            </a:pPr>
            <a:endParaRPr lang="en-US" sz="2000" kern="0" dirty="0" smtClean="0">
              <a:cs typeface="Arial" charset="0"/>
            </a:endParaRPr>
          </a:p>
          <a:p>
            <a:pPr algn="just">
              <a:lnSpc>
                <a:spcPct val="80000"/>
              </a:lnSpc>
              <a:spcBef>
                <a:spcPts val="600"/>
              </a:spcBef>
              <a:defRPr/>
            </a:pPr>
            <a:endParaRPr lang="en-US" sz="2000" kern="0" dirty="0">
              <a:cs typeface="Arial" charset="0"/>
            </a:endParaRPr>
          </a:p>
          <a:p>
            <a:pPr algn="just">
              <a:lnSpc>
                <a:spcPct val="80000"/>
              </a:lnSpc>
              <a:spcBef>
                <a:spcPts val="600"/>
              </a:spcBef>
              <a:defRPr/>
            </a:pPr>
            <a:endParaRPr lang="en-US" sz="2000" kern="0" dirty="0" smtClean="0">
              <a:cs typeface="Arial" charset="0"/>
            </a:endParaRPr>
          </a:p>
          <a:p>
            <a:pPr algn="just">
              <a:lnSpc>
                <a:spcPct val="80000"/>
              </a:lnSpc>
              <a:spcBef>
                <a:spcPts val="600"/>
              </a:spcBef>
              <a:defRPr/>
            </a:pPr>
            <a:endParaRPr lang="en-US" sz="2000" kern="0" dirty="0">
              <a:cs typeface="Arial" charset="0"/>
            </a:endParaRPr>
          </a:p>
          <a:p>
            <a:pPr algn="just">
              <a:lnSpc>
                <a:spcPct val="80000"/>
              </a:lnSpc>
              <a:spcBef>
                <a:spcPts val="600"/>
              </a:spcBef>
              <a:defRPr/>
            </a:pPr>
            <a:endParaRPr lang="en-US" sz="2000" kern="0" dirty="0" smtClean="0">
              <a:cs typeface="Arial" charset="0"/>
            </a:endParaRPr>
          </a:p>
          <a:p>
            <a:pPr algn="just">
              <a:lnSpc>
                <a:spcPct val="80000"/>
              </a:lnSpc>
              <a:spcBef>
                <a:spcPts val="600"/>
              </a:spcBef>
              <a:defRPr/>
            </a:pPr>
            <a:endParaRPr lang="en-US" sz="2000" kern="0" dirty="0" smtClean="0">
              <a:cs typeface="Arial" charset="0"/>
            </a:endParaRPr>
          </a:p>
          <a:p>
            <a:pPr algn="just">
              <a:lnSpc>
                <a:spcPct val="80000"/>
              </a:lnSpc>
              <a:spcBef>
                <a:spcPts val="600"/>
              </a:spcBef>
              <a:defRPr/>
            </a:pPr>
            <a:endParaRPr lang="en-US" sz="2000" kern="0" dirty="0">
              <a:cs typeface="Arial" charset="0"/>
            </a:endParaRPr>
          </a:p>
          <a:p>
            <a:pPr algn="just">
              <a:lnSpc>
                <a:spcPct val="80000"/>
              </a:lnSpc>
              <a:spcBef>
                <a:spcPts val="600"/>
              </a:spcBef>
              <a:defRPr/>
            </a:pPr>
            <a:endParaRPr lang="en-US" sz="2000" kern="0" dirty="0" smtClean="0">
              <a:cs typeface="Arial" charset="0"/>
            </a:endParaRPr>
          </a:p>
          <a:p>
            <a:pPr marL="285750" indent="-285750" algn="just">
              <a:lnSpc>
                <a:spcPct val="80000"/>
              </a:lnSpc>
              <a:spcBef>
                <a:spcPts val="600"/>
              </a:spcBef>
              <a:buFont typeface="Arial" pitchFamily="34" charset="0"/>
              <a:buChar char="•"/>
              <a:defRPr/>
            </a:pPr>
            <a:endParaRPr lang="en-US" sz="2000" kern="0" dirty="0" smtClean="0">
              <a:cs typeface="Arial" charset="0"/>
            </a:endParaRPr>
          </a:p>
        </p:txBody>
      </p:sp>
      <p:sp>
        <p:nvSpPr>
          <p:cNvPr id="10" name="TextBox 9"/>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2018 </a:t>
            </a:r>
            <a:r>
              <a:rPr lang="en-ZA" sz="2400" b="1" dirty="0" smtClean="0">
                <a:cs typeface="Arial" pitchFamily="34" charset="0"/>
              </a:rPr>
              <a:t>Vacancies </a:t>
            </a:r>
            <a:r>
              <a:rPr lang="en-ZA" sz="2400" b="1" dirty="0">
                <a:cs typeface="Arial" pitchFamily="34" charset="0"/>
              </a:rPr>
              <a:t>in the </a:t>
            </a:r>
            <a:r>
              <a:rPr lang="en-ZA" sz="2400" b="1" dirty="0" smtClean="0">
                <a:cs typeface="Arial" pitchFamily="34" charset="0"/>
              </a:rPr>
              <a:t>Recruitment </a:t>
            </a:r>
            <a:r>
              <a:rPr lang="en-ZA" sz="2400" b="1" dirty="0">
                <a:cs typeface="Arial" pitchFamily="34" charset="0"/>
              </a:rPr>
              <a:t>P</a:t>
            </a:r>
            <a:r>
              <a:rPr lang="en-ZA" sz="2400" b="1" dirty="0" smtClean="0">
                <a:cs typeface="Arial" pitchFamily="34" charset="0"/>
              </a:rPr>
              <a:t>lan</a:t>
            </a:r>
            <a:endParaRPr lang="en-ZA" sz="2400" b="1" dirty="0">
              <a:cs typeface="Arial" pitchFamily="34" charset="0"/>
            </a:endParaRP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18</a:t>
            </a:r>
          </a:p>
        </p:txBody>
      </p:sp>
      <p:graphicFrame>
        <p:nvGraphicFramePr>
          <p:cNvPr id="12" name="Table 11"/>
          <p:cNvGraphicFramePr>
            <a:graphicFrameLocks noGrp="1"/>
          </p:cNvGraphicFramePr>
          <p:nvPr>
            <p:extLst>
              <p:ext uri="{D42A27DB-BD31-4B8C-83A1-F6EECF244321}">
                <p14:modId xmlns:p14="http://schemas.microsoft.com/office/powerpoint/2010/main" xmlns="" val="1144323172"/>
              </p:ext>
            </p:extLst>
          </p:nvPr>
        </p:nvGraphicFramePr>
        <p:xfrm>
          <a:off x="794565" y="1112651"/>
          <a:ext cx="7527879" cy="4824869"/>
        </p:xfrm>
        <a:graphic>
          <a:graphicData uri="http://schemas.openxmlformats.org/drawingml/2006/table">
            <a:tbl>
              <a:tblPr firstRow="1" bandRow="1">
                <a:tableStyleId>{5940675A-B579-460E-94D1-54222C63F5DA}</a:tableStyleId>
              </a:tblPr>
              <a:tblGrid>
                <a:gridCol w="2891155">
                  <a:extLst>
                    <a:ext uri="{9D8B030D-6E8A-4147-A177-3AD203B41FA5}">
                      <a16:colId xmlns:a16="http://schemas.microsoft.com/office/drawing/2014/main" xmlns="" val="1439464114"/>
                    </a:ext>
                  </a:extLst>
                </a:gridCol>
                <a:gridCol w="2283143">
                  <a:extLst>
                    <a:ext uri="{9D8B030D-6E8A-4147-A177-3AD203B41FA5}">
                      <a16:colId xmlns:a16="http://schemas.microsoft.com/office/drawing/2014/main" xmlns="" val="200478045"/>
                    </a:ext>
                  </a:extLst>
                </a:gridCol>
                <a:gridCol w="2353581">
                  <a:extLst>
                    <a:ext uri="{9D8B030D-6E8A-4147-A177-3AD203B41FA5}">
                      <a16:colId xmlns:a16="http://schemas.microsoft.com/office/drawing/2014/main" xmlns="" val="1114205985"/>
                    </a:ext>
                  </a:extLst>
                </a:gridCol>
              </a:tblGrid>
              <a:tr h="567325">
                <a:tc>
                  <a:txBody>
                    <a:bodyPr/>
                    <a:lstStyle/>
                    <a:p>
                      <a:pPr algn="ctr">
                        <a:lnSpc>
                          <a:spcPct val="100000"/>
                        </a:lnSpc>
                      </a:pPr>
                      <a:r>
                        <a:rPr lang="en-US" sz="1700" b="1" dirty="0" smtClean="0"/>
                        <a:t>Branch</a:t>
                      </a:r>
                      <a:endParaRPr lang="en-US" sz="1700" b="1" dirty="0">
                        <a:solidFill>
                          <a:schemeClr val="tx1"/>
                        </a:solidFill>
                      </a:endParaRPr>
                    </a:p>
                  </a:txBody>
                  <a:tcPr anchor="ctr">
                    <a:solidFill>
                      <a:srgbClr val="92D050"/>
                    </a:solidFill>
                  </a:tcPr>
                </a:tc>
                <a:tc>
                  <a:txBody>
                    <a:bodyPr/>
                    <a:lstStyle/>
                    <a:p>
                      <a:pPr algn="ctr">
                        <a:lnSpc>
                          <a:spcPct val="100000"/>
                        </a:lnSpc>
                      </a:pPr>
                      <a:r>
                        <a:rPr lang="en-US" sz="1700" b="1" dirty="0" smtClean="0"/>
                        <a:t>Number of Vacancies</a:t>
                      </a:r>
                      <a:endParaRPr lang="en-US" sz="1700" b="1" dirty="0">
                        <a:solidFill>
                          <a:schemeClr val="tx1"/>
                        </a:solidFill>
                      </a:endParaRPr>
                    </a:p>
                  </a:txBody>
                  <a:tcPr anchor="ctr">
                    <a:solidFill>
                      <a:srgbClr val="92D050"/>
                    </a:solidFill>
                  </a:tcPr>
                </a:tc>
                <a:tc>
                  <a:txBody>
                    <a:bodyPr/>
                    <a:lstStyle/>
                    <a:p>
                      <a:pPr algn="ctr">
                        <a:lnSpc>
                          <a:spcPct val="100000"/>
                        </a:lnSpc>
                      </a:pPr>
                      <a:r>
                        <a:rPr lang="en-US" sz="1700" b="1" dirty="0" smtClean="0"/>
                        <a:t>Total Cost </a:t>
                      </a:r>
                    </a:p>
                    <a:p>
                      <a:pPr algn="ctr">
                        <a:lnSpc>
                          <a:spcPct val="100000"/>
                        </a:lnSpc>
                      </a:pPr>
                      <a:r>
                        <a:rPr lang="en-US" sz="1700" b="1" dirty="0" smtClean="0"/>
                        <a:t>(Full Annual Salary)</a:t>
                      </a:r>
                      <a:endParaRPr lang="en-US" sz="1700" b="1" dirty="0">
                        <a:solidFill>
                          <a:schemeClr val="tx1"/>
                        </a:solidFill>
                      </a:endParaRPr>
                    </a:p>
                  </a:txBody>
                  <a:tcPr anchor="ctr">
                    <a:solidFill>
                      <a:srgbClr val="92D050"/>
                    </a:solidFill>
                  </a:tcPr>
                </a:tc>
                <a:extLst>
                  <a:ext uri="{0D108BD9-81ED-4DB2-BD59-A6C34878D82A}">
                    <a16:rowId xmlns:a16="http://schemas.microsoft.com/office/drawing/2014/main" xmlns="" val="2903765804"/>
                  </a:ext>
                </a:extLst>
              </a:tr>
              <a:tr h="378159">
                <a:tc>
                  <a:txBody>
                    <a:bodyPr/>
                    <a:lstStyle/>
                    <a:p>
                      <a:pPr>
                        <a:lnSpc>
                          <a:spcPct val="100000"/>
                        </a:lnSpc>
                      </a:pPr>
                      <a:r>
                        <a:rPr lang="en-US" sz="1700" dirty="0" smtClean="0"/>
                        <a:t>Corporate Services</a:t>
                      </a:r>
                      <a:endParaRPr lang="en-US" sz="1700" dirty="0"/>
                    </a:p>
                  </a:txBody>
                  <a:tcPr anchor="ctr"/>
                </a:tc>
                <a:tc>
                  <a:txBody>
                    <a:bodyPr/>
                    <a:lstStyle/>
                    <a:p>
                      <a:pPr marL="0" marR="0" algn="ctr">
                        <a:lnSpc>
                          <a:spcPct val="100000"/>
                        </a:lnSpc>
                        <a:spcBef>
                          <a:spcPts val="0"/>
                        </a:spcBef>
                        <a:spcAft>
                          <a:spcPts val="0"/>
                        </a:spcAft>
                      </a:pPr>
                      <a:r>
                        <a:rPr lang="en-ZA" sz="1700" dirty="0">
                          <a:effectLst/>
                        </a:rPr>
                        <a:t>37</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hr-HR" sz="1700" u="none" strike="noStrike" dirty="0">
                          <a:effectLst/>
                        </a:rPr>
                        <a:t> </a:t>
                      </a:r>
                      <a:r>
                        <a:rPr lang="hr-HR" sz="1700" u="none" strike="noStrike" dirty="0" smtClean="0">
                          <a:effectLst/>
                        </a:rPr>
                        <a:t>15 415 392.00 </a:t>
                      </a:r>
                      <a:endParaRPr lang="hr-HR"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897074274"/>
                  </a:ext>
                </a:extLst>
              </a:tr>
              <a:tr h="378159">
                <a:tc>
                  <a:txBody>
                    <a:bodyPr/>
                    <a:lstStyle/>
                    <a:p>
                      <a:pPr>
                        <a:lnSpc>
                          <a:spcPct val="100000"/>
                        </a:lnSpc>
                      </a:pPr>
                      <a:r>
                        <a:rPr lang="en-US" sz="1700" dirty="0" smtClean="0"/>
                        <a:t>Finance</a:t>
                      </a:r>
                      <a:endParaRPr lang="en-US" sz="1700" dirty="0"/>
                    </a:p>
                  </a:txBody>
                  <a:tcPr anchor="ctr"/>
                </a:tc>
                <a:tc>
                  <a:txBody>
                    <a:bodyPr/>
                    <a:lstStyle/>
                    <a:p>
                      <a:pPr marL="0" marR="0" algn="ctr">
                        <a:lnSpc>
                          <a:spcPct val="100000"/>
                        </a:lnSpc>
                        <a:spcBef>
                          <a:spcPts val="0"/>
                        </a:spcBef>
                        <a:spcAft>
                          <a:spcPts val="0"/>
                        </a:spcAft>
                      </a:pPr>
                      <a:r>
                        <a:rPr lang="en-ZA" sz="1700" dirty="0">
                          <a:effectLst/>
                        </a:rPr>
                        <a:t>13</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fi-FI" sz="1700" u="none" strike="noStrike" dirty="0">
                          <a:effectLst/>
                        </a:rPr>
                        <a:t> </a:t>
                      </a:r>
                      <a:r>
                        <a:rPr lang="fi-FI" sz="1700" u="none" strike="noStrike" dirty="0" smtClean="0">
                          <a:effectLst/>
                        </a:rPr>
                        <a:t>5 281 731.00 </a:t>
                      </a:r>
                      <a:endParaRPr lang="fi-FI"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1606760542"/>
                  </a:ext>
                </a:extLst>
              </a:tr>
              <a:tr h="378159">
                <a:tc>
                  <a:txBody>
                    <a:bodyPr/>
                    <a:lstStyle/>
                    <a:p>
                      <a:pPr>
                        <a:lnSpc>
                          <a:spcPct val="100000"/>
                        </a:lnSpc>
                      </a:pPr>
                      <a:r>
                        <a:rPr lang="en-US" sz="1700" dirty="0" smtClean="0"/>
                        <a:t>Planning,  Policy &amp; Strategy</a:t>
                      </a:r>
                      <a:endParaRPr lang="en-US" sz="1700" dirty="0"/>
                    </a:p>
                  </a:txBody>
                  <a:tcPr anchor="ctr"/>
                </a:tc>
                <a:tc>
                  <a:txBody>
                    <a:bodyPr/>
                    <a:lstStyle/>
                    <a:p>
                      <a:pPr marL="0" marR="0" algn="ctr">
                        <a:lnSpc>
                          <a:spcPct val="100000"/>
                        </a:lnSpc>
                        <a:spcBef>
                          <a:spcPts val="0"/>
                        </a:spcBef>
                        <a:spcAft>
                          <a:spcPts val="0"/>
                        </a:spcAft>
                      </a:pPr>
                      <a:r>
                        <a:rPr lang="en-ZA" sz="1700" dirty="0">
                          <a:effectLst/>
                        </a:rPr>
                        <a:t>16</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cs-CZ" sz="1700" u="none" strike="noStrike" dirty="0">
                          <a:effectLst/>
                        </a:rPr>
                        <a:t> </a:t>
                      </a:r>
                      <a:r>
                        <a:rPr lang="cs-CZ" sz="1700" u="none" strike="noStrike" dirty="0" smtClean="0">
                          <a:effectLst/>
                        </a:rPr>
                        <a:t>9 152 496.00 </a:t>
                      </a:r>
                      <a:endParaRPr lang="cs-CZ"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2203348683"/>
                  </a:ext>
                </a:extLst>
              </a:tr>
              <a:tr h="378159">
                <a:tc>
                  <a:txBody>
                    <a:bodyPr/>
                    <a:lstStyle/>
                    <a:p>
                      <a:pPr>
                        <a:lnSpc>
                          <a:spcPct val="100000"/>
                        </a:lnSpc>
                      </a:pPr>
                      <a:r>
                        <a:rPr lang="en-US" sz="1700" dirty="0" smtClean="0"/>
                        <a:t>University Education</a:t>
                      </a:r>
                      <a:endParaRPr lang="en-US" sz="1700" dirty="0"/>
                    </a:p>
                  </a:txBody>
                  <a:tcPr anchor="ctr"/>
                </a:tc>
                <a:tc>
                  <a:txBody>
                    <a:bodyPr/>
                    <a:lstStyle/>
                    <a:p>
                      <a:pPr marL="0" marR="0" algn="ctr">
                        <a:lnSpc>
                          <a:spcPct val="100000"/>
                        </a:lnSpc>
                        <a:spcBef>
                          <a:spcPts val="0"/>
                        </a:spcBef>
                        <a:spcAft>
                          <a:spcPts val="0"/>
                        </a:spcAft>
                      </a:pPr>
                      <a:r>
                        <a:rPr lang="en-ZA" sz="1700" dirty="0">
                          <a:effectLst/>
                        </a:rPr>
                        <a:t>16</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nb-NO" sz="1700" u="none" strike="noStrike" dirty="0">
                          <a:effectLst/>
                        </a:rPr>
                        <a:t> </a:t>
                      </a:r>
                      <a:r>
                        <a:rPr lang="nb-NO" sz="1700" u="none" strike="noStrike" dirty="0" smtClean="0">
                          <a:effectLst/>
                        </a:rPr>
                        <a:t>10 356 160.00 </a:t>
                      </a:r>
                      <a:endParaRPr lang="nb-NO"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4255202620"/>
                  </a:ext>
                </a:extLst>
              </a:tr>
              <a:tr h="378159">
                <a:tc>
                  <a:txBody>
                    <a:bodyPr/>
                    <a:lstStyle/>
                    <a:p>
                      <a:pPr>
                        <a:lnSpc>
                          <a:spcPct val="100000"/>
                        </a:lnSpc>
                      </a:pPr>
                      <a:r>
                        <a:rPr lang="en-US" sz="1700" dirty="0" smtClean="0"/>
                        <a:t>TVET</a:t>
                      </a:r>
                      <a:r>
                        <a:rPr lang="en-US" sz="1700" baseline="0" dirty="0" smtClean="0"/>
                        <a:t> Branch</a:t>
                      </a:r>
                      <a:endParaRPr lang="en-US" sz="1700" dirty="0"/>
                    </a:p>
                  </a:txBody>
                  <a:tcPr anchor="ctr"/>
                </a:tc>
                <a:tc>
                  <a:txBody>
                    <a:bodyPr/>
                    <a:lstStyle/>
                    <a:p>
                      <a:pPr marL="0" marR="0" algn="ctr">
                        <a:lnSpc>
                          <a:spcPct val="100000"/>
                        </a:lnSpc>
                        <a:spcBef>
                          <a:spcPts val="0"/>
                        </a:spcBef>
                        <a:spcAft>
                          <a:spcPts val="0"/>
                        </a:spcAft>
                      </a:pPr>
                      <a:r>
                        <a:rPr lang="en-ZA" sz="1700" dirty="0">
                          <a:effectLst/>
                        </a:rPr>
                        <a:t>39</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nb-NO" sz="1700" u="none" strike="noStrike" dirty="0">
                          <a:effectLst/>
                        </a:rPr>
                        <a:t> </a:t>
                      </a:r>
                      <a:r>
                        <a:rPr lang="nb-NO" sz="1700" u="none" strike="noStrike" dirty="0" smtClean="0">
                          <a:effectLst/>
                        </a:rPr>
                        <a:t>26 003 087.00 </a:t>
                      </a:r>
                      <a:endParaRPr lang="nb-NO"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2771535569"/>
                  </a:ext>
                </a:extLst>
              </a:tr>
              <a:tr h="378159">
                <a:tc>
                  <a:txBody>
                    <a:bodyPr/>
                    <a:lstStyle/>
                    <a:p>
                      <a:pPr>
                        <a:lnSpc>
                          <a:spcPct val="100000"/>
                        </a:lnSpc>
                      </a:pPr>
                      <a:r>
                        <a:rPr lang="en-US" sz="1700" dirty="0" smtClean="0"/>
                        <a:t>TVET Colleges</a:t>
                      </a:r>
                      <a:endParaRPr lang="en-US" sz="1700" dirty="0"/>
                    </a:p>
                  </a:txBody>
                  <a:tcPr anchor="ctr"/>
                </a:tc>
                <a:tc>
                  <a:txBody>
                    <a:bodyPr/>
                    <a:lstStyle/>
                    <a:p>
                      <a:pPr marL="0" marR="0" algn="ctr">
                        <a:lnSpc>
                          <a:spcPct val="100000"/>
                        </a:lnSpc>
                        <a:spcBef>
                          <a:spcPts val="0"/>
                        </a:spcBef>
                        <a:spcAft>
                          <a:spcPts val="0"/>
                        </a:spcAft>
                      </a:pPr>
                      <a:r>
                        <a:rPr lang="en-ZA" sz="1700" dirty="0" smtClean="0">
                          <a:effectLst/>
                        </a:rPr>
                        <a:t>1 889</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hr-HR" sz="1700" u="none" strike="noStrike" dirty="0">
                          <a:effectLst/>
                        </a:rPr>
                        <a:t> </a:t>
                      </a:r>
                      <a:r>
                        <a:rPr lang="hr-HR" sz="1700" u="none" strike="noStrike" dirty="0" smtClean="0">
                          <a:effectLst/>
                        </a:rPr>
                        <a:t>657 707 768.00 </a:t>
                      </a:r>
                      <a:endParaRPr lang="hr-HR"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3522247907"/>
                  </a:ext>
                </a:extLst>
              </a:tr>
              <a:tr h="310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Skills Development</a:t>
                      </a:r>
                      <a:endParaRPr lang="en-US" sz="1700" dirty="0"/>
                    </a:p>
                  </a:txBody>
                  <a:tcPr anchor="ctr"/>
                </a:tc>
                <a:tc>
                  <a:txBody>
                    <a:bodyPr/>
                    <a:lstStyle/>
                    <a:p>
                      <a:pPr marL="0" marR="0" algn="ctr">
                        <a:lnSpc>
                          <a:spcPct val="100000"/>
                        </a:lnSpc>
                        <a:spcBef>
                          <a:spcPts val="0"/>
                        </a:spcBef>
                        <a:spcAft>
                          <a:spcPts val="0"/>
                        </a:spcAft>
                      </a:pPr>
                      <a:r>
                        <a:rPr lang="en-ZA" sz="1700" dirty="0">
                          <a:effectLst/>
                        </a:rPr>
                        <a:t>64</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nb-NO" sz="1700" u="none" strike="noStrike" dirty="0">
                          <a:effectLst/>
                        </a:rPr>
                        <a:t> </a:t>
                      </a:r>
                      <a:r>
                        <a:rPr lang="nb-NO" sz="1700" u="none" strike="noStrike" dirty="0" smtClean="0">
                          <a:effectLst/>
                        </a:rPr>
                        <a:t>31 554 965.00 </a:t>
                      </a:r>
                      <a:endParaRPr lang="nb-NO"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4095284926"/>
                  </a:ext>
                </a:extLst>
              </a:tr>
              <a:tr h="378159">
                <a:tc>
                  <a:txBody>
                    <a:bodyPr/>
                    <a:lstStyle/>
                    <a:p>
                      <a:pPr>
                        <a:lnSpc>
                          <a:spcPct val="100000"/>
                        </a:lnSpc>
                      </a:pPr>
                      <a:r>
                        <a:rPr lang="en-US" sz="1700" dirty="0" smtClean="0"/>
                        <a:t>Community Branch</a:t>
                      </a:r>
                      <a:endParaRPr lang="en-US" sz="1700" dirty="0"/>
                    </a:p>
                  </a:txBody>
                  <a:tcPr anchor="ctr"/>
                </a:tc>
                <a:tc>
                  <a:txBody>
                    <a:bodyPr/>
                    <a:lstStyle/>
                    <a:p>
                      <a:pPr marL="0" marR="0" algn="ctr">
                        <a:lnSpc>
                          <a:spcPct val="100000"/>
                        </a:lnSpc>
                        <a:spcBef>
                          <a:spcPts val="0"/>
                        </a:spcBef>
                        <a:spcAft>
                          <a:spcPts val="0"/>
                        </a:spcAft>
                      </a:pPr>
                      <a:r>
                        <a:rPr lang="en-ZA" sz="1700" dirty="0">
                          <a:effectLst/>
                        </a:rPr>
                        <a:t>13</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is-IS" sz="1700" u="none" strike="noStrike" dirty="0">
                          <a:effectLst/>
                        </a:rPr>
                        <a:t> </a:t>
                      </a:r>
                      <a:r>
                        <a:rPr lang="is-IS" sz="1700" u="none" strike="noStrike" dirty="0" smtClean="0">
                          <a:effectLst/>
                        </a:rPr>
                        <a:t>9 263 190.00 </a:t>
                      </a:r>
                      <a:endParaRPr lang="is-IS"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1200252552"/>
                  </a:ext>
                </a:extLst>
              </a:tr>
              <a:tr h="378159">
                <a:tc>
                  <a:txBody>
                    <a:bodyPr/>
                    <a:lstStyle/>
                    <a:p>
                      <a:pPr>
                        <a:lnSpc>
                          <a:spcPct val="100000"/>
                        </a:lnSpc>
                      </a:pPr>
                      <a:r>
                        <a:rPr lang="en-US" sz="1700" dirty="0" smtClean="0"/>
                        <a:t>Community Colleges</a:t>
                      </a:r>
                      <a:endParaRPr lang="en-US" sz="1700" dirty="0"/>
                    </a:p>
                  </a:txBody>
                  <a:tcPr anchor="ctr"/>
                </a:tc>
                <a:tc>
                  <a:txBody>
                    <a:bodyPr/>
                    <a:lstStyle/>
                    <a:p>
                      <a:pPr marL="0" marR="0" algn="ctr">
                        <a:lnSpc>
                          <a:spcPct val="100000"/>
                        </a:lnSpc>
                        <a:spcBef>
                          <a:spcPts val="0"/>
                        </a:spcBef>
                        <a:spcAft>
                          <a:spcPts val="0"/>
                        </a:spcAft>
                      </a:pPr>
                      <a:r>
                        <a:rPr lang="en-ZA" sz="1700" dirty="0">
                          <a:effectLst/>
                        </a:rPr>
                        <a:t>33</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nb-NO" sz="1700" u="none" strike="noStrike" dirty="0">
                          <a:effectLst/>
                        </a:rPr>
                        <a:t> </a:t>
                      </a:r>
                      <a:r>
                        <a:rPr lang="nb-NO" sz="1700" u="none" strike="noStrike" dirty="0" smtClean="0">
                          <a:effectLst/>
                        </a:rPr>
                        <a:t>14 177 467.00 </a:t>
                      </a:r>
                      <a:endParaRPr lang="nb-NO"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2055506407"/>
                  </a:ext>
                </a:extLst>
              </a:tr>
              <a:tr h="378159">
                <a:tc>
                  <a:txBody>
                    <a:bodyPr/>
                    <a:lstStyle/>
                    <a:p>
                      <a:pPr>
                        <a:lnSpc>
                          <a:spcPct val="100000"/>
                        </a:lnSpc>
                      </a:pPr>
                      <a:r>
                        <a:rPr lang="en-US" sz="1700" dirty="0" smtClean="0"/>
                        <a:t>HRDC Secretariat</a:t>
                      </a:r>
                      <a:endParaRPr lang="en-US" sz="1700" dirty="0"/>
                    </a:p>
                  </a:txBody>
                  <a:tcPr anchor="ctr"/>
                </a:tc>
                <a:tc>
                  <a:txBody>
                    <a:bodyPr/>
                    <a:lstStyle/>
                    <a:p>
                      <a:pPr marL="0" marR="0" algn="ctr">
                        <a:lnSpc>
                          <a:spcPct val="100000"/>
                        </a:lnSpc>
                        <a:spcBef>
                          <a:spcPts val="0"/>
                        </a:spcBef>
                        <a:spcAft>
                          <a:spcPts val="0"/>
                        </a:spcAft>
                      </a:pPr>
                      <a:r>
                        <a:rPr lang="en-US" sz="1700" dirty="0" smtClean="0">
                          <a:effectLst/>
                        </a:rPr>
                        <a:t>4</a:t>
                      </a:r>
                      <a:endParaRPr lang="en-US" sz="1700" dirty="0">
                        <a:effectLst/>
                        <a:latin typeface="Calibri"/>
                        <a:ea typeface="ＭＳ 明朝"/>
                        <a:cs typeface="Times New Roman"/>
                      </a:endParaRPr>
                    </a:p>
                  </a:txBody>
                  <a:tcPr marL="68580" marR="68580" marT="0" marB="0" anchor="ctr"/>
                </a:tc>
                <a:tc>
                  <a:txBody>
                    <a:bodyPr/>
                    <a:lstStyle/>
                    <a:p>
                      <a:pPr algn="r" fontAlgn="ctr">
                        <a:lnSpc>
                          <a:spcPct val="100000"/>
                        </a:lnSpc>
                      </a:pPr>
                      <a:r>
                        <a:rPr lang="hr-HR" sz="1700" u="none" strike="noStrike" dirty="0">
                          <a:effectLst/>
                        </a:rPr>
                        <a:t> </a:t>
                      </a:r>
                      <a:r>
                        <a:rPr lang="hr-HR" sz="1700" u="none" strike="noStrike" dirty="0" smtClean="0">
                          <a:effectLst/>
                        </a:rPr>
                        <a:t>1 533 399.00 </a:t>
                      </a:r>
                      <a:endParaRPr lang="hr-HR" sz="1700" b="0"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2371991393"/>
                  </a:ext>
                </a:extLst>
              </a:tr>
              <a:tr h="4613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t>Total</a:t>
                      </a:r>
                      <a:endParaRPr lang="en-US" sz="1700" b="1" dirty="0"/>
                    </a:p>
                  </a:txBody>
                  <a:tcPr anchor="ctr"/>
                </a:tc>
                <a:tc>
                  <a:txBody>
                    <a:bodyPr/>
                    <a:lstStyle/>
                    <a:p>
                      <a:pPr algn="ctr">
                        <a:lnSpc>
                          <a:spcPct val="100000"/>
                        </a:lnSpc>
                      </a:pPr>
                      <a:r>
                        <a:rPr lang="en-US" sz="1700" b="1" dirty="0" smtClean="0"/>
                        <a:t>2 124</a:t>
                      </a:r>
                      <a:endParaRPr lang="en-US" sz="1700" b="1" dirty="0"/>
                    </a:p>
                  </a:txBody>
                  <a:tcPr anchor="ctr"/>
                </a:tc>
                <a:tc>
                  <a:txBody>
                    <a:bodyPr/>
                    <a:lstStyle/>
                    <a:p>
                      <a:pPr algn="r" fontAlgn="t">
                        <a:lnSpc>
                          <a:spcPct val="100000"/>
                        </a:lnSpc>
                      </a:pPr>
                      <a:r>
                        <a:rPr lang="nb-NO" sz="1700" b="1" u="none" strike="noStrike" dirty="0">
                          <a:effectLst/>
                        </a:rPr>
                        <a:t> </a:t>
                      </a:r>
                      <a:r>
                        <a:rPr lang="nb-NO" sz="1700" b="1" u="none" strike="noStrike" dirty="0" smtClean="0">
                          <a:effectLst/>
                        </a:rPr>
                        <a:t>780 445 655.00</a:t>
                      </a:r>
                      <a:endParaRPr lang="nb-NO" sz="1700" b="1" i="0" u="none" strike="noStrike" dirty="0">
                        <a:solidFill>
                          <a:srgbClr val="000000"/>
                        </a:solidFill>
                        <a:effectLst/>
                        <a:latin typeface="Arial"/>
                      </a:endParaRPr>
                    </a:p>
                  </a:txBody>
                  <a:tcPr marL="12700" marR="12700" marT="12700" marB="0" anchor="ctr"/>
                </a:tc>
                <a:extLst>
                  <a:ext uri="{0D108BD9-81ED-4DB2-BD59-A6C34878D82A}">
                    <a16:rowId xmlns:a16="http://schemas.microsoft.com/office/drawing/2014/main" xmlns="" val="846573524"/>
                  </a:ext>
                </a:extLst>
              </a:tr>
            </a:tbl>
          </a:graphicData>
        </a:graphic>
      </p:graphicFrame>
    </p:spTree>
    <p:extLst>
      <p:ext uri="{BB962C8B-B14F-4D97-AF65-F5344CB8AC3E}">
        <p14:creationId xmlns:p14="http://schemas.microsoft.com/office/powerpoint/2010/main" xmlns="" val="1392366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 name="Rectangle 3"/>
          <p:cNvSpPr txBox="1">
            <a:spLocks noChangeArrowheads="1"/>
          </p:cNvSpPr>
          <p:nvPr/>
        </p:nvSpPr>
        <p:spPr bwMode="auto">
          <a:xfrm>
            <a:off x="438943" y="1447800"/>
            <a:ext cx="8243887" cy="4800600"/>
          </a:xfrm>
          <a:prstGeom prst="rect">
            <a:avLst/>
          </a:prstGeom>
          <a:noFill/>
          <a:ln w="9525">
            <a:noFill/>
            <a:miter lim="800000"/>
            <a:headEnd/>
            <a:tailEnd/>
          </a:ln>
        </p:spPr>
        <p:txBody>
          <a:bodyPr/>
          <a:lstStyle/>
          <a:p>
            <a:pPr marL="357188" indent="-357188">
              <a:lnSpc>
                <a:spcPct val="80000"/>
              </a:lnSpc>
              <a:spcBef>
                <a:spcPts val="0"/>
              </a:spcBef>
              <a:spcAft>
                <a:spcPts val="300"/>
              </a:spcAft>
              <a:buFont typeface="Arial" panose="020B0604020202020204" pitchFamily="34" charset="0"/>
              <a:buChar char="•"/>
              <a:defRPr/>
            </a:pPr>
            <a:r>
              <a:rPr lang="en-US" sz="2000" b="1" kern="0" dirty="0" smtClean="0">
                <a:cs typeface="Arial" charset="0"/>
              </a:rPr>
              <a:t>Reasons:</a:t>
            </a:r>
            <a:r>
              <a:rPr lang="en-US" sz="2000" kern="0" dirty="0" smtClean="0">
                <a:cs typeface="Arial" charset="0"/>
              </a:rPr>
              <a:t> </a:t>
            </a:r>
          </a:p>
          <a:p>
            <a:pPr marL="719138" indent="-361950">
              <a:lnSpc>
                <a:spcPct val="80000"/>
              </a:lnSpc>
              <a:spcBef>
                <a:spcPts val="0"/>
              </a:spcBef>
              <a:spcAft>
                <a:spcPts val="300"/>
              </a:spcAft>
              <a:buFont typeface="Courier New" panose="02070309020205020404" pitchFamily="49" charset="0"/>
              <a:buChar char="o"/>
              <a:defRPr/>
            </a:pPr>
            <a:r>
              <a:rPr lang="en-US" sz="2000" kern="0" dirty="0" smtClean="0">
                <a:cs typeface="Arial" charset="0"/>
              </a:rPr>
              <a:t>Filling </a:t>
            </a:r>
            <a:r>
              <a:rPr lang="en-US" sz="2000" kern="0" dirty="0">
                <a:cs typeface="Arial" charset="0"/>
              </a:rPr>
              <a:t>of vacancies not taking place as </a:t>
            </a:r>
            <a:r>
              <a:rPr lang="en-US" sz="2000" kern="0" dirty="0" smtClean="0">
                <a:cs typeface="Arial" charset="0"/>
              </a:rPr>
              <a:t>planned</a:t>
            </a:r>
            <a:r>
              <a:rPr lang="en-US" sz="2000" kern="0" dirty="0">
                <a:cs typeface="Arial" charset="0"/>
              </a:rPr>
              <a:t> </a:t>
            </a:r>
            <a:r>
              <a:rPr lang="en-US" sz="2000" kern="0" dirty="0" smtClean="0">
                <a:cs typeface="Arial" charset="0"/>
              </a:rPr>
              <a:t>due to high volumes of applications received</a:t>
            </a:r>
          </a:p>
          <a:p>
            <a:pPr marL="719138" indent="-361950">
              <a:lnSpc>
                <a:spcPct val="80000"/>
              </a:lnSpc>
              <a:spcBef>
                <a:spcPts val="0"/>
              </a:spcBef>
              <a:spcAft>
                <a:spcPts val="300"/>
              </a:spcAft>
              <a:buFont typeface="Courier New" panose="02070309020205020404" pitchFamily="49" charset="0"/>
              <a:buChar char="o"/>
              <a:defRPr/>
            </a:pPr>
            <a:r>
              <a:rPr lang="en-US" sz="2000" kern="0" dirty="0" smtClean="0">
                <a:cs typeface="Arial" charset="0"/>
              </a:rPr>
              <a:t>Internal capacity in the human resource unit to manage the high volumes of applications</a:t>
            </a:r>
          </a:p>
          <a:p>
            <a:pPr marL="719138" indent="-361950">
              <a:lnSpc>
                <a:spcPct val="80000"/>
              </a:lnSpc>
              <a:spcBef>
                <a:spcPts val="0"/>
              </a:spcBef>
              <a:spcAft>
                <a:spcPts val="300"/>
              </a:spcAft>
              <a:buFont typeface="Courier New" panose="02070309020205020404" pitchFamily="49" charset="0"/>
              <a:buChar char="o"/>
              <a:defRPr/>
            </a:pPr>
            <a:r>
              <a:rPr lang="en-US" sz="2000" kern="0" dirty="0" smtClean="0">
                <a:cs typeface="Arial" charset="0"/>
              </a:rPr>
              <a:t>Availability of panel members due to competing pressures </a:t>
            </a:r>
          </a:p>
          <a:p>
            <a:pPr marL="357188" indent="-357188">
              <a:lnSpc>
                <a:spcPct val="80000"/>
              </a:lnSpc>
              <a:spcBef>
                <a:spcPts val="0"/>
              </a:spcBef>
              <a:spcAft>
                <a:spcPts val="300"/>
              </a:spcAft>
              <a:buFont typeface="Arial" panose="020B0604020202020204" pitchFamily="34" charset="0"/>
              <a:buChar char="•"/>
              <a:defRPr/>
            </a:pPr>
            <a:r>
              <a:rPr lang="en-US" sz="2000" b="1" kern="0" dirty="0" smtClean="0">
                <a:cs typeface="Arial" charset="0"/>
              </a:rPr>
              <a:t>Remedial measures/mitigation :</a:t>
            </a:r>
            <a:r>
              <a:rPr lang="en-US" sz="2000" kern="0" dirty="0" smtClean="0">
                <a:cs typeface="Arial" charset="0"/>
              </a:rPr>
              <a:t> </a:t>
            </a:r>
          </a:p>
          <a:p>
            <a:pPr marL="719138" indent="-361950">
              <a:lnSpc>
                <a:spcPct val="80000"/>
              </a:lnSpc>
              <a:spcBef>
                <a:spcPts val="0"/>
              </a:spcBef>
              <a:spcAft>
                <a:spcPts val="300"/>
              </a:spcAft>
              <a:buFont typeface="Courier New" panose="02070309020205020404" pitchFamily="49" charset="0"/>
              <a:buChar char="o"/>
              <a:defRPr/>
            </a:pPr>
            <a:r>
              <a:rPr lang="en-US" sz="2000" dirty="0" smtClean="0"/>
              <a:t>Standardised </a:t>
            </a:r>
            <a:r>
              <a:rPr lang="en-US" sz="2000" dirty="0"/>
              <a:t>recruitment and selection process for </a:t>
            </a:r>
            <a:r>
              <a:rPr lang="en-US" sz="2000" dirty="0" smtClean="0"/>
              <a:t>the entire department</a:t>
            </a:r>
          </a:p>
          <a:p>
            <a:pPr marL="719138" indent="-361950">
              <a:lnSpc>
                <a:spcPct val="80000"/>
              </a:lnSpc>
              <a:spcBef>
                <a:spcPts val="0"/>
              </a:spcBef>
              <a:spcAft>
                <a:spcPts val="300"/>
              </a:spcAft>
              <a:buFont typeface="Courier New" panose="02070309020205020404" pitchFamily="49" charset="0"/>
              <a:buChar char="o"/>
              <a:defRPr/>
            </a:pPr>
            <a:r>
              <a:rPr lang="en-US" sz="2000" kern="0" dirty="0" smtClean="0">
                <a:cs typeface="Arial" charset="0"/>
              </a:rPr>
              <a:t>Listing </a:t>
            </a:r>
            <a:r>
              <a:rPr lang="en-US" sz="2000" kern="0" dirty="0">
                <a:cs typeface="Arial" charset="0"/>
              </a:rPr>
              <a:t>of </a:t>
            </a:r>
            <a:r>
              <a:rPr lang="en-US" sz="2000" kern="0" dirty="0" smtClean="0">
                <a:cs typeface="Arial" charset="0"/>
              </a:rPr>
              <a:t>vacancies </a:t>
            </a:r>
            <a:r>
              <a:rPr lang="en-US" sz="2000" kern="0" dirty="0">
                <a:cs typeface="Arial" charset="0"/>
              </a:rPr>
              <a:t>including those that are delegated to colleges in order to monitor progress </a:t>
            </a:r>
            <a:r>
              <a:rPr lang="en-US" sz="2000" kern="0" dirty="0" smtClean="0">
                <a:cs typeface="Arial" charset="0"/>
              </a:rPr>
              <a:t>effectively</a:t>
            </a:r>
            <a:endParaRPr lang="en-US" sz="2000" dirty="0"/>
          </a:p>
          <a:p>
            <a:pPr marL="719138" indent="-361950">
              <a:lnSpc>
                <a:spcPct val="80000"/>
              </a:lnSpc>
              <a:spcBef>
                <a:spcPts val="0"/>
              </a:spcBef>
              <a:spcAft>
                <a:spcPts val="300"/>
              </a:spcAft>
              <a:buFont typeface="Courier New" panose="02070309020205020404" pitchFamily="49" charset="0"/>
              <a:buChar char="o"/>
              <a:defRPr/>
            </a:pPr>
            <a:r>
              <a:rPr lang="en-US" sz="2000" dirty="0" smtClean="0"/>
              <a:t>Utilise Public </a:t>
            </a:r>
            <a:r>
              <a:rPr lang="en-US" sz="2000" dirty="0"/>
              <a:t>Service Regulations </a:t>
            </a:r>
            <a:r>
              <a:rPr lang="en-US" sz="2000" dirty="0" smtClean="0"/>
              <a:t>8 to </a:t>
            </a:r>
            <a:r>
              <a:rPr lang="en-US" sz="2000" dirty="0"/>
              <a:t>fill vacancies </a:t>
            </a:r>
            <a:endParaRPr lang="en-US" sz="2000" kern="0" dirty="0">
              <a:cs typeface="Arial" charset="0"/>
            </a:endParaRPr>
          </a:p>
          <a:p>
            <a:pPr marL="719138" indent="-361950">
              <a:lnSpc>
                <a:spcPct val="80000"/>
              </a:lnSpc>
              <a:spcBef>
                <a:spcPts val="0"/>
              </a:spcBef>
              <a:spcAft>
                <a:spcPts val="300"/>
              </a:spcAft>
              <a:buFont typeface="Courier New" panose="02070309020205020404" pitchFamily="49" charset="0"/>
              <a:buChar char="o"/>
              <a:defRPr/>
            </a:pPr>
            <a:r>
              <a:rPr lang="en-US" sz="2000" kern="0" dirty="0" smtClean="0">
                <a:cs typeface="Arial" charset="0"/>
              </a:rPr>
              <a:t>Recruitment Plan in place to </a:t>
            </a:r>
            <a:r>
              <a:rPr lang="en-US" sz="2000" kern="0" dirty="0">
                <a:cs typeface="Arial" charset="0"/>
              </a:rPr>
              <a:t>fill </a:t>
            </a:r>
            <a:r>
              <a:rPr lang="en-US" sz="2000" kern="0" dirty="0" smtClean="0">
                <a:cs typeface="Arial" charset="0"/>
              </a:rPr>
              <a:t>2 330 vacant positions by the end of the third quarter (2 251 are in Programme 4)</a:t>
            </a:r>
          </a:p>
          <a:p>
            <a:pPr marL="719138" lvl="1" indent="-361950">
              <a:lnSpc>
                <a:spcPct val="80000"/>
              </a:lnSpc>
              <a:spcBef>
                <a:spcPts val="0"/>
              </a:spcBef>
              <a:spcAft>
                <a:spcPts val="300"/>
              </a:spcAft>
              <a:buFont typeface="Courier New" panose="02070309020205020404" pitchFamily="49" charset="0"/>
              <a:buChar char="o"/>
              <a:defRPr/>
            </a:pPr>
            <a:r>
              <a:rPr lang="en-US" sz="2000" dirty="0"/>
              <a:t>External service provider appointed for processing of </a:t>
            </a:r>
            <a:r>
              <a:rPr lang="en-US" sz="2000" dirty="0" smtClean="0"/>
              <a:t>applications</a:t>
            </a:r>
            <a:endParaRPr lang="en-US" sz="2000" kern="0" dirty="0" smtClean="0">
              <a:cs typeface="Arial" charset="0"/>
            </a:endParaRPr>
          </a:p>
          <a:p>
            <a:pPr marL="719138" indent="-361950">
              <a:lnSpc>
                <a:spcPct val="80000"/>
              </a:lnSpc>
              <a:spcBef>
                <a:spcPts val="0"/>
              </a:spcBef>
              <a:spcAft>
                <a:spcPts val="300"/>
              </a:spcAft>
              <a:buFont typeface="Courier New" panose="02070309020205020404" pitchFamily="49" charset="0"/>
              <a:buChar char="o"/>
              <a:defRPr/>
            </a:pPr>
            <a:r>
              <a:rPr lang="en-US" sz="2000" kern="0" dirty="0" smtClean="0">
                <a:cs typeface="Arial" charset="0"/>
              </a:rPr>
              <a:t>Investigating the development of an e-recruitment system</a:t>
            </a:r>
            <a:endParaRPr lang="en-US" sz="2000" b="1" kern="0" dirty="0">
              <a:cs typeface="Arial" charset="0"/>
            </a:endParaRPr>
          </a:p>
        </p:txBody>
      </p:sp>
      <p:sp>
        <p:nvSpPr>
          <p:cNvPr id="9" name="TextBox 8"/>
          <p:cNvSpPr txBox="1"/>
          <p:nvPr/>
        </p:nvSpPr>
        <p:spPr>
          <a:xfrm>
            <a:off x="425740" y="540603"/>
            <a:ext cx="8243887" cy="83099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cs typeface="Arial" pitchFamily="34" charset="0"/>
              </a:rPr>
              <a:t>Reasons for Under </a:t>
            </a:r>
            <a:r>
              <a:rPr lang="en-ZA" sz="2400" b="1" dirty="0">
                <a:cs typeface="Arial" pitchFamily="34" charset="0"/>
              </a:rPr>
              <a:t>E</a:t>
            </a:r>
            <a:r>
              <a:rPr lang="en-ZA" sz="2400" b="1" dirty="0" smtClean="0">
                <a:cs typeface="Arial" pitchFamily="34" charset="0"/>
              </a:rPr>
              <a:t>xpenditure </a:t>
            </a:r>
            <a:r>
              <a:rPr lang="en-ZA" sz="2400" b="1" dirty="0">
                <a:cs typeface="Arial" pitchFamily="34" charset="0"/>
              </a:rPr>
              <a:t>on </a:t>
            </a:r>
            <a:r>
              <a:rPr lang="en-ZA" sz="2400" b="1" dirty="0" smtClean="0">
                <a:cs typeface="Arial" pitchFamily="34" charset="0"/>
              </a:rPr>
              <a:t>                 Compensation </a:t>
            </a:r>
            <a:r>
              <a:rPr lang="en-ZA" sz="2400" b="1" dirty="0">
                <a:cs typeface="Arial" pitchFamily="34" charset="0"/>
              </a:rPr>
              <a:t>of E</a:t>
            </a:r>
            <a:r>
              <a:rPr lang="en-ZA" sz="2400" b="1" dirty="0" smtClean="0">
                <a:cs typeface="Arial" pitchFamily="34" charset="0"/>
              </a:rPr>
              <a:t>mployees</a:t>
            </a:r>
            <a:endParaRPr lang="en-ZA" sz="2400" b="1" dirty="0">
              <a:cs typeface="Arial" pitchFamily="34" charset="0"/>
            </a:endParaRPr>
          </a:p>
        </p:txBody>
      </p:sp>
      <p:sp>
        <p:nvSpPr>
          <p:cNvPr id="10" name="Slide Number Placeholder 7"/>
          <p:cNvSpPr>
            <a:spLocks noGrp="1"/>
          </p:cNvSpPr>
          <p:nvPr>
            <p:ph type="sldNum" sz="quarter" idx="12"/>
          </p:nvPr>
        </p:nvSpPr>
        <p:spPr>
          <a:xfrm>
            <a:off x="6999288" y="6556375"/>
            <a:ext cx="2133600" cy="301625"/>
          </a:xfrm>
          <a:noFill/>
        </p:spPr>
        <p:txBody>
          <a:bodyPr/>
          <a:lstStyle/>
          <a:p>
            <a:r>
              <a:rPr lang="en-US" dirty="0" smtClean="0"/>
              <a:t>19</a:t>
            </a:r>
          </a:p>
        </p:txBody>
      </p:sp>
    </p:spTree>
    <p:extLst>
      <p:ext uri="{BB962C8B-B14F-4D97-AF65-F5344CB8AC3E}">
        <p14:creationId xmlns:p14="http://schemas.microsoft.com/office/powerpoint/2010/main" xmlns="" val="2359107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Box 7"/>
          <p:cNvSpPr txBox="1">
            <a:spLocks noChangeArrowheads="1"/>
          </p:cNvSpPr>
          <p:nvPr/>
        </p:nvSpPr>
        <p:spPr bwMode="auto">
          <a:xfrm>
            <a:off x="418418" y="1066800"/>
            <a:ext cx="8268382"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algn="ctr">
              <a:lnSpc>
                <a:spcPct val="80000"/>
              </a:lnSpc>
              <a:spcBef>
                <a:spcPts val="0"/>
              </a:spcBef>
              <a:spcAft>
                <a:spcPts val="1200"/>
              </a:spcAft>
              <a:defRPr/>
            </a:pPr>
            <a:r>
              <a:rPr lang="en-US" kern="0" dirty="0" smtClean="0">
                <a:cs typeface="Arial" charset="0"/>
              </a:rPr>
              <a:t>2018 Allocations to University and TVET college students:</a:t>
            </a:r>
          </a:p>
          <a:p>
            <a:pPr marL="352425" indent="-352425" algn="just">
              <a:lnSpc>
                <a:spcPct val="80000"/>
              </a:lnSpc>
              <a:spcBef>
                <a:spcPts val="0"/>
              </a:spcBef>
              <a:spcAft>
                <a:spcPts val="1200"/>
              </a:spcAft>
              <a:buFont typeface="Arial" pitchFamily="34" charset="0"/>
              <a:buChar char="•"/>
              <a:defRPr/>
            </a:pPr>
            <a:endParaRPr lang="en-US" sz="2000" kern="0" dirty="0">
              <a:cs typeface="Arial" charset="0"/>
            </a:endParaRPr>
          </a:p>
          <a:p>
            <a:pPr marL="352425" indent="-352425" algn="just">
              <a:lnSpc>
                <a:spcPct val="80000"/>
              </a:lnSpc>
              <a:spcBef>
                <a:spcPts val="0"/>
              </a:spcBef>
              <a:spcAft>
                <a:spcPts val="1200"/>
              </a:spcAft>
              <a:buFont typeface="Arial" pitchFamily="34" charset="0"/>
              <a:buChar char="•"/>
              <a:defRPr/>
            </a:pPr>
            <a:endParaRPr lang="en-US" sz="2000" kern="0" dirty="0" smtClean="0">
              <a:cs typeface="Arial" charset="0"/>
            </a:endParaRPr>
          </a:p>
          <a:p>
            <a:pPr marL="352425" indent="-352425" algn="just">
              <a:lnSpc>
                <a:spcPct val="80000"/>
              </a:lnSpc>
              <a:spcBef>
                <a:spcPts val="0"/>
              </a:spcBef>
              <a:spcAft>
                <a:spcPts val="1200"/>
              </a:spcAft>
              <a:buFont typeface="Arial" pitchFamily="34" charset="0"/>
              <a:buChar char="•"/>
              <a:defRPr/>
            </a:pPr>
            <a:endParaRPr lang="en-US" sz="2000" kern="0" dirty="0">
              <a:cs typeface="Arial" charset="0"/>
            </a:endParaRPr>
          </a:p>
          <a:p>
            <a:pPr marL="352425" indent="-352425" algn="just">
              <a:lnSpc>
                <a:spcPct val="80000"/>
              </a:lnSpc>
              <a:spcBef>
                <a:spcPts val="0"/>
              </a:spcBef>
              <a:spcAft>
                <a:spcPts val="1200"/>
              </a:spcAft>
              <a:buFont typeface="Arial" pitchFamily="34" charset="0"/>
              <a:buChar char="•"/>
              <a:defRPr/>
            </a:pPr>
            <a:endParaRPr lang="en-US" sz="2000" kern="0" dirty="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161838782"/>
              </p:ext>
            </p:extLst>
          </p:nvPr>
        </p:nvGraphicFramePr>
        <p:xfrm>
          <a:off x="552109" y="1486123"/>
          <a:ext cx="8001000" cy="4812603"/>
        </p:xfrm>
        <a:graphic>
          <a:graphicData uri="http://schemas.openxmlformats.org/drawingml/2006/table">
            <a:tbl>
              <a:tblPr firstRow="1" firstCol="1" bandRow="1">
                <a:tableStyleId>{5940675A-B579-460E-94D1-54222C63F5DA}</a:tableStyleId>
              </a:tblPr>
              <a:tblGrid>
                <a:gridCol w="2767648">
                  <a:extLst>
                    <a:ext uri="{9D8B030D-6E8A-4147-A177-3AD203B41FA5}">
                      <a16:colId xmlns:a16="http://schemas.microsoft.com/office/drawing/2014/main" xmlns="" val="20000"/>
                    </a:ext>
                  </a:extLst>
                </a:gridCol>
                <a:gridCol w="1347152">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143000">
                  <a:extLst>
                    <a:ext uri="{9D8B030D-6E8A-4147-A177-3AD203B41FA5}">
                      <a16:colId xmlns:a16="http://schemas.microsoft.com/office/drawing/2014/main" xmlns="" val="20004"/>
                    </a:ext>
                  </a:extLst>
                </a:gridCol>
              </a:tblGrid>
              <a:tr h="250286">
                <a:tc rowSpan="2">
                  <a:txBody>
                    <a:bodyPr/>
                    <a:lstStyle/>
                    <a:p>
                      <a:pPr algn="ctr">
                        <a:lnSpc>
                          <a:spcPct val="107000"/>
                        </a:lnSpc>
                        <a:spcAft>
                          <a:spcPts val="0"/>
                        </a:spcAft>
                      </a:pPr>
                      <a:r>
                        <a:rPr lang="en-ZA" sz="1500" b="1" dirty="0" smtClean="0">
                          <a:effectLst/>
                        </a:rPr>
                        <a:t>Allocation Type</a:t>
                      </a:r>
                      <a:endParaRPr lang="en-ZA" sz="15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lnSpc>
                          <a:spcPct val="107000"/>
                        </a:lnSpc>
                        <a:spcAft>
                          <a:spcPts val="0"/>
                        </a:spcAft>
                      </a:pPr>
                      <a:r>
                        <a:rPr lang="en-ZA" sz="1400" b="1" dirty="0">
                          <a:effectLst/>
                        </a:rPr>
                        <a:t>Budget</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lnSpc>
                          <a:spcPct val="107000"/>
                        </a:lnSpc>
                        <a:spcAft>
                          <a:spcPts val="0"/>
                        </a:spcAft>
                      </a:pPr>
                      <a:r>
                        <a:rPr lang="en-ZA" sz="1400" b="1" dirty="0">
                          <a:effectLst/>
                        </a:rPr>
                        <a:t>Expenditure</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lnSpc>
                          <a:spcPct val="107000"/>
                        </a:lnSpc>
                        <a:spcAft>
                          <a:spcPts val="0"/>
                        </a:spcAft>
                      </a:pPr>
                      <a:r>
                        <a:rPr lang="en-ZA" sz="1400" b="1" dirty="0">
                          <a:effectLst/>
                        </a:rPr>
                        <a:t>Variance</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rowSpan="2">
                  <a:txBody>
                    <a:bodyPr/>
                    <a:lstStyle/>
                    <a:p>
                      <a:pPr algn="ctr">
                        <a:lnSpc>
                          <a:spcPct val="107000"/>
                        </a:lnSpc>
                        <a:spcAft>
                          <a:spcPts val="0"/>
                        </a:spcAft>
                      </a:pPr>
                      <a:r>
                        <a:rPr lang="en-ZA" sz="1500" b="1" dirty="0">
                          <a:effectLst/>
                        </a:rPr>
                        <a:t>% </a:t>
                      </a:r>
                      <a:r>
                        <a:rPr lang="en-ZA" sz="1500" b="1" dirty="0" smtClean="0">
                          <a:effectLst/>
                        </a:rPr>
                        <a:t>Paid</a:t>
                      </a:r>
                      <a:endParaRPr lang="en-ZA" sz="15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rgbClr val="92D050"/>
                    </a:solidFill>
                  </a:tcPr>
                </a:tc>
                <a:extLst>
                  <a:ext uri="{0D108BD9-81ED-4DB2-BD59-A6C34878D82A}">
                    <a16:rowId xmlns:a16="http://schemas.microsoft.com/office/drawing/2014/main" xmlns="" val="10000"/>
                  </a:ext>
                </a:extLst>
              </a:tr>
              <a:tr h="250286">
                <a:tc vMerge="1">
                  <a:txBody>
                    <a:bodyPr/>
                    <a:lstStyle/>
                    <a:p>
                      <a:endParaRPr lang="en-ZA"/>
                    </a:p>
                  </a:txBody>
                  <a:tcPr/>
                </a:tc>
                <a:tc>
                  <a:txBody>
                    <a:bodyPr/>
                    <a:lstStyle/>
                    <a:p>
                      <a:pPr algn="ctr">
                        <a:lnSpc>
                          <a:spcPct val="107000"/>
                        </a:lnSpc>
                        <a:spcAft>
                          <a:spcPts val="0"/>
                        </a:spcAft>
                      </a:pPr>
                      <a:r>
                        <a:rPr lang="en-ZA" sz="1500" b="1" dirty="0">
                          <a:effectLst/>
                        </a:rPr>
                        <a:t>R'000</a:t>
                      </a:r>
                      <a:endParaRPr lang="en-ZA" sz="15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lnSpc>
                          <a:spcPct val="107000"/>
                        </a:lnSpc>
                        <a:spcAft>
                          <a:spcPts val="0"/>
                        </a:spcAft>
                      </a:pPr>
                      <a:r>
                        <a:rPr lang="en-ZA" sz="1500" b="1" dirty="0">
                          <a:effectLst/>
                        </a:rPr>
                        <a:t>R'000</a:t>
                      </a:r>
                      <a:endParaRPr lang="en-ZA" sz="15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lnSpc>
                          <a:spcPct val="107000"/>
                        </a:lnSpc>
                        <a:spcAft>
                          <a:spcPts val="0"/>
                        </a:spcAft>
                      </a:pPr>
                      <a:r>
                        <a:rPr lang="en-ZA" sz="1500" b="1" dirty="0">
                          <a:effectLst/>
                        </a:rPr>
                        <a:t>R'000</a:t>
                      </a:r>
                      <a:endParaRPr lang="en-ZA" sz="15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rgbClr val="92D050"/>
                    </a:solidFill>
                  </a:tcPr>
                </a:tc>
                <a:tc vMerge="1">
                  <a:txBody>
                    <a:bodyPr/>
                    <a:lstStyle/>
                    <a:p>
                      <a:endParaRPr lang="en-ZA"/>
                    </a:p>
                  </a:txBody>
                  <a:tcPr/>
                </a:tc>
                <a:extLst>
                  <a:ext uri="{0D108BD9-81ED-4DB2-BD59-A6C34878D82A}">
                    <a16:rowId xmlns:a16="http://schemas.microsoft.com/office/drawing/2014/main" xmlns="" val="10001"/>
                  </a:ext>
                </a:extLst>
              </a:tr>
              <a:tr h="375930">
                <a:tc>
                  <a:txBody>
                    <a:bodyPr/>
                    <a:lstStyle/>
                    <a:p>
                      <a:pPr>
                        <a:lnSpc>
                          <a:spcPct val="107000"/>
                        </a:lnSpc>
                        <a:spcAft>
                          <a:spcPts val="0"/>
                        </a:spcAft>
                      </a:pPr>
                      <a:r>
                        <a:rPr lang="en-ZA" sz="1500" dirty="0">
                          <a:effectLst/>
                        </a:rPr>
                        <a:t>*DHET -  Universities</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17 </a:t>
                      </a:r>
                      <a:r>
                        <a:rPr lang="en-ZA" sz="1500" dirty="0">
                          <a:effectLst/>
                        </a:rPr>
                        <a:t>055.1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8 </a:t>
                      </a:r>
                      <a:r>
                        <a:rPr lang="en-ZA" sz="1500" dirty="0">
                          <a:effectLst/>
                        </a:rPr>
                        <a:t>862.9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8 </a:t>
                      </a:r>
                      <a:r>
                        <a:rPr lang="en-ZA" sz="1500" dirty="0">
                          <a:effectLst/>
                        </a:rPr>
                        <a:t>192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51.97%</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75930">
                <a:tc>
                  <a:txBody>
                    <a:bodyPr/>
                    <a:lstStyle/>
                    <a:p>
                      <a:pPr>
                        <a:lnSpc>
                          <a:spcPct val="107000"/>
                        </a:lnSpc>
                        <a:spcAft>
                          <a:spcPts val="0"/>
                        </a:spcAft>
                      </a:pPr>
                      <a:r>
                        <a:rPr lang="en-ZA" sz="1500" dirty="0">
                          <a:effectLst/>
                        </a:rPr>
                        <a:t>National Skills Fund</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576.2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23.9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552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4.15%</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375930">
                <a:tc>
                  <a:txBody>
                    <a:bodyPr/>
                    <a:lstStyle/>
                    <a:p>
                      <a:pPr>
                        <a:lnSpc>
                          <a:spcPct val="107000"/>
                        </a:lnSpc>
                        <a:spcAft>
                          <a:spcPts val="0"/>
                        </a:spcAft>
                      </a:pPr>
                      <a:r>
                        <a:rPr lang="en-ZA" sz="1500" dirty="0">
                          <a:effectLst/>
                        </a:rPr>
                        <a:t>DBE - Funza Lushaka</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smtClean="0">
                          <a:effectLst/>
                        </a:rPr>
                        <a:t>1 </a:t>
                      </a:r>
                      <a:r>
                        <a:rPr lang="en-ZA" sz="1500" dirty="0">
                          <a:effectLst/>
                        </a:rPr>
                        <a:t>159.3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294.1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865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25.37%</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298287">
                <a:tc>
                  <a:txBody>
                    <a:bodyPr/>
                    <a:lstStyle/>
                    <a:p>
                      <a:pPr>
                        <a:lnSpc>
                          <a:spcPct val="107000"/>
                        </a:lnSpc>
                        <a:spcAft>
                          <a:spcPts val="0"/>
                        </a:spcAft>
                      </a:pPr>
                      <a:r>
                        <a:rPr lang="en-ZA" sz="1500" dirty="0">
                          <a:effectLst/>
                        </a:rPr>
                        <a:t>SETAs</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smtClean="0">
                          <a:effectLst/>
                        </a:rPr>
                        <a:t>               185.2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0.1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185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0.05%</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297715">
                <a:tc>
                  <a:txBody>
                    <a:bodyPr/>
                    <a:lstStyle/>
                    <a:p>
                      <a:pPr>
                        <a:lnSpc>
                          <a:spcPct val="107000"/>
                        </a:lnSpc>
                        <a:spcAft>
                          <a:spcPts val="0"/>
                        </a:spcAft>
                      </a:pPr>
                      <a:r>
                        <a:rPr lang="en-ZA" sz="1500" dirty="0">
                          <a:effectLst/>
                        </a:rPr>
                        <a:t>Loan administration - universities</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10.0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10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0.00%</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297143">
                <a:tc>
                  <a:txBody>
                    <a:bodyPr/>
                    <a:lstStyle/>
                    <a:p>
                      <a:pPr>
                        <a:lnSpc>
                          <a:spcPct val="107000"/>
                        </a:lnSpc>
                        <a:spcAft>
                          <a:spcPts val="0"/>
                        </a:spcAft>
                      </a:pPr>
                      <a:r>
                        <a:rPr lang="en-ZA" sz="1500" dirty="0" smtClean="0">
                          <a:effectLst/>
                        </a:rPr>
                        <a:t>Non-government </a:t>
                      </a:r>
                      <a:r>
                        <a:rPr lang="en-ZA" sz="1500" dirty="0">
                          <a:effectLst/>
                        </a:rPr>
                        <a:t>departments</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23.1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smtClean="0">
                          <a:effectLst/>
                        </a:rPr>
                        <a:t>-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23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0.00%</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372771">
                <a:tc>
                  <a:txBody>
                    <a:bodyPr/>
                    <a:lstStyle/>
                    <a:p>
                      <a:pPr>
                        <a:lnSpc>
                          <a:spcPct val="107000"/>
                        </a:lnSpc>
                        <a:spcAft>
                          <a:spcPts val="0"/>
                        </a:spcAft>
                      </a:pPr>
                      <a:r>
                        <a:rPr lang="en-ZA" sz="1500" dirty="0">
                          <a:effectLst/>
                        </a:rPr>
                        <a:t>Other government departments</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297.1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78.4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219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26.39%</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r h="295999">
                <a:tc>
                  <a:txBody>
                    <a:bodyPr/>
                    <a:lstStyle/>
                    <a:p>
                      <a:pPr>
                        <a:lnSpc>
                          <a:spcPct val="107000"/>
                        </a:lnSpc>
                        <a:spcAft>
                          <a:spcPts val="0"/>
                        </a:spcAft>
                      </a:pPr>
                      <a:r>
                        <a:rPr lang="en-ZA" sz="1500" dirty="0">
                          <a:effectLst/>
                        </a:rPr>
                        <a:t>Private funders</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3.7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1.1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3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29.73%</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9"/>
                  </a:ext>
                </a:extLst>
              </a:tr>
              <a:tr h="371627">
                <a:tc>
                  <a:txBody>
                    <a:bodyPr/>
                    <a:lstStyle/>
                    <a:p>
                      <a:pPr>
                        <a:lnSpc>
                          <a:spcPct val="107000"/>
                        </a:lnSpc>
                        <a:spcAft>
                          <a:spcPts val="0"/>
                        </a:spcAft>
                      </a:pPr>
                      <a:r>
                        <a:rPr lang="en-ZA" sz="1500" dirty="0">
                          <a:effectLst/>
                        </a:rPr>
                        <a:t>Sub total</a:t>
                      </a:r>
                      <a:endParaRPr lang="en-ZA"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19 309.7</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9 260.5</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10 049.2</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47.9%</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0"/>
                  </a:ext>
                </a:extLst>
              </a:tr>
              <a:tr h="375930">
                <a:tc>
                  <a:txBody>
                    <a:bodyPr/>
                    <a:lstStyle/>
                    <a:p>
                      <a:pPr>
                        <a:lnSpc>
                          <a:spcPct val="107000"/>
                        </a:lnSpc>
                        <a:spcAft>
                          <a:spcPts val="0"/>
                        </a:spcAft>
                      </a:pPr>
                      <a:r>
                        <a:rPr lang="en-ZA" sz="1500" dirty="0">
                          <a:effectLst/>
                        </a:rPr>
                        <a:t>DHET - TVET colleges</a:t>
                      </a:r>
                      <a:endParaRPr lang="en-ZA"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5 </a:t>
                      </a:r>
                      <a:r>
                        <a:rPr lang="en-ZA" sz="1500" dirty="0">
                          <a:effectLst/>
                        </a:rPr>
                        <a:t>164.0 </a:t>
                      </a:r>
                      <a:endParaRPr lang="en-ZA"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 </a:t>
                      </a:r>
                      <a:r>
                        <a:rPr lang="en-ZA" sz="1500" dirty="0">
                          <a:effectLst/>
                        </a:rPr>
                        <a:t>568.4 </a:t>
                      </a:r>
                      <a:endParaRPr lang="en-ZA"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    </a:t>
                      </a:r>
                      <a:r>
                        <a:rPr lang="en-ZA" sz="1500" dirty="0" smtClean="0">
                          <a:effectLst/>
                        </a:rPr>
                        <a:t>2 </a:t>
                      </a:r>
                      <a:r>
                        <a:rPr lang="en-ZA" sz="1500" dirty="0">
                          <a:effectLst/>
                        </a:rPr>
                        <a:t>596 </a:t>
                      </a:r>
                      <a:endParaRPr lang="en-ZA"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dirty="0">
                          <a:effectLst/>
                        </a:rPr>
                        <a:t>49.74%</a:t>
                      </a:r>
                      <a:endParaRPr lang="en-ZA"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1"/>
                  </a:ext>
                </a:extLst>
              </a:tr>
              <a:tr h="375930">
                <a:tc>
                  <a:txBody>
                    <a:bodyPr/>
                    <a:lstStyle/>
                    <a:p>
                      <a:pPr>
                        <a:lnSpc>
                          <a:spcPct val="107000"/>
                        </a:lnSpc>
                        <a:spcAft>
                          <a:spcPts val="0"/>
                        </a:spcAft>
                      </a:pPr>
                      <a:r>
                        <a:rPr lang="en-ZA" sz="1500" b="1" dirty="0">
                          <a:effectLst/>
                        </a:rPr>
                        <a:t> Total</a:t>
                      </a:r>
                      <a:endParaRPr lang="en-ZA"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b="1" dirty="0">
                          <a:effectLst/>
                        </a:rPr>
                        <a:t>       </a:t>
                      </a:r>
                      <a:r>
                        <a:rPr lang="en-ZA" sz="1500" b="1" dirty="0" smtClean="0">
                          <a:effectLst/>
                        </a:rPr>
                        <a:t>24 </a:t>
                      </a:r>
                      <a:r>
                        <a:rPr lang="en-ZA" sz="1500" b="1" dirty="0">
                          <a:effectLst/>
                        </a:rPr>
                        <a:t>473.7 </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b="1" dirty="0">
                          <a:effectLst/>
                        </a:rPr>
                        <a:t>        </a:t>
                      </a:r>
                      <a:r>
                        <a:rPr lang="en-ZA" sz="1500" b="1" dirty="0" smtClean="0">
                          <a:effectLst/>
                        </a:rPr>
                        <a:t>11 </a:t>
                      </a:r>
                      <a:r>
                        <a:rPr lang="en-ZA" sz="1500" b="1" dirty="0">
                          <a:effectLst/>
                        </a:rPr>
                        <a:t>828.9 </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b="1" dirty="0">
                          <a:effectLst/>
                        </a:rPr>
                        <a:t>           </a:t>
                      </a:r>
                      <a:r>
                        <a:rPr lang="en-ZA" sz="1500" b="1" dirty="0" smtClean="0">
                          <a:effectLst/>
                        </a:rPr>
                        <a:t>12 </a:t>
                      </a:r>
                      <a:r>
                        <a:rPr lang="en-ZA" sz="1500" b="1" dirty="0">
                          <a:effectLst/>
                        </a:rPr>
                        <a:t>645 </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ZA" sz="1500" b="1" dirty="0">
                          <a:effectLst/>
                        </a:rPr>
                        <a:t>48.33%</a:t>
                      </a:r>
                      <a:endParaRPr lang="en-Z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2"/>
                  </a:ext>
                </a:extLst>
              </a:tr>
            </a:tbl>
          </a:graphicData>
        </a:graphic>
      </p:graphicFrame>
      <p:sp>
        <p:nvSpPr>
          <p:cNvPr id="10" name="TextBox 9"/>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cs typeface="Arial" pitchFamily="34" charset="0"/>
              </a:rPr>
              <a:t>NSFAS: Quarter 1 Spending </a:t>
            </a:r>
            <a:r>
              <a:rPr lang="en-US" sz="2400" b="1" dirty="0" smtClean="0">
                <a:cs typeface="Arial" pitchFamily="34" charset="0"/>
              </a:rPr>
              <a:t>performance</a:t>
            </a:r>
            <a:endParaRPr lang="en-ZA" sz="2400" b="1" dirty="0">
              <a:cs typeface="Arial" pitchFamily="34" charset="0"/>
            </a:endParaRP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20</a:t>
            </a:r>
          </a:p>
        </p:txBody>
      </p:sp>
    </p:spTree>
    <p:extLst>
      <p:ext uri="{BB962C8B-B14F-4D97-AF65-F5344CB8AC3E}">
        <p14:creationId xmlns:p14="http://schemas.microsoft.com/office/powerpoint/2010/main" xmlns="" val="2402064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3077" name="TextBox 7"/>
          <p:cNvSpPr txBox="1">
            <a:spLocks noChangeArrowheads="1"/>
          </p:cNvSpPr>
          <p:nvPr/>
        </p:nvSpPr>
        <p:spPr bwMode="auto">
          <a:xfrm>
            <a:off x="436562" y="1066800"/>
            <a:ext cx="8243887" cy="3708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57188" lvl="1" indent="-357188" eaLnBrk="1" fontAlgn="ctr" hangingPunct="1">
              <a:spcBef>
                <a:spcPts val="0"/>
              </a:spcBef>
              <a:spcAft>
                <a:spcPts val="600"/>
              </a:spcAft>
              <a:buFont typeface="Arial" panose="020B0604020202020204" pitchFamily="34" charset="0"/>
              <a:buChar char="•"/>
              <a:defRPr/>
            </a:pPr>
            <a:r>
              <a:rPr lang="en-ZA" sz="2000" dirty="0" smtClean="0"/>
              <a:t>Upfront </a:t>
            </a:r>
            <a:r>
              <a:rPr lang="en-ZA" sz="2000" dirty="0"/>
              <a:t>payments </a:t>
            </a:r>
            <a:r>
              <a:rPr lang="en-ZA" sz="2000" dirty="0" smtClean="0"/>
              <a:t>were </a:t>
            </a:r>
            <a:r>
              <a:rPr lang="en-ZA" sz="2000" dirty="0"/>
              <a:t>made to u</a:t>
            </a:r>
            <a:r>
              <a:rPr lang="en-ZA" sz="2000" dirty="0" smtClean="0"/>
              <a:t>niversities and </a:t>
            </a:r>
            <a:r>
              <a:rPr lang="en-ZA" sz="2000" dirty="0"/>
              <a:t>TVET colleges from NSFAS including a </a:t>
            </a:r>
            <a:r>
              <a:rPr lang="en-ZA" sz="2000" dirty="0" smtClean="0"/>
              <a:t>fourth </a:t>
            </a:r>
            <a:r>
              <a:rPr lang="en-ZA" sz="2000" dirty="0"/>
              <a:t>tranche paid in early </a:t>
            </a:r>
            <a:r>
              <a:rPr lang="en-ZA" sz="2000" dirty="0" smtClean="0"/>
              <a:t>June 2018 amounting </a:t>
            </a:r>
            <a:r>
              <a:rPr lang="en-ZA" sz="2000" dirty="0"/>
              <a:t>to approximately 50% of the allocation for each institution for </a:t>
            </a:r>
            <a:r>
              <a:rPr lang="en-ZA" sz="2000" dirty="0" smtClean="0"/>
              <a:t>2018. However major data integration issues remained; funding decisions not made; bursary forms not signed; risk displaced to institutions  </a:t>
            </a:r>
            <a:endParaRPr lang="en-US" sz="2000" b="1" dirty="0"/>
          </a:p>
          <a:p>
            <a:pPr marL="352425" indent="-352425">
              <a:spcBef>
                <a:spcPts val="0"/>
              </a:spcBef>
              <a:spcAft>
                <a:spcPts val="600"/>
              </a:spcAft>
              <a:buFont typeface="Arial" panose="020B0604020202020204" pitchFamily="34" charset="0"/>
              <a:buChar char="•"/>
            </a:pPr>
            <a:r>
              <a:rPr lang="en-ZA" sz="2000" dirty="0" smtClean="0"/>
              <a:t>NSFAS has 16 performance targets of which 10 </a:t>
            </a:r>
            <a:r>
              <a:rPr lang="en-ZA" sz="2000" dirty="0"/>
              <a:t>targets </a:t>
            </a:r>
            <a:r>
              <a:rPr lang="en-ZA" sz="2000" dirty="0" smtClean="0"/>
              <a:t>are applicable in the 1st quarter</a:t>
            </a:r>
            <a:r>
              <a:rPr lang="en-ZA" sz="2000" dirty="0"/>
              <a:t>:</a:t>
            </a:r>
            <a:r>
              <a:rPr lang="en-ZA" sz="2000" dirty="0" smtClean="0"/>
              <a:t> </a:t>
            </a:r>
          </a:p>
          <a:p>
            <a:pPr marL="719138" lvl="1" indent="-361950">
              <a:spcBef>
                <a:spcPts val="0"/>
              </a:spcBef>
              <a:spcAft>
                <a:spcPts val="600"/>
              </a:spcAft>
              <a:buFont typeface="Courier New" panose="02070309020205020404" pitchFamily="49" charset="0"/>
              <a:buChar char="o"/>
            </a:pPr>
            <a:r>
              <a:rPr lang="en-ZA" sz="2000" dirty="0" smtClean="0"/>
              <a:t>60% (6 targets) were achieved</a:t>
            </a:r>
          </a:p>
          <a:p>
            <a:pPr marL="719138" lvl="1" indent="-361950">
              <a:spcBef>
                <a:spcPts val="0"/>
              </a:spcBef>
              <a:spcAft>
                <a:spcPts val="600"/>
              </a:spcAft>
              <a:buFont typeface="Courier New" panose="02070309020205020404" pitchFamily="49" charset="0"/>
              <a:buChar char="o"/>
            </a:pPr>
            <a:r>
              <a:rPr lang="en-ZA" sz="2000" dirty="0" smtClean="0"/>
              <a:t>40% (4 targets) were not achieved of which 2 targets are at the heart of the student centred model</a:t>
            </a:r>
          </a:p>
        </p:txBody>
      </p:sp>
      <p:sp>
        <p:nvSpPr>
          <p:cNvPr id="7" name="TextBox 6"/>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National Student Financial Aid Scheme</a:t>
            </a:r>
            <a:endParaRPr lang="en-ZA" sz="2400" b="1" dirty="0">
              <a:cs typeface="Arial" pitchFamily="34" charset="0"/>
            </a:endParaRPr>
          </a:p>
        </p:txBody>
      </p:sp>
      <p:sp>
        <p:nvSpPr>
          <p:cNvPr id="10" name="Slide Number Placeholder 7"/>
          <p:cNvSpPr>
            <a:spLocks noGrp="1"/>
          </p:cNvSpPr>
          <p:nvPr>
            <p:ph type="sldNum" sz="quarter" idx="12"/>
          </p:nvPr>
        </p:nvSpPr>
        <p:spPr>
          <a:xfrm>
            <a:off x="6999288" y="6556375"/>
            <a:ext cx="2133600" cy="301625"/>
          </a:xfrm>
          <a:noFill/>
        </p:spPr>
        <p:txBody>
          <a:bodyPr/>
          <a:lstStyle/>
          <a:p>
            <a:r>
              <a:rPr lang="en-US" dirty="0" smtClean="0"/>
              <a:t>21</a:t>
            </a:r>
          </a:p>
        </p:txBody>
      </p:sp>
    </p:spTree>
    <p:extLst>
      <p:ext uri="{BB962C8B-B14F-4D97-AF65-F5344CB8AC3E}">
        <p14:creationId xmlns:p14="http://schemas.microsoft.com/office/powerpoint/2010/main" xmlns="" val="855898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3077" name="TextBox 7"/>
          <p:cNvSpPr txBox="1">
            <a:spLocks noChangeArrowheads="1"/>
          </p:cNvSpPr>
          <p:nvPr/>
        </p:nvSpPr>
        <p:spPr bwMode="auto">
          <a:xfrm>
            <a:off x="436562" y="1018669"/>
            <a:ext cx="8243887" cy="34009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719138" lvl="1" indent="-361950">
              <a:spcBef>
                <a:spcPts val="0"/>
              </a:spcBef>
              <a:spcAft>
                <a:spcPts val="600"/>
              </a:spcAft>
              <a:buFont typeface="Courier New" panose="02070309020205020404" pitchFamily="49" charset="0"/>
              <a:buChar char="o"/>
            </a:pPr>
            <a:r>
              <a:rPr lang="en-ZA" sz="2000" dirty="0" smtClean="0"/>
              <a:t>Percentage </a:t>
            </a:r>
            <a:r>
              <a:rPr lang="en-ZA" sz="2000" dirty="0"/>
              <a:t>of students for which the first instalment of amounts due to the institution is paid to the institution within 30 days from LAFSOP acceptance </a:t>
            </a:r>
            <a:r>
              <a:rPr lang="en-ZA" sz="2000" dirty="0" smtClean="0"/>
              <a:t>date</a:t>
            </a:r>
            <a:r>
              <a:rPr lang="en-ZA" sz="2000" dirty="0"/>
              <a:t>:</a:t>
            </a:r>
          </a:p>
          <a:p>
            <a:pPr marL="1076325" indent="-357188">
              <a:spcBef>
                <a:spcPts val="0"/>
              </a:spcBef>
              <a:spcAft>
                <a:spcPts val="600"/>
              </a:spcAft>
              <a:buFont typeface="Symbol" panose="05050102010706020507" pitchFamily="18" charset="2"/>
              <a:buChar char=""/>
            </a:pPr>
            <a:r>
              <a:rPr lang="en-ZA" sz="2000" dirty="0" smtClean="0"/>
              <a:t>Percentage </a:t>
            </a:r>
            <a:r>
              <a:rPr lang="en-ZA" sz="2000" dirty="0"/>
              <a:t>of students for which the first instalment of allowances due to students (where NSFAS disburses directly to students) is paid to the student within 10 days of LAFSOP acceptance </a:t>
            </a:r>
            <a:r>
              <a:rPr lang="en-ZA" sz="2000" dirty="0" smtClean="0"/>
              <a:t>date</a:t>
            </a:r>
            <a:endParaRPr lang="en-ZA" sz="2000" dirty="0"/>
          </a:p>
          <a:p>
            <a:pPr marL="1076325" indent="-357188">
              <a:spcBef>
                <a:spcPts val="0"/>
              </a:spcBef>
              <a:spcAft>
                <a:spcPts val="600"/>
              </a:spcAft>
              <a:buFont typeface="Symbol" panose="05050102010706020507" pitchFamily="18" charset="2"/>
              <a:buChar char=""/>
            </a:pPr>
            <a:r>
              <a:rPr lang="en-ZA" sz="2000" dirty="0" smtClean="0"/>
              <a:t>360 </a:t>
            </a:r>
            <a:r>
              <a:rPr lang="en-ZA" sz="2000" dirty="0"/>
              <a:t>Leadership Values Assessment tool </a:t>
            </a:r>
            <a:r>
              <a:rPr lang="en-ZA" sz="2000" dirty="0" smtClean="0"/>
              <a:t>has been developed but not  approved as at 30 June 2018</a:t>
            </a:r>
          </a:p>
          <a:p>
            <a:pPr marL="1076325" indent="-357188">
              <a:spcBef>
                <a:spcPts val="0"/>
              </a:spcBef>
              <a:spcAft>
                <a:spcPts val="600"/>
              </a:spcAft>
              <a:buFont typeface="Symbol" panose="05050102010706020507" pitchFamily="18" charset="2"/>
              <a:buChar char=""/>
            </a:pPr>
            <a:r>
              <a:rPr lang="en-ZA" sz="2000" dirty="0" smtClean="0"/>
              <a:t>No research reports were produced</a:t>
            </a:r>
            <a:endParaRPr lang="en-ZA" sz="2000" dirty="0"/>
          </a:p>
        </p:txBody>
      </p:sp>
      <p:sp>
        <p:nvSpPr>
          <p:cNvPr id="7" name="TextBox 6"/>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National Student Financial Aid Scheme</a:t>
            </a:r>
            <a:endParaRPr lang="en-ZA" sz="2400" b="1" dirty="0">
              <a:cs typeface="Arial" pitchFamily="34" charset="0"/>
            </a:endParaRPr>
          </a:p>
        </p:txBody>
      </p:sp>
      <p:sp>
        <p:nvSpPr>
          <p:cNvPr id="10" name="Slide Number Placeholder 7"/>
          <p:cNvSpPr>
            <a:spLocks noGrp="1"/>
          </p:cNvSpPr>
          <p:nvPr>
            <p:ph type="sldNum" sz="quarter" idx="12"/>
          </p:nvPr>
        </p:nvSpPr>
        <p:spPr>
          <a:xfrm>
            <a:off x="6999288" y="6556375"/>
            <a:ext cx="2133600" cy="301625"/>
          </a:xfrm>
          <a:noFill/>
        </p:spPr>
        <p:txBody>
          <a:bodyPr/>
          <a:lstStyle/>
          <a:p>
            <a:r>
              <a:rPr lang="en-US" dirty="0" smtClean="0"/>
              <a:t>21</a:t>
            </a:r>
          </a:p>
        </p:txBody>
      </p:sp>
    </p:spTree>
    <p:extLst>
      <p:ext uri="{BB962C8B-B14F-4D97-AF65-F5344CB8AC3E}">
        <p14:creationId xmlns:p14="http://schemas.microsoft.com/office/powerpoint/2010/main" xmlns="" val="420076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2057400" y="1828800"/>
            <a:ext cx="4967287" cy="1958949"/>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i="1" dirty="0">
                <a:latin typeface="Calibri" pitchFamily="34" charset="0"/>
              </a:rPr>
              <a:t>Thank </a:t>
            </a:r>
            <a:r>
              <a:rPr lang="en-US" sz="6000" i="1" dirty="0" smtClean="0">
                <a:latin typeface="Calibri" pitchFamily="34" charset="0"/>
              </a:rPr>
              <a:t>you</a:t>
            </a:r>
            <a:endParaRPr lang="en-US" sz="6000" i="1" dirty="0">
              <a:latin typeface="Calibri" pitchFamily="34" charset="0"/>
            </a:endParaRPr>
          </a:p>
        </p:txBody>
      </p:sp>
    </p:spTree>
    <p:extLst>
      <p:ext uri="{BB962C8B-B14F-4D97-AF65-F5344CB8AC3E}">
        <p14:creationId xmlns:p14="http://schemas.microsoft.com/office/powerpoint/2010/main" xmlns="" val="2099036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 name="Rectangle 3"/>
          <p:cNvSpPr txBox="1">
            <a:spLocks noChangeArrowheads="1"/>
          </p:cNvSpPr>
          <p:nvPr/>
        </p:nvSpPr>
        <p:spPr bwMode="auto">
          <a:xfrm>
            <a:off x="436562" y="1524000"/>
            <a:ext cx="8243887" cy="4876800"/>
          </a:xfrm>
          <a:prstGeom prst="rect">
            <a:avLst/>
          </a:prstGeom>
          <a:noFill/>
          <a:ln w="9525">
            <a:noFill/>
            <a:miter lim="800000"/>
            <a:headEnd/>
            <a:tailEnd/>
          </a:ln>
        </p:spPr>
        <p:txBody>
          <a:bodyPr/>
          <a:lstStyle/>
          <a:p>
            <a:pPr marL="357188" indent="-357188">
              <a:lnSpc>
                <a:spcPct val="80000"/>
              </a:lnSpc>
              <a:spcBef>
                <a:spcPts val="600"/>
              </a:spcBef>
              <a:spcAft>
                <a:spcPts val="600"/>
              </a:spcAft>
              <a:buFont typeface="Arial" pitchFamily="34" charset="0"/>
              <a:buChar char="•"/>
              <a:defRPr/>
            </a:pPr>
            <a:r>
              <a:rPr lang="en-US" sz="2000" kern="0" dirty="0" smtClean="0">
                <a:cs typeface="Arial" charset="0"/>
              </a:rPr>
              <a:t>Drawings on the National Revenue Fund for the first quarter of 2018/19 amounted to R34.694 billion</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Total spending amounted to R32.695 billion, resulting in an underspending for the first quarter of R1.9 billion (5.8%)</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The underspending is mainly as follows:</a:t>
            </a:r>
          </a:p>
          <a:p>
            <a:pPr marL="719138" indent="-361950">
              <a:lnSpc>
                <a:spcPct val="80000"/>
              </a:lnSpc>
              <a:spcBef>
                <a:spcPts val="600"/>
              </a:spcBef>
              <a:spcAft>
                <a:spcPts val="600"/>
              </a:spcAft>
              <a:buFont typeface="Courier New" panose="02070309020205020404" pitchFamily="49" charset="0"/>
              <a:buChar char="o"/>
              <a:defRPr/>
            </a:pPr>
            <a:r>
              <a:rPr lang="en-US" sz="2000" kern="0" dirty="0" smtClean="0">
                <a:cs typeface="Arial" charset="0"/>
              </a:rPr>
              <a:t>Delayed </a:t>
            </a:r>
            <a:r>
              <a:rPr lang="en-US" sz="2000" kern="0" dirty="0">
                <a:cs typeface="Arial" charset="0"/>
              </a:rPr>
              <a:t>Infrastructure and other earmarked </a:t>
            </a:r>
            <a:r>
              <a:rPr lang="en-US" sz="2000" kern="0" dirty="0" smtClean="0">
                <a:cs typeface="Arial" charset="0"/>
              </a:rPr>
              <a:t>grant transfers to universities (R1.2 billion):</a:t>
            </a:r>
          </a:p>
          <a:p>
            <a:pPr marL="719138" indent="-92075" defTabSz="800100">
              <a:lnSpc>
                <a:spcPct val="80000"/>
              </a:lnSpc>
              <a:spcBef>
                <a:spcPts val="600"/>
              </a:spcBef>
              <a:spcAft>
                <a:spcPts val="600"/>
              </a:spcAft>
              <a:defRPr/>
            </a:pPr>
            <a:r>
              <a:rPr lang="en-US" sz="2000" kern="0" dirty="0">
                <a:cs typeface="Arial" charset="0"/>
              </a:rPr>
              <a:t>	</a:t>
            </a:r>
            <a:r>
              <a:rPr lang="en-US" sz="2000" b="1" kern="0" dirty="0" smtClean="0">
                <a:cs typeface="Arial" charset="0"/>
              </a:rPr>
              <a:t>Challenges</a:t>
            </a:r>
            <a:r>
              <a:rPr lang="en-US" sz="2000" kern="0" dirty="0" smtClean="0">
                <a:cs typeface="Arial" charset="0"/>
              </a:rPr>
              <a:t>: In-depth assessment of infrastructure plans and recommendations for allocations are required The exercise was only finalised and approved during July 2018, and not during June 2018 as planned. Delayed institutional submissions of grant reports and audit certificates. Enquiries on institutional submissions</a:t>
            </a:r>
          </a:p>
          <a:p>
            <a:pPr marL="719138" indent="-92075" defTabSz="800100">
              <a:lnSpc>
                <a:spcPct val="80000"/>
              </a:lnSpc>
              <a:spcBef>
                <a:spcPts val="600"/>
              </a:spcBef>
              <a:spcAft>
                <a:spcPts val="600"/>
              </a:spcAft>
              <a:defRPr/>
            </a:pPr>
            <a:r>
              <a:rPr lang="en-US" sz="2000" b="1" kern="0" dirty="0">
                <a:cs typeface="Arial" charset="0"/>
              </a:rPr>
              <a:t>	</a:t>
            </a:r>
            <a:r>
              <a:rPr lang="en-US" sz="2000" b="1" kern="0" dirty="0" smtClean="0">
                <a:cs typeface="Arial" charset="0"/>
              </a:rPr>
              <a:t>Remedial</a:t>
            </a:r>
            <a:r>
              <a:rPr lang="en-US" sz="2000" kern="0" dirty="0" smtClean="0">
                <a:cs typeface="Arial" charset="0"/>
              </a:rPr>
              <a:t> </a:t>
            </a:r>
            <a:r>
              <a:rPr lang="en-US" sz="2000" b="1" kern="0" dirty="0" smtClean="0">
                <a:cs typeface="Arial" charset="0"/>
              </a:rPr>
              <a:t>Measures</a:t>
            </a:r>
            <a:r>
              <a:rPr lang="en-US" sz="2000" kern="0" dirty="0" smtClean="0">
                <a:cs typeface="Arial" charset="0"/>
              </a:rPr>
              <a:t>: Payments are processed as soon as information has been verified, finalised and approved</a:t>
            </a:r>
          </a:p>
          <a:p>
            <a:pPr marL="1071562" lvl="1" indent="-342900" defTabSz="800100">
              <a:lnSpc>
                <a:spcPct val="80000"/>
              </a:lnSpc>
              <a:spcBef>
                <a:spcPts val="600"/>
              </a:spcBef>
              <a:buFont typeface="Arial" panose="020B0604020202020204" pitchFamily="34" charset="0"/>
              <a:buChar char="•"/>
              <a:defRPr/>
            </a:pPr>
            <a:endParaRPr lang="en-US" sz="2000" kern="0" dirty="0" smtClean="0">
              <a:cs typeface="Arial" charset="0"/>
            </a:endParaRPr>
          </a:p>
        </p:txBody>
      </p:sp>
      <p:sp>
        <p:nvSpPr>
          <p:cNvPr id="9" name="TextBox 8"/>
          <p:cNvSpPr txBox="1"/>
          <p:nvPr/>
        </p:nvSpPr>
        <p:spPr>
          <a:xfrm>
            <a:off x="425740" y="495181"/>
            <a:ext cx="8243887" cy="800219"/>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300" b="1" dirty="0" smtClean="0">
                <a:cs typeface="Arial" pitchFamily="34" charset="0"/>
              </a:rPr>
              <a:t>Financial Management: Areas of Under / Over </a:t>
            </a:r>
            <a:r>
              <a:rPr lang="en-GB" sz="2300" b="1" dirty="0">
                <a:cs typeface="Arial" pitchFamily="34" charset="0"/>
              </a:rPr>
              <a:t>E</a:t>
            </a:r>
            <a:r>
              <a:rPr lang="en-GB" sz="2300" b="1" dirty="0" smtClean="0">
                <a:cs typeface="Arial" pitchFamily="34" charset="0"/>
              </a:rPr>
              <a:t>xpenditure including Challenges &amp; </a:t>
            </a:r>
            <a:r>
              <a:rPr lang="en-GB" sz="2300" b="1" dirty="0">
                <a:cs typeface="Arial" pitchFamily="34" charset="0"/>
              </a:rPr>
              <a:t>R</a:t>
            </a:r>
            <a:r>
              <a:rPr lang="en-GB" sz="2300" b="1" dirty="0" smtClean="0">
                <a:cs typeface="Arial" pitchFamily="34" charset="0"/>
              </a:rPr>
              <a:t>emedial </a:t>
            </a:r>
            <a:r>
              <a:rPr lang="en-GB" sz="2300" b="1" dirty="0">
                <a:cs typeface="Arial" pitchFamily="34" charset="0"/>
              </a:rPr>
              <a:t>M</a:t>
            </a:r>
            <a:r>
              <a:rPr lang="en-GB" sz="2300" b="1" dirty="0" smtClean="0">
                <a:cs typeface="Arial" pitchFamily="34" charset="0"/>
              </a:rPr>
              <a:t>easures</a:t>
            </a:r>
            <a:endParaRPr lang="en-GB" sz="2300" b="1" dirty="0">
              <a:cs typeface="Arial" pitchFamily="34" charset="0"/>
            </a:endParaRPr>
          </a:p>
        </p:txBody>
      </p:sp>
      <p:sp>
        <p:nvSpPr>
          <p:cNvPr id="10" name="Slide Number Placeholder 7"/>
          <p:cNvSpPr>
            <a:spLocks noGrp="1"/>
          </p:cNvSpPr>
          <p:nvPr>
            <p:ph type="sldNum" sz="quarter" idx="12"/>
          </p:nvPr>
        </p:nvSpPr>
        <p:spPr>
          <a:xfrm>
            <a:off x="6999288" y="6556375"/>
            <a:ext cx="2133600" cy="301625"/>
          </a:xfrm>
          <a:noFill/>
        </p:spPr>
        <p:txBody>
          <a:bodyPr/>
          <a:lstStyle/>
          <a:p>
            <a:r>
              <a:rPr lang="en-US" dirty="0" smtClean="0"/>
              <a:t>3</a:t>
            </a:r>
          </a:p>
        </p:txBody>
      </p:sp>
    </p:spTree>
    <p:extLst>
      <p:ext uri="{BB962C8B-B14F-4D97-AF65-F5344CB8AC3E}">
        <p14:creationId xmlns:p14="http://schemas.microsoft.com/office/powerpoint/2010/main" xmlns="" val="2262033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 name="Rectangle 3"/>
          <p:cNvSpPr txBox="1">
            <a:spLocks noChangeArrowheads="1"/>
          </p:cNvSpPr>
          <p:nvPr/>
        </p:nvSpPr>
        <p:spPr bwMode="auto">
          <a:xfrm>
            <a:off x="457200" y="1371600"/>
            <a:ext cx="8223249" cy="5181600"/>
          </a:xfrm>
          <a:prstGeom prst="rect">
            <a:avLst/>
          </a:prstGeom>
          <a:noFill/>
          <a:ln w="9525">
            <a:noFill/>
            <a:miter lim="800000"/>
            <a:headEnd/>
            <a:tailEnd/>
          </a:ln>
        </p:spPr>
        <p:txBody>
          <a:bodyPr/>
          <a:lstStyle/>
          <a:p>
            <a:pPr marL="719138" indent="-361950">
              <a:lnSpc>
                <a:spcPct val="80000"/>
              </a:lnSpc>
              <a:spcBef>
                <a:spcPts val="300"/>
              </a:spcBef>
              <a:spcAft>
                <a:spcPts val="300"/>
              </a:spcAft>
              <a:buFont typeface="Courier New" panose="02070309020205020404" pitchFamily="49" charset="0"/>
              <a:buChar char="o"/>
              <a:defRPr/>
            </a:pPr>
            <a:r>
              <a:rPr lang="en-US" sz="2000" kern="0" dirty="0" smtClean="0">
                <a:cs typeface="Arial" charset="0"/>
              </a:rPr>
              <a:t>Delayed capital grant transfers for TVET colleges due to design and roll-out of TVET Maintenance Framework and training   (R637 million):</a:t>
            </a:r>
          </a:p>
          <a:p>
            <a:pPr marL="719138" defTabSz="800100">
              <a:lnSpc>
                <a:spcPct val="80000"/>
              </a:lnSpc>
              <a:spcBef>
                <a:spcPts val="300"/>
              </a:spcBef>
              <a:spcAft>
                <a:spcPts val="300"/>
              </a:spcAft>
              <a:defRPr/>
            </a:pPr>
            <a:r>
              <a:rPr lang="en-US" sz="2000" b="1" kern="0" dirty="0" smtClean="0">
                <a:cs typeface="Arial" charset="0"/>
              </a:rPr>
              <a:t>Challenges</a:t>
            </a:r>
            <a:r>
              <a:rPr lang="en-US" sz="2000" kern="0" dirty="0" smtClean="0">
                <a:cs typeface="Arial" charset="0"/>
              </a:rPr>
              <a:t>: Design of a maintenance framework and roll-out of training to TVET colleges took longer than anticipated due to new (first time) allocations</a:t>
            </a:r>
          </a:p>
          <a:p>
            <a:pPr marL="719138" defTabSz="800100">
              <a:lnSpc>
                <a:spcPct val="80000"/>
              </a:lnSpc>
              <a:spcBef>
                <a:spcPts val="300"/>
              </a:spcBef>
              <a:spcAft>
                <a:spcPts val="300"/>
              </a:spcAft>
              <a:defRPr/>
            </a:pPr>
            <a:r>
              <a:rPr lang="en-US" sz="2000" b="1" kern="0" dirty="0" smtClean="0">
                <a:cs typeface="Arial" charset="0"/>
              </a:rPr>
              <a:t>Remedial</a:t>
            </a:r>
            <a:r>
              <a:rPr lang="en-US" sz="2000" kern="0" dirty="0" smtClean="0">
                <a:cs typeface="Arial" charset="0"/>
              </a:rPr>
              <a:t> </a:t>
            </a:r>
            <a:r>
              <a:rPr lang="en-US" sz="2000" b="1" kern="0" dirty="0" smtClean="0">
                <a:cs typeface="Arial" charset="0"/>
              </a:rPr>
              <a:t>Measures</a:t>
            </a:r>
            <a:r>
              <a:rPr lang="en-US" sz="2000" kern="0" dirty="0" smtClean="0">
                <a:cs typeface="Arial" charset="0"/>
              </a:rPr>
              <a:t>: Training and framework development completed. First transfer released on 3 August 2018. The remaining transfers will be processed in </a:t>
            </a:r>
            <a:r>
              <a:rPr lang="en-US" sz="2000" kern="0" dirty="0">
                <a:cs typeface="Arial" charset="0"/>
              </a:rPr>
              <a:t>terms</a:t>
            </a:r>
            <a:r>
              <a:rPr lang="en-US" sz="2000" kern="0" dirty="0" smtClean="0">
                <a:cs typeface="Arial" charset="0"/>
              </a:rPr>
              <a:t> of the approved payment schedules</a:t>
            </a:r>
          </a:p>
          <a:p>
            <a:pPr marL="719138" indent="-361950">
              <a:lnSpc>
                <a:spcPct val="80000"/>
              </a:lnSpc>
              <a:spcBef>
                <a:spcPts val="300"/>
              </a:spcBef>
              <a:spcAft>
                <a:spcPts val="300"/>
              </a:spcAft>
              <a:buFont typeface="Courier New" panose="02070309020205020404" pitchFamily="49" charset="0"/>
              <a:buChar char="o"/>
              <a:defRPr/>
            </a:pPr>
            <a:r>
              <a:rPr lang="en-US" sz="2000" kern="0" dirty="0" smtClean="0">
                <a:cs typeface="Arial" charset="0"/>
              </a:rPr>
              <a:t>Compensation of employees due to unfilled vacancies        (R97.3 million):</a:t>
            </a:r>
          </a:p>
          <a:p>
            <a:pPr marL="719138">
              <a:lnSpc>
                <a:spcPct val="80000"/>
              </a:lnSpc>
              <a:spcBef>
                <a:spcPts val="300"/>
              </a:spcBef>
              <a:spcAft>
                <a:spcPts val="300"/>
              </a:spcAft>
              <a:defRPr/>
            </a:pPr>
            <a:r>
              <a:rPr lang="en-US" sz="2000" b="1" kern="0" dirty="0" smtClean="0">
                <a:cs typeface="Arial" charset="0"/>
              </a:rPr>
              <a:t>Challenges</a:t>
            </a:r>
            <a:r>
              <a:rPr lang="en-US" sz="2000" kern="0" dirty="0" smtClean="0">
                <a:cs typeface="Arial" charset="0"/>
              </a:rPr>
              <a:t>: Filling of vacancies not taking place as planned. Salary increases implemented later than planned</a:t>
            </a:r>
          </a:p>
          <a:p>
            <a:pPr marL="719138">
              <a:lnSpc>
                <a:spcPct val="80000"/>
              </a:lnSpc>
              <a:spcBef>
                <a:spcPts val="300"/>
              </a:spcBef>
              <a:spcAft>
                <a:spcPts val="300"/>
              </a:spcAft>
              <a:defRPr/>
            </a:pPr>
            <a:r>
              <a:rPr lang="en-US" sz="2000" b="1" kern="0" dirty="0" smtClean="0">
                <a:cs typeface="Arial" charset="0"/>
              </a:rPr>
              <a:t>Remedial Measures:</a:t>
            </a:r>
            <a:r>
              <a:rPr lang="en-US" sz="2000" kern="0" dirty="0" smtClean="0">
                <a:cs typeface="Arial" charset="0"/>
              </a:rPr>
              <a:t> Processes in place to fill vacant positions. Implementation of salary increases occurred in July 2018. Projected savings will be considered for reprioritisation in the Adjusted Estimates in consultation with National Treasury</a:t>
            </a: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4</a:t>
            </a:r>
          </a:p>
        </p:txBody>
      </p:sp>
      <p:sp>
        <p:nvSpPr>
          <p:cNvPr id="6" name="TextBox 5"/>
          <p:cNvSpPr txBox="1"/>
          <p:nvPr/>
        </p:nvSpPr>
        <p:spPr>
          <a:xfrm>
            <a:off x="425740" y="495181"/>
            <a:ext cx="8243887" cy="800219"/>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300" b="1" dirty="0" smtClean="0">
                <a:cs typeface="Arial" pitchFamily="34" charset="0"/>
              </a:rPr>
              <a:t>Financial Management: Areas of Under / Over </a:t>
            </a:r>
            <a:r>
              <a:rPr lang="en-GB" sz="2300" b="1" dirty="0">
                <a:cs typeface="Arial" pitchFamily="34" charset="0"/>
              </a:rPr>
              <a:t>E</a:t>
            </a:r>
            <a:r>
              <a:rPr lang="en-GB" sz="2300" b="1" dirty="0" smtClean="0">
                <a:cs typeface="Arial" pitchFamily="34" charset="0"/>
              </a:rPr>
              <a:t>xpenditure including Challenges &amp; </a:t>
            </a:r>
            <a:r>
              <a:rPr lang="en-GB" sz="2300" b="1" dirty="0">
                <a:cs typeface="Arial" pitchFamily="34" charset="0"/>
              </a:rPr>
              <a:t>R</a:t>
            </a:r>
            <a:r>
              <a:rPr lang="en-GB" sz="2300" b="1" dirty="0" smtClean="0">
                <a:cs typeface="Arial" pitchFamily="34" charset="0"/>
              </a:rPr>
              <a:t>emedial </a:t>
            </a:r>
            <a:r>
              <a:rPr lang="en-GB" sz="2300" b="1" dirty="0">
                <a:cs typeface="Arial" pitchFamily="34" charset="0"/>
              </a:rPr>
              <a:t>M</a:t>
            </a:r>
            <a:r>
              <a:rPr lang="en-GB" sz="2300" b="1" dirty="0" smtClean="0">
                <a:cs typeface="Arial" pitchFamily="34" charset="0"/>
              </a:rPr>
              <a:t>easures</a:t>
            </a:r>
            <a:endParaRPr lang="en-GB" sz="2300" b="1" dirty="0">
              <a:cs typeface="Arial" pitchFamily="34" charset="0"/>
            </a:endParaRPr>
          </a:p>
        </p:txBody>
      </p:sp>
    </p:spTree>
    <p:extLst>
      <p:ext uri="{BB962C8B-B14F-4D97-AF65-F5344CB8AC3E}">
        <p14:creationId xmlns:p14="http://schemas.microsoft.com/office/powerpoint/2010/main" xmlns="" val="3973880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 name="Rectangle 3"/>
          <p:cNvSpPr txBox="1">
            <a:spLocks noChangeArrowheads="1"/>
          </p:cNvSpPr>
          <p:nvPr/>
        </p:nvSpPr>
        <p:spPr bwMode="auto">
          <a:xfrm>
            <a:off x="457200" y="1371600"/>
            <a:ext cx="8223249" cy="5181600"/>
          </a:xfrm>
          <a:prstGeom prst="rect">
            <a:avLst/>
          </a:prstGeom>
          <a:noFill/>
          <a:ln w="9525">
            <a:noFill/>
            <a:miter lim="800000"/>
            <a:headEnd/>
            <a:tailEnd/>
          </a:ln>
        </p:spPr>
        <p:txBody>
          <a:bodyPr/>
          <a:lstStyle/>
          <a:p>
            <a:pPr marL="719138" indent="-361950">
              <a:lnSpc>
                <a:spcPct val="80000"/>
              </a:lnSpc>
              <a:spcBef>
                <a:spcPts val="600"/>
              </a:spcBef>
              <a:spcAft>
                <a:spcPts val="600"/>
              </a:spcAft>
              <a:buFont typeface="Courier New" panose="02070309020205020404" pitchFamily="49" charset="0"/>
              <a:buChar char="o"/>
              <a:defRPr/>
            </a:pPr>
            <a:r>
              <a:rPr lang="en-US" sz="2000" kern="0" dirty="0" smtClean="0">
                <a:cs typeface="Arial" charset="0"/>
              </a:rPr>
              <a:t>Goods and Services including equipment (R52 million):</a:t>
            </a:r>
          </a:p>
          <a:p>
            <a:pPr marL="719138">
              <a:lnSpc>
                <a:spcPct val="80000"/>
              </a:lnSpc>
              <a:spcBef>
                <a:spcPts val="600"/>
              </a:spcBef>
              <a:spcAft>
                <a:spcPts val="600"/>
              </a:spcAft>
              <a:defRPr/>
            </a:pPr>
            <a:r>
              <a:rPr lang="en-US" sz="2000" b="1" kern="0" dirty="0" smtClean="0">
                <a:cs typeface="Arial" charset="0"/>
              </a:rPr>
              <a:t>Challenges</a:t>
            </a:r>
            <a:r>
              <a:rPr lang="en-US" sz="2000" kern="0" dirty="0">
                <a:cs typeface="Arial" charset="0"/>
              </a:rPr>
              <a:t>: </a:t>
            </a:r>
            <a:r>
              <a:rPr lang="en-US" sz="2000" kern="0" dirty="0" smtClean="0">
                <a:cs typeface="Arial" charset="0"/>
              </a:rPr>
              <a:t>Travel account was processed later than projected due to enquiries and travel agent awaiting invoices from suppliers. Various goods were delivered for which invoices were still outstanding</a:t>
            </a:r>
          </a:p>
          <a:p>
            <a:pPr marL="719138">
              <a:lnSpc>
                <a:spcPct val="80000"/>
              </a:lnSpc>
              <a:spcBef>
                <a:spcPts val="600"/>
              </a:spcBef>
              <a:spcAft>
                <a:spcPts val="600"/>
              </a:spcAft>
              <a:defRPr/>
            </a:pPr>
            <a:r>
              <a:rPr lang="en-US" sz="2000" b="1" kern="0" dirty="0" smtClean="0">
                <a:cs typeface="Arial" charset="0"/>
              </a:rPr>
              <a:t>Remedial </a:t>
            </a:r>
            <a:r>
              <a:rPr lang="en-US" sz="2000" b="1" kern="0" dirty="0">
                <a:cs typeface="Arial" charset="0"/>
              </a:rPr>
              <a:t>Measures</a:t>
            </a:r>
            <a:r>
              <a:rPr lang="en-US" sz="2000" b="1" kern="0" dirty="0" smtClean="0">
                <a:cs typeface="Arial" charset="0"/>
              </a:rPr>
              <a:t>: </a:t>
            </a:r>
            <a:r>
              <a:rPr lang="en-US" sz="2000" kern="0" dirty="0" smtClean="0">
                <a:cs typeface="Arial" charset="0"/>
              </a:rPr>
              <a:t>Invoices are followed up and processed as soon as it is cleared</a:t>
            </a: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4</a:t>
            </a:r>
          </a:p>
        </p:txBody>
      </p:sp>
      <p:sp>
        <p:nvSpPr>
          <p:cNvPr id="6" name="TextBox 5"/>
          <p:cNvSpPr txBox="1"/>
          <p:nvPr/>
        </p:nvSpPr>
        <p:spPr>
          <a:xfrm>
            <a:off x="425740" y="495181"/>
            <a:ext cx="8243887" cy="800219"/>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300" b="1" dirty="0" smtClean="0">
                <a:cs typeface="Arial" pitchFamily="34" charset="0"/>
              </a:rPr>
              <a:t>Financial Management: Areas of Under / Over </a:t>
            </a:r>
            <a:r>
              <a:rPr lang="en-GB" sz="2300" b="1" dirty="0">
                <a:cs typeface="Arial" pitchFamily="34" charset="0"/>
              </a:rPr>
              <a:t>E</a:t>
            </a:r>
            <a:r>
              <a:rPr lang="en-GB" sz="2300" b="1" dirty="0" smtClean="0">
                <a:cs typeface="Arial" pitchFamily="34" charset="0"/>
              </a:rPr>
              <a:t>xpenditure including Challenges &amp; </a:t>
            </a:r>
            <a:r>
              <a:rPr lang="en-GB" sz="2300" b="1" dirty="0">
                <a:cs typeface="Arial" pitchFamily="34" charset="0"/>
              </a:rPr>
              <a:t>R</a:t>
            </a:r>
            <a:r>
              <a:rPr lang="en-GB" sz="2300" b="1" dirty="0" smtClean="0">
                <a:cs typeface="Arial" pitchFamily="34" charset="0"/>
              </a:rPr>
              <a:t>emedial </a:t>
            </a:r>
            <a:r>
              <a:rPr lang="en-GB" sz="2300" b="1" dirty="0">
                <a:cs typeface="Arial" pitchFamily="34" charset="0"/>
              </a:rPr>
              <a:t>M</a:t>
            </a:r>
            <a:r>
              <a:rPr lang="en-GB" sz="2300" b="1" dirty="0" smtClean="0">
                <a:cs typeface="Arial" pitchFamily="34" charset="0"/>
              </a:rPr>
              <a:t>easures</a:t>
            </a:r>
            <a:endParaRPr lang="en-GB" sz="2300" b="1" dirty="0">
              <a:cs typeface="Arial" pitchFamily="34" charset="0"/>
            </a:endParaRPr>
          </a:p>
        </p:txBody>
      </p:sp>
    </p:spTree>
    <p:extLst>
      <p:ext uri="{BB962C8B-B14F-4D97-AF65-F5344CB8AC3E}">
        <p14:creationId xmlns:p14="http://schemas.microsoft.com/office/powerpoint/2010/main" xmlns="" val="534194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 name="Rectangle 3"/>
          <p:cNvSpPr txBox="1">
            <a:spLocks noChangeArrowheads="1"/>
          </p:cNvSpPr>
          <p:nvPr/>
        </p:nvSpPr>
        <p:spPr bwMode="auto">
          <a:xfrm>
            <a:off x="425739" y="1143000"/>
            <a:ext cx="8243888" cy="5181600"/>
          </a:xfrm>
          <a:prstGeom prst="rect">
            <a:avLst/>
          </a:prstGeom>
          <a:noFill/>
          <a:ln w="9525">
            <a:noFill/>
            <a:miter lim="800000"/>
            <a:headEnd/>
            <a:tailEnd/>
          </a:ln>
        </p:spPr>
        <p:txBody>
          <a:bodyPr/>
          <a:lstStyle/>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The spending performance does not have any impact on service delivery and on the attainment of targets</a:t>
            </a: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For normal Departmental operations, all payments are on track</a:t>
            </a:r>
            <a:endParaRPr lang="en-US" sz="2000" kern="0" dirty="0">
              <a:cs typeface="Arial" charset="0"/>
            </a:endParaRP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The Department is projecting an overspending on Examination Services and it will be addressed through reprioritisation in the Adjusted Estimates</a:t>
            </a:r>
            <a:endParaRPr lang="en-US" sz="2000" kern="0" dirty="0">
              <a:cs typeface="Arial" charset="0"/>
            </a:endParaRPr>
          </a:p>
          <a:p>
            <a:pPr marL="357188" indent="-357188">
              <a:lnSpc>
                <a:spcPct val="80000"/>
              </a:lnSpc>
              <a:spcBef>
                <a:spcPts val="600"/>
              </a:spcBef>
              <a:spcAft>
                <a:spcPts val="600"/>
              </a:spcAft>
              <a:buFont typeface="Arial" pitchFamily="34" charset="0"/>
              <a:buChar char="•"/>
              <a:defRPr/>
            </a:pPr>
            <a:r>
              <a:rPr lang="en-US" sz="2000" kern="0" dirty="0" smtClean="0">
                <a:cs typeface="Arial" charset="0"/>
              </a:rPr>
              <a:t>With regard to transfer payments, all block grant subsidy payments to institutions and public entities are on schedule in terms of the approved payment schedule. Total transfers as at </a:t>
            </a:r>
            <a:br>
              <a:rPr lang="en-US" sz="2000" kern="0" dirty="0" smtClean="0">
                <a:cs typeface="Arial" charset="0"/>
              </a:rPr>
            </a:br>
            <a:r>
              <a:rPr lang="en-US" sz="2000" kern="0" dirty="0" smtClean="0">
                <a:cs typeface="Arial" charset="0"/>
              </a:rPr>
              <a:t>30 June 2018 is reflected in the following table:</a:t>
            </a:r>
          </a:p>
          <a:p>
            <a:pPr algn="just">
              <a:lnSpc>
                <a:spcPct val="80000"/>
              </a:lnSpc>
              <a:spcBef>
                <a:spcPts val="600"/>
              </a:spcBef>
              <a:defRPr/>
            </a:pPr>
            <a:endParaRPr lang="en-US" sz="2000" kern="0" dirty="0">
              <a:cs typeface="Arial" charset="0"/>
            </a:endParaRPr>
          </a:p>
        </p:txBody>
      </p:sp>
      <p:sp>
        <p:nvSpPr>
          <p:cNvPr id="10" name="TextBox 9"/>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Service </a:t>
            </a:r>
            <a:r>
              <a:rPr lang="en-GB" sz="2400" b="1" dirty="0" smtClean="0">
                <a:cs typeface="Arial" pitchFamily="34" charset="0"/>
              </a:rPr>
              <a:t>Delivery </a:t>
            </a:r>
            <a:r>
              <a:rPr lang="en-GB" sz="2400" b="1" dirty="0">
                <a:cs typeface="Arial" pitchFamily="34" charset="0"/>
              </a:rPr>
              <a:t>I</a:t>
            </a:r>
            <a:r>
              <a:rPr lang="en-GB" sz="2400" b="1" dirty="0" smtClean="0">
                <a:cs typeface="Arial" pitchFamily="34" charset="0"/>
              </a:rPr>
              <a:t>mplications </a:t>
            </a:r>
            <a:r>
              <a:rPr lang="en-GB" sz="2400" b="1" dirty="0">
                <a:cs typeface="Arial" pitchFamily="34" charset="0"/>
              </a:rPr>
              <a:t>of </a:t>
            </a:r>
            <a:r>
              <a:rPr lang="en-GB" sz="2400" b="1" dirty="0" smtClean="0">
                <a:cs typeface="Arial" pitchFamily="34" charset="0"/>
              </a:rPr>
              <a:t>Expenditure </a:t>
            </a:r>
            <a:r>
              <a:rPr lang="en-GB" sz="2400" b="1" dirty="0">
                <a:cs typeface="Arial" pitchFamily="34" charset="0"/>
              </a:rPr>
              <a:t>S</a:t>
            </a:r>
            <a:r>
              <a:rPr lang="en-GB" sz="2400" b="1" dirty="0" smtClean="0">
                <a:cs typeface="Arial" pitchFamily="34" charset="0"/>
              </a:rPr>
              <a:t>tatus</a:t>
            </a:r>
            <a:endParaRPr lang="en-GB" sz="2400" b="1" dirty="0">
              <a:cs typeface="Arial" pitchFamily="34" charset="0"/>
            </a:endParaRP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5</a:t>
            </a:r>
          </a:p>
        </p:txBody>
      </p:sp>
    </p:spTree>
    <p:extLst>
      <p:ext uri="{BB962C8B-B14F-4D97-AF65-F5344CB8AC3E}">
        <p14:creationId xmlns:p14="http://schemas.microsoft.com/office/powerpoint/2010/main" xmlns="" val="965059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89559374"/>
              </p:ext>
            </p:extLst>
          </p:nvPr>
        </p:nvGraphicFramePr>
        <p:xfrm>
          <a:off x="629095" y="1676400"/>
          <a:ext cx="7837176" cy="3803904"/>
        </p:xfrm>
        <a:graphic>
          <a:graphicData uri="http://schemas.openxmlformats.org/drawingml/2006/table">
            <a:tbl>
              <a:tblPr>
                <a:tableStyleId>{5940675A-B579-460E-94D1-54222C63F5DA}</a:tableStyleId>
              </a:tblPr>
              <a:tblGrid>
                <a:gridCol w="5377501">
                  <a:extLst>
                    <a:ext uri="{9D8B030D-6E8A-4147-A177-3AD203B41FA5}">
                      <a16:colId xmlns:a16="http://schemas.microsoft.com/office/drawing/2014/main" xmlns="" val="20000"/>
                    </a:ext>
                  </a:extLst>
                </a:gridCol>
                <a:gridCol w="1267457">
                  <a:extLst>
                    <a:ext uri="{9D8B030D-6E8A-4147-A177-3AD203B41FA5}">
                      <a16:colId xmlns:a16="http://schemas.microsoft.com/office/drawing/2014/main" xmlns="" val="20001"/>
                    </a:ext>
                  </a:extLst>
                </a:gridCol>
                <a:gridCol w="1192218">
                  <a:extLst>
                    <a:ext uri="{9D8B030D-6E8A-4147-A177-3AD203B41FA5}">
                      <a16:colId xmlns:a16="http://schemas.microsoft.com/office/drawing/2014/main" xmlns="" val="20002"/>
                    </a:ext>
                  </a:extLst>
                </a:gridCol>
              </a:tblGrid>
              <a:tr h="311185">
                <a:tc>
                  <a:txBody>
                    <a:bodyPr/>
                    <a:lstStyle/>
                    <a:p>
                      <a:pPr algn="ctr">
                        <a:lnSpc>
                          <a:spcPct val="130000"/>
                        </a:lnSpc>
                        <a:spcAft>
                          <a:spcPts val="0"/>
                        </a:spcAft>
                      </a:pPr>
                      <a:r>
                        <a:rPr lang="en-US" sz="1600" b="1" dirty="0">
                          <a:latin typeface="+mj-lt"/>
                        </a:rPr>
                        <a:t> </a:t>
                      </a:r>
                      <a:r>
                        <a:rPr lang="en-US" sz="1600" b="1" dirty="0" smtClean="0">
                          <a:latin typeface="+mj-lt"/>
                        </a:rPr>
                        <a:t>Institution / Entity</a:t>
                      </a:r>
                      <a:endParaRPr lang="en-ZA" sz="1600" b="1" dirty="0">
                        <a:latin typeface="+mj-lt"/>
                      </a:endParaRPr>
                    </a:p>
                  </a:txBody>
                  <a:tcPr marL="68580" marR="68580" marT="0" marB="0">
                    <a:solidFill>
                      <a:srgbClr val="92D050"/>
                    </a:solidFill>
                  </a:tcPr>
                </a:tc>
                <a:tc>
                  <a:txBody>
                    <a:bodyPr/>
                    <a:lstStyle/>
                    <a:p>
                      <a:pPr algn="ctr">
                        <a:lnSpc>
                          <a:spcPct val="130000"/>
                        </a:lnSpc>
                        <a:spcAft>
                          <a:spcPts val="0"/>
                        </a:spcAft>
                      </a:pPr>
                      <a:r>
                        <a:rPr lang="en-US" sz="1600" b="1" dirty="0">
                          <a:latin typeface="+mj-lt"/>
                        </a:rPr>
                        <a:t>R’000</a:t>
                      </a:r>
                      <a:endParaRPr lang="en-ZA" sz="1600" b="1" dirty="0">
                        <a:latin typeface="+mj-lt"/>
                      </a:endParaRPr>
                    </a:p>
                  </a:txBody>
                  <a:tcPr marL="68580" marR="68580" marT="0" marB="0">
                    <a:solidFill>
                      <a:srgbClr val="92D050"/>
                    </a:solidFill>
                  </a:tcPr>
                </a:tc>
                <a:tc>
                  <a:txBody>
                    <a:bodyPr/>
                    <a:lstStyle/>
                    <a:p>
                      <a:pPr algn="ctr">
                        <a:lnSpc>
                          <a:spcPct val="130000"/>
                        </a:lnSpc>
                        <a:spcAft>
                          <a:spcPts val="0"/>
                        </a:spcAft>
                      </a:pPr>
                      <a:r>
                        <a:rPr lang="en-US" sz="1600" b="1" dirty="0" smtClean="0">
                          <a:latin typeface="+mj-lt"/>
                        </a:rPr>
                        <a:t>% Transfer</a:t>
                      </a:r>
                      <a:endParaRPr lang="en-ZA" sz="1600" b="1" dirty="0">
                        <a:latin typeface="+mj-lt"/>
                      </a:endParaRPr>
                    </a:p>
                  </a:txBody>
                  <a:tcPr marL="68580" marR="68580" marT="0" marB="0">
                    <a:solidFill>
                      <a:srgbClr val="92D050"/>
                    </a:solidFill>
                  </a:tcPr>
                </a:tc>
                <a:extLst>
                  <a:ext uri="{0D108BD9-81ED-4DB2-BD59-A6C34878D82A}">
                    <a16:rowId xmlns:a16="http://schemas.microsoft.com/office/drawing/2014/main" xmlns="" val="10000"/>
                  </a:ext>
                </a:extLst>
              </a:tr>
              <a:tr h="266731">
                <a:tc>
                  <a:txBody>
                    <a:bodyPr/>
                    <a:lstStyle/>
                    <a:p>
                      <a:pPr marL="342900" lvl="0" indent="-342900" algn="l">
                        <a:lnSpc>
                          <a:spcPct val="130000"/>
                        </a:lnSpc>
                        <a:spcAft>
                          <a:spcPts val="0"/>
                        </a:spcAft>
                        <a:buFont typeface="Symbol" panose="05050102010706020507" pitchFamily="18" charset="2"/>
                        <a:buChar char=""/>
                      </a:pPr>
                      <a:r>
                        <a:rPr lang="en-US" sz="1600" dirty="0">
                          <a:effectLst/>
                          <a:latin typeface="+mj-lt"/>
                        </a:rPr>
                        <a:t>Universities</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17 524 001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45.4</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66731">
                <a:tc>
                  <a:txBody>
                    <a:bodyPr/>
                    <a:lstStyle/>
                    <a:p>
                      <a:pPr marL="342900" lvl="0" indent="-342900" algn="l">
                        <a:lnSpc>
                          <a:spcPct val="130000"/>
                        </a:lnSpc>
                        <a:spcAft>
                          <a:spcPts val="0"/>
                        </a:spcAft>
                        <a:buFont typeface="Symbol" panose="05050102010706020507" pitchFamily="18" charset="2"/>
                        <a:buChar char=""/>
                      </a:pPr>
                      <a:r>
                        <a:rPr lang="en-US" sz="1600" dirty="0">
                          <a:effectLst/>
                          <a:latin typeface="+mj-lt"/>
                        </a:rPr>
                        <a:t>Public Entities</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12 </a:t>
                      </a:r>
                      <a:r>
                        <a:rPr lang="en-US" sz="1600" dirty="0" smtClean="0">
                          <a:effectLst/>
                          <a:latin typeface="+mj-lt"/>
                        </a:rPr>
                        <a:t>165 072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59.4</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66731">
                <a:tc>
                  <a:txBody>
                    <a:bodyPr/>
                    <a:lstStyle/>
                    <a:p>
                      <a:pPr marL="111125" algn="l">
                        <a:lnSpc>
                          <a:spcPct val="130000"/>
                        </a:lnSpc>
                        <a:spcAft>
                          <a:spcPts val="0"/>
                        </a:spcAft>
                      </a:pPr>
                      <a:r>
                        <a:rPr lang="en-US" sz="1600" dirty="0" smtClean="0">
                          <a:effectLst/>
                          <a:latin typeface="+mj-lt"/>
                        </a:rPr>
                        <a:t>  </a:t>
                      </a:r>
                      <a:r>
                        <a:rPr lang="en-US" sz="1600" baseline="0" dirty="0" smtClean="0">
                          <a:effectLst/>
                          <a:latin typeface="+mj-lt"/>
                        </a:rPr>
                        <a:t> </a:t>
                      </a:r>
                      <a:r>
                        <a:rPr lang="en-US" sz="1600" dirty="0" smtClean="0">
                          <a:effectLst/>
                          <a:latin typeface="+mj-lt"/>
                        </a:rPr>
                        <a:t>-</a:t>
                      </a:r>
                      <a:r>
                        <a:rPr lang="en-US" sz="1600" baseline="0" dirty="0" smtClean="0">
                          <a:effectLst/>
                          <a:latin typeface="+mj-lt"/>
                        </a:rPr>
                        <a:t> </a:t>
                      </a:r>
                      <a:r>
                        <a:rPr lang="en-US" sz="1600" dirty="0" smtClean="0">
                          <a:effectLst/>
                          <a:latin typeface="+mj-lt"/>
                        </a:rPr>
                        <a:t>National </a:t>
                      </a:r>
                      <a:r>
                        <a:rPr lang="en-US" sz="1600" dirty="0">
                          <a:effectLst/>
                          <a:latin typeface="+mj-lt"/>
                        </a:rPr>
                        <a:t>Student Financial Aid Scheme (NSFAS)</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12 128 865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59.6</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66731">
                <a:tc>
                  <a:txBody>
                    <a:bodyPr/>
                    <a:lstStyle/>
                    <a:p>
                      <a:pPr marL="111125" algn="l">
                        <a:lnSpc>
                          <a:spcPct val="130000"/>
                        </a:lnSpc>
                        <a:spcAft>
                          <a:spcPts val="0"/>
                        </a:spcAft>
                      </a:pPr>
                      <a:r>
                        <a:rPr lang="en-US" sz="1600" dirty="0" smtClean="0">
                          <a:effectLst/>
                          <a:latin typeface="+mj-lt"/>
                        </a:rPr>
                        <a:t>   -</a:t>
                      </a:r>
                      <a:r>
                        <a:rPr lang="en-US" sz="1600" baseline="0" dirty="0" smtClean="0">
                          <a:effectLst/>
                          <a:latin typeface="+mj-lt"/>
                        </a:rPr>
                        <a:t> </a:t>
                      </a:r>
                      <a:r>
                        <a:rPr lang="en-US" sz="1600" dirty="0" smtClean="0">
                          <a:effectLst/>
                          <a:latin typeface="+mj-lt"/>
                        </a:rPr>
                        <a:t>Council </a:t>
                      </a:r>
                      <a:r>
                        <a:rPr lang="en-US" sz="1600" dirty="0">
                          <a:effectLst/>
                          <a:latin typeface="+mj-lt"/>
                        </a:rPr>
                        <a:t>on Higher Education (CHE) </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12 682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25.0</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66731">
                <a:tc>
                  <a:txBody>
                    <a:bodyPr/>
                    <a:lstStyle/>
                    <a:p>
                      <a:pPr marL="111125" algn="l">
                        <a:lnSpc>
                          <a:spcPct val="130000"/>
                        </a:lnSpc>
                        <a:spcAft>
                          <a:spcPts val="0"/>
                        </a:spcAft>
                      </a:pPr>
                      <a:r>
                        <a:rPr lang="en-US" sz="1600" dirty="0" smtClean="0">
                          <a:effectLst/>
                          <a:latin typeface="+mj-lt"/>
                        </a:rPr>
                        <a:t>   -</a:t>
                      </a:r>
                      <a:r>
                        <a:rPr lang="en-US" sz="1600" baseline="0" dirty="0" smtClean="0">
                          <a:effectLst/>
                          <a:latin typeface="+mj-lt"/>
                        </a:rPr>
                        <a:t> </a:t>
                      </a:r>
                      <a:r>
                        <a:rPr lang="en-US" sz="1600" dirty="0" smtClean="0">
                          <a:effectLst/>
                          <a:latin typeface="+mj-lt"/>
                        </a:rPr>
                        <a:t>South </a:t>
                      </a:r>
                      <a:r>
                        <a:rPr lang="en-US" sz="1600" dirty="0">
                          <a:effectLst/>
                          <a:latin typeface="+mj-lt"/>
                        </a:rPr>
                        <a:t>African Qualifications Authority (SAQA)</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16 680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25.0</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266731">
                <a:tc>
                  <a:txBody>
                    <a:bodyPr/>
                    <a:lstStyle/>
                    <a:p>
                      <a:pPr marL="111125" algn="l">
                        <a:lnSpc>
                          <a:spcPct val="130000"/>
                        </a:lnSpc>
                        <a:spcAft>
                          <a:spcPts val="0"/>
                        </a:spcAft>
                      </a:pPr>
                      <a:r>
                        <a:rPr lang="en-US" sz="1600" dirty="0" smtClean="0">
                          <a:effectLst/>
                          <a:latin typeface="+mj-lt"/>
                        </a:rPr>
                        <a:t>   -</a:t>
                      </a:r>
                      <a:r>
                        <a:rPr lang="en-US" sz="1600" baseline="0" dirty="0" smtClean="0">
                          <a:effectLst/>
                          <a:latin typeface="+mj-lt"/>
                        </a:rPr>
                        <a:t> </a:t>
                      </a:r>
                      <a:r>
                        <a:rPr lang="en-US" sz="1600" dirty="0" smtClean="0">
                          <a:effectLst/>
                          <a:latin typeface="+mj-lt"/>
                        </a:rPr>
                        <a:t>Quality </a:t>
                      </a:r>
                      <a:r>
                        <a:rPr lang="en-US" sz="1600" dirty="0">
                          <a:effectLst/>
                          <a:latin typeface="+mj-lt"/>
                        </a:rPr>
                        <a:t>Council for Trades and Occupations (QCTO)</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6 845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25.0</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66731">
                <a:tc>
                  <a:txBody>
                    <a:bodyPr/>
                    <a:lstStyle/>
                    <a:p>
                      <a:pPr marL="342900" lvl="0" indent="-342900" algn="l">
                        <a:lnSpc>
                          <a:spcPct val="130000"/>
                        </a:lnSpc>
                        <a:spcAft>
                          <a:spcPts val="0"/>
                        </a:spcAft>
                        <a:buFont typeface="Symbol" panose="05050102010706020507" pitchFamily="18" charset="2"/>
                        <a:buChar char=""/>
                      </a:pPr>
                      <a:r>
                        <a:rPr lang="en-US" sz="1600" dirty="0">
                          <a:effectLst/>
                          <a:latin typeface="+mj-lt"/>
                        </a:rPr>
                        <a:t>HESA (HEAIDS) Project</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4 479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25.0</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266731">
                <a:tc>
                  <a:txBody>
                    <a:bodyPr/>
                    <a:lstStyle/>
                    <a:p>
                      <a:pPr marL="342900" lvl="0" indent="-342900" algn="l">
                        <a:lnSpc>
                          <a:spcPct val="130000"/>
                        </a:lnSpc>
                        <a:spcAft>
                          <a:spcPts val="0"/>
                        </a:spcAft>
                        <a:buFont typeface="Symbol" panose="05050102010706020507" pitchFamily="18" charset="2"/>
                        <a:buChar char=""/>
                      </a:pPr>
                      <a:r>
                        <a:rPr lang="en-US" sz="1600" dirty="0" smtClean="0">
                          <a:effectLst/>
                          <a:latin typeface="+mj-lt"/>
                        </a:rPr>
                        <a:t>National Institute for Humanities and Social Sciences </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9 709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25.0</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266731">
                <a:tc>
                  <a:txBody>
                    <a:bodyPr/>
                    <a:lstStyle/>
                    <a:p>
                      <a:pPr marL="342900" lvl="0" indent="-342900" algn="l">
                        <a:lnSpc>
                          <a:spcPct val="130000"/>
                        </a:lnSpc>
                        <a:spcAft>
                          <a:spcPts val="0"/>
                        </a:spcAft>
                        <a:buFont typeface="Symbol" panose="05050102010706020507" pitchFamily="18" charset="2"/>
                        <a:buChar char=""/>
                      </a:pPr>
                      <a:r>
                        <a:rPr lang="en-US" sz="1600" dirty="0">
                          <a:effectLst/>
                          <a:latin typeface="+mj-lt"/>
                        </a:rPr>
                        <a:t>TVET Colleges Subsidies</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867 488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20.2</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266731">
                <a:tc>
                  <a:txBody>
                    <a:bodyPr/>
                    <a:lstStyle/>
                    <a:p>
                      <a:pPr marL="342900" lvl="0" indent="-342900" algn="l">
                        <a:lnSpc>
                          <a:spcPct val="130000"/>
                        </a:lnSpc>
                        <a:spcAft>
                          <a:spcPts val="0"/>
                        </a:spcAft>
                        <a:buFont typeface="Symbol" panose="05050102010706020507" pitchFamily="18" charset="2"/>
                        <a:buChar char=""/>
                      </a:pPr>
                      <a:r>
                        <a:rPr lang="en-US" sz="1600" dirty="0">
                          <a:effectLst/>
                          <a:latin typeface="+mj-lt"/>
                        </a:rPr>
                        <a:t>CET Subsidies</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51 439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46.8</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266731">
                <a:tc>
                  <a:txBody>
                    <a:bodyPr/>
                    <a:lstStyle/>
                    <a:p>
                      <a:pPr marL="342900" lvl="0" indent="-342900" algn="l">
                        <a:lnSpc>
                          <a:spcPct val="130000"/>
                        </a:lnSpc>
                        <a:spcAft>
                          <a:spcPts val="0"/>
                        </a:spcAft>
                        <a:buFont typeface="Symbol" panose="05050102010706020507" pitchFamily="18" charset="2"/>
                        <a:buChar char=""/>
                      </a:pPr>
                      <a:r>
                        <a:rPr lang="en-US" sz="1600" dirty="0">
                          <a:effectLst/>
                          <a:latin typeface="+mj-lt"/>
                        </a:rPr>
                        <a:t>Public Services SETA</a:t>
                      </a:r>
                      <a:endParaRPr lang="en-ZA" sz="1600" dirty="0">
                        <a:effectLst/>
                        <a:latin typeface="+mj-lt"/>
                        <a:ea typeface="Times New Roman" panose="02020603050405020304" pitchFamily="18" charset="0"/>
                      </a:endParaRPr>
                    </a:p>
                  </a:txBody>
                  <a:tcPr marL="68580" marR="68580" marT="0" marB="0"/>
                </a:tc>
                <a:tc>
                  <a:txBody>
                    <a:bodyPr/>
                    <a:lstStyle/>
                    <a:p>
                      <a:pPr algn="r">
                        <a:spcAft>
                          <a:spcPts val="0"/>
                        </a:spcAft>
                      </a:pPr>
                      <a:r>
                        <a:rPr lang="en-US" sz="1600" dirty="0">
                          <a:effectLst/>
                          <a:latin typeface="+mj-lt"/>
                        </a:rPr>
                        <a:t> 26 606 </a:t>
                      </a:r>
                      <a:endParaRPr lang="en-ZA" sz="1600" dirty="0">
                        <a:effectLst/>
                        <a:latin typeface="+mj-lt"/>
                        <a:ea typeface="Times New Roman" panose="02020603050405020304" pitchFamily="18" charset="0"/>
                      </a:endParaRPr>
                    </a:p>
                  </a:txBody>
                  <a:tcPr marL="68580" marR="68580" marT="0" marB="0"/>
                </a:tc>
                <a:tc>
                  <a:txBody>
                    <a:bodyPr/>
                    <a:lstStyle/>
                    <a:p>
                      <a:pPr algn="ctr">
                        <a:spcAft>
                          <a:spcPts val="0"/>
                        </a:spcAft>
                      </a:pPr>
                      <a:r>
                        <a:rPr lang="en-US" sz="1600" dirty="0">
                          <a:effectLst/>
                          <a:latin typeface="+mj-lt"/>
                        </a:rPr>
                        <a:t>25.0</a:t>
                      </a:r>
                      <a:endParaRPr lang="en-ZA" sz="16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bl>
          </a:graphicData>
        </a:graphic>
      </p:graphicFrame>
      <p:sp>
        <p:nvSpPr>
          <p:cNvPr id="10" name="TextBox 9"/>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Service </a:t>
            </a:r>
            <a:r>
              <a:rPr lang="en-GB" sz="2400" b="1" dirty="0" smtClean="0">
                <a:cs typeface="Arial" pitchFamily="34" charset="0"/>
              </a:rPr>
              <a:t>Delivery </a:t>
            </a:r>
            <a:r>
              <a:rPr lang="en-GB" sz="2400" b="1" dirty="0">
                <a:cs typeface="Arial" pitchFamily="34" charset="0"/>
              </a:rPr>
              <a:t>I</a:t>
            </a:r>
            <a:r>
              <a:rPr lang="en-GB" sz="2400" b="1" dirty="0" smtClean="0">
                <a:cs typeface="Arial" pitchFamily="34" charset="0"/>
              </a:rPr>
              <a:t>mplications </a:t>
            </a:r>
            <a:r>
              <a:rPr lang="en-GB" sz="2400" b="1" dirty="0">
                <a:cs typeface="Arial" pitchFamily="34" charset="0"/>
              </a:rPr>
              <a:t>of </a:t>
            </a:r>
            <a:r>
              <a:rPr lang="en-GB" sz="2400" b="1" dirty="0" smtClean="0">
                <a:cs typeface="Arial" pitchFamily="34" charset="0"/>
              </a:rPr>
              <a:t>Expenditure </a:t>
            </a:r>
            <a:r>
              <a:rPr lang="en-GB" sz="2400" b="1" dirty="0">
                <a:cs typeface="Arial" pitchFamily="34" charset="0"/>
              </a:rPr>
              <a:t>S</a:t>
            </a:r>
            <a:r>
              <a:rPr lang="en-GB" sz="2400" b="1" dirty="0" smtClean="0">
                <a:cs typeface="Arial" pitchFamily="34" charset="0"/>
              </a:rPr>
              <a:t>tatus</a:t>
            </a:r>
            <a:endParaRPr lang="en-GB" sz="2400" b="1" dirty="0">
              <a:cs typeface="Arial" pitchFamily="34" charset="0"/>
            </a:endParaRPr>
          </a:p>
        </p:txBody>
      </p:sp>
      <p:sp>
        <p:nvSpPr>
          <p:cNvPr id="11" name="Slide Number Placeholder 7"/>
          <p:cNvSpPr>
            <a:spLocks noGrp="1"/>
          </p:cNvSpPr>
          <p:nvPr>
            <p:ph type="sldNum" sz="quarter" idx="12"/>
          </p:nvPr>
        </p:nvSpPr>
        <p:spPr>
          <a:xfrm>
            <a:off x="6999288" y="6556375"/>
            <a:ext cx="2133600" cy="301625"/>
          </a:xfrm>
          <a:noFill/>
        </p:spPr>
        <p:txBody>
          <a:bodyPr/>
          <a:lstStyle/>
          <a:p>
            <a:r>
              <a:rPr lang="en-US" dirty="0" smtClean="0"/>
              <a:t>5</a:t>
            </a:r>
          </a:p>
        </p:txBody>
      </p:sp>
    </p:spTree>
    <p:extLst>
      <p:ext uri="{BB962C8B-B14F-4D97-AF65-F5344CB8AC3E}">
        <p14:creationId xmlns:p14="http://schemas.microsoft.com/office/powerpoint/2010/main" xmlns="" val="1457844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8" name="Rectangle 3"/>
          <p:cNvSpPr txBox="1">
            <a:spLocks noChangeArrowheads="1"/>
          </p:cNvSpPr>
          <p:nvPr/>
        </p:nvSpPr>
        <p:spPr bwMode="auto">
          <a:xfrm>
            <a:off x="436561" y="1066800"/>
            <a:ext cx="8243887" cy="5111750"/>
          </a:xfrm>
          <a:prstGeom prst="rect">
            <a:avLst/>
          </a:prstGeom>
          <a:noFill/>
          <a:ln w="9525">
            <a:noFill/>
            <a:miter lim="800000"/>
            <a:headEnd/>
            <a:tailEnd/>
          </a:ln>
        </p:spPr>
        <p:txBody>
          <a:bodyPr/>
          <a:lstStyle/>
          <a:p>
            <a:pPr marL="342900" indent="-342900">
              <a:spcBef>
                <a:spcPts val="600"/>
              </a:spcBef>
              <a:spcAft>
                <a:spcPts val="600"/>
              </a:spcAft>
              <a:buFont typeface="Arial" panose="020B0604020202020204" pitchFamily="34" charset="0"/>
              <a:buChar char="•"/>
            </a:pPr>
            <a:r>
              <a:rPr lang="en-ZA" sz="2000" dirty="0" smtClean="0"/>
              <a:t>The Department is committed </a:t>
            </a:r>
            <a:r>
              <a:rPr lang="en-ZA" sz="2000" dirty="0"/>
              <a:t>to ensure that services are rendered in the most cost-effective and efficient </a:t>
            </a:r>
            <a:r>
              <a:rPr lang="en-ZA" sz="2000" dirty="0" smtClean="0"/>
              <a:t>manner</a:t>
            </a:r>
            <a:endParaRPr lang="en-ZA" sz="2000" dirty="0"/>
          </a:p>
          <a:p>
            <a:pPr marL="342900" indent="-342900">
              <a:spcBef>
                <a:spcPts val="600"/>
              </a:spcBef>
              <a:spcAft>
                <a:spcPts val="600"/>
              </a:spcAft>
              <a:buFont typeface="Arial" panose="020B0604020202020204" pitchFamily="34" charset="0"/>
              <a:buChar char="•"/>
            </a:pPr>
            <a:r>
              <a:rPr lang="en-ZA" sz="2000" dirty="0"/>
              <a:t>Cost containment measures as communicated by the National Treasury have been </a:t>
            </a:r>
            <a:r>
              <a:rPr lang="en-ZA" sz="2000" dirty="0" smtClean="0"/>
              <a:t>implemented</a:t>
            </a:r>
            <a:endParaRPr lang="en-ZA" sz="2000" dirty="0"/>
          </a:p>
          <a:p>
            <a:pPr marL="361950" indent="-361950">
              <a:spcBef>
                <a:spcPts val="600"/>
              </a:spcBef>
              <a:spcAft>
                <a:spcPts val="600"/>
              </a:spcAft>
              <a:buFont typeface="Arial" panose="020B0604020202020204" pitchFamily="34" charset="0"/>
              <a:buChar char="•"/>
            </a:pPr>
            <a:r>
              <a:rPr lang="en-ZA" sz="2000" dirty="0" smtClean="0"/>
              <a:t>Additional </a:t>
            </a:r>
            <a:r>
              <a:rPr lang="en-ZA" sz="2000" dirty="0"/>
              <a:t>cost containment measures including the limitations placed on the purchasing of </a:t>
            </a:r>
            <a:r>
              <a:rPr lang="en-ZA" sz="2000" dirty="0" smtClean="0"/>
              <a:t>assets were implemented</a:t>
            </a:r>
            <a:endParaRPr lang="en-ZA" sz="2000" dirty="0"/>
          </a:p>
          <a:p>
            <a:pPr marL="361950" indent="-361950">
              <a:spcBef>
                <a:spcPts val="600"/>
              </a:spcBef>
              <a:spcAft>
                <a:spcPts val="600"/>
              </a:spcAft>
              <a:buFont typeface="Arial" panose="020B0604020202020204" pitchFamily="34" charset="0"/>
              <a:buChar char="•"/>
            </a:pPr>
            <a:r>
              <a:rPr lang="en-ZA" sz="2000" dirty="0"/>
              <a:t>Pro-active alternative dispute resolution mechanisms </a:t>
            </a:r>
            <a:r>
              <a:rPr lang="en-ZA" sz="2000" dirty="0" smtClean="0"/>
              <a:t>are </a:t>
            </a:r>
            <a:r>
              <a:rPr lang="en-ZA" sz="2000" dirty="0"/>
              <a:t>being implemented to reduce litigation costs and consideration of sharing in transversal contracts in this </a:t>
            </a:r>
            <a:r>
              <a:rPr lang="en-ZA" sz="2000" dirty="0" smtClean="0"/>
              <a:t>regard</a:t>
            </a:r>
            <a:endParaRPr lang="en-ZA" sz="2000" dirty="0"/>
          </a:p>
          <a:p>
            <a:pPr marL="361950" indent="-361950">
              <a:spcBef>
                <a:spcPts val="600"/>
              </a:spcBef>
              <a:spcAft>
                <a:spcPts val="600"/>
              </a:spcAft>
              <a:buFont typeface="Arial" panose="020B0604020202020204" pitchFamily="34" charset="0"/>
              <a:buChar char="•"/>
            </a:pPr>
            <a:r>
              <a:rPr lang="en-ZA" sz="2000" dirty="0"/>
              <a:t>Alternative examination operating models are explored to possibly reduce costs</a:t>
            </a:r>
          </a:p>
          <a:p>
            <a:pPr marL="361950" indent="-361950">
              <a:spcBef>
                <a:spcPts val="600"/>
              </a:spcBef>
              <a:spcAft>
                <a:spcPts val="600"/>
              </a:spcAft>
              <a:buFont typeface="Arial" panose="020B0604020202020204" pitchFamily="34" charset="0"/>
              <a:buChar char="•"/>
            </a:pPr>
            <a:r>
              <a:rPr lang="en-ZA" sz="2000" dirty="0"/>
              <a:t>Standard financial </a:t>
            </a:r>
            <a:r>
              <a:rPr lang="en-ZA" sz="2000" dirty="0" smtClean="0"/>
              <a:t>policies have been recommended to </a:t>
            </a:r>
            <a:r>
              <a:rPr lang="en-ZA" sz="2000" dirty="0"/>
              <a:t>CET </a:t>
            </a:r>
            <a:r>
              <a:rPr lang="en-ZA" sz="2000" dirty="0" smtClean="0"/>
              <a:t>colleges</a:t>
            </a:r>
            <a:r>
              <a:rPr lang="en-ZA" sz="2000" dirty="0"/>
              <a:t>, that may result in cost saving with regards to the oversight function of these </a:t>
            </a:r>
            <a:r>
              <a:rPr lang="en-ZA" sz="2000" dirty="0" smtClean="0"/>
              <a:t>colleges when implemented</a:t>
            </a:r>
            <a:endParaRPr lang="en-ZA" sz="2000" dirty="0"/>
          </a:p>
        </p:txBody>
      </p:sp>
      <p:sp>
        <p:nvSpPr>
          <p:cNvPr id="9" name="TextBox 8"/>
          <p:cNvSpPr txBox="1"/>
          <p:nvPr/>
        </p:nvSpPr>
        <p:spPr>
          <a:xfrm>
            <a:off x="425740" y="479366"/>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cs typeface="Arial" pitchFamily="34" charset="0"/>
              </a:rPr>
              <a:t>Economic / Effective / Efficient </a:t>
            </a:r>
            <a:r>
              <a:rPr lang="en-ZA" sz="2400" b="1" dirty="0">
                <a:cs typeface="Arial" pitchFamily="34" charset="0"/>
              </a:rPr>
              <a:t>U</a:t>
            </a:r>
            <a:r>
              <a:rPr lang="en-ZA" sz="2400" b="1" dirty="0" smtClean="0">
                <a:cs typeface="Arial" pitchFamily="34" charset="0"/>
              </a:rPr>
              <a:t>tilisation </a:t>
            </a:r>
            <a:r>
              <a:rPr lang="en-ZA" sz="2400" b="1" dirty="0">
                <a:cs typeface="Arial" pitchFamily="34" charset="0"/>
              </a:rPr>
              <a:t>of F</a:t>
            </a:r>
            <a:r>
              <a:rPr lang="en-ZA" sz="2400" b="1" dirty="0" smtClean="0">
                <a:cs typeface="Arial" pitchFamily="34" charset="0"/>
              </a:rPr>
              <a:t>unds</a:t>
            </a:r>
            <a:endParaRPr lang="en-ZA" sz="2400" b="1" dirty="0">
              <a:cs typeface="Arial" pitchFamily="34" charset="0"/>
            </a:endParaRPr>
          </a:p>
        </p:txBody>
      </p:sp>
      <p:sp>
        <p:nvSpPr>
          <p:cNvPr id="10" name="Slide Number Placeholder 7"/>
          <p:cNvSpPr>
            <a:spLocks noGrp="1"/>
          </p:cNvSpPr>
          <p:nvPr>
            <p:ph type="sldNum" sz="quarter" idx="12"/>
          </p:nvPr>
        </p:nvSpPr>
        <p:spPr>
          <a:xfrm>
            <a:off x="6999288" y="6556375"/>
            <a:ext cx="2133600" cy="301625"/>
          </a:xfrm>
          <a:noFill/>
        </p:spPr>
        <p:txBody>
          <a:bodyPr/>
          <a:lstStyle/>
          <a:p>
            <a:r>
              <a:rPr lang="en-US" dirty="0" smtClean="0"/>
              <a:t>6</a:t>
            </a:r>
          </a:p>
        </p:txBody>
      </p:sp>
    </p:spTree>
    <p:extLst>
      <p:ext uri="{BB962C8B-B14F-4D97-AF65-F5344CB8AC3E}">
        <p14:creationId xmlns:p14="http://schemas.microsoft.com/office/powerpoint/2010/main" xmlns="" val="317297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1113" y="-17463"/>
            <a:ext cx="9144001" cy="6875463"/>
          </a:xfrm>
          <a:prstGeom prst="rect">
            <a:avLst/>
          </a:prstGeom>
          <a:noFill/>
          <a:ln w="9525">
            <a:noFill/>
            <a:miter lim="800000"/>
            <a:headEnd/>
            <a:tailEnd/>
          </a:ln>
        </p:spPr>
      </p:pic>
      <p:sp>
        <p:nvSpPr>
          <p:cNvPr id="3077" name="TextBox 7"/>
          <p:cNvSpPr txBox="1">
            <a:spLocks noChangeArrowheads="1"/>
          </p:cNvSpPr>
          <p:nvPr/>
        </p:nvSpPr>
        <p:spPr bwMode="auto">
          <a:xfrm>
            <a:off x="429988" y="1113590"/>
            <a:ext cx="8273142" cy="45550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Bef>
                <a:spcPts val="600"/>
              </a:spcBef>
              <a:spcAft>
                <a:spcPts val="600"/>
              </a:spcAft>
              <a:buFont typeface="Arial" panose="020B0604020202020204" pitchFamily="34" charset="0"/>
              <a:buChar char="•"/>
              <a:defRPr/>
            </a:pPr>
            <a:r>
              <a:rPr lang="en-US" sz="2000" dirty="0" smtClean="0"/>
              <a:t>The </a:t>
            </a:r>
            <a:r>
              <a:rPr lang="en-US" sz="2000" dirty="0"/>
              <a:t>2018/19 APP has a total of 110 </a:t>
            </a:r>
            <a:r>
              <a:rPr lang="en-US" sz="2000" dirty="0" smtClean="0"/>
              <a:t>targets </a:t>
            </a:r>
            <a:r>
              <a:rPr lang="en-US" sz="2000" dirty="0"/>
              <a:t>of which 75 pertain to direct outputs </a:t>
            </a:r>
            <a:r>
              <a:rPr lang="en-US" sz="2000" dirty="0" smtClean="0"/>
              <a:t>by </a:t>
            </a:r>
            <a:r>
              <a:rPr lang="en-US" sz="2000" dirty="0"/>
              <a:t>the Department, while 35 relate to the performance of the PSET </a:t>
            </a:r>
            <a:r>
              <a:rPr lang="en-US" sz="2000" dirty="0" smtClean="0"/>
              <a:t>system</a:t>
            </a:r>
            <a:endParaRPr lang="en-US" sz="2000" dirty="0"/>
          </a:p>
          <a:p>
            <a:pPr marL="363538" lvl="1" indent="-363538" eaLnBrk="1" fontAlgn="ctr" hangingPunct="1">
              <a:spcBef>
                <a:spcPts val="600"/>
              </a:spcBef>
              <a:spcAft>
                <a:spcPts val="600"/>
              </a:spcAft>
              <a:buFont typeface="Arial" panose="020B0604020202020204" pitchFamily="34" charset="0"/>
              <a:buChar char="•"/>
              <a:defRPr/>
            </a:pPr>
            <a:r>
              <a:rPr lang="en-US" sz="2000" dirty="0" smtClean="0"/>
              <a:t>The </a:t>
            </a:r>
            <a:r>
              <a:rPr lang="en-US" sz="2000" dirty="0"/>
              <a:t>Department </a:t>
            </a:r>
            <a:r>
              <a:rPr lang="en-US" sz="2000" dirty="0" smtClean="0"/>
              <a:t>had 21 milestones  in the 1</a:t>
            </a:r>
            <a:r>
              <a:rPr lang="en-US" sz="2000" baseline="30000" dirty="0" smtClean="0"/>
              <a:t>st</a:t>
            </a:r>
            <a:r>
              <a:rPr lang="en-US" sz="2000" dirty="0" smtClean="0"/>
              <a:t> quarter, which were met (activities towards the attainment of annual targets)</a:t>
            </a:r>
          </a:p>
          <a:p>
            <a:pPr marL="363538" lvl="1" indent="-363538" eaLnBrk="1" fontAlgn="ctr" hangingPunct="1">
              <a:spcBef>
                <a:spcPts val="0"/>
              </a:spcBef>
              <a:spcAft>
                <a:spcPts val="0"/>
              </a:spcAft>
              <a:buFont typeface="Arial" panose="020B0604020202020204" pitchFamily="34" charset="0"/>
              <a:buChar char="•"/>
              <a:defRPr/>
            </a:pPr>
            <a:r>
              <a:rPr lang="en-US" altLang="en-US" sz="2000" dirty="0" smtClean="0">
                <a:cs typeface="Arial" charset="0"/>
              </a:rPr>
              <a:t>The focus was  </a:t>
            </a:r>
            <a:r>
              <a:rPr lang="en-US" altLang="en-US" sz="2000" dirty="0">
                <a:cs typeface="Arial" charset="0"/>
              </a:rPr>
              <a:t>mainly on oversight and reporting </a:t>
            </a:r>
            <a:r>
              <a:rPr lang="en-US" altLang="en-US" sz="2000" dirty="0" smtClean="0">
                <a:cs typeface="Arial" charset="0"/>
              </a:rPr>
              <a:t>in areas of: </a:t>
            </a:r>
          </a:p>
          <a:p>
            <a:pPr marL="719138" lvl="2" indent="-360363" eaLnBrk="1" fontAlgn="ctr" hangingPunct="1">
              <a:spcBef>
                <a:spcPts val="0"/>
              </a:spcBef>
              <a:spcAft>
                <a:spcPts val="0"/>
              </a:spcAft>
              <a:buFont typeface="Courier New" panose="02070309020205020404" pitchFamily="49" charset="0"/>
              <a:buChar char="o"/>
              <a:defRPr/>
            </a:pPr>
            <a:r>
              <a:rPr lang="en-ZA" sz="2000" dirty="0"/>
              <a:t>Institutional </a:t>
            </a:r>
            <a:r>
              <a:rPr lang="en-ZA" sz="2000" dirty="0" smtClean="0"/>
              <a:t>governance - TVET </a:t>
            </a:r>
            <a:r>
              <a:rPr lang="en-ZA" sz="2000" dirty="0"/>
              <a:t>&amp; </a:t>
            </a:r>
            <a:r>
              <a:rPr lang="en-ZA" sz="2000" dirty="0" smtClean="0"/>
              <a:t>CET colleges, </a:t>
            </a:r>
            <a:r>
              <a:rPr lang="en-ZA" sz="2000" dirty="0"/>
              <a:t>and </a:t>
            </a:r>
            <a:r>
              <a:rPr lang="en-ZA" sz="2000" dirty="0" smtClean="0"/>
              <a:t>SETAs </a:t>
            </a:r>
            <a:endParaRPr lang="en-ZA" sz="2000" dirty="0"/>
          </a:p>
          <a:p>
            <a:pPr marL="719138" lvl="2" indent="-360363" eaLnBrk="1" fontAlgn="ctr" hangingPunct="1">
              <a:spcBef>
                <a:spcPts val="0"/>
              </a:spcBef>
              <a:spcAft>
                <a:spcPts val="0"/>
              </a:spcAft>
              <a:buFont typeface="Courier New" panose="02070309020205020404" pitchFamily="49" charset="0"/>
              <a:buChar char="o"/>
              <a:defRPr/>
            </a:pPr>
            <a:r>
              <a:rPr lang="en-US" sz="2000" dirty="0"/>
              <a:t>Infrastructure development and maintenance at TVET colleges  </a:t>
            </a:r>
            <a:endParaRPr lang="en-ZA" sz="2000" dirty="0"/>
          </a:p>
          <a:p>
            <a:pPr marL="719138" lvl="2" indent="-360363" eaLnBrk="1" fontAlgn="ctr" hangingPunct="1">
              <a:spcBef>
                <a:spcPts val="0"/>
              </a:spcBef>
              <a:spcAft>
                <a:spcPts val="0"/>
              </a:spcAft>
              <a:buFont typeface="Courier New" panose="02070309020205020404" pitchFamily="49" charset="0"/>
              <a:buChar char="o"/>
              <a:defRPr/>
            </a:pPr>
            <a:r>
              <a:rPr lang="en-ZA" sz="2000" dirty="0"/>
              <a:t>Certification backlog eradication</a:t>
            </a:r>
          </a:p>
          <a:p>
            <a:pPr marL="719138" lvl="2" indent="-360363" eaLnBrk="1" fontAlgn="ctr" hangingPunct="1">
              <a:spcBef>
                <a:spcPts val="0"/>
              </a:spcBef>
              <a:spcAft>
                <a:spcPts val="0"/>
              </a:spcAft>
              <a:buFont typeface="Courier New" panose="02070309020205020404" pitchFamily="49" charset="0"/>
              <a:buChar char="o"/>
              <a:defRPr/>
            </a:pPr>
            <a:r>
              <a:rPr lang="en-ZA" sz="2000" dirty="0"/>
              <a:t>Academic performance of students</a:t>
            </a:r>
          </a:p>
          <a:p>
            <a:pPr marL="719138" lvl="2" indent="-360363" eaLnBrk="1" fontAlgn="ctr" hangingPunct="1">
              <a:spcBef>
                <a:spcPts val="600"/>
              </a:spcBef>
              <a:spcAft>
                <a:spcPts val="600"/>
              </a:spcAft>
              <a:buFont typeface="Courier New" panose="02070309020205020404" pitchFamily="49" charset="0"/>
              <a:buChar char="o"/>
              <a:defRPr/>
            </a:pPr>
            <a:r>
              <a:rPr lang="en-ZA" sz="2000" dirty="0"/>
              <a:t>The conduct of TVET college examination centres during national examinations and </a:t>
            </a:r>
            <a:r>
              <a:rPr lang="en-ZA" sz="2000" dirty="0" smtClean="0"/>
              <a:t>assessments</a:t>
            </a:r>
          </a:p>
          <a:p>
            <a:pPr marL="800100" lvl="2" indent="-441325" eaLnBrk="1" fontAlgn="ctr" hangingPunct="1">
              <a:spcBef>
                <a:spcPts val="600"/>
              </a:spcBef>
              <a:spcAft>
                <a:spcPts val="600"/>
              </a:spcAft>
              <a:buFont typeface="Courier New" panose="02070309020205020404" pitchFamily="49" charset="0"/>
              <a:buChar char="o"/>
              <a:defRPr/>
            </a:pPr>
            <a:endParaRPr lang="en-US" sz="2000" dirty="0" smtClean="0"/>
          </a:p>
        </p:txBody>
      </p:sp>
      <p:sp>
        <p:nvSpPr>
          <p:cNvPr id="7" name="TextBox 6"/>
          <p:cNvSpPr txBox="1"/>
          <p:nvPr/>
        </p:nvSpPr>
        <p:spPr>
          <a:xfrm>
            <a:off x="425740" y="479367"/>
            <a:ext cx="8243887"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kern="0" dirty="0">
                <a:solidFill>
                  <a:schemeClr val="bg1"/>
                </a:solidFill>
              </a:rPr>
              <a:t>First Quarter Performance Report (2018/19</a:t>
            </a:r>
            <a:r>
              <a:rPr lang="en-US" sz="2400" b="1" kern="0" dirty="0" smtClean="0">
                <a:solidFill>
                  <a:schemeClr val="bg1"/>
                </a:solidFill>
              </a:rPr>
              <a:t>)</a:t>
            </a:r>
            <a:endParaRPr lang="en-US" sz="3600" b="1" kern="0" dirty="0">
              <a:solidFill>
                <a:schemeClr val="bg1"/>
              </a:solidFill>
            </a:endParaRPr>
          </a:p>
        </p:txBody>
      </p:sp>
      <p:sp>
        <p:nvSpPr>
          <p:cNvPr id="9" name="Slide Number Placeholder 7"/>
          <p:cNvSpPr>
            <a:spLocks noGrp="1"/>
          </p:cNvSpPr>
          <p:nvPr>
            <p:ph type="sldNum" sz="quarter" idx="12"/>
          </p:nvPr>
        </p:nvSpPr>
        <p:spPr>
          <a:xfrm>
            <a:off x="6999288" y="6556375"/>
            <a:ext cx="2133600" cy="301625"/>
          </a:xfrm>
          <a:noFill/>
        </p:spPr>
        <p:txBody>
          <a:bodyPr/>
          <a:lstStyle/>
          <a:p>
            <a:r>
              <a:rPr lang="en-US" dirty="0" smtClean="0"/>
              <a:t>7</a:t>
            </a:r>
          </a:p>
        </p:txBody>
      </p:sp>
    </p:spTree>
    <p:extLst>
      <p:ext uri="{BB962C8B-B14F-4D97-AF65-F5344CB8AC3E}">
        <p14:creationId xmlns:p14="http://schemas.microsoft.com/office/powerpoint/2010/main" xmlns="" val="4284395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20089</TotalTime>
  <Words>2281</Words>
  <Application>Microsoft Office PowerPoint</Application>
  <PresentationFormat>On-screen Show (4:3)</PresentationFormat>
  <Paragraphs>344</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276</cp:revision>
  <cp:lastPrinted>2018-08-02T13:27:21Z</cp:lastPrinted>
  <dcterms:created xsi:type="dcterms:W3CDTF">2010-10-01T19:49:50Z</dcterms:created>
  <dcterms:modified xsi:type="dcterms:W3CDTF">2018-09-10T12:34:54Z</dcterms:modified>
</cp:coreProperties>
</file>