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96" r:id="rId3"/>
    <p:sldId id="297" r:id="rId4"/>
    <p:sldId id="298" r:id="rId5"/>
    <p:sldId id="309" r:id="rId6"/>
    <p:sldId id="312" r:id="rId7"/>
    <p:sldId id="313" r:id="rId8"/>
    <p:sldId id="311" r:id="rId9"/>
    <p:sldId id="295"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xmlns="">
        <p15:guide id="1" orient="horz" pos="623" userDrawn="1">
          <p15:clr>
            <a:srgbClr val="A4A3A4"/>
          </p15:clr>
        </p15:guide>
        <p15:guide id="2" pos="649" userDrawn="1">
          <p15:clr>
            <a:srgbClr val="A4A3A4"/>
          </p15:clr>
        </p15:guide>
        <p15:guide id="4" pos="14711" userDrawn="1">
          <p15:clr>
            <a:srgbClr val="A4A3A4"/>
          </p15:clr>
        </p15:guide>
        <p15:guide id="5" orient="horz" pos="986" userDrawn="1">
          <p15:clr>
            <a:srgbClr val="A4A3A4"/>
          </p15:clr>
        </p15:guide>
        <p15:guide id="6" orient="horz" pos="1644" userDrawn="1">
          <p15:clr>
            <a:srgbClr val="A4A3A4"/>
          </p15:clr>
        </p15:guide>
        <p15:guide id="7" orient="horz" pos="7654" userDrawn="1">
          <p15:clr>
            <a:srgbClr val="A4A3A4"/>
          </p15:clr>
        </p15:guide>
        <p15:guide id="8" orient="horz" pos="7813" userDrawn="1">
          <p15:clr>
            <a:srgbClr val="A4A3A4"/>
          </p15:clr>
        </p15:guide>
        <p15:guide id="9" orient="horz" pos="81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000000"/>
        </p14:laserClr>
      </p:ext>
      <p:ext uri="{2FDB2607-1784-4EEB-B798-7EB5836EED8A}">
        <p14:showMediaCtrls xmlns:p14="http://schemas.microsoft.com/office/powerpoint/2010/main" xmlns="" val="1"/>
      </p:ext>
    </p:extLst>
  </p:showPr>
  <p:clrMru>
    <a:srgbClr val="6B8C67"/>
    <a:srgbClr val="000000"/>
    <a:srgbClr val="93A63A"/>
    <a:srgbClr val="EA5A50"/>
    <a:srgbClr val="1B6775"/>
    <a:srgbClr val="1C232B"/>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96"/>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DD3AC9-44E2-5B4E-8E67-6FF5CFEA81C1}" v="32" dt="2018-09-07T04:54:53.734"/>
    <p1510:client id="{5C5AA42E-C245-CE4F-9DEB-BE3B6D334260}" v="15" dt="2018-09-06T06:51:40.62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53"/>
    <p:restoredTop sz="94757"/>
  </p:normalViewPr>
  <p:slideViewPr>
    <p:cSldViewPr snapToGrid="0" snapToObjects="1" showGuides="1">
      <p:cViewPr varScale="1">
        <p:scale>
          <a:sx n="55" d="100"/>
          <a:sy n="55" d="100"/>
        </p:scale>
        <p:origin x="-150" y="-90"/>
      </p:cViewPr>
      <p:guideLst>
        <p:guide orient="horz" pos="623"/>
        <p:guide orient="horz" pos="986"/>
        <p:guide orient="horz" pos="1644"/>
        <p:guide orient="horz" pos="7654"/>
        <p:guide orient="horz" pos="7813"/>
        <p:guide orient="horz" pos="8130"/>
        <p:guide pos="649"/>
        <p:guide pos="1471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811764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21675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812625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73300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789946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34295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137514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933324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xfrm>
            <a:off x="22872700" y="12488839"/>
            <a:ext cx="508000" cy="379591"/>
          </a:xfrm>
          <a:prstGeom prst="rect">
            <a:avLst/>
          </a:prstGeom>
        </p:spPr>
        <p:txBody>
          <a:bodyPr/>
          <a:lstStyle/>
          <a:p>
            <a:fld id="{86CB4B4D-7CA3-9044-876B-883B54F8677D}" type="slidenum">
              <a:rPr/>
              <a:pPr/>
              <a:t>‹#›</a:t>
            </a:fld>
            <a:endParaRPr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24384000" cy="13716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 descr="Image"/>
          <p:cNvPicPr>
            <a:picLocks noChangeAspect="1"/>
          </p:cNvPicPr>
          <p:nvPr userDrawn="1"/>
        </p:nvPicPr>
        <p:blipFill>
          <a:blip r:embed="rId3" cstate="print">
            <a:extLst/>
          </a:blip>
          <a:stretch>
            <a:fillRect/>
          </a:stretch>
        </p:blipFill>
        <p:spPr>
          <a:xfrm>
            <a:off x="1028700" y="973561"/>
            <a:ext cx="4521200" cy="2015278"/>
          </a:xfrm>
          <a:prstGeom prst="rect">
            <a:avLst/>
          </a:prstGeom>
          <a:ln w="12700">
            <a:miter lim="400000"/>
          </a:ln>
        </p:spPr>
      </p:pic>
      <p:sp>
        <p:nvSpPr>
          <p:cNvPr id="8" name="NATIONAL OFFICE…"/>
          <p:cNvSpPr txBox="1"/>
          <p:nvPr userDrawn="1"/>
        </p:nvSpPr>
        <p:spPr>
          <a:xfrm>
            <a:off x="980230" y="11303000"/>
            <a:ext cx="2424486" cy="148517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lgn="l" defTabSz="457200">
              <a:lnSpc>
                <a:spcPts val="2800"/>
              </a:lnSpc>
              <a:defRPr sz="1200" b="1">
                <a:latin typeface="Arial"/>
                <a:ea typeface="Arial"/>
                <a:cs typeface="Arial"/>
                <a:sym typeface="Arial"/>
              </a:defRPr>
            </a:pPr>
            <a:r>
              <a:rPr dirty="0"/>
              <a:t>NATIONAL OFFICE </a:t>
            </a:r>
          </a:p>
          <a:p>
            <a:pPr algn="l" defTabSz="457200">
              <a:lnSpc>
                <a:spcPts val="2800"/>
              </a:lnSpc>
              <a:defRPr sz="1200">
                <a:latin typeface="Arial"/>
                <a:ea typeface="Arial"/>
                <a:cs typeface="Arial"/>
                <a:sym typeface="Arial"/>
              </a:defRPr>
            </a:pPr>
            <a:r>
              <a:rPr dirty="0"/>
              <a:t>61 Katherine Street, </a:t>
            </a:r>
          </a:p>
          <a:p>
            <a:pPr algn="l" defTabSz="457200">
              <a:lnSpc>
                <a:spcPts val="2800"/>
              </a:lnSpc>
              <a:defRPr sz="1200">
                <a:latin typeface="Arial"/>
                <a:ea typeface="Arial"/>
                <a:cs typeface="Arial"/>
                <a:sym typeface="Arial"/>
              </a:defRPr>
            </a:pPr>
            <a:r>
              <a:rPr dirty="0"/>
              <a:t>Sandton, 2196 </a:t>
            </a:r>
          </a:p>
          <a:p>
            <a:pPr algn="l" defTabSz="457200">
              <a:lnSpc>
                <a:spcPts val="2800"/>
              </a:lnSpc>
              <a:defRPr sz="1200">
                <a:latin typeface="Arial"/>
                <a:ea typeface="Arial"/>
                <a:cs typeface="Arial"/>
                <a:sym typeface="Arial"/>
              </a:defRPr>
            </a:pPr>
            <a:r>
              <a:rPr dirty="0"/>
              <a:t>P.O. Box 652807, Benmore, 2010 </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hoto - Vertica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24384000" cy="13716000"/>
          </a:xfrm>
          <a:prstGeom prst="rect">
            <a:avLst/>
          </a:prstGeom>
        </p:spPr>
      </p:pic>
      <p:sp>
        <p:nvSpPr>
          <p:cNvPr id="9" name="Square"/>
          <p:cNvSpPr/>
          <p:nvPr userDrawn="1"/>
        </p:nvSpPr>
        <p:spPr>
          <a:xfrm>
            <a:off x="22872700" y="12420600"/>
            <a:ext cx="508000" cy="508000"/>
          </a:xfrm>
          <a:prstGeom prst="rect">
            <a:avLst/>
          </a:prstGeom>
          <a:ln w="25400">
            <a:solidFill>
              <a:schemeClr val="bg1"/>
            </a:solidFill>
            <a:miter lim="400000"/>
          </a:ln>
        </p:spPr>
        <p:txBody>
          <a:bodyPr lIns="0" tIns="0" rIns="0" bIns="0" anchor="ctr"/>
          <a:lstStyle/>
          <a:p>
            <a:pPr>
              <a:defRPr sz="1800">
                <a:solidFill>
                  <a:srgbClr val="1C232B"/>
                </a:solidFill>
                <a:latin typeface="Arial"/>
                <a:ea typeface="Arial"/>
                <a:cs typeface="Arial"/>
                <a:sym typeface="Arial"/>
              </a:defRPr>
            </a:pPr>
            <a:endParaRPr dirty="0"/>
          </a:p>
        </p:txBody>
      </p:sp>
      <p:sp>
        <p:nvSpPr>
          <p:cNvPr id="5" name="Slide Number"/>
          <p:cNvSpPr txBox="1">
            <a:spLocks noGrp="1"/>
          </p:cNvSpPr>
          <p:nvPr>
            <p:ph type="sldNum" sz="quarter" idx="2"/>
          </p:nvPr>
        </p:nvSpPr>
        <p:spPr>
          <a:xfrm>
            <a:off x="22872700" y="12488839"/>
            <a:ext cx="508000" cy="379591"/>
          </a:xfrm>
          <a:prstGeom prst="rect">
            <a:avLst/>
          </a:prstGeom>
        </p:spPr>
        <p:txBody>
          <a:bodyPr/>
          <a:lstStyle>
            <a:lvl1pPr>
              <a:defRPr sz="1800">
                <a:solidFill>
                  <a:schemeClr val="bg1"/>
                </a:solidFill>
                <a:latin typeface="Arial" charset="0"/>
                <a:ea typeface="Arial" charset="0"/>
                <a:cs typeface="Arial" charset="0"/>
              </a:defRPr>
            </a:lvl1pPr>
          </a:lstStyle>
          <a:p>
            <a:fld id="{53A8D7B6-70CD-3B4E-9895-56795E93C7F1}" type="slidenum">
              <a:rPr lang="uk-UA" smtClean="0"/>
              <a:pPr/>
              <a:t>‹#›</a:t>
            </a:fld>
            <a:endParaRPr lang="uk-UA" dirty="0"/>
          </a:p>
        </p:txBody>
      </p:sp>
      <p:pic>
        <p:nvPicPr>
          <p:cNvPr id="8" name="Image" descr="Image"/>
          <p:cNvPicPr>
            <a:picLocks noChangeAspect="1"/>
          </p:cNvPicPr>
          <p:nvPr userDrawn="1"/>
        </p:nvPicPr>
        <p:blipFill>
          <a:blip r:embed="rId3" cstate="print">
            <a:extLst/>
          </a:blip>
          <a:stretch>
            <a:fillRect/>
          </a:stretch>
        </p:blipFill>
        <p:spPr>
          <a:xfrm>
            <a:off x="1011256" y="12420600"/>
            <a:ext cx="1381088" cy="508001"/>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 Top">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24384000" cy="13716000"/>
          </a:xfrm>
          <a:prstGeom prst="rect">
            <a:avLst/>
          </a:prstGeom>
        </p:spPr>
      </p:pic>
      <p:sp>
        <p:nvSpPr>
          <p:cNvPr id="6" name="Square"/>
          <p:cNvSpPr/>
          <p:nvPr userDrawn="1"/>
        </p:nvSpPr>
        <p:spPr>
          <a:xfrm>
            <a:off x="22872700" y="12420600"/>
            <a:ext cx="508000" cy="508000"/>
          </a:xfrm>
          <a:prstGeom prst="rect">
            <a:avLst/>
          </a:prstGeom>
          <a:ln w="25400">
            <a:solidFill>
              <a:schemeClr val="bg1"/>
            </a:solidFill>
            <a:miter lim="400000"/>
          </a:ln>
        </p:spPr>
        <p:txBody>
          <a:bodyPr lIns="0" tIns="0" rIns="0" bIns="0" anchor="ctr"/>
          <a:lstStyle/>
          <a:p>
            <a:pPr>
              <a:defRPr sz="1800">
                <a:solidFill>
                  <a:srgbClr val="1C232B"/>
                </a:solidFill>
                <a:latin typeface="Arial"/>
                <a:ea typeface="Arial"/>
                <a:cs typeface="Arial"/>
                <a:sym typeface="Arial"/>
              </a:defRPr>
            </a:pPr>
            <a:endParaRPr dirty="0"/>
          </a:p>
        </p:txBody>
      </p:sp>
      <p:sp>
        <p:nvSpPr>
          <p:cNvPr id="15" name="Slide Number"/>
          <p:cNvSpPr txBox="1">
            <a:spLocks noGrp="1"/>
          </p:cNvSpPr>
          <p:nvPr>
            <p:ph type="sldNum" sz="quarter" idx="2"/>
          </p:nvPr>
        </p:nvSpPr>
        <p:spPr>
          <a:xfrm>
            <a:off x="22872700" y="12488839"/>
            <a:ext cx="508000" cy="379591"/>
          </a:xfrm>
          <a:prstGeom prst="rect">
            <a:avLst/>
          </a:prstGeom>
        </p:spPr>
        <p:txBody>
          <a:bodyPr/>
          <a:lstStyle>
            <a:lvl1pPr>
              <a:defRPr sz="1800">
                <a:solidFill>
                  <a:srgbClr val="EA5A50"/>
                </a:solidFill>
                <a:latin typeface="Arial" charset="0"/>
                <a:ea typeface="Arial" charset="0"/>
                <a:cs typeface="Arial" charset="0"/>
              </a:defRPr>
            </a:lvl1pPr>
          </a:lstStyle>
          <a:p>
            <a:fld id="{53A8D7B6-70CD-3B4E-9895-56795E93C7F1}" type="slidenum">
              <a:rPr lang="uk-UA" smtClean="0"/>
              <a:pPr/>
              <a:t>‹#›</a:t>
            </a:fld>
            <a:endParaRPr lang="uk-UA" dirty="0"/>
          </a:p>
        </p:txBody>
      </p:sp>
      <p:pic>
        <p:nvPicPr>
          <p:cNvPr id="7" name="Image" descr="Image"/>
          <p:cNvPicPr>
            <a:picLocks noChangeAspect="1"/>
          </p:cNvPicPr>
          <p:nvPr userDrawn="1"/>
        </p:nvPicPr>
        <p:blipFill>
          <a:blip r:embed="rId3" cstate="print">
            <a:extLst/>
          </a:blip>
          <a:stretch>
            <a:fillRect/>
          </a:stretch>
        </p:blipFill>
        <p:spPr>
          <a:xfrm>
            <a:off x="1011256" y="12420600"/>
            <a:ext cx="1381088" cy="508001"/>
          </a:xfrm>
          <a:prstGeom prst="rect">
            <a:avLst/>
          </a:prstGeom>
          <a:ln w="12700">
            <a:miter lim="400000"/>
          </a:ln>
        </p:spPr>
      </p:pic>
      <p:sp>
        <p:nvSpPr>
          <p:cNvPr id="8" name="Square"/>
          <p:cNvSpPr/>
          <p:nvPr userDrawn="1"/>
        </p:nvSpPr>
        <p:spPr>
          <a:xfrm>
            <a:off x="22867936" y="12430122"/>
            <a:ext cx="508000" cy="508000"/>
          </a:xfrm>
          <a:prstGeom prst="rect">
            <a:avLst/>
          </a:prstGeom>
          <a:ln w="25400">
            <a:solidFill>
              <a:srgbClr val="E95A50"/>
            </a:solidFill>
            <a:miter lim="400000"/>
          </a:ln>
        </p:spPr>
        <p:txBody>
          <a:bodyPr lIns="0" tIns="0" rIns="0" bIns="0" anchor="ctr"/>
          <a:lstStyle/>
          <a:p>
            <a:pPr>
              <a:defRPr sz="1800">
                <a:solidFill>
                  <a:srgbClr val="1C232B"/>
                </a:solidFill>
                <a:latin typeface="Arial"/>
                <a:ea typeface="Arial"/>
                <a:cs typeface="Arial"/>
                <a:sym typeface="Arial"/>
              </a:defRPr>
            </a:pPr>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 Cent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24384000" cy="13716000"/>
          </a:xfrm>
          <a:prstGeom prst="rect">
            <a:avLst/>
          </a:prstGeom>
        </p:spPr>
      </p:pic>
      <p:sp>
        <p:nvSpPr>
          <p:cNvPr id="7" name="Square"/>
          <p:cNvSpPr/>
          <p:nvPr userDrawn="1"/>
        </p:nvSpPr>
        <p:spPr>
          <a:xfrm>
            <a:off x="22872700" y="12420600"/>
            <a:ext cx="508000" cy="508000"/>
          </a:xfrm>
          <a:prstGeom prst="rect">
            <a:avLst/>
          </a:prstGeom>
          <a:ln w="25400">
            <a:solidFill>
              <a:schemeClr val="bg1"/>
            </a:solidFill>
            <a:miter lim="400000"/>
          </a:ln>
        </p:spPr>
        <p:txBody>
          <a:bodyPr lIns="0" tIns="0" rIns="0" bIns="0" anchor="ctr"/>
          <a:lstStyle/>
          <a:p>
            <a:pPr>
              <a:defRPr sz="1800">
                <a:solidFill>
                  <a:srgbClr val="1C232B"/>
                </a:solidFill>
                <a:latin typeface="Arial"/>
                <a:ea typeface="Arial"/>
                <a:cs typeface="Arial"/>
                <a:sym typeface="Arial"/>
              </a:defRPr>
            </a:pPr>
            <a:endParaRPr dirty="0"/>
          </a:p>
        </p:txBody>
      </p:sp>
      <p:sp>
        <p:nvSpPr>
          <p:cNvPr id="6" name="Slide Number"/>
          <p:cNvSpPr txBox="1">
            <a:spLocks noGrp="1"/>
          </p:cNvSpPr>
          <p:nvPr>
            <p:ph type="sldNum" sz="quarter" idx="2"/>
          </p:nvPr>
        </p:nvSpPr>
        <p:spPr>
          <a:xfrm>
            <a:off x="22872700" y="12488839"/>
            <a:ext cx="508000" cy="379591"/>
          </a:xfrm>
          <a:prstGeom prst="rect">
            <a:avLst/>
          </a:prstGeom>
        </p:spPr>
        <p:txBody>
          <a:bodyPr/>
          <a:lstStyle>
            <a:lvl1pPr>
              <a:defRPr sz="1800">
                <a:solidFill>
                  <a:schemeClr val="bg1"/>
                </a:solidFill>
                <a:latin typeface="Arial" charset="0"/>
                <a:ea typeface="Arial" charset="0"/>
                <a:cs typeface="Arial" charset="0"/>
              </a:defRPr>
            </a:lvl1pPr>
          </a:lstStyle>
          <a:p>
            <a:fld id="{53A8D7B6-70CD-3B4E-9895-56795E93C7F1}" type="slidenum">
              <a:rPr lang="uk-UA" smtClean="0"/>
              <a:pPr/>
              <a:t>‹#›</a:t>
            </a:fld>
            <a:endParaRPr lang="uk-UA" dirty="0"/>
          </a:p>
        </p:txBody>
      </p:sp>
      <p:pic>
        <p:nvPicPr>
          <p:cNvPr id="8" name="Image" descr="Image"/>
          <p:cNvPicPr>
            <a:picLocks noChangeAspect="1"/>
          </p:cNvPicPr>
          <p:nvPr userDrawn="1"/>
        </p:nvPicPr>
        <p:blipFill>
          <a:blip r:embed="rId3" cstate="print">
            <a:extLst/>
          </a:blip>
          <a:stretch>
            <a:fillRect/>
          </a:stretch>
        </p:blipFill>
        <p:spPr>
          <a:xfrm>
            <a:off x="1011256" y="12420600"/>
            <a:ext cx="1381088" cy="508000"/>
          </a:xfrm>
          <a:prstGeom prst="rect">
            <a:avLst/>
          </a:prstGeom>
          <a:ln w="127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 Top">
    <p:spTree>
      <p:nvGrpSpPr>
        <p:cNvPr id="1" name=""/>
        <p:cNvGrpSpPr/>
        <p:nvPr/>
      </p:nvGrpSpPr>
      <p:grpSpPr>
        <a:xfrm>
          <a:off x="0" y="0"/>
          <a:ext cx="0" cy="0"/>
          <a:chOff x="0" y="0"/>
          <a:chExt cx="0" cy="0"/>
        </a:xfrm>
      </p:grpSpPr>
      <p:sp>
        <p:nvSpPr>
          <p:cNvPr id="7" name="Slide Number"/>
          <p:cNvSpPr txBox="1">
            <a:spLocks noGrp="1"/>
          </p:cNvSpPr>
          <p:nvPr>
            <p:ph type="sldNum" sz="quarter" idx="2"/>
          </p:nvPr>
        </p:nvSpPr>
        <p:spPr>
          <a:xfrm>
            <a:off x="22872700" y="12488839"/>
            <a:ext cx="508000" cy="379591"/>
          </a:xfrm>
          <a:prstGeom prst="rect">
            <a:avLst/>
          </a:prstGeom>
        </p:spPr>
        <p:txBody>
          <a:bodyPr/>
          <a:lstStyle>
            <a:lvl1pPr>
              <a:defRPr sz="1800">
                <a:solidFill>
                  <a:srgbClr val="93A63A"/>
                </a:solidFill>
                <a:latin typeface="Arial" charset="0"/>
                <a:ea typeface="Arial" charset="0"/>
                <a:cs typeface="Arial" charset="0"/>
              </a:defRPr>
            </a:lvl1pPr>
          </a:lstStyle>
          <a:p>
            <a:fld id="{53A8D7B6-70CD-3B4E-9895-56795E93C7F1}" type="slidenum">
              <a:rPr lang="uk-UA" smtClean="0"/>
              <a:pPr/>
              <a:t>‹#›</a:t>
            </a:fld>
            <a:endParaRPr lang="uk-UA" dirty="0"/>
          </a:p>
        </p:txBody>
      </p:sp>
      <p:sp>
        <p:nvSpPr>
          <p:cNvPr id="5" name="Square"/>
          <p:cNvSpPr/>
          <p:nvPr userDrawn="1"/>
        </p:nvSpPr>
        <p:spPr>
          <a:xfrm>
            <a:off x="22872700" y="12420600"/>
            <a:ext cx="508000" cy="508000"/>
          </a:xfrm>
          <a:prstGeom prst="rect">
            <a:avLst/>
          </a:prstGeom>
          <a:ln w="25400">
            <a:solidFill>
              <a:srgbClr val="93A63A"/>
            </a:solidFill>
            <a:miter lim="400000"/>
          </a:ln>
        </p:spPr>
        <p:txBody>
          <a:bodyPr lIns="0" tIns="0" rIns="0" bIns="0" anchor="ctr"/>
          <a:lstStyle/>
          <a:p>
            <a:pPr>
              <a:defRPr sz="1800">
                <a:solidFill>
                  <a:srgbClr val="1C232B"/>
                </a:solidFill>
                <a:latin typeface="Arial"/>
                <a:ea typeface="Arial"/>
                <a:cs typeface="Arial"/>
                <a:sym typeface="Arial"/>
              </a:defRPr>
            </a:pPr>
            <a:endParaRPr dirty="0"/>
          </a:p>
        </p:txBody>
      </p:sp>
      <p:pic>
        <p:nvPicPr>
          <p:cNvPr id="6" name="Image"/>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1015058" y="12420600"/>
            <a:ext cx="1373484" cy="508001"/>
          </a:xfrm>
          <a:prstGeom prst="rect">
            <a:avLst/>
          </a:prstGeom>
          <a:ln w="12700">
            <a:miter lim="400000"/>
          </a:ln>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Photo - Vertica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24384000" cy="13716000"/>
          </a:xfrm>
          <a:prstGeom prst="rect">
            <a:avLst/>
          </a:prstGeom>
        </p:spPr>
      </p:pic>
      <p:sp>
        <p:nvSpPr>
          <p:cNvPr id="9" name="Square"/>
          <p:cNvSpPr/>
          <p:nvPr userDrawn="1"/>
        </p:nvSpPr>
        <p:spPr>
          <a:xfrm>
            <a:off x="22872700" y="12420600"/>
            <a:ext cx="508000" cy="508000"/>
          </a:xfrm>
          <a:prstGeom prst="rect">
            <a:avLst/>
          </a:prstGeom>
          <a:ln w="25400">
            <a:solidFill>
              <a:schemeClr val="bg1"/>
            </a:solidFill>
            <a:miter lim="400000"/>
          </a:ln>
        </p:spPr>
        <p:txBody>
          <a:bodyPr lIns="0" tIns="0" rIns="0" bIns="0" anchor="ctr"/>
          <a:lstStyle/>
          <a:p>
            <a:pPr>
              <a:defRPr sz="1800">
                <a:solidFill>
                  <a:srgbClr val="1C232B"/>
                </a:solidFill>
                <a:latin typeface="Arial"/>
                <a:ea typeface="Arial"/>
                <a:cs typeface="Arial"/>
                <a:sym typeface="Arial"/>
              </a:defRPr>
            </a:pPr>
            <a:endParaRPr dirty="0"/>
          </a:p>
        </p:txBody>
      </p:sp>
      <p:sp>
        <p:nvSpPr>
          <p:cNvPr id="5" name="Slide Number"/>
          <p:cNvSpPr txBox="1">
            <a:spLocks noGrp="1"/>
          </p:cNvSpPr>
          <p:nvPr>
            <p:ph type="sldNum" sz="quarter" idx="2"/>
          </p:nvPr>
        </p:nvSpPr>
        <p:spPr>
          <a:xfrm>
            <a:off x="22872700" y="12488839"/>
            <a:ext cx="508000" cy="379591"/>
          </a:xfrm>
          <a:prstGeom prst="rect">
            <a:avLst/>
          </a:prstGeom>
        </p:spPr>
        <p:txBody>
          <a:bodyPr/>
          <a:lstStyle>
            <a:lvl1pPr>
              <a:defRPr sz="1800">
                <a:solidFill>
                  <a:schemeClr val="bg1"/>
                </a:solidFill>
                <a:latin typeface="Arial" charset="0"/>
                <a:ea typeface="Arial" charset="0"/>
                <a:cs typeface="Arial" charset="0"/>
              </a:defRPr>
            </a:lvl1pPr>
          </a:lstStyle>
          <a:p>
            <a:fld id="{53A8D7B6-70CD-3B4E-9895-56795E93C7F1}" type="slidenum">
              <a:rPr lang="uk-UA" smtClean="0"/>
              <a:pPr/>
              <a:t>‹#›</a:t>
            </a:fld>
            <a:endParaRPr lang="uk-UA" dirty="0"/>
          </a:p>
        </p:txBody>
      </p:sp>
      <p:pic>
        <p:nvPicPr>
          <p:cNvPr id="7" name="Image"/>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1015058" y="12420600"/>
            <a:ext cx="1373484" cy="508001"/>
          </a:xfrm>
          <a:prstGeom prst="rect">
            <a:avLst/>
          </a:prstGeom>
          <a:ln w="12700">
            <a:miter lim="400000"/>
          </a:ln>
        </p:spPr>
      </p:pic>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 Top">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24384000" cy="13716000"/>
          </a:xfrm>
          <a:prstGeom prst="rect">
            <a:avLst/>
          </a:prstGeom>
        </p:spPr>
      </p:pic>
      <p:sp>
        <p:nvSpPr>
          <p:cNvPr id="6" name="Square"/>
          <p:cNvSpPr/>
          <p:nvPr userDrawn="1"/>
        </p:nvSpPr>
        <p:spPr>
          <a:xfrm>
            <a:off x="22872700" y="12420600"/>
            <a:ext cx="508000" cy="508000"/>
          </a:xfrm>
          <a:prstGeom prst="rect">
            <a:avLst/>
          </a:prstGeom>
          <a:ln w="25400">
            <a:solidFill>
              <a:schemeClr val="bg1"/>
            </a:solidFill>
            <a:miter lim="400000"/>
          </a:ln>
        </p:spPr>
        <p:txBody>
          <a:bodyPr lIns="0" tIns="0" rIns="0" bIns="0" anchor="ctr"/>
          <a:lstStyle/>
          <a:p>
            <a:pPr>
              <a:defRPr sz="1800">
                <a:solidFill>
                  <a:srgbClr val="1C232B"/>
                </a:solidFill>
                <a:latin typeface="Arial"/>
                <a:ea typeface="Arial"/>
                <a:cs typeface="Arial"/>
                <a:sym typeface="Arial"/>
              </a:defRPr>
            </a:pPr>
            <a:endParaRPr dirty="0"/>
          </a:p>
        </p:txBody>
      </p:sp>
      <p:sp>
        <p:nvSpPr>
          <p:cNvPr id="15" name="Slide Number"/>
          <p:cNvSpPr txBox="1">
            <a:spLocks noGrp="1"/>
          </p:cNvSpPr>
          <p:nvPr>
            <p:ph type="sldNum" sz="quarter" idx="2"/>
          </p:nvPr>
        </p:nvSpPr>
        <p:spPr>
          <a:xfrm>
            <a:off x="22872700" y="12488839"/>
            <a:ext cx="508000" cy="379591"/>
          </a:xfrm>
          <a:prstGeom prst="rect">
            <a:avLst/>
          </a:prstGeom>
        </p:spPr>
        <p:txBody>
          <a:bodyPr/>
          <a:lstStyle>
            <a:lvl1pPr>
              <a:defRPr sz="1800">
                <a:solidFill>
                  <a:srgbClr val="93A63A"/>
                </a:solidFill>
                <a:latin typeface="Arial" charset="0"/>
                <a:ea typeface="Arial" charset="0"/>
                <a:cs typeface="Arial" charset="0"/>
              </a:defRPr>
            </a:lvl1pPr>
          </a:lstStyle>
          <a:p>
            <a:fld id="{53A8D7B6-70CD-3B4E-9895-56795E93C7F1}" type="slidenum">
              <a:rPr lang="uk-UA" smtClean="0"/>
              <a:pPr/>
              <a:t>‹#›</a:t>
            </a:fld>
            <a:endParaRPr lang="uk-UA" dirty="0"/>
          </a:p>
        </p:txBody>
      </p:sp>
      <p:sp>
        <p:nvSpPr>
          <p:cNvPr id="8" name="Square"/>
          <p:cNvSpPr/>
          <p:nvPr userDrawn="1"/>
        </p:nvSpPr>
        <p:spPr>
          <a:xfrm>
            <a:off x="22867936" y="12430122"/>
            <a:ext cx="508000" cy="508000"/>
          </a:xfrm>
          <a:prstGeom prst="rect">
            <a:avLst/>
          </a:prstGeom>
          <a:ln w="25400">
            <a:solidFill>
              <a:srgbClr val="93A63A"/>
            </a:solidFill>
            <a:miter lim="400000"/>
          </a:ln>
        </p:spPr>
        <p:txBody>
          <a:bodyPr lIns="0" tIns="0" rIns="0" bIns="0" anchor="ctr"/>
          <a:lstStyle/>
          <a:p>
            <a:pPr>
              <a:defRPr sz="1800">
                <a:solidFill>
                  <a:srgbClr val="1C232B"/>
                </a:solidFill>
                <a:latin typeface="Arial"/>
                <a:ea typeface="Arial"/>
                <a:cs typeface="Arial"/>
                <a:sym typeface="Arial"/>
              </a:defRPr>
            </a:pPr>
            <a:endParaRPr dirty="0"/>
          </a:p>
        </p:txBody>
      </p:sp>
      <p:pic>
        <p:nvPicPr>
          <p:cNvPr id="9" name="Image"/>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1015058" y="12420600"/>
            <a:ext cx="1373484" cy="508001"/>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 Center">
    <p:spTree>
      <p:nvGrpSpPr>
        <p:cNvPr id="1" name=""/>
        <p:cNvGrpSpPr/>
        <p:nvPr/>
      </p:nvGrpSpPr>
      <p:grpSpPr>
        <a:xfrm>
          <a:off x="0" y="0"/>
          <a:ext cx="0" cy="0"/>
          <a:chOff x="0" y="0"/>
          <a:chExt cx="0" cy="0"/>
        </a:xfrm>
      </p:grpSpPr>
      <p:pic>
        <p:nvPicPr>
          <p:cNvPr id="6" name="Image" descr="Image"/>
          <p:cNvPicPr>
            <a:picLocks noChangeAspect="1"/>
          </p:cNvPicPr>
          <p:nvPr userDrawn="1"/>
        </p:nvPicPr>
        <p:blipFill>
          <a:blip r:embed="rId2" cstate="print">
            <a:extLst/>
          </a:blip>
          <a:stretch>
            <a:fillRect/>
          </a:stretch>
        </p:blipFill>
        <p:spPr>
          <a:xfrm>
            <a:off x="1011256" y="12420600"/>
            <a:ext cx="1381088" cy="508000"/>
          </a:xfrm>
          <a:prstGeom prst="rect">
            <a:avLst/>
          </a:prstGeom>
          <a:ln w="12700">
            <a:miter lim="400000"/>
          </a:ln>
        </p:spPr>
      </p:pic>
      <p:sp>
        <p:nvSpPr>
          <p:cNvPr id="8" name="Slide Number"/>
          <p:cNvSpPr txBox="1">
            <a:spLocks noGrp="1"/>
          </p:cNvSpPr>
          <p:nvPr>
            <p:ph type="sldNum" sz="quarter" idx="2"/>
          </p:nvPr>
        </p:nvSpPr>
        <p:spPr>
          <a:xfrm>
            <a:off x="22872700" y="12488839"/>
            <a:ext cx="508000" cy="379591"/>
          </a:xfrm>
          <a:prstGeom prst="rect">
            <a:avLst/>
          </a:prstGeom>
          <a:ln w="12700">
            <a:miter lim="400000"/>
          </a:ln>
        </p:spPr>
        <p:txBody>
          <a:bodyPr wrap="square" lIns="50800" tIns="50800" rIns="50800" bIns="50800" anchor="ctr">
            <a:spAutoFit/>
          </a:bodyPr>
          <a:lstStyle>
            <a:lvl1pPr>
              <a:defRPr sz="1800">
                <a:latin typeface="Arial" charset="0"/>
                <a:ea typeface="Arial" charset="0"/>
                <a:cs typeface="Arial" charset="0"/>
                <a:sym typeface="Helvetica Neue Light"/>
              </a:defRPr>
            </a:lvl1pPr>
          </a:lstStyle>
          <a:p>
            <a:fld id="{86CB4B4D-7CA3-9044-876B-883B54F8677D}" type="slidenum">
              <a:rPr lang="uk-UA" smtClean="0"/>
              <a:pPr/>
              <a:t>‹#›</a:t>
            </a:fld>
            <a:endParaRPr lang="uk-UA" dirty="0"/>
          </a:p>
        </p:txBody>
      </p:sp>
      <p:sp>
        <p:nvSpPr>
          <p:cNvPr id="9" name="Square"/>
          <p:cNvSpPr/>
          <p:nvPr userDrawn="1"/>
        </p:nvSpPr>
        <p:spPr>
          <a:xfrm>
            <a:off x="22872700" y="12420599"/>
            <a:ext cx="508000" cy="508001"/>
          </a:xfrm>
          <a:prstGeom prst="rect">
            <a:avLst/>
          </a:prstGeom>
          <a:ln w="25400">
            <a:solidFill>
              <a:srgbClr val="1C232B"/>
            </a:solidFill>
            <a:miter lim="400000"/>
          </a:ln>
        </p:spPr>
        <p:txBody>
          <a:bodyPr lIns="0" tIns="0" rIns="0" bIns="0" anchor="ctr"/>
          <a:lstStyle/>
          <a:p>
            <a:pPr>
              <a:defRPr sz="1800">
                <a:solidFill>
                  <a:srgbClr val="1C232B"/>
                </a:solidFill>
                <a:latin typeface="Arial"/>
                <a:ea typeface="Arial"/>
                <a:cs typeface="Arial"/>
                <a:sym typeface="Arial"/>
              </a:defRPr>
            </a:pPr>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hoto - Vertica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24384000" cy="13716000"/>
          </a:xfrm>
          <a:prstGeom prst="rect">
            <a:avLst/>
          </a:prstGeom>
        </p:spPr>
      </p:pic>
      <p:sp>
        <p:nvSpPr>
          <p:cNvPr id="9" name="Square"/>
          <p:cNvSpPr/>
          <p:nvPr userDrawn="1"/>
        </p:nvSpPr>
        <p:spPr>
          <a:xfrm>
            <a:off x="22872700" y="12420600"/>
            <a:ext cx="508000" cy="508000"/>
          </a:xfrm>
          <a:prstGeom prst="rect">
            <a:avLst/>
          </a:prstGeom>
          <a:ln w="25400">
            <a:solidFill>
              <a:schemeClr val="bg1"/>
            </a:solidFill>
            <a:miter lim="400000"/>
          </a:ln>
        </p:spPr>
        <p:txBody>
          <a:bodyPr lIns="0" tIns="0" rIns="0" bIns="0" anchor="ctr"/>
          <a:lstStyle/>
          <a:p>
            <a:pPr>
              <a:defRPr sz="1800">
                <a:solidFill>
                  <a:srgbClr val="1C232B"/>
                </a:solidFill>
                <a:latin typeface="Arial"/>
                <a:ea typeface="Arial"/>
                <a:cs typeface="Arial"/>
                <a:sym typeface="Arial"/>
              </a:defRPr>
            </a:pPr>
            <a:endParaRPr dirty="0"/>
          </a:p>
        </p:txBody>
      </p:sp>
      <p:pic>
        <p:nvPicPr>
          <p:cNvPr id="10" name="Image" descr="Image"/>
          <p:cNvPicPr>
            <a:picLocks noChangeAspect="1"/>
          </p:cNvPicPr>
          <p:nvPr userDrawn="1"/>
        </p:nvPicPr>
        <p:blipFill>
          <a:blip r:embed="rId3" cstate="print">
            <a:extLst/>
          </a:blip>
          <a:stretch>
            <a:fillRect/>
          </a:stretch>
        </p:blipFill>
        <p:spPr>
          <a:xfrm>
            <a:off x="1011256" y="12420600"/>
            <a:ext cx="1381088" cy="508000"/>
          </a:xfrm>
          <a:prstGeom prst="rect">
            <a:avLst/>
          </a:prstGeom>
          <a:ln w="12700">
            <a:miter lim="400000"/>
          </a:ln>
        </p:spPr>
      </p:pic>
      <p:sp>
        <p:nvSpPr>
          <p:cNvPr id="11" name="Slide Number"/>
          <p:cNvSpPr txBox="1">
            <a:spLocks noGrp="1"/>
          </p:cNvSpPr>
          <p:nvPr>
            <p:ph type="sldNum" sz="quarter" idx="2"/>
          </p:nvPr>
        </p:nvSpPr>
        <p:spPr>
          <a:xfrm>
            <a:off x="22872700" y="12488839"/>
            <a:ext cx="508000" cy="379591"/>
          </a:xfrm>
          <a:prstGeom prst="rect">
            <a:avLst/>
          </a:prstGeom>
        </p:spPr>
        <p:txBody>
          <a:bodyPr/>
          <a:lstStyle>
            <a:lvl1pPr>
              <a:defRPr sz="1800">
                <a:solidFill>
                  <a:schemeClr val="bg1"/>
                </a:solidFill>
                <a:latin typeface="Arial" charset="0"/>
                <a:ea typeface="Arial" charset="0"/>
                <a:cs typeface="Arial" charset="0"/>
              </a:defRPr>
            </a:lvl1pPr>
          </a:lstStyle>
          <a:p>
            <a:fld id="{53A8D7B6-70CD-3B4E-9895-56795E93C7F1}" type="slidenum">
              <a:rPr lang="uk-UA" smtClean="0"/>
              <a:pPr/>
              <a:t>‹#›</a:t>
            </a:fld>
            <a:endParaRPr lang="uk-UA"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 Cent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24384000" cy="13716000"/>
          </a:xfrm>
          <a:prstGeom prst="rect">
            <a:avLst/>
          </a:prstGeom>
        </p:spPr>
      </p:pic>
      <p:sp>
        <p:nvSpPr>
          <p:cNvPr id="7" name="Square"/>
          <p:cNvSpPr/>
          <p:nvPr userDrawn="1"/>
        </p:nvSpPr>
        <p:spPr>
          <a:xfrm>
            <a:off x="22872700" y="12420600"/>
            <a:ext cx="508000" cy="508000"/>
          </a:xfrm>
          <a:prstGeom prst="rect">
            <a:avLst/>
          </a:prstGeom>
          <a:ln w="25400">
            <a:solidFill>
              <a:schemeClr val="bg1"/>
            </a:solidFill>
            <a:miter lim="400000"/>
          </a:ln>
        </p:spPr>
        <p:txBody>
          <a:bodyPr lIns="0" tIns="0" rIns="0" bIns="0" anchor="ctr"/>
          <a:lstStyle/>
          <a:p>
            <a:pPr>
              <a:defRPr sz="1800">
                <a:solidFill>
                  <a:srgbClr val="1C232B"/>
                </a:solidFill>
                <a:latin typeface="Arial"/>
                <a:ea typeface="Arial"/>
                <a:cs typeface="Arial"/>
                <a:sym typeface="Arial"/>
              </a:defRPr>
            </a:pPr>
            <a:endParaRPr dirty="0"/>
          </a:p>
        </p:txBody>
      </p:sp>
      <p:sp>
        <p:nvSpPr>
          <p:cNvPr id="6" name="Slide Number"/>
          <p:cNvSpPr txBox="1">
            <a:spLocks noGrp="1"/>
          </p:cNvSpPr>
          <p:nvPr>
            <p:ph type="sldNum" sz="quarter" idx="2"/>
          </p:nvPr>
        </p:nvSpPr>
        <p:spPr>
          <a:xfrm>
            <a:off x="22872700" y="12488839"/>
            <a:ext cx="508000" cy="379591"/>
          </a:xfrm>
          <a:prstGeom prst="rect">
            <a:avLst/>
          </a:prstGeom>
        </p:spPr>
        <p:txBody>
          <a:bodyPr/>
          <a:lstStyle>
            <a:lvl1pPr>
              <a:defRPr sz="1800">
                <a:solidFill>
                  <a:schemeClr val="bg1"/>
                </a:solidFill>
                <a:latin typeface="Arial" charset="0"/>
                <a:ea typeface="Arial" charset="0"/>
                <a:cs typeface="Arial" charset="0"/>
              </a:defRPr>
            </a:lvl1pPr>
          </a:lstStyle>
          <a:p>
            <a:fld id="{53A8D7B6-70CD-3B4E-9895-56795E93C7F1}" type="slidenum">
              <a:rPr lang="uk-UA" smtClean="0"/>
              <a:pPr/>
              <a:t>‹#›</a:t>
            </a:fld>
            <a:endParaRPr lang="uk-UA" dirty="0"/>
          </a:p>
        </p:txBody>
      </p:sp>
      <p:pic>
        <p:nvPicPr>
          <p:cNvPr id="8" name="Image" descr="Image"/>
          <p:cNvPicPr>
            <a:picLocks noChangeAspect="1"/>
          </p:cNvPicPr>
          <p:nvPr userDrawn="1"/>
        </p:nvPicPr>
        <p:blipFill>
          <a:blip r:embed="rId3" cstate="print">
            <a:extLst/>
          </a:blip>
          <a:stretch>
            <a:fillRect/>
          </a:stretch>
        </p:blipFill>
        <p:spPr>
          <a:xfrm>
            <a:off x="1011256" y="12420600"/>
            <a:ext cx="1381088" cy="508000"/>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 Top">
    <p:spTree>
      <p:nvGrpSpPr>
        <p:cNvPr id="1" name=""/>
        <p:cNvGrpSpPr/>
        <p:nvPr/>
      </p:nvGrpSpPr>
      <p:grpSpPr>
        <a:xfrm>
          <a:off x="0" y="0"/>
          <a:ext cx="0" cy="0"/>
          <a:chOff x="0" y="0"/>
          <a:chExt cx="0" cy="0"/>
        </a:xfrm>
      </p:grpSpPr>
      <p:sp>
        <p:nvSpPr>
          <p:cNvPr id="7" name="Slide Number"/>
          <p:cNvSpPr txBox="1">
            <a:spLocks noGrp="1"/>
          </p:cNvSpPr>
          <p:nvPr>
            <p:ph type="sldNum" sz="quarter" idx="2"/>
          </p:nvPr>
        </p:nvSpPr>
        <p:spPr>
          <a:xfrm>
            <a:off x="22872700" y="12488839"/>
            <a:ext cx="508000" cy="379591"/>
          </a:xfrm>
          <a:prstGeom prst="rect">
            <a:avLst/>
          </a:prstGeom>
        </p:spPr>
        <p:txBody>
          <a:bodyPr/>
          <a:lstStyle>
            <a:lvl1pPr>
              <a:defRPr sz="1800">
                <a:solidFill>
                  <a:srgbClr val="1B6775"/>
                </a:solidFill>
                <a:latin typeface="Arial" charset="0"/>
                <a:ea typeface="Arial" charset="0"/>
                <a:cs typeface="Arial" charset="0"/>
              </a:defRPr>
            </a:lvl1pPr>
          </a:lstStyle>
          <a:p>
            <a:fld id="{53A8D7B6-70CD-3B4E-9895-56795E93C7F1}" type="slidenum">
              <a:rPr lang="uk-UA" smtClean="0"/>
              <a:pPr/>
              <a:t>‹#›</a:t>
            </a:fld>
            <a:endParaRPr lang="uk-UA" dirty="0"/>
          </a:p>
        </p:txBody>
      </p:sp>
      <p:sp>
        <p:nvSpPr>
          <p:cNvPr id="9" name="Square"/>
          <p:cNvSpPr/>
          <p:nvPr userDrawn="1"/>
        </p:nvSpPr>
        <p:spPr>
          <a:xfrm>
            <a:off x="22872700" y="12420600"/>
            <a:ext cx="508000" cy="508000"/>
          </a:xfrm>
          <a:prstGeom prst="rect">
            <a:avLst/>
          </a:prstGeom>
          <a:ln w="25400">
            <a:solidFill>
              <a:srgbClr val="1E7A88"/>
            </a:solidFill>
            <a:miter lim="400000"/>
          </a:ln>
        </p:spPr>
        <p:txBody>
          <a:bodyPr lIns="0" tIns="0" rIns="0" bIns="0" anchor="ctr"/>
          <a:lstStyle/>
          <a:p>
            <a:pPr>
              <a:defRPr sz="1800">
                <a:solidFill>
                  <a:srgbClr val="1C232B"/>
                </a:solidFill>
                <a:latin typeface="Arial"/>
                <a:ea typeface="Arial"/>
                <a:cs typeface="Arial"/>
                <a:sym typeface="Arial"/>
              </a:defRPr>
            </a:pPr>
            <a:endParaRPr dirty="0"/>
          </a:p>
        </p:txBody>
      </p:sp>
      <p:pic>
        <p:nvPicPr>
          <p:cNvPr id="10" name="Image" descr="Image"/>
          <p:cNvPicPr>
            <a:picLocks noChangeAspect="1"/>
          </p:cNvPicPr>
          <p:nvPr userDrawn="1"/>
        </p:nvPicPr>
        <p:blipFill>
          <a:blip r:embed="rId2" cstate="print">
            <a:extLst/>
          </a:blip>
          <a:stretch>
            <a:fillRect/>
          </a:stretch>
        </p:blipFill>
        <p:spPr>
          <a:xfrm>
            <a:off x="1011256" y="12420600"/>
            <a:ext cx="1381088" cy="508000"/>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hoto - Vertica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24384000" cy="13716000"/>
          </a:xfrm>
          <a:prstGeom prst="rect">
            <a:avLst/>
          </a:prstGeom>
        </p:spPr>
      </p:pic>
      <p:sp>
        <p:nvSpPr>
          <p:cNvPr id="9" name="Square"/>
          <p:cNvSpPr/>
          <p:nvPr userDrawn="1"/>
        </p:nvSpPr>
        <p:spPr>
          <a:xfrm>
            <a:off x="22872700" y="12420600"/>
            <a:ext cx="508000" cy="508000"/>
          </a:xfrm>
          <a:prstGeom prst="rect">
            <a:avLst/>
          </a:prstGeom>
          <a:ln w="25400">
            <a:solidFill>
              <a:schemeClr val="bg1"/>
            </a:solidFill>
            <a:miter lim="400000"/>
          </a:ln>
        </p:spPr>
        <p:txBody>
          <a:bodyPr lIns="0" tIns="0" rIns="0" bIns="0" anchor="ctr"/>
          <a:lstStyle/>
          <a:p>
            <a:pPr>
              <a:defRPr sz="1800">
                <a:solidFill>
                  <a:srgbClr val="1C232B"/>
                </a:solidFill>
                <a:latin typeface="Arial"/>
                <a:ea typeface="Arial"/>
                <a:cs typeface="Arial"/>
                <a:sym typeface="Arial"/>
              </a:defRPr>
            </a:pPr>
            <a:endParaRPr dirty="0"/>
          </a:p>
        </p:txBody>
      </p:sp>
      <p:sp>
        <p:nvSpPr>
          <p:cNvPr id="5" name="Slide Number"/>
          <p:cNvSpPr txBox="1">
            <a:spLocks noGrp="1"/>
          </p:cNvSpPr>
          <p:nvPr>
            <p:ph type="sldNum" sz="quarter" idx="2"/>
          </p:nvPr>
        </p:nvSpPr>
        <p:spPr>
          <a:xfrm>
            <a:off x="22872700" y="12488839"/>
            <a:ext cx="508000" cy="379591"/>
          </a:xfrm>
          <a:prstGeom prst="rect">
            <a:avLst/>
          </a:prstGeom>
        </p:spPr>
        <p:txBody>
          <a:bodyPr/>
          <a:lstStyle>
            <a:lvl1pPr>
              <a:defRPr sz="1800">
                <a:solidFill>
                  <a:schemeClr val="bg1"/>
                </a:solidFill>
                <a:latin typeface="Arial" charset="0"/>
                <a:ea typeface="Arial" charset="0"/>
                <a:cs typeface="Arial" charset="0"/>
              </a:defRPr>
            </a:lvl1pPr>
          </a:lstStyle>
          <a:p>
            <a:fld id="{53A8D7B6-70CD-3B4E-9895-56795E93C7F1}" type="slidenum">
              <a:rPr lang="uk-UA" smtClean="0"/>
              <a:pPr/>
              <a:t>‹#›</a:t>
            </a:fld>
            <a:endParaRPr lang="uk-UA" dirty="0"/>
          </a:p>
        </p:txBody>
      </p:sp>
      <p:pic>
        <p:nvPicPr>
          <p:cNvPr id="7" name="Image" descr="Image"/>
          <p:cNvPicPr>
            <a:picLocks noChangeAspect="1"/>
          </p:cNvPicPr>
          <p:nvPr userDrawn="1"/>
        </p:nvPicPr>
        <p:blipFill>
          <a:blip r:embed="rId3" cstate="print">
            <a:extLst/>
          </a:blip>
          <a:stretch>
            <a:fillRect/>
          </a:stretch>
        </p:blipFill>
        <p:spPr>
          <a:xfrm>
            <a:off x="1011256" y="12420600"/>
            <a:ext cx="1381088" cy="508000"/>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 Top">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24384000" cy="13716000"/>
          </a:xfrm>
          <a:prstGeom prst="rect">
            <a:avLst/>
          </a:prstGeom>
        </p:spPr>
      </p:pic>
      <p:sp>
        <p:nvSpPr>
          <p:cNvPr id="6" name="Square"/>
          <p:cNvSpPr/>
          <p:nvPr userDrawn="1"/>
        </p:nvSpPr>
        <p:spPr>
          <a:xfrm>
            <a:off x="22872700" y="12420600"/>
            <a:ext cx="508000" cy="508000"/>
          </a:xfrm>
          <a:prstGeom prst="rect">
            <a:avLst/>
          </a:prstGeom>
          <a:ln w="25400">
            <a:solidFill>
              <a:schemeClr val="bg1"/>
            </a:solidFill>
            <a:miter lim="400000"/>
          </a:ln>
        </p:spPr>
        <p:txBody>
          <a:bodyPr lIns="0" tIns="0" rIns="0" bIns="0" anchor="ctr"/>
          <a:lstStyle/>
          <a:p>
            <a:pPr>
              <a:defRPr sz="1800">
                <a:solidFill>
                  <a:srgbClr val="1C232B"/>
                </a:solidFill>
                <a:latin typeface="Arial"/>
                <a:ea typeface="Arial"/>
                <a:cs typeface="Arial"/>
                <a:sym typeface="Arial"/>
              </a:defRPr>
            </a:pPr>
            <a:endParaRPr dirty="0"/>
          </a:p>
        </p:txBody>
      </p:sp>
      <p:sp>
        <p:nvSpPr>
          <p:cNvPr id="15" name="Slide Number"/>
          <p:cNvSpPr txBox="1">
            <a:spLocks noGrp="1"/>
          </p:cNvSpPr>
          <p:nvPr>
            <p:ph type="sldNum" sz="quarter" idx="2"/>
          </p:nvPr>
        </p:nvSpPr>
        <p:spPr>
          <a:xfrm>
            <a:off x="22872700" y="12488839"/>
            <a:ext cx="508000" cy="379591"/>
          </a:xfrm>
          <a:prstGeom prst="rect">
            <a:avLst/>
          </a:prstGeom>
        </p:spPr>
        <p:txBody>
          <a:bodyPr/>
          <a:lstStyle>
            <a:lvl1pPr>
              <a:defRPr sz="1800">
                <a:solidFill>
                  <a:srgbClr val="1B6775"/>
                </a:solidFill>
                <a:latin typeface="Arial" charset="0"/>
                <a:ea typeface="Arial" charset="0"/>
                <a:cs typeface="Arial" charset="0"/>
              </a:defRPr>
            </a:lvl1pPr>
          </a:lstStyle>
          <a:p>
            <a:fld id="{53A8D7B6-70CD-3B4E-9895-56795E93C7F1}" type="slidenum">
              <a:rPr lang="uk-UA" smtClean="0"/>
              <a:pPr/>
              <a:t>‹#›</a:t>
            </a:fld>
            <a:endParaRPr lang="uk-UA" dirty="0"/>
          </a:p>
        </p:txBody>
      </p:sp>
      <p:sp>
        <p:nvSpPr>
          <p:cNvPr id="18" name="Square"/>
          <p:cNvSpPr/>
          <p:nvPr userDrawn="1"/>
        </p:nvSpPr>
        <p:spPr>
          <a:xfrm>
            <a:off x="22886517" y="12426039"/>
            <a:ext cx="508000" cy="508000"/>
          </a:xfrm>
          <a:prstGeom prst="rect">
            <a:avLst/>
          </a:prstGeom>
          <a:ln w="25400">
            <a:solidFill>
              <a:srgbClr val="1E7A88"/>
            </a:solidFill>
            <a:miter lim="400000"/>
          </a:ln>
        </p:spPr>
        <p:txBody>
          <a:bodyPr lIns="0" tIns="0" rIns="0" bIns="0" anchor="ctr"/>
          <a:lstStyle/>
          <a:p>
            <a:pPr>
              <a:defRPr sz="1800">
                <a:solidFill>
                  <a:srgbClr val="1C232B"/>
                </a:solidFill>
                <a:latin typeface="Arial"/>
                <a:ea typeface="Arial"/>
                <a:cs typeface="Arial"/>
                <a:sym typeface="Arial"/>
              </a:defRPr>
            </a:pPr>
            <a:endParaRPr dirty="0"/>
          </a:p>
        </p:txBody>
      </p:sp>
      <p:pic>
        <p:nvPicPr>
          <p:cNvPr id="19" name="Image" descr="Image"/>
          <p:cNvPicPr>
            <a:picLocks noChangeAspect="1"/>
          </p:cNvPicPr>
          <p:nvPr userDrawn="1"/>
        </p:nvPicPr>
        <p:blipFill>
          <a:blip r:embed="rId3" cstate="print">
            <a:extLst/>
          </a:blip>
          <a:stretch>
            <a:fillRect/>
          </a:stretch>
        </p:blipFill>
        <p:spPr>
          <a:xfrm>
            <a:off x="1011256" y="12420600"/>
            <a:ext cx="1381088" cy="508000"/>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 Cent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24384000" cy="13716000"/>
          </a:xfrm>
          <a:prstGeom prst="rect">
            <a:avLst/>
          </a:prstGeom>
        </p:spPr>
      </p:pic>
      <p:sp>
        <p:nvSpPr>
          <p:cNvPr id="7" name="Square"/>
          <p:cNvSpPr/>
          <p:nvPr userDrawn="1"/>
        </p:nvSpPr>
        <p:spPr>
          <a:xfrm>
            <a:off x="22872700" y="12420600"/>
            <a:ext cx="508000" cy="508000"/>
          </a:xfrm>
          <a:prstGeom prst="rect">
            <a:avLst/>
          </a:prstGeom>
          <a:ln w="25400">
            <a:solidFill>
              <a:schemeClr val="bg1"/>
            </a:solidFill>
            <a:miter lim="400000"/>
          </a:ln>
        </p:spPr>
        <p:txBody>
          <a:bodyPr lIns="0" tIns="0" rIns="0" bIns="0" anchor="ctr"/>
          <a:lstStyle/>
          <a:p>
            <a:pPr>
              <a:defRPr sz="1800">
                <a:solidFill>
                  <a:srgbClr val="1C232B"/>
                </a:solidFill>
                <a:latin typeface="Arial"/>
                <a:ea typeface="Arial"/>
                <a:cs typeface="Arial"/>
                <a:sym typeface="Arial"/>
              </a:defRPr>
            </a:pPr>
            <a:endParaRPr dirty="0"/>
          </a:p>
        </p:txBody>
      </p:sp>
      <p:sp>
        <p:nvSpPr>
          <p:cNvPr id="6" name="Slide Number"/>
          <p:cNvSpPr txBox="1">
            <a:spLocks noGrp="1"/>
          </p:cNvSpPr>
          <p:nvPr>
            <p:ph type="sldNum" sz="quarter" idx="2"/>
          </p:nvPr>
        </p:nvSpPr>
        <p:spPr>
          <a:xfrm>
            <a:off x="22872700" y="12488839"/>
            <a:ext cx="508000" cy="379591"/>
          </a:xfrm>
          <a:prstGeom prst="rect">
            <a:avLst/>
          </a:prstGeom>
        </p:spPr>
        <p:txBody>
          <a:bodyPr/>
          <a:lstStyle>
            <a:lvl1pPr>
              <a:defRPr sz="1800">
                <a:solidFill>
                  <a:schemeClr val="bg1"/>
                </a:solidFill>
                <a:latin typeface="Arial" charset="0"/>
                <a:ea typeface="Arial" charset="0"/>
                <a:cs typeface="Arial" charset="0"/>
              </a:defRPr>
            </a:lvl1pPr>
          </a:lstStyle>
          <a:p>
            <a:fld id="{53A8D7B6-70CD-3B4E-9895-56795E93C7F1}" type="slidenum">
              <a:rPr lang="uk-UA" smtClean="0"/>
              <a:pPr/>
              <a:t>‹#›</a:t>
            </a:fld>
            <a:endParaRPr lang="uk-UA" dirty="0"/>
          </a:p>
        </p:txBody>
      </p:sp>
      <p:pic>
        <p:nvPicPr>
          <p:cNvPr id="8" name="Image" descr="Image"/>
          <p:cNvPicPr>
            <a:picLocks noChangeAspect="1"/>
          </p:cNvPicPr>
          <p:nvPr userDrawn="1"/>
        </p:nvPicPr>
        <p:blipFill>
          <a:blip r:embed="rId3" cstate="print">
            <a:extLst/>
          </a:blip>
          <a:stretch>
            <a:fillRect/>
          </a:stretch>
        </p:blipFill>
        <p:spPr>
          <a:xfrm>
            <a:off x="1011256" y="12420600"/>
            <a:ext cx="1381088" cy="508000"/>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 Top">
    <p:spTree>
      <p:nvGrpSpPr>
        <p:cNvPr id="1" name=""/>
        <p:cNvGrpSpPr/>
        <p:nvPr/>
      </p:nvGrpSpPr>
      <p:grpSpPr>
        <a:xfrm>
          <a:off x="0" y="0"/>
          <a:ext cx="0" cy="0"/>
          <a:chOff x="0" y="0"/>
          <a:chExt cx="0" cy="0"/>
        </a:xfrm>
      </p:grpSpPr>
      <p:sp>
        <p:nvSpPr>
          <p:cNvPr id="7" name="Slide Number"/>
          <p:cNvSpPr txBox="1">
            <a:spLocks noGrp="1"/>
          </p:cNvSpPr>
          <p:nvPr>
            <p:ph type="sldNum" sz="quarter" idx="2"/>
          </p:nvPr>
        </p:nvSpPr>
        <p:spPr>
          <a:xfrm>
            <a:off x="22872700" y="12488839"/>
            <a:ext cx="508000" cy="379591"/>
          </a:xfrm>
          <a:prstGeom prst="rect">
            <a:avLst/>
          </a:prstGeom>
        </p:spPr>
        <p:txBody>
          <a:bodyPr/>
          <a:lstStyle>
            <a:lvl1pPr>
              <a:defRPr sz="1800">
                <a:solidFill>
                  <a:srgbClr val="EA5A50"/>
                </a:solidFill>
                <a:latin typeface="Arial" charset="0"/>
                <a:ea typeface="Arial" charset="0"/>
                <a:cs typeface="Arial" charset="0"/>
              </a:defRPr>
            </a:lvl1pPr>
          </a:lstStyle>
          <a:p>
            <a:fld id="{53A8D7B6-70CD-3B4E-9895-56795E93C7F1}" type="slidenum">
              <a:rPr lang="uk-UA" smtClean="0"/>
              <a:pPr/>
              <a:t>‹#›</a:t>
            </a:fld>
            <a:endParaRPr lang="uk-UA" dirty="0"/>
          </a:p>
        </p:txBody>
      </p:sp>
      <p:sp>
        <p:nvSpPr>
          <p:cNvPr id="5" name="Square"/>
          <p:cNvSpPr/>
          <p:nvPr userDrawn="1"/>
        </p:nvSpPr>
        <p:spPr>
          <a:xfrm>
            <a:off x="22872700" y="12420600"/>
            <a:ext cx="508000" cy="508000"/>
          </a:xfrm>
          <a:prstGeom prst="rect">
            <a:avLst/>
          </a:prstGeom>
          <a:ln w="25400">
            <a:solidFill>
              <a:srgbClr val="E95A50"/>
            </a:solidFill>
            <a:miter lim="400000"/>
          </a:ln>
        </p:spPr>
        <p:txBody>
          <a:bodyPr lIns="0" tIns="0" rIns="0" bIns="0" anchor="ctr"/>
          <a:lstStyle/>
          <a:p>
            <a:pPr>
              <a:defRPr sz="1800">
                <a:solidFill>
                  <a:srgbClr val="1C232B"/>
                </a:solidFill>
                <a:latin typeface="Arial"/>
                <a:ea typeface="Arial"/>
                <a:cs typeface="Arial"/>
                <a:sym typeface="Arial"/>
              </a:defRPr>
            </a:pPr>
            <a:endParaRPr dirty="0"/>
          </a:p>
        </p:txBody>
      </p:sp>
      <p:pic>
        <p:nvPicPr>
          <p:cNvPr id="6" name="Image" descr="Image"/>
          <p:cNvPicPr>
            <a:picLocks noChangeAspect="1"/>
          </p:cNvPicPr>
          <p:nvPr userDrawn="1"/>
        </p:nvPicPr>
        <p:blipFill>
          <a:blip r:embed="rId2" cstate="print">
            <a:extLst/>
          </a:blip>
          <a:stretch>
            <a:fillRect/>
          </a:stretch>
        </p:blipFill>
        <p:spPr>
          <a:xfrm>
            <a:off x="1011256" y="12420600"/>
            <a:ext cx="1381088" cy="508001"/>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8" r:id="rId2"/>
    <p:sldLayoutId id="2147483652" r:id="rId3"/>
    <p:sldLayoutId id="2147483655" r:id="rId4"/>
    <p:sldLayoutId id="2147483659" r:id="rId5"/>
    <p:sldLayoutId id="2147483656" r:id="rId6"/>
    <p:sldLayoutId id="2147483657"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5pPr>
      <a:lvl6pPr marL="376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6pPr>
      <a:lvl7pPr marL="439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7pPr>
      <a:lvl8pPr marL="503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8pPr>
      <a:lvl9pPr marL="566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OCUMENT SUB-HEADING GOES HERE"/>
          <p:cNvSpPr txBox="1"/>
          <p:nvPr/>
        </p:nvSpPr>
        <p:spPr>
          <a:xfrm>
            <a:off x="16460961" y="10069447"/>
            <a:ext cx="7514878" cy="157658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lgn="l" defTabSz="457200">
              <a:lnSpc>
                <a:spcPts val="6100"/>
              </a:lnSpc>
              <a:defRPr sz="3600">
                <a:solidFill>
                  <a:srgbClr val="1C232B"/>
                </a:solidFill>
                <a:latin typeface="Arial"/>
                <a:ea typeface="Arial"/>
                <a:cs typeface="Arial"/>
                <a:sym typeface="Arial"/>
              </a:defRPr>
            </a:lvl1pPr>
          </a:lstStyle>
          <a:p>
            <a:r>
              <a:rPr lang="en-ZA" dirty="0">
                <a:solidFill>
                  <a:schemeClr val="bg1"/>
                </a:solidFill>
              </a:rPr>
              <a:t>BUSINESS UNITY SOUTH AFRICA</a:t>
            </a:r>
          </a:p>
          <a:p>
            <a:r>
              <a:rPr lang="en-ZA" dirty="0">
                <a:solidFill>
                  <a:schemeClr val="bg1"/>
                </a:solidFill>
              </a:rPr>
              <a:t>7 SEPTEMBER 2018</a:t>
            </a:r>
            <a:endParaRPr dirty="0">
              <a:solidFill>
                <a:schemeClr val="bg1"/>
              </a:solidFill>
            </a:endParaRPr>
          </a:p>
        </p:txBody>
      </p:sp>
      <p:sp>
        <p:nvSpPr>
          <p:cNvPr id="125" name="00 NOVEMBER 2017"/>
          <p:cNvSpPr txBox="1"/>
          <p:nvPr/>
        </p:nvSpPr>
        <p:spPr>
          <a:xfrm>
            <a:off x="973136" y="8072004"/>
            <a:ext cx="3334246" cy="7943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t">
            <a:spAutoFit/>
          </a:bodyPr>
          <a:lstStyle/>
          <a:p>
            <a:pPr algn="l" defTabSz="457200">
              <a:lnSpc>
                <a:spcPts val="6100"/>
              </a:lnSpc>
              <a:defRPr sz="3600">
                <a:solidFill>
                  <a:srgbClr val="1C232B"/>
                </a:solidFill>
                <a:latin typeface="Arial"/>
                <a:ea typeface="Arial"/>
                <a:cs typeface="Arial"/>
                <a:sym typeface="Arial"/>
              </a:defRPr>
            </a:pPr>
            <a:r>
              <a:rPr lang="en-ZA" dirty="0"/>
              <a:t>21 August 2018</a:t>
            </a:r>
            <a:endParaRPr dirty="0"/>
          </a:p>
        </p:txBody>
      </p:sp>
      <p:sp>
        <p:nvSpPr>
          <p:cNvPr id="5" name="MAIN DOCUMENT HEADING GOES HERE"/>
          <p:cNvSpPr txBox="1"/>
          <p:nvPr/>
        </p:nvSpPr>
        <p:spPr>
          <a:xfrm>
            <a:off x="787010" y="2499693"/>
            <a:ext cx="19431390" cy="276178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defTabSz="457200">
              <a:lnSpc>
                <a:spcPct val="80000"/>
              </a:lnSpc>
              <a:defRPr sz="7200" b="1">
                <a:solidFill>
                  <a:srgbClr val="1C232B"/>
                </a:solidFill>
                <a:latin typeface="Arial"/>
                <a:ea typeface="Arial"/>
                <a:cs typeface="Arial"/>
                <a:sym typeface="Arial"/>
              </a:defRPr>
            </a:lvl1pPr>
          </a:lstStyle>
          <a:p>
            <a:r>
              <a:rPr lang="en-ZA" dirty="0">
                <a:solidFill>
                  <a:schemeClr val="bg1"/>
                </a:solidFill>
              </a:rPr>
              <a:t>PARLIAMENTARY SUBMISSION TO THE CONSTITUTIONAL REVIEW COMMITTEE: AMENDMENT TO S25</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HEADING GOES HERE"/>
          <p:cNvSpPr txBox="1"/>
          <p:nvPr/>
        </p:nvSpPr>
        <p:spPr>
          <a:xfrm>
            <a:off x="971103" y="958386"/>
            <a:ext cx="22382610" cy="841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defTabSz="457200">
              <a:lnSpc>
                <a:spcPct val="80000"/>
              </a:lnSpc>
              <a:defRPr sz="6000" b="1">
                <a:solidFill>
                  <a:srgbClr val="1C232B"/>
                </a:solidFill>
                <a:latin typeface="Arial"/>
                <a:ea typeface="Arial"/>
                <a:cs typeface="Arial"/>
                <a:sym typeface="Arial"/>
              </a:defRPr>
            </a:lvl1pPr>
          </a:lstStyle>
          <a:p>
            <a:r>
              <a:rPr lang="en-ZA" dirty="0"/>
              <a:t>BACKGROUND</a:t>
            </a:r>
            <a:endParaRPr dirty="0"/>
          </a:p>
        </p:txBody>
      </p:sp>
      <p:sp>
        <p:nvSpPr>
          <p:cNvPr id="8" name="SUBHEADING…"/>
          <p:cNvSpPr txBox="1"/>
          <p:nvPr/>
        </p:nvSpPr>
        <p:spPr>
          <a:xfrm>
            <a:off x="957794" y="1735136"/>
            <a:ext cx="17692155" cy="50270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just">
              <a:defRPr/>
            </a:pPr>
            <a:endParaRPr lang="en-ZA" sz="2600" dirty="0">
              <a:latin typeface="Arial" panose="020B0604020202020204" pitchFamily="34" charset="0"/>
              <a:ea typeface="Avenir Book" charset="0"/>
              <a:cs typeface="Arial" panose="020B0604020202020204" pitchFamily="34" charset="0"/>
            </a:endParaRPr>
          </a:p>
        </p:txBody>
      </p:sp>
      <p:sp>
        <p:nvSpPr>
          <p:cNvPr id="9" name="Slide Number"/>
          <p:cNvSpPr txBox="1">
            <a:spLocks/>
          </p:cNvSpPr>
          <p:nvPr/>
        </p:nvSpPr>
        <p:spPr>
          <a:xfrm>
            <a:off x="22872700" y="12488839"/>
            <a:ext cx="508000" cy="37959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charset="0"/>
                <a:ea typeface="Arial" charset="0"/>
                <a:cs typeface="Arial" charset="0"/>
                <a:sym typeface="Helvetica Neue Medium"/>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fld id="{AC746EBC-4563-2848-A6F2-E7107F29A577}" type="slidenum">
              <a:rPr lang="uk-UA" smtClean="0"/>
              <a:pPr/>
              <a:t>2</a:t>
            </a:fld>
            <a:endParaRPr lang="uk-UA" dirty="0"/>
          </a:p>
        </p:txBody>
      </p:sp>
      <p:graphicFrame>
        <p:nvGraphicFramePr>
          <p:cNvPr id="6" name="Table 5">
            <a:extLst>
              <a:ext uri="{FF2B5EF4-FFF2-40B4-BE49-F238E27FC236}">
                <a16:creationId xmlns:a16="http://schemas.microsoft.com/office/drawing/2014/main" xmlns="" id="{3CF35557-0E2D-9445-B655-EA0900EA90FA}"/>
              </a:ext>
            </a:extLst>
          </p:cNvPr>
          <p:cNvGraphicFramePr>
            <a:graphicFrameLocks noGrp="1"/>
          </p:cNvGraphicFramePr>
          <p:nvPr>
            <p:extLst>
              <p:ext uri="{D42A27DB-BD31-4B8C-83A1-F6EECF244321}">
                <p14:modId xmlns:p14="http://schemas.microsoft.com/office/powerpoint/2010/main" xmlns="" val="3221822265"/>
              </p:ext>
            </p:extLst>
          </p:nvPr>
        </p:nvGraphicFramePr>
        <p:xfrm>
          <a:off x="957794" y="6552060"/>
          <a:ext cx="20364898" cy="6518274"/>
        </p:xfrm>
        <a:graphic>
          <a:graphicData uri="http://schemas.openxmlformats.org/drawingml/2006/table">
            <a:tbl>
              <a:tblPr firstRow="1" bandRow="1">
                <a:tableStyleId>{5940675A-B579-460E-94D1-54222C63F5DA}</a:tableStyleId>
              </a:tblPr>
              <a:tblGrid>
                <a:gridCol w="5070630">
                  <a:extLst>
                    <a:ext uri="{9D8B030D-6E8A-4147-A177-3AD203B41FA5}">
                      <a16:colId xmlns:a16="http://schemas.microsoft.com/office/drawing/2014/main" xmlns="" val="1047510766"/>
                    </a:ext>
                  </a:extLst>
                </a:gridCol>
                <a:gridCol w="5070630">
                  <a:extLst>
                    <a:ext uri="{9D8B030D-6E8A-4147-A177-3AD203B41FA5}">
                      <a16:colId xmlns:a16="http://schemas.microsoft.com/office/drawing/2014/main" xmlns="" val="592837908"/>
                    </a:ext>
                  </a:extLst>
                </a:gridCol>
                <a:gridCol w="5070630">
                  <a:extLst>
                    <a:ext uri="{9D8B030D-6E8A-4147-A177-3AD203B41FA5}">
                      <a16:colId xmlns:a16="http://schemas.microsoft.com/office/drawing/2014/main" xmlns="" val="3475099367"/>
                    </a:ext>
                  </a:extLst>
                </a:gridCol>
                <a:gridCol w="5153008">
                  <a:extLst>
                    <a:ext uri="{9D8B030D-6E8A-4147-A177-3AD203B41FA5}">
                      <a16:colId xmlns:a16="http://schemas.microsoft.com/office/drawing/2014/main" xmlns="" val="4199456480"/>
                    </a:ext>
                  </a:extLst>
                </a:gridCol>
              </a:tblGrid>
              <a:tr h="2404363">
                <a:tc gridSpan="4">
                  <a: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BUSA BOARD</a:t>
                      </a:r>
                    </a:p>
                    <a:p>
                      <a:pPr marL="0" marR="0" lvl="0" indent="0" algn="l" defTabSz="45720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PRESIDENT</a:t>
                      </a:r>
                      <a:r>
                        <a:rPr kumimoji="0" lang="en-ZA"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Sipho M Pityana  </a:t>
                      </a:r>
                      <a:r>
                        <a:rPr kumimoji="0" lang="en-ZA"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VICE PRESIDENT</a:t>
                      </a:r>
                      <a:r>
                        <a:rPr kumimoji="0" lang="en-ZA"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Martin Kingston  </a:t>
                      </a:r>
                      <a:r>
                        <a:rPr kumimoji="0" lang="en-ZA"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CEO</a:t>
                      </a:r>
                      <a:r>
                        <a:rPr kumimoji="0" lang="en-ZA"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Tanya Cohen </a:t>
                      </a:r>
                      <a:r>
                        <a:rPr kumimoji="0" lang="en-ZA"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NEDLAC CONVENER</a:t>
                      </a:r>
                      <a:r>
                        <a:rPr kumimoji="0" lang="en-ZA"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Kaizer Moyane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Helvetica Neue 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Helvetica Neue Light"/>
                        </a:rPr>
                        <a:t>DIRECTORS</a:t>
                      </a:r>
                      <a:r>
                        <a:rPr kumimoji="0" lang="en-ZA"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Helvetica Neue Light"/>
                        </a:rPr>
                        <a:t>: Busi Mavuso, Cas Coovadia, Christopher Campbell, Deidre Penfold, Gwarega Mangozhe,  Joe Mwase, Maria Ramos, Roger Baxter, Stavros Nicolaou, Vusi Khumalo</a:t>
                      </a:r>
                      <a:endParaRPr kumimoji="0" lang="en-ZA"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Light"/>
                      </a:endParaRPr>
                    </a:p>
                    <a:p>
                      <a:pPr marL="0" marR="0" lvl="0" indent="0" algn="l" defTabSz="457200" eaLnBrk="1" fontAlgn="auto" latinLnBrk="0" hangingPunct="1">
                        <a:lnSpc>
                          <a:spcPct val="100000"/>
                        </a:lnSpc>
                        <a:spcBef>
                          <a:spcPts val="0"/>
                        </a:spcBef>
                        <a:spcAft>
                          <a:spcPts val="0"/>
                        </a:spcAft>
                        <a:buClrTx/>
                        <a:buSzTx/>
                        <a:buFontTx/>
                        <a:buNone/>
                        <a:tabLst/>
                        <a:defRPr/>
                      </a:pPr>
                      <a:endParaRPr lang="en-ZA" sz="2800" dirty="0">
                        <a:latin typeface="Arial" panose="020B0604020202020204" pitchFamily="34" charset="0"/>
                        <a:cs typeface="Arial" panose="020B0604020202020204" pitchFamily="34" charset="0"/>
                      </a:endParaRPr>
                    </a:p>
                  </a:txBody>
                  <a:tcPr>
                    <a:solidFill>
                      <a:srgbClr val="1B6775">
                        <a:alpha val="80000"/>
                      </a:srgbClr>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xmlns="" val="2532979623"/>
                  </a:ext>
                </a:extLst>
              </a:tr>
              <a:tr h="906849">
                <a:tc>
                  <a:txBody>
                    <a:bodyPr/>
                    <a:lstStyle/>
                    <a:p>
                      <a:r>
                        <a:rPr lang="en-ZA" sz="2800" b="1" dirty="0" err="1">
                          <a:solidFill>
                            <a:schemeClr val="bg1"/>
                          </a:solidFill>
                          <a:latin typeface="Arial" panose="020B0604020202020204" pitchFamily="34" charset="0"/>
                          <a:cs typeface="Arial" panose="020B0604020202020204" pitchFamily="34" charset="0"/>
                        </a:rPr>
                        <a:t>Unisectoral</a:t>
                      </a:r>
                      <a:r>
                        <a:rPr lang="en-ZA" sz="2800" b="1" dirty="0">
                          <a:solidFill>
                            <a:schemeClr val="bg1"/>
                          </a:solidFill>
                          <a:latin typeface="Arial" panose="020B0604020202020204" pitchFamily="34" charset="0"/>
                          <a:cs typeface="Arial" panose="020B0604020202020204" pitchFamily="34" charset="0"/>
                        </a:rPr>
                        <a:t> </a:t>
                      </a:r>
                    </a:p>
                  </a:txBody>
                  <a:tcPr>
                    <a:solidFill>
                      <a:srgbClr val="6B8C67">
                        <a:alpha val="80000"/>
                      </a:srgbClr>
                    </a:solidFill>
                  </a:tcPr>
                </a:tc>
                <a:tc>
                  <a:txBody>
                    <a:bodyPr/>
                    <a:lstStyle/>
                    <a:p>
                      <a:r>
                        <a:rPr lang="en-ZA" sz="2800" b="1" dirty="0">
                          <a:solidFill>
                            <a:schemeClr val="bg1"/>
                          </a:solidFill>
                          <a:latin typeface="Arial" panose="020B0604020202020204" pitchFamily="34" charset="0"/>
                          <a:cs typeface="Arial" panose="020B0604020202020204" pitchFamily="34" charset="0"/>
                        </a:rPr>
                        <a:t>Chambers </a:t>
                      </a:r>
                    </a:p>
                  </a:txBody>
                  <a:tcPr>
                    <a:solidFill>
                      <a:srgbClr val="6B8C67">
                        <a:alpha val="80000"/>
                      </a:srgbClr>
                    </a:solidFill>
                  </a:tcPr>
                </a:tc>
                <a:tc>
                  <a:txBody>
                    <a:bodyPr/>
                    <a:lstStyle/>
                    <a:p>
                      <a:r>
                        <a:rPr lang="en-ZA" sz="2800" b="1" dirty="0">
                          <a:solidFill>
                            <a:schemeClr val="bg1"/>
                          </a:solidFill>
                        </a:rPr>
                        <a:t>Professionals</a:t>
                      </a:r>
                    </a:p>
                  </a:txBody>
                  <a:tcPr>
                    <a:solidFill>
                      <a:srgbClr val="6B8C67">
                        <a:alpha val="80000"/>
                      </a:srgbClr>
                    </a:solidFill>
                  </a:tcPr>
                </a:tc>
                <a:tc>
                  <a:txBody>
                    <a:bodyPr/>
                    <a:lstStyle/>
                    <a:p>
                      <a:pPr marL="0" marR="0" indent="0" algn="ctr" defTabSz="825500" rtl="0" latinLnBrk="0">
                        <a:lnSpc>
                          <a:spcPct val="100000"/>
                        </a:lnSpc>
                        <a:spcBef>
                          <a:spcPts val="0"/>
                        </a:spcBef>
                        <a:spcAft>
                          <a:spcPts val="0"/>
                        </a:spcAft>
                        <a:buClrTx/>
                        <a:buSzTx/>
                        <a:buFontTx/>
                        <a:buNone/>
                        <a:tabLst/>
                      </a:pPr>
                      <a:r>
                        <a:rPr lang="en-ZA" sz="2800" b="1" i="0" u="none" strike="noStrike" cap="none" spc="0" baseline="0" dirty="0">
                          <a:ln>
                            <a:noFill/>
                          </a:ln>
                          <a:solidFill>
                            <a:schemeClr val="bg1"/>
                          </a:solidFill>
                          <a:uFillTx/>
                          <a:latin typeface="+mn-lt"/>
                          <a:ea typeface="+mn-ea"/>
                          <a:cs typeface="+mn-cs"/>
                          <a:sym typeface="Helvetica Neue Light"/>
                        </a:rPr>
                        <a:t>Corporates </a:t>
                      </a:r>
                    </a:p>
                    <a:p>
                      <a:endParaRPr lang="en-ZA" sz="3200" b="1" dirty="0">
                        <a:solidFill>
                          <a:schemeClr val="bg1"/>
                        </a:solidFill>
                      </a:endParaRPr>
                    </a:p>
                  </a:txBody>
                  <a:tcPr>
                    <a:solidFill>
                      <a:srgbClr val="6B8C67">
                        <a:alpha val="80000"/>
                      </a:srgbClr>
                    </a:solidFill>
                  </a:tcPr>
                </a:tc>
                <a:extLst>
                  <a:ext uri="{0D108BD9-81ED-4DB2-BD59-A6C34878D82A}">
                    <a16:rowId xmlns:a16="http://schemas.microsoft.com/office/drawing/2014/main" xmlns="" val="668565840"/>
                  </a:ext>
                </a:extLst>
              </a:tr>
              <a:tr h="1174239">
                <a:tc>
                  <a:txBody>
                    <a:bodyPr/>
                    <a:lstStyle/>
                    <a:p>
                      <a:r>
                        <a:rPr lang="en-ZA" sz="2800" dirty="0">
                          <a:solidFill>
                            <a:schemeClr val="bg1"/>
                          </a:solidFill>
                          <a:latin typeface="Arial" panose="020B0604020202020204" pitchFamily="34" charset="0"/>
                          <a:cs typeface="Arial" panose="020B0604020202020204" pitchFamily="34" charset="0"/>
                        </a:rPr>
                        <a:t>Representing sectors of the economy</a:t>
                      </a:r>
                    </a:p>
                  </a:txBody>
                  <a:tcPr>
                    <a:solidFill>
                      <a:srgbClr val="6B8C67">
                        <a:alpha val="80000"/>
                      </a:srgbClr>
                    </a:solidFill>
                  </a:tcPr>
                </a:tc>
                <a:tc>
                  <a:txBody>
                    <a:bodyPr/>
                    <a:lstStyle/>
                    <a:p>
                      <a:r>
                        <a:rPr lang="en-ZA" sz="2800" dirty="0">
                          <a:solidFill>
                            <a:schemeClr val="bg1"/>
                          </a:solidFill>
                          <a:latin typeface="Arial" panose="020B0604020202020204" pitchFamily="34" charset="0"/>
                          <a:cs typeface="Arial" panose="020B0604020202020204" pitchFamily="34" charset="0"/>
                        </a:rPr>
                        <a:t>Representing Chambers of Commerce and Industry</a:t>
                      </a:r>
                    </a:p>
                    <a:p>
                      <a:endParaRPr lang="en-ZA" sz="2800" dirty="0">
                        <a:solidFill>
                          <a:schemeClr val="bg1"/>
                        </a:solidFill>
                        <a:latin typeface="Arial" panose="020B0604020202020204" pitchFamily="34" charset="0"/>
                        <a:cs typeface="Arial" panose="020B0604020202020204" pitchFamily="34" charset="0"/>
                      </a:endParaRPr>
                    </a:p>
                  </a:txBody>
                  <a:tcPr>
                    <a:solidFill>
                      <a:srgbClr val="6B8C67">
                        <a:alpha val="80000"/>
                      </a:srgbClr>
                    </a:solidFill>
                  </a:tcPr>
                </a:tc>
                <a:tc>
                  <a:txBody>
                    <a:bodyPr/>
                    <a:lstStyle/>
                    <a:p>
                      <a:r>
                        <a:rPr lang="en-ZA" sz="2800" dirty="0">
                          <a:solidFill>
                            <a:schemeClr val="bg1"/>
                          </a:solidFill>
                        </a:rPr>
                        <a:t>Representing Professional Business Bodies</a:t>
                      </a:r>
                    </a:p>
                  </a:txBody>
                  <a:tcPr>
                    <a:solidFill>
                      <a:srgbClr val="6B8C67">
                        <a:alpha val="80000"/>
                      </a:srgbClr>
                    </a:solidFill>
                  </a:tcPr>
                </a:tc>
                <a:tc>
                  <a:txBody>
                    <a:bodyPr/>
                    <a:lstStyle/>
                    <a:p>
                      <a:pPr marL="0" marR="0" indent="0" algn="ctr" defTabSz="825500" rtl="0" latinLnBrk="0">
                        <a:lnSpc>
                          <a:spcPct val="100000"/>
                        </a:lnSpc>
                        <a:spcBef>
                          <a:spcPts val="0"/>
                        </a:spcBef>
                        <a:spcAft>
                          <a:spcPts val="0"/>
                        </a:spcAft>
                        <a:buClrTx/>
                        <a:buSzTx/>
                        <a:buFontTx/>
                        <a:buNone/>
                        <a:tabLst/>
                      </a:pPr>
                      <a:r>
                        <a:rPr lang="en-ZA" sz="2800" b="0" i="0" u="none" strike="noStrike" cap="none" spc="0" baseline="0" dirty="0">
                          <a:ln>
                            <a:noFill/>
                          </a:ln>
                          <a:solidFill>
                            <a:schemeClr val="bg1"/>
                          </a:solidFill>
                          <a:uFillTx/>
                          <a:latin typeface="+mn-lt"/>
                          <a:ea typeface="+mn-ea"/>
                          <a:cs typeface="+mn-cs"/>
                          <a:sym typeface="Helvetica Neue Light"/>
                        </a:rPr>
                        <a:t>Representing Corporates and Closed group of Board of Trustees</a:t>
                      </a:r>
                    </a:p>
                  </a:txBody>
                  <a:tcPr>
                    <a:solidFill>
                      <a:srgbClr val="6B8C67">
                        <a:alpha val="80000"/>
                      </a:srgbClr>
                    </a:solidFill>
                  </a:tcPr>
                </a:tc>
                <a:extLst>
                  <a:ext uri="{0D108BD9-81ED-4DB2-BD59-A6C34878D82A}">
                    <a16:rowId xmlns:a16="http://schemas.microsoft.com/office/drawing/2014/main" xmlns="" val="422161810"/>
                  </a:ext>
                </a:extLst>
              </a:tr>
              <a:tr h="1489074">
                <a:tc gridSpan="4">
                  <a:txBody>
                    <a:bodyPr/>
                    <a:lstStyle/>
                    <a:p>
                      <a:pPr marL="0" indent="0" algn="l">
                        <a:buFont typeface="Arial" panose="020B0604020202020204" pitchFamily="34" charset="0"/>
                        <a:buNone/>
                      </a:pPr>
                      <a:endParaRPr lang="en-ZA" sz="2600" dirty="0">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ZA" sz="2600" dirty="0">
                        <a:latin typeface="Arial" panose="020B0604020202020204" pitchFamily="34" charset="0"/>
                        <a:cs typeface="Arial" panose="020B0604020202020204" pitchFamily="34" charset="0"/>
                      </a:endParaRPr>
                    </a:p>
                  </a:txBody>
                  <a:tcPr>
                    <a:lnL w="12700" cmpd="sng">
                      <a:noFill/>
                    </a:lnL>
                    <a:lnR w="12700" cmpd="sng">
                      <a:noFill/>
                    </a:lnR>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a:p>
                  </a:txBody>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xmlns="" val="659215737"/>
                  </a:ext>
                </a:extLst>
              </a:tr>
            </a:tbl>
          </a:graphicData>
        </a:graphic>
      </p:graphicFrame>
      <p:sp>
        <p:nvSpPr>
          <p:cNvPr id="2" name="Rectangle 1">
            <a:extLst>
              <a:ext uri="{FF2B5EF4-FFF2-40B4-BE49-F238E27FC236}">
                <a16:creationId xmlns:a16="http://schemas.microsoft.com/office/drawing/2014/main" xmlns="" id="{5B38B564-CE6D-3941-8D17-2BB098FADCD0}"/>
              </a:ext>
            </a:extLst>
          </p:cNvPr>
          <p:cNvSpPr/>
          <p:nvPr/>
        </p:nvSpPr>
        <p:spPr>
          <a:xfrm>
            <a:off x="957794" y="2206660"/>
            <a:ext cx="17990606" cy="3170099"/>
          </a:xfrm>
          <a:prstGeom prst="rect">
            <a:avLst/>
          </a:prstGeom>
        </p:spPr>
        <p:txBody>
          <a:bodyPr wrap="square">
            <a:spAutoFit/>
          </a:bodyPr>
          <a:lstStyle/>
          <a:p>
            <a:pPr marL="457200" indent="-457200" algn="l">
              <a:buFont typeface="Arial" panose="020B0604020202020204" pitchFamily="34" charset="0"/>
              <a:buChar char="•"/>
            </a:pPr>
            <a:r>
              <a:rPr lang="en-ZA" sz="4000" dirty="0">
                <a:latin typeface="Arial" panose="020B0604020202020204" pitchFamily="34" charset="0"/>
                <a:cs typeface="Arial" panose="020B0604020202020204" pitchFamily="34" charset="0"/>
              </a:rPr>
              <a:t>Confederation of business organisations</a:t>
            </a:r>
          </a:p>
          <a:p>
            <a:pPr marL="457200" indent="-457200" algn="l">
              <a:buFont typeface="Arial" panose="020B0604020202020204" pitchFamily="34" charset="0"/>
              <a:buChar char="•"/>
            </a:pPr>
            <a:r>
              <a:rPr lang="en-ZA" sz="4000" dirty="0">
                <a:latin typeface="Arial" panose="020B0604020202020204" pitchFamily="34" charset="0"/>
                <a:cs typeface="Arial" panose="020B0604020202020204" pitchFamily="34" charset="0"/>
              </a:rPr>
              <a:t>Represent a cross-section of business – large and small, across sectors, emerging and established</a:t>
            </a:r>
          </a:p>
          <a:p>
            <a:pPr marL="457200" indent="-457200" algn="l">
              <a:buFont typeface="Arial" panose="020B0604020202020204" pitchFamily="34" charset="0"/>
              <a:buChar char="•"/>
            </a:pPr>
            <a:r>
              <a:rPr lang="en-ZA" sz="4000" dirty="0">
                <a:latin typeface="Arial" panose="020B0604020202020204" pitchFamily="34" charset="0"/>
                <a:cs typeface="Arial" panose="020B0604020202020204" pitchFamily="34" charset="0"/>
              </a:rPr>
              <a:t>BUSA represents its members in various structures, locally and internationally, in the interests of growth, development and transformation</a:t>
            </a:r>
          </a:p>
        </p:txBody>
      </p:sp>
    </p:spTree>
    <p:extLst>
      <p:ext uri="{BB962C8B-B14F-4D97-AF65-F5344CB8AC3E}">
        <p14:creationId xmlns:p14="http://schemas.microsoft.com/office/powerpoint/2010/main" xmlns="" val="165734339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HEADING GOES HERE"/>
          <p:cNvSpPr txBox="1"/>
          <p:nvPr/>
        </p:nvSpPr>
        <p:spPr>
          <a:xfrm>
            <a:off x="971103" y="958386"/>
            <a:ext cx="22382610" cy="841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defTabSz="457200">
              <a:lnSpc>
                <a:spcPct val="80000"/>
              </a:lnSpc>
              <a:defRPr sz="6000" b="1">
                <a:solidFill>
                  <a:srgbClr val="1C232B"/>
                </a:solidFill>
                <a:latin typeface="Arial"/>
                <a:ea typeface="Arial"/>
                <a:cs typeface="Arial"/>
                <a:sym typeface="Arial"/>
              </a:defRPr>
            </a:lvl1pPr>
          </a:lstStyle>
          <a:p>
            <a:r>
              <a:rPr lang="en-ZA" dirty="0"/>
              <a:t>BUSA STRATEGIC OBJECTIVES</a:t>
            </a:r>
            <a:endParaRPr dirty="0"/>
          </a:p>
        </p:txBody>
      </p:sp>
      <p:sp>
        <p:nvSpPr>
          <p:cNvPr id="8" name="SUBHEADING…"/>
          <p:cNvSpPr txBox="1"/>
          <p:nvPr/>
        </p:nvSpPr>
        <p:spPr>
          <a:xfrm>
            <a:off x="957794" y="1735136"/>
            <a:ext cx="17692155" cy="50270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just">
              <a:defRPr/>
            </a:pPr>
            <a:endParaRPr lang="en-ZA" sz="2600" dirty="0">
              <a:latin typeface="Arial" panose="020B0604020202020204" pitchFamily="34" charset="0"/>
              <a:ea typeface="Avenir Book" charset="0"/>
              <a:cs typeface="Arial" panose="020B0604020202020204" pitchFamily="34" charset="0"/>
            </a:endParaRPr>
          </a:p>
        </p:txBody>
      </p:sp>
      <p:sp>
        <p:nvSpPr>
          <p:cNvPr id="9" name="Slide Number"/>
          <p:cNvSpPr txBox="1">
            <a:spLocks/>
          </p:cNvSpPr>
          <p:nvPr/>
        </p:nvSpPr>
        <p:spPr>
          <a:xfrm>
            <a:off x="22872700" y="12488839"/>
            <a:ext cx="508000" cy="37959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charset="0"/>
                <a:ea typeface="Arial" charset="0"/>
                <a:cs typeface="Arial" charset="0"/>
                <a:sym typeface="Helvetica Neue Medium"/>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fld id="{AC746EBC-4563-2848-A6F2-E7107F29A577}" type="slidenum">
              <a:rPr lang="uk-UA" smtClean="0"/>
              <a:pPr/>
              <a:t>3</a:t>
            </a:fld>
            <a:endParaRPr lang="uk-UA" dirty="0"/>
          </a:p>
        </p:txBody>
      </p:sp>
      <p:graphicFrame>
        <p:nvGraphicFramePr>
          <p:cNvPr id="11" name="Table 10">
            <a:extLst>
              <a:ext uri="{FF2B5EF4-FFF2-40B4-BE49-F238E27FC236}">
                <a16:creationId xmlns:a16="http://schemas.microsoft.com/office/drawing/2014/main" xmlns="" id="{02A167E9-A66F-CB48-92C6-4DACE5671355}"/>
              </a:ext>
            </a:extLst>
          </p:cNvPr>
          <p:cNvGraphicFramePr>
            <a:graphicFrameLocks noGrp="1"/>
          </p:cNvGraphicFramePr>
          <p:nvPr>
            <p:extLst>
              <p:ext uri="{D42A27DB-BD31-4B8C-83A1-F6EECF244321}">
                <p14:modId xmlns:p14="http://schemas.microsoft.com/office/powerpoint/2010/main" xmlns="" val="620329780"/>
              </p:ext>
            </p:extLst>
          </p:nvPr>
        </p:nvGraphicFramePr>
        <p:xfrm>
          <a:off x="957794" y="2576392"/>
          <a:ext cx="19951486" cy="9280324"/>
        </p:xfrm>
        <a:graphic>
          <a:graphicData uri="http://schemas.openxmlformats.org/drawingml/2006/table">
            <a:tbl>
              <a:tblPr firstRow="1" bandRow="1">
                <a:tableStyleId>{5940675A-B579-460E-94D1-54222C63F5DA}</a:tableStyleId>
              </a:tblPr>
              <a:tblGrid>
                <a:gridCol w="649583">
                  <a:extLst>
                    <a:ext uri="{9D8B030D-6E8A-4147-A177-3AD203B41FA5}">
                      <a16:colId xmlns:a16="http://schemas.microsoft.com/office/drawing/2014/main" xmlns="" val="299433283"/>
                    </a:ext>
                  </a:extLst>
                </a:gridCol>
                <a:gridCol w="19301903">
                  <a:extLst>
                    <a:ext uri="{9D8B030D-6E8A-4147-A177-3AD203B41FA5}">
                      <a16:colId xmlns:a16="http://schemas.microsoft.com/office/drawing/2014/main" xmlns="" val="83367509"/>
                    </a:ext>
                  </a:extLst>
                </a:gridCol>
              </a:tblGrid>
              <a:tr h="1896131">
                <a:tc gridSpan="2">
                  <a:txBody>
                    <a:bodyPr/>
                    <a:lstStyle/>
                    <a:p>
                      <a:endParaRPr lang="en-ZA" sz="3000" b="1" dirty="0"/>
                    </a:p>
                    <a:p>
                      <a:r>
                        <a:rPr lang="en-ZA" sz="3000" b="1" dirty="0">
                          <a:solidFill>
                            <a:schemeClr val="bg1"/>
                          </a:solidFill>
                        </a:rPr>
                        <a:t>ENABLING ENVIRONMENT FOR INCLUSIVE GROWTH AND EMPLOYMENT IN SOUTH AFRICA</a:t>
                      </a:r>
                    </a:p>
                    <a:p>
                      <a:endParaRPr lang="en-ZA" sz="3000" b="1" dirty="0"/>
                    </a:p>
                  </a:txBody>
                  <a:tcPr>
                    <a:solidFill>
                      <a:srgbClr val="1B6775"/>
                    </a:solidFill>
                  </a:tcPr>
                </a:tc>
                <a:tc hMerge="1">
                  <a:txBody>
                    <a:bodyPr/>
                    <a:lstStyle/>
                    <a:p>
                      <a:endParaRPr lang="en-ZA" dirty="0"/>
                    </a:p>
                  </a:txBody>
                  <a:tcPr/>
                </a:tc>
                <a:extLst>
                  <a:ext uri="{0D108BD9-81ED-4DB2-BD59-A6C34878D82A}">
                    <a16:rowId xmlns:a16="http://schemas.microsoft.com/office/drawing/2014/main" xmlns="" val="14368770"/>
                  </a:ext>
                </a:extLst>
              </a:tr>
              <a:tr h="692268">
                <a:tc>
                  <a:txBody>
                    <a:bodyPr/>
                    <a:lstStyle/>
                    <a:p>
                      <a:r>
                        <a:rPr lang="en-ZA" sz="3000" dirty="0"/>
                        <a:t>1</a:t>
                      </a:r>
                    </a:p>
                  </a:txBody>
                  <a:tcPr>
                    <a:solidFill>
                      <a:schemeClr val="bg1">
                        <a:lumMod val="95000"/>
                        <a:alpha val="50000"/>
                      </a:schemeClr>
                    </a:solidFill>
                  </a:tcPr>
                </a:tc>
                <a:tc>
                  <a:txBody>
                    <a:bodyPr/>
                    <a:lstStyle/>
                    <a:p>
                      <a:pPr marL="38100" algn="just">
                        <a:lnSpc>
                          <a:spcPct val="115000"/>
                        </a:lnSpc>
                        <a:spcAft>
                          <a:spcPts val="0"/>
                        </a:spcAft>
                      </a:pPr>
                      <a:r>
                        <a:rPr lang="en-US" sz="3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Transformed, Inclusive Economy that Creates Sustainable Employment </a:t>
                      </a:r>
                      <a:endParaRPr lang="en-ZA" sz="3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alpha val="50000"/>
                      </a:schemeClr>
                    </a:solidFill>
                  </a:tcPr>
                </a:tc>
                <a:extLst>
                  <a:ext uri="{0D108BD9-81ED-4DB2-BD59-A6C34878D82A}">
                    <a16:rowId xmlns:a16="http://schemas.microsoft.com/office/drawing/2014/main" xmlns="" val="1171042116"/>
                  </a:ext>
                </a:extLst>
              </a:tr>
              <a:tr h="692268">
                <a:tc>
                  <a:txBody>
                    <a:bodyPr/>
                    <a:lstStyle/>
                    <a:p>
                      <a:r>
                        <a:rPr lang="en-ZA" sz="3000" dirty="0"/>
                        <a:t>2</a:t>
                      </a:r>
                    </a:p>
                  </a:txBody>
                  <a:tcPr>
                    <a:solidFill>
                      <a:schemeClr val="bg1">
                        <a:lumMod val="95000"/>
                        <a:alpha val="50000"/>
                      </a:schemeClr>
                    </a:solidFill>
                  </a:tcPr>
                </a:tc>
                <a:tc>
                  <a:txBody>
                    <a:bodyPr/>
                    <a:lstStyle/>
                    <a:p>
                      <a:pPr marL="38100" algn="just">
                        <a:lnSpc>
                          <a:spcPct val="115000"/>
                        </a:lnSpc>
                        <a:spcAft>
                          <a:spcPts val="0"/>
                        </a:spcAft>
                      </a:pPr>
                      <a:r>
                        <a:rPr lang="en-US" sz="3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Small &amp; Medium Enterprises Thriving</a:t>
                      </a:r>
                      <a:endParaRPr lang="en-ZA" sz="3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alpha val="50000"/>
                      </a:schemeClr>
                    </a:solidFill>
                  </a:tcPr>
                </a:tc>
                <a:extLst>
                  <a:ext uri="{0D108BD9-81ED-4DB2-BD59-A6C34878D82A}">
                    <a16:rowId xmlns:a16="http://schemas.microsoft.com/office/drawing/2014/main" xmlns="" val="3815587179"/>
                  </a:ext>
                </a:extLst>
              </a:tr>
              <a:tr h="692268">
                <a:tc>
                  <a:txBody>
                    <a:bodyPr/>
                    <a:lstStyle/>
                    <a:p>
                      <a:r>
                        <a:rPr lang="en-ZA" sz="3000" dirty="0"/>
                        <a:t>3</a:t>
                      </a:r>
                    </a:p>
                  </a:txBody>
                  <a:tcPr>
                    <a:solidFill>
                      <a:schemeClr val="bg1">
                        <a:lumMod val="95000"/>
                        <a:alpha val="50000"/>
                      </a:schemeClr>
                    </a:solidFill>
                  </a:tcPr>
                </a:tc>
                <a:tc>
                  <a:txBody>
                    <a:bodyPr/>
                    <a:lstStyle/>
                    <a:p>
                      <a:pPr marL="38100" algn="just">
                        <a:lnSpc>
                          <a:spcPct val="115000"/>
                        </a:lnSpc>
                        <a:spcAft>
                          <a:spcPts val="0"/>
                        </a:spcAft>
                      </a:pPr>
                      <a:r>
                        <a:rPr lang="en-US" sz="3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Predictable, Certain &amp; Enabling Regulatory Environment </a:t>
                      </a:r>
                      <a:endParaRPr lang="en-ZA" sz="3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alpha val="50000"/>
                      </a:schemeClr>
                    </a:solidFill>
                  </a:tcPr>
                </a:tc>
                <a:extLst>
                  <a:ext uri="{0D108BD9-81ED-4DB2-BD59-A6C34878D82A}">
                    <a16:rowId xmlns:a16="http://schemas.microsoft.com/office/drawing/2014/main" xmlns="" val="3654872717"/>
                  </a:ext>
                </a:extLst>
              </a:tr>
              <a:tr h="1153781">
                <a:tc>
                  <a:txBody>
                    <a:bodyPr/>
                    <a:lstStyle/>
                    <a:p>
                      <a:r>
                        <a:rPr lang="en-ZA" sz="3000" dirty="0"/>
                        <a:t>4</a:t>
                      </a:r>
                    </a:p>
                  </a:txBody>
                  <a:tcPr>
                    <a:solidFill>
                      <a:schemeClr val="bg1">
                        <a:lumMod val="95000"/>
                        <a:alpha val="50000"/>
                      </a:schemeClr>
                    </a:solidFill>
                  </a:tcPr>
                </a:tc>
                <a:tc>
                  <a:txBody>
                    <a:bodyPr/>
                    <a:lstStyle/>
                    <a:p>
                      <a:pPr marL="38100" algn="just">
                        <a:lnSpc>
                          <a:spcPct val="100000"/>
                        </a:lnSpc>
                        <a:spcAft>
                          <a:spcPts val="0"/>
                        </a:spcAft>
                      </a:pPr>
                      <a:r>
                        <a:rPr lang="en-US" sz="3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Affordable, Reliable &amp; Sustainable Energy &amp; Infrastructure (Water, Technology &amp; Road Transportation) to Meet Current and Future Needs</a:t>
                      </a:r>
                      <a:endParaRPr lang="en-ZA"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alpha val="60000"/>
                      </a:schemeClr>
                    </a:solidFill>
                  </a:tcPr>
                </a:tc>
                <a:extLst>
                  <a:ext uri="{0D108BD9-81ED-4DB2-BD59-A6C34878D82A}">
                    <a16:rowId xmlns:a16="http://schemas.microsoft.com/office/drawing/2014/main" xmlns="" val="4195973274"/>
                  </a:ext>
                </a:extLst>
              </a:tr>
              <a:tr h="692268">
                <a:tc>
                  <a:txBody>
                    <a:bodyPr/>
                    <a:lstStyle/>
                    <a:p>
                      <a:r>
                        <a:rPr lang="en-ZA" sz="3000" dirty="0"/>
                        <a:t>5</a:t>
                      </a:r>
                    </a:p>
                  </a:txBody>
                  <a:tcPr>
                    <a:solidFill>
                      <a:schemeClr val="bg1">
                        <a:lumMod val="95000"/>
                        <a:alpha val="50000"/>
                      </a:schemeClr>
                    </a:solidFill>
                  </a:tcPr>
                </a:tc>
                <a:tc>
                  <a:txBody>
                    <a:bodyPr/>
                    <a:lstStyle/>
                    <a:p>
                      <a:pPr marL="38100" algn="just">
                        <a:lnSpc>
                          <a:spcPct val="115000"/>
                        </a:lnSpc>
                        <a:spcAft>
                          <a:spcPts val="0"/>
                        </a:spcAft>
                      </a:pPr>
                      <a:r>
                        <a:rPr lang="en-US" sz="3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Productive &amp; Stable Labour Market</a:t>
                      </a:r>
                      <a:endParaRPr lang="en-ZA"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alpha val="50000"/>
                      </a:schemeClr>
                    </a:solidFill>
                  </a:tcPr>
                </a:tc>
                <a:extLst>
                  <a:ext uri="{0D108BD9-81ED-4DB2-BD59-A6C34878D82A}">
                    <a16:rowId xmlns:a16="http://schemas.microsoft.com/office/drawing/2014/main" xmlns="" val="3789927782"/>
                  </a:ext>
                </a:extLst>
              </a:tr>
              <a:tr h="692268">
                <a:tc>
                  <a:txBody>
                    <a:bodyPr/>
                    <a:lstStyle/>
                    <a:p>
                      <a:r>
                        <a:rPr lang="en-ZA" sz="3000" dirty="0"/>
                        <a:t>6</a:t>
                      </a:r>
                    </a:p>
                  </a:txBody>
                  <a:tcPr>
                    <a:solidFill>
                      <a:schemeClr val="bg1">
                        <a:lumMod val="95000"/>
                        <a:alpha val="50000"/>
                      </a:schemeClr>
                    </a:solidFill>
                  </a:tcPr>
                </a:tc>
                <a:tc>
                  <a:txBody>
                    <a:bodyPr/>
                    <a:lstStyle/>
                    <a:p>
                      <a:pPr marL="38100" algn="just">
                        <a:lnSpc>
                          <a:spcPct val="115000"/>
                        </a:lnSpc>
                        <a:spcAft>
                          <a:spcPts val="0"/>
                        </a:spcAft>
                      </a:pPr>
                      <a:r>
                        <a:rPr lang="en-US" sz="3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Progressive Tax System that Supports Inclusive Growth Objectives</a:t>
                      </a:r>
                      <a:endParaRPr lang="en-ZA"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alpha val="50000"/>
                      </a:schemeClr>
                    </a:solidFill>
                  </a:tcPr>
                </a:tc>
                <a:extLst>
                  <a:ext uri="{0D108BD9-81ED-4DB2-BD59-A6C34878D82A}">
                    <a16:rowId xmlns:a16="http://schemas.microsoft.com/office/drawing/2014/main" xmlns="" val="767827882"/>
                  </a:ext>
                </a:extLst>
              </a:tr>
              <a:tr h="692268">
                <a:tc>
                  <a:txBody>
                    <a:bodyPr/>
                    <a:lstStyle/>
                    <a:p>
                      <a:r>
                        <a:rPr lang="en-ZA" sz="3000" dirty="0"/>
                        <a:t>7</a:t>
                      </a:r>
                    </a:p>
                  </a:txBody>
                  <a:tcPr>
                    <a:solidFill>
                      <a:schemeClr val="bg1">
                        <a:lumMod val="95000"/>
                        <a:alpha val="50000"/>
                      </a:schemeClr>
                    </a:solidFill>
                  </a:tcPr>
                </a:tc>
                <a:tc>
                  <a:txBody>
                    <a:bodyPr/>
                    <a:lstStyle/>
                    <a:p>
                      <a:pPr marL="38100" algn="just">
                        <a:lnSpc>
                          <a:spcPct val="115000"/>
                        </a:lnSpc>
                        <a:spcAft>
                          <a:spcPts val="0"/>
                        </a:spcAft>
                      </a:pPr>
                      <a:r>
                        <a:rPr lang="en-US" sz="3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Trade Regime &amp; International Cooperation that enables South African Business</a:t>
                      </a:r>
                      <a:endParaRPr lang="en-ZA"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alpha val="50000"/>
                      </a:schemeClr>
                    </a:solidFill>
                  </a:tcPr>
                </a:tc>
                <a:extLst>
                  <a:ext uri="{0D108BD9-81ED-4DB2-BD59-A6C34878D82A}">
                    <a16:rowId xmlns:a16="http://schemas.microsoft.com/office/drawing/2014/main" xmlns="" val="3096107317"/>
                  </a:ext>
                </a:extLst>
              </a:tr>
              <a:tr h="692268">
                <a:tc>
                  <a:txBody>
                    <a:bodyPr/>
                    <a:lstStyle/>
                    <a:p>
                      <a:r>
                        <a:rPr lang="en-ZA" sz="3000" dirty="0"/>
                        <a:t>8</a:t>
                      </a:r>
                    </a:p>
                  </a:txBody>
                  <a:tcPr>
                    <a:solidFill>
                      <a:schemeClr val="bg1">
                        <a:lumMod val="95000"/>
                        <a:alpha val="50000"/>
                      </a:schemeClr>
                    </a:solidFill>
                  </a:tcPr>
                </a:tc>
                <a:tc>
                  <a:txBody>
                    <a:bodyPr/>
                    <a:lstStyle/>
                    <a:p>
                      <a:pPr marL="38100" algn="just">
                        <a:lnSpc>
                          <a:spcPct val="115000"/>
                        </a:lnSpc>
                        <a:spcAft>
                          <a:spcPts val="0"/>
                        </a:spcAft>
                      </a:pPr>
                      <a:r>
                        <a:rPr lang="en-US" sz="3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Education &amp; Skills Development for Current &amp; Future Work</a:t>
                      </a:r>
                      <a:endParaRPr lang="en-ZA"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alpha val="50000"/>
                      </a:schemeClr>
                    </a:solidFill>
                  </a:tcPr>
                </a:tc>
                <a:extLst>
                  <a:ext uri="{0D108BD9-81ED-4DB2-BD59-A6C34878D82A}">
                    <a16:rowId xmlns:a16="http://schemas.microsoft.com/office/drawing/2014/main" xmlns="" val="4243430693"/>
                  </a:ext>
                </a:extLst>
              </a:tr>
              <a:tr h="692268">
                <a:tc>
                  <a:txBody>
                    <a:bodyPr/>
                    <a:lstStyle/>
                    <a:p>
                      <a:r>
                        <a:rPr lang="en-ZA" sz="3000" dirty="0"/>
                        <a:t>9</a:t>
                      </a:r>
                    </a:p>
                  </a:txBody>
                  <a:tcPr>
                    <a:solidFill>
                      <a:schemeClr val="bg1">
                        <a:lumMod val="95000"/>
                        <a:alpha val="50000"/>
                      </a:schemeClr>
                    </a:solidFill>
                  </a:tcPr>
                </a:tc>
                <a:tc>
                  <a:txBody>
                    <a:bodyPr/>
                    <a:lstStyle/>
                    <a:p>
                      <a:pPr marL="38100" algn="just">
                        <a:lnSpc>
                          <a:spcPct val="115000"/>
                        </a:lnSpc>
                        <a:spcAft>
                          <a:spcPts val="0"/>
                        </a:spcAft>
                      </a:pPr>
                      <a:r>
                        <a:rPr lang="en-US" sz="3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Affordable Comprehensive Social Security Framework for Future Generations , including NHI</a:t>
                      </a:r>
                      <a:endParaRPr lang="en-ZA"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alpha val="50000"/>
                      </a:schemeClr>
                    </a:solidFill>
                  </a:tcPr>
                </a:tc>
                <a:extLst>
                  <a:ext uri="{0D108BD9-81ED-4DB2-BD59-A6C34878D82A}">
                    <a16:rowId xmlns:a16="http://schemas.microsoft.com/office/drawing/2014/main" xmlns="" val="507505039"/>
                  </a:ext>
                </a:extLst>
              </a:tr>
              <a:tr h="692268">
                <a:tc>
                  <a:txBody>
                    <a:bodyPr/>
                    <a:lstStyle/>
                    <a:p>
                      <a:r>
                        <a:rPr lang="en-ZA" sz="3000" dirty="0"/>
                        <a:t>10</a:t>
                      </a:r>
                    </a:p>
                  </a:txBody>
                  <a:tcPr>
                    <a:solidFill>
                      <a:schemeClr val="bg1">
                        <a:lumMod val="95000"/>
                        <a:alpha val="50000"/>
                      </a:schemeClr>
                    </a:solidFill>
                  </a:tcPr>
                </a:tc>
                <a:tc>
                  <a:txBody>
                    <a:bodyPr/>
                    <a:lstStyle/>
                    <a:p>
                      <a:pPr marL="38100" algn="just">
                        <a:lnSpc>
                          <a:spcPct val="115000"/>
                        </a:lnSpc>
                        <a:spcAft>
                          <a:spcPts val="0"/>
                        </a:spcAft>
                      </a:pPr>
                      <a:r>
                        <a:rPr lang="en-ZA" sz="3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Ethical &amp; Accountable Business for Cooperation &amp; Influence in SA, SADC, Africa and Globally</a:t>
                      </a:r>
                      <a:endParaRPr lang="en-ZA" sz="3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alpha val="50000"/>
                      </a:schemeClr>
                    </a:solidFill>
                  </a:tcPr>
                </a:tc>
                <a:extLst>
                  <a:ext uri="{0D108BD9-81ED-4DB2-BD59-A6C34878D82A}">
                    <a16:rowId xmlns:a16="http://schemas.microsoft.com/office/drawing/2014/main" xmlns="" val="2075728493"/>
                  </a:ext>
                </a:extLst>
              </a:tr>
            </a:tbl>
          </a:graphicData>
        </a:graphic>
      </p:graphicFrame>
    </p:spTree>
    <p:extLst>
      <p:ext uri="{BB962C8B-B14F-4D97-AF65-F5344CB8AC3E}">
        <p14:creationId xmlns:p14="http://schemas.microsoft.com/office/powerpoint/2010/main" xmlns="" val="31291835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HEADING GOES HERE"/>
          <p:cNvSpPr txBox="1"/>
          <p:nvPr/>
        </p:nvSpPr>
        <p:spPr>
          <a:xfrm>
            <a:off x="971103" y="958386"/>
            <a:ext cx="17045048" cy="841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defTabSz="457200">
              <a:lnSpc>
                <a:spcPct val="80000"/>
              </a:lnSpc>
              <a:defRPr sz="6000" b="1">
                <a:solidFill>
                  <a:srgbClr val="1C232B"/>
                </a:solidFill>
                <a:latin typeface="Arial"/>
                <a:ea typeface="Arial"/>
                <a:cs typeface="Arial"/>
                <a:sym typeface="Arial"/>
              </a:defRPr>
            </a:lvl1pPr>
          </a:lstStyle>
          <a:p>
            <a:r>
              <a:rPr lang="en-ZA" dirty="0"/>
              <a:t>LAND REFORM IS NECESSARY</a:t>
            </a:r>
            <a:endParaRPr dirty="0"/>
          </a:p>
        </p:txBody>
      </p:sp>
      <p:sp>
        <p:nvSpPr>
          <p:cNvPr id="8" name="SUBHEADING…"/>
          <p:cNvSpPr txBox="1"/>
          <p:nvPr/>
        </p:nvSpPr>
        <p:spPr>
          <a:xfrm>
            <a:off x="495601" y="2762120"/>
            <a:ext cx="17996051" cy="1084399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marL="685800" indent="-685800" algn="just">
              <a:buFont typeface="Arial" panose="020B0604020202020204" pitchFamily="34" charset="0"/>
              <a:buChar char="•"/>
              <a:defRPr/>
            </a:pPr>
            <a:r>
              <a:rPr lang="en-ZA" sz="3800" dirty="0">
                <a:latin typeface="Arial" panose="020B0604020202020204" pitchFamily="34" charset="0"/>
                <a:cs typeface="Arial" panose="020B0604020202020204" pitchFamily="34" charset="0"/>
              </a:rPr>
              <a:t>Legacy of land and property ownership continues to be an obstacle to transformation, economic growth and social development.</a:t>
            </a:r>
          </a:p>
          <a:p>
            <a:pPr marL="685800" indent="-685800" algn="just">
              <a:buFont typeface="Arial" panose="020B0604020202020204" pitchFamily="34" charset="0"/>
              <a:buChar char="•"/>
              <a:defRPr/>
            </a:pPr>
            <a:r>
              <a:rPr lang="en-ZA" sz="3800" dirty="0">
                <a:latin typeface="Arial" panose="020B0604020202020204" pitchFamily="34" charset="0"/>
                <a:cs typeface="Arial" panose="020B0604020202020204" pitchFamily="34" charset="0"/>
              </a:rPr>
              <a:t>Recognise the importance of land reform in addressing apartheid-era land dispossession and as a means of inclusion and restoring dignity.</a:t>
            </a:r>
          </a:p>
          <a:p>
            <a:pPr marL="685800" indent="-685800"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Requires a strengthening and spreading of ownership of property, including land, to address structural imbalances.</a:t>
            </a:r>
          </a:p>
          <a:p>
            <a:pPr marL="685800" indent="-685800"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Furthering and entrenching of land rights has been unacceptably slow and beset by problems – endemic, structural and administrative.</a:t>
            </a:r>
          </a:p>
          <a:p>
            <a:pPr marL="685800" indent="-685800" algn="just">
              <a:buFont typeface="Arial" panose="020B0604020202020204" pitchFamily="34" charset="0"/>
              <a:buChar char="•"/>
              <a:defRPr/>
            </a:pPr>
            <a:endParaRPr lang="en-ZA" sz="3800" dirty="0">
              <a:latin typeface="Arial" panose="020B0604020202020204" pitchFamily="34" charset="0"/>
              <a:ea typeface="Avenir Book" charset="0"/>
              <a:cs typeface="Arial" panose="020B0604020202020204" pitchFamily="34" charset="0"/>
            </a:endParaRPr>
          </a:p>
          <a:p>
            <a:pPr marL="685800" indent="-685800"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This is not a problem of s25 of Constitution, which allows for expropriation within the provisions of just and equitable compensation. </a:t>
            </a:r>
          </a:p>
          <a:p>
            <a:pPr marL="685800" indent="-685800"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The bounds of ‘just and equitable’ should first be tested before considering Constitutional amendment.</a:t>
            </a:r>
          </a:p>
          <a:p>
            <a:pPr marL="685800" indent="-685800"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Endorse the findings of the Motlanthe </a:t>
            </a:r>
            <a:r>
              <a:rPr lang="en-ZA" sz="3800" i="1" dirty="0">
                <a:latin typeface="Arial" panose="020B0604020202020204" pitchFamily="34" charset="0"/>
                <a:ea typeface="Avenir Book" charset="0"/>
                <a:cs typeface="Arial" panose="020B0604020202020204" pitchFamily="34" charset="0"/>
              </a:rPr>
              <a:t>High-Level Panel</a:t>
            </a:r>
            <a:r>
              <a:rPr lang="en-ZA" sz="3800" dirty="0">
                <a:latin typeface="Arial" panose="020B0604020202020204" pitchFamily="34" charset="0"/>
                <a:ea typeface="Avenir Book" charset="0"/>
                <a:cs typeface="Arial" panose="020B0604020202020204" pitchFamily="34" charset="0"/>
              </a:rPr>
              <a:t> and </a:t>
            </a:r>
            <a:r>
              <a:rPr lang="en-ZA" sz="3800" i="1" dirty="0">
                <a:latin typeface="Arial" panose="020B0604020202020204" pitchFamily="34" charset="0"/>
                <a:ea typeface="Avenir Book" charset="0"/>
                <a:cs typeface="Arial" panose="020B0604020202020204" pitchFamily="34" charset="0"/>
              </a:rPr>
              <a:t>Operation Phakisa</a:t>
            </a:r>
            <a:r>
              <a:rPr lang="en-ZA" sz="3800" dirty="0">
                <a:latin typeface="Arial" panose="020B0604020202020204" pitchFamily="34" charset="0"/>
                <a:ea typeface="Avenir Book" charset="0"/>
                <a:cs typeface="Arial" panose="020B0604020202020204" pitchFamily="34" charset="0"/>
              </a:rPr>
              <a:t>, that the existing constitutional framework is not an obstacle to land reform, but rather implementation challenges and failures are the impediments thereto. </a:t>
            </a:r>
          </a:p>
          <a:p>
            <a:pPr marL="685800" indent="-685800" algn="just">
              <a:buFont typeface="Arial" panose="020B0604020202020204" pitchFamily="34" charset="0"/>
              <a:buChar char="•"/>
              <a:defRPr/>
            </a:pPr>
            <a:endParaRPr lang="en-ZA" sz="4000" dirty="0">
              <a:latin typeface="Arial" panose="020B0604020202020204" pitchFamily="34" charset="0"/>
              <a:ea typeface="Avenir Book" charset="0"/>
              <a:cs typeface="Arial" panose="020B0604020202020204" pitchFamily="34" charset="0"/>
            </a:endParaRPr>
          </a:p>
          <a:p>
            <a:pPr algn="just">
              <a:defRPr/>
            </a:pPr>
            <a:endParaRPr lang="en-ZA" sz="5000" dirty="0">
              <a:latin typeface="Arial" panose="020B0604020202020204" pitchFamily="34" charset="0"/>
              <a:ea typeface="Avenir Book" charset="0"/>
              <a:cs typeface="Arial" panose="020B0604020202020204" pitchFamily="34" charset="0"/>
            </a:endParaRPr>
          </a:p>
        </p:txBody>
      </p:sp>
      <p:sp>
        <p:nvSpPr>
          <p:cNvPr id="9" name="Slide Number"/>
          <p:cNvSpPr txBox="1">
            <a:spLocks/>
          </p:cNvSpPr>
          <p:nvPr/>
        </p:nvSpPr>
        <p:spPr>
          <a:xfrm>
            <a:off x="22872700" y="12488839"/>
            <a:ext cx="508000" cy="37959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charset="0"/>
                <a:ea typeface="Arial" charset="0"/>
                <a:cs typeface="Arial" charset="0"/>
                <a:sym typeface="Helvetica Neue Medium"/>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fld id="{AC746EBC-4563-2848-A6F2-E7107F29A577}" type="slidenum">
              <a:rPr lang="uk-UA" smtClean="0"/>
              <a:pPr/>
              <a:t>4</a:t>
            </a:fld>
            <a:endParaRPr lang="uk-UA" dirty="0"/>
          </a:p>
        </p:txBody>
      </p:sp>
    </p:spTree>
    <p:extLst>
      <p:ext uri="{BB962C8B-B14F-4D97-AF65-F5344CB8AC3E}">
        <p14:creationId xmlns:p14="http://schemas.microsoft.com/office/powerpoint/2010/main" xmlns="" val="79046358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HEADING GOES HERE"/>
          <p:cNvSpPr txBox="1"/>
          <p:nvPr/>
        </p:nvSpPr>
        <p:spPr>
          <a:xfrm>
            <a:off x="971103" y="958386"/>
            <a:ext cx="17045048" cy="157992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defTabSz="457200">
              <a:lnSpc>
                <a:spcPct val="80000"/>
              </a:lnSpc>
              <a:defRPr sz="6000" b="1">
                <a:solidFill>
                  <a:srgbClr val="1C232B"/>
                </a:solidFill>
                <a:latin typeface="Arial"/>
                <a:ea typeface="Arial"/>
                <a:cs typeface="Arial"/>
                <a:sym typeface="Arial"/>
              </a:defRPr>
            </a:lvl1pPr>
          </a:lstStyle>
          <a:p>
            <a:r>
              <a:rPr lang="en-ZA" dirty="0"/>
              <a:t>LINKING CONSTITUTIONAL CHANGES &amp; BUSINESS CONFIDENCE</a:t>
            </a:r>
            <a:endParaRPr dirty="0"/>
          </a:p>
        </p:txBody>
      </p:sp>
      <p:sp>
        <p:nvSpPr>
          <p:cNvPr id="8" name="SUBHEADING…"/>
          <p:cNvSpPr txBox="1"/>
          <p:nvPr/>
        </p:nvSpPr>
        <p:spPr>
          <a:xfrm>
            <a:off x="647549" y="3168520"/>
            <a:ext cx="17692155" cy="967444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marL="857250" indent="-857250"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The Constitution is the foundation stone of our democracy, providing a stable platform of rights that upholds the rule of law. </a:t>
            </a:r>
          </a:p>
          <a:p>
            <a:pPr marL="857250" indent="-857250" algn="just">
              <a:buFont typeface="Arial" panose="020B0604020202020204" pitchFamily="34" charset="0"/>
              <a:buChar char="•"/>
              <a:defRPr/>
            </a:pPr>
            <a:r>
              <a:rPr lang="en-ZA" sz="3800" dirty="0">
                <a:latin typeface="Arial" panose="020B0604020202020204" pitchFamily="34" charset="0"/>
                <a:cs typeface="Arial" panose="020B0604020202020204" pitchFamily="34" charset="0"/>
              </a:rPr>
              <a:t>The Constitution provides long-term assurance to all stakeholders that rights will be protected, while providing space for advancing the transformation imperative</a:t>
            </a:r>
          </a:p>
          <a:p>
            <a:pPr marL="857250" indent="-857250" algn="just">
              <a:buFont typeface="Arial" panose="020B0604020202020204" pitchFamily="34" charset="0"/>
              <a:buChar char="•"/>
              <a:defRPr/>
            </a:pPr>
            <a:r>
              <a:rPr lang="en-ZA" sz="3800" dirty="0">
                <a:latin typeface="Arial" panose="020B0604020202020204" pitchFamily="34" charset="0"/>
                <a:cs typeface="Arial" panose="020B0604020202020204" pitchFamily="34" charset="0"/>
              </a:rPr>
              <a:t>Land rights are inextricably linked to property rights which are a necessary condition for democratic freedom, economic prosperity, social development and human dignity. </a:t>
            </a:r>
          </a:p>
          <a:p>
            <a:pPr marL="857250" indent="-857250" algn="just">
              <a:buFont typeface="Arial" panose="020B0604020202020204" pitchFamily="34" charset="0"/>
              <a:buChar char="•"/>
              <a:defRPr/>
            </a:pPr>
            <a:r>
              <a:rPr lang="en-ZA" sz="3800" dirty="0">
                <a:latin typeface="Arial" panose="020B0604020202020204" pitchFamily="34" charset="0"/>
                <a:cs typeface="Arial" panose="020B0604020202020204" pitchFamily="34" charset="0"/>
              </a:rPr>
              <a:t>For local and international business investors, the Constitution provides the ultimate form of security that investors will not be arbitrarily deprived of property.</a:t>
            </a:r>
          </a:p>
          <a:p>
            <a:pPr marL="857250" indent="-857250" algn="just">
              <a:buFont typeface="Arial" panose="020B0604020202020204" pitchFamily="34" charset="0"/>
              <a:buChar char="•"/>
              <a:defRPr/>
            </a:pPr>
            <a:r>
              <a:rPr lang="en-ZA" sz="3800" dirty="0">
                <a:latin typeface="Arial" panose="020B0604020202020204" pitchFamily="34" charset="0"/>
                <a:cs typeface="Arial" panose="020B0604020202020204" pitchFamily="34" charset="0"/>
              </a:rPr>
              <a:t>In relation to residential and commercial property and utilised agricultural land, the possibility of expropriation without compensation would result in uncertainty, which will affect investment negatively. </a:t>
            </a:r>
          </a:p>
          <a:p>
            <a:pPr marL="857250" indent="-857250" algn="just">
              <a:buFont typeface="Arial" panose="020B0604020202020204" pitchFamily="34" charset="0"/>
              <a:buChar char="•"/>
              <a:defRPr/>
            </a:pPr>
            <a:endParaRPr lang="en-ZA" sz="4000" dirty="0">
              <a:latin typeface="Arial" panose="020B0604020202020204" pitchFamily="34" charset="0"/>
              <a:cs typeface="Arial" panose="020B0604020202020204" pitchFamily="34" charset="0"/>
            </a:endParaRPr>
          </a:p>
          <a:p>
            <a:pPr algn="just">
              <a:defRPr/>
            </a:pPr>
            <a:endParaRPr lang="en-ZA" sz="5000" dirty="0">
              <a:latin typeface="Arial" panose="020B0604020202020204" pitchFamily="34" charset="0"/>
              <a:ea typeface="Avenir Book" charset="0"/>
              <a:cs typeface="Arial" panose="020B0604020202020204" pitchFamily="34" charset="0"/>
            </a:endParaRPr>
          </a:p>
        </p:txBody>
      </p:sp>
      <p:sp>
        <p:nvSpPr>
          <p:cNvPr id="9" name="Slide Number"/>
          <p:cNvSpPr txBox="1">
            <a:spLocks/>
          </p:cNvSpPr>
          <p:nvPr/>
        </p:nvSpPr>
        <p:spPr>
          <a:xfrm>
            <a:off x="22872700" y="12488839"/>
            <a:ext cx="508000" cy="37959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charset="0"/>
                <a:ea typeface="Arial" charset="0"/>
                <a:cs typeface="Arial" charset="0"/>
                <a:sym typeface="Helvetica Neue Medium"/>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fld id="{AC746EBC-4563-2848-A6F2-E7107F29A577}" type="slidenum">
              <a:rPr lang="uk-UA" smtClean="0"/>
              <a:pPr/>
              <a:t>5</a:t>
            </a:fld>
            <a:endParaRPr lang="uk-UA" dirty="0"/>
          </a:p>
        </p:txBody>
      </p:sp>
    </p:spTree>
    <p:extLst>
      <p:ext uri="{BB962C8B-B14F-4D97-AF65-F5344CB8AC3E}">
        <p14:creationId xmlns:p14="http://schemas.microsoft.com/office/powerpoint/2010/main" xmlns="" val="17782154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HEADING GOES HERE"/>
          <p:cNvSpPr txBox="1"/>
          <p:nvPr/>
        </p:nvSpPr>
        <p:spPr>
          <a:xfrm>
            <a:off x="971103" y="958386"/>
            <a:ext cx="17045048" cy="157992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defTabSz="457200">
              <a:lnSpc>
                <a:spcPct val="80000"/>
              </a:lnSpc>
              <a:defRPr sz="6000" b="1">
                <a:solidFill>
                  <a:srgbClr val="1C232B"/>
                </a:solidFill>
                <a:latin typeface="Arial"/>
                <a:ea typeface="Arial"/>
                <a:cs typeface="Arial"/>
                <a:sym typeface="Arial"/>
              </a:defRPr>
            </a:lvl1pPr>
          </a:lstStyle>
          <a:p>
            <a:r>
              <a:rPr lang="en-ZA" dirty="0"/>
              <a:t>CONSTITUTIONAL CHANGES &amp; BUSINESS CONFIDENCE</a:t>
            </a:r>
            <a:endParaRPr dirty="0"/>
          </a:p>
        </p:txBody>
      </p:sp>
      <p:sp>
        <p:nvSpPr>
          <p:cNvPr id="8" name="SUBHEADING…"/>
          <p:cNvSpPr txBox="1"/>
          <p:nvPr/>
        </p:nvSpPr>
        <p:spPr>
          <a:xfrm>
            <a:off x="647549" y="3168520"/>
            <a:ext cx="17692155" cy="850489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marL="857250" indent="-857250"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The link between land and property rights has been reinforced by investors, local and international, as well as sovereign credit ratings agencies that have indicated that uncertainty about property rights will have an </a:t>
            </a:r>
            <a:r>
              <a:rPr lang="en-ZA" sz="3800" u="sng" dirty="0">
                <a:latin typeface="Arial" panose="020B0604020202020204" pitchFamily="34" charset="0"/>
                <a:ea typeface="Avenir Book" charset="0"/>
                <a:cs typeface="Arial" panose="020B0604020202020204" pitchFamily="34" charset="0"/>
              </a:rPr>
              <a:t>adverse effect on </a:t>
            </a:r>
            <a:r>
              <a:rPr lang="en-ZA" sz="3800" dirty="0">
                <a:latin typeface="Arial" panose="020B0604020202020204" pitchFamily="34" charset="0"/>
                <a:ea typeface="Avenir Book" charset="0"/>
                <a:cs typeface="Arial" panose="020B0604020202020204" pitchFamily="34" charset="0"/>
              </a:rPr>
              <a:t>business confidence and investment. </a:t>
            </a:r>
          </a:p>
          <a:p>
            <a:pPr marL="857250" indent="-857250"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Recent developments bear this out, with many influencers acknowledging that land reform is necessary, but indicating that this should be done in a legal, transparent manner that brings certainty and clarity, thereby enabling economic growth and food security. </a:t>
            </a:r>
          </a:p>
          <a:p>
            <a:pPr marL="1841500" indent="-946150" algn="just">
              <a:buFont typeface="Arial" panose="020B0604020202020204" pitchFamily="34" charset="0"/>
              <a:buChar char="•"/>
              <a:defRPr/>
            </a:pPr>
            <a:r>
              <a:rPr lang="en-ZA" sz="3800" dirty="0">
                <a:latin typeface="Arial" panose="020B0604020202020204" pitchFamily="34" charset="0"/>
                <a:cs typeface="Arial" panose="020B0604020202020204" pitchFamily="34" charset="0"/>
              </a:rPr>
              <a:t>South Africa is the only net exporter of food on the continent.</a:t>
            </a:r>
          </a:p>
          <a:p>
            <a:pPr marL="1841500" indent="-946150" algn="just">
              <a:buFont typeface="Arial" panose="020B0604020202020204" pitchFamily="34" charset="0"/>
              <a:buChar char="•"/>
              <a:defRPr/>
            </a:pPr>
            <a:r>
              <a:rPr lang="en-ZA" sz="3800" dirty="0">
                <a:latin typeface="Arial" panose="020B0604020202020204" pitchFamily="34" charset="0"/>
                <a:cs typeface="Arial" panose="020B0604020202020204" pitchFamily="34" charset="0"/>
              </a:rPr>
              <a:t>A third of all manufacturing is dedicated to agricultural processing. </a:t>
            </a:r>
          </a:p>
          <a:p>
            <a:pPr marL="1841500" indent="-946150" algn="just">
              <a:buFont typeface="Arial" panose="020B0604020202020204" pitchFamily="34" charset="0"/>
              <a:buChar char="•"/>
              <a:defRPr/>
            </a:pPr>
            <a:r>
              <a:rPr lang="en-ZA" sz="3800" dirty="0">
                <a:latin typeface="Arial" panose="020B0604020202020204" pitchFamily="34" charset="0"/>
                <a:cs typeface="Arial" panose="020B0604020202020204" pitchFamily="34" charset="0"/>
              </a:rPr>
              <a:t>The sector has massive potential to grow and to create jobs, to provide food security and to be the arrowhead of sustainable transformation. </a:t>
            </a:r>
          </a:p>
          <a:p>
            <a:pPr algn="just">
              <a:defRPr/>
            </a:pPr>
            <a:endParaRPr lang="en-ZA" sz="4000" dirty="0">
              <a:latin typeface="Arial" panose="020B0604020202020204" pitchFamily="34" charset="0"/>
              <a:cs typeface="Arial" panose="020B0604020202020204" pitchFamily="34" charset="0"/>
            </a:endParaRPr>
          </a:p>
          <a:p>
            <a:pPr algn="just">
              <a:defRPr/>
            </a:pPr>
            <a:endParaRPr lang="en-ZA" sz="5000" dirty="0">
              <a:latin typeface="Arial" panose="020B0604020202020204" pitchFamily="34" charset="0"/>
              <a:ea typeface="Avenir Book" charset="0"/>
              <a:cs typeface="Arial" panose="020B0604020202020204" pitchFamily="34" charset="0"/>
            </a:endParaRPr>
          </a:p>
        </p:txBody>
      </p:sp>
      <p:sp>
        <p:nvSpPr>
          <p:cNvPr id="9" name="Slide Number"/>
          <p:cNvSpPr txBox="1">
            <a:spLocks/>
          </p:cNvSpPr>
          <p:nvPr/>
        </p:nvSpPr>
        <p:spPr>
          <a:xfrm>
            <a:off x="22872700" y="12488839"/>
            <a:ext cx="508000" cy="37959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charset="0"/>
                <a:ea typeface="Arial" charset="0"/>
                <a:cs typeface="Arial" charset="0"/>
                <a:sym typeface="Helvetica Neue Medium"/>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fld id="{AC746EBC-4563-2848-A6F2-E7107F29A577}" type="slidenum">
              <a:rPr lang="uk-UA" smtClean="0"/>
              <a:pPr/>
              <a:t>6</a:t>
            </a:fld>
            <a:endParaRPr lang="uk-UA" dirty="0"/>
          </a:p>
        </p:txBody>
      </p:sp>
    </p:spTree>
    <p:extLst>
      <p:ext uri="{BB962C8B-B14F-4D97-AF65-F5344CB8AC3E}">
        <p14:creationId xmlns:p14="http://schemas.microsoft.com/office/powerpoint/2010/main" xmlns="" val="27626593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HEADING GOES HERE"/>
          <p:cNvSpPr txBox="1"/>
          <p:nvPr/>
        </p:nvSpPr>
        <p:spPr>
          <a:xfrm>
            <a:off x="971103" y="958386"/>
            <a:ext cx="17045048" cy="841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defTabSz="457200">
              <a:lnSpc>
                <a:spcPct val="80000"/>
              </a:lnSpc>
              <a:defRPr sz="6000" b="1">
                <a:solidFill>
                  <a:srgbClr val="1C232B"/>
                </a:solidFill>
                <a:latin typeface="Arial"/>
                <a:ea typeface="Arial"/>
                <a:cs typeface="Arial"/>
                <a:sym typeface="Arial"/>
              </a:defRPr>
            </a:lvl1pPr>
          </a:lstStyle>
          <a:p>
            <a:r>
              <a:rPr lang="en-ZA" dirty="0"/>
              <a:t>IMPLEMENTATION IMPERATIVES</a:t>
            </a:r>
            <a:endParaRPr dirty="0"/>
          </a:p>
        </p:txBody>
      </p:sp>
      <p:sp>
        <p:nvSpPr>
          <p:cNvPr id="8" name="SUBHEADING…"/>
          <p:cNvSpPr txBox="1"/>
          <p:nvPr/>
        </p:nvSpPr>
        <p:spPr>
          <a:xfrm>
            <a:off x="647549" y="2000120"/>
            <a:ext cx="17692155" cy="1099788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marL="857250" indent="-857250"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Systemic problems with implementation of government policy e.g.</a:t>
            </a:r>
          </a:p>
          <a:p>
            <a:pPr marL="1666875" indent="-820738"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Inadequate legislative framework</a:t>
            </a:r>
          </a:p>
          <a:p>
            <a:pPr marL="1666875" indent="-820738"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Lack of co-ordinated and scalable action within public and private sector</a:t>
            </a:r>
          </a:p>
          <a:p>
            <a:pPr marL="1666875" indent="-820738"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Corruption, lack of training and capacity</a:t>
            </a:r>
          </a:p>
          <a:p>
            <a:pPr marL="846137" algn="just">
              <a:defRPr/>
            </a:pPr>
            <a:endParaRPr lang="en-ZA" sz="3800" dirty="0">
              <a:latin typeface="Arial" panose="020B0604020202020204" pitchFamily="34" charset="0"/>
              <a:ea typeface="Avenir Book" charset="0"/>
              <a:cs typeface="Arial" panose="020B0604020202020204" pitchFamily="34" charset="0"/>
            </a:endParaRPr>
          </a:p>
          <a:p>
            <a:pPr marL="846138" indent="-747713"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Effective and sustainable solution requires a national land reform plan developed and implemented in partnership between government, business and civil society, based on sound economic principles and evidence:</a:t>
            </a:r>
          </a:p>
          <a:p>
            <a:pPr marL="1692275" indent="-746125"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Coherent legal framework</a:t>
            </a:r>
          </a:p>
          <a:p>
            <a:pPr marL="1692275" indent="-746125"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Institutional capacity</a:t>
            </a:r>
          </a:p>
          <a:p>
            <a:pPr marL="1692275" indent="-746125"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Financing solution</a:t>
            </a:r>
          </a:p>
          <a:p>
            <a:pPr marL="1692275" indent="-746125"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Infrastructure – irrigation, water, transport and digital platform</a:t>
            </a:r>
          </a:p>
          <a:p>
            <a:pPr marL="1692275" indent="-746125"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Building capacity, including commodity-specific expertise and a rural education and skills strategy targeting youth for the 4</a:t>
            </a:r>
            <a:r>
              <a:rPr lang="en-ZA" sz="3800" baseline="30000" dirty="0">
                <a:latin typeface="Arial" panose="020B0604020202020204" pitchFamily="34" charset="0"/>
                <a:ea typeface="Avenir Book" charset="0"/>
                <a:cs typeface="Arial" panose="020B0604020202020204" pitchFamily="34" charset="0"/>
              </a:rPr>
              <a:t>th</a:t>
            </a:r>
            <a:r>
              <a:rPr lang="en-ZA" sz="3800" dirty="0">
                <a:latin typeface="Arial" panose="020B0604020202020204" pitchFamily="34" charset="0"/>
                <a:ea typeface="Avenir Book" charset="0"/>
                <a:cs typeface="Arial" panose="020B0604020202020204" pitchFamily="34" charset="0"/>
              </a:rPr>
              <a:t> Industrial Revolution</a:t>
            </a:r>
          </a:p>
          <a:p>
            <a:pPr marL="1692275" indent="-746125"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Setting aside land in urban areas for small business trading</a:t>
            </a:r>
          </a:p>
          <a:p>
            <a:pPr marL="1666875" indent="-746125" algn="just">
              <a:buFont typeface="Arial" panose="020B0604020202020204" pitchFamily="34" charset="0"/>
              <a:buChar char="•"/>
              <a:defRPr/>
            </a:pPr>
            <a:endParaRPr lang="en-ZA" sz="5000" dirty="0">
              <a:latin typeface="Arial" panose="020B0604020202020204" pitchFamily="34" charset="0"/>
              <a:ea typeface="Avenir Book" charset="0"/>
              <a:cs typeface="Arial" panose="020B0604020202020204" pitchFamily="34" charset="0"/>
            </a:endParaRPr>
          </a:p>
          <a:p>
            <a:pPr algn="just">
              <a:defRPr/>
            </a:pPr>
            <a:endParaRPr lang="en-ZA" sz="5000" dirty="0">
              <a:latin typeface="Arial" panose="020B0604020202020204" pitchFamily="34" charset="0"/>
              <a:ea typeface="Avenir Book" charset="0"/>
              <a:cs typeface="Arial" panose="020B0604020202020204" pitchFamily="34" charset="0"/>
            </a:endParaRPr>
          </a:p>
        </p:txBody>
      </p:sp>
      <p:sp>
        <p:nvSpPr>
          <p:cNvPr id="9" name="Slide Number"/>
          <p:cNvSpPr txBox="1">
            <a:spLocks/>
          </p:cNvSpPr>
          <p:nvPr/>
        </p:nvSpPr>
        <p:spPr>
          <a:xfrm>
            <a:off x="22872700" y="12488839"/>
            <a:ext cx="508000" cy="37959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charset="0"/>
                <a:ea typeface="Arial" charset="0"/>
                <a:cs typeface="Arial" charset="0"/>
                <a:sym typeface="Helvetica Neue Medium"/>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fld id="{AC746EBC-4563-2848-A6F2-E7107F29A577}" type="slidenum">
              <a:rPr lang="uk-UA" smtClean="0"/>
              <a:pPr/>
              <a:t>7</a:t>
            </a:fld>
            <a:endParaRPr lang="uk-UA" dirty="0"/>
          </a:p>
        </p:txBody>
      </p:sp>
    </p:spTree>
    <p:extLst>
      <p:ext uri="{BB962C8B-B14F-4D97-AF65-F5344CB8AC3E}">
        <p14:creationId xmlns:p14="http://schemas.microsoft.com/office/powerpoint/2010/main" xmlns="" val="29553856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HEADING GOES HERE"/>
          <p:cNvSpPr txBox="1"/>
          <p:nvPr/>
        </p:nvSpPr>
        <p:spPr>
          <a:xfrm>
            <a:off x="971103" y="958386"/>
            <a:ext cx="17045048" cy="841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defTabSz="457200">
              <a:lnSpc>
                <a:spcPct val="80000"/>
              </a:lnSpc>
              <a:defRPr sz="6000" b="1">
                <a:solidFill>
                  <a:srgbClr val="1C232B"/>
                </a:solidFill>
                <a:latin typeface="Arial"/>
                <a:ea typeface="Arial"/>
                <a:cs typeface="Arial"/>
                <a:sym typeface="Arial"/>
              </a:defRPr>
            </a:lvl1pPr>
          </a:lstStyle>
          <a:p>
            <a:r>
              <a:rPr lang="en-ZA" dirty="0"/>
              <a:t>CONCLUSION</a:t>
            </a:r>
            <a:endParaRPr dirty="0"/>
          </a:p>
        </p:txBody>
      </p:sp>
      <p:sp>
        <p:nvSpPr>
          <p:cNvPr id="8" name="SUBHEADING…"/>
          <p:cNvSpPr txBox="1"/>
          <p:nvPr/>
        </p:nvSpPr>
        <p:spPr>
          <a:xfrm>
            <a:off x="647549" y="1799642"/>
            <a:ext cx="17692155" cy="967444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marL="857250" indent="-857250" algn="just">
              <a:buFont typeface="Arial" panose="020B0604020202020204" pitchFamily="34" charset="0"/>
              <a:buChar char="•"/>
              <a:defRPr/>
            </a:pPr>
            <a:r>
              <a:rPr lang="en-ZA" sz="3800" dirty="0">
                <a:latin typeface="Arial" panose="020B0604020202020204" pitchFamily="34" charset="0"/>
                <a:cs typeface="Arial" panose="020B0604020202020204" pitchFamily="34" charset="0"/>
              </a:rPr>
              <a:t>Section 25 is sufficient to achieve sustainable land reform to enable transformation and growth, while still maintaining confidence in South Africa’s commitment to property rights, as well as fostering a growth-friendly policy environment.</a:t>
            </a:r>
          </a:p>
          <a:p>
            <a:pPr marL="857250" indent="-857250"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Constitutional amendments are not necessary to achieve meaningful land reform, and that the consideration thereof is creating policy uncertainty.</a:t>
            </a:r>
          </a:p>
          <a:p>
            <a:pPr marL="857250" indent="-857250" algn="just">
              <a:buFont typeface="Arial" panose="020B0604020202020204" pitchFamily="34" charset="0"/>
              <a:buChar char="•"/>
              <a:defRPr/>
            </a:pPr>
            <a:r>
              <a:rPr lang="en-ZA" sz="3800" dirty="0">
                <a:latin typeface="Arial" panose="020B0604020202020204" pitchFamily="34" charset="0"/>
                <a:cs typeface="Arial" panose="020B0604020202020204" pitchFamily="34" charset="0"/>
              </a:rPr>
              <a:t>Public-private partnerships with the agricultural, agribusiness and banking sectors and a shared vision for land reform will be the only sustainable solution for real economic empowerment. </a:t>
            </a:r>
          </a:p>
          <a:p>
            <a:pPr marL="857250" indent="-857250" algn="just">
              <a:buFont typeface="Arial" panose="020B0604020202020204" pitchFamily="34" charset="0"/>
              <a:buChar char="•"/>
              <a:defRPr/>
            </a:pPr>
            <a:r>
              <a:rPr lang="en-ZA" sz="3800" dirty="0">
                <a:latin typeface="Arial" panose="020B0604020202020204" pitchFamily="34" charset="0"/>
                <a:ea typeface="Avenir Book" charset="0"/>
                <a:cs typeface="Arial" panose="020B0604020202020204" pitchFamily="34" charset="0"/>
              </a:rPr>
              <a:t>If, however, this Review Committee recommends that Constitutional Changes are necessary to demonstrate the country’s commitment to land reform, we would appeal that this be effected in a manner that brings clarity, certainty and entrenches property rights as a basis for economic growth and social development. </a:t>
            </a:r>
          </a:p>
          <a:p>
            <a:pPr marL="857250" indent="-857250" algn="just">
              <a:buFont typeface="Arial" panose="020B0604020202020204" pitchFamily="34" charset="0"/>
              <a:buChar char="•"/>
              <a:defRPr/>
            </a:pPr>
            <a:endParaRPr lang="en-ZA" sz="4000" dirty="0">
              <a:latin typeface="Arial" panose="020B0604020202020204" pitchFamily="34" charset="0"/>
              <a:cs typeface="Arial" panose="020B0604020202020204" pitchFamily="34" charset="0"/>
            </a:endParaRPr>
          </a:p>
          <a:p>
            <a:pPr algn="just">
              <a:defRPr/>
            </a:pPr>
            <a:endParaRPr lang="en-ZA" sz="5000" dirty="0">
              <a:latin typeface="Arial" panose="020B0604020202020204" pitchFamily="34" charset="0"/>
              <a:ea typeface="Avenir Book" charset="0"/>
              <a:cs typeface="Arial" panose="020B0604020202020204" pitchFamily="34" charset="0"/>
            </a:endParaRPr>
          </a:p>
        </p:txBody>
      </p:sp>
      <p:sp>
        <p:nvSpPr>
          <p:cNvPr id="9" name="Slide Number"/>
          <p:cNvSpPr txBox="1">
            <a:spLocks/>
          </p:cNvSpPr>
          <p:nvPr/>
        </p:nvSpPr>
        <p:spPr>
          <a:xfrm>
            <a:off x="22872700" y="12488839"/>
            <a:ext cx="508000" cy="37959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charset="0"/>
                <a:ea typeface="Arial" charset="0"/>
                <a:cs typeface="Arial" charset="0"/>
                <a:sym typeface="Helvetica Neue Medium"/>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fld id="{AC746EBC-4563-2848-A6F2-E7107F29A577}" type="slidenum">
              <a:rPr lang="uk-UA" smtClean="0"/>
              <a:pPr/>
              <a:t>8</a:t>
            </a:fld>
            <a:endParaRPr lang="uk-UA" dirty="0"/>
          </a:p>
        </p:txBody>
      </p:sp>
    </p:spTree>
    <p:extLst>
      <p:ext uri="{BB962C8B-B14F-4D97-AF65-F5344CB8AC3E}">
        <p14:creationId xmlns:p14="http://schemas.microsoft.com/office/powerpoint/2010/main" xmlns="" val="193844469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0594281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3380</TotalTime>
  <Words>953</Words>
  <Application>Microsoft Office PowerPoint</Application>
  <PresentationFormat>Custom</PresentationFormat>
  <Paragraphs>89</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White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 Peter</dc:creator>
  <cp:lastModifiedBy>PUMZA</cp:lastModifiedBy>
  <cp:revision>105</cp:revision>
  <dcterms:modified xsi:type="dcterms:W3CDTF">2018-09-10T13:00:36Z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2792721</vt:lpwstr>
  </property>
  <property fmtid="{D5CDD505-2E9C-101B-9397-08002B2CF9AE}" pid="3" name="NXPowerLiteSettings">
    <vt:lpwstr>C700052003A000</vt:lpwstr>
  </property>
  <property fmtid="{D5CDD505-2E9C-101B-9397-08002B2CF9AE}" pid="4" name="NXPowerLiteVersion">
    <vt:lpwstr>D8.0.4</vt:lpwstr>
  </property>
</Properties>
</file>