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9" r:id="rId3"/>
    <p:sldId id="269" r:id="rId4"/>
    <p:sldId id="261" r:id="rId5"/>
    <p:sldId id="262" r:id="rId6"/>
    <p:sldId id="263" r:id="rId7"/>
    <p:sldId id="264" r:id="rId8"/>
    <p:sldId id="267" r:id="rId9"/>
    <p:sldId id="265"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57085E16-5C51-48AE-8C45-C063F6FF9C46}" type="datetimeFigureOut">
              <a:rPr lang="en-ZA" smtClean="0"/>
              <a:pPr/>
              <a:t>2018/09/10</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FDA1DD8F-54AC-484F-9003-183890C1CA94}" type="slidenum">
              <a:rPr lang="en-ZA" smtClean="0"/>
              <a:pPr/>
              <a:t>‹#›</a:t>
            </a:fld>
            <a:endParaRPr lang="en-ZA"/>
          </a:p>
        </p:txBody>
      </p:sp>
    </p:spTree>
    <p:extLst>
      <p:ext uri="{BB962C8B-B14F-4D97-AF65-F5344CB8AC3E}">
        <p14:creationId xmlns:p14="http://schemas.microsoft.com/office/powerpoint/2010/main" xmlns="" val="60286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5B16E-BA0B-4F46-A5DF-CE386CCF3E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347894E1-6BDB-4925-96CF-D27449EB86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5258C902-9EE9-428B-9B1D-37DF02CF2AF6}"/>
              </a:ext>
            </a:extLst>
          </p:cNvPr>
          <p:cNvSpPr>
            <a:spLocks noGrp="1"/>
          </p:cNvSpPr>
          <p:nvPr>
            <p:ph type="dt" sz="half" idx="10"/>
          </p:nvPr>
        </p:nvSpPr>
        <p:spPr/>
        <p:txBody>
          <a:bodyPr/>
          <a:lstStyle/>
          <a:p>
            <a:fld id="{D5C26987-D32B-494C-A2AC-4A7C29741E5B}" type="datetime1">
              <a:rPr lang="en-ZA" smtClean="0"/>
              <a:pPr/>
              <a:t>2018/09/10</a:t>
            </a:fld>
            <a:endParaRPr lang="en-ZA"/>
          </a:p>
        </p:txBody>
      </p:sp>
      <p:sp>
        <p:nvSpPr>
          <p:cNvPr id="5" name="Footer Placeholder 4">
            <a:extLst>
              <a:ext uri="{FF2B5EF4-FFF2-40B4-BE49-F238E27FC236}">
                <a16:creationId xmlns:a16="http://schemas.microsoft.com/office/drawing/2014/main" xmlns="" id="{6E2A1198-7618-4CE2-B563-055498DC9937}"/>
              </a:ext>
            </a:extLst>
          </p:cNvPr>
          <p:cNvSpPr>
            <a:spLocks noGrp="1"/>
          </p:cNvSpPr>
          <p:nvPr>
            <p:ph type="ftr" sz="quarter" idx="11"/>
          </p:nvPr>
        </p:nvSpPr>
        <p:spPr/>
        <p:txBody>
          <a:bodyPr/>
          <a:lstStyle/>
          <a:p>
            <a:r>
              <a:rPr lang="en-ZA"/>
              <a:t>Helen Suzman Foundation</a:t>
            </a:r>
          </a:p>
        </p:txBody>
      </p:sp>
      <p:sp>
        <p:nvSpPr>
          <p:cNvPr id="6" name="Slide Number Placeholder 5">
            <a:extLst>
              <a:ext uri="{FF2B5EF4-FFF2-40B4-BE49-F238E27FC236}">
                <a16:creationId xmlns:a16="http://schemas.microsoft.com/office/drawing/2014/main" xmlns="" id="{C11F2272-6D66-4FF5-B7A9-1F2B9CD18970}"/>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326952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60B03C-FCA4-4870-979F-E715E4A84BBC}"/>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099642BA-13F8-47B5-8772-6101876617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6294EF67-05F5-4B81-90A4-E3AFDDD495D8}"/>
              </a:ext>
            </a:extLst>
          </p:cNvPr>
          <p:cNvSpPr>
            <a:spLocks noGrp="1"/>
          </p:cNvSpPr>
          <p:nvPr>
            <p:ph type="dt" sz="half" idx="10"/>
          </p:nvPr>
        </p:nvSpPr>
        <p:spPr/>
        <p:txBody>
          <a:bodyPr/>
          <a:lstStyle/>
          <a:p>
            <a:fld id="{944959C4-9849-4441-BD41-5E6398215218}" type="datetime1">
              <a:rPr lang="en-ZA" smtClean="0"/>
              <a:pPr/>
              <a:t>2018/09/10</a:t>
            </a:fld>
            <a:endParaRPr lang="en-ZA"/>
          </a:p>
        </p:txBody>
      </p:sp>
      <p:sp>
        <p:nvSpPr>
          <p:cNvPr id="5" name="Footer Placeholder 4">
            <a:extLst>
              <a:ext uri="{FF2B5EF4-FFF2-40B4-BE49-F238E27FC236}">
                <a16:creationId xmlns:a16="http://schemas.microsoft.com/office/drawing/2014/main" xmlns="" id="{EEF8E2F7-3756-4FB0-A9A4-DE477C47F7B6}"/>
              </a:ext>
            </a:extLst>
          </p:cNvPr>
          <p:cNvSpPr>
            <a:spLocks noGrp="1"/>
          </p:cNvSpPr>
          <p:nvPr>
            <p:ph type="ftr" sz="quarter" idx="11"/>
          </p:nvPr>
        </p:nvSpPr>
        <p:spPr/>
        <p:txBody>
          <a:bodyPr/>
          <a:lstStyle/>
          <a:p>
            <a:r>
              <a:rPr lang="en-ZA"/>
              <a:t>Helen Suzman Foundation</a:t>
            </a:r>
          </a:p>
        </p:txBody>
      </p:sp>
      <p:sp>
        <p:nvSpPr>
          <p:cNvPr id="6" name="Slide Number Placeholder 5">
            <a:extLst>
              <a:ext uri="{FF2B5EF4-FFF2-40B4-BE49-F238E27FC236}">
                <a16:creationId xmlns:a16="http://schemas.microsoft.com/office/drawing/2014/main" xmlns="" id="{A7BB814B-850B-4FFE-95A1-530E3862F5A2}"/>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64130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59D47FF-12A3-4C92-A0E0-84893815A8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EE55379C-0474-4C6E-8CD0-5019F03867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A7ACB91-F78B-4F63-B023-BB73134BC7B5}"/>
              </a:ext>
            </a:extLst>
          </p:cNvPr>
          <p:cNvSpPr>
            <a:spLocks noGrp="1"/>
          </p:cNvSpPr>
          <p:nvPr>
            <p:ph type="dt" sz="half" idx="10"/>
          </p:nvPr>
        </p:nvSpPr>
        <p:spPr/>
        <p:txBody>
          <a:bodyPr/>
          <a:lstStyle/>
          <a:p>
            <a:fld id="{DD343C54-D61A-4405-A742-8DDB22C9951F}" type="datetime1">
              <a:rPr lang="en-ZA" smtClean="0"/>
              <a:pPr/>
              <a:t>2018/09/10</a:t>
            </a:fld>
            <a:endParaRPr lang="en-ZA"/>
          </a:p>
        </p:txBody>
      </p:sp>
      <p:sp>
        <p:nvSpPr>
          <p:cNvPr id="5" name="Footer Placeholder 4">
            <a:extLst>
              <a:ext uri="{FF2B5EF4-FFF2-40B4-BE49-F238E27FC236}">
                <a16:creationId xmlns:a16="http://schemas.microsoft.com/office/drawing/2014/main" xmlns="" id="{DAEDC8EA-A1A7-4094-A17B-95282D8C25B6}"/>
              </a:ext>
            </a:extLst>
          </p:cNvPr>
          <p:cNvSpPr>
            <a:spLocks noGrp="1"/>
          </p:cNvSpPr>
          <p:nvPr>
            <p:ph type="ftr" sz="quarter" idx="11"/>
          </p:nvPr>
        </p:nvSpPr>
        <p:spPr/>
        <p:txBody>
          <a:bodyPr/>
          <a:lstStyle/>
          <a:p>
            <a:r>
              <a:rPr lang="en-ZA"/>
              <a:t>Helen Suzman Foundation</a:t>
            </a:r>
          </a:p>
        </p:txBody>
      </p:sp>
      <p:sp>
        <p:nvSpPr>
          <p:cNvPr id="6" name="Slide Number Placeholder 5">
            <a:extLst>
              <a:ext uri="{FF2B5EF4-FFF2-40B4-BE49-F238E27FC236}">
                <a16:creationId xmlns:a16="http://schemas.microsoft.com/office/drawing/2014/main" xmlns="" id="{D9B146B2-7C3E-484A-A4E4-3DE97C08B55D}"/>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387591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EE6527-71AE-4266-AFAC-A2F27D114AA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715B6DE2-E000-4BF9-8FD8-1CB2D680A35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EC00A145-F993-4FC4-829C-F4307C209A52}"/>
              </a:ext>
            </a:extLst>
          </p:cNvPr>
          <p:cNvSpPr>
            <a:spLocks noGrp="1"/>
          </p:cNvSpPr>
          <p:nvPr>
            <p:ph type="dt" sz="half" idx="10"/>
          </p:nvPr>
        </p:nvSpPr>
        <p:spPr/>
        <p:txBody>
          <a:bodyPr/>
          <a:lstStyle/>
          <a:p>
            <a:fld id="{ABBEC432-A7C9-455A-9932-392824D20782}" type="datetime1">
              <a:rPr lang="en-ZA" smtClean="0"/>
              <a:pPr/>
              <a:t>2018/09/10</a:t>
            </a:fld>
            <a:endParaRPr lang="en-ZA"/>
          </a:p>
        </p:txBody>
      </p:sp>
      <p:sp>
        <p:nvSpPr>
          <p:cNvPr id="5" name="Footer Placeholder 4">
            <a:extLst>
              <a:ext uri="{FF2B5EF4-FFF2-40B4-BE49-F238E27FC236}">
                <a16:creationId xmlns:a16="http://schemas.microsoft.com/office/drawing/2014/main" xmlns="" id="{1BB3AF8B-68D4-4AAA-9E61-4F74A380AFF9}"/>
              </a:ext>
            </a:extLst>
          </p:cNvPr>
          <p:cNvSpPr>
            <a:spLocks noGrp="1"/>
          </p:cNvSpPr>
          <p:nvPr>
            <p:ph type="ftr" sz="quarter" idx="11"/>
          </p:nvPr>
        </p:nvSpPr>
        <p:spPr/>
        <p:txBody>
          <a:bodyPr/>
          <a:lstStyle/>
          <a:p>
            <a:r>
              <a:rPr lang="en-ZA"/>
              <a:t>Helen Suzman Foundation</a:t>
            </a:r>
          </a:p>
        </p:txBody>
      </p:sp>
      <p:sp>
        <p:nvSpPr>
          <p:cNvPr id="6" name="Slide Number Placeholder 5">
            <a:extLst>
              <a:ext uri="{FF2B5EF4-FFF2-40B4-BE49-F238E27FC236}">
                <a16:creationId xmlns:a16="http://schemas.microsoft.com/office/drawing/2014/main" xmlns="" id="{9A86A199-579A-4FEF-B056-42DC059A1C48}"/>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1026226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BB7A83-7F83-46EB-B504-1113485A12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9FA486D-1C63-4E30-9B37-E1FB81B745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B63F4EC-F566-4041-BED2-50160CE77951}"/>
              </a:ext>
            </a:extLst>
          </p:cNvPr>
          <p:cNvSpPr>
            <a:spLocks noGrp="1"/>
          </p:cNvSpPr>
          <p:nvPr>
            <p:ph type="dt" sz="half" idx="10"/>
          </p:nvPr>
        </p:nvSpPr>
        <p:spPr/>
        <p:txBody>
          <a:bodyPr/>
          <a:lstStyle/>
          <a:p>
            <a:fld id="{7BF3F402-5E40-4277-9F7B-F231A65FA8BE}" type="datetime1">
              <a:rPr lang="en-ZA" smtClean="0"/>
              <a:pPr/>
              <a:t>2018/09/10</a:t>
            </a:fld>
            <a:endParaRPr lang="en-ZA"/>
          </a:p>
        </p:txBody>
      </p:sp>
      <p:sp>
        <p:nvSpPr>
          <p:cNvPr id="5" name="Footer Placeholder 4">
            <a:extLst>
              <a:ext uri="{FF2B5EF4-FFF2-40B4-BE49-F238E27FC236}">
                <a16:creationId xmlns:a16="http://schemas.microsoft.com/office/drawing/2014/main" xmlns="" id="{47784B46-9BB3-47E7-ABBB-90EEE4DB40DD}"/>
              </a:ext>
            </a:extLst>
          </p:cNvPr>
          <p:cNvSpPr>
            <a:spLocks noGrp="1"/>
          </p:cNvSpPr>
          <p:nvPr>
            <p:ph type="ftr" sz="quarter" idx="11"/>
          </p:nvPr>
        </p:nvSpPr>
        <p:spPr/>
        <p:txBody>
          <a:bodyPr/>
          <a:lstStyle/>
          <a:p>
            <a:r>
              <a:rPr lang="en-ZA"/>
              <a:t>Helen Suzman Foundation</a:t>
            </a:r>
          </a:p>
        </p:txBody>
      </p:sp>
      <p:sp>
        <p:nvSpPr>
          <p:cNvPr id="6" name="Slide Number Placeholder 5">
            <a:extLst>
              <a:ext uri="{FF2B5EF4-FFF2-40B4-BE49-F238E27FC236}">
                <a16:creationId xmlns:a16="http://schemas.microsoft.com/office/drawing/2014/main" xmlns="" id="{B527D8ED-060D-4288-A115-9519D872B41C}"/>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70599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4E1E7-AAD1-42A8-967C-D66E494DAEC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A63355FA-1631-459B-AF57-DDB26438BA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ABC0DBE7-336B-4C1F-9C6A-E2EFE93308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488132FC-5B43-44CE-B41F-07A8406EEDBF}"/>
              </a:ext>
            </a:extLst>
          </p:cNvPr>
          <p:cNvSpPr>
            <a:spLocks noGrp="1"/>
          </p:cNvSpPr>
          <p:nvPr>
            <p:ph type="dt" sz="half" idx="10"/>
          </p:nvPr>
        </p:nvSpPr>
        <p:spPr/>
        <p:txBody>
          <a:bodyPr/>
          <a:lstStyle/>
          <a:p>
            <a:fld id="{3E6D18E2-4F97-401C-A66D-D48B01E78FBE}" type="datetime1">
              <a:rPr lang="en-ZA" smtClean="0"/>
              <a:pPr/>
              <a:t>2018/09/10</a:t>
            </a:fld>
            <a:endParaRPr lang="en-ZA"/>
          </a:p>
        </p:txBody>
      </p:sp>
      <p:sp>
        <p:nvSpPr>
          <p:cNvPr id="6" name="Footer Placeholder 5">
            <a:extLst>
              <a:ext uri="{FF2B5EF4-FFF2-40B4-BE49-F238E27FC236}">
                <a16:creationId xmlns:a16="http://schemas.microsoft.com/office/drawing/2014/main" xmlns="" id="{11D839CF-09B2-4CB7-937C-F75AAD69825B}"/>
              </a:ext>
            </a:extLst>
          </p:cNvPr>
          <p:cNvSpPr>
            <a:spLocks noGrp="1"/>
          </p:cNvSpPr>
          <p:nvPr>
            <p:ph type="ftr" sz="quarter" idx="11"/>
          </p:nvPr>
        </p:nvSpPr>
        <p:spPr/>
        <p:txBody>
          <a:bodyPr/>
          <a:lstStyle/>
          <a:p>
            <a:r>
              <a:rPr lang="en-ZA"/>
              <a:t>Helen Suzman Foundation</a:t>
            </a:r>
          </a:p>
        </p:txBody>
      </p:sp>
      <p:sp>
        <p:nvSpPr>
          <p:cNvPr id="7" name="Slide Number Placeholder 6">
            <a:extLst>
              <a:ext uri="{FF2B5EF4-FFF2-40B4-BE49-F238E27FC236}">
                <a16:creationId xmlns:a16="http://schemas.microsoft.com/office/drawing/2014/main" xmlns="" id="{53F0ADAA-C94B-4E4D-9A1C-B38436CD2BD1}"/>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360986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743D50-54E8-4856-8B4C-529FBC59690A}"/>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BA63BC32-B390-4EF2-9A63-0AE97F609A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AEB3901-0D46-47DA-818B-116BBF3017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82CA6C87-B54F-4CBE-A74B-51039D146A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C805D19-A6F9-42E6-A5BF-B100358662C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93BA9FD7-C6AD-45C4-8F18-E9D38E094722}"/>
              </a:ext>
            </a:extLst>
          </p:cNvPr>
          <p:cNvSpPr>
            <a:spLocks noGrp="1"/>
          </p:cNvSpPr>
          <p:nvPr>
            <p:ph type="dt" sz="half" idx="10"/>
          </p:nvPr>
        </p:nvSpPr>
        <p:spPr/>
        <p:txBody>
          <a:bodyPr/>
          <a:lstStyle/>
          <a:p>
            <a:fld id="{E4D2196B-F427-46C4-B6CD-B51EE34A11AA}" type="datetime1">
              <a:rPr lang="en-ZA" smtClean="0"/>
              <a:pPr/>
              <a:t>2018/09/10</a:t>
            </a:fld>
            <a:endParaRPr lang="en-ZA"/>
          </a:p>
        </p:txBody>
      </p:sp>
      <p:sp>
        <p:nvSpPr>
          <p:cNvPr id="8" name="Footer Placeholder 7">
            <a:extLst>
              <a:ext uri="{FF2B5EF4-FFF2-40B4-BE49-F238E27FC236}">
                <a16:creationId xmlns:a16="http://schemas.microsoft.com/office/drawing/2014/main" xmlns="" id="{CB3AA68E-2D40-464C-A228-914FCB10262B}"/>
              </a:ext>
            </a:extLst>
          </p:cNvPr>
          <p:cNvSpPr>
            <a:spLocks noGrp="1"/>
          </p:cNvSpPr>
          <p:nvPr>
            <p:ph type="ftr" sz="quarter" idx="11"/>
          </p:nvPr>
        </p:nvSpPr>
        <p:spPr/>
        <p:txBody>
          <a:bodyPr/>
          <a:lstStyle/>
          <a:p>
            <a:r>
              <a:rPr lang="en-ZA"/>
              <a:t>Helen Suzman Foundation</a:t>
            </a:r>
          </a:p>
        </p:txBody>
      </p:sp>
      <p:sp>
        <p:nvSpPr>
          <p:cNvPr id="9" name="Slide Number Placeholder 8">
            <a:extLst>
              <a:ext uri="{FF2B5EF4-FFF2-40B4-BE49-F238E27FC236}">
                <a16:creationId xmlns:a16="http://schemas.microsoft.com/office/drawing/2014/main" xmlns="" id="{046D00E1-55E7-4C99-BC73-A4E84343EEE7}"/>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115798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35D6C-B2C3-4EB4-8186-D6E352D5938A}"/>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7B74FB44-440A-4F87-A127-FCD4E61E1527}"/>
              </a:ext>
            </a:extLst>
          </p:cNvPr>
          <p:cNvSpPr>
            <a:spLocks noGrp="1"/>
          </p:cNvSpPr>
          <p:nvPr>
            <p:ph type="dt" sz="half" idx="10"/>
          </p:nvPr>
        </p:nvSpPr>
        <p:spPr/>
        <p:txBody>
          <a:bodyPr/>
          <a:lstStyle/>
          <a:p>
            <a:fld id="{C49E7A6D-9F02-4202-A05C-ABFE691DB15D}" type="datetime1">
              <a:rPr lang="en-ZA" smtClean="0"/>
              <a:pPr/>
              <a:t>2018/09/10</a:t>
            </a:fld>
            <a:endParaRPr lang="en-ZA"/>
          </a:p>
        </p:txBody>
      </p:sp>
      <p:sp>
        <p:nvSpPr>
          <p:cNvPr id="4" name="Footer Placeholder 3">
            <a:extLst>
              <a:ext uri="{FF2B5EF4-FFF2-40B4-BE49-F238E27FC236}">
                <a16:creationId xmlns:a16="http://schemas.microsoft.com/office/drawing/2014/main" xmlns="" id="{AC6FA2FD-C164-444A-B925-97D31F03424F}"/>
              </a:ext>
            </a:extLst>
          </p:cNvPr>
          <p:cNvSpPr>
            <a:spLocks noGrp="1"/>
          </p:cNvSpPr>
          <p:nvPr>
            <p:ph type="ftr" sz="quarter" idx="11"/>
          </p:nvPr>
        </p:nvSpPr>
        <p:spPr/>
        <p:txBody>
          <a:bodyPr/>
          <a:lstStyle/>
          <a:p>
            <a:r>
              <a:rPr lang="en-ZA"/>
              <a:t>Helen Suzman Foundation</a:t>
            </a:r>
          </a:p>
        </p:txBody>
      </p:sp>
      <p:sp>
        <p:nvSpPr>
          <p:cNvPr id="5" name="Slide Number Placeholder 4">
            <a:extLst>
              <a:ext uri="{FF2B5EF4-FFF2-40B4-BE49-F238E27FC236}">
                <a16:creationId xmlns:a16="http://schemas.microsoft.com/office/drawing/2014/main" xmlns="" id="{40F16950-48F9-49B2-B547-8F1D1A95EDAF}"/>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34142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6ED1561-C8A7-45C4-806A-E7CB8A944FEF}"/>
              </a:ext>
            </a:extLst>
          </p:cNvPr>
          <p:cNvSpPr>
            <a:spLocks noGrp="1"/>
          </p:cNvSpPr>
          <p:nvPr>
            <p:ph type="dt" sz="half" idx="10"/>
          </p:nvPr>
        </p:nvSpPr>
        <p:spPr/>
        <p:txBody>
          <a:bodyPr/>
          <a:lstStyle/>
          <a:p>
            <a:fld id="{2778B3A5-601C-468B-8DFD-0F3234206361}" type="datetime1">
              <a:rPr lang="en-ZA" smtClean="0"/>
              <a:pPr/>
              <a:t>2018/09/10</a:t>
            </a:fld>
            <a:endParaRPr lang="en-ZA"/>
          </a:p>
        </p:txBody>
      </p:sp>
      <p:sp>
        <p:nvSpPr>
          <p:cNvPr id="3" name="Footer Placeholder 2">
            <a:extLst>
              <a:ext uri="{FF2B5EF4-FFF2-40B4-BE49-F238E27FC236}">
                <a16:creationId xmlns:a16="http://schemas.microsoft.com/office/drawing/2014/main" xmlns="" id="{D282366E-AFB6-4E00-86D5-74591212E375}"/>
              </a:ext>
            </a:extLst>
          </p:cNvPr>
          <p:cNvSpPr>
            <a:spLocks noGrp="1"/>
          </p:cNvSpPr>
          <p:nvPr>
            <p:ph type="ftr" sz="quarter" idx="11"/>
          </p:nvPr>
        </p:nvSpPr>
        <p:spPr/>
        <p:txBody>
          <a:bodyPr/>
          <a:lstStyle/>
          <a:p>
            <a:r>
              <a:rPr lang="en-ZA"/>
              <a:t>Helen Suzman Foundation</a:t>
            </a:r>
          </a:p>
        </p:txBody>
      </p:sp>
      <p:sp>
        <p:nvSpPr>
          <p:cNvPr id="4" name="Slide Number Placeholder 3">
            <a:extLst>
              <a:ext uri="{FF2B5EF4-FFF2-40B4-BE49-F238E27FC236}">
                <a16:creationId xmlns:a16="http://schemas.microsoft.com/office/drawing/2014/main" xmlns="" id="{B092F970-1AE4-4A9D-B842-52CAB8ED88FA}"/>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139962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308F52-1731-4721-A4F8-833C64B8A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FFC202E4-057D-4C6D-969E-3BB69A2834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47B427F7-8DBA-45E3-A833-25144920F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244FFFE-689F-4B5F-BB70-6AD41F168C83}"/>
              </a:ext>
            </a:extLst>
          </p:cNvPr>
          <p:cNvSpPr>
            <a:spLocks noGrp="1"/>
          </p:cNvSpPr>
          <p:nvPr>
            <p:ph type="dt" sz="half" idx="10"/>
          </p:nvPr>
        </p:nvSpPr>
        <p:spPr/>
        <p:txBody>
          <a:bodyPr/>
          <a:lstStyle/>
          <a:p>
            <a:fld id="{2E58E881-A0AF-42E6-A5DF-6CAC9FBA5A1A}" type="datetime1">
              <a:rPr lang="en-ZA" smtClean="0"/>
              <a:pPr/>
              <a:t>2018/09/10</a:t>
            </a:fld>
            <a:endParaRPr lang="en-ZA"/>
          </a:p>
        </p:txBody>
      </p:sp>
      <p:sp>
        <p:nvSpPr>
          <p:cNvPr id="6" name="Footer Placeholder 5">
            <a:extLst>
              <a:ext uri="{FF2B5EF4-FFF2-40B4-BE49-F238E27FC236}">
                <a16:creationId xmlns:a16="http://schemas.microsoft.com/office/drawing/2014/main" xmlns="" id="{1C5850BF-80F1-48B9-9FA1-1140BF840FF5}"/>
              </a:ext>
            </a:extLst>
          </p:cNvPr>
          <p:cNvSpPr>
            <a:spLocks noGrp="1"/>
          </p:cNvSpPr>
          <p:nvPr>
            <p:ph type="ftr" sz="quarter" idx="11"/>
          </p:nvPr>
        </p:nvSpPr>
        <p:spPr/>
        <p:txBody>
          <a:bodyPr/>
          <a:lstStyle/>
          <a:p>
            <a:r>
              <a:rPr lang="en-ZA"/>
              <a:t>Helen Suzman Foundation</a:t>
            </a:r>
          </a:p>
        </p:txBody>
      </p:sp>
      <p:sp>
        <p:nvSpPr>
          <p:cNvPr id="7" name="Slide Number Placeholder 6">
            <a:extLst>
              <a:ext uri="{FF2B5EF4-FFF2-40B4-BE49-F238E27FC236}">
                <a16:creationId xmlns:a16="http://schemas.microsoft.com/office/drawing/2014/main" xmlns="" id="{6A8599BE-63E2-46AA-9C38-A40D66EC9D02}"/>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321152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EA6AB5-C92B-4167-8D38-2838566D50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19A5BF4E-893B-4AF0-BF23-2372EE4249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DC657ABD-5471-4A32-9F8F-A90E2742F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72A8DB0-053C-4D4B-A1F0-C85DD290B1EC}"/>
              </a:ext>
            </a:extLst>
          </p:cNvPr>
          <p:cNvSpPr>
            <a:spLocks noGrp="1"/>
          </p:cNvSpPr>
          <p:nvPr>
            <p:ph type="dt" sz="half" idx="10"/>
          </p:nvPr>
        </p:nvSpPr>
        <p:spPr/>
        <p:txBody>
          <a:bodyPr/>
          <a:lstStyle/>
          <a:p>
            <a:fld id="{C0D8EC6A-6331-4FC3-B316-50FC669B441D}" type="datetime1">
              <a:rPr lang="en-ZA" smtClean="0"/>
              <a:pPr/>
              <a:t>2018/09/10</a:t>
            </a:fld>
            <a:endParaRPr lang="en-ZA"/>
          </a:p>
        </p:txBody>
      </p:sp>
      <p:sp>
        <p:nvSpPr>
          <p:cNvPr id="6" name="Footer Placeholder 5">
            <a:extLst>
              <a:ext uri="{FF2B5EF4-FFF2-40B4-BE49-F238E27FC236}">
                <a16:creationId xmlns:a16="http://schemas.microsoft.com/office/drawing/2014/main" xmlns="" id="{28050548-2CB7-458F-9FF4-D1200248A196}"/>
              </a:ext>
            </a:extLst>
          </p:cNvPr>
          <p:cNvSpPr>
            <a:spLocks noGrp="1"/>
          </p:cNvSpPr>
          <p:nvPr>
            <p:ph type="ftr" sz="quarter" idx="11"/>
          </p:nvPr>
        </p:nvSpPr>
        <p:spPr/>
        <p:txBody>
          <a:bodyPr/>
          <a:lstStyle/>
          <a:p>
            <a:r>
              <a:rPr lang="en-ZA"/>
              <a:t>Helen Suzman Foundation</a:t>
            </a:r>
          </a:p>
        </p:txBody>
      </p:sp>
      <p:sp>
        <p:nvSpPr>
          <p:cNvPr id="7" name="Slide Number Placeholder 6">
            <a:extLst>
              <a:ext uri="{FF2B5EF4-FFF2-40B4-BE49-F238E27FC236}">
                <a16:creationId xmlns:a16="http://schemas.microsoft.com/office/drawing/2014/main" xmlns="" id="{0E840FD2-74CD-4544-B90C-E77CB2AF9A07}"/>
              </a:ext>
            </a:extLst>
          </p:cNvPr>
          <p:cNvSpPr>
            <a:spLocks noGrp="1"/>
          </p:cNvSpPr>
          <p:nvPr>
            <p:ph type="sldNum" sz="quarter" idx="12"/>
          </p:nvPr>
        </p:nvSpPr>
        <p:spPr/>
        <p:txBody>
          <a:body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267608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AB7509F-F86A-4C8D-A6AD-2ED7FB95E3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DFFE9AB-5F4C-4096-BC9E-CDEDA3972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4D071D10-01B5-41A9-9E6E-248860BC06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C83FE-4203-4AC1-B4CD-C7EB6970F75A}" type="datetime1">
              <a:rPr lang="en-ZA" smtClean="0"/>
              <a:pPr/>
              <a:t>2018/09/10</a:t>
            </a:fld>
            <a:endParaRPr lang="en-ZA"/>
          </a:p>
        </p:txBody>
      </p:sp>
      <p:sp>
        <p:nvSpPr>
          <p:cNvPr id="5" name="Footer Placeholder 4">
            <a:extLst>
              <a:ext uri="{FF2B5EF4-FFF2-40B4-BE49-F238E27FC236}">
                <a16:creationId xmlns:a16="http://schemas.microsoft.com/office/drawing/2014/main" xmlns="" id="{C1404602-6D34-4B44-9443-E855D6C6E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Helen Suzman Foundation</a:t>
            </a:r>
          </a:p>
        </p:txBody>
      </p:sp>
      <p:sp>
        <p:nvSpPr>
          <p:cNvPr id="6" name="Slide Number Placeholder 5">
            <a:extLst>
              <a:ext uri="{FF2B5EF4-FFF2-40B4-BE49-F238E27FC236}">
                <a16:creationId xmlns:a16="http://schemas.microsoft.com/office/drawing/2014/main" xmlns="" id="{5A7C4B64-6940-4485-9FE5-EEE6D380E8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DDF20-1678-45C8-AB5C-36EBD479B32F}" type="slidenum">
              <a:rPr lang="en-ZA" smtClean="0"/>
              <a:pPr/>
              <a:t>‹#›</a:t>
            </a:fld>
            <a:endParaRPr lang="en-ZA"/>
          </a:p>
        </p:txBody>
      </p:sp>
    </p:spTree>
    <p:extLst>
      <p:ext uri="{BB962C8B-B14F-4D97-AF65-F5344CB8AC3E}">
        <p14:creationId xmlns:p14="http://schemas.microsoft.com/office/powerpoint/2010/main" xmlns="" val="3389631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868B4-461D-4285-93BA-74C222102B66}"/>
              </a:ext>
            </a:extLst>
          </p:cNvPr>
          <p:cNvSpPr>
            <a:spLocks noGrp="1"/>
          </p:cNvSpPr>
          <p:nvPr>
            <p:ph type="ctrTitle"/>
          </p:nvPr>
        </p:nvSpPr>
        <p:spPr>
          <a:xfrm>
            <a:off x="1630017" y="1033670"/>
            <a:ext cx="9144000" cy="3787712"/>
          </a:xfrm>
        </p:spPr>
        <p:txBody>
          <a:bodyPr>
            <a:normAutofit fontScale="90000"/>
          </a:bodyPr>
          <a:lstStyle/>
          <a:p>
            <a:r>
              <a:rPr lang="en-ZA" sz="3600" b="1" dirty="0"/>
              <a:t/>
            </a:r>
            <a:br>
              <a:rPr lang="en-ZA" sz="3600" b="1" dirty="0"/>
            </a:br>
            <a:r>
              <a:rPr lang="en-ZA" sz="3600" b="1" dirty="0"/>
              <a:t/>
            </a:r>
            <a:br>
              <a:rPr lang="en-ZA" sz="3600" b="1" dirty="0"/>
            </a:br>
            <a:r>
              <a:rPr lang="en-ZA" sz="3600" b="1" dirty="0"/>
              <a:t/>
            </a:r>
            <a:br>
              <a:rPr lang="en-ZA" sz="3600" b="1" dirty="0"/>
            </a:br>
            <a:r>
              <a:rPr lang="en-ZA" sz="3600" b="1" dirty="0"/>
              <a:t/>
            </a:r>
            <a:br>
              <a:rPr lang="en-ZA" sz="3600" b="1" dirty="0"/>
            </a:br>
            <a:r>
              <a:rPr lang="en-ZA" sz="3600" b="1" dirty="0"/>
              <a:t/>
            </a:r>
            <a:br>
              <a:rPr lang="en-ZA" sz="3600" b="1" dirty="0"/>
            </a:br>
            <a:r>
              <a:rPr lang="en-ZA" sz="3600" b="1" dirty="0"/>
              <a:t>Presentation to the Joint Constitutional Review Committee of Parliament on the review of </a:t>
            </a:r>
            <a:br>
              <a:rPr lang="en-ZA" sz="3600" b="1" dirty="0"/>
            </a:br>
            <a:r>
              <a:rPr lang="en-ZA" sz="3600" b="1" dirty="0"/>
              <a:t>Section 25 of the Constitution</a:t>
            </a:r>
            <a:br>
              <a:rPr lang="en-ZA" sz="3600" b="1" dirty="0"/>
            </a:br>
            <a:r>
              <a:rPr lang="en-ZA" sz="3600" b="1" dirty="0"/>
              <a:t/>
            </a:r>
            <a:br>
              <a:rPr lang="en-ZA" sz="3600" b="1" dirty="0"/>
            </a:br>
            <a:r>
              <a:rPr lang="en-ZA" sz="3600" b="1" dirty="0"/>
              <a:t>6 September 2018</a:t>
            </a:r>
            <a:r>
              <a:rPr lang="en-ZA" sz="3600" dirty="0"/>
              <a:t/>
            </a:r>
            <a:br>
              <a:rPr lang="en-ZA" sz="3600" dirty="0"/>
            </a:br>
            <a:endParaRPr lang="en-ZA" sz="3600" dirty="0"/>
          </a:p>
        </p:txBody>
      </p:sp>
      <p:pic>
        <p:nvPicPr>
          <p:cNvPr id="1026" name="Picture 2" descr="https://lh4.googleusercontent.com/5irRp0pigH9NVOmAuYOPbj_nrT9JHDDdAMvpRywQ5zT7T6hxMGky3Nq2HacHcclcARw7uHdlPjXXY9EvI271mFe3zCLyIQhUvK-WkAQJlLbgaZA_Rsc1oqC0BdqjMGUprlDrb0rP">
            <a:extLst>
              <a:ext uri="{FF2B5EF4-FFF2-40B4-BE49-F238E27FC236}">
                <a16:creationId xmlns:a16="http://schemas.microsoft.com/office/drawing/2014/main" xmlns="" id="{4BBC4276-C89A-4795-9709-654A26B8963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83528" y="5256684"/>
            <a:ext cx="5333134" cy="8593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11717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2432D5-26C0-40A2-9418-C1D71182D756}"/>
              </a:ext>
            </a:extLst>
          </p:cNvPr>
          <p:cNvSpPr>
            <a:spLocks noGrp="1"/>
          </p:cNvSpPr>
          <p:nvPr>
            <p:ph type="title"/>
          </p:nvPr>
        </p:nvSpPr>
        <p:spPr/>
        <p:txBody>
          <a:bodyPr>
            <a:normAutofit/>
          </a:bodyPr>
          <a:lstStyle/>
          <a:p>
            <a:pPr algn="ctr"/>
            <a:r>
              <a:rPr lang="en-ZA" sz="3600" b="1" dirty="0"/>
              <a:t>The Constitution is being used as a scapegoat </a:t>
            </a:r>
            <a:br>
              <a:rPr lang="en-ZA" sz="3600" b="1" dirty="0"/>
            </a:br>
            <a:r>
              <a:rPr lang="en-ZA" sz="3600" b="1" dirty="0"/>
              <a:t>for the lack of action on land reform     </a:t>
            </a:r>
          </a:p>
        </p:txBody>
      </p:sp>
      <p:sp>
        <p:nvSpPr>
          <p:cNvPr id="3" name="Content Placeholder 2">
            <a:extLst>
              <a:ext uri="{FF2B5EF4-FFF2-40B4-BE49-F238E27FC236}">
                <a16:creationId xmlns:a16="http://schemas.microsoft.com/office/drawing/2014/main" xmlns="" id="{F65C698C-5E9B-4929-AD32-3C5A68B2BE09}"/>
              </a:ext>
            </a:extLst>
          </p:cNvPr>
          <p:cNvSpPr>
            <a:spLocks noGrp="1"/>
          </p:cNvSpPr>
          <p:nvPr>
            <p:ph idx="1"/>
          </p:nvPr>
        </p:nvSpPr>
        <p:spPr/>
        <p:txBody>
          <a:bodyPr>
            <a:normAutofit fontScale="92500"/>
          </a:bodyPr>
          <a:lstStyle/>
          <a:p>
            <a:r>
              <a:rPr lang="en-ZA" dirty="0"/>
              <a:t>Process of restitution has been very slow</a:t>
            </a:r>
          </a:p>
          <a:p>
            <a:r>
              <a:rPr lang="en-ZA" dirty="0"/>
              <a:t>A minimal budget has been allocated to land reform (0.3% of overall Government expenditure)</a:t>
            </a:r>
          </a:p>
          <a:p>
            <a:r>
              <a:rPr lang="en-ZA" dirty="0"/>
              <a:t>No attempt has been made by Government to use Section 25 (subsections 1 to 5, and 8) to expedite land reform</a:t>
            </a:r>
          </a:p>
          <a:p>
            <a:r>
              <a:rPr lang="en-ZA" dirty="0"/>
              <a:t>Failure to amend Expropriation Act of 1975 (containing the “willing buyer – willing seller” provision which does not appear in the Constitution)</a:t>
            </a:r>
          </a:p>
          <a:p>
            <a:r>
              <a:rPr lang="en-ZA" dirty="0"/>
              <a:t>Other stumbling blocks have been corruption, diversion to elites, a lack of political will, and inadequate institutional capacity of government authorities (all as detailed in the High Level Panel report)</a:t>
            </a:r>
          </a:p>
        </p:txBody>
      </p:sp>
      <p:sp>
        <p:nvSpPr>
          <p:cNvPr id="4" name="Footer Placeholder 3">
            <a:extLst>
              <a:ext uri="{FF2B5EF4-FFF2-40B4-BE49-F238E27FC236}">
                <a16:creationId xmlns:a16="http://schemas.microsoft.com/office/drawing/2014/main" xmlns="" id="{DA177591-7A78-4BF4-8F37-EC4D1BC054D2}"/>
              </a:ext>
            </a:extLst>
          </p:cNvPr>
          <p:cNvSpPr>
            <a:spLocks noGrp="1"/>
          </p:cNvSpPr>
          <p:nvPr>
            <p:ph type="ftr" sz="quarter" idx="11"/>
          </p:nvPr>
        </p:nvSpPr>
        <p:spPr/>
        <p:txBody>
          <a:bodyPr/>
          <a:lstStyle/>
          <a:p>
            <a:r>
              <a:rPr lang="en-ZA" sz="1400" dirty="0"/>
              <a:t>Helen </a:t>
            </a:r>
            <a:r>
              <a:rPr lang="en-ZA" sz="1400" dirty="0" err="1"/>
              <a:t>Suzman</a:t>
            </a:r>
            <a:r>
              <a:rPr lang="en-ZA" sz="1400" dirty="0"/>
              <a:t> Foundation</a:t>
            </a:r>
          </a:p>
        </p:txBody>
      </p:sp>
      <p:sp>
        <p:nvSpPr>
          <p:cNvPr id="5" name="Slide Number Placeholder 4">
            <a:extLst>
              <a:ext uri="{FF2B5EF4-FFF2-40B4-BE49-F238E27FC236}">
                <a16:creationId xmlns:a16="http://schemas.microsoft.com/office/drawing/2014/main" xmlns="" id="{AADDAF6E-FDFE-48B1-A315-7F498EE9DCE4}"/>
              </a:ext>
            </a:extLst>
          </p:cNvPr>
          <p:cNvSpPr>
            <a:spLocks noGrp="1"/>
          </p:cNvSpPr>
          <p:nvPr>
            <p:ph type="sldNum" sz="quarter" idx="12"/>
          </p:nvPr>
        </p:nvSpPr>
        <p:spPr/>
        <p:txBody>
          <a:bodyPr/>
          <a:lstStyle/>
          <a:p>
            <a:fld id="{BE3DDF20-1678-45C8-AB5C-36EBD479B32F}" type="slidenum">
              <a:rPr lang="en-ZA" smtClean="0"/>
              <a:pPr/>
              <a:t>2</a:t>
            </a:fld>
            <a:endParaRPr lang="en-ZA"/>
          </a:p>
        </p:txBody>
      </p:sp>
      <p:sp>
        <p:nvSpPr>
          <p:cNvPr id="6" name="TextBox 5">
            <a:extLst>
              <a:ext uri="{FF2B5EF4-FFF2-40B4-BE49-F238E27FC236}">
                <a16:creationId xmlns:a16="http://schemas.microsoft.com/office/drawing/2014/main" xmlns="" id="{61FFFC49-8C26-4C52-ABFF-4048B10101B9}"/>
              </a:ext>
            </a:extLst>
          </p:cNvPr>
          <p:cNvSpPr txBox="1"/>
          <p:nvPr/>
        </p:nvSpPr>
        <p:spPr>
          <a:xfrm>
            <a:off x="8610600" y="5942568"/>
            <a:ext cx="2912533" cy="369332"/>
          </a:xfrm>
          <a:prstGeom prst="rect">
            <a:avLst/>
          </a:prstGeom>
          <a:noFill/>
        </p:spPr>
        <p:txBody>
          <a:bodyPr wrap="square" rtlCol="0">
            <a:spAutoFit/>
          </a:bodyPr>
          <a:lstStyle/>
          <a:p>
            <a:r>
              <a:rPr lang="en-ZA" dirty="0"/>
              <a:t>      [See p 5 of submission]</a:t>
            </a:r>
          </a:p>
        </p:txBody>
      </p:sp>
    </p:spTree>
    <p:extLst>
      <p:ext uri="{BB962C8B-B14F-4D97-AF65-F5344CB8AC3E}">
        <p14:creationId xmlns:p14="http://schemas.microsoft.com/office/powerpoint/2010/main" xmlns="" val="9772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16176C-DAD6-4674-9ABD-1479A033208D}"/>
              </a:ext>
            </a:extLst>
          </p:cNvPr>
          <p:cNvSpPr>
            <a:spLocks noGrp="1"/>
          </p:cNvSpPr>
          <p:nvPr>
            <p:ph type="title"/>
          </p:nvPr>
        </p:nvSpPr>
        <p:spPr>
          <a:xfrm>
            <a:off x="838200" y="263525"/>
            <a:ext cx="10515600" cy="1325563"/>
          </a:xfrm>
        </p:spPr>
        <p:txBody>
          <a:bodyPr>
            <a:normAutofit/>
          </a:bodyPr>
          <a:lstStyle/>
          <a:p>
            <a:pPr algn="ctr"/>
            <a:r>
              <a:rPr lang="en-ZA" sz="3600" b="1" dirty="0"/>
              <a:t>Section 25 of the Constitution in fact allows for expropriation without compensation</a:t>
            </a:r>
          </a:p>
        </p:txBody>
      </p:sp>
      <p:sp>
        <p:nvSpPr>
          <p:cNvPr id="3" name="Content Placeholder 2">
            <a:extLst>
              <a:ext uri="{FF2B5EF4-FFF2-40B4-BE49-F238E27FC236}">
                <a16:creationId xmlns:a16="http://schemas.microsoft.com/office/drawing/2014/main" xmlns="" id="{B53B7B64-30E7-4298-AC4F-9A9D9D31AB18}"/>
              </a:ext>
            </a:extLst>
          </p:cNvPr>
          <p:cNvSpPr>
            <a:spLocks noGrp="1"/>
          </p:cNvSpPr>
          <p:nvPr>
            <p:ph idx="1"/>
          </p:nvPr>
        </p:nvSpPr>
        <p:spPr/>
        <p:txBody>
          <a:bodyPr/>
          <a:lstStyle/>
          <a:p>
            <a:r>
              <a:rPr lang="en-ZA" dirty="0"/>
              <a:t>It provides that property may be expropriated in the public interest, with compensation that is determined after taking all relevant circumstances into account  -  compensation could therefore be very little or nothing</a:t>
            </a:r>
          </a:p>
          <a:p>
            <a:r>
              <a:rPr lang="en-ZA" dirty="0"/>
              <a:t>The “public interest” is defined as including land reform</a:t>
            </a:r>
          </a:p>
          <a:p>
            <a:r>
              <a:rPr lang="en-ZA" dirty="0"/>
              <a:t>The public debate has made surprisingly little reference to Section 25(8), which provides that Section 25 may not impede the State from taking measures to achieve land reform, in order to redress the results of past racial discrimination, provided the measures are of general application                                               </a:t>
            </a:r>
          </a:p>
          <a:p>
            <a:pPr marL="0" indent="0">
              <a:buNone/>
            </a:pPr>
            <a:endParaRPr lang="en-ZA" dirty="0"/>
          </a:p>
        </p:txBody>
      </p:sp>
      <p:sp>
        <p:nvSpPr>
          <p:cNvPr id="4" name="Footer Placeholder 3">
            <a:extLst>
              <a:ext uri="{FF2B5EF4-FFF2-40B4-BE49-F238E27FC236}">
                <a16:creationId xmlns:a16="http://schemas.microsoft.com/office/drawing/2014/main" xmlns="" id="{1225A236-6BBB-4D7C-81F0-1FE866B6C36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Helen </a:t>
            </a:r>
            <a:r>
              <a:rPr kumimoji="0" lang="en-ZA" sz="1400" b="0" i="0" u="none" strike="noStrike" kern="1200" cap="none" spc="0" normalizeH="0" baseline="0" noProof="0" dirty="0" err="1">
                <a:ln>
                  <a:noFill/>
                </a:ln>
                <a:solidFill>
                  <a:prstClr val="black">
                    <a:tint val="75000"/>
                  </a:prstClr>
                </a:solidFill>
                <a:effectLst/>
                <a:uLnTx/>
                <a:uFillTx/>
                <a:latin typeface="Calibri" panose="020F0502020204030204"/>
                <a:ea typeface="+mn-ea"/>
                <a:cs typeface="+mn-cs"/>
              </a:rPr>
              <a:t>Suzman</a:t>
            </a:r>
            <a:r>
              <a:rPr kumimoji="0" lang="en-ZA" sz="14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Foundation</a:t>
            </a:r>
          </a:p>
        </p:txBody>
      </p:sp>
      <p:sp>
        <p:nvSpPr>
          <p:cNvPr id="5" name="Slide Number Placeholder 4">
            <a:extLst>
              <a:ext uri="{FF2B5EF4-FFF2-40B4-BE49-F238E27FC236}">
                <a16:creationId xmlns:a16="http://schemas.microsoft.com/office/drawing/2014/main" xmlns="" id="{EB0C615E-A9AB-4E19-A6C9-29605465CC9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DDF20-1678-45C8-AB5C-36EBD479B32F}"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xmlns="" id="{5F280834-0789-4069-B6AF-B05D9FBC3B2F}"/>
              </a:ext>
            </a:extLst>
          </p:cNvPr>
          <p:cNvSpPr txBox="1"/>
          <p:nvPr/>
        </p:nvSpPr>
        <p:spPr>
          <a:xfrm>
            <a:off x="8441267" y="5712659"/>
            <a:ext cx="291253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[See p 3 of submission]</a:t>
            </a:r>
          </a:p>
        </p:txBody>
      </p:sp>
    </p:spTree>
    <p:extLst>
      <p:ext uri="{BB962C8B-B14F-4D97-AF65-F5344CB8AC3E}">
        <p14:creationId xmlns:p14="http://schemas.microsoft.com/office/powerpoint/2010/main" xmlns="" val="107453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5E8FC-BBC7-4785-87EA-3FFDBA76DC4F}"/>
              </a:ext>
            </a:extLst>
          </p:cNvPr>
          <p:cNvSpPr>
            <a:spLocks noGrp="1"/>
          </p:cNvSpPr>
          <p:nvPr>
            <p:ph type="title"/>
          </p:nvPr>
        </p:nvSpPr>
        <p:spPr/>
        <p:txBody>
          <a:bodyPr>
            <a:normAutofit/>
          </a:bodyPr>
          <a:lstStyle/>
          <a:p>
            <a:pPr algn="ctr"/>
            <a:r>
              <a:rPr lang="en-ZA" sz="3600" b="1" dirty="0"/>
              <a:t>Some of the questions to be answered by a land reform programme</a:t>
            </a:r>
          </a:p>
        </p:txBody>
      </p:sp>
      <p:sp>
        <p:nvSpPr>
          <p:cNvPr id="3" name="Content Placeholder 2">
            <a:extLst>
              <a:ext uri="{FF2B5EF4-FFF2-40B4-BE49-F238E27FC236}">
                <a16:creationId xmlns:a16="http://schemas.microsoft.com/office/drawing/2014/main" xmlns="" id="{82C66BEC-52BE-4B01-8F0A-89F2DEF91285}"/>
              </a:ext>
            </a:extLst>
          </p:cNvPr>
          <p:cNvSpPr>
            <a:spLocks noGrp="1"/>
          </p:cNvSpPr>
          <p:nvPr>
            <p:ph idx="1"/>
          </p:nvPr>
        </p:nvSpPr>
        <p:spPr/>
        <p:txBody>
          <a:bodyPr>
            <a:normAutofit fontScale="92500" lnSpcReduction="10000"/>
          </a:bodyPr>
          <a:lstStyle/>
          <a:p>
            <a:r>
              <a:rPr lang="en-ZA" dirty="0"/>
              <a:t>How will decisions be taken?  </a:t>
            </a:r>
          </a:p>
          <a:p>
            <a:r>
              <a:rPr lang="en-ZA" dirty="0"/>
              <a:t>What are the relevant criteria? </a:t>
            </a:r>
          </a:p>
          <a:p>
            <a:r>
              <a:rPr lang="en-ZA" dirty="0"/>
              <a:t>Who are to be the beneficiaries?</a:t>
            </a:r>
          </a:p>
          <a:p>
            <a:r>
              <a:rPr lang="en-ZA" dirty="0"/>
              <a:t>How will land be identified?  Rural/urban?  Or both? </a:t>
            </a:r>
          </a:p>
          <a:p>
            <a:r>
              <a:rPr lang="en-ZA" dirty="0"/>
              <a:t>Will post-settlement support be provided?</a:t>
            </a:r>
          </a:p>
          <a:p>
            <a:r>
              <a:rPr lang="en-ZA" dirty="0"/>
              <a:t>What dispute resolution mechanism is to be put in place?</a:t>
            </a:r>
          </a:p>
          <a:p>
            <a:r>
              <a:rPr lang="en-ZA" dirty="0"/>
              <a:t>How will transparency be ensured?</a:t>
            </a:r>
          </a:p>
          <a:p>
            <a:r>
              <a:rPr lang="en-ZA" dirty="0"/>
              <a:t>What legal title will beneficiaries be given?</a:t>
            </a:r>
          </a:p>
          <a:p>
            <a:r>
              <a:rPr lang="en-ZA" dirty="0"/>
              <a:t>Will the relevant State agency have adequate staff and resources?</a:t>
            </a:r>
          </a:p>
          <a:p>
            <a:pPr marL="1371600" lvl="3" indent="0">
              <a:buNone/>
            </a:pPr>
            <a:r>
              <a:rPr lang="en-US" dirty="0"/>
              <a:t>							</a:t>
            </a:r>
            <a:endParaRPr lang="en-ZA" dirty="0"/>
          </a:p>
        </p:txBody>
      </p:sp>
      <p:sp>
        <p:nvSpPr>
          <p:cNvPr id="4" name="Footer Placeholder 3">
            <a:extLst>
              <a:ext uri="{FF2B5EF4-FFF2-40B4-BE49-F238E27FC236}">
                <a16:creationId xmlns:a16="http://schemas.microsoft.com/office/drawing/2014/main" xmlns="" id="{AD611E5C-6A0D-4DB9-8AAF-29090EE8801F}"/>
              </a:ext>
            </a:extLst>
          </p:cNvPr>
          <p:cNvSpPr>
            <a:spLocks noGrp="1"/>
          </p:cNvSpPr>
          <p:nvPr>
            <p:ph type="ftr" sz="quarter" idx="11"/>
          </p:nvPr>
        </p:nvSpPr>
        <p:spPr/>
        <p:txBody>
          <a:bodyPr/>
          <a:lstStyle/>
          <a:p>
            <a:r>
              <a:rPr lang="en-ZA" sz="1400" dirty="0"/>
              <a:t>Helen </a:t>
            </a:r>
            <a:r>
              <a:rPr lang="en-ZA" sz="1400" dirty="0" err="1"/>
              <a:t>Suzman</a:t>
            </a:r>
            <a:r>
              <a:rPr lang="en-ZA" sz="1400" dirty="0"/>
              <a:t> Foundation</a:t>
            </a:r>
          </a:p>
        </p:txBody>
      </p:sp>
      <p:sp>
        <p:nvSpPr>
          <p:cNvPr id="5" name="Slide Number Placeholder 4">
            <a:extLst>
              <a:ext uri="{FF2B5EF4-FFF2-40B4-BE49-F238E27FC236}">
                <a16:creationId xmlns:a16="http://schemas.microsoft.com/office/drawing/2014/main" xmlns="" id="{D9EADDC8-244C-4B40-8841-BE6890B3665D}"/>
              </a:ext>
            </a:extLst>
          </p:cNvPr>
          <p:cNvSpPr>
            <a:spLocks noGrp="1"/>
          </p:cNvSpPr>
          <p:nvPr>
            <p:ph type="sldNum" sz="quarter" idx="12"/>
          </p:nvPr>
        </p:nvSpPr>
        <p:spPr/>
        <p:txBody>
          <a:bodyPr/>
          <a:lstStyle/>
          <a:p>
            <a:fld id="{BE3DDF20-1678-45C8-AB5C-36EBD479B32F}" type="slidenum">
              <a:rPr lang="en-ZA" smtClean="0"/>
              <a:pPr/>
              <a:t>4</a:t>
            </a:fld>
            <a:endParaRPr lang="en-ZA"/>
          </a:p>
        </p:txBody>
      </p:sp>
      <p:sp>
        <p:nvSpPr>
          <p:cNvPr id="7" name="TextBox 6">
            <a:extLst>
              <a:ext uri="{FF2B5EF4-FFF2-40B4-BE49-F238E27FC236}">
                <a16:creationId xmlns:a16="http://schemas.microsoft.com/office/drawing/2014/main" xmlns="" id="{097B037F-29A8-4BBE-840F-4B4811EC7CD0}"/>
              </a:ext>
            </a:extLst>
          </p:cNvPr>
          <p:cNvSpPr txBox="1"/>
          <p:nvPr/>
        </p:nvSpPr>
        <p:spPr>
          <a:xfrm>
            <a:off x="8441267" y="5942568"/>
            <a:ext cx="2912533" cy="369332"/>
          </a:xfrm>
          <a:prstGeom prst="rect">
            <a:avLst/>
          </a:prstGeom>
          <a:noFill/>
        </p:spPr>
        <p:txBody>
          <a:bodyPr wrap="square" rtlCol="0">
            <a:spAutoFit/>
          </a:bodyPr>
          <a:lstStyle/>
          <a:p>
            <a:r>
              <a:rPr lang="en-ZA" dirty="0"/>
              <a:t>[See p 8 of submission]</a:t>
            </a:r>
          </a:p>
        </p:txBody>
      </p:sp>
    </p:spTree>
    <p:extLst>
      <p:ext uri="{BB962C8B-B14F-4D97-AF65-F5344CB8AC3E}">
        <p14:creationId xmlns:p14="http://schemas.microsoft.com/office/powerpoint/2010/main" xmlns="" val="15361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F6C60-EFBC-4C91-99AE-6BE93736AB1C}"/>
              </a:ext>
            </a:extLst>
          </p:cNvPr>
          <p:cNvSpPr>
            <a:spLocks noGrp="1"/>
          </p:cNvSpPr>
          <p:nvPr>
            <p:ph type="title"/>
          </p:nvPr>
        </p:nvSpPr>
        <p:spPr/>
        <p:txBody>
          <a:bodyPr>
            <a:normAutofit/>
          </a:bodyPr>
          <a:lstStyle/>
          <a:p>
            <a:pPr algn="ctr"/>
            <a:r>
              <a:rPr lang="en-ZA" sz="3600" dirty="0"/>
              <a:t>  </a:t>
            </a:r>
            <a:r>
              <a:rPr lang="en-ZA" sz="3600" b="1" dirty="0"/>
              <a:t>If the Constitution does not need amendment, what is required for expropriation without compensation?</a:t>
            </a:r>
          </a:p>
        </p:txBody>
      </p:sp>
      <p:sp>
        <p:nvSpPr>
          <p:cNvPr id="3" name="Content Placeholder 2">
            <a:extLst>
              <a:ext uri="{FF2B5EF4-FFF2-40B4-BE49-F238E27FC236}">
                <a16:creationId xmlns:a16="http://schemas.microsoft.com/office/drawing/2014/main" xmlns="" id="{2935DC37-FEF0-4F09-9A4A-0ECF80F92D3B}"/>
              </a:ext>
            </a:extLst>
          </p:cNvPr>
          <p:cNvSpPr>
            <a:spLocks noGrp="1"/>
          </p:cNvSpPr>
          <p:nvPr>
            <p:ph idx="1"/>
          </p:nvPr>
        </p:nvSpPr>
        <p:spPr/>
        <p:txBody>
          <a:bodyPr>
            <a:normAutofit fontScale="92500" lnSpcReduction="10000"/>
          </a:bodyPr>
          <a:lstStyle/>
          <a:p>
            <a:pPr marL="0" indent="0">
              <a:buNone/>
            </a:pPr>
            <a:endParaRPr lang="en-ZA" dirty="0"/>
          </a:p>
          <a:p>
            <a:r>
              <a:rPr lang="en-ZA" dirty="0"/>
              <a:t>The Constitution cannot deal with the detailed legislative and administrative framework that a land reform policy requires</a:t>
            </a:r>
          </a:p>
          <a:p>
            <a:r>
              <a:rPr lang="en-ZA" dirty="0"/>
              <a:t>This has to be done by legislation which establishes a structure and a process that is generally perceived to be legitimate and not subject to arbitrary action</a:t>
            </a:r>
          </a:p>
          <a:p>
            <a:r>
              <a:rPr lang="en-ZA" dirty="0"/>
              <a:t>A properly resourced and funded Government programme is needed to manage the process</a:t>
            </a:r>
          </a:p>
          <a:p>
            <a:r>
              <a:rPr lang="en-US" dirty="0"/>
              <a:t>Failure at this level will result in the process grinding to a halt through administrative incapacity, legal challenges and corruption</a:t>
            </a:r>
          </a:p>
          <a:p>
            <a:pPr marL="0" indent="0">
              <a:buNone/>
            </a:pPr>
            <a:r>
              <a:rPr lang="en-US" dirty="0"/>
              <a:t>								</a:t>
            </a:r>
            <a:endParaRPr lang="en-ZA" dirty="0"/>
          </a:p>
          <a:p>
            <a:endParaRPr lang="en-ZA" dirty="0"/>
          </a:p>
          <a:p>
            <a:endParaRPr lang="en-ZA" dirty="0"/>
          </a:p>
        </p:txBody>
      </p:sp>
      <p:sp>
        <p:nvSpPr>
          <p:cNvPr id="4" name="Footer Placeholder 3">
            <a:extLst>
              <a:ext uri="{FF2B5EF4-FFF2-40B4-BE49-F238E27FC236}">
                <a16:creationId xmlns:a16="http://schemas.microsoft.com/office/drawing/2014/main" xmlns="" id="{BADD721A-5041-47D5-8177-2B27E7A08ED8}"/>
              </a:ext>
            </a:extLst>
          </p:cNvPr>
          <p:cNvSpPr>
            <a:spLocks noGrp="1"/>
          </p:cNvSpPr>
          <p:nvPr>
            <p:ph type="ftr" sz="quarter" idx="11"/>
          </p:nvPr>
        </p:nvSpPr>
        <p:spPr/>
        <p:txBody>
          <a:bodyPr/>
          <a:lstStyle/>
          <a:p>
            <a:r>
              <a:rPr lang="en-ZA" sz="1400" dirty="0"/>
              <a:t>Helen </a:t>
            </a:r>
            <a:r>
              <a:rPr lang="en-ZA" sz="1400" dirty="0" err="1"/>
              <a:t>Suzman</a:t>
            </a:r>
            <a:r>
              <a:rPr lang="en-ZA" sz="1400" dirty="0"/>
              <a:t> Foundation</a:t>
            </a:r>
          </a:p>
        </p:txBody>
      </p:sp>
      <p:sp>
        <p:nvSpPr>
          <p:cNvPr id="5" name="Slide Number Placeholder 4">
            <a:extLst>
              <a:ext uri="{FF2B5EF4-FFF2-40B4-BE49-F238E27FC236}">
                <a16:creationId xmlns:a16="http://schemas.microsoft.com/office/drawing/2014/main" xmlns="" id="{9A8226FB-FFD4-46A5-BC7F-1D7B83CBD9E4}"/>
              </a:ext>
            </a:extLst>
          </p:cNvPr>
          <p:cNvSpPr>
            <a:spLocks noGrp="1"/>
          </p:cNvSpPr>
          <p:nvPr>
            <p:ph type="sldNum" sz="quarter" idx="12"/>
          </p:nvPr>
        </p:nvSpPr>
        <p:spPr/>
        <p:txBody>
          <a:bodyPr/>
          <a:lstStyle/>
          <a:p>
            <a:fld id="{BE3DDF20-1678-45C8-AB5C-36EBD479B32F}" type="slidenum">
              <a:rPr lang="en-ZA" smtClean="0"/>
              <a:pPr/>
              <a:t>5</a:t>
            </a:fld>
            <a:endParaRPr lang="en-ZA"/>
          </a:p>
        </p:txBody>
      </p:sp>
      <p:sp>
        <p:nvSpPr>
          <p:cNvPr id="6" name="TextBox 5">
            <a:extLst>
              <a:ext uri="{FF2B5EF4-FFF2-40B4-BE49-F238E27FC236}">
                <a16:creationId xmlns:a16="http://schemas.microsoft.com/office/drawing/2014/main" xmlns="" id="{F06D5CFD-9754-4C09-9115-9160D17710A8}"/>
              </a:ext>
            </a:extLst>
          </p:cNvPr>
          <p:cNvSpPr txBox="1"/>
          <p:nvPr/>
        </p:nvSpPr>
        <p:spPr>
          <a:xfrm>
            <a:off x="8314267" y="5807631"/>
            <a:ext cx="2912533" cy="369332"/>
          </a:xfrm>
          <a:prstGeom prst="rect">
            <a:avLst/>
          </a:prstGeom>
          <a:noFill/>
        </p:spPr>
        <p:txBody>
          <a:bodyPr wrap="square" rtlCol="0">
            <a:spAutoFit/>
          </a:bodyPr>
          <a:lstStyle/>
          <a:p>
            <a:r>
              <a:rPr lang="en-ZA" dirty="0"/>
              <a:t>[See p 7 of submission]</a:t>
            </a:r>
          </a:p>
        </p:txBody>
      </p:sp>
    </p:spTree>
    <p:extLst>
      <p:ext uri="{BB962C8B-B14F-4D97-AF65-F5344CB8AC3E}">
        <p14:creationId xmlns:p14="http://schemas.microsoft.com/office/powerpoint/2010/main" xmlns="" val="2337196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CF7260-6E36-4596-B646-6B97D3F8B3A4}"/>
              </a:ext>
            </a:extLst>
          </p:cNvPr>
          <p:cNvSpPr>
            <a:spLocks noGrp="1"/>
          </p:cNvSpPr>
          <p:nvPr>
            <p:ph type="title"/>
          </p:nvPr>
        </p:nvSpPr>
        <p:spPr/>
        <p:txBody>
          <a:bodyPr>
            <a:normAutofit/>
          </a:bodyPr>
          <a:lstStyle/>
          <a:p>
            <a:pPr algn="ctr"/>
            <a:r>
              <a:rPr lang="en-ZA" sz="3600" dirty="0"/>
              <a:t> </a:t>
            </a:r>
            <a:r>
              <a:rPr lang="en-ZA" sz="3600" b="1" dirty="0"/>
              <a:t>Land governed by traditional authorities</a:t>
            </a:r>
          </a:p>
        </p:txBody>
      </p:sp>
      <p:sp>
        <p:nvSpPr>
          <p:cNvPr id="3" name="Content Placeholder 2">
            <a:extLst>
              <a:ext uri="{FF2B5EF4-FFF2-40B4-BE49-F238E27FC236}">
                <a16:creationId xmlns:a16="http://schemas.microsoft.com/office/drawing/2014/main" xmlns="" id="{1B712B6D-0A1A-40D5-B1C3-6EF3289C3403}"/>
              </a:ext>
            </a:extLst>
          </p:cNvPr>
          <p:cNvSpPr>
            <a:spLocks noGrp="1"/>
          </p:cNvSpPr>
          <p:nvPr>
            <p:ph idx="1"/>
          </p:nvPr>
        </p:nvSpPr>
        <p:spPr/>
        <p:txBody>
          <a:bodyPr>
            <a:normAutofit fontScale="92500" lnSpcReduction="10000"/>
          </a:bodyPr>
          <a:lstStyle/>
          <a:p>
            <a:r>
              <a:rPr lang="en-ZA" dirty="0"/>
              <a:t>Traditional areas cannot be ignored, as three-quarters of the rural population live in traditional areas</a:t>
            </a:r>
          </a:p>
          <a:p>
            <a:r>
              <a:rPr lang="en-ZA" dirty="0"/>
              <a:t>Clarity is needed, for example, on the content of land rights for households in urban settlements within traditional areas  -  to provide certainty in respect of ownership of land on which houses are built</a:t>
            </a:r>
          </a:p>
          <a:p>
            <a:r>
              <a:rPr lang="en-ZA" dirty="0"/>
              <a:t>Paragraph 10(b) of the Motion establishing the Committee, requests the Committee to propose “the necessary constitutional amendments, where applicable, with regard to the kind of future land tenure regime needed”</a:t>
            </a:r>
          </a:p>
          <a:p>
            <a:r>
              <a:rPr lang="en-ZA" dirty="0"/>
              <a:t>Reforming land tenure in traditional areas can be dealt with by legislation, to enable land reform to result in real ownership rights  -  the Constitution does not need to be changed to </a:t>
            </a:r>
            <a:r>
              <a:rPr lang="en-ZA"/>
              <a:t>enable this. </a:t>
            </a:r>
            <a:r>
              <a:rPr lang="en-ZA" dirty="0"/>
              <a:t>				</a:t>
            </a:r>
          </a:p>
        </p:txBody>
      </p:sp>
      <p:sp>
        <p:nvSpPr>
          <p:cNvPr id="4" name="Footer Placeholder 3">
            <a:extLst>
              <a:ext uri="{FF2B5EF4-FFF2-40B4-BE49-F238E27FC236}">
                <a16:creationId xmlns:a16="http://schemas.microsoft.com/office/drawing/2014/main" xmlns="" id="{A3D07A06-BF52-4159-B2B1-376B82D930DB}"/>
              </a:ext>
            </a:extLst>
          </p:cNvPr>
          <p:cNvSpPr>
            <a:spLocks noGrp="1"/>
          </p:cNvSpPr>
          <p:nvPr>
            <p:ph type="ftr" sz="quarter" idx="11"/>
          </p:nvPr>
        </p:nvSpPr>
        <p:spPr/>
        <p:txBody>
          <a:bodyPr/>
          <a:lstStyle/>
          <a:p>
            <a:r>
              <a:rPr lang="en-ZA" sz="1400" dirty="0"/>
              <a:t>Helen </a:t>
            </a:r>
            <a:r>
              <a:rPr lang="en-ZA" sz="1400" dirty="0" err="1"/>
              <a:t>Suzman</a:t>
            </a:r>
            <a:r>
              <a:rPr lang="en-ZA" sz="1400" dirty="0"/>
              <a:t> Foundation</a:t>
            </a:r>
          </a:p>
        </p:txBody>
      </p:sp>
      <p:sp>
        <p:nvSpPr>
          <p:cNvPr id="5" name="Slide Number Placeholder 4">
            <a:extLst>
              <a:ext uri="{FF2B5EF4-FFF2-40B4-BE49-F238E27FC236}">
                <a16:creationId xmlns:a16="http://schemas.microsoft.com/office/drawing/2014/main" xmlns="" id="{4D65AD3F-1F9D-488A-A6BC-AF866DB22105}"/>
              </a:ext>
            </a:extLst>
          </p:cNvPr>
          <p:cNvSpPr>
            <a:spLocks noGrp="1"/>
          </p:cNvSpPr>
          <p:nvPr>
            <p:ph type="sldNum" sz="quarter" idx="12"/>
          </p:nvPr>
        </p:nvSpPr>
        <p:spPr/>
        <p:txBody>
          <a:bodyPr/>
          <a:lstStyle/>
          <a:p>
            <a:fld id="{BE3DDF20-1678-45C8-AB5C-36EBD479B32F}" type="slidenum">
              <a:rPr lang="en-ZA" smtClean="0"/>
              <a:pPr/>
              <a:t>6</a:t>
            </a:fld>
            <a:endParaRPr lang="en-ZA"/>
          </a:p>
        </p:txBody>
      </p:sp>
      <p:sp>
        <p:nvSpPr>
          <p:cNvPr id="7" name="TextBox 6">
            <a:extLst>
              <a:ext uri="{FF2B5EF4-FFF2-40B4-BE49-F238E27FC236}">
                <a16:creationId xmlns:a16="http://schemas.microsoft.com/office/drawing/2014/main" xmlns="" id="{038686A7-46E1-44B7-A243-F4F11FCA72B1}"/>
              </a:ext>
            </a:extLst>
          </p:cNvPr>
          <p:cNvSpPr txBox="1"/>
          <p:nvPr/>
        </p:nvSpPr>
        <p:spPr>
          <a:xfrm>
            <a:off x="8610600" y="5987018"/>
            <a:ext cx="2912533" cy="369332"/>
          </a:xfrm>
          <a:prstGeom prst="rect">
            <a:avLst/>
          </a:prstGeom>
          <a:noFill/>
        </p:spPr>
        <p:txBody>
          <a:bodyPr wrap="square" rtlCol="0">
            <a:spAutoFit/>
          </a:bodyPr>
          <a:lstStyle/>
          <a:p>
            <a:r>
              <a:rPr lang="en-ZA" dirty="0"/>
              <a:t>[See p 11 of submission]</a:t>
            </a:r>
          </a:p>
        </p:txBody>
      </p:sp>
    </p:spTree>
    <p:extLst>
      <p:ext uri="{BB962C8B-B14F-4D97-AF65-F5344CB8AC3E}">
        <p14:creationId xmlns:p14="http://schemas.microsoft.com/office/powerpoint/2010/main" xmlns="" val="117594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6FE0A-ABF9-4B2B-A618-589F216F3E0A}"/>
              </a:ext>
            </a:extLst>
          </p:cNvPr>
          <p:cNvSpPr>
            <a:spLocks noGrp="1"/>
          </p:cNvSpPr>
          <p:nvPr>
            <p:ph type="title"/>
          </p:nvPr>
        </p:nvSpPr>
        <p:spPr/>
        <p:txBody>
          <a:bodyPr>
            <a:normAutofit/>
          </a:bodyPr>
          <a:lstStyle/>
          <a:p>
            <a:pPr algn="ctr"/>
            <a:r>
              <a:rPr lang="en-ZA" sz="3600" b="1" dirty="0"/>
              <a:t>The importance of urbanisation</a:t>
            </a:r>
          </a:p>
        </p:txBody>
      </p:sp>
      <p:sp>
        <p:nvSpPr>
          <p:cNvPr id="3" name="Content Placeholder 2">
            <a:extLst>
              <a:ext uri="{FF2B5EF4-FFF2-40B4-BE49-F238E27FC236}">
                <a16:creationId xmlns:a16="http://schemas.microsoft.com/office/drawing/2014/main" xmlns="" id="{98B3826D-1DF4-424F-A96B-5BEF84FC8547}"/>
              </a:ext>
            </a:extLst>
          </p:cNvPr>
          <p:cNvSpPr>
            <a:spLocks noGrp="1"/>
          </p:cNvSpPr>
          <p:nvPr>
            <p:ph idx="1"/>
          </p:nvPr>
        </p:nvSpPr>
        <p:spPr/>
        <p:txBody>
          <a:bodyPr/>
          <a:lstStyle/>
          <a:p>
            <a:endParaRPr lang="en-ZA" dirty="0"/>
          </a:p>
          <a:p>
            <a:r>
              <a:rPr lang="en-ZA" dirty="0"/>
              <a:t>Land reform is most needed in urban areas, since urbanisation is much more advanced than generally recognised</a:t>
            </a:r>
          </a:p>
          <a:p>
            <a:r>
              <a:rPr lang="en-ZA" dirty="0"/>
              <a:t>Including urbanisation in traditional areas, 84% of South Africa is effectively urbanised</a:t>
            </a:r>
          </a:p>
          <a:p>
            <a:r>
              <a:rPr lang="en-ZA" dirty="0"/>
              <a:t>Whereas the public debate has concentrated on rural land, and reform policies in urban areas can affect many more people</a:t>
            </a:r>
          </a:p>
          <a:p>
            <a:pPr marL="0" indent="0">
              <a:buNone/>
            </a:pPr>
            <a:r>
              <a:rPr lang="en-US" dirty="0"/>
              <a:t>							</a:t>
            </a:r>
            <a:endParaRPr lang="en-ZA" dirty="0"/>
          </a:p>
        </p:txBody>
      </p:sp>
      <p:sp>
        <p:nvSpPr>
          <p:cNvPr id="4" name="Footer Placeholder 3">
            <a:extLst>
              <a:ext uri="{FF2B5EF4-FFF2-40B4-BE49-F238E27FC236}">
                <a16:creationId xmlns:a16="http://schemas.microsoft.com/office/drawing/2014/main" xmlns="" id="{46CAC4E8-1C12-4477-B2F0-D83866B42843}"/>
              </a:ext>
            </a:extLst>
          </p:cNvPr>
          <p:cNvSpPr>
            <a:spLocks noGrp="1"/>
          </p:cNvSpPr>
          <p:nvPr>
            <p:ph type="ftr" sz="quarter" idx="11"/>
          </p:nvPr>
        </p:nvSpPr>
        <p:spPr/>
        <p:txBody>
          <a:bodyPr/>
          <a:lstStyle/>
          <a:p>
            <a:r>
              <a:rPr lang="en-ZA" sz="1400" dirty="0"/>
              <a:t>Helen </a:t>
            </a:r>
            <a:r>
              <a:rPr lang="en-ZA" sz="1400" dirty="0" err="1"/>
              <a:t>Suzman</a:t>
            </a:r>
            <a:r>
              <a:rPr lang="en-ZA" sz="1400" dirty="0"/>
              <a:t> Foundation</a:t>
            </a:r>
          </a:p>
        </p:txBody>
      </p:sp>
      <p:sp>
        <p:nvSpPr>
          <p:cNvPr id="5" name="Slide Number Placeholder 4">
            <a:extLst>
              <a:ext uri="{FF2B5EF4-FFF2-40B4-BE49-F238E27FC236}">
                <a16:creationId xmlns:a16="http://schemas.microsoft.com/office/drawing/2014/main" xmlns="" id="{430824F4-7B7C-4FD9-96CE-21DADC5B3FF7}"/>
              </a:ext>
            </a:extLst>
          </p:cNvPr>
          <p:cNvSpPr>
            <a:spLocks noGrp="1"/>
          </p:cNvSpPr>
          <p:nvPr>
            <p:ph type="sldNum" sz="quarter" idx="12"/>
          </p:nvPr>
        </p:nvSpPr>
        <p:spPr/>
        <p:txBody>
          <a:bodyPr/>
          <a:lstStyle/>
          <a:p>
            <a:fld id="{BE3DDF20-1678-45C8-AB5C-36EBD479B32F}" type="slidenum">
              <a:rPr lang="en-ZA" smtClean="0"/>
              <a:pPr/>
              <a:t>7</a:t>
            </a:fld>
            <a:endParaRPr lang="en-ZA"/>
          </a:p>
        </p:txBody>
      </p:sp>
      <p:sp>
        <p:nvSpPr>
          <p:cNvPr id="7" name="TextBox 6">
            <a:extLst>
              <a:ext uri="{FF2B5EF4-FFF2-40B4-BE49-F238E27FC236}">
                <a16:creationId xmlns:a16="http://schemas.microsoft.com/office/drawing/2014/main" xmlns="" id="{C683FEE4-4405-41B1-A7BC-12B30F6C5C0D}"/>
              </a:ext>
            </a:extLst>
          </p:cNvPr>
          <p:cNvSpPr txBox="1"/>
          <p:nvPr/>
        </p:nvSpPr>
        <p:spPr>
          <a:xfrm>
            <a:off x="8610600" y="5712659"/>
            <a:ext cx="2912533" cy="369332"/>
          </a:xfrm>
          <a:prstGeom prst="rect">
            <a:avLst/>
          </a:prstGeom>
          <a:noFill/>
        </p:spPr>
        <p:txBody>
          <a:bodyPr wrap="square" rtlCol="0">
            <a:spAutoFit/>
          </a:bodyPr>
          <a:lstStyle/>
          <a:p>
            <a:r>
              <a:rPr lang="en-ZA" dirty="0"/>
              <a:t>[See p 16 of submission]</a:t>
            </a:r>
          </a:p>
        </p:txBody>
      </p:sp>
    </p:spTree>
    <p:extLst>
      <p:ext uri="{BB962C8B-B14F-4D97-AF65-F5344CB8AC3E}">
        <p14:creationId xmlns:p14="http://schemas.microsoft.com/office/powerpoint/2010/main" xmlns="" val="483642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804364-7937-4F8E-AC64-815C24714890}"/>
              </a:ext>
            </a:extLst>
          </p:cNvPr>
          <p:cNvSpPr>
            <a:spLocks noGrp="1"/>
          </p:cNvSpPr>
          <p:nvPr>
            <p:ph type="title"/>
          </p:nvPr>
        </p:nvSpPr>
        <p:spPr/>
        <p:txBody>
          <a:bodyPr>
            <a:normAutofit/>
          </a:bodyPr>
          <a:lstStyle/>
          <a:p>
            <a:pPr algn="ctr"/>
            <a:r>
              <a:rPr lang="en-ZA" sz="3600" b="1" dirty="0"/>
              <a:t>What segment of our society should land reform </a:t>
            </a:r>
            <a:br>
              <a:rPr lang="en-ZA" sz="3600" b="1" dirty="0"/>
            </a:br>
            <a:r>
              <a:rPr lang="en-ZA" sz="3600" b="1" dirty="0"/>
              <a:t>focus on?</a:t>
            </a:r>
          </a:p>
        </p:txBody>
      </p:sp>
      <p:sp>
        <p:nvSpPr>
          <p:cNvPr id="3" name="Content Placeholder 2">
            <a:extLst>
              <a:ext uri="{FF2B5EF4-FFF2-40B4-BE49-F238E27FC236}">
                <a16:creationId xmlns:a16="http://schemas.microsoft.com/office/drawing/2014/main" xmlns="" id="{420D1E06-DD5F-41C3-9E3F-23E658C5EAF1}"/>
              </a:ext>
            </a:extLst>
          </p:cNvPr>
          <p:cNvSpPr>
            <a:spLocks noGrp="1"/>
          </p:cNvSpPr>
          <p:nvPr>
            <p:ph idx="1"/>
          </p:nvPr>
        </p:nvSpPr>
        <p:spPr/>
        <p:txBody>
          <a:bodyPr/>
          <a:lstStyle/>
          <a:p>
            <a:endParaRPr lang="en-ZA" dirty="0"/>
          </a:p>
          <a:p>
            <a:r>
              <a:rPr lang="en-ZA" dirty="0"/>
              <a:t>Focus must be on the poorest and most marginalised segments of the population</a:t>
            </a:r>
          </a:p>
          <a:p>
            <a:r>
              <a:rPr lang="en-ZA" dirty="0"/>
              <a:t>Expropriation without compensation cannot be justified if the beneficiaries come from the wealthier sections of society.  If this happens, the position of the poor would worsen and political dissatisfaction will increase.</a:t>
            </a:r>
          </a:p>
        </p:txBody>
      </p:sp>
      <p:sp>
        <p:nvSpPr>
          <p:cNvPr id="4" name="Footer Placeholder 3">
            <a:extLst>
              <a:ext uri="{FF2B5EF4-FFF2-40B4-BE49-F238E27FC236}">
                <a16:creationId xmlns:a16="http://schemas.microsoft.com/office/drawing/2014/main" xmlns="" id="{152DFFE5-CCEE-4107-A4D4-A7B4AF4C9C71}"/>
              </a:ext>
            </a:extLst>
          </p:cNvPr>
          <p:cNvSpPr>
            <a:spLocks noGrp="1"/>
          </p:cNvSpPr>
          <p:nvPr>
            <p:ph type="ftr" sz="quarter" idx="11"/>
          </p:nvPr>
        </p:nvSpPr>
        <p:spPr/>
        <p:txBody>
          <a:bodyPr/>
          <a:lstStyle/>
          <a:p>
            <a:r>
              <a:rPr lang="en-ZA"/>
              <a:t>Helen Suzman Foundation</a:t>
            </a:r>
          </a:p>
        </p:txBody>
      </p:sp>
      <p:sp>
        <p:nvSpPr>
          <p:cNvPr id="5" name="Slide Number Placeholder 4">
            <a:extLst>
              <a:ext uri="{FF2B5EF4-FFF2-40B4-BE49-F238E27FC236}">
                <a16:creationId xmlns:a16="http://schemas.microsoft.com/office/drawing/2014/main" xmlns="" id="{0308D7E5-A976-4443-BBB4-417A86695A04}"/>
              </a:ext>
            </a:extLst>
          </p:cNvPr>
          <p:cNvSpPr>
            <a:spLocks noGrp="1"/>
          </p:cNvSpPr>
          <p:nvPr>
            <p:ph type="sldNum" sz="quarter" idx="12"/>
          </p:nvPr>
        </p:nvSpPr>
        <p:spPr/>
        <p:txBody>
          <a:bodyPr/>
          <a:lstStyle/>
          <a:p>
            <a:fld id="{BE3DDF20-1678-45C8-AB5C-36EBD479B32F}" type="slidenum">
              <a:rPr lang="en-ZA" smtClean="0"/>
              <a:pPr/>
              <a:t>8</a:t>
            </a:fld>
            <a:endParaRPr lang="en-ZA"/>
          </a:p>
        </p:txBody>
      </p:sp>
      <p:sp>
        <p:nvSpPr>
          <p:cNvPr id="6" name="TextBox 5">
            <a:extLst>
              <a:ext uri="{FF2B5EF4-FFF2-40B4-BE49-F238E27FC236}">
                <a16:creationId xmlns:a16="http://schemas.microsoft.com/office/drawing/2014/main" xmlns="" id="{CCF7B6E1-7675-40BE-8C8D-9DD744153DC9}"/>
              </a:ext>
            </a:extLst>
          </p:cNvPr>
          <p:cNvSpPr txBox="1"/>
          <p:nvPr/>
        </p:nvSpPr>
        <p:spPr>
          <a:xfrm>
            <a:off x="8610600" y="5712659"/>
            <a:ext cx="2912533" cy="369332"/>
          </a:xfrm>
          <a:prstGeom prst="rect">
            <a:avLst/>
          </a:prstGeom>
          <a:noFill/>
        </p:spPr>
        <p:txBody>
          <a:bodyPr wrap="square" rtlCol="0">
            <a:spAutoFit/>
          </a:bodyPr>
          <a:lstStyle/>
          <a:p>
            <a:r>
              <a:rPr lang="en-ZA" dirty="0"/>
              <a:t>[See p 11 of submission]</a:t>
            </a:r>
          </a:p>
        </p:txBody>
      </p:sp>
    </p:spTree>
    <p:extLst>
      <p:ext uri="{BB962C8B-B14F-4D97-AF65-F5344CB8AC3E}">
        <p14:creationId xmlns:p14="http://schemas.microsoft.com/office/powerpoint/2010/main" xmlns="" val="21071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153B6-46B9-4D3F-82FA-4D83AE8E697A}"/>
              </a:ext>
            </a:extLst>
          </p:cNvPr>
          <p:cNvSpPr>
            <a:spLocks noGrp="1"/>
          </p:cNvSpPr>
          <p:nvPr>
            <p:ph type="title"/>
          </p:nvPr>
        </p:nvSpPr>
        <p:spPr/>
        <p:txBody>
          <a:bodyPr>
            <a:normAutofit/>
          </a:bodyPr>
          <a:lstStyle/>
          <a:p>
            <a:r>
              <a:rPr lang="en-ZA" sz="3600" b="1" dirty="0"/>
              <a:t>                                          Conclusion</a:t>
            </a:r>
          </a:p>
        </p:txBody>
      </p:sp>
      <p:sp>
        <p:nvSpPr>
          <p:cNvPr id="3" name="Content Placeholder 2">
            <a:extLst>
              <a:ext uri="{FF2B5EF4-FFF2-40B4-BE49-F238E27FC236}">
                <a16:creationId xmlns:a16="http://schemas.microsoft.com/office/drawing/2014/main" xmlns="" id="{1A637247-103D-4B7B-8C4D-5AE1BEC1B716}"/>
              </a:ext>
            </a:extLst>
          </p:cNvPr>
          <p:cNvSpPr>
            <a:spLocks noGrp="1"/>
          </p:cNvSpPr>
          <p:nvPr>
            <p:ph idx="1"/>
          </p:nvPr>
        </p:nvSpPr>
        <p:spPr/>
        <p:txBody>
          <a:bodyPr>
            <a:normAutofit fontScale="92500" lnSpcReduction="10000"/>
          </a:bodyPr>
          <a:lstStyle/>
          <a:p>
            <a:r>
              <a:rPr lang="en-ZA" dirty="0"/>
              <a:t>Land reform is imperative, not only as a result of South Africa’s history of dispossession, but also to address the issue of wealth inequality</a:t>
            </a:r>
          </a:p>
          <a:p>
            <a:r>
              <a:rPr lang="en-ZA" dirty="0"/>
              <a:t>The focus on changing the Constitution to address these challenges is misplaced and unhelpful</a:t>
            </a:r>
          </a:p>
          <a:p>
            <a:r>
              <a:rPr lang="en-ZA" dirty="0"/>
              <a:t>A clearly defined legislative and administrative framework has to be established, with detailed decision-making criteria, run by a properly funded and staffed government agency</a:t>
            </a:r>
          </a:p>
          <a:p>
            <a:r>
              <a:rPr lang="en-ZA" dirty="0"/>
              <a:t>Unless this is done, the process will be derailed by inefficiency, corruption, elite capture and stalled by litigation  -  in addition to the harm done to land reform, this will have a negative effect on the economy, will damage business confidence and will undermine the constitutional basis of our democracy</a:t>
            </a:r>
          </a:p>
          <a:p>
            <a:pPr marL="0" indent="0">
              <a:buNone/>
            </a:pPr>
            <a:endParaRPr lang="en-ZA" dirty="0"/>
          </a:p>
          <a:p>
            <a:endParaRPr lang="en-ZA" dirty="0"/>
          </a:p>
        </p:txBody>
      </p:sp>
      <p:sp>
        <p:nvSpPr>
          <p:cNvPr id="4" name="Footer Placeholder 3">
            <a:extLst>
              <a:ext uri="{FF2B5EF4-FFF2-40B4-BE49-F238E27FC236}">
                <a16:creationId xmlns:a16="http://schemas.microsoft.com/office/drawing/2014/main" xmlns="" id="{D26E5D70-8D15-47C3-B26D-4216CA69F217}"/>
              </a:ext>
            </a:extLst>
          </p:cNvPr>
          <p:cNvSpPr>
            <a:spLocks noGrp="1"/>
          </p:cNvSpPr>
          <p:nvPr>
            <p:ph type="ftr" sz="quarter" idx="11"/>
          </p:nvPr>
        </p:nvSpPr>
        <p:spPr/>
        <p:txBody>
          <a:bodyPr/>
          <a:lstStyle/>
          <a:p>
            <a:r>
              <a:rPr lang="en-ZA" sz="1400" dirty="0"/>
              <a:t>Helen </a:t>
            </a:r>
            <a:r>
              <a:rPr lang="en-ZA" sz="1400" dirty="0" err="1"/>
              <a:t>Suzman</a:t>
            </a:r>
            <a:r>
              <a:rPr lang="en-ZA" sz="1400" dirty="0"/>
              <a:t> Foundation</a:t>
            </a:r>
          </a:p>
        </p:txBody>
      </p:sp>
      <p:sp>
        <p:nvSpPr>
          <p:cNvPr id="5" name="Slide Number Placeholder 4">
            <a:extLst>
              <a:ext uri="{FF2B5EF4-FFF2-40B4-BE49-F238E27FC236}">
                <a16:creationId xmlns:a16="http://schemas.microsoft.com/office/drawing/2014/main" xmlns="" id="{62A3B4D4-59FE-4AF7-B014-45374FB2A891}"/>
              </a:ext>
            </a:extLst>
          </p:cNvPr>
          <p:cNvSpPr>
            <a:spLocks noGrp="1"/>
          </p:cNvSpPr>
          <p:nvPr>
            <p:ph type="sldNum" sz="quarter" idx="12"/>
          </p:nvPr>
        </p:nvSpPr>
        <p:spPr/>
        <p:txBody>
          <a:bodyPr/>
          <a:lstStyle/>
          <a:p>
            <a:fld id="{BE3DDF20-1678-45C8-AB5C-36EBD479B32F}" type="slidenum">
              <a:rPr lang="en-ZA" smtClean="0"/>
              <a:pPr/>
              <a:t>9</a:t>
            </a:fld>
            <a:endParaRPr lang="en-ZA"/>
          </a:p>
        </p:txBody>
      </p:sp>
      <p:sp>
        <p:nvSpPr>
          <p:cNvPr id="6" name="TextBox 5">
            <a:extLst>
              <a:ext uri="{FF2B5EF4-FFF2-40B4-BE49-F238E27FC236}">
                <a16:creationId xmlns:a16="http://schemas.microsoft.com/office/drawing/2014/main" xmlns="" id="{62D9DAEA-F9B8-44DB-8E5C-395C628B9F18}"/>
              </a:ext>
            </a:extLst>
          </p:cNvPr>
          <p:cNvSpPr txBox="1"/>
          <p:nvPr/>
        </p:nvSpPr>
        <p:spPr>
          <a:xfrm>
            <a:off x="8441267" y="5992297"/>
            <a:ext cx="2912533" cy="369332"/>
          </a:xfrm>
          <a:prstGeom prst="rect">
            <a:avLst/>
          </a:prstGeom>
          <a:noFill/>
        </p:spPr>
        <p:txBody>
          <a:bodyPr wrap="square" rtlCol="0">
            <a:spAutoFit/>
          </a:bodyPr>
          <a:lstStyle/>
          <a:p>
            <a:r>
              <a:rPr lang="en-ZA" dirty="0"/>
              <a:t>[See p 19 of submission]</a:t>
            </a:r>
          </a:p>
        </p:txBody>
      </p:sp>
    </p:spTree>
    <p:extLst>
      <p:ext uri="{BB962C8B-B14F-4D97-AF65-F5344CB8AC3E}">
        <p14:creationId xmlns:p14="http://schemas.microsoft.com/office/powerpoint/2010/main" xmlns="" val="134122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3305</TotalTime>
  <Words>854</Words>
  <Application>Microsoft Office PowerPoint</Application>
  <PresentationFormat>Custom</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Presentation to the Joint Constitutional Review Committee of Parliament on the review of  Section 25 of the Constitution  6 September 2018 </vt:lpstr>
      <vt:lpstr>The Constitution is being used as a scapegoat  for the lack of action on land reform     </vt:lpstr>
      <vt:lpstr>Section 25 of the Constitution in fact allows for expropriation without compensation</vt:lpstr>
      <vt:lpstr>Some of the questions to be answered by a land reform programme</vt:lpstr>
      <vt:lpstr>  If the Constitution does not need amendment, what is required for expropriation without compensation?</vt:lpstr>
      <vt:lpstr> Land governed by traditional authorities</vt:lpstr>
      <vt:lpstr>The importance of urbanisation</vt:lpstr>
      <vt:lpstr>What segment of our society should land reform  focus on?</vt:lpstr>
      <vt:lpstr>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 van Dalsen</dc:creator>
  <cp:lastModifiedBy>PUMZA</cp:lastModifiedBy>
  <cp:revision>50</cp:revision>
  <cp:lastPrinted>2018-08-30T13:32:19Z</cp:lastPrinted>
  <dcterms:created xsi:type="dcterms:W3CDTF">2018-07-17T11:34:57Z</dcterms:created>
  <dcterms:modified xsi:type="dcterms:W3CDTF">2018-09-10T09:46:19Z</dcterms:modified>
</cp:coreProperties>
</file>