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9"/>
  </p:notesMasterIdLst>
  <p:sldIdLst>
    <p:sldId id="274" r:id="rId2"/>
    <p:sldId id="258" r:id="rId3"/>
    <p:sldId id="287" r:id="rId4"/>
    <p:sldId id="264" r:id="rId5"/>
    <p:sldId id="325" r:id="rId6"/>
    <p:sldId id="328" r:id="rId7"/>
    <p:sldId id="316" r:id="rId8"/>
    <p:sldId id="317" r:id="rId9"/>
    <p:sldId id="282" r:id="rId10"/>
    <p:sldId id="329" r:id="rId11"/>
    <p:sldId id="318" r:id="rId12"/>
    <p:sldId id="320" r:id="rId13"/>
    <p:sldId id="321" r:id="rId14"/>
    <p:sldId id="323" r:id="rId15"/>
    <p:sldId id="324" r:id="rId16"/>
    <p:sldId id="369" r:id="rId17"/>
    <p:sldId id="348" r:id="rId18"/>
    <p:sldId id="368" r:id="rId19"/>
    <p:sldId id="331" r:id="rId20"/>
    <p:sldId id="330" r:id="rId21"/>
    <p:sldId id="326" r:id="rId22"/>
    <p:sldId id="332" r:id="rId23"/>
    <p:sldId id="333" r:id="rId24"/>
    <p:sldId id="334" r:id="rId25"/>
    <p:sldId id="349" r:id="rId26"/>
    <p:sldId id="350" r:id="rId27"/>
    <p:sldId id="351" r:id="rId28"/>
    <p:sldId id="352" r:id="rId29"/>
    <p:sldId id="353" r:id="rId30"/>
    <p:sldId id="366" r:id="rId31"/>
    <p:sldId id="373" r:id="rId32"/>
    <p:sldId id="335" r:id="rId33"/>
    <p:sldId id="370"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74" r:id="rId47"/>
    <p:sldId id="355" r:id="rId48"/>
    <p:sldId id="356" r:id="rId49"/>
    <p:sldId id="357" r:id="rId50"/>
    <p:sldId id="358" r:id="rId51"/>
    <p:sldId id="359" r:id="rId52"/>
    <p:sldId id="360" r:id="rId53"/>
    <p:sldId id="361" r:id="rId54"/>
    <p:sldId id="362" r:id="rId55"/>
    <p:sldId id="364" r:id="rId56"/>
    <p:sldId id="354" r:id="rId57"/>
    <p:sldId id="371" r:id="rId58"/>
  </p:sldIdLst>
  <p:sldSz cx="12192000" cy="704056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van Niekerk" initials="PvN" lastIdx="19" clrIdx="0">
    <p:extLst>
      <p:ext uri="{19B8F6BF-5375-455C-9EA6-DF929625EA0E}">
        <p15:presenceInfo xmlns:p15="http://schemas.microsoft.com/office/powerpoint/2012/main" userId="P van Nieke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4660" autoAdjust="0"/>
  </p:normalViewPr>
  <p:slideViewPr>
    <p:cSldViewPr snapToGrid="0">
      <p:cViewPr varScale="1">
        <p:scale>
          <a:sx n="61" d="100"/>
          <a:sy n="61" d="100"/>
        </p:scale>
        <p:origin x="739" y="43"/>
      </p:cViewPr>
      <p:guideLst/>
    </p:cSldViewPr>
  </p:slideViewPr>
  <p:outlineViewPr>
    <p:cViewPr>
      <p:scale>
        <a:sx n="33" d="100"/>
        <a:sy n="33" d="100"/>
      </p:scale>
      <p:origin x="0" y="-3735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0" d="100"/>
          <a:sy n="50" d="100"/>
        </p:scale>
        <p:origin x="2611"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3259565467519483E-2"/>
          <c:y val="0.19796369905373112"/>
          <c:w val="0.89348086906496105"/>
          <c:h val="0.48494471611195816"/>
        </c:manualLayout>
      </c:layout>
      <c:barChart>
        <c:barDir val="col"/>
        <c:grouping val="stacked"/>
        <c:varyColors val="0"/>
        <c:ser>
          <c:idx val="0"/>
          <c:order val="0"/>
          <c:tx>
            <c:strRef>
              <c:f>Sheet1!$B$1</c:f>
              <c:strCache>
                <c:ptCount val="1"/>
                <c:pt idx="0">
                  <c:v>Column1</c:v>
                </c:pt>
              </c:strCache>
            </c:strRef>
          </c:tx>
          <c:spPr>
            <a:solidFill>
              <a:srgbClr val="FF0000"/>
            </a:solidFill>
            <a:ln>
              <a:noFill/>
            </a:ln>
            <a:effectLst/>
          </c:spPr>
          <c:invertIfNegative val="0"/>
          <c:dLbls>
            <c:dLbl>
              <c:idx val="0"/>
              <c:layout>
                <c:manualLayout>
                  <c:x val="-9.6835573577308143E-3"/>
                  <c:y val="-0.279619221469632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419-4C03-BBDF-E95EA258EFCC}"/>
                </c:ext>
                <c:ext xmlns:c15="http://schemas.microsoft.com/office/drawing/2012/chart" uri="{CE6537A1-D6FC-4f65-9D91-7224C49458BB}"/>
              </c:extLst>
            </c:dLbl>
            <c:dLbl>
              <c:idx val="1"/>
              <c:layout>
                <c:manualLayout>
                  <c:x val="4.8417786788654072E-3"/>
                  <c:y val="-0.2414893276328641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419-4C03-BBDF-E95EA258EFCC}"/>
                </c:ext>
                <c:ext xmlns:c15="http://schemas.microsoft.com/office/drawing/2012/chart" uri="{CE6537A1-D6FC-4f65-9D91-7224C49458BB}"/>
              </c:extLst>
            </c:dLbl>
            <c:dLbl>
              <c:idx val="2"/>
              <c:layout>
                <c:manualLayout>
                  <c:x val="-6.3520655588173409E-17"/>
                  <c:y val="-0.2789795764742001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419-4C03-BBDF-E95EA258EFCC}"/>
                </c:ext>
                <c:ext xmlns:c15="http://schemas.microsoft.com/office/drawing/2012/chart" uri="{CE6537A1-D6FC-4f65-9D91-7224C49458BB}"/>
              </c:extLst>
            </c:dLbl>
            <c:dLbl>
              <c:idx val="3"/>
              <c:layout>
                <c:manualLayout>
                  <c:x val="2.087884865958501E-3"/>
                  <c:y val="-0.2883522286986183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419-4C03-BBDF-E95EA258EFCC}"/>
                </c:ext>
                <c:ext xmlns:c15="http://schemas.microsoft.com/office/drawing/2012/chart" uri="{CE6537A1-D6FC-4f65-9D91-7224C49458BB}"/>
              </c:extLst>
            </c:dLbl>
            <c:dLbl>
              <c:idx val="4"/>
              <c:layout>
                <c:manualLayout>
                  <c:x val="6.9296061146407843E-3"/>
                  <c:y val="-0.3291808301955858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419-4C03-BBDF-E95EA258EFCC}"/>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2015</c:v>
                </c:pt>
                <c:pt idx="1">
                  <c:v>2016</c:v>
                </c:pt>
                <c:pt idx="2">
                  <c:v>2017E</c:v>
                </c:pt>
                <c:pt idx="3">
                  <c:v>2018E</c:v>
                </c:pt>
                <c:pt idx="4">
                  <c:v>2019E</c:v>
                </c:pt>
              </c:strCache>
            </c:strRef>
          </c:cat>
          <c:val>
            <c:numRef>
              <c:f>Sheet1!$B$2:$B$6</c:f>
              <c:numCache>
                <c:formatCode>0</c:formatCode>
                <c:ptCount val="5"/>
                <c:pt idx="0">
                  <c:v>5800.3280000000004</c:v>
                </c:pt>
                <c:pt idx="1">
                  <c:v>5302.0429999999997</c:v>
                </c:pt>
                <c:pt idx="2">
                  <c:v>6089.2240000000002</c:v>
                </c:pt>
                <c:pt idx="3">
                  <c:v>6291.7150000000001</c:v>
                </c:pt>
                <c:pt idx="4">
                  <c:v>6417.9430000000002</c:v>
                </c:pt>
              </c:numCache>
            </c:numRef>
          </c:val>
          <c:extLst xmlns:c16r2="http://schemas.microsoft.com/office/drawing/2015/06/chart">
            <c:ext xmlns:c16="http://schemas.microsoft.com/office/drawing/2014/chart" uri="{C3380CC4-5D6E-409C-BE32-E72D297353CC}">
              <c16:uniqueId val="{00000005-B419-4C03-BBDF-E95EA258EFCC}"/>
            </c:ext>
          </c:extLst>
        </c:ser>
        <c:dLbls>
          <c:dLblPos val="ctr"/>
          <c:showLegendKey val="0"/>
          <c:showVal val="1"/>
          <c:showCatName val="0"/>
          <c:showSerName val="0"/>
          <c:showPercent val="0"/>
          <c:showBubbleSize val="0"/>
        </c:dLbls>
        <c:gapWidth val="150"/>
        <c:overlap val="100"/>
        <c:axId val="303687856"/>
        <c:axId val="303688416"/>
      </c:barChart>
      <c:catAx>
        <c:axId val="303687856"/>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03688416"/>
        <c:crosses val="autoZero"/>
        <c:auto val="1"/>
        <c:lblAlgn val="ctr"/>
        <c:lblOffset val="100"/>
        <c:noMultiLvlLbl val="0"/>
      </c:catAx>
      <c:valAx>
        <c:axId val="303688416"/>
        <c:scaling>
          <c:orientation val="minMax"/>
        </c:scaling>
        <c:delete val="1"/>
        <c:axPos val="l"/>
        <c:numFmt formatCode="0" sourceLinked="1"/>
        <c:majorTickMark val="out"/>
        <c:minorTickMark val="none"/>
        <c:tickLblPos val="nextTo"/>
        <c:crossAx val="303687856"/>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960644007155636E-2"/>
          <c:y val="8.365411688784119E-2"/>
          <c:w val="0.93273703041144906"/>
          <c:h val="0.83269176622431762"/>
        </c:manualLayout>
      </c:layout>
      <c:barChart>
        <c:barDir val="col"/>
        <c:grouping val="clustered"/>
        <c:varyColors val="0"/>
        <c:ser>
          <c:idx val="0"/>
          <c:order val="0"/>
          <c:spPr>
            <a:solidFill>
              <a:schemeClr val="accent2">
                <a:lumMod val="60000"/>
                <a:lumOff val="40000"/>
              </a:schemeClr>
            </a:solidFill>
            <a:ln>
              <a:noFill/>
            </a:ln>
          </c:spPr>
          <c:invertIfNegative val="0"/>
          <c:dLbls>
            <c:dLbl>
              <c:idx val="0"/>
              <c:layout>
                <c:manualLayout>
                  <c:x val="0"/>
                  <c:y val="-0.30179445350734097"/>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2EB-471E-BED9-FE0C1786D32E}"/>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30342577487765088"/>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2EB-471E-BED9-FE0C1786D32E}"/>
                </c:ext>
                <c:ext xmlns:c15="http://schemas.microsoft.com/office/drawing/2012/chart" uri="{CE6537A1-D6FC-4f65-9D91-7224C49458BB}">
                  <c15:spPr xmlns:c15="http://schemas.microsoft.com/office/drawing/2012/chart">
                    <a:prstGeom prst="rect">
                      <a:avLst/>
                    </a:prstGeom>
                  </c15:spPr>
                  <c15:layout/>
                </c:ext>
              </c:extLst>
            </c:dLbl>
            <c:dLbl>
              <c:idx val="2"/>
              <c:layout>
                <c:manualLayout>
                  <c:x val="0"/>
                  <c:y val="-5.5464926590538338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2EB-471E-BED9-FE0C1786D32E}"/>
                </c:ext>
                <c:ext xmlns:c15="http://schemas.microsoft.com/office/drawing/2012/chart" uri="{CE6537A1-D6FC-4f65-9D91-7224C49458BB}">
                  <c15:spPr xmlns:c15="http://schemas.microsoft.com/office/drawing/2012/chart">
                    <a:prstGeom prst="rect">
                      <a:avLst/>
                    </a:prstGeom>
                  </c15:spPr>
                  <c15:layout/>
                </c:ext>
              </c:extLst>
            </c:dLbl>
            <c:dLbl>
              <c:idx val="3"/>
              <c:layout>
                <c:manualLayout>
                  <c:x val="0"/>
                  <c:y val="-1.3050570962479609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2EB-471E-BED9-FE0C1786D32E}"/>
                </c:ext>
                <c:ext xmlns:c15="http://schemas.microsoft.com/office/drawing/2012/chart" uri="{CE6537A1-D6FC-4f65-9D91-7224C49458BB}">
                  <c15:spPr xmlns:c15="http://schemas.microsoft.com/office/drawing/2012/chart">
                    <a:prstGeom prst="rect">
                      <a:avLst/>
                    </a:prstGeom>
                  </c15:spPr>
                  <c15:layout/>
                </c:ext>
              </c:extLst>
            </c:dLbl>
            <c:dLbl>
              <c:idx val="4"/>
              <c:layout>
                <c:manualLayout>
                  <c:x val="0"/>
                  <c:y val="-2.2838499184339316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2EB-471E-BED9-FE0C1786D32E}"/>
                </c:ext>
                <c:ext xmlns:c15="http://schemas.microsoft.com/office/drawing/2012/chart" uri="{CE6537A1-D6FC-4f65-9D91-7224C49458BB}">
                  <c15:spPr xmlns:c15="http://schemas.microsoft.com/office/drawing/2012/chart">
                    <a:prstGeom prst="rect">
                      <a:avLst/>
                    </a:prstGeom>
                  </c15:spPr>
                  <c15:layout/>
                </c:ext>
              </c:extLst>
            </c:dLbl>
            <c:dLbl>
              <c:idx val="5"/>
              <c:layout>
                <c:manualLayout>
                  <c:x val="0"/>
                  <c:y val="8.1566068515497546E-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2EB-471E-BED9-FE0C1786D32E}"/>
                </c:ext>
                <c:ext xmlns:c15="http://schemas.microsoft.com/office/drawing/2012/chart" uri="{CE6537A1-D6FC-4f65-9D91-7224C49458BB}">
                  <c15:spPr xmlns:c15="http://schemas.microsoft.com/office/drawing/2012/chart">
                    <a:prstGeom prst="rect">
                      <a:avLst/>
                    </a:prstGeom>
                  </c15:spPr>
                  <c15:layout/>
                </c:ext>
              </c:extLst>
            </c:dLbl>
            <c:dLbl>
              <c:idx val="6"/>
              <c:layout>
                <c:manualLayout>
                  <c:x val="0"/>
                  <c:y val="-4.8939641109298528E-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32EB-471E-BED9-FE0C1786D32E}"/>
                </c:ext>
                <c:ext xmlns:c15="http://schemas.microsoft.com/office/drawing/2012/chart" uri="{CE6537A1-D6FC-4f65-9D91-7224C49458BB}">
                  <c15:spPr xmlns:c15="http://schemas.microsoft.com/office/drawing/2012/chart">
                    <a:prstGeom prst="rect">
                      <a:avLst/>
                    </a:prstGeom>
                  </c15:spPr>
                  <c15:layout/>
                </c:ext>
              </c:extLst>
            </c:dLbl>
            <c:dLbl>
              <c:idx val="7"/>
              <c:layout>
                <c:manualLayout>
                  <c:x val="0"/>
                  <c:y val="-8.1566068515497546E-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32EB-471E-BED9-FE0C1786D32E}"/>
                </c:ext>
                <c:ext xmlns:c15="http://schemas.microsoft.com/office/drawing/2012/chart" uri="{CE6537A1-D6FC-4f65-9D91-7224C49458BB}">
                  <c15:spPr xmlns:c15="http://schemas.microsoft.com/office/drawing/2012/chart">
                    <a:prstGeom prst="rect">
                      <a:avLst/>
                    </a:prstGeom>
                  </c15:spPr>
                  <c15:layout/>
                </c:ext>
              </c:extLst>
            </c:dLbl>
            <c:dLbl>
              <c:idx val="8"/>
              <c:layout>
                <c:manualLayout>
                  <c:x val="0"/>
                  <c:y val="2.1207177814029365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32EB-471E-BED9-FE0C1786D32E}"/>
                </c:ext>
                <c:ext xmlns:c15="http://schemas.microsoft.com/office/drawing/2012/chart" uri="{CE6537A1-D6FC-4f65-9D91-7224C49458BB}">
                  <c15:spPr xmlns:c15="http://schemas.microsoft.com/office/drawing/2012/chart">
                    <a:prstGeom prst="rect">
                      <a:avLst/>
                    </a:prstGeom>
                  </c15:spPr>
                  <c15:layout/>
                </c:ext>
              </c:extLst>
            </c:dLbl>
            <c:dLbl>
              <c:idx val="9"/>
              <c:layout>
                <c:manualLayout>
                  <c:x val="0"/>
                  <c:y val="2.1207177814029365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32EB-471E-BED9-FE0C1786D32E}"/>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Sheet1!$A$1:$J$1</c:f>
              <c:numCache>
                <c:formatCode>General</c:formatCode>
                <c:ptCount val="10"/>
                <c:pt idx="0">
                  <c:v>48.981226353403031</c:v>
                </c:pt>
                <c:pt idx="1">
                  <c:v>49.425659673272662</c:v>
                </c:pt>
                <c:pt idx="2">
                  <c:v>11.378665851360504</c:v>
                </c:pt>
                <c:pt idx="3">
                  <c:v>5.9566490561149337</c:v>
                </c:pt>
                <c:pt idx="4">
                  <c:v>7.3169045316499748</c:v>
                </c:pt>
                <c:pt idx="5">
                  <c:v>3.3601809663942239</c:v>
                </c:pt>
                <c:pt idx="6">
                  <c:v>4.9491913257110367</c:v>
                </c:pt>
                <c:pt idx="7">
                  <c:v>5.4643128915546999</c:v>
                </c:pt>
                <c:pt idx="8">
                  <c:v>1.6345504212569626</c:v>
                </c:pt>
                <c:pt idx="9">
                  <c:v>1.680090483197112</c:v>
                </c:pt>
              </c:numCache>
            </c:numRef>
          </c:val>
          <c:extLst xmlns:c16r2="http://schemas.microsoft.com/office/drawing/2015/06/chart">
            <c:ext xmlns:c16="http://schemas.microsoft.com/office/drawing/2014/chart" uri="{C3380CC4-5D6E-409C-BE32-E72D297353CC}">
              <c16:uniqueId val="{0000000A-32EB-471E-BED9-FE0C1786D32E}"/>
            </c:ext>
          </c:extLst>
        </c:ser>
        <c:ser>
          <c:idx val="1"/>
          <c:order val="1"/>
          <c:spPr>
            <a:solidFill>
              <a:srgbClr val="FF6600"/>
            </a:solidFill>
            <a:ln>
              <a:noFill/>
            </a:ln>
          </c:spPr>
          <c:invertIfNegative val="0"/>
          <c:dLbls>
            <c:dLbl>
              <c:idx val="0"/>
              <c:layout>
                <c:manualLayout>
                  <c:x val="0"/>
                  <c:y val="-0.3327895595432300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32EB-471E-BED9-FE0C1786D32E}"/>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19412724306688417"/>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32EB-471E-BED9-FE0C1786D32E}"/>
                </c:ext>
                <c:ext xmlns:c15="http://schemas.microsoft.com/office/drawing/2012/chart" uri="{CE6537A1-D6FC-4f65-9D91-7224C49458BB}">
                  <c15:spPr xmlns:c15="http://schemas.microsoft.com/office/drawing/2012/chart">
                    <a:prstGeom prst="rect">
                      <a:avLst/>
                    </a:prstGeom>
                  </c15:spPr>
                  <c15:layout/>
                </c:ext>
              </c:extLst>
            </c:dLbl>
            <c:dLbl>
              <c:idx val="2"/>
              <c:layout>
                <c:manualLayout>
                  <c:x val="0"/>
                  <c:y val="-0.10766721044045677"/>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32EB-471E-BED9-FE0C1786D32E}"/>
                </c:ext>
                <c:ext xmlns:c15="http://schemas.microsoft.com/office/drawing/2012/chart" uri="{CE6537A1-D6FC-4f65-9D91-7224C49458BB}">
                  <c15:spPr xmlns:c15="http://schemas.microsoft.com/office/drawing/2012/chart">
                    <a:prstGeom prst="rect">
                      <a:avLst/>
                    </a:prstGeom>
                  </c15:spPr>
                  <c15:layout/>
                </c:ext>
              </c:extLst>
            </c:dLbl>
            <c:dLbl>
              <c:idx val="3"/>
              <c:layout>
                <c:manualLayout>
                  <c:x val="0"/>
                  <c:y val="-0.10114192495921696"/>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32EB-471E-BED9-FE0C1786D32E}"/>
                </c:ext>
                <c:ext xmlns:c15="http://schemas.microsoft.com/office/drawing/2012/chart" uri="{CE6537A1-D6FC-4f65-9D91-7224C49458BB}">
                  <c15:spPr xmlns:c15="http://schemas.microsoft.com/office/drawing/2012/chart">
                    <a:prstGeom prst="rect">
                      <a:avLst/>
                    </a:prstGeom>
                  </c15:spPr>
                  <c15:layout/>
                </c:ext>
              </c:extLst>
            </c:dLbl>
            <c:dLbl>
              <c:idx val="4"/>
              <c:layout>
                <c:manualLayout>
                  <c:x val="0"/>
                  <c:y val="-4.730831973898858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32EB-471E-BED9-FE0C1786D32E}"/>
                </c:ext>
                <c:ext xmlns:c15="http://schemas.microsoft.com/office/drawing/2012/chart" uri="{CE6537A1-D6FC-4f65-9D91-7224C49458BB}">
                  <c15:spPr xmlns:c15="http://schemas.microsoft.com/office/drawing/2012/chart">
                    <a:prstGeom prst="rect">
                      <a:avLst/>
                    </a:prstGeom>
                  </c15:spPr>
                  <c15:layout/>
                </c:ext>
              </c:extLst>
            </c:dLbl>
            <c:dLbl>
              <c:idx val="5"/>
              <c:layout>
                <c:manualLayout>
                  <c:x val="0"/>
                  <c:y val="-1.468189233278956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32EB-471E-BED9-FE0C1786D32E}"/>
                </c:ext>
                <c:ext xmlns:c15="http://schemas.microsoft.com/office/drawing/2012/chart" uri="{CE6537A1-D6FC-4f65-9D91-7224C49458BB}">
                  <c15:spPr xmlns:c15="http://schemas.microsoft.com/office/drawing/2012/chart">
                    <a:prstGeom prst="rect">
                      <a:avLst/>
                    </a:prstGeom>
                  </c15:spPr>
                  <c15:layout/>
                </c:ext>
              </c:extLst>
            </c:dLbl>
            <c:dLbl>
              <c:idx val="6"/>
              <c:layout>
                <c:manualLayout>
                  <c:x val="0"/>
                  <c:y val="2.4469820554649267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32EB-471E-BED9-FE0C1786D32E}"/>
                </c:ext>
                <c:ext xmlns:c15="http://schemas.microsoft.com/office/drawing/2012/chart" uri="{CE6537A1-D6FC-4f65-9D91-7224C49458BB}">
                  <c15:spPr xmlns:c15="http://schemas.microsoft.com/office/drawing/2012/chart">
                    <a:prstGeom prst="rect">
                      <a:avLst/>
                    </a:prstGeom>
                  </c15:spPr>
                  <c15:layout/>
                </c:ext>
              </c:extLst>
            </c:dLbl>
            <c:dLbl>
              <c:idx val="7"/>
              <c:layout>
                <c:manualLayout>
                  <c:x val="0"/>
                  <c:y val="-1.3050570962479609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32EB-471E-BED9-FE0C1786D32E}"/>
                </c:ext>
                <c:ext xmlns:c15="http://schemas.microsoft.com/office/drawing/2012/chart" uri="{CE6537A1-D6FC-4f65-9D91-7224C49458BB}">
                  <c15:spPr xmlns:c15="http://schemas.microsoft.com/office/drawing/2012/chart">
                    <a:prstGeom prst="rect">
                      <a:avLst/>
                    </a:prstGeom>
                  </c15:spPr>
                  <c15:layout/>
                </c:ext>
              </c:extLst>
            </c:dLbl>
            <c:dLbl>
              <c:idx val="8"/>
              <c:layout>
                <c:manualLayout>
                  <c:x val="0"/>
                  <c:y val="-4.730831973898858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32EB-471E-BED9-FE0C1786D32E}"/>
                </c:ext>
                <c:ext xmlns:c15="http://schemas.microsoft.com/office/drawing/2012/chart" uri="{CE6537A1-D6FC-4f65-9D91-7224C49458BB}">
                  <c15:spPr xmlns:c15="http://schemas.microsoft.com/office/drawing/2012/chart">
                    <a:prstGeom prst="rect">
                      <a:avLst/>
                    </a:prstGeom>
                  </c15:spPr>
                  <c15:layout/>
                </c:ext>
              </c:extLst>
            </c:dLbl>
            <c:dLbl>
              <c:idx val="9"/>
              <c:layout>
                <c:manualLayout>
                  <c:x val="0"/>
                  <c:y val="-1.468189233278956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32EB-471E-BED9-FE0C1786D32E}"/>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Sheet1!$A$2:$J$2</c:f>
              <c:numCache>
                <c:formatCode>General</c:formatCode>
                <c:ptCount val="10"/>
                <c:pt idx="0">
                  <c:v>56.900394768934824</c:v>
                </c:pt>
                <c:pt idx="1">
                  <c:v>28.898743549180207</c:v>
                </c:pt>
                <c:pt idx="2">
                  <c:v>17.95890601148848</c:v>
                </c:pt>
                <c:pt idx="3">
                  <c:v>17.159071617987827</c:v>
                </c:pt>
                <c:pt idx="4">
                  <c:v>10.338333730100379</c:v>
                </c:pt>
                <c:pt idx="5">
                  <c:v>6.1138355832270141</c:v>
                </c:pt>
                <c:pt idx="6">
                  <c:v>1.1619086206002862</c:v>
                </c:pt>
                <c:pt idx="7">
                  <c:v>5.8895206889475524</c:v>
                </c:pt>
                <c:pt idx="8">
                  <c:v>10.338333730100379</c:v>
                </c:pt>
                <c:pt idx="9">
                  <c:v>6.1138355832270141</c:v>
                </c:pt>
              </c:numCache>
            </c:numRef>
          </c:val>
          <c:extLst xmlns:c16r2="http://schemas.microsoft.com/office/drawing/2015/06/chart">
            <c:ext xmlns:c16="http://schemas.microsoft.com/office/drawing/2014/chart" uri="{C3380CC4-5D6E-409C-BE32-E72D297353CC}">
              <c16:uniqueId val="{00000015-32EB-471E-BED9-FE0C1786D32E}"/>
            </c:ext>
          </c:extLst>
        </c:ser>
        <c:dLbls>
          <c:showLegendKey val="0"/>
          <c:showVal val="0"/>
          <c:showCatName val="0"/>
          <c:showSerName val="0"/>
          <c:showPercent val="0"/>
          <c:showBubbleSize val="0"/>
        </c:dLbls>
        <c:gapWidth val="80"/>
        <c:axId val="559682048"/>
        <c:axId val="559682608"/>
      </c:barChart>
      <c:catAx>
        <c:axId val="559682048"/>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59682608"/>
        <c:crosses val="min"/>
        <c:auto val="0"/>
        <c:lblAlgn val="ctr"/>
        <c:lblOffset val="100"/>
        <c:noMultiLvlLbl val="0"/>
      </c:catAx>
      <c:valAx>
        <c:axId val="559682608"/>
        <c:scaling>
          <c:orientation val="minMax"/>
          <c:max val="100"/>
          <c:min val="0"/>
        </c:scaling>
        <c:delete val="0"/>
        <c:axPos val="l"/>
        <c:majorGridlines>
          <c:spPr>
            <a:ln>
              <a:noFill/>
            </a:ln>
          </c:spPr>
        </c:majorGridlines>
        <c:numFmt formatCode="0&quot;%&quot;;&quot;-&quot;0&quot;%&quot;" sourceLinked="0"/>
        <c:majorTickMark val="none"/>
        <c:minorTickMark val="none"/>
        <c:tickLblPos val="nextTo"/>
        <c:spPr>
          <a:ln w="9525">
            <a:solidFill>
              <a:schemeClr val="tx1"/>
            </a:solidFill>
            <a:prstDash val="solid"/>
          </a:ln>
        </c:spPr>
        <c:txPr>
          <a:bodyPr wrap="none"/>
          <a:lstStyle/>
          <a:p>
            <a:pPr>
              <a:defRPr sz="1050">
                <a:solidFill>
                  <a:schemeClr val="tx1"/>
                </a:solidFill>
                <a:latin typeface="+mj-lt"/>
                <a:ea typeface="+mj-ea"/>
                <a:cs typeface="+mj-cs"/>
                <a:sym typeface="+mj-lt"/>
              </a:defRPr>
            </a:pPr>
            <a:endParaRPr lang="en-US"/>
          </a:p>
        </c:txPr>
        <c:crossAx val="559682048"/>
        <c:crosses val="min"/>
        <c:crossBetween val="between"/>
        <c:majorUnit val="5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0109263754027899E-2"/>
          <c:y val="0.120455894416027"/>
          <c:w val="0.87978147249194416"/>
          <c:h val="0.63658909481350079"/>
        </c:manualLayout>
      </c:layout>
      <c:barChart>
        <c:barDir val="col"/>
        <c:grouping val="stacked"/>
        <c:varyColors val="0"/>
        <c:ser>
          <c:idx val="0"/>
          <c:order val="0"/>
          <c:tx>
            <c:strRef>
              <c:f>Sheet1!$B$1</c:f>
              <c:strCache>
                <c:ptCount val="1"/>
                <c:pt idx="0">
                  <c:v>Inflation Rate</c:v>
                </c:pt>
              </c:strCache>
            </c:strRef>
          </c:tx>
          <c:spPr>
            <a:solidFill>
              <a:srgbClr val="00B050"/>
            </a:solidFill>
            <a:ln>
              <a:noFill/>
            </a:ln>
            <a:effectLst/>
          </c:spPr>
          <c:invertIfNegative val="0"/>
          <c:dLbls>
            <c:dLbl>
              <c:idx val="0"/>
              <c:layout>
                <c:manualLayout>
                  <c:x val="-1.034927235939242E-17"/>
                  <c:y val="-0.2110212275003834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9A6-47F5-B916-6E0A99DCCF87}"/>
                </c:ext>
                <c:ext xmlns:c15="http://schemas.microsoft.com/office/drawing/2012/chart" uri="{CE6537A1-D6FC-4f65-9D91-7224C49458BB}"/>
              </c:extLst>
            </c:dLbl>
            <c:dLbl>
              <c:idx val="1"/>
              <c:layout>
                <c:manualLayout>
                  <c:x val="0"/>
                  <c:y val="-0.2724304254169806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9A6-47F5-B916-6E0A99DCCF87}"/>
                </c:ext>
                <c:ext xmlns:c15="http://schemas.microsoft.com/office/drawing/2012/chart" uri="{CE6537A1-D6FC-4f65-9D91-7224C49458BB}"/>
              </c:extLst>
            </c:dLbl>
            <c:dLbl>
              <c:idx val="2"/>
              <c:layout>
                <c:manualLayout>
                  <c:x val="3.5677176492677166E-3"/>
                  <c:y val="-0.2733874302253462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9A6-47F5-B916-6E0A99DCCF87}"/>
                </c:ext>
                <c:ext xmlns:c15="http://schemas.microsoft.com/office/drawing/2012/chart" uri="{CE6537A1-D6FC-4f65-9D91-7224C49458BB}"/>
              </c:extLst>
            </c:dLbl>
            <c:dLbl>
              <c:idx val="3"/>
              <c:layout>
                <c:manualLayout>
                  <c:x val="0"/>
                  <c:y val="-0.2691784430498776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9A6-47F5-B916-6E0A99DCCF87}"/>
                </c:ext>
                <c:ext xmlns:c15="http://schemas.microsoft.com/office/drawing/2012/chart" uri="{CE6537A1-D6FC-4f65-9D91-7224C49458BB}"/>
              </c:extLst>
            </c:dLbl>
            <c:dLbl>
              <c:idx val="4"/>
              <c:layout>
                <c:manualLayout>
                  <c:x val="0"/>
                  <c:y val="-0.24677636098087991"/>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9A6-47F5-B916-6E0A99DCCF87}"/>
                </c:ext>
                <c:ext xmlns:c15="http://schemas.microsoft.com/office/drawing/2012/chart" uri="{CE6537A1-D6FC-4f65-9D91-7224C49458BB}">
                  <c15:layout>
                    <c:manualLayout>
                      <c:w val="0.10384750238428654"/>
                      <c:h val="0.21105373898777569"/>
                    </c:manualLayout>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2015</c:v>
                </c:pt>
                <c:pt idx="1">
                  <c:v>2016</c:v>
                </c:pt>
                <c:pt idx="2">
                  <c:v>2017</c:v>
                </c:pt>
                <c:pt idx="3">
                  <c:v>2018E</c:v>
                </c:pt>
                <c:pt idx="4">
                  <c:v>2019E</c:v>
                </c:pt>
              </c:strCache>
            </c:strRef>
          </c:cat>
          <c:val>
            <c:numRef>
              <c:f>Sheet1!$B$2:$B$6</c:f>
              <c:numCache>
                <c:formatCode>General</c:formatCode>
                <c:ptCount val="5"/>
                <c:pt idx="0">
                  <c:v>4.5999999999999996</c:v>
                </c:pt>
                <c:pt idx="1">
                  <c:v>6.3</c:v>
                </c:pt>
                <c:pt idx="2">
                  <c:v>5.4</c:v>
                </c:pt>
                <c:pt idx="3">
                  <c:v>5.3</c:v>
                </c:pt>
                <c:pt idx="4">
                  <c:v>5.5</c:v>
                </c:pt>
              </c:numCache>
            </c:numRef>
          </c:val>
          <c:extLst xmlns:c16r2="http://schemas.microsoft.com/office/drawing/2015/06/chart">
            <c:ext xmlns:c16="http://schemas.microsoft.com/office/drawing/2014/chart" uri="{C3380CC4-5D6E-409C-BE32-E72D297353CC}">
              <c16:uniqueId val="{00000005-99A6-47F5-B916-6E0A99DCCF87}"/>
            </c:ext>
          </c:extLst>
        </c:ser>
        <c:dLbls>
          <c:showLegendKey val="0"/>
          <c:showVal val="0"/>
          <c:showCatName val="0"/>
          <c:showSerName val="0"/>
          <c:showPercent val="0"/>
          <c:showBubbleSize val="0"/>
        </c:dLbls>
        <c:gapWidth val="150"/>
        <c:overlap val="100"/>
        <c:axId val="303690656"/>
        <c:axId val="303691216"/>
      </c:barChart>
      <c:catAx>
        <c:axId val="303690656"/>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03691216"/>
        <c:crosses val="autoZero"/>
        <c:auto val="1"/>
        <c:lblAlgn val="ctr"/>
        <c:lblOffset val="100"/>
        <c:noMultiLvlLbl val="0"/>
      </c:catAx>
      <c:valAx>
        <c:axId val="303691216"/>
        <c:scaling>
          <c:orientation val="minMax"/>
          <c:min val="0"/>
        </c:scaling>
        <c:delete val="1"/>
        <c:axPos val="l"/>
        <c:numFmt formatCode="General" sourceLinked="1"/>
        <c:majorTickMark val="out"/>
        <c:minorTickMark val="none"/>
        <c:tickLblPos val="nextTo"/>
        <c:crossAx val="303690656"/>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0109263754027899E-2"/>
          <c:y val="0.23669160220693167"/>
          <c:w val="0.87978147249194416"/>
          <c:h val="0.49840115618495323"/>
        </c:manualLayout>
      </c:layout>
      <c:lineChart>
        <c:grouping val="standard"/>
        <c:varyColors val="0"/>
        <c:ser>
          <c:idx val="0"/>
          <c:order val="0"/>
          <c:tx>
            <c:strRef>
              <c:f>Sheet1!$B$1</c:f>
              <c:strCache>
                <c:ptCount val="1"/>
                <c:pt idx="0">
                  <c:v>Exchange Rate</c:v>
                </c:pt>
              </c:strCache>
            </c:strRef>
          </c:tx>
          <c:spPr>
            <a:ln w="28575" cap="rnd">
              <a:solidFill>
                <a:schemeClr val="accent4"/>
              </a:solidFill>
              <a:round/>
            </a:ln>
            <a:effectLst/>
          </c:spPr>
          <c:marker>
            <c:symbol val="x"/>
            <c:size val="8"/>
            <c:spPr>
              <a:solidFill>
                <a:schemeClr val="accent4"/>
              </a:solidFill>
              <a:ln w="9525">
                <a:solidFill>
                  <a:schemeClr val="accent4"/>
                </a:solidFill>
              </a:ln>
              <a:effectLst/>
            </c:spPr>
          </c:marker>
          <c:dLbls>
            <c:dLbl>
              <c:idx val="2"/>
              <c:layout>
                <c:manualLayout>
                  <c:x val="-9.775112529079058E-2"/>
                  <c:y val="-0.11408236908841361"/>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1B3-4C4E-ADEF-89CD2FCB82F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2015</c:v>
                </c:pt>
                <c:pt idx="1">
                  <c:v>2016</c:v>
                </c:pt>
                <c:pt idx="2">
                  <c:v>2017</c:v>
                </c:pt>
              </c:numCache>
            </c:numRef>
          </c:cat>
          <c:val>
            <c:numRef>
              <c:f>Sheet1!$B$2:$B$4</c:f>
              <c:numCache>
                <c:formatCode>0.0</c:formatCode>
                <c:ptCount val="3"/>
                <c:pt idx="0">
                  <c:v>25.35</c:v>
                </c:pt>
                <c:pt idx="1">
                  <c:v>26.725000000000001</c:v>
                </c:pt>
                <c:pt idx="2">
                  <c:v>27.6</c:v>
                </c:pt>
              </c:numCache>
            </c:numRef>
          </c:val>
          <c:smooth val="0"/>
          <c:extLst xmlns:c16r2="http://schemas.microsoft.com/office/drawing/2015/06/chart">
            <c:ext xmlns:c16="http://schemas.microsoft.com/office/drawing/2014/chart" uri="{C3380CC4-5D6E-409C-BE32-E72D297353CC}">
              <c16:uniqueId val="{00000003-F359-4446-A114-7A7B57C821AC}"/>
            </c:ext>
          </c:extLst>
        </c:ser>
        <c:dLbls>
          <c:dLblPos val="t"/>
          <c:showLegendKey val="0"/>
          <c:showVal val="1"/>
          <c:showCatName val="0"/>
          <c:showSerName val="0"/>
          <c:showPercent val="0"/>
          <c:showBubbleSize val="0"/>
        </c:dLbls>
        <c:marker val="1"/>
        <c:smooth val="0"/>
        <c:axId val="303693456"/>
        <c:axId val="303694016"/>
      </c:lineChart>
      <c:catAx>
        <c:axId val="303693456"/>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3694016"/>
        <c:crosses val="autoZero"/>
        <c:auto val="1"/>
        <c:lblAlgn val="ctr"/>
        <c:lblOffset val="100"/>
        <c:noMultiLvlLbl val="0"/>
      </c:catAx>
      <c:valAx>
        <c:axId val="303694016"/>
        <c:scaling>
          <c:orientation val="minMax"/>
        </c:scaling>
        <c:delete val="1"/>
        <c:axPos val="l"/>
        <c:numFmt formatCode="0.0" sourceLinked="1"/>
        <c:majorTickMark val="out"/>
        <c:minorTickMark val="none"/>
        <c:tickLblPos val="nextTo"/>
        <c:crossAx val="303693456"/>
        <c:crosses val="autoZero"/>
        <c:crossBetween val="between"/>
      </c:valAx>
      <c:spPr>
        <a:noFill/>
        <a:ln>
          <a:noFill/>
        </a:ln>
        <a:effectLst/>
      </c:spPr>
    </c:plotArea>
    <c:plotVisOnly val="1"/>
    <c:dispBlanksAs val="gap"/>
    <c:showDLblsOverMax val="0"/>
  </c:chart>
  <c:spPr>
    <a:noFill/>
    <a:ln>
      <a:noFill/>
    </a:ln>
    <a:effectLst/>
  </c:spPr>
  <c:txPr>
    <a:bodyPr/>
    <a:lstStyle/>
    <a:p>
      <a:pPr>
        <a:defRPr sz="1200" b="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934135009565452E-2"/>
          <c:y val="7.274590163934426E-2"/>
          <c:w val="0.88685433178464057"/>
          <c:h val="0.85348360655737709"/>
        </c:manualLayout>
      </c:layout>
      <c:lineChart>
        <c:grouping val="standard"/>
        <c:varyColors val="0"/>
        <c:ser>
          <c:idx val="0"/>
          <c:order val="0"/>
          <c:smooth val="0"/>
          <c:extLst xmlns:c16r2="http://schemas.microsoft.com/office/drawing/2015/06/chart">
            <c:ext xmlns:c16="http://schemas.microsoft.com/office/drawing/2014/chart" uri="{C3380CC4-5D6E-409C-BE32-E72D297353CC}">
              <c16:uniqueId val="{00000000-FF49-4D06-BA0A-F6C22834052D}"/>
            </c:ext>
          </c:extLst>
        </c:ser>
        <c:dLbls>
          <c:showLegendKey val="0"/>
          <c:showVal val="0"/>
          <c:showCatName val="0"/>
          <c:showSerName val="0"/>
          <c:showPercent val="0"/>
          <c:showBubbleSize val="0"/>
        </c:dLbls>
        <c:marker val="1"/>
        <c:smooth val="0"/>
        <c:axId val="303696816"/>
        <c:axId val="303697376"/>
      </c:lineChart>
      <c:catAx>
        <c:axId val="303696816"/>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303697376"/>
        <c:crosses val="min"/>
        <c:auto val="0"/>
        <c:lblAlgn val="ctr"/>
        <c:lblOffset val="100"/>
        <c:noMultiLvlLbl val="0"/>
      </c:catAx>
      <c:valAx>
        <c:axId val="303697376"/>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a:solidFill>
              <a:schemeClr val="tx1"/>
            </a:solidFill>
            <a:prstDash val="solid"/>
          </a:ln>
        </c:spPr>
        <c:txPr>
          <a:bodyPr wrap="none"/>
          <a:lstStyle/>
          <a:p>
            <a:pPr>
              <a:defRPr sz="1200">
                <a:solidFill>
                  <a:schemeClr val="tx1"/>
                </a:solidFill>
                <a:latin typeface="+mn-lt"/>
                <a:ea typeface="MS PGothic"/>
                <a:cs typeface="MS PGothic"/>
                <a:sym typeface="+mn-lt"/>
              </a:defRPr>
            </a:pPr>
            <a:endParaRPr lang="en-US"/>
          </a:p>
        </c:txPr>
        <c:crossAx val="303696816"/>
        <c:crosses val="min"/>
        <c:crossBetween val="midCat"/>
        <c:majorUnit val="5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1.706596652445028E-2"/>
          <c:y val="5.5437100213219619E-2"/>
          <c:w val="0.96586806695109939"/>
          <c:h val="0.88912579957356075"/>
        </c:manualLayout>
      </c:layout>
      <c:lineChart>
        <c:grouping val="standard"/>
        <c:varyColors val="0"/>
        <c:ser>
          <c:idx val="0"/>
          <c:order val="0"/>
          <c:spPr>
            <a:ln w="19050" cap="rnd" cmpd="sng" algn="ctr">
              <a:solidFill>
                <a:schemeClr val="accent2">
                  <a:tint val="77000"/>
                </a:schemeClr>
              </a:solidFill>
              <a:prstDash val="solid"/>
              <a:round/>
            </a:ln>
            <a:effectLst/>
          </c:spPr>
          <c:marker>
            <c:symbol val="none"/>
          </c:marker>
          <c:dPt>
            <c:idx val="0"/>
            <c:marker>
              <c:symbol val="circle"/>
              <c:size val="6"/>
            </c:marker>
            <c:bubble3D val="0"/>
            <c:extLst xmlns:c16r2="http://schemas.microsoft.com/office/drawing/2015/06/chart">
              <c:ext xmlns:c16="http://schemas.microsoft.com/office/drawing/2014/chart" uri="{C3380CC4-5D6E-409C-BE32-E72D297353CC}">
                <c16:uniqueId val="{00000000-9709-43F5-9745-1B94465C798F}"/>
              </c:ext>
            </c:extLst>
          </c:dPt>
          <c:dPt>
            <c:idx val="1"/>
            <c:marker>
              <c:symbol val="circle"/>
              <c:size val="6"/>
            </c:marker>
            <c:bubble3D val="0"/>
            <c:extLst xmlns:c16r2="http://schemas.microsoft.com/office/drawing/2015/06/chart">
              <c:ext xmlns:c16="http://schemas.microsoft.com/office/drawing/2014/chart" uri="{C3380CC4-5D6E-409C-BE32-E72D297353CC}">
                <c16:uniqueId val="{00000001-9709-43F5-9745-1B94465C798F}"/>
              </c:ext>
            </c:extLst>
          </c:dPt>
          <c:dPt>
            <c:idx val="2"/>
            <c:marker>
              <c:symbol val="circle"/>
              <c:size val="6"/>
            </c:marker>
            <c:bubble3D val="0"/>
            <c:extLst xmlns:c16r2="http://schemas.microsoft.com/office/drawing/2015/06/chart">
              <c:ext xmlns:c16="http://schemas.microsoft.com/office/drawing/2014/chart" uri="{C3380CC4-5D6E-409C-BE32-E72D297353CC}">
                <c16:uniqueId val="{00000002-9709-43F5-9745-1B94465C798F}"/>
              </c:ext>
            </c:extLst>
          </c:dPt>
          <c:val>
            <c:numRef>
              <c:f>Sheet1!$A$1:$C$1</c:f>
              <c:numCache>
                <c:formatCode>General</c:formatCode>
                <c:ptCount val="3"/>
                <c:pt idx="0">
                  <c:v>57.603489640682326</c:v>
                </c:pt>
                <c:pt idx="1">
                  <c:v>37.635614181938926</c:v>
                </c:pt>
                <c:pt idx="2">
                  <c:v>21.453416279811517</c:v>
                </c:pt>
              </c:numCache>
            </c:numRef>
          </c:val>
          <c:smooth val="0"/>
          <c:extLst xmlns:c16r2="http://schemas.microsoft.com/office/drawing/2015/06/chart">
            <c:ext xmlns:c16="http://schemas.microsoft.com/office/drawing/2014/chart" uri="{C3380CC4-5D6E-409C-BE32-E72D297353CC}">
              <c16:uniqueId val="{00000003-9709-43F5-9745-1B94465C798F}"/>
            </c:ext>
          </c:extLst>
        </c:ser>
        <c:ser>
          <c:idx val="1"/>
          <c:order val="1"/>
          <c:spPr>
            <a:ln w="19050" cap="rnd" cmpd="sng" algn="ctr">
              <a:solidFill>
                <a:schemeClr val="accent2">
                  <a:shade val="76000"/>
                </a:schemeClr>
              </a:solidFill>
              <a:prstDash val="solid"/>
              <a:round/>
            </a:ln>
            <a:effectLst/>
          </c:spPr>
          <c:marker>
            <c:symbol val="none"/>
          </c:marker>
          <c:dPt>
            <c:idx val="0"/>
            <c:marker>
              <c:symbol val="circle"/>
              <c:size val="6"/>
            </c:marker>
            <c:bubble3D val="0"/>
            <c:extLst xmlns:c16r2="http://schemas.microsoft.com/office/drawing/2015/06/chart">
              <c:ext xmlns:c16="http://schemas.microsoft.com/office/drawing/2014/chart" uri="{C3380CC4-5D6E-409C-BE32-E72D297353CC}">
                <c16:uniqueId val="{00000004-9709-43F5-9745-1B94465C798F}"/>
              </c:ext>
            </c:extLst>
          </c:dPt>
          <c:dPt>
            <c:idx val="1"/>
            <c:marker>
              <c:symbol val="circle"/>
              <c:size val="6"/>
            </c:marker>
            <c:bubble3D val="0"/>
            <c:extLst xmlns:c16r2="http://schemas.microsoft.com/office/drawing/2015/06/chart">
              <c:ext xmlns:c16="http://schemas.microsoft.com/office/drawing/2014/chart" uri="{C3380CC4-5D6E-409C-BE32-E72D297353CC}">
                <c16:uniqueId val="{00000005-9709-43F5-9745-1B94465C798F}"/>
              </c:ext>
            </c:extLst>
          </c:dPt>
          <c:dPt>
            <c:idx val="2"/>
            <c:marker>
              <c:symbol val="circle"/>
              <c:size val="6"/>
            </c:marker>
            <c:bubble3D val="0"/>
            <c:extLst xmlns:c16r2="http://schemas.microsoft.com/office/drawing/2015/06/chart">
              <c:ext xmlns:c16="http://schemas.microsoft.com/office/drawing/2014/chart" uri="{C3380CC4-5D6E-409C-BE32-E72D297353CC}">
                <c16:uniqueId val="{00000006-9709-43F5-9745-1B94465C798F}"/>
              </c:ext>
            </c:extLst>
          </c:dPt>
          <c:val>
            <c:numRef>
              <c:f>Sheet1!$A$2:$C$2</c:f>
              <c:numCache>
                <c:formatCode>General</c:formatCode>
                <c:ptCount val="3"/>
                <c:pt idx="0">
                  <c:v>48.828054063177134</c:v>
                </c:pt>
                <c:pt idx="1">
                  <c:v>25.220948225134954</c:v>
                </c:pt>
                <c:pt idx="2">
                  <c:v>13.366666666666669</c:v>
                </c:pt>
              </c:numCache>
            </c:numRef>
          </c:val>
          <c:smooth val="0"/>
          <c:extLst xmlns:c16r2="http://schemas.microsoft.com/office/drawing/2015/06/chart">
            <c:ext xmlns:c16="http://schemas.microsoft.com/office/drawing/2014/chart" uri="{C3380CC4-5D6E-409C-BE32-E72D297353CC}">
              <c16:uniqueId val="{00000007-9709-43F5-9745-1B94465C798F}"/>
            </c:ext>
          </c:extLst>
        </c:ser>
        <c:dLbls>
          <c:showLegendKey val="0"/>
          <c:showVal val="0"/>
          <c:showCatName val="0"/>
          <c:showSerName val="0"/>
          <c:showPercent val="0"/>
          <c:showBubbleSize val="0"/>
        </c:dLbls>
        <c:smooth val="0"/>
        <c:axId val="303700176"/>
        <c:axId val="303700736"/>
      </c:lineChart>
      <c:catAx>
        <c:axId val="303700176"/>
        <c:scaling>
          <c:orientation val="minMax"/>
        </c:scaling>
        <c:delete val="0"/>
        <c:axPos val="b"/>
        <c:majorGridlines>
          <c:spPr>
            <a:ln w="6350" cap="flat" cmpd="sng" algn="ctr">
              <a:noFill/>
              <a:prstDash val="solid"/>
              <a:round/>
            </a:ln>
            <a:effectLst/>
          </c:spPr>
        </c:majorGridlines>
        <c:majorTickMark val="none"/>
        <c:minorTickMark val="none"/>
        <c:tickLblPos val="none"/>
        <c:spPr>
          <a:noFill/>
          <a:ln w="9525" cap="flat" cmpd="sng" algn="ctr">
            <a:solidFill>
              <a:schemeClr val="bg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03700736"/>
        <c:crosses val="min"/>
        <c:auto val="0"/>
        <c:lblAlgn val="ctr"/>
        <c:lblOffset val="100"/>
        <c:noMultiLvlLbl val="0"/>
      </c:catAx>
      <c:valAx>
        <c:axId val="303700736"/>
        <c:scaling>
          <c:orientation val="minMax"/>
          <c:max val="100"/>
          <c:min val="0"/>
        </c:scaling>
        <c:delete val="0"/>
        <c:axPos val="l"/>
        <c:majorGridlines>
          <c:spPr>
            <a:ln w="6350" cap="flat" cmpd="sng" algn="ctr">
              <a:noFill/>
              <a:prstDash val="solid"/>
              <a:round/>
            </a:ln>
            <a:effectLst/>
          </c:spPr>
        </c:majorGridlines>
        <c:numFmt formatCode="General" sourceLinked="1"/>
        <c:majorTickMark val="out"/>
        <c:minorTickMark val="none"/>
        <c:tickLblPos val="none"/>
        <c:spPr>
          <a:noFill/>
          <a:ln w="9525" cap="flat" cmpd="sng" algn="ctr">
            <a:solidFill>
              <a:schemeClr val="bg1"/>
            </a:solidFill>
            <a:prstDash val="solid"/>
            <a:round/>
          </a:ln>
          <a:effectLst/>
        </c:spPr>
        <c:txPr>
          <a:bodyPr rot="-60000000" spcFirstLastPara="1" vertOverflow="ellipsis" vert="horz" wrap="none" anchor="ctr" anchorCtr="1"/>
          <a:lstStyle/>
          <a:p>
            <a:pPr>
              <a:defRPr sz="1200" b="0" i="0" u="none" strike="noStrike" kern="1200" baseline="0">
                <a:solidFill>
                  <a:schemeClr val="tx1"/>
                </a:solidFill>
                <a:latin typeface="+mn-lt"/>
                <a:ea typeface="MS PGothic"/>
                <a:cs typeface="MS PGothic"/>
                <a:sym typeface="+mn-lt"/>
              </a:defRPr>
            </a:pPr>
            <a:endParaRPr lang="en-US"/>
          </a:p>
        </c:txPr>
        <c:crossAx val="303700176"/>
        <c:crosses val="min"/>
        <c:crossBetween val="midCat"/>
        <c:majorUnit val="20"/>
      </c:valAx>
      <c:spPr>
        <a:noFill/>
        <a:ln>
          <a:noFill/>
        </a:ln>
        <a:effectLst/>
      </c:spPr>
    </c:plotArea>
    <c:plotVisOnly val="0"/>
    <c:dispBlanksAs val="gap"/>
    <c:showDLblsOverMax val="1"/>
  </c:chart>
  <c:spPr>
    <a:noFill/>
    <a:ln w="6350" cap="flat" cmpd="sng" algn="ctr">
      <a:noFill/>
      <a:prstDash val="solid"/>
      <a:miter lim="800000"/>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14113277623027E-2"/>
          <c:y val="5.4621848739495799E-2"/>
          <c:w val="0.95171773444753949"/>
          <c:h val="0.89075630252100846"/>
        </c:manualLayout>
      </c:layout>
      <c:lineChart>
        <c:grouping val="standard"/>
        <c:varyColors val="0"/>
        <c:ser>
          <c:idx val="0"/>
          <c:order val="0"/>
          <c:spPr>
            <a:ln w="19050">
              <a:solidFill>
                <a:schemeClr val="accent4"/>
              </a:solidFill>
              <a:prstDash val="solid"/>
            </a:ln>
          </c:spPr>
          <c:marker>
            <c:symbol val="none"/>
          </c:marker>
          <c:dPt>
            <c:idx val="0"/>
            <c:marker>
              <c:symbol val="circle"/>
              <c:size val="6"/>
              <c:spPr>
                <a:solidFill>
                  <a:schemeClr val="accent4"/>
                </a:solidFill>
                <a:ln w="9525">
                  <a:solidFill>
                    <a:schemeClr val="accent4"/>
                  </a:solidFill>
                  <a:prstDash val="solid"/>
                </a:ln>
              </c:spPr>
            </c:marker>
            <c:bubble3D val="0"/>
            <c:extLst xmlns:c16r2="http://schemas.microsoft.com/office/drawing/2015/06/chart">
              <c:ext xmlns:c16="http://schemas.microsoft.com/office/drawing/2014/chart" uri="{C3380CC4-5D6E-409C-BE32-E72D297353CC}">
                <c16:uniqueId val="{00000000-D6D6-4ACB-83EB-F0D203505A27}"/>
              </c:ext>
            </c:extLst>
          </c:dPt>
          <c:dPt>
            <c:idx val="1"/>
            <c:marker>
              <c:symbol val="circle"/>
              <c:size val="6"/>
              <c:spPr>
                <a:solidFill>
                  <a:schemeClr val="accent4"/>
                </a:solidFill>
                <a:ln w="9525">
                  <a:solidFill>
                    <a:schemeClr val="accent4"/>
                  </a:solidFill>
                  <a:prstDash val="solid"/>
                </a:ln>
              </c:spPr>
            </c:marker>
            <c:bubble3D val="0"/>
            <c:extLst xmlns:c16r2="http://schemas.microsoft.com/office/drawing/2015/06/chart">
              <c:ext xmlns:c16="http://schemas.microsoft.com/office/drawing/2014/chart" uri="{C3380CC4-5D6E-409C-BE32-E72D297353CC}">
                <c16:uniqueId val="{00000001-D6D6-4ACB-83EB-F0D203505A27}"/>
              </c:ext>
            </c:extLst>
          </c:dPt>
          <c:val>
            <c:numRef>
              <c:f>Sheet1!$A$1:$B$1</c:f>
              <c:numCache>
                <c:formatCode>General</c:formatCode>
                <c:ptCount val="2"/>
                <c:pt idx="0">
                  <c:v>7.3333058478397959</c:v>
                </c:pt>
                <c:pt idx="1">
                  <c:v>1.7753384423715488</c:v>
                </c:pt>
              </c:numCache>
            </c:numRef>
          </c:val>
          <c:smooth val="0"/>
          <c:extLst xmlns:c16r2="http://schemas.microsoft.com/office/drawing/2015/06/chart">
            <c:ext xmlns:c16="http://schemas.microsoft.com/office/drawing/2014/chart" uri="{C3380CC4-5D6E-409C-BE32-E72D297353CC}">
              <c16:uniqueId val="{00000002-D6D6-4ACB-83EB-F0D203505A27}"/>
            </c:ext>
          </c:extLst>
        </c:ser>
        <c:ser>
          <c:idx val="1"/>
          <c:order val="1"/>
          <c:spPr>
            <a:ln w="19050">
              <a:solidFill>
                <a:schemeClr val="accent1"/>
              </a:solidFill>
              <a:prstDash val="solid"/>
            </a:ln>
          </c:spPr>
          <c:marker>
            <c:symbol val="none"/>
          </c:marker>
          <c:dPt>
            <c:idx val="0"/>
            <c:marker>
              <c:symbol val="circle"/>
              <c:size val="6"/>
              <c:spPr>
                <a:solidFill>
                  <a:schemeClr val="accent1"/>
                </a:solidFill>
                <a:ln w="9525">
                  <a:solidFill>
                    <a:schemeClr val="accent1"/>
                  </a:solidFill>
                  <a:prstDash val="solid"/>
                </a:ln>
              </c:spPr>
            </c:marker>
            <c:bubble3D val="0"/>
            <c:extLst xmlns:c16r2="http://schemas.microsoft.com/office/drawing/2015/06/chart">
              <c:ext xmlns:c16="http://schemas.microsoft.com/office/drawing/2014/chart" uri="{C3380CC4-5D6E-409C-BE32-E72D297353CC}">
                <c16:uniqueId val="{00000003-D6D6-4ACB-83EB-F0D203505A27}"/>
              </c:ext>
            </c:extLst>
          </c:dPt>
          <c:dPt>
            <c:idx val="1"/>
            <c:marker>
              <c:symbol val="circle"/>
              <c:size val="6"/>
              <c:spPr>
                <a:solidFill>
                  <a:schemeClr val="accent1"/>
                </a:solidFill>
                <a:ln w="9525">
                  <a:solidFill>
                    <a:schemeClr val="accent1"/>
                  </a:solidFill>
                  <a:prstDash val="solid"/>
                </a:ln>
              </c:spPr>
            </c:marker>
            <c:bubble3D val="0"/>
            <c:extLst xmlns:c16r2="http://schemas.microsoft.com/office/drawing/2015/06/chart">
              <c:ext xmlns:c16="http://schemas.microsoft.com/office/drawing/2014/chart" uri="{C3380CC4-5D6E-409C-BE32-E72D297353CC}">
                <c16:uniqueId val="{00000004-D6D6-4ACB-83EB-F0D203505A27}"/>
              </c:ext>
            </c:extLst>
          </c:dPt>
          <c:val>
            <c:numRef>
              <c:f>Sheet1!$A$2:$B$2</c:f>
              <c:numCache>
                <c:formatCode>General</c:formatCode>
                <c:ptCount val="2"/>
                <c:pt idx="0">
                  <c:v>8.795971988204613</c:v>
                </c:pt>
                <c:pt idx="1">
                  <c:v>3.1095283082249239</c:v>
                </c:pt>
              </c:numCache>
            </c:numRef>
          </c:val>
          <c:smooth val="0"/>
          <c:extLst xmlns:c16r2="http://schemas.microsoft.com/office/drawing/2015/06/chart">
            <c:ext xmlns:c16="http://schemas.microsoft.com/office/drawing/2014/chart" uri="{C3380CC4-5D6E-409C-BE32-E72D297353CC}">
              <c16:uniqueId val="{00000005-D6D6-4ACB-83EB-F0D203505A27}"/>
            </c:ext>
          </c:extLst>
        </c:ser>
        <c:dLbls>
          <c:showLegendKey val="0"/>
          <c:showVal val="0"/>
          <c:showCatName val="0"/>
          <c:showSerName val="0"/>
          <c:showPercent val="0"/>
          <c:showBubbleSize val="0"/>
        </c:dLbls>
        <c:smooth val="0"/>
        <c:axId val="559890176"/>
        <c:axId val="559890736"/>
      </c:lineChart>
      <c:catAx>
        <c:axId val="559890176"/>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59890736"/>
        <c:crosses val="min"/>
        <c:auto val="0"/>
        <c:lblAlgn val="ctr"/>
        <c:lblOffset val="100"/>
        <c:noMultiLvlLbl val="0"/>
      </c:catAx>
      <c:valAx>
        <c:axId val="559890736"/>
        <c:scaling>
          <c:orientation val="minMax"/>
          <c:max val="18.359814055067091"/>
          <c:min val="0"/>
        </c:scaling>
        <c:delete val="0"/>
        <c:axPos val="l"/>
        <c:majorGridlines>
          <c:spPr>
            <a:ln>
              <a:noFill/>
            </a:ln>
          </c:spPr>
        </c:majorGridlines>
        <c:numFmt formatCode="General" sourceLinked="1"/>
        <c:majorTickMark val="none"/>
        <c:minorTickMark val="none"/>
        <c:tickLblPos val="none"/>
        <c:spPr>
          <a:ln w="9525">
            <a:solidFill>
              <a:schemeClr val="tx1"/>
            </a:solidFill>
            <a:prstDash val="solid"/>
          </a:ln>
        </c:spPr>
        <c:crossAx val="559890176"/>
        <c:crosses val="min"/>
        <c:crossBetween val="midCat"/>
        <c:majorUnit val="5"/>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9047619047619E-3"/>
          <c:y val="5.7842046718576193E-2"/>
          <c:w val="0.98476190476190473"/>
          <c:h val="0.88431590656284764"/>
        </c:manualLayout>
      </c:layout>
      <c:barChart>
        <c:barDir val="col"/>
        <c:grouping val="clustered"/>
        <c:varyColors val="0"/>
        <c:ser>
          <c:idx val="0"/>
          <c:order val="0"/>
          <c:spPr>
            <a:solidFill>
              <a:srgbClr val="FF0000"/>
            </a:solidFill>
            <a:ln>
              <a:noFill/>
            </a:ln>
          </c:spPr>
          <c:invertIfNegative val="0"/>
          <c:dLbls>
            <c:dLbl>
              <c:idx val="0"/>
              <c:layout>
                <c:manualLayout>
                  <c:x val="0"/>
                  <c:y val="-0.29477196885428253"/>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5A1-4D6F-867E-93A66D6CD926}"/>
                </c:ext>
                <c:ext xmlns:c15="http://schemas.microsoft.com/office/drawing/2012/chart" uri="{CE6537A1-D6FC-4f65-9D91-7224C49458BB}">
                  <c15:spPr xmlns:c15="http://schemas.microsoft.com/office/drawing/2012/chart">
                    <a:prstGeom prst="rect">
                      <a:avLst/>
                    </a:prstGeom>
                  </c15:spPr>
                </c:ext>
              </c:extLst>
            </c:dLbl>
            <c:dLbl>
              <c:idx val="1"/>
              <c:layout>
                <c:manualLayout>
                  <c:x val="0"/>
                  <c:y val="-0.34149054505005561"/>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5A1-4D6F-867E-93A66D6CD926}"/>
                </c:ext>
                <c:ext xmlns:c15="http://schemas.microsoft.com/office/drawing/2012/chart" uri="{CE6537A1-D6FC-4f65-9D91-7224C49458BB}">
                  <c15:spPr xmlns:c15="http://schemas.microsoft.com/office/drawing/2012/chart">
                    <a:prstGeom prst="rect">
                      <a:avLst/>
                    </a:prstGeom>
                  </c15:spPr>
                </c:ext>
              </c:extLst>
            </c:dLbl>
            <c:dLbl>
              <c:idx val="2"/>
              <c:layout>
                <c:manualLayout>
                  <c:x val="0"/>
                  <c:y val="-0.25139043381535037"/>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5A1-4D6F-867E-93A66D6CD926}"/>
                </c:ext>
                <c:ext xmlns:c15="http://schemas.microsoft.com/office/drawing/2012/chart" uri="{CE6537A1-D6FC-4f65-9D91-7224C49458BB}">
                  <c15:spPr xmlns:c15="http://schemas.microsoft.com/office/drawing/2012/chart">
                    <a:prstGeom prst="rect">
                      <a:avLst/>
                    </a:prstGeom>
                  </c15:spPr>
                </c:ext>
              </c:extLst>
            </c:dLbl>
            <c:dLbl>
              <c:idx val="3"/>
              <c:layout>
                <c:manualLayout>
                  <c:x val="0"/>
                  <c:y val="-0.19577308120133483"/>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5A1-4D6F-867E-93A66D6CD926}"/>
                </c:ext>
                <c:ext xmlns:c15="http://schemas.microsoft.com/office/drawing/2012/chart" uri="{CE6537A1-D6FC-4f65-9D91-7224C49458BB}">
                  <c15:spPr xmlns:c15="http://schemas.microsoft.com/office/drawing/2012/chart">
                    <a:prstGeom prst="rect">
                      <a:avLst/>
                    </a:prstGeom>
                  </c15:spPr>
                </c:ext>
              </c:extLst>
            </c:dLbl>
            <c:dLbl>
              <c:idx val="4"/>
              <c:layout>
                <c:manualLayout>
                  <c:x val="0"/>
                  <c:y val="-0.25583982202447164"/>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5A1-4D6F-867E-93A66D6CD926}"/>
                </c:ext>
                <c:ext xmlns:c15="http://schemas.microsoft.com/office/drawing/2012/chart" uri="{CE6537A1-D6FC-4f65-9D91-7224C49458BB}">
                  <c15:spPr xmlns:c15="http://schemas.microsoft.com/office/drawing/2012/chart">
                    <a:prstGeom prst="rect">
                      <a:avLst/>
                    </a:prstGeom>
                  </c15:spPr>
                </c:ext>
              </c:extLst>
            </c:dLbl>
            <c:dLbl>
              <c:idx val="5"/>
              <c:layout>
                <c:manualLayout>
                  <c:x val="0"/>
                  <c:y val="-0.22246941045606228"/>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5A1-4D6F-867E-93A66D6CD926}"/>
                </c:ext>
                <c:ext xmlns:c15="http://schemas.microsoft.com/office/drawing/2012/chart" uri="{CE6537A1-D6FC-4f65-9D91-7224C49458BB}">
                  <c15:spPr xmlns:c15="http://schemas.microsoft.com/office/drawing/2012/chart">
                    <a:prstGeom prst="rect">
                      <a:avLst/>
                    </a:prstGeom>
                  </c15:spPr>
                </c:ext>
              </c:extLst>
            </c:dLbl>
            <c:dLbl>
              <c:idx val="6"/>
              <c:layout>
                <c:manualLayout>
                  <c:x val="0"/>
                  <c:y val="-0.17241379310344829"/>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65A1-4D6F-867E-93A66D6CD926}"/>
                </c:ext>
                <c:ext xmlns:c15="http://schemas.microsoft.com/office/drawing/2012/chart" uri="{CE6537A1-D6FC-4f65-9D91-7224C49458BB}">
                  <c15:spPr xmlns:c15="http://schemas.microsoft.com/office/drawing/2012/chart">
                    <a:prstGeom prst="rect">
                      <a:avLst/>
                    </a:prstGeom>
                  </c15:spPr>
                </c:ext>
              </c:extLst>
            </c:dLbl>
            <c:dLbl>
              <c:idx val="7"/>
              <c:layout>
                <c:manualLayout>
                  <c:x val="0"/>
                  <c:y val="-0.18909899888765294"/>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5A1-4D6F-867E-93A66D6CD926}"/>
                </c:ext>
                <c:ext xmlns:c15="http://schemas.microsoft.com/office/drawing/2012/chart" uri="{CE6537A1-D6FC-4f65-9D91-7224C49458BB}">
                  <c15:spPr xmlns:c15="http://schemas.microsoft.com/office/drawing/2012/chart">
                    <a:prstGeom prst="rect">
                      <a:avLst/>
                    </a:prstGeom>
                  </c15:spPr>
                </c:ext>
              </c:extLst>
            </c:dLbl>
            <c:dLbl>
              <c:idx val="8"/>
              <c:layout>
                <c:manualLayout>
                  <c:x val="0"/>
                  <c:y val="-0.185761957730812"/>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65A1-4D6F-867E-93A66D6CD926}"/>
                </c:ext>
                <c:ext xmlns:c15="http://schemas.microsoft.com/office/drawing/2012/chart" uri="{CE6537A1-D6FC-4f65-9D91-7224C49458BB}">
                  <c15:spPr xmlns:c15="http://schemas.microsoft.com/office/drawing/2012/chart">
                    <a:prstGeom prst="rect">
                      <a:avLst/>
                    </a:prstGeom>
                  </c15:spPr>
                </c:ext>
              </c:extLst>
            </c:dLbl>
            <c:dLbl>
              <c:idx val="9"/>
              <c:layout>
                <c:manualLayout>
                  <c:x val="0"/>
                  <c:y val="-0.10344827586206896"/>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65A1-4D6F-867E-93A66D6CD926}"/>
                </c:ext>
                <c:ext xmlns:c15="http://schemas.microsoft.com/office/drawing/2012/chart" uri="{CE6537A1-D6FC-4f65-9D91-7224C49458BB}">
                  <c15:spPr xmlns:c15="http://schemas.microsoft.com/office/drawing/2012/chart">
                    <a:prstGeom prst="rect">
                      <a:avLst/>
                    </a:prstGeom>
                  </c15:spPr>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Sheet1!$A$1:$J$1</c:f>
              <c:numCache>
                <c:formatCode>General</c:formatCode>
                <c:ptCount val="10"/>
                <c:pt idx="0">
                  <c:v>38.468953514613759</c:v>
                </c:pt>
                <c:pt idx="1">
                  <c:v>46.959413796340648</c:v>
                </c:pt>
                <c:pt idx="2">
                  <c:v>30.570631928469449</c:v>
                </c:pt>
                <c:pt idx="3">
                  <c:v>20.66191648315904</c:v>
                </c:pt>
                <c:pt idx="4">
                  <c:v>31.471473248247982</c:v>
                </c:pt>
                <c:pt idx="5">
                  <c:v>25.326865444671583</c:v>
                </c:pt>
                <c:pt idx="6">
                  <c:v>17.683751394071578</c:v>
                </c:pt>
                <c:pt idx="7">
                  <c:v>19.460495312765715</c:v>
                </c:pt>
                <c:pt idx="8">
                  <c:v>18.90322075808697</c:v>
                </c:pt>
                <c:pt idx="9">
                  <c:v>11.436782029416277</c:v>
                </c:pt>
              </c:numCache>
            </c:numRef>
          </c:val>
          <c:extLst xmlns:c16r2="http://schemas.microsoft.com/office/drawing/2015/06/chart">
            <c:ext xmlns:c16="http://schemas.microsoft.com/office/drawing/2014/chart" uri="{C3380CC4-5D6E-409C-BE32-E72D297353CC}">
              <c16:uniqueId val="{0000000A-65A1-4D6F-867E-93A66D6CD926}"/>
            </c:ext>
          </c:extLst>
        </c:ser>
        <c:ser>
          <c:idx val="1"/>
          <c:order val="1"/>
          <c:spPr>
            <a:solidFill>
              <a:schemeClr val="tx1"/>
            </a:solidFill>
            <a:ln>
              <a:noFill/>
            </a:ln>
          </c:spPr>
          <c:invertIfNegative val="0"/>
          <c:dLbls>
            <c:dLbl>
              <c:idx val="0"/>
              <c:layout>
                <c:manualLayout>
                  <c:x val="0"/>
                  <c:y val="-0.33815350389321469"/>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65A1-4D6F-867E-93A66D6CD926}"/>
                </c:ext>
                <c:ext xmlns:c15="http://schemas.microsoft.com/office/drawing/2012/chart" uri="{CE6537A1-D6FC-4f65-9D91-7224C49458BB}">
                  <c15:spPr xmlns:c15="http://schemas.microsoft.com/office/drawing/2012/chart">
                    <a:prstGeom prst="rect">
                      <a:avLst/>
                    </a:prstGeom>
                  </c15:spPr>
                </c:ext>
              </c:extLst>
            </c:dLbl>
            <c:dLbl>
              <c:idx val="1"/>
              <c:layout>
                <c:manualLayout>
                  <c:x val="0"/>
                  <c:y val="-0.30255839822024472"/>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65A1-4D6F-867E-93A66D6CD926}"/>
                </c:ext>
                <c:ext xmlns:c15="http://schemas.microsoft.com/office/drawing/2012/chart" uri="{CE6537A1-D6FC-4f65-9D91-7224C49458BB}">
                  <c15:spPr xmlns:c15="http://schemas.microsoft.com/office/drawing/2012/chart">
                    <a:prstGeom prst="rect">
                      <a:avLst/>
                    </a:prstGeom>
                  </c15:spPr>
                </c:ext>
              </c:extLst>
            </c:dLbl>
            <c:dLbl>
              <c:idx val="2"/>
              <c:layout>
                <c:manualLayout>
                  <c:x val="0"/>
                  <c:y val="-0.25583982202447164"/>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65A1-4D6F-867E-93A66D6CD926}"/>
                </c:ext>
                <c:ext xmlns:c15="http://schemas.microsoft.com/office/drawing/2012/chart" uri="{CE6537A1-D6FC-4f65-9D91-7224C49458BB}">
                  <c15:spPr xmlns:c15="http://schemas.microsoft.com/office/drawing/2012/chart">
                    <a:prstGeom prst="rect">
                      <a:avLst/>
                    </a:prstGeom>
                  </c15:spPr>
                </c:ext>
              </c:extLst>
            </c:dLbl>
            <c:dLbl>
              <c:idx val="3"/>
              <c:layout>
                <c:manualLayout>
                  <c:x val="0"/>
                  <c:y val="-0.23804226918798665"/>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65A1-4D6F-867E-93A66D6CD926}"/>
                </c:ext>
                <c:ext xmlns:c15="http://schemas.microsoft.com/office/drawing/2012/chart" uri="{CE6537A1-D6FC-4f65-9D91-7224C49458BB}">
                  <c15:spPr xmlns:c15="http://schemas.microsoft.com/office/drawing/2012/chart">
                    <a:prstGeom prst="rect">
                      <a:avLst/>
                    </a:prstGeom>
                  </c15:spPr>
                </c:ext>
              </c:extLst>
            </c:dLbl>
            <c:dLbl>
              <c:idx val="4"/>
              <c:layout>
                <c:manualLayout>
                  <c:x val="0"/>
                  <c:y val="-0.23804226918798665"/>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65A1-4D6F-867E-93A66D6CD926}"/>
                </c:ext>
                <c:ext xmlns:c15="http://schemas.microsoft.com/office/drawing/2012/chart" uri="{CE6537A1-D6FC-4f65-9D91-7224C49458BB}">
                  <c15:spPr xmlns:c15="http://schemas.microsoft.com/office/drawing/2012/chart">
                    <a:prstGeom prst="rect">
                      <a:avLst/>
                    </a:prstGeom>
                  </c15:spPr>
                </c:ext>
              </c:extLst>
            </c:dLbl>
            <c:dLbl>
              <c:idx val="5"/>
              <c:layout>
                <c:manualLayout>
                  <c:x val="0"/>
                  <c:y val="-0.21690767519466073"/>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65A1-4D6F-867E-93A66D6CD926}"/>
                </c:ext>
                <c:ext xmlns:c15="http://schemas.microsoft.com/office/drawing/2012/chart" uri="{CE6537A1-D6FC-4f65-9D91-7224C49458BB}">
                  <c15:spPr xmlns:c15="http://schemas.microsoft.com/office/drawing/2012/chart">
                    <a:prstGeom prst="rect">
                      <a:avLst/>
                    </a:prstGeom>
                  </c15:spPr>
                </c:ext>
              </c:extLst>
            </c:dLbl>
            <c:dLbl>
              <c:idx val="6"/>
              <c:layout>
                <c:manualLayout>
                  <c:x val="0"/>
                  <c:y val="-0.20800889877641823"/>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65A1-4D6F-867E-93A66D6CD926}"/>
                </c:ext>
                <c:ext xmlns:c15="http://schemas.microsoft.com/office/drawing/2012/chart" uri="{CE6537A1-D6FC-4f65-9D91-7224C49458BB}">
                  <c15:spPr xmlns:c15="http://schemas.microsoft.com/office/drawing/2012/chart">
                    <a:prstGeom prst="rect">
                      <a:avLst/>
                    </a:prstGeom>
                  </c15:spPr>
                </c:ext>
              </c:extLst>
            </c:dLbl>
            <c:dLbl>
              <c:idx val="7"/>
              <c:layout>
                <c:manualLayout>
                  <c:x val="0"/>
                  <c:y val="-0.19466073414905449"/>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65A1-4D6F-867E-93A66D6CD926}"/>
                </c:ext>
                <c:ext xmlns:c15="http://schemas.microsoft.com/office/drawing/2012/chart" uri="{CE6537A1-D6FC-4f65-9D91-7224C49458BB}">
                  <c15:spPr xmlns:c15="http://schemas.microsoft.com/office/drawing/2012/chart">
                    <a:prstGeom prst="rect">
                      <a:avLst/>
                    </a:prstGeom>
                  </c15:spPr>
                </c:ext>
              </c:extLst>
            </c:dLbl>
            <c:dLbl>
              <c:idx val="8"/>
              <c:layout>
                <c:manualLayout>
                  <c:x val="0"/>
                  <c:y val="-0.16685205784204671"/>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65A1-4D6F-867E-93A66D6CD926}"/>
                </c:ext>
                <c:ext xmlns:c15="http://schemas.microsoft.com/office/drawing/2012/chart" uri="{CE6537A1-D6FC-4f65-9D91-7224C49458BB}">
                  <c15:spPr xmlns:c15="http://schemas.microsoft.com/office/drawing/2012/chart">
                    <a:prstGeom prst="rect">
                      <a:avLst/>
                    </a:prstGeom>
                  </c15:spPr>
                </c:ext>
              </c:extLst>
            </c:dLbl>
            <c:dLbl>
              <c:idx val="9"/>
              <c:layout>
                <c:manualLayout>
                  <c:x val="0"/>
                  <c:y val="-0.15239154616240266"/>
                </c:manualLayout>
              </c:layout>
              <c:numFmt formatCode="0&quot;%&quot;;&quot;-&quot;0&quot;%&quot;" sourceLinked="0"/>
              <c:spPr>
                <a:noFill/>
                <a:ln>
                  <a:noFill/>
                </a:ln>
              </c:spPr>
              <c:txPr>
                <a:bodyPr wrap="none"/>
                <a:lstStyle/>
                <a:p>
                  <a:pPr>
                    <a:defRPr sz="120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65A1-4D6F-867E-93A66D6CD926}"/>
                </c:ext>
                <c:ext xmlns:c15="http://schemas.microsoft.com/office/drawing/2012/chart" uri="{CE6537A1-D6FC-4f65-9D91-7224C49458BB}">
                  <c15:spPr xmlns:c15="http://schemas.microsoft.com/office/drawing/2012/chart">
                    <a:prstGeom prst="rect">
                      <a:avLst/>
                    </a:prstGeom>
                  </c15:spPr>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Sheet1!$A$2:$J$2</c:f>
              <c:numCache>
                <c:formatCode>General</c:formatCode>
                <c:ptCount val="10"/>
                <c:pt idx="0">
                  <c:v>46.2581668384042</c:v>
                </c:pt>
                <c:pt idx="1">
                  <c:v>39.842110712312227</c:v>
                </c:pt>
                <c:pt idx="2">
                  <c:v>31.448288519889907</c:v>
                </c:pt>
                <c:pt idx="3">
                  <c:v>28.254290278927186</c:v>
                </c:pt>
                <c:pt idx="4">
                  <c:v>28.147449779786054</c:v>
                </c:pt>
                <c:pt idx="5">
                  <c:v>24.387425453505852</c:v>
                </c:pt>
                <c:pt idx="6">
                  <c:v>22.795675043590602</c:v>
                </c:pt>
                <c:pt idx="7">
                  <c:v>20.438574725999764</c:v>
                </c:pt>
                <c:pt idx="8">
                  <c:v>17.219325532116112</c:v>
                </c:pt>
                <c:pt idx="9">
                  <c:v>15.932219678141966</c:v>
                </c:pt>
              </c:numCache>
            </c:numRef>
          </c:val>
          <c:extLst xmlns:c16r2="http://schemas.microsoft.com/office/drawing/2015/06/chart">
            <c:ext xmlns:c16="http://schemas.microsoft.com/office/drawing/2014/chart" uri="{C3380CC4-5D6E-409C-BE32-E72D297353CC}">
              <c16:uniqueId val="{00000015-65A1-4D6F-867E-93A66D6CD926}"/>
            </c:ext>
          </c:extLst>
        </c:ser>
        <c:dLbls>
          <c:showLegendKey val="0"/>
          <c:showVal val="0"/>
          <c:showCatName val="0"/>
          <c:showSerName val="0"/>
          <c:showPercent val="0"/>
          <c:showBubbleSize val="0"/>
        </c:dLbls>
        <c:gapWidth val="80"/>
        <c:axId val="559893536"/>
        <c:axId val="559894096"/>
      </c:barChart>
      <c:catAx>
        <c:axId val="559893536"/>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59894096"/>
        <c:crosses val="min"/>
        <c:auto val="0"/>
        <c:lblAlgn val="ctr"/>
        <c:lblOffset val="100"/>
        <c:noMultiLvlLbl val="0"/>
      </c:catAx>
      <c:valAx>
        <c:axId val="559894096"/>
        <c:scaling>
          <c:orientation val="minMax"/>
          <c:max val="80"/>
          <c:min val="0"/>
        </c:scaling>
        <c:delete val="1"/>
        <c:axPos val="l"/>
        <c:numFmt formatCode="General" sourceLinked="1"/>
        <c:majorTickMark val="out"/>
        <c:minorTickMark val="none"/>
        <c:tickLblPos val="nextTo"/>
        <c:crossAx val="559893536"/>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41240676732766E-2"/>
          <c:y val="0.11169284467713787"/>
          <c:w val="0.93159905402947063"/>
          <c:h val="0.77486910994764402"/>
        </c:manualLayout>
      </c:layout>
      <c:barChart>
        <c:barDir val="col"/>
        <c:grouping val="clustered"/>
        <c:varyColors val="0"/>
        <c:ser>
          <c:idx val="0"/>
          <c:order val="0"/>
          <c:spPr>
            <a:solidFill>
              <a:srgbClr val="7ECE5E"/>
            </a:solidFill>
            <a:ln>
              <a:noFill/>
            </a:ln>
          </c:spPr>
          <c:invertIfNegative val="0"/>
          <c:dLbls>
            <c:dLbl>
              <c:idx val="0"/>
              <c:layout>
                <c:manualLayout>
                  <c:x val="0"/>
                  <c:y val="-0.36300174520069806"/>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DCA-4C7D-B24F-B46A127BED49}"/>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2739965095986038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DCA-4C7D-B24F-B46A127BED49}"/>
                </c:ext>
                <c:ext xmlns:c15="http://schemas.microsoft.com/office/drawing/2012/chart" uri="{CE6537A1-D6FC-4f65-9D91-7224C49458BB}">
                  <c15:spPr xmlns:c15="http://schemas.microsoft.com/office/drawing/2012/chart">
                    <a:prstGeom prst="rect">
                      <a:avLst/>
                    </a:prstGeom>
                  </c15:spPr>
                  <c15:layout/>
                </c:ext>
              </c:extLst>
            </c:dLbl>
            <c:dLbl>
              <c:idx val="2"/>
              <c:layout>
                <c:manualLayout>
                  <c:x val="0"/>
                  <c:y val="-9.7731239092495634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DCA-4C7D-B24F-B46A127BED49}"/>
                </c:ext>
                <c:ext xmlns:c15="http://schemas.microsoft.com/office/drawing/2012/chart" uri="{CE6537A1-D6FC-4f65-9D91-7224C49458BB}">
                  <c15:spPr xmlns:c15="http://schemas.microsoft.com/office/drawing/2012/chart">
                    <a:prstGeom prst="rect">
                      <a:avLst/>
                    </a:prstGeom>
                  </c15:spPr>
                  <c15:layout/>
                </c:ext>
              </c:extLst>
            </c:dLbl>
            <c:dLbl>
              <c:idx val="5"/>
              <c:layout>
                <c:manualLayout>
                  <c:x val="0"/>
                  <c:y val="2.2687609075043629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DCA-4C7D-B24F-B46A127BED49}"/>
                </c:ext>
                <c:ext xmlns:c15="http://schemas.microsoft.com/office/drawing/2012/chart" uri="{CE6537A1-D6FC-4f65-9D91-7224C49458BB}">
                  <c15:spPr xmlns:c15="http://schemas.microsoft.com/office/drawing/2012/chart">
                    <a:prstGeom prst="rect">
                      <a:avLst/>
                    </a:prstGeom>
                  </c15:spPr>
                  <c15:layout/>
                </c:ext>
              </c:extLst>
            </c:dLbl>
            <c:dLbl>
              <c:idx val="7"/>
              <c:layout>
                <c:manualLayout>
                  <c:x val="0"/>
                  <c:y val="-8.2024432809773118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DCA-4C7D-B24F-B46A127BED49}"/>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Sheet1!$A$1:$J$1</c:f>
              <c:numCache>
                <c:formatCode>General</c:formatCode>
                <c:ptCount val="10"/>
                <c:pt idx="0">
                  <c:v>63.420197165120975</c:v>
                </c:pt>
                <c:pt idx="1">
                  <c:v>40.590572570829465</c:v>
                </c:pt>
                <c:pt idx="2">
                  <c:v>17.275631965695453</c:v>
                </c:pt>
                <c:pt idx="3">
                  <c:v>0</c:v>
                </c:pt>
                <c:pt idx="4">
                  <c:v>0</c:v>
                </c:pt>
                <c:pt idx="5">
                  <c:v>1.7331163397120022</c:v>
                </c:pt>
                <c:pt idx="6">
                  <c:v>0</c:v>
                </c:pt>
                <c:pt idx="7">
                  <c:v>15.409154801246228</c:v>
                </c:pt>
                <c:pt idx="8">
                  <c:v>0</c:v>
                </c:pt>
                <c:pt idx="9">
                  <c:v>0</c:v>
                </c:pt>
              </c:numCache>
            </c:numRef>
          </c:val>
          <c:extLst xmlns:c16r2="http://schemas.microsoft.com/office/drawing/2015/06/chart">
            <c:ext xmlns:c16="http://schemas.microsoft.com/office/drawing/2014/chart" uri="{C3380CC4-5D6E-409C-BE32-E72D297353CC}">
              <c16:uniqueId val="{00000005-7DCA-4C7D-B24F-B46A127BED49}"/>
            </c:ext>
          </c:extLst>
        </c:ser>
        <c:ser>
          <c:idx val="1"/>
          <c:order val="1"/>
          <c:spPr>
            <a:solidFill>
              <a:schemeClr val="accent6">
                <a:lumMod val="75000"/>
              </a:schemeClr>
            </a:solidFill>
            <a:ln>
              <a:noFill/>
            </a:ln>
          </c:spPr>
          <c:invertIfNegative val="0"/>
          <c:dLbls>
            <c:dLbl>
              <c:idx val="0"/>
              <c:layout>
                <c:manualLayout>
                  <c:x val="0"/>
                  <c:y val="-0.29319371727748689"/>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DCA-4C7D-B24F-B46A127BED49}"/>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1570680628272251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DCA-4C7D-B24F-B46A127BED49}"/>
                </c:ext>
                <c:ext xmlns:c15="http://schemas.microsoft.com/office/drawing/2012/chart" uri="{CE6537A1-D6FC-4f65-9D91-7224C49458BB}">
                  <c15:spPr xmlns:c15="http://schemas.microsoft.com/office/drawing/2012/chart">
                    <a:prstGeom prst="rect">
                      <a:avLst/>
                    </a:prstGeom>
                  </c15:spPr>
                  <c15:layout/>
                </c:ext>
              </c:extLst>
            </c:dLbl>
            <c:dLbl>
              <c:idx val="2"/>
              <c:layout>
                <c:manualLayout>
                  <c:x val="0"/>
                  <c:y val="-5.235602094240838E-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7DCA-4C7D-B24F-B46A127BED49}"/>
                </c:ext>
                <c:ext xmlns:c15="http://schemas.microsoft.com/office/drawing/2012/chart" uri="{CE6537A1-D6FC-4f65-9D91-7224C49458BB}">
                  <c15:spPr xmlns:c15="http://schemas.microsoft.com/office/drawing/2012/chart">
                    <a:prstGeom prst="rect">
                      <a:avLst/>
                    </a:prstGeom>
                  </c15:spPr>
                  <c15:layout/>
                </c:ext>
              </c:extLst>
            </c:dLbl>
            <c:dLbl>
              <c:idx val="3"/>
              <c:layout>
                <c:manualLayout>
                  <c:x val="0"/>
                  <c:y val="-7.3298429319371722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7DCA-4C7D-B24F-B46A127BED49}"/>
                </c:ext>
                <c:ext xmlns:c15="http://schemas.microsoft.com/office/drawing/2012/chart" uri="{CE6537A1-D6FC-4f65-9D91-7224C49458BB}">
                  <c15:spPr xmlns:c15="http://schemas.microsoft.com/office/drawing/2012/chart">
                    <a:prstGeom prst="rect">
                      <a:avLst/>
                    </a:prstGeom>
                  </c15:spPr>
                  <c15:layout/>
                </c:ext>
              </c:extLst>
            </c:dLbl>
            <c:dLbl>
              <c:idx val="4"/>
              <c:layout>
                <c:manualLayout>
                  <c:x val="0"/>
                  <c:y val="-0.2739965095986038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7DCA-4C7D-B24F-B46A127BED49}"/>
                </c:ext>
                <c:ext xmlns:c15="http://schemas.microsoft.com/office/drawing/2012/chart" uri="{CE6537A1-D6FC-4f65-9D91-7224C49458BB}">
                  <c15:spPr xmlns:c15="http://schemas.microsoft.com/office/drawing/2012/chart">
                    <a:prstGeom prst="rect">
                      <a:avLst/>
                    </a:prstGeom>
                  </c15:spPr>
                  <c15:layout/>
                </c:ext>
              </c:extLst>
            </c:dLbl>
            <c:dLbl>
              <c:idx val="5"/>
              <c:layout>
                <c:manualLayout>
                  <c:x val="0"/>
                  <c:y val="-5.235602094240838E-3"/>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7DCA-4C7D-B24F-B46A127BED49}"/>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Sheet1!$A$2:$J$2</c:f>
              <c:numCache>
                <c:formatCode>General</c:formatCode>
                <c:ptCount val="10"/>
                <c:pt idx="0">
                  <c:v>45.700481947921233</c:v>
                </c:pt>
                <c:pt idx="1">
                  <c:v>25.108349590819103</c:v>
                </c:pt>
                <c:pt idx="2">
                  <c:v>5.3509214759437942</c:v>
                </c:pt>
                <c:pt idx="3">
                  <c:v>14.236625806106973</c:v>
                </c:pt>
                <c:pt idx="4">
                  <c:v>40.460340433320106</c:v>
                </c:pt>
                <c:pt idx="5">
                  <c:v>5.3509214759437942</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C-7DCA-4C7D-B24F-B46A127BED49}"/>
            </c:ext>
          </c:extLst>
        </c:ser>
        <c:dLbls>
          <c:showLegendKey val="0"/>
          <c:showVal val="0"/>
          <c:showCatName val="0"/>
          <c:showSerName val="0"/>
          <c:showPercent val="0"/>
          <c:showBubbleSize val="0"/>
        </c:dLbls>
        <c:gapWidth val="80"/>
        <c:axId val="559675328"/>
        <c:axId val="559675888"/>
      </c:barChart>
      <c:catAx>
        <c:axId val="559675328"/>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59675888"/>
        <c:crosses val="min"/>
        <c:auto val="0"/>
        <c:lblAlgn val="ctr"/>
        <c:lblOffset val="100"/>
        <c:noMultiLvlLbl val="0"/>
      </c:catAx>
      <c:valAx>
        <c:axId val="559675888"/>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a:solidFill>
              <a:schemeClr val="tx1"/>
            </a:solidFill>
            <a:prstDash val="solid"/>
          </a:ln>
        </c:spPr>
        <c:txPr>
          <a:bodyPr wrap="none"/>
          <a:lstStyle/>
          <a:p>
            <a:pPr>
              <a:defRPr sz="1050">
                <a:solidFill>
                  <a:schemeClr val="tx1"/>
                </a:solidFill>
                <a:latin typeface="+mj-lt"/>
                <a:ea typeface="+mj-ea"/>
                <a:cs typeface="+mj-cs"/>
                <a:sym typeface="+mj-lt"/>
              </a:defRPr>
            </a:pPr>
            <a:endParaRPr lang="en-US"/>
          </a:p>
        </c:txPr>
        <c:crossAx val="559675328"/>
        <c:crosses val="min"/>
        <c:crossBetween val="between"/>
        <c:majorUnit val="50"/>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41240676732766E-2"/>
          <c:y val="9.1083430394858597E-2"/>
          <c:w val="0.93159905402947063"/>
          <c:h val="0.81783313921028278"/>
        </c:manualLayout>
      </c:layout>
      <c:barChart>
        <c:barDir val="col"/>
        <c:grouping val="clustered"/>
        <c:varyColors val="0"/>
        <c:ser>
          <c:idx val="0"/>
          <c:order val="0"/>
          <c:spPr>
            <a:solidFill>
              <a:srgbClr val="F55E65"/>
            </a:solidFill>
            <a:ln>
              <a:noFill/>
            </a:ln>
          </c:spPr>
          <c:invertIfNegative val="0"/>
          <c:dLbls>
            <c:dLbl>
              <c:idx val="0"/>
              <c:layout>
                <c:manualLayout>
                  <c:x val="0"/>
                  <c:y val="-0.28774422735346361"/>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373-42DA-A0D7-A1812FD9FBDE}"/>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28241563055062169"/>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373-42DA-A0D7-A1812FD9FBDE}"/>
                </c:ext>
                <c:ext xmlns:c15="http://schemas.microsoft.com/office/drawing/2012/chart" uri="{CE6537A1-D6FC-4f65-9D91-7224C49458BB}">
                  <c15:spPr xmlns:c15="http://schemas.microsoft.com/office/drawing/2012/chart">
                    <a:prstGeom prst="rect">
                      <a:avLst/>
                    </a:prstGeom>
                  </c15:spPr>
                  <c15:layout/>
                </c:ext>
              </c:extLst>
            </c:dLbl>
            <c:dLbl>
              <c:idx val="2"/>
              <c:layout>
                <c:manualLayout>
                  <c:x val="0"/>
                  <c:y val="2.1314387211367674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373-42DA-A0D7-A1812FD9FBDE}"/>
                </c:ext>
                <c:ext xmlns:c15="http://schemas.microsoft.com/office/drawing/2012/chart" uri="{CE6537A1-D6FC-4f65-9D91-7224C49458BB}">
                  <c15:spPr xmlns:c15="http://schemas.microsoft.com/office/drawing/2012/chart">
                    <a:prstGeom prst="rect">
                      <a:avLst/>
                    </a:prstGeom>
                  </c15:spPr>
                  <c15:layout/>
                </c:ext>
              </c:extLst>
            </c:dLbl>
            <c:dLbl>
              <c:idx val="3"/>
              <c:layout>
                <c:manualLayout>
                  <c:x val="0"/>
                  <c:y val="2.3090586145648313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373-42DA-A0D7-A1812FD9FBDE}"/>
                </c:ext>
                <c:ext xmlns:c15="http://schemas.microsoft.com/office/drawing/2012/chart" uri="{CE6537A1-D6FC-4f65-9D91-7224C49458BB}">
                  <c15:spPr xmlns:c15="http://schemas.microsoft.com/office/drawing/2012/chart">
                    <a:prstGeom prst="rect">
                      <a:avLst/>
                    </a:prstGeom>
                  </c15:spPr>
                  <c15:layout/>
                </c:ext>
              </c:extLst>
            </c:dLbl>
            <c:dLbl>
              <c:idx val="5"/>
              <c:layout>
                <c:manualLayout>
                  <c:x val="0"/>
                  <c:y val="2.3090586145648313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373-42DA-A0D7-A1812FD9FBDE}"/>
                </c:ext>
                <c:ext xmlns:c15="http://schemas.microsoft.com/office/drawing/2012/chart" uri="{CE6537A1-D6FC-4f65-9D91-7224C49458BB}">
                  <c15:spPr xmlns:c15="http://schemas.microsoft.com/office/drawing/2012/chart">
                    <a:prstGeom prst="rect">
                      <a:avLst/>
                    </a:prstGeom>
                  </c15:spPr>
                  <c15:layout/>
                </c:ext>
              </c:extLst>
            </c:dLbl>
            <c:dLbl>
              <c:idx val="8"/>
              <c:layout>
                <c:manualLayout>
                  <c:x val="0"/>
                  <c:y val="-1.0657193605683837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373-42DA-A0D7-A1812FD9FBDE}"/>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Sheet1!$A$1:$J$1</c:f>
              <c:numCache>
                <c:formatCode>General</c:formatCode>
                <c:ptCount val="10"/>
                <c:pt idx="0">
                  <c:v>43.799336597686526</c:v>
                </c:pt>
                <c:pt idx="1">
                  <c:v>42.386660355963187</c:v>
                </c:pt>
                <c:pt idx="2">
                  <c:v>2.0544544848131716</c:v>
                </c:pt>
                <c:pt idx="3">
                  <c:v>1.9526175455269617</c:v>
                </c:pt>
                <c:pt idx="4">
                  <c:v>0</c:v>
                </c:pt>
                <c:pt idx="5">
                  <c:v>1.9526175455269617</c:v>
                </c:pt>
                <c:pt idx="6">
                  <c:v>0</c:v>
                </c:pt>
                <c:pt idx="7">
                  <c:v>0</c:v>
                </c:pt>
                <c:pt idx="8">
                  <c:v>6.2169279207646877</c:v>
                </c:pt>
                <c:pt idx="9">
                  <c:v>0</c:v>
                </c:pt>
              </c:numCache>
            </c:numRef>
          </c:val>
          <c:extLst xmlns:c16r2="http://schemas.microsoft.com/office/drawing/2015/06/chart">
            <c:ext xmlns:c16="http://schemas.microsoft.com/office/drawing/2014/chart" uri="{C3380CC4-5D6E-409C-BE32-E72D297353CC}">
              <c16:uniqueId val="{00000006-8373-42DA-A0D7-A1812FD9FBDE}"/>
            </c:ext>
          </c:extLst>
        </c:ser>
        <c:ser>
          <c:idx val="1"/>
          <c:order val="1"/>
          <c:spPr>
            <a:solidFill>
              <a:srgbClr val="FF0000"/>
            </a:solidFill>
            <a:ln>
              <a:noFill/>
            </a:ln>
          </c:spPr>
          <c:invertIfNegative val="0"/>
          <c:dLbls>
            <c:dLbl>
              <c:idx val="0"/>
              <c:layout>
                <c:manualLayout>
                  <c:x val="0"/>
                  <c:y val="-0.36412078152753108"/>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373-42DA-A0D7-A1812FD9FBDE}"/>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7.1047957371225573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373-42DA-A0D7-A1812FD9FBDE}"/>
                </c:ext>
                <c:ext xmlns:c15="http://schemas.microsoft.com/office/drawing/2012/chart" uri="{CE6537A1-D6FC-4f65-9D91-7224C49458BB}">
                  <c15:spPr xmlns:c15="http://schemas.microsoft.com/office/drawing/2012/chart">
                    <a:prstGeom prst="rect">
                      <a:avLst/>
                    </a:prstGeom>
                  </c15:spPr>
                  <c15:layout/>
                </c:ext>
              </c:extLst>
            </c:dLbl>
            <c:dLbl>
              <c:idx val="2"/>
              <c:layout>
                <c:manualLayout>
                  <c:x val="0"/>
                  <c:y val="-8.348134991119005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8373-42DA-A0D7-A1812FD9FBDE}"/>
                </c:ext>
                <c:ext xmlns:c15="http://schemas.microsoft.com/office/drawing/2012/chart" uri="{CE6537A1-D6FC-4f65-9D91-7224C49458BB}">
                  <c15:spPr xmlns:c15="http://schemas.microsoft.com/office/drawing/2012/chart">
                    <a:prstGeom prst="rect">
                      <a:avLst/>
                    </a:prstGeom>
                  </c15:spPr>
                  <c15:layout/>
                </c:ext>
              </c:extLst>
            </c:dLbl>
            <c:dLbl>
              <c:idx val="3"/>
              <c:layout>
                <c:manualLayout>
                  <c:x val="0"/>
                  <c:y val="-4.2628774422735348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373-42DA-A0D7-A1812FD9FBDE}"/>
                </c:ext>
                <c:ext xmlns:c15="http://schemas.microsoft.com/office/drawing/2012/chart" uri="{CE6537A1-D6FC-4f65-9D91-7224C49458BB}">
                  <c15:spPr xmlns:c15="http://schemas.microsoft.com/office/drawing/2012/chart">
                    <a:prstGeom prst="rect">
                      <a:avLst/>
                    </a:prstGeom>
                  </c15:spPr>
                  <c15:layout/>
                </c:ext>
              </c:extLst>
            </c:dLbl>
            <c:dLbl>
              <c:idx val="5"/>
              <c:layout>
                <c:manualLayout>
                  <c:x val="0"/>
                  <c:y val="-9.0586145648312605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8373-42DA-A0D7-A1812FD9FBDE}"/>
                </c:ext>
                <c:ext xmlns:c15="http://schemas.microsoft.com/office/drawing/2012/chart" uri="{CE6537A1-D6FC-4f65-9D91-7224C49458BB}">
                  <c15:spPr xmlns:c15="http://schemas.microsoft.com/office/drawing/2012/chart">
                    <a:prstGeom prst="rect">
                      <a:avLst/>
                    </a:prstGeom>
                  </c15:spPr>
                  <c15:layout/>
                </c:ext>
              </c:extLst>
            </c:dLbl>
            <c:dLbl>
              <c:idx val="6"/>
              <c:layout>
                <c:manualLayout>
                  <c:x val="0"/>
                  <c:y val="-0.12966252220248667"/>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8373-42DA-A0D7-A1812FD9FBDE}"/>
                </c:ext>
                <c:ext xmlns:c15="http://schemas.microsoft.com/office/drawing/2012/chart" uri="{CE6537A1-D6FC-4f65-9D91-7224C49458BB}">
                  <c15:spPr xmlns:c15="http://schemas.microsoft.com/office/drawing/2012/chart">
                    <a:prstGeom prst="rect">
                      <a:avLst/>
                    </a:prstGeom>
                  </c15:spPr>
                  <c15:layout/>
                </c:ext>
              </c:extLst>
            </c:dLbl>
            <c:dLbl>
              <c:idx val="7"/>
              <c:layout>
                <c:manualLayout>
                  <c:x val="0"/>
                  <c:y val="-4.6181172291296625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8373-42DA-A0D7-A1812FD9FBDE}"/>
                </c:ext>
                <c:ext xmlns:c15="http://schemas.microsoft.com/office/drawing/2012/chart" uri="{CE6537A1-D6FC-4f65-9D91-7224C49458BB}">
                  <c15:spPr xmlns:c15="http://schemas.microsoft.com/office/drawing/2012/chart">
                    <a:prstGeom prst="rect">
                      <a:avLst/>
                    </a:prstGeom>
                  </c15:spPr>
                  <c15:layout/>
                </c:ext>
              </c:extLst>
            </c:dLbl>
            <c:dLbl>
              <c:idx val="9"/>
              <c:layout>
                <c:manualLayout>
                  <c:x val="0"/>
                  <c:y val="1.9538188277087035E-2"/>
                </c:manualLayout>
              </c:layout>
              <c:numFmt formatCode="0&quot;%&quot;;&quot;-&quot;0&quot;%&quot;" sourceLinked="0"/>
              <c:spPr>
                <a:noFill/>
                <a:ln>
                  <a:noFill/>
                </a:ln>
              </c:spPr>
              <c:txPr>
                <a:bodyPr wrap="none"/>
                <a:lstStyle/>
                <a:p>
                  <a:pPr>
                    <a:defRPr sz="1050">
                      <a:solidFill>
                        <a:schemeClr val="tx1"/>
                      </a:solidFill>
                      <a:latin typeface="+mj-lt"/>
                      <a:ea typeface="+mj-ea"/>
                      <a:cs typeface="+mj-cs"/>
                      <a:sym typeface="+mj-lt"/>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8373-42DA-A0D7-A1812FD9FBDE}"/>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Sheet1!$A$2:$J$2</c:f>
              <c:numCache>
                <c:formatCode>General</c:formatCode>
                <c:ptCount val="10"/>
                <c:pt idx="0">
                  <c:v>63.593382892344849</c:v>
                </c:pt>
                <c:pt idx="1">
                  <c:v>14.024700089249475</c:v>
                </c:pt>
                <c:pt idx="2">
                  <c:v>15.661505145371516</c:v>
                </c:pt>
                <c:pt idx="3">
                  <c:v>10.437313868270905</c:v>
                </c:pt>
                <c:pt idx="4">
                  <c:v>0</c:v>
                </c:pt>
                <c:pt idx="5">
                  <c:v>16.501594854146397</c:v>
                </c:pt>
                <c:pt idx="6">
                  <c:v>21.765187925964586</c:v>
                </c:pt>
                <c:pt idx="7">
                  <c:v>10.882593962982291</c:v>
                </c:pt>
                <c:pt idx="8">
                  <c:v>0</c:v>
                </c:pt>
                <c:pt idx="9">
                  <c:v>2.3115262921871227</c:v>
                </c:pt>
              </c:numCache>
            </c:numRef>
          </c:val>
          <c:extLst xmlns:c16r2="http://schemas.microsoft.com/office/drawing/2015/06/chart">
            <c:ext xmlns:c16="http://schemas.microsoft.com/office/drawing/2014/chart" uri="{C3380CC4-5D6E-409C-BE32-E72D297353CC}">
              <c16:uniqueId val="{0000000F-8373-42DA-A0D7-A1812FD9FBDE}"/>
            </c:ext>
          </c:extLst>
        </c:ser>
        <c:dLbls>
          <c:showLegendKey val="0"/>
          <c:showVal val="0"/>
          <c:showCatName val="0"/>
          <c:showSerName val="0"/>
          <c:showPercent val="0"/>
          <c:showBubbleSize val="0"/>
        </c:dLbls>
        <c:gapWidth val="80"/>
        <c:axId val="559678688"/>
        <c:axId val="559679248"/>
      </c:barChart>
      <c:catAx>
        <c:axId val="559678688"/>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59679248"/>
        <c:crosses val="min"/>
        <c:auto val="0"/>
        <c:lblAlgn val="ctr"/>
        <c:lblOffset val="100"/>
        <c:noMultiLvlLbl val="0"/>
      </c:catAx>
      <c:valAx>
        <c:axId val="559679248"/>
        <c:scaling>
          <c:orientation val="minMax"/>
          <c:max val="100"/>
          <c:min val="0"/>
        </c:scaling>
        <c:delete val="0"/>
        <c:axPos val="l"/>
        <c:majorGridlines>
          <c:spPr>
            <a:ln>
              <a:noFill/>
            </a:ln>
          </c:spPr>
        </c:majorGridlines>
        <c:numFmt formatCode="0&quot;%&quot;;&quot;-&quot;0&quot;%&quot;" sourceLinked="0"/>
        <c:majorTickMark val="none"/>
        <c:minorTickMark val="none"/>
        <c:tickLblPos val="nextTo"/>
        <c:spPr>
          <a:ln w="9525">
            <a:solidFill>
              <a:schemeClr val="tx1"/>
            </a:solidFill>
            <a:prstDash val="solid"/>
          </a:ln>
        </c:spPr>
        <c:txPr>
          <a:bodyPr wrap="none"/>
          <a:lstStyle/>
          <a:p>
            <a:pPr>
              <a:defRPr sz="1050">
                <a:solidFill>
                  <a:schemeClr val="tx1"/>
                </a:solidFill>
                <a:latin typeface="+mj-lt"/>
                <a:ea typeface="+mj-ea"/>
                <a:cs typeface="+mj-cs"/>
                <a:sym typeface="+mj-lt"/>
              </a:defRPr>
            </a:pPr>
            <a:endParaRPr lang="en-US"/>
          </a:p>
        </c:txPr>
        <c:crossAx val="559678688"/>
        <c:crosses val="min"/>
        <c:crossBetween val="between"/>
        <c:majorUnit val="50"/>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7A0FAD-CCDE-4F7C-A4E1-A3E8A02F046E}" type="doc">
      <dgm:prSet loTypeId="urn:diagrams.loki3.com/BracketList" loCatId="list" qsTypeId="urn:microsoft.com/office/officeart/2005/8/quickstyle/simple4" qsCatId="simple" csTypeId="urn:microsoft.com/office/officeart/2005/8/colors/accent2_1" csCatId="accent2" phldr="1"/>
      <dgm:spPr/>
      <dgm:t>
        <a:bodyPr/>
        <a:lstStyle/>
        <a:p>
          <a:endParaRPr lang="en-US"/>
        </a:p>
      </dgm:t>
    </dgm:pt>
    <dgm:pt modelId="{BF0D9460-3781-4C45-B13F-82935ABE913D}">
      <dgm:prSet custT="1"/>
      <dgm:spPr/>
      <dgm:t>
        <a:bodyPr/>
        <a:lstStyle/>
        <a:p>
          <a:pPr rtl="0"/>
          <a:r>
            <a:rPr lang="en-ZA" sz="2800" dirty="0" smtClean="0">
              <a:latin typeface="Gill Sans MT" panose="020B0502020104020203" pitchFamily="34" charset="0"/>
            </a:rPr>
            <a:t>Inclusive and Quality Growth of the South African Tourism Economy</a:t>
          </a:r>
          <a:endParaRPr lang="en-ZA" sz="2800" dirty="0">
            <a:latin typeface="Gill Sans MT" panose="020B0502020104020203" pitchFamily="34" charset="0"/>
          </a:endParaRPr>
        </a:p>
      </dgm:t>
    </dgm:pt>
    <dgm:pt modelId="{C1FAEAA9-35B2-4868-944B-DB5D7785EC0F}" type="parTrans" cxnId="{95B9F5AC-5FB8-44D0-BAD4-1D5F2144FFB2}">
      <dgm:prSet/>
      <dgm:spPr/>
      <dgm:t>
        <a:bodyPr/>
        <a:lstStyle/>
        <a:p>
          <a:endParaRPr lang="en-US"/>
        </a:p>
      </dgm:t>
    </dgm:pt>
    <dgm:pt modelId="{B4C1544F-E015-4343-A7F5-38EABC6C4EEA}" type="sibTrans" cxnId="{95B9F5AC-5FB8-44D0-BAD4-1D5F2144FFB2}">
      <dgm:prSet/>
      <dgm:spPr/>
      <dgm:t>
        <a:bodyPr/>
        <a:lstStyle/>
        <a:p>
          <a:endParaRPr lang="en-US"/>
        </a:p>
      </dgm:t>
    </dgm:pt>
    <dgm:pt modelId="{CA521FFE-BBC9-431D-9CA1-F4D3E72EB197}">
      <dgm:prSet custT="1"/>
      <dgm:spPr/>
      <dgm:t>
        <a:bodyPr/>
        <a:lstStyle/>
        <a:p>
          <a:pPr rtl="0"/>
          <a:r>
            <a:rPr lang="en-ZA" sz="2800" dirty="0" smtClean="0">
              <a:latin typeface="Gill Sans MT" panose="020B0502020104020203" pitchFamily="34" charset="0"/>
            </a:rPr>
            <a:t>Facilitating Ease of Access</a:t>
          </a:r>
          <a:endParaRPr lang="en-ZA" sz="2800" dirty="0">
            <a:latin typeface="Gill Sans MT" panose="020B0502020104020203" pitchFamily="34" charset="0"/>
          </a:endParaRPr>
        </a:p>
      </dgm:t>
    </dgm:pt>
    <dgm:pt modelId="{65F56F82-342C-4B4A-BB11-70FF2D76C5A0}" type="parTrans" cxnId="{4C578872-C2E0-4A09-9234-4FC6FAA9440D}">
      <dgm:prSet/>
      <dgm:spPr/>
      <dgm:t>
        <a:bodyPr/>
        <a:lstStyle/>
        <a:p>
          <a:endParaRPr lang="en-US"/>
        </a:p>
      </dgm:t>
    </dgm:pt>
    <dgm:pt modelId="{9F23116F-C75B-4A9A-93F8-5010F474A79E}" type="sibTrans" cxnId="{4C578872-C2E0-4A09-9234-4FC6FAA9440D}">
      <dgm:prSet/>
      <dgm:spPr/>
      <dgm:t>
        <a:bodyPr/>
        <a:lstStyle/>
        <a:p>
          <a:endParaRPr lang="en-US"/>
        </a:p>
      </dgm:t>
    </dgm:pt>
    <dgm:pt modelId="{E79F657F-0C75-4A80-BE83-079F91E9FBB0}">
      <dgm:prSet custT="1"/>
      <dgm:spPr/>
      <dgm:t>
        <a:bodyPr/>
        <a:lstStyle/>
        <a:p>
          <a:pPr rtl="0"/>
          <a:r>
            <a:rPr lang="en-ZA" sz="2800" dirty="0" smtClean="0">
              <a:latin typeface="Gill Sans MT" panose="020B0502020104020203" pitchFamily="34" charset="0"/>
            </a:rPr>
            <a:t>The Visitor Experience </a:t>
          </a:r>
          <a:endParaRPr lang="en-ZA" sz="2800" dirty="0">
            <a:latin typeface="Gill Sans MT" panose="020B0502020104020203" pitchFamily="34" charset="0"/>
          </a:endParaRPr>
        </a:p>
      </dgm:t>
    </dgm:pt>
    <dgm:pt modelId="{564F61C9-3A5D-43BC-A887-B1F9E4CB10A7}" type="parTrans" cxnId="{9D205978-CBD3-41F7-8990-E6A8B51C51AB}">
      <dgm:prSet/>
      <dgm:spPr/>
      <dgm:t>
        <a:bodyPr/>
        <a:lstStyle/>
        <a:p>
          <a:endParaRPr lang="en-US"/>
        </a:p>
      </dgm:t>
    </dgm:pt>
    <dgm:pt modelId="{AA15FF87-03BD-4274-8768-03A474B936F7}" type="sibTrans" cxnId="{9D205978-CBD3-41F7-8990-E6A8B51C51AB}">
      <dgm:prSet/>
      <dgm:spPr/>
      <dgm:t>
        <a:bodyPr/>
        <a:lstStyle/>
        <a:p>
          <a:endParaRPr lang="en-US"/>
        </a:p>
      </dgm:t>
    </dgm:pt>
    <dgm:pt modelId="{70651E1D-EA61-4589-B668-0908322385AC}">
      <dgm:prSet custT="1"/>
      <dgm:spPr/>
      <dgm:t>
        <a:bodyPr/>
        <a:lstStyle/>
        <a:p>
          <a:pPr rtl="0"/>
          <a:r>
            <a:rPr lang="en-ZA" sz="2800" dirty="0" smtClean="0">
              <a:latin typeface="Gill Sans MT" panose="020B0502020104020203" pitchFamily="34" charset="0"/>
            </a:rPr>
            <a:t>Destination Management</a:t>
          </a:r>
          <a:endParaRPr lang="en-ZA" sz="2800" dirty="0">
            <a:latin typeface="Gill Sans MT" panose="020B0502020104020203" pitchFamily="34" charset="0"/>
          </a:endParaRPr>
        </a:p>
      </dgm:t>
    </dgm:pt>
    <dgm:pt modelId="{3742DD97-8024-4DB8-B3A4-5648AC58269E}" type="parTrans" cxnId="{668E873C-C632-4CC1-A755-277FCFC158DE}">
      <dgm:prSet/>
      <dgm:spPr/>
      <dgm:t>
        <a:bodyPr/>
        <a:lstStyle/>
        <a:p>
          <a:endParaRPr lang="en-US"/>
        </a:p>
      </dgm:t>
    </dgm:pt>
    <dgm:pt modelId="{3083179D-DB71-4C50-AC4A-C580B518095F}" type="sibTrans" cxnId="{668E873C-C632-4CC1-A755-277FCFC158DE}">
      <dgm:prSet/>
      <dgm:spPr/>
      <dgm:t>
        <a:bodyPr/>
        <a:lstStyle/>
        <a:p>
          <a:endParaRPr lang="en-US"/>
        </a:p>
      </dgm:t>
    </dgm:pt>
    <dgm:pt modelId="{40155606-27D8-4E82-BB70-A1FBE429EEAD}">
      <dgm:prSet custT="1"/>
      <dgm:spPr/>
      <dgm:t>
        <a:bodyPr/>
        <a:lstStyle/>
        <a:p>
          <a:r>
            <a:rPr lang="en-ZA" sz="2800" dirty="0" smtClean="0">
              <a:latin typeface="Gill Sans MT" panose="020B0502020104020203" pitchFamily="34" charset="0"/>
            </a:rPr>
            <a:t>Effective Marketing</a:t>
          </a:r>
          <a:endParaRPr lang="en-ZA" sz="2800" dirty="0">
            <a:latin typeface="Gill Sans MT" panose="020B0502020104020203" pitchFamily="34" charset="0"/>
          </a:endParaRPr>
        </a:p>
      </dgm:t>
    </dgm:pt>
    <dgm:pt modelId="{6C2F6E2A-670F-4D13-A843-675B6728FEC1}" type="parTrans" cxnId="{85126496-48AA-4EFF-B10A-136042A3A3D1}">
      <dgm:prSet/>
      <dgm:spPr/>
      <dgm:t>
        <a:bodyPr/>
        <a:lstStyle/>
        <a:p>
          <a:endParaRPr lang="en-US"/>
        </a:p>
      </dgm:t>
    </dgm:pt>
    <dgm:pt modelId="{DFDABBF1-D4A5-4ED8-A218-939B7C340069}" type="sibTrans" cxnId="{85126496-48AA-4EFF-B10A-136042A3A3D1}">
      <dgm:prSet/>
      <dgm:spPr/>
      <dgm:t>
        <a:bodyPr/>
        <a:lstStyle/>
        <a:p>
          <a:endParaRPr lang="en-US"/>
        </a:p>
      </dgm:t>
    </dgm:pt>
    <dgm:pt modelId="{F3A64DD6-40D9-4C47-94C6-F1DBA7AFE937}">
      <dgm:prSet custT="1"/>
      <dgm:spPr/>
      <dgm:t>
        <a:bodyPr/>
        <a:lstStyle/>
        <a:p>
          <a:pPr rtl="0"/>
          <a:r>
            <a:rPr lang="en-ZA" sz="2800" dirty="0" smtClean="0">
              <a:latin typeface="Gill Sans MT" panose="020B0502020104020203" pitchFamily="34" charset="0"/>
            </a:rPr>
            <a:t>Broad Based Benefits</a:t>
          </a:r>
          <a:endParaRPr lang="en-ZA" sz="2800" dirty="0">
            <a:latin typeface="Gill Sans MT" panose="020B0502020104020203" pitchFamily="34" charset="0"/>
          </a:endParaRPr>
        </a:p>
      </dgm:t>
    </dgm:pt>
    <dgm:pt modelId="{A1A2844C-137F-42F2-804E-4F33A1F74720}" type="parTrans" cxnId="{120725B7-4959-40C0-BECD-280174DCB194}">
      <dgm:prSet/>
      <dgm:spPr/>
      <dgm:t>
        <a:bodyPr/>
        <a:lstStyle/>
        <a:p>
          <a:endParaRPr lang="en-US"/>
        </a:p>
      </dgm:t>
    </dgm:pt>
    <dgm:pt modelId="{C90DAFAC-68C7-4424-B171-958DCF118460}" type="sibTrans" cxnId="{120725B7-4959-40C0-BECD-280174DCB194}">
      <dgm:prSet/>
      <dgm:spPr/>
      <dgm:t>
        <a:bodyPr/>
        <a:lstStyle/>
        <a:p>
          <a:endParaRPr lang="en-US"/>
        </a:p>
      </dgm:t>
    </dgm:pt>
    <dgm:pt modelId="{7957398B-2FC3-485D-88EC-E79D596E649E}" type="pres">
      <dgm:prSet presAssocID="{737A0FAD-CCDE-4F7C-A4E1-A3E8A02F046E}" presName="Name0" presStyleCnt="0">
        <dgm:presLayoutVars>
          <dgm:dir/>
          <dgm:animLvl val="lvl"/>
          <dgm:resizeHandles val="exact"/>
        </dgm:presLayoutVars>
      </dgm:prSet>
      <dgm:spPr/>
      <dgm:t>
        <a:bodyPr/>
        <a:lstStyle/>
        <a:p>
          <a:endParaRPr lang="en-US"/>
        </a:p>
      </dgm:t>
    </dgm:pt>
    <dgm:pt modelId="{7AA92C91-8A0C-4F71-9D61-942425576C4F}" type="pres">
      <dgm:prSet presAssocID="{BF0D9460-3781-4C45-B13F-82935ABE913D}" presName="linNode" presStyleCnt="0"/>
      <dgm:spPr/>
    </dgm:pt>
    <dgm:pt modelId="{650D1703-967C-468C-A7DF-F17205B8A82E}" type="pres">
      <dgm:prSet presAssocID="{BF0D9460-3781-4C45-B13F-82935ABE913D}" presName="parTx" presStyleLbl="revTx" presStyleIdx="0" presStyleCnt="1">
        <dgm:presLayoutVars>
          <dgm:chMax val="1"/>
          <dgm:bulletEnabled val="1"/>
        </dgm:presLayoutVars>
      </dgm:prSet>
      <dgm:spPr/>
      <dgm:t>
        <a:bodyPr/>
        <a:lstStyle/>
        <a:p>
          <a:endParaRPr lang="en-US"/>
        </a:p>
      </dgm:t>
    </dgm:pt>
    <dgm:pt modelId="{858149C2-F4C2-40F1-88E9-D6AD7230C8DD}" type="pres">
      <dgm:prSet presAssocID="{BF0D9460-3781-4C45-B13F-82935ABE913D}" presName="bracket" presStyleLbl="parChTrans1D1" presStyleIdx="0" presStyleCnt="1"/>
      <dgm:spPr/>
    </dgm:pt>
    <dgm:pt modelId="{1B4BF4F7-4E28-45BD-A718-0504A6B1DBA5}" type="pres">
      <dgm:prSet presAssocID="{BF0D9460-3781-4C45-B13F-82935ABE913D}" presName="spH" presStyleCnt="0"/>
      <dgm:spPr/>
    </dgm:pt>
    <dgm:pt modelId="{FAFC53FB-CA2B-4EF2-B26B-82F3A6EFBA69}" type="pres">
      <dgm:prSet presAssocID="{BF0D9460-3781-4C45-B13F-82935ABE913D}" presName="desTx" presStyleLbl="node1" presStyleIdx="0" presStyleCnt="1">
        <dgm:presLayoutVars>
          <dgm:bulletEnabled val="1"/>
        </dgm:presLayoutVars>
      </dgm:prSet>
      <dgm:spPr/>
      <dgm:t>
        <a:bodyPr/>
        <a:lstStyle/>
        <a:p>
          <a:endParaRPr lang="en-US"/>
        </a:p>
      </dgm:t>
    </dgm:pt>
  </dgm:ptLst>
  <dgm:cxnLst>
    <dgm:cxn modelId="{95B9F5AC-5FB8-44D0-BAD4-1D5F2144FFB2}" srcId="{737A0FAD-CCDE-4F7C-A4E1-A3E8A02F046E}" destId="{BF0D9460-3781-4C45-B13F-82935ABE913D}" srcOrd="0" destOrd="0" parTransId="{C1FAEAA9-35B2-4868-944B-DB5D7785EC0F}" sibTransId="{B4C1544F-E015-4343-A7F5-38EABC6C4EEA}"/>
    <dgm:cxn modelId="{43DFB792-B52E-4704-905D-AA5696C1BF93}" type="presOf" srcId="{70651E1D-EA61-4589-B668-0908322385AC}" destId="{FAFC53FB-CA2B-4EF2-B26B-82F3A6EFBA69}" srcOrd="0" destOrd="3" presId="urn:diagrams.loki3.com/BracketList"/>
    <dgm:cxn modelId="{4C578872-C2E0-4A09-9234-4FC6FAA9440D}" srcId="{BF0D9460-3781-4C45-B13F-82935ABE913D}" destId="{CA521FFE-BBC9-431D-9CA1-F4D3E72EB197}" srcOrd="1" destOrd="0" parTransId="{65F56F82-342C-4B4A-BB11-70FF2D76C5A0}" sibTransId="{9F23116F-C75B-4A9A-93F8-5010F474A79E}"/>
    <dgm:cxn modelId="{668E873C-C632-4CC1-A755-277FCFC158DE}" srcId="{BF0D9460-3781-4C45-B13F-82935ABE913D}" destId="{70651E1D-EA61-4589-B668-0908322385AC}" srcOrd="3" destOrd="0" parTransId="{3742DD97-8024-4DB8-B3A4-5648AC58269E}" sibTransId="{3083179D-DB71-4C50-AC4A-C580B518095F}"/>
    <dgm:cxn modelId="{9D205978-CBD3-41F7-8990-E6A8B51C51AB}" srcId="{BF0D9460-3781-4C45-B13F-82935ABE913D}" destId="{E79F657F-0C75-4A80-BE83-079F91E9FBB0}" srcOrd="2" destOrd="0" parTransId="{564F61C9-3A5D-43BC-A887-B1F9E4CB10A7}" sibTransId="{AA15FF87-03BD-4274-8768-03A474B936F7}"/>
    <dgm:cxn modelId="{5FE65B29-4875-496D-BD3A-64104CEB173C}" type="presOf" srcId="{F3A64DD6-40D9-4C47-94C6-F1DBA7AFE937}" destId="{FAFC53FB-CA2B-4EF2-B26B-82F3A6EFBA69}" srcOrd="0" destOrd="4" presId="urn:diagrams.loki3.com/BracketList"/>
    <dgm:cxn modelId="{373AC20D-DDAD-4525-B246-FF2C93FD1789}" type="presOf" srcId="{40155606-27D8-4E82-BB70-A1FBE429EEAD}" destId="{FAFC53FB-CA2B-4EF2-B26B-82F3A6EFBA69}" srcOrd="0" destOrd="0" presId="urn:diagrams.loki3.com/BracketList"/>
    <dgm:cxn modelId="{C0A64C3A-32C4-4E8D-BA89-5B51A66C3B92}" type="presOf" srcId="{E79F657F-0C75-4A80-BE83-079F91E9FBB0}" destId="{FAFC53FB-CA2B-4EF2-B26B-82F3A6EFBA69}" srcOrd="0" destOrd="2" presId="urn:diagrams.loki3.com/BracketList"/>
    <dgm:cxn modelId="{E684DE68-F5E5-4449-BB98-D41DF13649D4}" type="presOf" srcId="{CA521FFE-BBC9-431D-9CA1-F4D3E72EB197}" destId="{FAFC53FB-CA2B-4EF2-B26B-82F3A6EFBA69}" srcOrd="0" destOrd="1" presId="urn:diagrams.loki3.com/BracketList"/>
    <dgm:cxn modelId="{4492BDED-9BAD-4DDB-8659-967A255A9E00}" type="presOf" srcId="{BF0D9460-3781-4C45-B13F-82935ABE913D}" destId="{650D1703-967C-468C-A7DF-F17205B8A82E}" srcOrd="0" destOrd="0" presId="urn:diagrams.loki3.com/BracketList"/>
    <dgm:cxn modelId="{85126496-48AA-4EFF-B10A-136042A3A3D1}" srcId="{BF0D9460-3781-4C45-B13F-82935ABE913D}" destId="{40155606-27D8-4E82-BB70-A1FBE429EEAD}" srcOrd="0" destOrd="0" parTransId="{6C2F6E2A-670F-4D13-A843-675B6728FEC1}" sibTransId="{DFDABBF1-D4A5-4ED8-A218-939B7C340069}"/>
    <dgm:cxn modelId="{120725B7-4959-40C0-BECD-280174DCB194}" srcId="{BF0D9460-3781-4C45-B13F-82935ABE913D}" destId="{F3A64DD6-40D9-4C47-94C6-F1DBA7AFE937}" srcOrd="4" destOrd="0" parTransId="{A1A2844C-137F-42F2-804E-4F33A1F74720}" sibTransId="{C90DAFAC-68C7-4424-B171-958DCF118460}"/>
    <dgm:cxn modelId="{BBD2779C-6F12-494F-8D91-08AD4D4B01C5}" type="presOf" srcId="{737A0FAD-CCDE-4F7C-A4E1-A3E8A02F046E}" destId="{7957398B-2FC3-485D-88EC-E79D596E649E}" srcOrd="0" destOrd="0" presId="urn:diagrams.loki3.com/BracketList"/>
    <dgm:cxn modelId="{B7EB1485-0D3A-49FE-9D02-96425F6F0197}" type="presParOf" srcId="{7957398B-2FC3-485D-88EC-E79D596E649E}" destId="{7AA92C91-8A0C-4F71-9D61-942425576C4F}" srcOrd="0" destOrd="0" presId="urn:diagrams.loki3.com/BracketList"/>
    <dgm:cxn modelId="{5A4277B9-BEB7-44A0-AD9D-2010365FC2E5}" type="presParOf" srcId="{7AA92C91-8A0C-4F71-9D61-942425576C4F}" destId="{650D1703-967C-468C-A7DF-F17205B8A82E}" srcOrd="0" destOrd="0" presId="urn:diagrams.loki3.com/BracketList"/>
    <dgm:cxn modelId="{F4DAF584-4801-4E10-9D83-90CD94615E6F}" type="presParOf" srcId="{7AA92C91-8A0C-4F71-9D61-942425576C4F}" destId="{858149C2-F4C2-40F1-88E9-D6AD7230C8DD}" srcOrd="1" destOrd="0" presId="urn:diagrams.loki3.com/BracketList"/>
    <dgm:cxn modelId="{901C9751-3DC7-4D9F-8B06-3B149336C3B8}" type="presParOf" srcId="{7AA92C91-8A0C-4F71-9D61-942425576C4F}" destId="{1B4BF4F7-4E28-45BD-A718-0504A6B1DBA5}" srcOrd="2" destOrd="0" presId="urn:diagrams.loki3.com/BracketList"/>
    <dgm:cxn modelId="{A0689208-C07D-4A56-8935-FFB35EDD10CB}" type="presParOf" srcId="{7AA92C91-8A0C-4F71-9D61-942425576C4F}" destId="{FAFC53FB-CA2B-4EF2-B26B-82F3A6EFBA69}"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D1703-967C-468C-A7DF-F17205B8A82E}">
      <dsp:nvSpPr>
        <dsp:cNvPr id="0" name=""/>
        <dsp:cNvSpPr/>
      </dsp:nvSpPr>
      <dsp:spPr>
        <a:xfrm>
          <a:off x="0" y="805738"/>
          <a:ext cx="2358614" cy="2815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rtl="0">
            <a:lnSpc>
              <a:spcPct val="90000"/>
            </a:lnSpc>
            <a:spcBef>
              <a:spcPct val="0"/>
            </a:spcBef>
            <a:spcAft>
              <a:spcPct val="35000"/>
            </a:spcAft>
          </a:pPr>
          <a:r>
            <a:rPr lang="en-ZA" sz="2800" kern="1200" dirty="0" smtClean="0">
              <a:latin typeface="Gill Sans MT" panose="020B0502020104020203" pitchFamily="34" charset="0"/>
            </a:rPr>
            <a:t>Inclusive and Quality Growth of the South African Tourism Economy</a:t>
          </a:r>
          <a:endParaRPr lang="en-ZA" sz="2800" kern="1200" dirty="0">
            <a:latin typeface="Gill Sans MT" panose="020B0502020104020203" pitchFamily="34" charset="0"/>
          </a:endParaRPr>
        </a:p>
      </dsp:txBody>
      <dsp:txXfrm>
        <a:off x="0" y="805738"/>
        <a:ext cx="2358614" cy="2815312"/>
      </dsp:txXfrm>
    </dsp:sp>
    <dsp:sp modelId="{858149C2-F4C2-40F1-88E9-D6AD7230C8DD}">
      <dsp:nvSpPr>
        <dsp:cNvPr id="0" name=""/>
        <dsp:cNvSpPr/>
      </dsp:nvSpPr>
      <dsp:spPr>
        <a:xfrm>
          <a:off x="2358613" y="805738"/>
          <a:ext cx="471722" cy="2815312"/>
        </a:xfrm>
        <a:prstGeom prst="leftBrace">
          <a:avLst>
            <a:gd name="adj1" fmla="val 35000"/>
            <a:gd name="adj2" fmla="val 50000"/>
          </a:avLst>
        </a:pr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FC53FB-CA2B-4EF2-B26B-82F3A6EFBA69}">
      <dsp:nvSpPr>
        <dsp:cNvPr id="0" name=""/>
        <dsp:cNvSpPr/>
      </dsp:nvSpPr>
      <dsp:spPr>
        <a:xfrm>
          <a:off x="3019025" y="805738"/>
          <a:ext cx="6415430" cy="281531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ZA" sz="2800" kern="1200" dirty="0" smtClean="0">
              <a:latin typeface="Gill Sans MT" panose="020B0502020104020203" pitchFamily="34" charset="0"/>
            </a:rPr>
            <a:t>Effective Marketing</a:t>
          </a:r>
          <a:endParaRPr lang="en-ZA" sz="2800" kern="1200" dirty="0">
            <a:latin typeface="Gill Sans MT" panose="020B0502020104020203" pitchFamily="34" charset="0"/>
          </a:endParaRPr>
        </a:p>
        <a:p>
          <a:pPr marL="285750" lvl="1" indent="-285750" algn="l" defTabSz="1244600" rtl="0">
            <a:lnSpc>
              <a:spcPct val="90000"/>
            </a:lnSpc>
            <a:spcBef>
              <a:spcPct val="0"/>
            </a:spcBef>
            <a:spcAft>
              <a:spcPct val="15000"/>
            </a:spcAft>
            <a:buChar char="••"/>
          </a:pPr>
          <a:r>
            <a:rPr lang="en-ZA" sz="2800" kern="1200" dirty="0" smtClean="0">
              <a:latin typeface="Gill Sans MT" panose="020B0502020104020203" pitchFamily="34" charset="0"/>
            </a:rPr>
            <a:t>Facilitating Ease of Access</a:t>
          </a:r>
          <a:endParaRPr lang="en-ZA" sz="2800" kern="1200" dirty="0">
            <a:latin typeface="Gill Sans MT" panose="020B0502020104020203" pitchFamily="34" charset="0"/>
          </a:endParaRPr>
        </a:p>
        <a:p>
          <a:pPr marL="285750" lvl="1" indent="-285750" algn="l" defTabSz="1244600" rtl="0">
            <a:lnSpc>
              <a:spcPct val="90000"/>
            </a:lnSpc>
            <a:spcBef>
              <a:spcPct val="0"/>
            </a:spcBef>
            <a:spcAft>
              <a:spcPct val="15000"/>
            </a:spcAft>
            <a:buChar char="••"/>
          </a:pPr>
          <a:r>
            <a:rPr lang="en-ZA" sz="2800" kern="1200" dirty="0" smtClean="0">
              <a:latin typeface="Gill Sans MT" panose="020B0502020104020203" pitchFamily="34" charset="0"/>
            </a:rPr>
            <a:t>The Visitor Experience </a:t>
          </a:r>
          <a:endParaRPr lang="en-ZA" sz="2800" kern="1200" dirty="0">
            <a:latin typeface="Gill Sans MT" panose="020B0502020104020203" pitchFamily="34" charset="0"/>
          </a:endParaRPr>
        </a:p>
        <a:p>
          <a:pPr marL="285750" lvl="1" indent="-285750" algn="l" defTabSz="1244600" rtl="0">
            <a:lnSpc>
              <a:spcPct val="90000"/>
            </a:lnSpc>
            <a:spcBef>
              <a:spcPct val="0"/>
            </a:spcBef>
            <a:spcAft>
              <a:spcPct val="15000"/>
            </a:spcAft>
            <a:buChar char="••"/>
          </a:pPr>
          <a:r>
            <a:rPr lang="en-ZA" sz="2800" kern="1200" dirty="0" smtClean="0">
              <a:latin typeface="Gill Sans MT" panose="020B0502020104020203" pitchFamily="34" charset="0"/>
            </a:rPr>
            <a:t>Destination Management</a:t>
          </a:r>
          <a:endParaRPr lang="en-ZA" sz="2800" kern="1200" dirty="0">
            <a:latin typeface="Gill Sans MT" panose="020B0502020104020203" pitchFamily="34" charset="0"/>
          </a:endParaRPr>
        </a:p>
        <a:p>
          <a:pPr marL="285750" lvl="1" indent="-285750" algn="l" defTabSz="1244600" rtl="0">
            <a:lnSpc>
              <a:spcPct val="90000"/>
            </a:lnSpc>
            <a:spcBef>
              <a:spcPct val="0"/>
            </a:spcBef>
            <a:spcAft>
              <a:spcPct val="15000"/>
            </a:spcAft>
            <a:buChar char="••"/>
          </a:pPr>
          <a:r>
            <a:rPr lang="en-ZA" sz="2800" kern="1200" dirty="0" smtClean="0">
              <a:latin typeface="Gill Sans MT" panose="020B0502020104020203" pitchFamily="34" charset="0"/>
            </a:rPr>
            <a:t>Broad Based Benefits</a:t>
          </a:r>
          <a:endParaRPr lang="en-ZA" sz="2800" kern="1200" dirty="0">
            <a:latin typeface="Gill Sans MT" panose="020B0502020104020203" pitchFamily="34" charset="0"/>
          </a:endParaRPr>
        </a:p>
      </dsp:txBody>
      <dsp:txXfrm>
        <a:off x="3019025" y="805738"/>
        <a:ext cx="6415430" cy="2815312"/>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53A1D2DF-3934-482F-B10B-00588E734BD8}" type="datetimeFigureOut">
              <a:rPr lang="en-ZA" smtClean="0"/>
              <a:t>2018/09/03</a:t>
            </a:fld>
            <a:endParaRPr lang="en-ZA"/>
          </a:p>
        </p:txBody>
      </p:sp>
      <p:sp>
        <p:nvSpPr>
          <p:cNvPr id="4" name="Slide Image Placeholder 3"/>
          <p:cNvSpPr>
            <a:spLocks noGrp="1" noRot="1" noChangeAspect="1"/>
          </p:cNvSpPr>
          <p:nvPr>
            <p:ph type="sldImg" idx="2"/>
          </p:nvPr>
        </p:nvSpPr>
        <p:spPr>
          <a:xfrm>
            <a:off x="787400" y="1162050"/>
            <a:ext cx="5435600" cy="3138488"/>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829967"/>
            <a:ext cx="3037840" cy="466434"/>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1440" tIns="45720" rIns="91440" bIns="45720" rtlCol="0" anchor="b"/>
          <a:lstStyle>
            <a:lvl1pPr algn="r">
              <a:defRPr sz="1200"/>
            </a:lvl1pPr>
          </a:lstStyle>
          <a:p>
            <a:fld id="{FBA9D87F-63F4-469D-B67D-F3A00BF22E73}" type="slidenum">
              <a:rPr lang="en-ZA" smtClean="0"/>
              <a:t>‹#›</a:t>
            </a:fld>
            <a:endParaRPr lang="en-ZA"/>
          </a:p>
        </p:txBody>
      </p:sp>
    </p:spTree>
    <p:extLst>
      <p:ext uri="{BB962C8B-B14F-4D97-AF65-F5344CB8AC3E}">
        <p14:creationId xmlns:p14="http://schemas.microsoft.com/office/powerpoint/2010/main" val="244893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02EDC-0BE1-4820-B591-570EC25993C5}"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6403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35</a:t>
            </a:fld>
            <a:endParaRPr lang="en-ZA"/>
          </a:p>
        </p:txBody>
      </p:sp>
    </p:spTree>
    <p:extLst>
      <p:ext uri="{BB962C8B-B14F-4D97-AF65-F5344CB8AC3E}">
        <p14:creationId xmlns:p14="http://schemas.microsoft.com/office/powerpoint/2010/main" val="3155156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6157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46</a:t>
            </a:fld>
            <a:endParaRPr lang="en-ZA"/>
          </a:p>
        </p:txBody>
      </p:sp>
    </p:spTree>
    <p:extLst>
      <p:ext uri="{BB962C8B-B14F-4D97-AF65-F5344CB8AC3E}">
        <p14:creationId xmlns:p14="http://schemas.microsoft.com/office/powerpoint/2010/main" val="517265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2F92F-CBA8-4FD6-B08B-F792C104B781}" type="slidenum">
              <a:rPr lang="en-US" smtClean="0"/>
              <a:t>48</a:t>
            </a:fld>
            <a:endParaRPr lang="en-US"/>
          </a:p>
        </p:txBody>
      </p:sp>
    </p:spTree>
    <p:extLst>
      <p:ext uri="{BB962C8B-B14F-4D97-AF65-F5344CB8AC3E}">
        <p14:creationId xmlns:p14="http://schemas.microsoft.com/office/powerpoint/2010/main" val="326048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53</a:t>
            </a:fld>
            <a:endParaRPr lang="en-ZA"/>
          </a:p>
        </p:txBody>
      </p:sp>
    </p:spTree>
    <p:extLst>
      <p:ext uri="{BB962C8B-B14F-4D97-AF65-F5344CB8AC3E}">
        <p14:creationId xmlns:p14="http://schemas.microsoft.com/office/powerpoint/2010/main" val="1258884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55</a:t>
            </a:fld>
            <a:endParaRPr lang="en-ZA"/>
          </a:p>
        </p:txBody>
      </p:sp>
    </p:spTree>
    <p:extLst>
      <p:ext uri="{BB962C8B-B14F-4D97-AF65-F5344CB8AC3E}">
        <p14:creationId xmlns:p14="http://schemas.microsoft.com/office/powerpoint/2010/main" val="43128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57</a:t>
            </a:fld>
            <a:endParaRPr lang="en-ZA"/>
          </a:p>
        </p:txBody>
      </p:sp>
    </p:spTree>
    <p:extLst>
      <p:ext uri="{BB962C8B-B14F-4D97-AF65-F5344CB8AC3E}">
        <p14:creationId xmlns:p14="http://schemas.microsoft.com/office/powerpoint/2010/main" val="317360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reviewed strategy was approved by Minister Hanekom on 30 March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smtClean="0">
                <a:ln>
                  <a:noFill/>
                </a:ln>
                <a:solidFill>
                  <a:prstClr val="black"/>
                </a:solidFill>
                <a:effectLst/>
                <a:uLnTx/>
                <a:uFillTx/>
                <a:latin typeface="+mn-lt"/>
                <a:ea typeface="+mn-ea"/>
                <a:cs typeface="+mn-cs"/>
              </a:rPr>
              <a:t>Copies will be made available as it will be shared with the presentation</a:t>
            </a:r>
          </a:p>
          <a:p>
            <a:endParaRPr lang="en-ZA" dirty="0"/>
          </a:p>
        </p:txBody>
      </p:sp>
      <p:sp>
        <p:nvSpPr>
          <p:cNvPr id="4" name="Slide Number Placeholder 3"/>
          <p:cNvSpPr>
            <a:spLocks noGrp="1"/>
          </p:cNvSpPr>
          <p:nvPr>
            <p:ph type="sldNum" sz="quarter" idx="10"/>
          </p:nvPr>
        </p:nvSpPr>
        <p:spPr/>
        <p:txBody>
          <a:bodyPr/>
          <a:lstStyle/>
          <a:p>
            <a:fld id="{FBA9D87F-63F4-469D-B67D-F3A00BF22E73}" type="slidenum">
              <a:rPr lang="en-ZA" smtClean="0"/>
              <a:t>6</a:t>
            </a:fld>
            <a:endParaRPr lang="en-ZA"/>
          </a:p>
        </p:txBody>
      </p:sp>
    </p:spTree>
    <p:extLst>
      <p:ext uri="{BB962C8B-B14F-4D97-AF65-F5344CB8AC3E}">
        <p14:creationId xmlns:p14="http://schemas.microsoft.com/office/powerpoint/2010/main" val="231640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r>
              <a:rPr lang="en-ZA" dirty="0" smtClean="0"/>
              <a:t>SAT</a:t>
            </a:r>
            <a:r>
              <a:rPr lang="en-ZA" baseline="0" dirty="0" smtClean="0"/>
              <a:t> to add more</a:t>
            </a:r>
            <a:endParaRPr lang="en-ZA" dirty="0"/>
          </a:p>
        </p:txBody>
      </p:sp>
      <p:sp>
        <p:nvSpPr>
          <p:cNvPr id="4" name="Slide Number Placeholder 3"/>
          <p:cNvSpPr>
            <a:spLocks noGrp="1"/>
          </p:cNvSpPr>
          <p:nvPr>
            <p:ph type="sldNum" sz="quarter" idx="10"/>
          </p:nvPr>
        </p:nvSpPr>
        <p:spPr/>
        <p:txBody>
          <a:bodyPr/>
          <a:lstStyle/>
          <a:p>
            <a:fld id="{FBA9D87F-63F4-469D-B67D-F3A00BF22E73}" type="slidenum">
              <a:rPr lang="en-ZA" smtClean="0"/>
              <a:t>17</a:t>
            </a:fld>
            <a:endParaRPr lang="en-ZA"/>
          </a:p>
        </p:txBody>
      </p:sp>
    </p:spTree>
    <p:extLst>
      <p:ext uri="{BB962C8B-B14F-4D97-AF65-F5344CB8AC3E}">
        <p14:creationId xmlns:p14="http://schemas.microsoft.com/office/powerpoint/2010/main" val="3699014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reviewed strategy was approved by Minister Hanekom on 30 March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smtClean="0">
                <a:ln>
                  <a:noFill/>
                </a:ln>
                <a:solidFill>
                  <a:prstClr val="black"/>
                </a:solidFill>
                <a:effectLst/>
                <a:uLnTx/>
                <a:uFillTx/>
                <a:latin typeface="+mn-lt"/>
                <a:ea typeface="+mn-ea"/>
                <a:cs typeface="+mn-cs"/>
              </a:rPr>
              <a:t>Copies will be made available as it will be shared with the presentation</a:t>
            </a:r>
          </a:p>
          <a:p>
            <a:endParaRPr lang="en-ZA" dirty="0"/>
          </a:p>
        </p:txBody>
      </p:sp>
      <p:sp>
        <p:nvSpPr>
          <p:cNvPr id="4" name="Slide Number Placeholder 3"/>
          <p:cNvSpPr>
            <a:spLocks noGrp="1"/>
          </p:cNvSpPr>
          <p:nvPr>
            <p:ph type="sldNum" sz="quarter" idx="10"/>
          </p:nvPr>
        </p:nvSpPr>
        <p:spPr/>
        <p:txBody>
          <a:bodyPr/>
          <a:lstStyle/>
          <a:p>
            <a:fld id="{FBA9D87F-63F4-469D-B67D-F3A00BF22E73}" type="slidenum">
              <a:rPr lang="en-ZA" smtClean="0"/>
              <a:t>20</a:t>
            </a:fld>
            <a:endParaRPr lang="en-ZA"/>
          </a:p>
        </p:txBody>
      </p:sp>
    </p:spTree>
    <p:extLst>
      <p:ext uri="{BB962C8B-B14F-4D97-AF65-F5344CB8AC3E}">
        <p14:creationId xmlns:p14="http://schemas.microsoft.com/office/powerpoint/2010/main" val="46212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21</a:t>
            </a:fld>
            <a:endParaRPr lang="en-ZA"/>
          </a:p>
        </p:txBody>
      </p:sp>
    </p:spTree>
    <p:extLst>
      <p:ext uri="{BB962C8B-B14F-4D97-AF65-F5344CB8AC3E}">
        <p14:creationId xmlns:p14="http://schemas.microsoft.com/office/powerpoint/2010/main" val="385430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9CEC1E-F12F-4161-B5AB-6EF4DB248D7E}" type="slidenum">
              <a:rPr kumimoji="0" lang="en-ZA" sz="1200" b="0" i="0" u="none" strike="noStrike" kern="1200" cap="none" spc="0" normalizeH="0" baseline="0" noProof="0" smtClean="0">
                <a:ln>
                  <a:noFill/>
                </a:ln>
                <a:solidFill>
                  <a:prstClr val="black"/>
                </a:solidFill>
                <a:effectLst/>
                <a:uLnTx/>
                <a:uFillTx/>
                <a:latin typeface="Arial" charset="0"/>
                <a:ea typeface="ヒラギノ角ゴ Pro W3"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ZA" sz="1200" b="0" i="0" u="none" strike="noStrike" kern="1200" cap="none" spc="0" normalizeH="0" baseline="0" noProof="0" dirty="0">
              <a:ln>
                <a:noFill/>
              </a:ln>
              <a:solidFill>
                <a:prstClr val="black"/>
              </a:solidFill>
              <a:effectLst/>
              <a:uLnTx/>
              <a:uFillTx/>
              <a:latin typeface="Arial" charset="0"/>
              <a:ea typeface="ヒラギノ角ゴ Pro W3" charset="0"/>
            </a:endParaRPr>
          </a:p>
        </p:txBody>
      </p:sp>
    </p:spTree>
    <p:extLst>
      <p:ext uri="{BB962C8B-B14F-4D97-AF65-F5344CB8AC3E}">
        <p14:creationId xmlns:p14="http://schemas.microsoft.com/office/powerpoint/2010/main" val="372034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162050"/>
            <a:ext cx="5435600"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27</a:t>
            </a:fld>
            <a:endParaRPr lang="en-ZA"/>
          </a:p>
        </p:txBody>
      </p:sp>
    </p:spTree>
    <p:extLst>
      <p:ext uri="{BB962C8B-B14F-4D97-AF65-F5344CB8AC3E}">
        <p14:creationId xmlns:p14="http://schemas.microsoft.com/office/powerpoint/2010/main" val="57468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33</a:t>
            </a:fld>
            <a:endParaRPr lang="en-ZA"/>
          </a:p>
        </p:txBody>
      </p:sp>
    </p:spTree>
    <p:extLst>
      <p:ext uri="{BB962C8B-B14F-4D97-AF65-F5344CB8AC3E}">
        <p14:creationId xmlns:p14="http://schemas.microsoft.com/office/powerpoint/2010/main" val="10868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9D87F-63F4-469D-B67D-F3A00BF22E73}" type="slidenum">
              <a:rPr lang="en-ZA" smtClean="0"/>
              <a:t>34</a:t>
            </a:fld>
            <a:endParaRPr lang="en-ZA"/>
          </a:p>
        </p:txBody>
      </p:sp>
    </p:spTree>
    <p:extLst>
      <p:ext uri="{BB962C8B-B14F-4D97-AF65-F5344CB8AC3E}">
        <p14:creationId xmlns:p14="http://schemas.microsoft.com/office/powerpoint/2010/main" val="417940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Title 1"/>
          <p:cNvSpPr>
            <a:spLocks noGrp="1"/>
          </p:cNvSpPr>
          <p:nvPr>
            <p:ph type="title"/>
          </p:nvPr>
        </p:nvSpPr>
        <p:spPr>
          <a:xfrm>
            <a:off x="838201" y="374849"/>
            <a:ext cx="10515600" cy="1360850"/>
          </a:xfrm>
        </p:spPr>
        <p:txBody>
          <a:bodyPr>
            <a:normAutofit/>
          </a:bodyPr>
          <a:lstStyle/>
          <a:p>
            <a:r>
              <a:rPr lang="en-US" sz="2400" b="1" smtClean="0">
                <a:solidFill>
                  <a:srgbClr val="F26500"/>
                </a:solidFill>
                <a:latin typeface="Gill Sans MT" panose="020B0502020104020203" pitchFamily="34" charset="0"/>
              </a:rPr>
              <a:t>Click to edit Master title style</a:t>
            </a:r>
            <a:endParaRPr lang="en-ZA" sz="2400" b="1" dirty="0">
              <a:solidFill>
                <a:srgbClr val="F26500"/>
              </a:solidFill>
              <a:latin typeface="Gill Sans MT" panose="020B0502020104020203" pitchFamily="34" charset="0"/>
            </a:endParaRPr>
          </a:p>
        </p:txBody>
      </p:sp>
      <p:sp>
        <p:nvSpPr>
          <p:cNvPr id="22" name="Content Placeholder 2"/>
          <p:cNvSpPr>
            <a:spLocks noGrp="1"/>
          </p:cNvSpPr>
          <p:nvPr>
            <p:ph idx="1"/>
          </p:nvPr>
        </p:nvSpPr>
        <p:spPr>
          <a:xfrm>
            <a:off x="838201" y="1874230"/>
            <a:ext cx="10515600" cy="3995382"/>
          </a:xfrm>
          <a:prstGeom prst="rect">
            <a:avLst/>
          </a:prstGeom>
        </p:spPr>
        <p:txBody>
          <a:bodyPr>
            <a:normAutofit/>
          </a:bodyPr>
          <a:lstStyle/>
          <a:p>
            <a:pPr lvl="0"/>
            <a:r>
              <a:rPr lang="en-US" sz="1500" smtClean="0">
                <a:latin typeface="Arial" panose="020B0604020202020204" pitchFamily="34" charset="0"/>
                <a:cs typeface="Arial" panose="020B0604020202020204" pitchFamily="34" charset="0"/>
              </a:rPr>
              <a:t>Click to edit Master text styles</a:t>
            </a:r>
          </a:p>
        </p:txBody>
      </p:sp>
      <p:sp>
        <p:nvSpPr>
          <p:cNvPr id="23" name="Footer Placeholder 6"/>
          <p:cNvSpPr>
            <a:spLocks noGrp="1"/>
          </p:cNvSpPr>
          <p:nvPr>
            <p:ph type="ftr" sz="quarter" idx="11"/>
          </p:nvPr>
        </p:nvSpPr>
        <p:spPr>
          <a:xfrm>
            <a:off x="838203" y="6525564"/>
            <a:ext cx="8770257" cy="374845"/>
          </a:xfrm>
          <a:prstGeom prst="rect">
            <a:avLst/>
          </a:prstGeom>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24" name="Slide Number Placeholder 7"/>
          <p:cNvSpPr>
            <a:spLocks noGrp="1"/>
          </p:cNvSpPr>
          <p:nvPr>
            <p:ph type="sldNum" sz="quarter" idx="12"/>
          </p:nvPr>
        </p:nvSpPr>
        <p:spPr>
          <a:xfrm>
            <a:off x="9884228" y="6525565"/>
            <a:ext cx="1469572" cy="374845"/>
          </a:xfrm>
          <a:prstGeom prst="rect">
            <a:avLst/>
          </a:prstGeom>
        </p:spPr>
        <p:txBody>
          <a:bodyPr/>
          <a:lstStyle>
            <a:lvl1pPr algn="r">
              <a:defRPr/>
            </a:lvl1p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3712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1874224"/>
            <a:ext cx="10515600" cy="446717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525565"/>
            <a:ext cx="2743200" cy="374845"/>
          </a:xfrm>
          <a:prstGeom prst="rect">
            <a:avLst/>
          </a:prstGeom>
        </p:spPr>
        <p:txBody>
          <a:bodyPr/>
          <a:lstStyle/>
          <a:p>
            <a:pPr defTabSz="914432">
              <a:defRPr/>
            </a:pPr>
            <a:endParaRPr lang="en-ZA" dirty="0">
              <a:solidFill>
                <a:prstClr val="black"/>
              </a:solidFill>
            </a:endParaRPr>
          </a:p>
        </p:txBody>
      </p:sp>
      <p:sp>
        <p:nvSpPr>
          <p:cNvPr id="5" name="Footer Placeholder 4"/>
          <p:cNvSpPr>
            <a:spLocks noGrp="1"/>
          </p:cNvSpPr>
          <p:nvPr>
            <p:ph type="ftr" sz="quarter" idx="11"/>
          </p:nvPr>
        </p:nvSpPr>
        <p:spPr>
          <a:xfrm>
            <a:off x="4038601" y="6525565"/>
            <a:ext cx="4114800" cy="374845"/>
          </a:xfrm>
          <a:prstGeom prst="rect">
            <a:avLst/>
          </a:prstGeom>
        </p:spPr>
        <p:txBody>
          <a:bodyPr/>
          <a:lstStyle/>
          <a:p>
            <a:pPr defTabSz="914432">
              <a:defRPr/>
            </a:pPr>
            <a:r>
              <a:rPr lang="en-ZA" smtClean="0">
                <a:solidFill>
                  <a:prstClr val="black"/>
                </a:solidFill>
              </a:rPr>
              <a:t>Domestic Tourism</a:t>
            </a:r>
            <a:endParaRPr lang="en-ZA" dirty="0">
              <a:solidFill>
                <a:prstClr val="black"/>
              </a:solidFill>
            </a:endParaRPr>
          </a:p>
        </p:txBody>
      </p:sp>
      <p:sp>
        <p:nvSpPr>
          <p:cNvPr id="6" name="Slide Number Placeholder 5"/>
          <p:cNvSpPr>
            <a:spLocks noGrp="1"/>
          </p:cNvSpPr>
          <p:nvPr>
            <p:ph type="sldNum" sz="quarter" idx="12"/>
          </p:nvPr>
        </p:nvSpPr>
        <p:spPr>
          <a:xfrm>
            <a:off x="8610601" y="6525565"/>
            <a:ext cx="2743200" cy="374845"/>
          </a:xfrm>
          <a:prstGeom prst="rect">
            <a:avLst/>
          </a:prstGeom>
        </p:spPr>
        <p:txBody>
          <a:bodyPr/>
          <a:lstStyle/>
          <a:p>
            <a:pPr defTabSz="914432">
              <a:defRPr/>
            </a:pPr>
            <a:fld id="{E40FEAE8-3F87-4A99-BAF2-EE59B96B6E72}" type="slidenum">
              <a:rPr lang="en-ZA" smtClean="0">
                <a:solidFill>
                  <a:prstClr val="black"/>
                </a:solidFill>
              </a:rPr>
              <a:pPr defTabSz="914432">
                <a:defRPr/>
              </a:pPr>
              <a:t>‹#›</a:t>
            </a:fld>
            <a:endParaRPr lang="en-ZA" dirty="0">
              <a:solidFill>
                <a:prstClr val="black"/>
              </a:solidFill>
            </a:endParaRPr>
          </a:p>
        </p:txBody>
      </p:sp>
    </p:spTree>
    <p:extLst>
      <p:ext uri="{BB962C8B-B14F-4D97-AF65-F5344CB8AC3E}">
        <p14:creationId xmlns:p14="http://schemas.microsoft.com/office/powerpoint/2010/main" val="378402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74845"/>
            <a:ext cx="2628900" cy="596655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3" y="374845"/>
            <a:ext cx="7734301" cy="596655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525565"/>
            <a:ext cx="2743200" cy="374845"/>
          </a:xfrm>
          <a:prstGeom prst="rect">
            <a:avLst/>
          </a:prstGeom>
        </p:spPr>
        <p:txBody>
          <a:bodyPr/>
          <a:lstStyle/>
          <a:p>
            <a:pPr defTabSz="914432">
              <a:defRPr/>
            </a:pPr>
            <a:endParaRPr lang="en-ZA" dirty="0">
              <a:solidFill>
                <a:prstClr val="black"/>
              </a:solidFill>
            </a:endParaRPr>
          </a:p>
        </p:txBody>
      </p:sp>
      <p:sp>
        <p:nvSpPr>
          <p:cNvPr id="5" name="Footer Placeholder 4"/>
          <p:cNvSpPr>
            <a:spLocks noGrp="1"/>
          </p:cNvSpPr>
          <p:nvPr>
            <p:ph type="ftr" sz="quarter" idx="11"/>
          </p:nvPr>
        </p:nvSpPr>
        <p:spPr>
          <a:xfrm>
            <a:off x="4038601" y="6525565"/>
            <a:ext cx="4114800" cy="374845"/>
          </a:xfrm>
          <a:prstGeom prst="rect">
            <a:avLst/>
          </a:prstGeom>
        </p:spPr>
        <p:txBody>
          <a:bodyPr/>
          <a:lstStyle/>
          <a:p>
            <a:pPr defTabSz="914432">
              <a:defRPr/>
            </a:pPr>
            <a:r>
              <a:rPr lang="en-ZA" smtClean="0">
                <a:solidFill>
                  <a:prstClr val="black"/>
                </a:solidFill>
              </a:rPr>
              <a:t>Domestic Tourism</a:t>
            </a:r>
            <a:endParaRPr lang="en-ZA" dirty="0">
              <a:solidFill>
                <a:prstClr val="black"/>
              </a:solidFill>
            </a:endParaRPr>
          </a:p>
        </p:txBody>
      </p:sp>
      <p:sp>
        <p:nvSpPr>
          <p:cNvPr id="6" name="Slide Number Placeholder 5"/>
          <p:cNvSpPr>
            <a:spLocks noGrp="1"/>
          </p:cNvSpPr>
          <p:nvPr>
            <p:ph type="sldNum" sz="quarter" idx="12"/>
          </p:nvPr>
        </p:nvSpPr>
        <p:spPr>
          <a:xfrm>
            <a:off x="8610601" y="6525565"/>
            <a:ext cx="2743200" cy="374845"/>
          </a:xfrm>
          <a:prstGeom prst="rect">
            <a:avLst/>
          </a:prstGeom>
        </p:spPr>
        <p:txBody>
          <a:bodyPr/>
          <a:lstStyle/>
          <a:p>
            <a:pPr defTabSz="914432">
              <a:defRPr/>
            </a:pPr>
            <a:fld id="{E40FEAE8-3F87-4A99-BAF2-EE59B96B6E72}" type="slidenum">
              <a:rPr lang="en-ZA" smtClean="0">
                <a:solidFill>
                  <a:prstClr val="black"/>
                </a:solidFill>
              </a:rPr>
              <a:pPr defTabSz="914432">
                <a:defRPr/>
              </a:pPr>
              <a:t>‹#›</a:t>
            </a:fld>
            <a:endParaRPr lang="en-ZA" dirty="0">
              <a:solidFill>
                <a:prstClr val="black"/>
              </a:solidFill>
            </a:endParaRPr>
          </a:p>
        </p:txBody>
      </p:sp>
    </p:spTree>
    <p:extLst>
      <p:ext uri="{BB962C8B-B14F-4D97-AF65-F5344CB8AC3E}">
        <p14:creationId xmlns:p14="http://schemas.microsoft.com/office/powerpoint/2010/main" val="270933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9661A39B-1739-44A1-9A37-22832C3027D1}"/>
              </a:ext>
            </a:extLst>
          </p:cNvPr>
          <p:cNvGraphicFramePr>
            <a:graphicFrameLocks noChangeAspect="1"/>
          </p:cNvGraphicFramePr>
          <p:nvPr userDrawn="1">
            <p:custDataLst>
              <p:tags r:id="rId2"/>
            </p:custDataLst>
            <p:extLst/>
          </p:nvPr>
        </p:nvGraphicFramePr>
        <p:xfrm>
          <a:off x="1589" y="1631"/>
          <a:ext cx="1587" cy="1629"/>
        </p:xfrm>
        <a:graphic>
          <a:graphicData uri="http://schemas.openxmlformats.org/presentationml/2006/ole">
            <mc:AlternateContent xmlns:mc="http://schemas.openxmlformats.org/markup-compatibility/2006">
              <mc:Choice xmlns:v="urn:schemas-microsoft-com:vml" Requires="v">
                <p:oleObj spid="_x0000_s32794"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xmlns="" id="{9661A39B-1739-44A1-9A37-22832C3027D1}"/>
                          </a:ext>
                        </a:extLst>
                      </p:cNvPr>
                      <p:cNvPicPr/>
                      <p:nvPr/>
                    </p:nvPicPr>
                    <p:blipFill>
                      <a:blip r:embed="rId5"/>
                      <a:stretch>
                        <a:fillRect/>
                      </a:stretch>
                    </p:blipFill>
                    <p:spPr>
                      <a:xfrm>
                        <a:off x="1589" y="1631"/>
                        <a:ext cx="1587" cy="162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xmlns="" id="{34EECCFE-FC2A-41FC-8CB8-DF87B327A145}"/>
              </a:ext>
            </a:extLst>
          </p:cNvPr>
          <p:cNvSpPr>
            <a:spLocks noChangeShapeType="1"/>
          </p:cNvSpPr>
          <p:nvPr userDrawn="1"/>
        </p:nvSpPr>
        <p:spPr bwMode="auto">
          <a:xfrm>
            <a:off x="508000" y="782285"/>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ZA" sz="1800" dirty="0">
              <a:solidFill>
                <a:prstClr val="black"/>
              </a:solidFill>
              <a:latin typeface="Trebuchet MS"/>
              <a:ea typeface="+mn-ea"/>
              <a:cs typeface="+mn-cs"/>
            </a:endParaRPr>
          </a:p>
        </p:txBody>
      </p:sp>
      <p:sp>
        <p:nvSpPr>
          <p:cNvPr id="9" name="Text Placeholder 7">
            <a:extLst>
              <a:ext uri="{FF2B5EF4-FFF2-40B4-BE49-F238E27FC236}">
                <a16:creationId xmlns:a16="http://schemas.microsoft.com/office/drawing/2014/main" xmlns="" id="{84D3CC5B-B4A0-4A62-8AC3-FC4AFB6C8C97}"/>
              </a:ext>
            </a:extLst>
          </p:cNvPr>
          <p:cNvSpPr>
            <a:spLocks noGrp="1"/>
          </p:cNvSpPr>
          <p:nvPr>
            <p:ph type="body" sz="quarter" idx="11"/>
          </p:nvPr>
        </p:nvSpPr>
        <p:spPr>
          <a:xfrm>
            <a:off x="508000" y="873129"/>
            <a:ext cx="11176000" cy="580407"/>
          </a:xfr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xmlns="" id="{BA9CBA5D-C21C-4701-B5E6-9855F523ADC0}"/>
              </a:ext>
            </a:extLst>
          </p:cNvPr>
          <p:cNvSpPr>
            <a:spLocks noGrp="1"/>
          </p:cNvSpPr>
          <p:nvPr>
            <p:ph type="body" sz="quarter" idx="12" hasCustomPrompt="1"/>
          </p:nvPr>
        </p:nvSpPr>
        <p:spPr>
          <a:xfrm>
            <a:off x="508000" y="6574500"/>
            <a:ext cx="11176000" cy="372844"/>
          </a:xfrm>
        </p:spPr>
        <p:txBody>
          <a:bodyPr wrap="square" anchor="b">
            <a:spAutoFit/>
          </a:bodyPr>
          <a:lstStyle>
            <a:lvl1pPr marL="0" indent="0">
              <a:buNone/>
              <a:defRPr sz="800"/>
            </a:lvl1pPr>
            <a:lvl2pPr marL="457200"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2381695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4370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4" name="Shape 14"/>
          <p:cNvSpPr>
            <a:spLocks noGrp="1"/>
          </p:cNvSpPr>
          <p:nvPr>
            <p:ph type="title"/>
          </p:nvPr>
        </p:nvSpPr>
        <p:spPr>
          <a:xfrm>
            <a:off x="2416971" y="1474806"/>
            <a:ext cx="7358063" cy="2085585"/>
          </a:xfrm>
          <a:prstGeom prst="rect">
            <a:avLst/>
          </a:prstGeom>
        </p:spPr>
        <p:txBody>
          <a:bodyPr lIns="62507" tIns="62507" rIns="62507" bIns="62507" anchor="b"/>
          <a:lstStyle>
            <a:lvl1pPr algn="ctr" defTabSz="352108">
              <a:defRPr sz="4800" b="0" cap="none">
                <a:latin typeface="+mn-lt"/>
                <a:ea typeface="+mn-ea"/>
                <a:cs typeface="+mn-cs"/>
                <a:sym typeface="Helvetica Light"/>
              </a:defRPr>
            </a:lvl1pPr>
          </a:lstStyle>
          <a:p>
            <a:r>
              <a:t>Title Text</a:t>
            </a:r>
          </a:p>
        </p:txBody>
      </p:sp>
      <p:sp>
        <p:nvSpPr>
          <p:cNvPr id="15" name="Shape 15"/>
          <p:cNvSpPr>
            <a:spLocks noGrp="1"/>
          </p:cNvSpPr>
          <p:nvPr>
            <p:ph type="body" sz="quarter" idx="1"/>
          </p:nvPr>
        </p:nvSpPr>
        <p:spPr>
          <a:xfrm>
            <a:off x="2416971" y="3616539"/>
            <a:ext cx="7358063" cy="713912"/>
          </a:xfrm>
          <a:prstGeom prst="rect">
            <a:avLst/>
          </a:prstGeom>
        </p:spPr>
        <p:txBody>
          <a:bodyPr lIns="62507" tIns="62507" rIns="62507" bIns="62507"/>
          <a:lstStyle>
            <a:lvl1pPr marL="0" indent="0" algn="ctr" defTabSz="352108">
              <a:spcBef>
                <a:spcPts val="0"/>
              </a:spcBef>
              <a:buSzTx/>
              <a:buFontTx/>
              <a:buNone/>
              <a:defRPr sz="1886">
                <a:latin typeface="+mn-lt"/>
                <a:ea typeface="+mn-ea"/>
                <a:cs typeface="+mn-cs"/>
                <a:sym typeface="Helvetica Light"/>
              </a:defRPr>
            </a:lvl1pPr>
            <a:lvl2pPr marL="0" indent="97978" algn="ctr" defTabSz="352108">
              <a:spcBef>
                <a:spcPts val="0"/>
              </a:spcBef>
              <a:buSzTx/>
              <a:buFontTx/>
              <a:buNone/>
              <a:defRPr sz="1886">
                <a:latin typeface="+mn-lt"/>
                <a:ea typeface="+mn-ea"/>
                <a:cs typeface="+mn-cs"/>
                <a:sym typeface="Helvetica Light"/>
              </a:defRPr>
            </a:lvl2pPr>
            <a:lvl3pPr marL="0" indent="195956" algn="ctr" defTabSz="352108">
              <a:spcBef>
                <a:spcPts val="0"/>
              </a:spcBef>
              <a:buSzTx/>
              <a:buFontTx/>
              <a:buNone/>
              <a:defRPr sz="1886">
                <a:latin typeface="+mn-lt"/>
                <a:ea typeface="+mn-ea"/>
                <a:cs typeface="+mn-cs"/>
                <a:sym typeface="Helvetica Light"/>
              </a:defRPr>
            </a:lvl3pPr>
            <a:lvl4pPr marL="0" indent="293934" algn="ctr" defTabSz="352108">
              <a:spcBef>
                <a:spcPts val="0"/>
              </a:spcBef>
              <a:buSzTx/>
              <a:buFontTx/>
              <a:buNone/>
              <a:defRPr sz="1886">
                <a:latin typeface="+mn-lt"/>
                <a:ea typeface="+mn-ea"/>
                <a:cs typeface="+mn-cs"/>
                <a:sym typeface="Helvetica Light"/>
              </a:defRPr>
            </a:lvl4pPr>
            <a:lvl5pPr marL="0" indent="391912" algn="ctr" defTabSz="352108">
              <a:spcBef>
                <a:spcPts val="0"/>
              </a:spcBef>
              <a:buSzTx/>
              <a:buFontTx/>
              <a:buNone/>
              <a:defRPr sz="1886">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 name="Shape 16"/>
          <p:cNvSpPr>
            <a:spLocks noGrp="1"/>
          </p:cNvSpPr>
          <p:nvPr>
            <p:ph type="sldNum" sz="quarter" idx="2"/>
          </p:nvPr>
        </p:nvSpPr>
        <p:spPr>
          <a:xfrm>
            <a:off x="5947996" y="6283681"/>
            <a:ext cx="287080" cy="261648"/>
          </a:xfrm>
          <a:prstGeom prst="rect">
            <a:avLst/>
          </a:prstGeom>
        </p:spPr>
        <p:txBody>
          <a:bodyPr lIns="62507" tIns="62507" rIns="62507" bIns="62507" anchor="t"/>
          <a:lstStyle>
            <a:lvl1pPr algn="ctr" defTabSz="352108">
              <a:defRPr sz="1029">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14985313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9661A39B-1739-44A1-9A37-22832C3027D1}"/>
              </a:ext>
            </a:extLst>
          </p:cNvPr>
          <p:cNvGraphicFramePr>
            <a:graphicFrameLocks noChangeAspect="1"/>
          </p:cNvGraphicFramePr>
          <p:nvPr userDrawn="1">
            <p:custDataLst>
              <p:tags r:id="rId2"/>
            </p:custDataLst>
            <p:extLst/>
          </p:nvPr>
        </p:nvGraphicFramePr>
        <p:xfrm>
          <a:off x="1591" y="1633"/>
          <a:ext cx="1587" cy="1629"/>
        </p:xfrm>
        <a:graphic>
          <a:graphicData uri="http://schemas.openxmlformats.org/presentationml/2006/ole">
            <mc:AlternateContent xmlns:mc="http://schemas.openxmlformats.org/markup-compatibility/2006">
              <mc:Choice xmlns:v="urn:schemas-microsoft-com:vml" Requires="v">
                <p:oleObj spid="_x0000_s36886"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xmlns="" id="{9661A39B-1739-44A1-9A37-22832C3027D1}"/>
                          </a:ext>
                        </a:extLst>
                      </p:cNvPr>
                      <p:cNvPicPr/>
                      <p:nvPr/>
                    </p:nvPicPr>
                    <p:blipFill>
                      <a:blip r:embed="rId5"/>
                      <a:stretch>
                        <a:fillRect/>
                      </a:stretch>
                    </p:blipFill>
                    <p:spPr>
                      <a:xfrm>
                        <a:off x="1591" y="1633"/>
                        <a:ext cx="1587" cy="162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xmlns="" id="{34EECCFE-FC2A-41FC-8CB8-DF87B327A145}"/>
              </a:ext>
            </a:extLst>
          </p:cNvPr>
          <p:cNvSpPr>
            <a:spLocks noChangeShapeType="1"/>
          </p:cNvSpPr>
          <p:nvPr userDrawn="1"/>
        </p:nvSpPr>
        <p:spPr bwMode="auto">
          <a:xfrm>
            <a:off x="508001" y="782285"/>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sz="1800" dirty="0"/>
          </a:p>
        </p:txBody>
      </p:sp>
      <p:sp>
        <p:nvSpPr>
          <p:cNvPr id="9" name="Text Placeholder 7">
            <a:extLst>
              <a:ext uri="{FF2B5EF4-FFF2-40B4-BE49-F238E27FC236}">
                <a16:creationId xmlns:a16="http://schemas.microsoft.com/office/drawing/2014/main" xmlns="" id="{84D3CC5B-B4A0-4A62-8AC3-FC4AFB6C8C97}"/>
              </a:ext>
            </a:extLst>
          </p:cNvPr>
          <p:cNvSpPr>
            <a:spLocks noGrp="1"/>
          </p:cNvSpPr>
          <p:nvPr>
            <p:ph type="body" sz="quarter" idx="11"/>
          </p:nvPr>
        </p:nvSpPr>
        <p:spPr>
          <a:xfrm>
            <a:off x="508001" y="873131"/>
            <a:ext cx="11176000" cy="580407"/>
          </a:xfrm>
          <a:prstGeom prst="rect">
            <a:avLst/>
          </a:prstGeo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xmlns="" id="{BA9CBA5D-C21C-4701-B5E6-9855F523ADC0}"/>
              </a:ext>
            </a:extLst>
          </p:cNvPr>
          <p:cNvSpPr>
            <a:spLocks noGrp="1"/>
          </p:cNvSpPr>
          <p:nvPr>
            <p:ph type="body" sz="quarter" idx="12" hasCustomPrompt="1"/>
          </p:nvPr>
        </p:nvSpPr>
        <p:spPr>
          <a:xfrm>
            <a:off x="508001" y="6532897"/>
            <a:ext cx="11176000" cy="414447"/>
          </a:xfrm>
          <a:prstGeom prst="rect">
            <a:avLst/>
          </a:prstGeom>
        </p:spPr>
        <p:txBody>
          <a:bodyPr wrap="square" anchor="b">
            <a:spAutoFit/>
          </a:bodyPr>
          <a:lstStyle>
            <a:lvl1pPr marL="0" indent="0">
              <a:buNone/>
              <a:defRPr sz="800"/>
            </a:lvl1pPr>
            <a:lvl2pPr marL="457217"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1721047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9661A39B-1739-44A1-9A37-22832C3027D1}"/>
              </a:ext>
            </a:extLst>
          </p:cNvPr>
          <p:cNvGraphicFramePr>
            <a:graphicFrameLocks noChangeAspect="1"/>
          </p:cNvGraphicFramePr>
          <p:nvPr userDrawn="1">
            <p:custDataLst>
              <p:tags r:id="rId2"/>
            </p:custDataLst>
            <p:extLst/>
          </p:nvPr>
        </p:nvGraphicFramePr>
        <p:xfrm>
          <a:off x="1591" y="1633"/>
          <a:ext cx="1587" cy="1629"/>
        </p:xfrm>
        <a:graphic>
          <a:graphicData uri="http://schemas.openxmlformats.org/presentationml/2006/ole">
            <mc:AlternateContent xmlns:mc="http://schemas.openxmlformats.org/markup-compatibility/2006">
              <mc:Choice xmlns:v="urn:schemas-microsoft-com:vml" Requires="v">
                <p:oleObj spid="_x0000_s38933"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xmlns="" id="{9661A39B-1739-44A1-9A37-22832C3027D1}"/>
                          </a:ext>
                        </a:extLst>
                      </p:cNvPr>
                      <p:cNvPicPr/>
                      <p:nvPr/>
                    </p:nvPicPr>
                    <p:blipFill>
                      <a:blip r:embed="rId5"/>
                      <a:stretch>
                        <a:fillRect/>
                      </a:stretch>
                    </p:blipFill>
                    <p:spPr>
                      <a:xfrm>
                        <a:off x="1591" y="1633"/>
                        <a:ext cx="1587" cy="162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xmlns="" id="{34EECCFE-FC2A-41FC-8CB8-DF87B327A145}"/>
              </a:ext>
            </a:extLst>
          </p:cNvPr>
          <p:cNvSpPr>
            <a:spLocks noChangeShapeType="1"/>
          </p:cNvSpPr>
          <p:nvPr userDrawn="1"/>
        </p:nvSpPr>
        <p:spPr bwMode="auto">
          <a:xfrm>
            <a:off x="508001" y="782285"/>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sz="1800" dirty="0"/>
          </a:p>
        </p:txBody>
      </p:sp>
      <p:sp>
        <p:nvSpPr>
          <p:cNvPr id="9" name="Text Placeholder 7">
            <a:extLst>
              <a:ext uri="{FF2B5EF4-FFF2-40B4-BE49-F238E27FC236}">
                <a16:creationId xmlns:a16="http://schemas.microsoft.com/office/drawing/2014/main" xmlns="" id="{84D3CC5B-B4A0-4A62-8AC3-FC4AFB6C8C97}"/>
              </a:ext>
            </a:extLst>
          </p:cNvPr>
          <p:cNvSpPr>
            <a:spLocks noGrp="1"/>
          </p:cNvSpPr>
          <p:nvPr>
            <p:ph type="body" sz="quarter" idx="11"/>
          </p:nvPr>
        </p:nvSpPr>
        <p:spPr>
          <a:xfrm>
            <a:off x="508001" y="873131"/>
            <a:ext cx="11176000" cy="580407"/>
          </a:xfrm>
          <a:prstGeom prst="rect">
            <a:avLst/>
          </a:prstGeo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xmlns="" id="{BA9CBA5D-C21C-4701-B5E6-9855F523ADC0}"/>
              </a:ext>
            </a:extLst>
          </p:cNvPr>
          <p:cNvSpPr>
            <a:spLocks noGrp="1"/>
          </p:cNvSpPr>
          <p:nvPr>
            <p:ph type="body" sz="quarter" idx="12" hasCustomPrompt="1"/>
          </p:nvPr>
        </p:nvSpPr>
        <p:spPr>
          <a:xfrm>
            <a:off x="508001" y="6532897"/>
            <a:ext cx="11176000" cy="414447"/>
          </a:xfrm>
          <a:prstGeom prst="rect">
            <a:avLst/>
          </a:prstGeom>
        </p:spPr>
        <p:txBody>
          <a:bodyPr wrap="square" anchor="b">
            <a:spAutoFit/>
          </a:bodyPr>
          <a:lstStyle>
            <a:lvl1pPr marL="0" indent="0">
              <a:buNone/>
              <a:defRPr sz="800"/>
            </a:lvl1pPr>
            <a:lvl2pPr marL="457217"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927718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9661A39B-1739-44A1-9A37-22832C3027D1}"/>
              </a:ext>
            </a:extLst>
          </p:cNvPr>
          <p:cNvGraphicFramePr>
            <a:graphicFrameLocks noChangeAspect="1"/>
          </p:cNvGraphicFramePr>
          <p:nvPr userDrawn="1">
            <p:custDataLst>
              <p:tags r:id="rId2"/>
            </p:custDataLst>
            <p:extLst/>
          </p:nvPr>
        </p:nvGraphicFramePr>
        <p:xfrm>
          <a:off x="1591" y="1633"/>
          <a:ext cx="1587" cy="1629"/>
        </p:xfrm>
        <a:graphic>
          <a:graphicData uri="http://schemas.openxmlformats.org/presentationml/2006/ole">
            <mc:AlternateContent xmlns:mc="http://schemas.openxmlformats.org/markup-compatibility/2006">
              <mc:Choice xmlns:v="urn:schemas-microsoft-com:vml" Requires="v">
                <p:oleObj spid="_x0000_s39957"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xmlns="" id="{9661A39B-1739-44A1-9A37-22832C3027D1}"/>
                          </a:ext>
                        </a:extLst>
                      </p:cNvPr>
                      <p:cNvPicPr/>
                      <p:nvPr/>
                    </p:nvPicPr>
                    <p:blipFill>
                      <a:blip r:embed="rId5"/>
                      <a:stretch>
                        <a:fillRect/>
                      </a:stretch>
                    </p:blipFill>
                    <p:spPr>
                      <a:xfrm>
                        <a:off x="1591" y="1633"/>
                        <a:ext cx="1587" cy="162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xmlns="" id="{34EECCFE-FC2A-41FC-8CB8-DF87B327A145}"/>
              </a:ext>
            </a:extLst>
          </p:cNvPr>
          <p:cNvSpPr>
            <a:spLocks noChangeShapeType="1"/>
          </p:cNvSpPr>
          <p:nvPr userDrawn="1"/>
        </p:nvSpPr>
        <p:spPr bwMode="auto">
          <a:xfrm>
            <a:off x="508001" y="782285"/>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sz="1800" dirty="0"/>
          </a:p>
        </p:txBody>
      </p:sp>
      <p:sp>
        <p:nvSpPr>
          <p:cNvPr id="9" name="Text Placeholder 7">
            <a:extLst>
              <a:ext uri="{FF2B5EF4-FFF2-40B4-BE49-F238E27FC236}">
                <a16:creationId xmlns:a16="http://schemas.microsoft.com/office/drawing/2014/main" xmlns="" id="{84D3CC5B-B4A0-4A62-8AC3-FC4AFB6C8C97}"/>
              </a:ext>
            </a:extLst>
          </p:cNvPr>
          <p:cNvSpPr>
            <a:spLocks noGrp="1"/>
          </p:cNvSpPr>
          <p:nvPr>
            <p:ph type="body" sz="quarter" idx="11"/>
          </p:nvPr>
        </p:nvSpPr>
        <p:spPr>
          <a:xfrm>
            <a:off x="508001" y="873131"/>
            <a:ext cx="11176000" cy="580407"/>
          </a:xfrm>
          <a:prstGeom prst="rect">
            <a:avLst/>
          </a:prstGeo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xmlns="" id="{BA9CBA5D-C21C-4701-B5E6-9855F523ADC0}"/>
              </a:ext>
            </a:extLst>
          </p:cNvPr>
          <p:cNvSpPr>
            <a:spLocks noGrp="1"/>
          </p:cNvSpPr>
          <p:nvPr>
            <p:ph type="body" sz="quarter" idx="12" hasCustomPrompt="1"/>
          </p:nvPr>
        </p:nvSpPr>
        <p:spPr>
          <a:xfrm>
            <a:off x="508001" y="6532897"/>
            <a:ext cx="11176000" cy="414447"/>
          </a:xfrm>
          <a:prstGeom prst="rect">
            <a:avLst/>
          </a:prstGeom>
        </p:spPr>
        <p:txBody>
          <a:bodyPr wrap="square" anchor="b">
            <a:spAutoFit/>
          </a:bodyPr>
          <a:lstStyle>
            <a:lvl1pPr marL="0" indent="0">
              <a:buNone/>
              <a:defRPr sz="800"/>
            </a:lvl1pPr>
            <a:lvl2pPr marL="457217"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2493935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9661A39B-1739-44A1-9A37-22832C3027D1}"/>
              </a:ext>
            </a:extLst>
          </p:cNvPr>
          <p:cNvGraphicFramePr>
            <a:graphicFrameLocks noChangeAspect="1"/>
          </p:cNvGraphicFramePr>
          <p:nvPr userDrawn="1">
            <p:custDataLst>
              <p:tags r:id="rId2"/>
            </p:custDataLst>
            <p:extLst/>
          </p:nvPr>
        </p:nvGraphicFramePr>
        <p:xfrm>
          <a:off x="1591" y="1633"/>
          <a:ext cx="1587" cy="1629"/>
        </p:xfrm>
        <a:graphic>
          <a:graphicData uri="http://schemas.openxmlformats.org/presentationml/2006/ole">
            <mc:AlternateContent xmlns:mc="http://schemas.openxmlformats.org/markup-compatibility/2006">
              <mc:Choice xmlns:v="urn:schemas-microsoft-com:vml" Requires="v">
                <p:oleObj spid="_x0000_s40981"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xmlns="" id="{9661A39B-1739-44A1-9A37-22832C3027D1}"/>
                          </a:ext>
                        </a:extLst>
                      </p:cNvPr>
                      <p:cNvPicPr/>
                      <p:nvPr/>
                    </p:nvPicPr>
                    <p:blipFill>
                      <a:blip r:embed="rId5"/>
                      <a:stretch>
                        <a:fillRect/>
                      </a:stretch>
                    </p:blipFill>
                    <p:spPr>
                      <a:xfrm>
                        <a:off x="1591" y="1633"/>
                        <a:ext cx="1587" cy="162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xmlns="" id="{34EECCFE-FC2A-41FC-8CB8-DF87B327A145}"/>
              </a:ext>
            </a:extLst>
          </p:cNvPr>
          <p:cNvSpPr>
            <a:spLocks noChangeShapeType="1"/>
          </p:cNvSpPr>
          <p:nvPr userDrawn="1"/>
        </p:nvSpPr>
        <p:spPr bwMode="auto">
          <a:xfrm>
            <a:off x="508001" y="782285"/>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sz="1800" dirty="0"/>
          </a:p>
        </p:txBody>
      </p:sp>
      <p:sp>
        <p:nvSpPr>
          <p:cNvPr id="9" name="Text Placeholder 7">
            <a:extLst>
              <a:ext uri="{FF2B5EF4-FFF2-40B4-BE49-F238E27FC236}">
                <a16:creationId xmlns:a16="http://schemas.microsoft.com/office/drawing/2014/main" xmlns="" id="{84D3CC5B-B4A0-4A62-8AC3-FC4AFB6C8C97}"/>
              </a:ext>
            </a:extLst>
          </p:cNvPr>
          <p:cNvSpPr>
            <a:spLocks noGrp="1"/>
          </p:cNvSpPr>
          <p:nvPr>
            <p:ph type="body" sz="quarter" idx="11"/>
          </p:nvPr>
        </p:nvSpPr>
        <p:spPr>
          <a:xfrm>
            <a:off x="508001" y="873131"/>
            <a:ext cx="11176000" cy="580407"/>
          </a:xfrm>
          <a:prstGeom prst="rect">
            <a:avLst/>
          </a:prstGeo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xmlns="" id="{BA9CBA5D-C21C-4701-B5E6-9855F523ADC0}"/>
              </a:ext>
            </a:extLst>
          </p:cNvPr>
          <p:cNvSpPr>
            <a:spLocks noGrp="1"/>
          </p:cNvSpPr>
          <p:nvPr>
            <p:ph type="body" sz="quarter" idx="12" hasCustomPrompt="1"/>
          </p:nvPr>
        </p:nvSpPr>
        <p:spPr>
          <a:xfrm>
            <a:off x="508001" y="6532897"/>
            <a:ext cx="11176000" cy="414447"/>
          </a:xfrm>
          <a:prstGeom prst="rect">
            <a:avLst/>
          </a:prstGeom>
        </p:spPr>
        <p:txBody>
          <a:bodyPr wrap="square" anchor="b">
            <a:spAutoFit/>
          </a:bodyPr>
          <a:lstStyle>
            <a:lvl1pPr marL="0" indent="0">
              <a:buNone/>
              <a:defRPr sz="800"/>
            </a:lvl1pPr>
            <a:lvl2pPr marL="457217"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337504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9661A39B-1739-44A1-9A37-22832C3027D1}"/>
              </a:ext>
            </a:extLst>
          </p:cNvPr>
          <p:cNvGraphicFramePr>
            <a:graphicFrameLocks noChangeAspect="1"/>
          </p:cNvGraphicFramePr>
          <p:nvPr userDrawn="1">
            <p:custDataLst>
              <p:tags r:id="rId2"/>
            </p:custDataLst>
            <p:extLst/>
          </p:nvPr>
        </p:nvGraphicFramePr>
        <p:xfrm>
          <a:off x="1591" y="1633"/>
          <a:ext cx="1587" cy="1629"/>
        </p:xfrm>
        <a:graphic>
          <a:graphicData uri="http://schemas.openxmlformats.org/presentationml/2006/ole">
            <mc:AlternateContent xmlns:mc="http://schemas.openxmlformats.org/markup-compatibility/2006">
              <mc:Choice xmlns:v="urn:schemas-microsoft-com:vml" Requires="v">
                <p:oleObj spid="_x0000_s42005"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xmlns="" id="{9661A39B-1739-44A1-9A37-22832C3027D1}"/>
                          </a:ext>
                        </a:extLst>
                      </p:cNvPr>
                      <p:cNvPicPr/>
                      <p:nvPr/>
                    </p:nvPicPr>
                    <p:blipFill>
                      <a:blip r:embed="rId5"/>
                      <a:stretch>
                        <a:fillRect/>
                      </a:stretch>
                    </p:blipFill>
                    <p:spPr>
                      <a:xfrm>
                        <a:off x="1591" y="1633"/>
                        <a:ext cx="1587" cy="162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xmlns="" id="{34EECCFE-FC2A-41FC-8CB8-DF87B327A145}"/>
              </a:ext>
            </a:extLst>
          </p:cNvPr>
          <p:cNvSpPr>
            <a:spLocks noChangeShapeType="1"/>
          </p:cNvSpPr>
          <p:nvPr userDrawn="1"/>
        </p:nvSpPr>
        <p:spPr bwMode="auto">
          <a:xfrm>
            <a:off x="508001" y="782285"/>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sz="1800" dirty="0"/>
          </a:p>
        </p:txBody>
      </p:sp>
      <p:sp>
        <p:nvSpPr>
          <p:cNvPr id="9" name="Text Placeholder 7">
            <a:extLst>
              <a:ext uri="{FF2B5EF4-FFF2-40B4-BE49-F238E27FC236}">
                <a16:creationId xmlns:a16="http://schemas.microsoft.com/office/drawing/2014/main" xmlns="" id="{84D3CC5B-B4A0-4A62-8AC3-FC4AFB6C8C97}"/>
              </a:ext>
            </a:extLst>
          </p:cNvPr>
          <p:cNvSpPr>
            <a:spLocks noGrp="1"/>
          </p:cNvSpPr>
          <p:nvPr>
            <p:ph type="body" sz="quarter" idx="11"/>
          </p:nvPr>
        </p:nvSpPr>
        <p:spPr>
          <a:xfrm>
            <a:off x="508001" y="873131"/>
            <a:ext cx="11176000" cy="580407"/>
          </a:xfrm>
          <a:prstGeom prst="rect">
            <a:avLst/>
          </a:prstGeo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xmlns="" id="{BA9CBA5D-C21C-4701-B5E6-9855F523ADC0}"/>
              </a:ext>
            </a:extLst>
          </p:cNvPr>
          <p:cNvSpPr>
            <a:spLocks noGrp="1"/>
          </p:cNvSpPr>
          <p:nvPr>
            <p:ph type="body" sz="quarter" idx="12" hasCustomPrompt="1"/>
          </p:nvPr>
        </p:nvSpPr>
        <p:spPr>
          <a:xfrm>
            <a:off x="508001" y="6532897"/>
            <a:ext cx="11176000" cy="414447"/>
          </a:xfrm>
          <a:prstGeom prst="rect">
            <a:avLst/>
          </a:prstGeom>
        </p:spPr>
        <p:txBody>
          <a:bodyPr wrap="square" anchor="b">
            <a:spAutoFit/>
          </a:bodyPr>
          <a:lstStyle>
            <a:lvl1pPr marL="0" indent="0">
              <a:buNone/>
              <a:defRPr sz="800"/>
            </a:lvl1pPr>
            <a:lvl2pPr marL="457217"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92481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Footer Placeholder 6"/>
          <p:cNvSpPr>
            <a:spLocks noGrp="1"/>
          </p:cNvSpPr>
          <p:nvPr>
            <p:ph type="ftr" sz="quarter" idx="11"/>
          </p:nvPr>
        </p:nvSpPr>
        <p:spPr>
          <a:xfrm>
            <a:off x="838203" y="6525564"/>
            <a:ext cx="8770257" cy="374845"/>
          </a:xfrm>
          <a:prstGeom prst="rect">
            <a:avLst/>
          </a:prstGeom>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11" name="Slide Number Placeholder 7"/>
          <p:cNvSpPr>
            <a:spLocks noGrp="1"/>
          </p:cNvSpPr>
          <p:nvPr>
            <p:ph type="sldNum" sz="quarter" idx="12"/>
          </p:nvPr>
        </p:nvSpPr>
        <p:spPr>
          <a:xfrm>
            <a:off x="9884228" y="6525565"/>
            <a:ext cx="1469572" cy="374845"/>
          </a:xfrm>
          <a:prstGeom prst="rect">
            <a:avLst/>
          </a:prstGeom>
        </p:spPr>
        <p:txBody>
          <a:bodyPr/>
          <a:lstStyle>
            <a:lvl1pPr algn="r">
              <a:defRPr/>
            </a:lvl1p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a:t>
            </a:fld>
            <a:endParaRPr lang="en-ZA" sz="675" dirty="0">
              <a:solidFill>
                <a:prstClr val="white">
                  <a:lumMod val="65000"/>
                </a:prstClr>
              </a:solidFill>
              <a:latin typeface="Arial" panose="020B0604020202020204" pitchFamily="34" charset="0"/>
              <a:cs typeface="Arial" panose="020B0604020202020204" pitchFamily="34" charset="0"/>
            </a:endParaRPr>
          </a:p>
        </p:txBody>
      </p:sp>
      <p:pic>
        <p:nvPicPr>
          <p:cNvPr id="7" name="Content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6079" t="57807" r="2606" b="27373"/>
          <a:stretch/>
        </p:blipFill>
        <p:spPr>
          <a:xfrm>
            <a:off x="7349463" y="5941867"/>
            <a:ext cx="4004339" cy="526977"/>
          </a:xfrm>
          <a:prstGeom prst="rect">
            <a:avLst/>
          </a:prstGeom>
        </p:spPr>
      </p:pic>
      <p:sp>
        <p:nvSpPr>
          <p:cNvPr id="8" name="Title 1"/>
          <p:cNvSpPr>
            <a:spLocks noGrp="1"/>
          </p:cNvSpPr>
          <p:nvPr>
            <p:ph type="title"/>
          </p:nvPr>
        </p:nvSpPr>
        <p:spPr>
          <a:xfrm>
            <a:off x="838201" y="374849"/>
            <a:ext cx="10515600" cy="1360850"/>
          </a:xfrm>
        </p:spPr>
        <p:txBody>
          <a:bodyPr>
            <a:normAutofit/>
          </a:bodyPr>
          <a:lstStyle/>
          <a:p>
            <a:r>
              <a:rPr lang="en-US" sz="2400" b="1" smtClean="0">
                <a:solidFill>
                  <a:srgbClr val="F26500"/>
                </a:solidFill>
                <a:latin typeface="Gill Sans MT" panose="020B0502020104020203" pitchFamily="34" charset="0"/>
              </a:rPr>
              <a:t>Click to edit Master title style</a:t>
            </a:r>
            <a:endParaRPr lang="en-ZA" sz="2400" b="1" dirty="0">
              <a:solidFill>
                <a:srgbClr val="F26500"/>
              </a:solidFill>
              <a:latin typeface="Gill Sans MT" panose="020B0502020104020203" pitchFamily="34" charset="0"/>
            </a:endParaRPr>
          </a:p>
        </p:txBody>
      </p:sp>
      <p:sp>
        <p:nvSpPr>
          <p:cNvPr id="12" name="Content Placeholder 2"/>
          <p:cNvSpPr>
            <a:spLocks noGrp="1"/>
          </p:cNvSpPr>
          <p:nvPr>
            <p:ph idx="1"/>
          </p:nvPr>
        </p:nvSpPr>
        <p:spPr>
          <a:xfrm>
            <a:off x="838201" y="1874230"/>
            <a:ext cx="10515600" cy="3995382"/>
          </a:xfrm>
          <a:prstGeom prst="rect">
            <a:avLst/>
          </a:prstGeom>
        </p:spPr>
        <p:txBody>
          <a:bodyPr>
            <a:normAutofit/>
          </a:bodyPr>
          <a:lstStyle/>
          <a:p>
            <a:pPr lvl="0"/>
            <a:r>
              <a:rPr lang="en-US" sz="1500" smtClean="0">
                <a:latin typeface="Arial" panose="020B0604020202020204" pitchFamily="34" charset="0"/>
                <a:cs typeface="Arial" panose="020B0604020202020204" pitchFamily="34" charset="0"/>
              </a:rPr>
              <a:t>Click to edit Master text styles</a:t>
            </a:r>
          </a:p>
        </p:txBody>
      </p:sp>
    </p:spTree>
    <p:extLst>
      <p:ext uri="{BB962C8B-B14F-4D97-AF65-F5344CB8AC3E}">
        <p14:creationId xmlns:p14="http://schemas.microsoft.com/office/powerpoint/2010/main" val="14006690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p:cNvSpPr>
            <a:spLocks noGrp="1"/>
          </p:cNvSpPr>
          <p:nvPr>
            <p:ph type="title"/>
          </p:nvPr>
        </p:nvSpPr>
        <p:spPr>
          <a:xfrm>
            <a:off x="838201" y="374849"/>
            <a:ext cx="10515600" cy="1360850"/>
          </a:xfrm>
        </p:spPr>
        <p:txBody>
          <a:bodyPr>
            <a:normAutofit/>
          </a:bodyPr>
          <a:lstStyle/>
          <a:p>
            <a:r>
              <a:rPr lang="en-US" sz="2400" b="1" smtClean="0">
                <a:solidFill>
                  <a:srgbClr val="F26500"/>
                </a:solidFill>
                <a:latin typeface="Gill Sans MT" panose="020B0502020104020203" pitchFamily="34" charset="0"/>
              </a:rPr>
              <a:t>Click to edit Master title style</a:t>
            </a:r>
            <a:endParaRPr lang="en-ZA" sz="2400" b="1" dirty="0">
              <a:solidFill>
                <a:srgbClr val="F26500"/>
              </a:solidFill>
              <a:latin typeface="Gill Sans MT" panose="020B0502020104020203" pitchFamily="34" charset="0"/>
            </a:endParaRPr>
          </a:p>
        </p:txBody>
      </p:sp>
      <p:sp>
        <p:nvSpPr>
          <p:cNvPr id="11" name="Content Placeholder 2"/>
          <p:cNvSpPr>
            <a:spLocks noGrp="1"/>
          </p:cNvSpPr>
          <p:nvPr>
            <p:ph idx="1"/>
          </p:nvPr>
        </p:nvSpPr>
        <p:spPr>
          <a:xfrm>
            <a:off x="838201" y="1874230"/>
            <a:ext cx="10515600" cy="3995382"/>
          </a:xfrm>
          <a:prstGeom prst="rect">
            <a:avLst/>
          </a:prstGeom>
        </p:spPr>
        <p:txBody>
          <a:bodyPr>
            <a:normAutofit/>
          </a:bodyPr>
          <a:lstStyle/>
          <a:p>
            <a:pPr lvl="0"/>
            <a:r>
              <a:rPr lang="en-US" sz="1500" smtClean="0">
                <a:latin typeface="Arial" panose="020B0604020202020204" pitchFamily="34" charset="0"/>
                <a:cs typeface="Arial" panose="020B0604020202020204" pitchFamily="34" charset="0"/>
              </a:rPr>
              <a:t>Click to edit Master text styles</a:t>
            </a:r>
          </a:p>
        </p:txBody>
      </p:sp>
      <p:sp>
        <p:nvSpPr>
          <p:cNvPr id="12" name="Footer Placeholder 6"/>
          <p:cNvSpPr>
            <a:spLocks noGrp="1"/>
          </p:cNvSpPr>
          <p:nvPr>
            <p:ph type="ftr" sz="quarter" idx="11"/>
          </p:nvPr>
        </p:nvSpPr>
        <p:spPr>
          <a:xfrm>
            <a:off x="838203" y="6525564"/>
            <a:ext cx="8770257" cy="374845"/>
          </a:xfrm>
          <a:prstGeom prst="rect">
            <a:avLst/>
          </a:prstGeom>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13" name="Slide Number Placeholder 7"/>
          <p:cNvSpPr>
            <a:spLocks noGrp="1"/>
          </p:cNvSpPr>
          <p:nvPr>
            <p:ph type="sldNum" sz="quarter" idx="12"/>
          </p:nvPr>
        </p:nvSpPr>
        <p:spPr>
          <a:xfrm>
            <a:off x="9884228" y="6525565"/>
            <a:ext cx="1469572" cy="374845"/>
          </a:xfrm>
          <a:prstGeom prst="rect">
            <a:avLst/>
          </a:prstGeom>
        </p:spPr>
        <p:txBody>
          <a:bodyPr/>
          <a:lstStyle>
            <a:lvl1pPr algn="r">
              <a:defRPr/>
            </a:lvl1p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a:t>
            </a:fld>
            <a:endParaRPr lang="en-ZA" sz="675" dirty="0">
              <a:solidFill>
                <a:prstClr val="white">
                  <a:lumMod val="65000"/>
                </a:prstClr>
              </a:solidFill>
              <a:latin typeface="Arial" panose="020B0604020202020204" pitchFamily="34" charset="0"/>
              <a:cs typeface="Arial" panose="020B0604020202020204" pitchFamily="34" charset="0"/>
            </a:endParaRPr>
          </a:p>
        </p:txBody>
      </p:sp>
      <p:pic>
        <p:nvPicPr>
          <p:cNvPr id="14" name="Content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6079" t="57807" r="2606" b="27373"/>
          <a:stretch/>
        </p:blipFill>
        <p:spPr>
          <a:xfrm>
            <a:off x="7349463" y="5941867"/>
            <a:ext cx="4004339" cy="526977"/>
          </a:xfrm>
          <a:prstGeom prst="rect">
            <a:avLst/>
          </a:prstGeom>
        </p:spPr>
      </p:pic>
    </p:spTree>
    <p:extLst>
      <p:ext uri="{BB962C8B-B14F-4D97-AF65-F5344CB8AC3E}">
        <p14:creationId xmlns:p14="http://schemas.microsoft.com/office/powerpoint/2010/main" val="4095258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74224"/>
            <a:ext cx="5181600" cy="44671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74224"/>
            <a:ext cx="5181600" cy="44671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525565"/>
            <a:ext cx="2743200" cy="374845"/>
          </a:xfrm>
          <a:prstGeom prst="rect">
            <a:avLst/>
          </a:prstGeom>
        </p:spPr>
        <p:txBody>
          <a:bodyPr/>
          <a:lstStyle/>
          <a:p>
            <a:pPr defTabSz="914432">
              <a:defRPr/>
            </a:pPr>
            <a:endParaRPr lang="en-ZA" dirty="0">
              <a:solidFill>
                <a:prstClr val="black"/>
              </a:solidFill>
            </a:endParaRPr>
          </a:p>
        </p:txBody>
      </p:sp>
      <p:sp>
        <p:nvSpPr>
          <p:cNvPr id="6" name="Footer Placeholder 5"/>
          <p:cNvSpPr>
            <a:spLocks noGrp="1"/>
          </p:cNvSpPr>
          <p:nvPr>
            <p:ph type="ftr" sz="quarter" idx="11"/>
          </p:nvPr>
        </p:nvSpPr>
        <p:spPr>
          <a:xfrm>
            <a:off x="4038601" y="6525565"/>
            <a:ext cx="4114800" cy="374845"/>
          </a:xfrm>
          <a:prstGeom prst="rect">
            <a:avLst/>
          </a:prstGeom>
        </p:spPr>
        <p:txBody>
          <a:bodyPr/>
          <a:lstStyle/>
          <a:p>
            <a:pPr defTabSz="914432">
              <a:defRPr/>
            </a:pPr>
            <a:r>
              <a:rPr lang="en-ZA" smtClean="0">
                <a:solidFill>
                  <a:prstClr val="black"/>
                </a:solidFill>
              </a:rPr>
              <a:t>Domestic Tourism</a:t>
            </a:r>
            <a:endParaRPr lang="en-ZA" dirty="0">
              <a:solidFill>
                <a:prstClr val="black"/>
              </a:solidFill>
            </a:endParaRPr>
          </a:p>
        </p:txBody>
      </p:sp>
      <p:sp>
        <p:nvSpPr>
          <p:cNvPr id="7" name="Slide Number Placeholder 6"/>
          <p:cNvSpPr>
            <a:spLocks noGrp="1"/>
          </p:cNvSpPr>
          <p:nvPr>
            <p:ph type="sldNum" sz="quarter" idx="12"/>
          </p:nvPr>
        </p:nvSpPr>
        <p:spPr>
          <a:xfrm>
            <a:off x="8610601" y="6525565"/>
            <a:ext cx="2743200" cy="374845"/>
          </a:xfrm>
          <a:prstGeom prst="rect">
            <a:avLst/>
          </a:prstGeom>
        </p:spPr>
        <p:txBody>
          <a:bodyPr/>
          <a:lstStyle/>
          <a:p>
            <a:pPr defTabSz="914432">
              <a:defRPr/>
            </a:pPr>
            <a:fld id="{E40FEAE8-3F87-4A99-BAF2-EE59B96B6E72}" type="slidenum">
              <a:rPr lang="en-ZA" smtClean="0">
                <a:solidFill>
                  <a:prstClr val="black"/>
                </a:solidFill>
              </a:rPr>
              <a:pPr defTabSz="914432">
                <a:defRPr/>
              </a:pPr>
              <a:t>‹#›</a:t>
            </a:fld>
            <a:endParaRPr lang="en-ZA" dirty="0">
              <a:solidFill>
                <a:prstClr val="black"/>
              </a:solidFill>
            </a:endParaRPr>
          </a:p>
        </p:txBody>
      </p:sp>
    </p:spTree>
    <p:extLst>
      <p:ext uri="{BB962C8B-B14F-4D97-AF65-F5344CB8AC3E}">
        <p14:creationId xmlns:p14="http://schemas.microsoft.com/office/powerpoint/2010/main" val="36031432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74849"/>
            <a:ext cx="10515600" cy="136085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91" y="1725916"/>
            <a:ext cx="5157787" cy="845845"/>
          </a:xfrm>
          <a:prstGeom prst="rect">
            <a:avLst/>
          </a:prstGeom>
        </p:spPr>
        <p:txBody>
          <a:bodyPr anchor="b"/>
          <a:lstStyle>
            <a:lvl1pPr marL="0" indent="0">
              <a:buNone/>
              <a:defRPr sz="1800" b="1"/>
            </a:lvl1pPr>
            <a:lvl2pPr marL="342913" indent="0">
              <a:buNone/>
              <a:defRPr sz="1500" b="1"/>
            </a:lvl2pPr>
            <a:lvl3pPr marL="685824" indent="0">
              <a:buNone/>
              <a:defRPr sz="1350" b="1"/>
            </a:lvl3pPr>
            <a:lvl4pPr marL="1028737" indent="0">
              <a:buNone/>
              <a:defRPr sz="1200" b="1"/>
            </a:lvl4pPr>
            <a:lvl5pPr marL="1371649" indent="0">
              <a:buNone/>
              <a:defRPr sz="1200" b="1"/>
            </a:lvl5pPr>
            <a:lvl6pPr marL="1714562" indent="0">
              <a:buNone/>
              <a:defRPr sz="1200" b="1"/>
            </a:lvl6pPr>
            <a:lvl7pPr marL="2057473" indent="0">
              <a:buNone/>
              <a:defRPr sz="1200" b="1"/>
            </a:lvl7pPr>
            <a:lvl8pPr marL="2400386" indent="0">
              <a:buNone/>
              <a:defRPr sz="1200" b="1"/>
            </a:lvl8pPr>
            <a:lvl9pPr marL="274329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91" y="2571761"/>
            <a:ext cx="5157787" cy="3782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725916"/>
            <a:ext cx="5183188" cy="845845"/>
          </a:xfrm>
          <a:prstGeom prst="rect">
            <a:avLst/>
          </a:prstGeom>
        </p:spPr>
        <p:txBody>
          <a:bodyPr anchor="b"/>
          <a:lstStyle>
            <a:lvl1pPr marL="0" indent="0">
              <a:buNone/>
              <a:defRPr sz="1800" b="1"/>
            </a:lvl1pPr>
            <a:lvl2pPr marL="342913" indent="0">
              <a:buNone/>
              <a:defRPr sz="1500" b="1"/>
            </a:lvl2pPr>
            <a:lvl3pPr marL="685824" indent="0">
              <a:buNone/>
              <a:defRPr sz="1350" b="1"/>
            </a:lvl3pPr>
            <a:lvl4pPr marL="1028737" indent="0">
              <a:buNone/>
              <a:defRPr sz="1200" b="1"/>
            </a:lvl4pPr>
            <a:lvl5pPr marL="1371649" indent="0">
              <a:buNone/>
              <a:defRPr sz="1200" b="1"/>
            </a:lvl5pPr>
            <a:lvl6pPr marL="1714562" indent="0">
              <a:buNone/>
              <a:defRPr sz="1200" b="1"/>
            </a:lvl6pPr>
            <a:lvl7pPr marL="2057473" indent="0">
              <a:buNone/>
              <a:defRPr sz="1200" b="1"/>
            </a:lvl7pPr>
            <a:lvl8pPr marL="2400386" indent="0">
              <a:buNone/>
              <a:defRPr sz="1200" b="1"/>
            </a:lvl8pPr>
            <a:lvl9pPr marL="274329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2" y="2571761"/>
            <a:ext cx="5183188" cy="3782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38200" y="6525565"/>
            <a:ext cx="2743200" cy="374845"/>
          </a:xfrm>
          <a:prstGeom prst="rect">
            <a:avLst/>
          </a:prstGeom>
        </p:spPr>
        <p:txBody>
          <a:bodyPr/>
          <a:lstStyle/>
          <a:p>
            <a:pPr defTabSz="914432">
              <a:defRPr/>
            </a:pPr>
            <a:endParaRPr lang="en-ZA" dirty="0">
              <a:solidFill>
                <a:prstClr val="black"/>
              </a:solidFill>
            </a:endParaRPr>
          </a:p>
        </p:txBody>
      </p:sp>
      <p:sp>
        <p:nvSpPr>
          <p:cNvPr id="8" name="Footer Placeholder 7"/>
          <p:cNvSpPr>
            <a:spLocks noGrp="1"/>
          </p:cNvSpPr>
          <p:nvPr>
            <p:ph type="ftr" sz="quarter" idx="11"/>
          </p:nvPr>
        </p:nvSpPr>
        <p:spPr>
          <a:xfrm>
            <a:off x="4038601" y="6525565"/>
            <a:ext cx="4114800" cy="374845"/>
          </a:xfrm>
          <a:prstGeom prst="rect">
            <a:avLst/>
          </a:prstGeom>
        </p:spPr>
        <p:txBody>
          <a:bodyPr/>
          <a:lstStyle/>
          <a:p>
            <a:pPr defTabSz="914432">
              <a:defRPr/>
            </a:pPr>
            <a:r>
              <a:rPr lang="en-ZA" smtClean="0">
                <a:solidFill>
                  <a:prstClr val="black"/>
                </a:solidFill>
              </a:rPr>
              <a:t>Domestic Tourism</a:t>
            </a:r>
            <a:endParaRPr lang="en-ZA" dirty="0">
              <a:solidFill>
                <a:prstClr val="black"/>
              </a:solidFill>
            </a:endParaRPr>
          </a:p>
        </p:txBody>
      </p:sp>
      <p:sp>
        <p:nvSpPr>
          <p:cNvPr id="9" name="Slide Number Placeholder 8"/>
          <p:cNvSpPr>
            <a:spLocks noGrp="1"/>
          </p:cNvSpPr>
          <p:nvPr>
            <p:ph type="sldNum" sz="quarter" idx="12"/>
          </p:nvPr>
        </p:nvSpPr>
        <p:spPr>
          <a:xfrm>
            <a:off x="8610601" y="6525565"/>
            <a:ext cx="2743200" cy="374845"/>
          </a:xfrm>
          <a:prstGeom prst="rect">
            <a:avLst/>
          </a:prstGeom>
        </p:spPr>
        <p:txBody>
          <a:bodyPr/>
          <a:lstStyle/>
          <a:p>
            <a:pPr defTabSz="914432">
              <a:defRPr/>
            </a:pPr>
            <a:fld id="{E40FEAE8-3F87-4A99-BAF2-EE59B96B6E72}" type="slidenum">
              <a:rPr lang="en-ZA" smtClean="0">
                <a:solidFill>
                  <a:prstClr val="black"/>
                </a:solidFill>
              </a:rPr>
              <a:pPr defTabSz="914432">
                <a:defRPr/>
              </a:pPr>
              <a:t>‹#›</a:t>
            </a:fld>
            <a:endParaRPr lang="en-ZA" dirty="0">
              <a:solidFill>
                <a:prstClr val="black"/>
              </a:solidFill>
            </a:endParaRPr>
          </a:p>
        </p:txBody>
      </p:sp>
    </p:spTree>
    <p:extLst>
      <p:ext uri="{BB962C8B-B14F-4D97-AF65-F5344CB8AC3E}">
        <p14:creationId xmlns:p14="http://schemas.microsoft.com/office/powerpoint/2010/main" val="302988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525565"/>
            <a:ext cx="2743200" cy="374845"/>
          </a:xfrm>
          <a:prstGeom prst="rect">
            <a:avLst/>
          </a:prstGeom>
        </p:spPr>
        <p:txBody>
          <a:bodyPr/>
          <a:lstStyle/>
          <a:p>
            <a:pPr defTabSz="914432">
              <a:defRPr/>
            </a:pPr>
            <a:endParaRPr lang="en-ZA" dirty="0">
              <a:solidFill>
                <a:prstClr val="black"/>
              </a:solidFill>
            </a:endParaRPr>
          </a:p>
        </p:txBody>
      </p:sp>
      <p:sp>
        <p:nvSpPr>
          <p:cNvPr id="4" name="Footer Placeholder 3"/>
          <p:cNvSpPr>
            <a:spLocks noGrp="1"/>
          </p:cNvSpPr>
          <p:nvPr>
            <p:ph type="ftr" sz="quarter" idx="11"/>
          </p:nvPr>
        </p:nvSpPr>
        <p:spPr>
          <a:xfrm>
            <a:off x="4038601" y="6525565"/>
            <a:ext cx="4114800" cy="374845"/>
          </a:xfrm>
          <a:prstGeom prst="rect">
            <a:avLst/>
          </a:prstGeom>
        </p:spPr>
        <p:txBody>
          <a:bodyPr/>
          <a:lstStyle/>
          <a:p>
            <a:pPr defTabSz="914432">
              <a:defRPr/>
            </a:pPr>
            <a:r>
              <a:rPr lang="en-ZA" smtClean="0">
                <a:solidFill>
                  <a:prstClr val="black"/>
                </a:solidFill>
              </a:rPr>
              <a:t>Domestic Tourism</a:t>
            </a:r>
            <a:endParaRPr lang="en-ZA" dirty="0">
              <a:solidFill>
                <a:prstClr val="black"/>
              </a:solidFill>
            </a:endParaRPr>
          </a:p>
        </p:txBody>
      </p:sp>
      <p:sp>
        <p:nvSpPr>
          <p:cNvPr id="5" name="Slide Number Placeholder 4"/>
          <p:cNvSpPr>
            <a:spLocks noGrp="1"/>
          </p:cNvSpPr>
          <p:nvPr>
            <p:ph type="sldNum" sz="quarter" idx="12"/>
          </p:nvPr>
        </p:nvSpPr>
        <p:spPr>
          <a:xfrm>
            <a:off x="8610601" y="6525565"/>
            <a:ext cx="2743200" cy="374845"/>
          </a:xfrm>
          <a:prstGeom prst="rect">
            <a:avLst/>
          </a:prstGeom>
        </p:spPr>
        <p:txBody>
          <a:bodyPr/>
          <a:lstStyle/>
          <a:p>
            <a:pPr defTabSz="914432">
              <a:defRPr/>
            </a:pPr>
            <a:fld id="{E40FEAE8-3F87-4A99-BAF2-EE59B96B6E72}" type="slidenum">
              <a:rPr lang="en-ZA" smtClean="0">
                <a:solidFill>
                  <a:prstClr val="black"/>
                </a:solidFill>
              </a:rPr>
              <a:pPr defTabSz="914432">
                <a:defRPr/>
              </a:pPr>
              <a:t>‹#›</a:t>
            </a:fld>
            <a:endParaRPr lang="en-ZA" dirty="0">
              <a:solidFill>
                <a:prstClr val="black"/>
              </a:solidFill>
            </a:endParaRPr>
          </a:p>
        </p:txBody>
      </p:sp>
    </p:spTree>
    <p:extLst>
      <p:ext uri="{BB962C8B-B14F-4D97-AF65-F5344CB8AC3E}">
        <p14:creationId xmlns:p14="http://schemas.microsoft.com/office/powerpoint/2010/main" val="1142782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525565"/>
            <a:ext cx="2743200" cy="374845"/>
          </a:xfrm>
          <a:prstGeom prst="rect">
            <a:avLst/>
          </a:prstGeom>
        </p:spPr>
        <p:txBody>
          <a:bodyPr/>
          <a:lstStyle/>
          <a:p>
            <a:pPr defTabSz="914432">
              <a:defRPr/>
            </a:pPr>
            <a:endParaRPr lang="en-ZA" dirty="0">
              <a:solidFill>
                <a:prstClr val="black"/>
              </a:solidFill>
            </a:endParaRPr>
          </a:p>
        </p:txBody>
      </p:sp>
      <p:sp>
        <p:nvSpPr>
          <p:cNvPr id="3" name="Footer Placeholder 2"/>
          <p:cNvSpPr>
            <a:spLocks noGrp="1"/>
          </p:cNvSpPr>
          <p:nvPr>
            <p:ph type="ftr" sz="quarter" idx="11"/>
          </p:nvPr>
        </p:nvSpPr>
        <p:spPr>
          <a:xfrm>
            <a:off x="4038601" y="6525565"/>
            <a:ext cx="4114800" cy="374845"/>
          </a:xfrm>
          <a:prstGeom prst="rect">
            <a:avLst/>
          </a:prstGeom>
        </p:spPr>
        <p:txBody>
          <a:bodyPr/>
          <a:lstStyle/>
          <a:p>
            <a:pPr defTabSz="914432">
              <a:defRPr/>
            </a:pPr>
            <a:r>
              <a:rPr lang="en-ZA" smtClean="0">
                <a:solidFill>
                  <a:prstClr val="black"/>
                </a:solidFill>
              </a:rPr>
              <a:t>Domestic Tourism</a:t>
            </a:r>
            <a:endParaRPr lang="en-ZA" dirty="0">
              <a:solidFill>
                <a:prstClr val="black"/>
              </a:solidFill>
            </a:endParaRPr>
          </a:p>
        </p:txBody>
      </p:sp>
      <p:sp>
        <p:nvSpPr>
          <p:cNvPr id="4" name="Slide Number Placeholder 3"/>
          <p:cNvSpPr>
            <a:spLocks noGrp="1"/>
          </p:cNvSpPr>
          <p:nvPr>
            <p:ph type="sldNum" sz="quarter" idx="12"/>
          </p:nvPr>
        </p:nvSpPr>
        <p:spPr>
          <a:xfrm>
            <a:off x="8610601" y="6525565"/>
            <a:ext cx="2743200" cy="374845"/>
          </a:xfrm>
          <a:prstGeom prst="rect">
            <a:avLst/>
          </a:prstGeom>
        </p:spPr>
        <p:txBody>
          <a:bodyPr/>
          <a:lstStyle/>
          <a:p>
            <a:pPr defTabSz="914432">
              <a:defRPr/>
            </a:pPr>
            <a:fld id="{E40FEAE8-3F87-4A99-BAF2-EE59B96B6E72}" type="slidenum">
              <a:rPr lang="en-ZA" smtClean="0">
                <a:solidFill>
                  <a:prstClr val="black"/>
                </a:solidFill>
              </a:rPr>
              <a:pPr defTabSz="914432">
                <a:defRPr/>
              </a:pPr>
              <a:t>‹#›</a:t>
            </a:fld>
            <a:endParaRPr lang="en-ZA" dirty="0">
              <a:solidFill>
                <a:prstClr val="black"/>
              </a:solidFill>
            </a:endParaRPr>
          </a:p>
        </p:txBody>
      </p:sp>
    </p:spTree>
    <p:extLst>
      <p:ext uri="{BB962C8B-B14F-4D97-AF65-F5344CB8AC3E}">
        <p14:creationId xmlns:p14="http://schemas.microsoft.com/office/powerpoint/2010/main" val="417704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69371"/>
            <a:ext cx="3932237" cy="1642798"/>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1013717"/>
            <a:ext cx="6172200" cy="500336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90" y="2112169"/>
            <a:ext cx="3932237" cy="3913054"/>
          </a:xfrm>
          <a:prstGeom prst="rect">
            <a:avLst/>
          </a:prstGeom>
        </p:spPr>
        <p:txBody>
          <a:bodyPr/>
          <a:lstStyle>
            <a:lvl1pPr marL="0" indent="0">
              <a:buNone/>
              <a:defRPr sz="1200"/>
            </a:lvl1pPr>
            <a:lvl2pPr marL="342913" indent="0">
              <a:buNone/>
              <a:defRPr sz="1050"/>
            </a:lvl2pPr>
            <a:lvl3pPr marL="685824" indent="0">
              <a:buNone/>
              <a:defRPr sz="900"/>
            </a:lvl3pPr>
            <a:lvl4pPr marL="1028737" indent="0">
              <a:buNone/>
              <a:defRPr sz="749"/>
            </a:lvl4pPr>
            <a:lvl5pPr marL="1371649" indent="0">
              <a:buNone/>
              <a:defRPr sz="749"/>
            </a:lvl5pPr>
            <a:lvl6pPr marL="1714562" indent="0">
              <a:buNone/>
              <a:defRPr sz="749"/>
            </a:lvl6pPr>
            <a:lvl7pPr marL="2057473" indent="0">
              <a:buNone/>
              <a:defRPr sz="749"/>
            </a:lvl7pPr>
            <a:lvl8pPr marL="2400386" indent="0">
              <a:buNone/>
              <a:defRPr sz="749"/>
            </a:lvl8pPr>
            <a:lvl9pPr marL="2743298" indent="0">
              <a:buNone/>
              <a:defRPr sz="749"/>
            </a:lvl9pPr>
          </a:lstStyle>
          <a:p>
            <a:pPr lvl="0"/>
            <a:r>
              <a:rPr lang="en-US" smtClean="0"/>
              <a:t>Click to edit Master text styles</a:t>
            </a:r>
          </a:p>
        </p:txBody>
      </p:sp>
      <p:sp>
        <p:nvSpPr>
          <p:cNvPr id="5" name="Date Placeholder 4"/>
          <p:cNvSpPr>
            <a:spLocks noGrp="1"/>
          </p:cNvSpPr>
          <p:nvPr>
            <p:ph type="dt" sz="half" idx="10"/>
          </p:nvPr>
        </p:nvSpPr>
        <p:spPr>
          <a:xfrm>
            <a:off x="838200" y="6525565"/>
            <a:ext cx="2743200" cy="374845"/>
          </a:xfrm>
          <a:prstGeom prst="rect">
            <a:avLst/>
          </a:prstGeom>
        </p:spPr>
        <p:txBody>
          <a:bodyPr/>
          <a:lstStyle/>
          <a:p>
            <a:pPr defTabSz="914432">
              <a:defRPr/>
            </a:pPr>
            <a:endParaRPr lang="en-ZA" dirty="0">
              <a:solidFill>
                <a:prstClr val="black"/>
              </a:solidFill>
            </a:endParaRPr>
          </a:p>
        </p:txBody>
      </p:sp>
      <p:sp>
        <p:nvSpPr>
          <p:cNvPr id="6" name="Footer Placeholder 5"/>
          <p:cNvSpPr>
            <a:spLocks noGrp="1"/>
          </p:cNvSpPr>
          <p:nvPr>
            <p:ph type="ftr" sz="quarter" idx="11"/>
          </p:nvPr>
        </p:nvSpPr>
        <p:spPr>
          <a:xfrm>
            <a:off x="4038601" y="6525565"/>
            <a:ext cx="4114800" cy="374845"/>
          </a:xfrm>
          <a:prstGeom prst="rect">
            <a:avLst/>
          </a:prstGeom>
        </p:spPr>
        <p:txBody>
          <a:bodyPr/>
          <a:lstStyle/>
          <a:p>
            <a:pPr defTabSz="914432">
              <a:defRPr/>
            </a:pPr>
            <a:r>
              <a:rPr lang="en-ZA" smtClean="0">
                <a:solidFill>
                  <a:prstClr val="black"/>
                </a:solidFill>
              </a:rPr>
              <a:t>Domestic Tourism</a:t>
            </a:r>
            <a:endParaRPr lang="en-ZA" dirty="0">
              <a:solidFill>
                <a:prstClr val="black"/>
              </a:solidFill>
            </a:endParaRPr>
          </a:p>
        </p:txBody>
      </p:sp>
      <p:sp>
        <p:nvSpPr>
          <p:cNvPr id="7" name="Slide Number Placeholder 6"/>
          <p:cNvSpPr>
            <a:spLocks noGrp="1"/>
          </p:cNvSpPr>
          <p:nvPr>
            <p:ph type="sldNum" sz="quarter" idx="12"/>
          </p:nvPr>
        </p:nvSpPr>
        <p:spPr>
          <a:xfrm>
            <a:off x="8610601" y="6525565"/>
            <a:ext cx="2743200" cy="374845"/>
          </a:xfrm>
          <a:prstGeom prst="rect">
            <a:avLst/>
          </a:prstGeom>
        </p:spPr>
        <p:txBody>
          <a:bodyPr/>
          <a:lstStyle/>
          <a:p>
            <a:pPr defTabSz="914432">
              <a:defRPr/>
            </a:pPr>
            <a:fld id="{E40FEAE8-3F87-4A99-BAF2-EE59B96B6E72}" type="slidenum">
              <a:rPr lang="en-ZA" smtClean="0">
                <a:solidFill>
                  <a:prstClr val="black"/>
                </a:solidFill>
              </a:rPr>
              <a:pPr defTabSz="914432">
                <a:defRPr/>
              </a:pPr>
              <a:t>‹#›</a:t>
            </a:fld>
            <a:endParaRPr lang="en-ZA" dirty="0">
              <a:solidFill>
                <a:prstClr val="black"/>
              </a:solidFill>
            </a:endParaRPr>
          </a:p>
        </p:txBody>
      </p:sp>
    </p:spTree>
    <p:extLst>
      <p:ext uri="{BB962C8B-B14F-4D97-AF65-F5344CB8AC3E}">
        <p14:creationId xmlns:p14="http://schemas.microsoft.com/office/powerpoint/2010/main" val="2258788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69371"/>
            <a:ext cx="3932237" cy="1642798"/>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1013717"/>
            <a:ext cx="6172200" cy="5003363"/>
          </a:xfrm>
          <a:prstGeom prst="rect">
            <a:avLst/>
          </a:prstGeom>
        </p:spPr>
        <p:txBody>
          <a:bodyPr anchor="t"/>
          <a:lstStyle>
            <a:lvl1pPr marL="0" indent="0">
              <a:buNone/>
              <a:defRPr sz="2400"/>
            </a:lvl1pPr>
            <a:lvl2pPr marL="342913" indent="0">
              <a:buNone/>
              <a:defRPr sz="2100"/>
            </a:lvl2pPr>
            <a:lvl3pPr marL="685824" indent="0">
              <a:buNone/>
              <a:defRPr sz="1800"/>
            </a:lvl3pPr>
            <a:lvl4pPr marL="1028737" indent="0">
              <a:buNone/>
              <a:defRPr sz="1500"/>
            </a:lvl4pPr>
            <a:lvl5pPr marL="1371649" indent="0">
              <a:buNone/>
              <a:defRPr sz="1500"/>
            </a:lvl5pPr>
            <a:lvl6pPr marL="1714562" indent="0">
              <a:buNone/>
              <a:defRPr sz="1500"/>
            </a:lvl6pPr>
            <a:lvl7pPr marL="2057473" indent="0">
              <a:buNone/>
              <a:defRPr sz="1500"/>
            </a:lvl7pPr>
            <a:lvl8pPr marL="2400386" indent="0">
              <a:buNone/>
              <a:defRPr sz="1500"/>
            </a:lvl8pPr>
            <a:lvl9pPr marL="2743298"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90" y="2112169"/>
            <a:ext cx="3932237" cy="3913054"/>
          </a:xfrm>
          <a:prstGeom prst="rect">
            <a:avLst/>
          </a:prstGeom>
        </p:spPr>
        <p:txBody>
          <a:bodyPr/>
          <a:lstStyle>
            <a:lvl1pPr marL="0" indent="0">
              <a:buNone/>
              <a:defRPr sz="1200"/>
            </a:lvl1pPr>
            <a:lvl2pPr marL="342913" indent="0">
              <a:buNone/>
              <a:defRPr sz="1050"/>
            </a:lvl2pPr>
            <a:lvl3pPr marL="685824" indent="0">
              <a:buNone/>
              <a:defRPr sz="900"/>
            </a:lvl3pPr>
            <a:lvl4pPr marL="1028737" indent="0">
              <a:buNone/>
              <a:defRPr sz="749"/>
            </a:lvl4pPr>
            <a:lvl5pPr marL="1371649" indent="0">
              <a:buNone/>
              <a:defRPr sz="749"/>
            </a:lvl5pPr>
            <a:lvl6pPr marL="1714562" indent="0">
              <a:buNone/>
              <a:defRPr sz="749"/>
            </a:lvl6pPr>
            <a:lvl7pPr marL="2057473" indent="0">
              <a:buNone/>
              <a:defRPr sz="749"/>
            </a:lvl7pPr>
            <a:lvl8pPr marL="2400386" indent="0">
              <a:buNone/>
              <a:defRPr sz="749"/>
            </a:lvl8pPr>
            <a:lvl9pPr marL="2743298" indent="0">
              <a:buNone/>
              <a:defRPr sz="749"/>
            </a:lvl9pPr>
          </a:lstStyle>
          <a:p>
            <a:pPr lvl="0"/>
            <a:r>
              <a:rPr lang="en-US" smtClean="0"/>
              <a:t>Click to edit Master text styles</a:t>
            </a:r>
          </a:p>
        </p:txBody>
      </p:sp>
      <p:sp>
        <p:nvSpPr>
          <p:cNvPr id="5" name="Date Placeholder 4"/>
          <p:cNvSpPr>
            <a:spLocks noGrp="1"/>
          </p:cNvSpPr>
          <p:nvPr>
            <p:ph type="dt" sz="half" idx="10"/>
          </p:nvPr>
        </p:nvSpPr>
        <p:spPr>
          <a:xfrm>
            <a:off x="838200" y="6525565"/>
            <a:ext cx="2743200" cy="374845"/>
          </a:xfrm>
          <a:prstGeom prst="rect">
            <a:avLst/>
          </a:prstGeom>
        </p:spPr>
        <p:txBody>
          <a:bodyPr/>
          <a:lstStyle/>
          <a:p>
            <a:pPr defTabSz="914432">
              <a:defRPr/>
            </a:pPr>
            <a:endParaRPr lang="en-ZA" dirty="0">
              <a:solidFill>
                <a:prstClr val="black"/>
              </a:solidFill>
            </a:endParaRPr>
          </a:p>
        </p:txBody>
      </p:sp>
      <p:sp>
        <p:nvSpPr>
          <p:cNvPr id="6" name="Footer Placeholder 5"/>
          <p:cNvSpPr>
            <a:spLocks noGrp="1"/>
          </p:cNvSpPr>
          <p:nvPr>
            <p:ph type="ftr" sz="quarter" idx="11"/>
          </p:nvPr>
        </p:nvSpPr>
        <p:spPr>
          <a:xfrm>
            <a:off x="4038601" y="6525565"/>
            <a:ext cx="4114800" cy="374845"/>
          </a:xfrm>
          <a:prstGeom prst="rect">
            <a:avLst/>
          </a:prstGeom>
        </p:spPr>
        <p:txBody>
          <a:bodyPr/>
          <a:lstStyle/>
          <a:p>
            <a:pPr defTabSz="914432">
              <a:defRPr/>
            </a:pPr>
            <a:r>
              <a:rPr lang="en-ZA" smtClean="0">
                <a:solidFill>
                  <a:prstClr val="black"/>
                </a:solidFill>
              </a:rPr>
              <a:t>Domestic Tourism</a:t>
            </a:r>
            <a:endParaRPr lang="en-ZA" dirty="0">
              <a:solidFill>
                <a:prstClr val="black"/>
              </a:solidFill>
            </a:endParaRPr>
          </a:p>
        </p:txBody>
      </p:sp>
      <p:sp>
        <p:nvSpPr>
          <p:cNvPr id="7" name="Slide Number Placeholder 6"/>
          <p:cNvSpPr>
            <a:spLocks noGrp="1"/>
          </p:cNvSpPr>
          <p:nvPr>
            <p:ph type="sldNum" sz="quarter" idx="12"/>
          </p:nvPr>
        </p:nvSpPr>
        <p:spPr>
          <a:xfrm>
            <a:off x="8610601" y="6525565"/>
            <a:ext cx="2743200" cy="374845"/>
          </a:xfrm>
          <a:prstGeom prst="rect">
            <a:avLst/>
          </a:prstGeom>
        </p:spPr>
        <p:txBody>
          <a:bodyPr/>
          <a:lstStyle/>
          <a:p>
            <a:pPr defTabSz="914432">
              <a:defRPr/>
            </a:pPr>
            <a:fld id="{E40FEAE8-3F87-4A99-BAF2-EE59B96B6E72}" type="slidenum">
              <a:rPr lang="en-ZA" smtClean="0">
                <a:solidFill>
                  <a:prstClr val="black"/>
                </a:solidFill>
              </a:rPr>
              <a:pPr defTabSz="914432">
                <a:defRPr/>
              </a:pPr>
              <a:t>‹#›</a:t>
            </a:fld>
            <a:endParaRPr lang="en-ZA" dirty="0">
              <a:solidFill>
                <a:prstClr val="black"/>
              </a:solidFill>
            </a:endParaRPr>
          </a:p>
        </p:txBody>
      </p:sp>
    </p:spTree>
    <p:extLst>
      <p:ext uri="{BB962C8B-B14F-4D97-AF65-F5344CB8AC3E}">
        <p14:creationId xmlns:p14="http://schemas.microsoft.com/office/powerpoint/2010/main" val="2568637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74849"/>
            <a:ext cx="10515600" cy="13608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23" name="Footer Placeholder 6"/>
          <p:cNvSpPr>
            <a:spLocks noGrp="1"/>
          </p:cNvSpPr>
          <p:nvPr>
            <p:ph type="ftr" sz="quarter" idx="3"/>
          </p:nvPr>
        </p:nvSpPr>
        <p:spPr>
          <a:xfrm>
            <a:off x="838203" y="6525564"/>
            <a:ext cx="8770257" cy="374845"/>
          </a:xfrm>
          <a:prstGeom prst="rect">
            <a:avLst/>
          </a:prstGeom>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24" name="Slide Number Placeholder 7"/>
          <p:cNvSpPr>
            <a:spLocks noGrp="1"/>
          </p:cNvSpPr>
          <p:nvPr>
            <p:ph type="sldNum" sz="quarter" idx="4"/>
          </p:nvPr>
        </p:nvSpPr>
        <p:spPr>
          <a:xfrm>
            <a:off x="9884228" y="6525565"/>
            <a:ext cx="1469572" cy="374845"/>
          </a:xfrm>
          <a:prstGeom prst="rect">
            <a:avLst/>
          </a:prstGeom>
        </p:spPr>
        <p:txBody>
          <a:bodyPr/>
          <a:lstStyle>
            <a:lvl1pPr algn="r">
              <a:defRPr/>
            </a:lvl1p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07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Lst>
  <p:timing>
    <p:tnLst>
      <p:par>
        <p:cTn id="1" dur="indefinite" restart="never" nodeType="tmRoot"/>
      </p:par>
    </p:tnLst>
  </p:timing>
  <p:hf hdr="0" dt="0"/>
  <p:txStyles>
    <p:titleStyle>
      <a:lvl1pPr algn="l" defTabSz="685824" rtl="0" eaLnBrk="1" latinLnBrk="0" hangingPunct="1">
        <a:lnSpc>
          <a:spcPct val="90000"/>
        </a:lnSpc>
        <a:spcBef>
          <a:spcPct val="0"/>
        </a:spcBef>
        <a:buNone/>
        <a:defRPr sz="2400" b="1" kern="1200">
          <a:solidFill>
            <a:schemeClr val="accent2"/>
          </a:solidFill>
          <a:latin typeface="Gill Sans MT" panose="020B0502020104020203" pitchFamily="34" charset="0"/>
          <a:ea typeface="+mj-ea"/>
          <a:cs typeface="+mj-cs"/>
        </a:defRPr>
      </a:lvl1pPr>
    </p:titleStyle>
    <p:bodyStyle>
      <a:lvl1pPr marL="171456" indent="-171456" algn="l" defTabSz="685824" rtl="0" eaLnBrk="1" latinLnBrk="0" hangingPunct="1">
        <a:lnSpc>
          <a:spcPct val="90000"/>
        </a:lnSpc>
        <a:spcBef>
          <a:spcPts val="749"/>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1pPr>
      <a:lvl2pPr marL="514369" indent="-171456" algn="l" defTabSz="685824" rtl="0" eaLnBrk="1" latinLnBrk="0" hangingPunct="1">
        <a:lnSpc>
          <a:spcPct val="90000"/>
        </a:lnSpc>
        <a:spcBef>
          <a:spcPts val="375"/>
        </a:spcBef>
        <a:buFont typeface="Arial" panose="020B0604020202020204" pitchFamily="34" charset="0"/>
        <a:buChar char="•"/>
        <a:defRPr sz="1500" kern="1200">
          <a:solidFill>
            <a:schemeClr val="tx1"/>
          </a:solidFill>
          <a:latin typeface="Gill Sans MT" panose="020B0502020104020203" pitchFamily="34" charset="0"/>
          <a:ea typeface="+mn-ea"/>
          <a:cs typeface="+mn-cs"/>
        </a:defRPr>
      </a:lvl2pPr>
      <a:lvl3pPr marL="857280" indent="-171456" algn="l" defTabSz="685824" rtl="0" eaLnBrk="1" latinLnBrk="0" hangingPunct="1">
        <a:lnSpc>
          <a:spcPct val="90000"/>
        </a:lnSpc>
        <a:spcBef>
          <a:spcPts val="375"/>
        </a:spcBef>
        <a:buFont typeface="Arial" panose="020B0604020202020204" pitchFamily="34" charset="0"/>
        <a:buChar char="•"/>
        <a:defRPr sz="1350" kern="1200">
          <a:solidFill>
            <a:schemeClr val="tx1"/>
          </a:solidFill>
          <a:latin typeface="Gill Sans MT" panose="020B0502020104020203" pitchFamily="34" charset="0"/>
          <a:ea typeface="+mn-ea"/>
          <a:cs typeface="+mn-cs"/>
        </a:defRPr>
      </a:lvl3pPr>
      <a:lvl4pPr marL="1200193" indent="-171456" algn="l" defTabSz="685824" rtl="0" eaLnBrk="1" latinLnBrk="0" hangingPunct="1">
        <a:lnSpc>
          <a:spcPct val="90000"/>
        </a:lnSpc>
        <a:spcBef>
          <a:spcPts val="375"/>
        </a:spcBef>
        <a:buFont typeface="Arial" panose="020B0604020202020204" pitchFamily="34" charset="0"/>
        <a:buChar char="•"/>
        <a:defRPr sz="1200" kern="1200">
          <a:solidFill>
            <a:schemeClr val="tx1"/>
          </a:solidFill>
          <a:latin typeface="Gill Sans MT" panose="020B0502020104020203" pitchFamily="34" charset="0"/>
          <a:ea typeface="+mn-ea"/>
          <a:cs typeface="+mn-cs"/>
        </a:defRPr>
      </a:lvl4pPr>
      <a:lvl5pPr marL="1543105" indent="-171456" algn="l" defTabSz="685824" rtl="0" eaLnBrk="1" latinLnBrk="0" hangingPunct="1">
        <a:lnSpc>
          <a:spcPct val="90000"/>
        </a:lnSpc>
        <a:spcBef>
          <a:spcPts val="375"/>
        </a:spcBef>
        <a:buFont typeface="Arial" panose="020B0604020202020204" pitchFamily="34" charset="0"/>
        <a:buChar char="•"/>
        <a:defRPr sz="1200" kern="1200">
          <a:solidFill>
            <a:schemeClr val="tx1"/>
          </a:solidFill>
          <a:latin typeface="Gill Sans MT" panose="020B0502020104020203" pitchFamily="34" charset="0"/>
          <a:ea typeface="+mn-ea"/>
          <a:cs typeface="+mn-cs"/>
        </a:defRPr>
      </a:lvl5pPr>
      <a:lvl6pPr marL="1886018" indent="-171456" algn="l" defTabSz="68582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31" indent="-171456" algn="l" defTabSz="68582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42" indent="-171456" algn="l" defTabSz="68582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55" indent="-171456" algn="l" defTabSz="68582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24" rtl="0" eaLnBrk="1" latinLnBrk="0" hangingPunct="1">
        <a:defRPr sz="1350" kern="1200">
          <a:solidFill>
            <a:schemeClr val="tx1"/>
          </a:solidFill>
          <a:latin typeface="+mn-lt"/>
          <a:ea typeface="+mn-ea"/>
          <a:cs typeface="+mn-cs"/>
        </a:defRPr>
      </a:lvl1pPr>
      <a:lvl2pPr marL="342913" algn="l" defTabSz="685824" rtl="0" eaLnBrk="1" latinLnBrk="0" hangingPunct="1">
        <a:defRPr sz="1350" kern="1200">
          <a:solidFill>
            <a:schemeClr val="tx1"/>
          </a:solidFill>
          <a:latin typeface="+mn-lt"/>
          <a:ea typeface="+mn-ea"/>
          <a:cs typeface="+mn-cs"/>
        </a:defRPr>
      </a:lvl2pPr>
      <a:lvl3pPr marL="685824" algn="l" defTabSz="685824" rtl="0" eaLnBrk="1" latinLnBrk="0" hangingPunct="1">
        <a:defRPr sz="1350" kern="1200">
          <a:solidFill>
            <a:schemeClr val="tx1"/>
          </a:solidFill>
          <a:latin typeface="+mn-lt"/>
          <a:ea typeface="+mn-ea"/>
          <a:cs typeface="+mn-cs"/>
        </a:defRPr>
      </a:lvl3pPr>
      <a:lvl4pPr marL="1028737" algn="l" defTabSz="685824" rtl="0" eaLnBrk="1" latinLnBrk="0" hangingPunct="1">
        <a:defRPr sz="1350" kern="1200">
          <a:solidFill>
            <a:schemeClr val="tx1"/>
          </a:solidFill>
          <a:latin typeface="+mn-lt"/>
          <a:ea typeface="+mn-ea"/>
          <a:cs typeface="+mn-cs"/>
        </a:defRPr>
      </a:lvl4pPr>
      <a:lvl5pPr marL="1371649" algn="l" defTabSz="685824" rtl="0" eaLnBrk="1" latinLnBrk="0" hangingPunct="1">
        <a:defRPr sz="1350" kern="1200">
          <a:solidFill>
            <a:schemeClr val="tx1"/>
          </a:solidFill>
          <a:latin typeface="+mn-lt"/>
          <a:ea typeface="+mn-ea"/>
          <a:cs typeface="+mn-cs"/>
        </a:defRPr>
      </a:lvl5pPr>
      <a:lvl6pPr marL="1714562" algn="l" defTabSz="685824" rtl="0" eaLnBrk="1" latinLnBrk="0" hangingPunct="1">
        <a:defRPr sz="1350" kern="1200">
          <a:solidFill>
            <a:schemeClr val="tx1"/>
          </a:solidFill>
          <a:latin typeface="+mn-lt"/>
          <a:ea typeface="+mn-ea"/>
          <a:cs typeface="+mn-cs"/>
        </a:defRPr>
      </a:lvl6pPr>
      <a:lvl7pPr marL="2057473" algn="l" defTabSz="685824" rtl="0" eaLnBrk="1" latinLnBrk="0" hangingPunct="1">
        <a:defRPr sz="1350" kern="1200">
          <a:solidFill>
            <a:schemeClr val="tx1"/>
          </a:solidFill>
          <a:latin typeface="+mn-lt"/>
          <a:ea typeface="+mn-ea"/>
          <a:cs typeface="+mn-cs"/>
        </a:defRPr>
      </a:lvl7pPr>
      <a:lvl8pPr marL="2400386" algn="l" defTabSz="685824" rtl="0" eaLnBrk="1" latinLnBrk="0" hangingPunct="1">
        <a:defRPr sz="1350" kern="1200">
          <a:solidFill>
            <a:schemeClr val="tx1"/>
          </a:solidFill>
          <a:latin typeface="+mn-lt"/>
          <a:ea typeface="+mn-ea"/>
          <a:cs typeface="+mn-cs"/>
        </a:defRPr>
      </a:lvl8pPr>
      <a:lvl9pPr marL="2743298" algn="l" defTabSz="68582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xml"/><Relationship Id="rId7" Type="http://schemas.openxmlformats.org/officeDocument/2006/relationships/image" Target="../media/image7.e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9.emf"/><Relationship Id="rId5" Type="http://schemas.openxmlformats.org/officeDocument/2006/relationships/oleObject" Target="../embeddings/oleObject8.bin"/><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4.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7.emf"/><Relationship Id="rId5" Type="http://schemas.openxmlformats.org/officeDocument/2006/relationships/oleObject" Target="../embeddings/oleObject9.bin"/><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tags" Target="../tags/tag36.xml"/><Relationship Id="rId21" Type="http://schemas.openxmlformats.org/officeDocument/2006/relationships/tags" Target="../tags/tag31.xml"/><Relationship Id="rId34" Type="http://schemas.openxmlformats.org/officeDocument/2006/relationships/image" Target="../media/image2.emf"/><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33" Type="http://schemas.openxmlformats.org/officeDocument/2006/relationships/oleObject" Target="../embeddings/oleObject10.bin"/><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tags" Target="../tags/tag39.xml"/><Relationship Id="rId1" Type="http://schemas.openxmlformats.org/officeDocument/2006/relationships/vmlDrawing" Target="../drawings/vmlDrawing10.v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32" Type="http://schemas.openxmlformats.org/officeDocument/2006/relationships/slideLayout" Target="../slideLayouts/slideLayout15.xml"/><Relationship Id="rId37" Type="http://schemas.openxmlformats.org/officeDocument/2006/relationships/image" Target="../media/image4.png"/><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tags" Target="../tags/tag38.xml"/><Relationship Id="rId36" Type="http://schemas.openxmlformats.org/officeDocument/2006/relationships/image" Target="../media/image17.emf"/><Relationship Id="rId10" Type="http://schemas.openxmlformats.org/officeDocument/2006/relationships/tags" Target="../tags/tag20.xml"/><Relationship Id="rId19" Type="http://schemas.openxmlformats.org/officeDocument/2006/relationships/tags" Target="../tags/tag29.xml"/><Relationship Id="rId31" Type="http://schemas.openxmlformats.org/officeDocument/2006/relationships/tags" Target="../tags/tag41.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tags" Target="../tags/tag40.xml"/><Relationship Id="rId35" Type="http://schemas.openxmlformats.org/officeDocument/2006/relationships/oleObject" Target="../embeddings/oleObject11.bin"/><Relationship Id="rId8" Type="http://schemas.openxmlformats.org/officeDocument/2006/relationships/tags" Target="../tags/tag18.xml"/><Relationship Id="rId3" Type="http://schemas.openxmlformats.org/officeDocument/2006/relationships/tags" Target="../tags/tag13.xml"/></Relationships>
</file>

<file path=ppt/slides/_rels/slide2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43.xml"/><Relationship Id="rId7" Type="http://schemas.openxmlformats.org/officeDocument/2006/relationships/chart" Target="../charts/chart1.xml"/><Relationship Id="rId2" Type="http://schemas.openxmlformats.org/officeDocument/2006/relationships/tags" Target="../tags/tag42.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12.bin"/><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chart" Target="../charts/chart3.xml"/></Relationships>
</file>

<file path=ppt/slides/_rels/slide27.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tags" Target="../tags/tag60.xml"/><Relationship Id="rId26" Type="http://schemas.openxmlformats.org/officeDocument/2006/relationships/image" Target="../media/image19.png"/><Relationship Id="rId3" Type="http://schemas.openxmlformats.org/officeDocument/2006/relationships/tags" Target="../tags/tag45.xml"/><Relationship Id="rId21" Type="http://schemas.openxmlformats.org/officeDocument/2006/relationships/notesSlide" Target="../notesSlides/notesSlide7.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image" Target="../media/image18.emf"/><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slideLayout" Target="../slideLayouts/slideLayout17.xml"/><Relationship Id="rId1" Type="http://schemas.openxmlformats.org/officeDocument/2006/relationships/vmlDrawing" Target="../drawings/vmlDrawing12.v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oleObject" Target="../embeddings/oleObject14.bin"/><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image" Target="../media/image2.emf"/><Relationship Id="rId10" Type="http://schemas.openxmlformats.org/officeDocument/2006/relationships/tags" Target="../tags/tag52.xml"/><Relationship Id="rId19" Type="http://schemas.openxmlformats.org/officeDocument/2006/relationships/tags" Target="../tags/tag61.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oleObject" Target="../embeddings/oleObject13.bin"/></Relationships>
</file>

<file path=ppt/slides/_rels/slide28.xml.rels><?xml version="1.0" encoding="UTF-8" standalone="yes"?>
<Relationships xmlns="http://schemas.openxmlformats.org/package/2006/relationships"><Relationship Id="rId13" Type="http://schemas.openxmlformats.org/officeDocument/2006/relationships/tags" Target="../tags/tag73.xml"/><Relationship Id="rId18" Type="http://schemas.openxmlformats.org/officeDocument/2006/relationships/tags" Target="../tags/tag78.xml"/><Relationship Id="rId26" Type="http://schemas.openxmlformats.org/officeDocument/2006/relationships/tags" Target="../tags/tag86.xml"/><Relationship Id="rId39" Type="http://schemas.openxmlformats.org/officeDocument/2006/relationships/tags" Target="../tags/tag99.xml"/><Relationship Id="rId21" Type="http://schemas.openxmlformats.org/officeDocument/2006/relationships/tags" Target="../tags/tag81.xml"/><Relationship Id="rId34" Type="http://schemas.openxmlformats.org/officeDocument/2006/relationships/tags" Target="../tags/tag94.xml"/><Relationship Id="rId42" Type="http://schemas.openxmlformats.org/officeDocument/2006/relationships/oleObject" Target="../embeddings/oleObject15.bin"/><Relationship Id="rId47" Type="http://schemas.openxmlformats.org/officeDocument/2006/relationships/chart" Target="../charts/chart7.xml"/><Relationship Id="rId7" Type="http://schemas.openxmlformats.org/officeDocument/2006/relationships/tags" Target="../tags/tag67.xml"/><Relationship Id="rId2" Type="http://schemas.openxmlformats.org/officeDocument/2006/relationships/tags" Target="../tags/tag62.xml"/><Relationship Id="rId16" Type="http://schemas.openxmlformats.org/officeDocument/2006/relationships/tags" Target="../tags/tag76.xml"/><Relationship Id="rId29"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tags" Target="../tags/tag66.xml"/><Relationship Id="rId11" Type="http://schemas.openxmlformats.org/officeDocument/2006/relationships/tags" Target="../tags/tag71.xml"/><Relationship Id="rId24" Type="http://schemas.openxmlformats.org/officeDocument/2006/relationships/tags" Target="../tags/tag84.xml"/><Relationship Id="rId32" Type="http://schemas.openxmlformats.org/officeDocument/2006/relationships/tags" Target="../tags/tag92.xml"/><Relationship Id="rId37" Type="http://schemas.openxmlformats.org/officeDocument/2006/relationships/tags" Target="../tags/tag97.xml"/><Relationship Id="rId40" Type="http://schemas.openxmlformats.org/officeDocument/2006/relationships/tags" Target="../tags/tag100.xml"/><Relationship Id="rId45" Type="http://schemas.openxmlformats.org/officeDocument/2006/relationships/chart" Target="../charts/chart5.xml"/><Relationship Id="rId5" Type="http://schemas.openxmlformats.org/officeDocument/2006/relationships/tags" Target="../tags/tag65.xml"/><Relationship Id="rId15" Type="http://schemas.openxmlformats.org/officeDocument/2006/relationships/tags" Target="../tags/tag75.xml"/><Relationship Id="rId23" Type="http://schemas.openxmlformats.org/officeDocument/2006/relationships/tags" Target="../tags/tag83.xml"/><Relationship Id="rId28" Type="http://schemas.openxmlformats.org/officeDocument/2006/relationships/tags" Target="../tags/tag88.xml"/><Relationship Id="rId36" Type="http://schemas.openxmlformats.org/officeDocument/2006/relationships/tags" Target="../tags/tag96.xml"/><Relationship Id="rId10" Type="http://schemas.openxmlformats.org/officeDocument/2006/relationships/tags" Target="../tags/tag70.xml"/><Relationship Id="rId19" Type="http://schemas.openxmlformats.org/officeDocument/2006/relationships/tags" Target="../tags/tag79.xml"/><Relationship Id="rId31" Type="http://schemas.openxmlformats.org/officeDocument/2006/relationships/tags" Target="../tags/tag91.xml"/><Relationship Id="rId44" Type="http://schemas.openxmlformats.org/officeDocument/2006/relationships/chart" Target="../charts/chart4.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tags" Target="../tags/tag74.xml"/><Relationship Id="rId22" Type="http://schemas.openxmlformats.org/officeDocument/2006/relationships/tags" Target="../tags/tag82.xml"/><Relationship Id="rId27" Type="http://schemas.openxmlformats.org/officeDocument/2006/relationships/tags" Target="../tags/tag87.xml"/><Relationship Id="rId30" Type="http://schemas.openxmlformats.org/officeDocument/2006/relationships/tags" Target="../tags/tag90.xml"/><Relationship Id="rId35" Type="http://schemas.openxmlformats.org/officeDocument/2006/relationships/tags" Target="../tags/tag95.xml"/><Relationship Id="rId43" Type="http://schemas.openxmlformats.org/officeDocument/2006/relationships/image" Target="../media/image2.emf"/><Relationship Id="rId48" Type="http://schemas.openxmlformats.org/officeDocument/2006/relationships/image" Target="../media/image4.png"/><Relationship Id="rId8" Type="http://schemas.openxmlformats.org/officeDocument/2006/relationships/tags" Target="../tags/tag68.xml"/><Relationship Id="rId3" Type="http://schemas.openxmlformats.org/officeDocument/2006/relationships/tags" Target="../tags/tag63.xml"/><Relationship Id="rId12" Type="http://schemas.openxmlformats.org/officeDocument/2006/relationships/tags" Target="../tags/tag72.xml"/><Relationship Id="rId17" Type="http://schemas.openxmlformats.org/officeDocument/2006/relationships/tags" Target="../tags/tag77.xml"/><Relationship Id="rId25" Type="http://schemas.openxmlformats.org/officeDocument/2006/relationships/tags" Target="../tags/tag85.xml"/><Relationship Id="rId33" Type="http://schemas.openxmlformats.org/officeDocument/2006/relationships/tags" Target="../tags/tag93.xml"/><Relationship Id="rId38" Type="http://schemas.openxmlformats.org/officeDocument/2006/relationships/tags" Target="../tags/tag98.xml"/><Relationship Id="rId46" Type="http://schemas.openxmlformats.org/officeDocument/2006/relationships/chart" Target="../charts/chart6.xml"/><Relationship Id="rId20" Type="http://schemas.openxmlformats.org/officeDocument/2006/relationships/tags" Target="../tags/tag80.xml"/><Relationship Id="rId4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tags" Target="../tags/tag125.xml"/><Relationship Id="rId39" Type="http://schemas.openxmlformats.org/officeDocument/2006/relationships/tags" Target="../tags/tag138.xml"/><Relationship Id="rId21" Type="http://schemas.openxmlformats.org/officeDocument/2006/relationships/tags" Target="../tags/tag120.xml"/><Relationship Id="rId34" Type="http://schemas.openxmlformats.org/officeDocument/2006/relationships/tags" Target="../tags/tag133.xml"/><Relationship Id="rId42" Type="http://schemas.openxmlformats.org/officeDocument/2006/relationships/tags" Target="../tags/tag141.xml"/><Relationship Id="rId47" Type="http://schemas.openxmlformats.org/officeDocument/2006/relationships/tags" Target="../tags/tag146.xml"/><Relationship Id="rId50" Type="http://schemas.openxmlformats.org/officeDocument/2006/relationships/image" Target="../media/image2.emf"/><Relationship Id="rId7" Type="http://schemas.openxmlformats.org/officeDocument/2006/relationships/tags" Target="../tags/tag106.xml"/><Relationship Id="rId2" Type="http://schemas.openxmlformats.org/officeDocument/2006/relationships/tags" Target="../tags/tag101.xml"/><Relationship Id="rId16" Type="http://schemas.openxmlformats.org/officeDocument/2006/relationships/tags" Target="../tags/tag115.xml"/><Relationship Id="rId29" Type="http://schemas.openxmlformats.org/officeDocument/2006/relationships/tags" Target="../tags/tag128.xml"/><Relationship Id="rId11" Type="http://schemas.openxmlformats.org/officeDocument/2006/relationships/tags" Target="../tags/tag110.xml"/><Relationship Id="rId24" Type="http://schemas.openxmlformats.org/officeDocument/2006/relationships/tags" Target="../tags/tag123.xml"/><Relationship Id="rId32" Type="http://schemas.openxmlformats.org/officeDocument/2006/relationships/tags" Target="../tags/tag131.xml"/><Relationship Id="rId37" Type="http://schemas.openxmlformats.org/officeDocument/2006/relationships/tags" Target="../tags/tag136.xml"/><Relationship Id="rId40" Type="http://schemas.openxmlformats.org/officeDocument/2006/relationships/tags" Target="../tags/tag139.xml"/><Relationship Id="rId45" Type="http://schemas.openxmlformats.org/officeDocument/2006/relationships/tags" Target="../tags/tag144.xml"/><Relationship Id="rId53" Type="http://schemas.openxmlformats.org/officeDocument/2006/relationships/chart" Target="../charts/chart10.xml"/><Relationship Id="rId5" Type="http://schemas.openxmlformats.org/officeDocument/2006/relationships/tags" Target="../tags/tag104.xml"/><Relationship Id="rId10" Type="http://schemas.openxmlformats.org/officeDocument/2006/relationships/tags" Target="../tags/tag109.xml"/><Relationship Id="rId19" Type="http://schemas.openxmlformats.org/officeDocument/2006/relationships/tags" Target="../tags/tag118.xml"/><Relationship Id="rId31" Type="http://schemas.openxmlformats.org/officeDocument/2006/relationships/tags" Target="../tags/tag130.xml"/><Relationship Id="rId44" Type="http://schemas.openxmlformats.org/officeDocument/2006/relationships/tags" Target="../tags/tag143.xml"/><Relationship Id="rId52" Type="http://schemas.openxmlformats.org/officeDocument/2006/relationships/chart" Target="../charts/chart9.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tags" Target="../tags/tag121.xml"/><Relationship Id="rId27" Type="http://schemas.openxmlformats.org/officeDocument/2006/relationships/tags" Target="../tags/tag126.xml"/><Relationship Id="rId30" Type="http://schemas.openxmlformats.org/officeDocument/2006/relationships/tags" Target="../tags/tag129.xml"/><Relationship Id="rId35" Type="http://schemas.openxmlformats.org/officeDocument/2006/relationships/tags" Target="../tags/tag134.xml"/><Relationship Id="rId43" Type="http://schemas.openxmlformats.org/officeDocument/2006/relationships/tags" Target="../tags/tag142.xml"/><Relationship Id="rId48" Type="http://schemas.openxmlformats.org/officeDocument/2006/relationships/slideLayout" Target="../slideLayouts/slideLayout19.xml"/><Relationship Id="rId8" Type="http://schemas.openxmlformats.org/officeDocument/2006/relationships/tags" Target="../tags/tag107.xml"/><Relationship Id="rId51" Type="http://schemas.openxmlformats.org/officeDocument/2006/relationships/chart" Target="../charts/chart8.xml"/><Relationship Id="rId3" Type="http://schemas.openxmlformats.org/officeDocument/2006/relationships/tags" Target="../tags/tag102.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tags" Target="../tags/tag124.xml"/><Relationship Id="rId33" Type="http://schemas.openxmlformats.org/officeDocument/2006/relationships/tags" Target="../tags/tag132.xml"/><Relationship Id="rId38" Type="http://schemas.openxmlformats.org/officeDocument/2006/relationships/tags" Target="../tags/tag137.xml"/><Relationship Id="rId46" Type="http://schemas.openxmlformats.org/officeDocument/2006/relationships/tags" Target="../tags/tag145.xml"/><Relationship Id="rId20" Type="http://schemas.openxmlformats.org/officeDocument/2006/relationships/tags" Target="../tags/tag119.xml"/><Relationship Id="rId41" Type="http://schemas.openxmlformats.org/officeDocument/2006/relationships/tags" Target="../tags/tag140.xml"/><Relationship Id="rId54" Type="http://schemas.openxmlformats.org/officeDocument/2006/relationships/image" Target="../media/image20.png"/><Relationship Id="rId1" Type="http://schemas.openxmlformats.org/officeDocument/2006/relationships/vmlDrawing" Target="../drawings/vmlDrawing14.vml"/><Relationship Id="rId6" Type="http://schemas.openxmlformats.org/officeDocument/2006/relationships/tags" Target="../tags/tag105.xml"/><Relationship Id="rId15" Type="http://schemas.openxmlformats.org/officeDocument/2006/relationships/tags" Target="../tags/tag114.xml"/><Relationship Id="rId23" Type="http://schemas.openxmlformats.org/officeDocument/2006/relationships/tags" Target="../tags/tag122.xml"/><Relationship Id="rId28" Type="http://schemas.openxmlformats.org/officeDocument/2006/relationships/tags" Target="../tags/tag127.xml"/><Relationship Id="rId36" Type="http://schemas.openxmlformats.org/officeDocument/2006/relationships/tags" Target="../tags/tag135.xml"/><Relationship Id="rId49"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45.xml.rels><?xml version="1.0" encoding="UTF-8" standalone="yes"?>
<Relationships xmlns="http://schemas.openxmlformats.org/package/2006/relationships"><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34" Type="http://schemas.openxmlformats.org/officeDocument/2006/relationships/image" Target="../media/image55.png"/><Relationship Id="rId7" Type="http://schemas.openxmlformats.org/officeDocument/2006/relationships/image" Target="../media/image29.png"/><Relationship Id="rId12" Type="http://schemas.openxmlformats.org/officeDocument/2006/relationships/image" Target="../media/image34.gif"/><Relationship Id="rId17" Type="http://schemas.openxmlformats.org/officeDocument/2006/relationships/image" Target="../media/image39.png"/><Relationship Id="rId25" Type="http://schemas.openxmlformats.org/officeDocument/2006/relationships/image" Target="../media/image47.jpeg"/><Relationship Id="rId33"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3.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2.png"/><Relationship Id="rId4" Type="http://schemas.openxmlformats.org/officeDocument/2006/relationships/image" Target="../media/image26.gif"/><Relationship Id="rId9" Type="http://schemas.openxmlformats.org/officeDocument/2006/relationships/image" Target="../media/image31.png"/><Relationship Id="rId14" Type="http://schemas.openxmlformats.org/officeDocument/2006/relationships/image" Target="../media/image36.jpeg"/><Relationship Id="rId22" Type="http://schemas.openxmlformats.org/officeDocument/2006/relationships/image" Target="../media/image44.png"/><Relationship Id="rId27" Type="http://schemas.microsoft.com/office/2007/relationships/hdphoto" Target="../media/hdphoto1.wdp"/><Relationship Id="rId30" Type="http://schemas.openxmlformats.org/officeDocument/2006/relationships/image" Target="../media/image51.png"/><Relationship Id="rId8" Type="http://schemas.openxmlformats.org/officeDocument/2006/relationships/image" Target="../media/image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jpeg"/><Relationship Id="rId3" Type="http://schemas.openxmlformats.org/officeDocument/2006/relationships/image" Target="../media/image57.jpeg"/><Relationship Id="rId21" Type="http://schemas.openxmlformats.org/officeDocument/2006/relationships/image" Target="../media/image75.png"/><Relationship Id="rId7" Type="http://schemas.openxmlformats.org/officeDocument/2006/relationships/image" Target="../media/image61.jpe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13.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jpeg"/><Relationship Id="rId15" Type="http://schemas.openxmlformats.org/officeDocument/2006/relationships/image" Target="../media/image69.png"/><Relationship Id="rId23" Type="http://schemas.openxmlformats.org/officeDocument/2006/relationships/image" Target="../media/image77.jpeg"/><Relationship Id="rId10" Type="http://schemas.openxmlformats.org/officeDocument/2006/relationships/image" Target="../media/image64.jpeg"/><Relationship Id="rId19" Type="http://schemas.openxmlformats.org/officeDocument/2006/relationships/image" Target="../media/image73.jpe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4.jpe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5.png"/><Relationship Id="rId18" Type="http://schemas.openxmlformats.org/officeDocument/2006/relationships/image" Target="../media/image99.jpe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4.png"/><Relationship Id="rId17" Type="http://schemas.openxmlformats.org/officeDocument/2006/relationships/image" Target="../media/image98.gif"/><Relationship Id="rId2" Type="http://schemas.openxmlformats.org/officeDocument/2006/relationships/image" Target="../media/image86.png"/><Relationship Id="rId16" Type="http://schemas.openxmlformats.org/officeDocument/2006/relationships/image" Target="../media/image97.gif"/><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90.jpeg"/><Relationship Id="rId11" Type="http://schemas.openxmlformats.org/officeDocument/2006/relationships/image" Target="../media/image34.gif"/><Relationship Id="rId5" Type="http://schemas.openxmlformats.org/officeDocument/2006/relationships/image" Target="../media/image89.png"/><Relationship Id="rId15" Type="http://schemas.openxmlformats.org/officeDocument/2006/relationships/image" Target="../media/image96.png"/><Relationship Id="rId10" Type="http://schemas.openxmlformats.org/officeDocument/2006/relationships/image" Target="../media/image25.png"/><Relationship Id="rId19" Type="http://schemas.openxmlformats.org/officeDocument/2006/relationships/image" Target="../media/image100.jpe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s://www.tourism.gov.z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8458" y="533735"/>
            <a:ext cx="11234058" cy="5913901"/>
          </a:xfrm>
        </p:spPr>
        <p:txBody>
          <a:bodyPr anchor="t">
            <a:normAutofit/>
          </a:bodyPr>
          <a:lstStyle/>
          <a:p>
            <a:pPr algn="ctr">
              <a:lnSpc>
                <a:spcPct val="150000"/>
              </a:lnSpc>
              <a:spcBef>
                <a:spcPts val="1200"/>
              </a:spcBef>
              <a:spcAft>
                <a:spcPts val="1200"/>
              </a:spcAft>
            </a:pPr>
            <a:r>
              <a:rPr lang="en-GB" sz="3200" dirty="0">
                <a:solidFill>
                  <a:srgbClr val="FF6600"/>
                </a:solidFill>
              </a:rPr>
              <a:t>Briefing by the Department of  Tourism and South African Tourism on the Progress &amp; Interventions to stimulate</a:t>
            </a:r>
            <a:br>
              <a:rPr lang="en-GB" sz="3200" dirty="0">
                <a:solidFill>
                  <a:srgbClr val="FF6600"/>
                </a:solidFill>
              </a:rPr>
            </a:br>
            <a:r>
              <a:rPr lang="en-GB" sz="3200" dirty="0">
                <a:solidFill>
                  <a:srgbClr val="FF6600"/>
                </a:solidFill>
              </a:rPr>
              <a:t> Domestic Tourism to</a:t>
            </a:r>
            <a:r>
              <a:rPr lang="en-ZA" sz="3200" dirty="0">
                <a:solidFill>
                  <a:srgbClr val="FF6600"/>
                </a:solidFill>
                <a:latin typeface="Arial" panose="020B0604020202020204" pitchFamily="34" charset="0"/>
                <a:cs typeface="Arial" panose="020B0604020202020204" pitchFamily="34" charset="0"/>
              </a:rPr>
              <a:t>:  </a:t>
            </a:r>
            <a:br>
              <a:rPr lang="en-ZA" sz="3200" dirty="0">
                <a:solidFill>
                  <a:srgbClr val="FF6600"/>
                </a:solidFill>
                <a:latin typeface="Arial" panose="020B0604020202020204" pitchFamily="34" charset="0"/>
                <a:cs typeface="Arial" panose="020B0604020202020204" pitchFamily="34" charset="0"/>
              </a:rPr>
            </a:br>
            <a:r>
              <a:rPr lang="en-ZA" sz="3200" dirty="0">
                <a:solidFill>
                  <a:srgbClr val="FF6600"/>
                </a:solidFill>
                <a:latin typeface="Arial" panose="020B0604020202020204" pitchFamily="34" charset="0"/>
                <a:cs typeface="Arial" panose="020B0604020202020204" pitchFamily="34" charset="0"/>
              </a:rPr>
              <a:t>Select Committee on Trade and International Relations</a:t>
            </a:r>
            <a:br>
              <a:rPr lang="en-ZA" sz="3200" dirty="0">
                <a:solidFill>
                  <a:srgbClr val="FF6600"/>
                </a:solidFill>
                <a:latin typeface="Arial" panose="020B0604020202020204" pitchFamily="34" charset="0"/>
                <a:cs typeface="Arial" panose="020B0604020202020204" pitchFamily="34" charset="0"/>
              </a:rPr>
            </a:br>
            <a:r>
              <a:rPr lang="en-ZA" dirty="0">
                <a:solidFill>
                  <a:schemeClr val="tx1"/>
                </a:solidFill>
                <a:latin typeface="Arial" panose="020B0604020202020204" pitchFamily="34" charset="0"/>
                <a:cs typeface="Arial" panose="020B0604020202020204" pitchFamily="34" charset="0"/>
              </a:rPr>
              <a:t>5 September 2018</a:t>
            </a:r>
            <a:br>
              <a:rPr lang="en-ZA" dirty="0">
                <a:solidFill>
                  <a:schemeClr val="tx1"/>
                </a:solidFill>
                <a:latin typeface="Arial" panose="020B0604020202020204" pitchFamily="34" charset="0"/>
                <a:cs typeface="Arial" panose="020B0604020202020204" pitchFamily="34" charset="0"/>
              </a:rPr>
            </a:br>
            <a:endParaRPr lang="en-ZA" dirty="0">
              <a:solidFill>
                <a:schemeClr val="tx1"/>
              </a:solidFill>
              <a:latin typeface="+mj-lt"/>
            </a:endParaRPr>
          </a:p>
        </p:txBody>
      </p:sp>
      <p:pic>
        <p:nvPicPr>
          <p:cNvPr id="6"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494571" y="5491039"/>
            <a:ext cx="1681831" cy="95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658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01347"/>
            <a:ext cx="10515600" cy="563429"/>
          </a:xfrm>
        </p:spPr>
        <p:txBody>
          <a:bodyPr/>
          <a:lstStyle/>
          <a:p>
            <a:r>
              <a:rPr lang="en-ZA" dirty="0" smtClean="0">
                <a:latin typeface="Arial" panose="020B0604020202020204" pitchFamily="34" charset="0"/>
                <a:cs typeface="Arial" panose="020B0604020202020204" pitchFamily="34" charset="0"/>
              </a:rPr>
              <a:t>BACKGROUND    (Cont...)</a:t>
            </a:r>
            <a:endParaRPr lang="en-ZA"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56055" y="864776"/>
            <a:ext cx="11343503" cy="5466669"/>
          </a:xfrm>
        </p:spPr>
        <p:txBody>
          <a:bodyPr>
            <a:noAutofit/>
          </a:bodyPr>
          <a:lstStyle/>
          <a:p>
            <a:pPr marL="287338" indent="-287338">
              <a:lnSpc>
                <a:spcPct val="170000"/>
              </a:lnSpc>
              <a:buFont typeface="Wingdings" panose="05000000000000000000" pitchFamily="2" charset="2"/>
              <a:buChar char="v"/>
            </a:pPr>
            <a:r>
              <a:rPr lang="en-US" dirty="0" smtClean="0">
                <a:latin typeface="Arial" panose="020B0604020202020204" pitchFamily="34" charset="0"/>
                <a:cs typeface="Arial" panose="020B0604020202020204" pitchFamily="34" charset="0"/>
              </a:rPr>
              <a:t>The DTGS </a:t>
            </a:r>
            <a:r>
              <a:rPr lang="en-US" dirty="0">
                <a:latin typeface="Arial" panose="020B0604020202020204" pitchFamily="34" charset="0"/>
                <a:cs typeface="Arial" panose="020B0604020202020204" pitchFamily="34" charset="0"/>
              </a:rPr>
              <a:t>sets practical measures to generate greater value from travel and tourism in South Africa. </a:t>
            </a:r>
            <a:endParaRPr lang="en-US" dirty="0" smtClean="0">
              <a:latin typeface="Arial" panose="020B0604020202020204" pitchFamily="34" charset="0"/>
              <a:cs typeface="Arial" panose="020B0604020202020204" pitchFamily="34" charset="0"/>
            </a:endParaRPr>
          </a:p>
          <a:p>
            <a:pPr marL="287338" indent="-287338">
              <a:lnSpc>
                <a:spcPct val="170000"/>
              </a:lnSpc>
              <a:buFont typeface="Wingdings" panose="05000000000000000000" pitchFamily="2" charset="2"/>
              <a:buChar char="v"/>
            </a:pPr>
            <a:r>
              <a:rPr lang="en-US" dirty="0" smtClean="0">
                <a:latin typeface="Arial" panose="020B0604020202020204" pitchFamily="34" charset="0"/>
                <a:cs typeface="Arial" panose="020B0604020202020204" pitchFamily="34" charset="0"/>
              </a:rPr>
              <a:t>The implementation plan of the strategy seeks to direct a consolidated and integrated approach to addressing the challenges of geographic spread and seasonality, which offer opportunities for enhanced levels of domestic tourism. </a:t>
            </a:r>
          </a:p>
          <a:p>
            <a:pPr marL="688975" lvl="1" indent="-401638" algn="just">
              <a:lnSpc>
                <a:spcPct val="170000"/>
              </a:lnSpc>
              <a:buFont typeface="Wingdings" panose="05000000000000000000" pitchFamily="2" charset="2"/>
              <a:buChar char="§"/>
              <a:tabLst>
                <a:tab pos="627063" algn="l"/>
              </a:tabLst>
            </a:pPr>
            <a:r>
              <a:rPr lang="en-US" sz="1600" dirty="0">
                <a:latin typeface="Arial" panose="020B0604020202020204" pitchFamily="34" charset="0"/>
                <a:cs typeface="Arial" panose="020B0604020202020204" pitchFamily="34" charset="0"/>
              </a:rPr>
              <a:t>It does so by unlocking the previously neglected growth points like school-based tourism, targeting various community initiatives like </a:t>
            </a:r>
            <a:r>
              <a:rPr lang="en-US" sz="1600" dirty="0" err="1">
                <a:latin typeface="Arial" panose="020B0604020202020204" pitchFamily="34" charset="0"/>
                <a:cs typeface="Arial" panose="020B0604020202020204" pitchFamily="34" charset="0"/>
              </a:rPr>
              <a:t>stokvels</a:t>
            </a:r>
            <a:r>
              <a:rPr lang="en-US" sz="1600" dirty="0">
                <a:latin typeface="Arial" panose="020B0604020202020204" pitchFamily="34" charset="0"/>
                <a:cs typeface="Arial" panose="020B0604020202020204" pitchFamily="34" charset="0"/>
              </a:rPr>
              <a:t>, religious tourism, sports tourism etc. </a:t>
            </a:r>
          </a:p>
          <a:p>
            <a:pPr marL="688975" lvl="1" indent="-401638" algn="just">
              <a:lnSpc>
                <a:spcPct val="170000"/>
              </a:lnSpc>
              <a:buFont typeface="Wingdings" panose="05000000000000000000" pitchFamily="2" charset="2"/>
              <a:buChar char="§"/>
              <a:tabLst>
                <a:tab pos="627063" algn="l"/>
              </a:tabLst>
            </a:pP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Domestic Tourism Growth Strategy goes further to outline practical mechanisms to address the lack of a tourism culture amongst South Africans, particularly the previously disadvantaged communities. </a:t>
            </a:r>
          </a:p>
          <a:p>
            <a:pPr marL="688975" lvl="1" indent="-401638" algn="just">
              <a:lnSpc>
                <a:spcPct val="170000"/>
              </a:lnSpc>
              <a:buFont typeface="Wingdings" panose="05000000000000000000" pitchFamily="2" charset="2"/>
              <a:buChar char="§"/>
              <a:tabLst>
                <a:tab pos="627063" algn="l"/>
              </a:tabLst>
            </a:pPr>
            <a:r>
              <a:rPr lang="en-ZA" sz="1600" dirty="0" smtClean="0">
                <a:latin typeface="Arial" panose="020B0604020202020204" pitchFamily="34" charset="0"/>
                <a:cs typeface="Arial" panose="020B0604020202020204" pitchFamily="34" charset="0"/>
              </a:rPr>
              <a:t>The </a:t>
            </a:r>
            <a:r>
              <a:rPr lang="en-ZA" sz="1600" dirty="0">
                <a:latin typeface="Arial" panose="020B0604020202020204" pitchFamily="34" charset="0"/>
                <a:cs typeface="Arial" panose="020B0604020202020204" pitchFamily="34" charset="0"/>
              </a:rPr>
              <a:t>Revised Domestic Tourism Growth Strategy and resultant implementation plan was developed with revised timelines to 2026 and its implementation commenced in 2017/18.</a:t>
            </a:r>
            <a:r>
              <a:rPr lang="en-US" sz="1600" dirty="0">
                <a:latin typeface="Arial" panose="020B0604020202020204" pitchFamily="34" charset="0"/>
                <a:cs typeface="Arial" panose="020B0604020202020204" pitchFamily="34" charset="0"/>
              </a:rPr>
              <a:t> This will be achieved through education and awareness across the country as well as promoting affordable and accessible travel and tourism opportunities </a:t>
            </a:r>
          </a:p>
          <a:p>
            <a:pPr marL="688975" indent="-401638">
              <a:lnSpc>
                <a:spcPct val="150000"/>
              </a:lnSpc>
              <a:tabLst>
                <a:tab pos="627063" algn="l"/>
              </a:tabLst>
            </a:pPr>
            <a:endParaRPr lang="en-ZA" sz="1600" dirty="0"/>
          </a:p>
          <a:p>
            <a:pPr>
              <a:lnSpc>
                <a:spcPct val="170000"/>
              </a:lnSpc>
            </a:pPr>
            <a:endParaRPr lang="en-US" sz="1600" dirty="0">
              <a:latin typeface="Arial" panose="020B0604020202020204" pitchFamily="34" charset="0"/>
              <a:cs typeface="Arial" panose="020B0604020202020204" pitchFamily="34" charset="0"/>
            </a:endParaRPr>
          </a:p>
          <a:p>
            <a:pPr marL="0" indent="0">
              <a:lnSpc>
                <a:spcPct val="170000"/>
              </a:lnSpc>
              <a:buNone/>
            </a:pPr>
            <a:endParaRPr lang="en-ZA" sz="1600" dirty="0">
              <a:latin typeface="Arial" panose="020B0604020202020204" pitchFamily="34" charset="0"/>
              <a:cs typeface="Arial" panose="020B0604020202020204" pitchFamily="34" charset="0"/>
            </a:endParaRPr>
          </a:p>
          <a:p>
            <a:pPr>
              <a:lnSpc>
                <a:spcPct val="170000"/>
              </a:lnSpc>
            </a:pPr>
            <a:endParaRPr lang="en-ZA" sz="1600" dirty="0">
              <a:latin typeface="Arial" panose="020B0604020202020204" pitchFamily="34" charset="0"/>
              <a:cs typeface="Arial" panose="020B0604020202020204" pitchFamily="34" charset="0"/>
            </a:endParaRPr>
          </a:p>
          <a:p>
            <a:pPr>
              <a:lnSpc>
                <a:spcPct val="170000"/>
              </a:lnSpc>
            </a:pPr>
            <a:endParaRPr lang="en-ZA" sz="16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10</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676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1768" y="161434"/>
            <a:ext cx="10515600" cy="1005614"/>
          </a:xfrm>
        </p:spPr>
        <p:txBody>
          <a:bodyPr/>
          <a:lstStyle/>
          <a:p>
            <a:r>
              <a:rPr lang="en-ZA" dirty="0" smtClean="0">
                <a:latin typeface="Arial" panose="020B0604020202020204" pitchFamily="34" charset="0"/>
                <a:cs typeface="Arial" panose="020B0604020202020204" pitchFamily="34" charset="0"/>
              </a:rPr>
              <a:t>BACKGROUND   (</a:t>
            </a:r>
            <a:r>
              <a:rPr lang="en-ZA" dirty="0" err="1" smtClean="0">
                <a:latin typeface="Arial" panose="020B0604020202020204" pitchFamily="34" charset="0"/>
                <a:cs typeface="Arial" panose="020B0604020202020204" pitchFamily="34" charset="0"/>
              </a:rPr>
              <a:t>Cont</a:t>
            </a:r>
            <a:r>
              <a:rPr lang="en-ZA" dirty="0" smtClean="0">
                <a:latin typeface="Arial" panose="020B0604020202020204" pitchFamily="34" charset="0"/>
                <a:cs typeface="Arial" panose="020B0604020202020204" pitchFamily="34" charset="0"/>
              </a:rPr>
              <a:t>…)</a:t>
            </a:r>
            <a:endParaRPr lang="en-ZA"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838201" y="1167047"/>
            <a:ext cx="10515600" cy="4937759"/>
          </a:xfrm>
        </p:spPr>
        <p:txBody>
          <a:bodyPr>
            <a:noAutofit/>
          </a:bodyPr>
          <a:lstStyle/>
          <a:p>
            <a:pPr marL="0" indent="0" algn="just">
              <a:lnSpc>
                <a:spcPct val="170000"/>
              </a:lnSpc>
              <a:buNone/>
            </a:pPr>
            <a:r>
              <a:rPr lang="en-US" sz="2000" dirty="0">
                <a:latin typeface="Arial" panose="020B0604020202020204" pitchFamily="34" charset="0"/>
                <a:cs typeface="Arial" panose="020B0604020202020204" pitchFamily="34" charset="0"/>
              </a:rPr>
              <a:t>Under the DTGS, the Department and  South African Tourism (</a:t>
            </a:r>
            <a:r>
              <a:rPr lang="en-ZA" sz="2000" dirty="0">
                <a:latin typeface="Arial" panose="020B0604020202020204" pitchFamily="34" charset="0"/>
                <a:cs typeface="Arial" panose="020B0604020202020204" pitchFamily="34" charset="0"/>
              </a:rPr>
              <a:t>SAT),</a:t>
            </a:r>
            <a:r>
              <a:rPr lang="en-US" sz="2000" dirty="0">
                <a:latin typeface="Arial" panose="020B0604020202020204" pitchFamily="34" charset="0"/>
                <a:cs typeface="Arial" panose="020B0604020202020204" pitchFamily="34" charset="0"/>
              </a:rPr>
              <a:t> seek to do the following:</a:t>
            </a:r>
          </a:p>
          <a:p>
            <a:pPr marL="568325" lvl="1" indent="-506413" algn="just">
              <a:lnSpc>
                <a:spcPct val="170000"/>
              </a:lnSpc>
              <a:buFont typeface="Wingdings" panose="05000000000000000000" pitchFamily="2" charset="2"/>
              <a:buChar char="v"/>
            </a:pPr>
            <a:r>
              <a:rPr lang="en-US" sz="2000" dirty="0">
                <a:latin typeface="Arial" panose="020B0604020202020204" pitchFamily="34" charset="0"/>
                <a:cs typeface="Arial" panose="020B0604020202020204" pitchFamily="34" charset="0"/>
              </a:rPr>
              <a:t>Implement </a:t>
            </a:r>
            <a:r>
              <a:rPr lang="en-US" sz="2000" dirty="0" err="1">
                <a:latin typeface="Arial" panose="020B0604020202020204" pitchFamily="34" charset="0"/>
                <a:cs typeface="Arial" panose="020B0604020202020204" pitchFamily="34" charset="0"/>
              </a:rPr>
              <a:t>programmes</a:t>
            </a:r>
            <a:r>
              <a:rPr lang="en-US" sz="2000" dirty="0">
                <a:latin typeface="Arial" panose="020B0604020202020204" pitchFamily="34" charset="0"/>
                <a:cs typeface="Arial" panose="020B0604020202020204" pitchFamily="34" charset="0"/>
              </a:rPr>
              <a:t> and projects aimed at benefiting local communities; </a:t>
            </a:r>
          </a:p>
          <a:p>
            <a:pPr marL="568325" lvl="1" indent="-506413" algn="just">
              <a:lnSpc>
                <a:spcPct val="170000"/>
              </a:lnSpc>
              <a:buFont typeface="Wingdings" panose="05000000000000000000" pitchFamily="2" charset="2"/>
              <a:buChar char="v"/>
            </a:pPr>
            <a:r>
              <a:rPr lang="en-US" sz="2000" dirty="0" err="1">
                <a:latin typeface="Arial" panose="020B0604020202020204" pitchFamily="34" charset="0"/>
                <a:cs typeface="Arial" panose="020B0604020202020204" pitchFamily="34" charset="0"/>
              </a:rPr>
              <a:t>Prioritise</a:t>
            </a:r>
            <a:r>
              <a:rPr lang="en-US" sz="2000" dirty="0">
                <a:latin typeface="Arial" panose="020B0604020202020204" pitchFamily="34" charset="0"/>
                <a:cs typeface="Arial" panose="020B0604020202020204" pitchFamily="34" charset="0"/>
              </a:rPr>
              <a:t> campaigns that target both the lower and higher end of the domestic market; </a:t>
            </a:r>
          </a:p>
          <a:p>
            <a:pPr marL="568325" lvl="1" indent="-506413" algn="just">
              <a:lnSpc>
                <a:spcPct val="170000"/>
              </a:lnSpc>
              <a:buFont typeface="Wingdings" panose="05000000000000000000" pitchFamily="2" charset="2"/>
              <a:buChar char="v"/>
            </a:pPr>
            <a:r>
              <a:rPr lang="en-US" sz="2000" dirty="0">
                <a:latin typeface="Arial" panose="020B0604020202020204" pitchFamily="34" charset="0"/>
                <a:cs typeface="Arial" panose="020B0604020202020204" pitchFamily="34" charset="0"/>
              </a:rPr>
              <a:t>Create a holiday culture among previously disadvantaged groups; </a:t>
            </a:r>
          </a:p>
          <a:p>
            <a:pPr marL="568325" lvl="1" indent="-506413" algn="just">
              <a:lnSpc>
                <a:spcPct val="170000"/>
              </a:lnSpc>
              <a:buFont typeface="Wingdings" panose="05000000000000000000" pitchFamily="2" charset="2"/>
              <a:buChar char="v"/>
            </a:pPr>
            <a:r>
              <a:rPr lang="en-US" sz="2000" dirty="0">
                <a:latin typeface="Arial" panose="020B0604020202020204" pitchFamily="34" charset="0"/>
                <a:cs typeface="Arial" panose="020B0604020202020204" pitchFamily="34" charset="0"/>
              </a:rPr>
              <a:t>Extend visits to friends and relatives into tourism leisure and market domestic leisure to all major local </a:t>
            </a:r>
            <a:r>
              <a:rPr lang="en-US" sz="2000" dirty="0" smtClean="0">
                <a:latin typeface="Arial" panose="020B0604020202020204" pitchFamily="34" charset="0"/>
                <a:cs typeface="Arial" panose="020B0604020202020204" pitchFamily="34" charset="0"/>
              </a:rPr>
              <a:t>markets (conversion).</a:t>
            </a:r>
            <a:endParaRPr lang="en-US" sz="2000" dirty="0">
              <a:latin typeface="Arial" panose="020B0604020202020204" pitchFamily="34" charset="0"/>
              <a:cs typeface="Arial" panose="020B0604020202020204" pitchFamily="34" charset="0"/>
            </a:endParaRPr>
          </a:p>
          <a:p>
            <a:pPr marL="568325" lvl="1" indent="-506413">
              <a:lnSpc>
                <a:spcPct val="170000"/>
              </a:lnSpc>
              <a:buFont typeface="Wingdings" panose="05000000000000000000" pitchFamily="2" charset="2"/>
              <a:buChar char="v"/>
            </a:pPr>
            <a:endParaRPr lang="en-US" sz="1400" dirty="0">
              <a:latin typeface="Arial" panose="020B0604020202020204" pitchFamily="34" charset="0"/>
              <a:cs typeface="Arial" panose="020B0604020202020204" pitchFamily="34" charset="0"/>
            </a:endParaRPr>
          </a:p>
          <a:p>
            <a:pPr>
              <a:lnSpc>
                <a:spcPct val="170000"/>
              </a:lnSpc>
            </a:pPr>
            <a:endParaRPr lang="en-ZA" sz="1400" dirty="0">
              <a:latin typeface="Arial" panose="020B0604020202020204" pitchFamily="34" charset="0"/>
              <a:cs typeface="Arial" panose="020B0604020202020204" pitchFamily="34" charset="0"/>
            </a:endParaRPr>
          </a:p>
          <a:p>
            <a:pPr>
              <a:lnSpc>
                <a:spcPct val="170000"/>
              </a:lnSpc>
            </a:pPr>
            <a:endParaRPr lang="en-ZA" sz="1400" dirty="0">
              <a:latin typeface="Arial" panose="020B0604020202020204" pitchFamily="34" charset="0"/>
              <a:cs typeface="Arial" panose="020B0604020202020204" pitchFamily="34" charset="0"/>
            </a:endParaRPr>
          </a:p>
          <a:p>
            <a:pPr>
              <a:lnSpc>
                <a:spcPct val="170000"/>
              </a:lnSpc>
            </a:pPr>
            <a:endParaRPr lang="en-ZA" sz="1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11</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496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12</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838200" y="91282"/>
            <a:ext cx="10515600" cy="1325563"/>
          </a:xfrm>
        </p:spPr>
        <p:txBody>
          <a:bodyPr/>
          <a:lstStyle/>
          <a:p>
            <a:r>
              <a:rPr lang="en-US" dirty="0" smtClean="0"/>
              <a:t>RATIONALE:   2016/17 REVISION:</a:t>
            </a:r>
            <a:endParaRPr lang="en-US" dirty="0"/>
          </a:p>
        </p:txBody>
      </p:sp>
      <p:sp>
        <p:nvSpPr>
          <p:cNvPr id="5" name="Content Placeholder 4"/>
          <p:cNvSpPr>
            <a:spLocks noGrp="1"/>
          </p:cNvSpPr>
          <p:nvPr>
            <p:ph idx="1"/>
          </p:nvPr>
        </p:nvSpPr>
        <p:spPr>
          <a:xfrm>
            <a:off x="838200" y="1005682"/>
            <a:ext cx="10515600" cy="5041557"/>
          </a:xfrm>
        </p:spPr>
        <p:txBody>
          <a:bodyPr>
            <a:normAutofit/>
          </a:bodyPr>
          <a:lstStyle/>
          <a:p>
            <a:pPr marL="0" indent="0" algn="just">
              <a:lnSpc>
                <a:spcPct val="150000"/>
              </a:lnSpc>
              <a:buNone/>
            </a:pPr>
            <a:r>
              <a:rPr lang="en-ZA" dirty="0">
                <a:latin typeface="Arial" panose="020B0604020202020204" pitchFamily="34" charset="0"/>
                <a:cs typeface="Arial" panose="020B0604020202020204" pitchFamily="34" charset="0"/>
              </a:rPr>
              <a:t>In 2015, due to an over-reliance on in-bound tourism, lacklustre performance within the domestic tourism market and the need to transform the sector, a decision was taken to review the DTGS.  The Minister instructed that the review must be a joint exercise between the Department and SAT.</a:t>
            </a:r>
          </a:p>
          <a:p>
            <a:pPr marL="0" indent="0" algn="just">
              <a:lnSpc>
                <a:spcPct val="150000"/>
              </a:lnSpc>
              <a:buNone/>
            </a:pPr>
            <a:endParaRPr lang="en-ZA" dirty="0" smtClean="0">
              <a:latin typeface="Arial" panose="020B0604020202020204" pitchFamily="34" charset="0"/>
              <a:cs typeface="Arial" panose="020B0604020202020204" pitchFamily="34" charset="0"/>
            </a:endParaRPr>
          </a:p>
          <a:p>
            <a:pPr marL="395288" lvl="1" indent="-395288" algn="just">
              <a:lnSpc>
                <a:spcPct val="150000"/>
              </a:lnSpc>
              <a:buFont typeface="Wingdings" panose="05000000000000000000" pitchFamily="2" charset="2"/>
              <a:buChar char="v"/>
            </a:pPr>
            <a:r>
              <a:rPr lang="en-ZA" sz="1800" dirty="0">
                <a:latin typeface="Arial" panose="020B0604020202020204" pitchFamily="34" charset="0"/>
                <a:cs typeface="Arial" panose="020B0604020202020204" pitchFamily="34" charset="0"/>
              </a:rPr>
              <a:t>This was done in consultation with the tourism value chain stakeholders so that their views and inputs were taken into consideration. </a:t>
            </a:r>
          </a:p>
          <a:p>
            <a:pPr marL="395288" lvl="1" indent="-395288" algn="just">
              <a:lnSpc>
                <a:spcPct val="150000"/>
              </a:lnSpc>
              <a:buFont typeface="Wingdings" panose="05000000000000000000" pitchFamily="2" charset="2"/>
              <a:buChar char="v"/>
            </a:pPr>
            <a:r>
              <a:rPr lang="en-ZA" sz="1800" dirty="0" smtClean="0">
                <a:latin typeface="Arial" panose="020B0604020202020204" pitchFamily="34" charset="0"/>
                <a:cs typeface="Arial" panose="020B0604020202020204" pitchFamily="34" charset="0"/>
              </a:rPr>
              <a:t>A </a:t>
            </a:r>
            <a:r>
              <a:rPr lang="en-ZA" sz="1800" dirty="0">
                <a:latin typeface="Arial" panose="020B0604020202020204" pitchFamily="34" charset="0"/>
                <a:cs typeface="Arial" panose="020B0604020202020204" pitchFamily="34" charset="0"/>
              </a:rPr>
              <a:t>think tank session </a:t>
            </a:r>
            <a:r>
              <a:rPr lang="en-ZA" sz="1800" dirty="0" smtClean="0">
                <a:latin typeface="Arial" panose="020B0604020202020204" pitchFamily="34" charset="0"/>
                <a:cs typeface="Arial" panose="020B0604020202020204" pitchFamily="34" charset="0"/>
              </a:rPr>
              <a:t>took </a:t>
            </a:r>
            <a:r>
              <a:rPr lang="en-ZA" sz="1800" dirty="0">
                <a:latin typeface="Arial" panose="020B0604020202020204" pitchFamily="34" charset="0"/>
                <a:cs typeface="Arial" panose="020B0604020202020204" pitchFamily="34" charset="0"/>
              </a:rPr>
              <a:t>place over two days in Pretoria 2018, with representatives from government, parastatals and private sector.</a:t>
            </a:r>
          </a:p>
          <a:p>
            <a:pPr marL="395288" lvl="1" indent="-395288" algn="just">
              <a:lnSpc>
                <a:spcPct val="150000"/>
              </a:lnSpc>
              <a:buFont typeface="Wingdings" panose="05000000000000000000" pitchFamily="2" charset="2"/>
              <a:buChar char="v"/>
            </a:pPr>
            <a:r>
              <a:rPr lang="en-GB" sz="1800" dirty="0">
                <a:latin typeface="Arial" panose="020B0604020202020204" pitchFamily="34" charset="0"/>
                <a:cs typeface="Arial" panose="020B0604020202020204" pitchFamily="34" charset="0"/>
              </a:rPr>
              <a:t>The main aim of the engagement was to </a:t>
            </a:r>
            <a:r>
              <a:rPr lang="en-GB" sz="1800" dirty="0" smtClean="0">
                <a:latin typeface="Arial" panose="020B0604020202020204" pitchFamily="34" charset="0"/>
                <a:cs typeface="Arial" panose="020B0604020202020204" pitchFamily="34" charset="0"/>
              </a:rPr>
              <a:t>identify, </a:t>
            </a:r>
            <a:r>
              <a:rPr lang="en-GB" sz="1800" dirty="0">
                <a:latin typeface="Arial" panose="020B0604020202020204" pitchFamily="34" charset="0"/>
                <a:cs typeface="Arial" panose="020B0604020202020204" pitchFamily="34" charset="0"/>
              </a:rPr>
              <a:t>what may have contributed to the possible decline in the number of domestic tourism trips undertaken in the years subsequent to the growth experienced up to 2014.</a:t>
            </a:r>
          </a:p>
        </p:txBody>
      </p:sp>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251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13</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838201" y="276633"/>
            <a:ext cx="10515600" cy="759523"/>
          </a:xfrm>
        </p:spPr>
        <p:txBody>
          <a:bodyPr/>
          <a:lstStyle/>
          <a:p>
            <a:r>
              <a:rPr lang="en-US" dirty="0" smtClean="0"/>
              <a:t>2016/17 REVISION: DTGS FINDINGS &amp; RECOMMENDATIONS</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524496043"/>
              </p:ext>
            </p:extLst>
          </p:nvPr>
        </p:nvGraphicFramePr>
        <p:xfrm>
          <a:off x="838199" y="1036153"/>
          <a:ext cx="10233456" cy="4771970"/>
        </p:xfrm>
        <a:graphic>
          <a:graphicData uri="http://schemas.openxmlformats.org/drawingml/2006/table">
            <a:tbl>
              <a:tblPr firstRow="1" bandRow="1">
                <a:tableStyleId>{21E4AEA4-8DFA-4A89-87EB-49C32662AFE0}</a:tableStyleId>
              </a:tblPr>
              <a:tblGrid>
                <a:gridCol w="508687">
                  <a:extLst>
                    <a:ext uri="{9D8B030D-6E8A-4147-A177-3AD203B41FA5}">
                      <a16:colId xmlns:a16="http://schemas.microsoft.com/office/drawing/2014/main" xmlns="" val="195114535"/>
                    </a:ext>
                  </a:extLst>
                </a:gridCol>
                <a:gridCol w="9724769"/>
              </a:tblGrid>
              <a:tr h="431065">
                <a:tc gridSpan="2">
                  <a:txBody>
                    <a:bodyPr/>
                    <a:lstStyle/>
                    <a:p>
                      <a:r>
                        <a:rPr lang="en-ZA" sz="2000" dirty="0" smtClean="0"/>
                        <a:t>FINDINGS</a:t>
                      </a:r>
                      <a:endParaRPr lang="en-ZA" sz="2000" dirty="0"/>
                    </a:p>
                  </a:txBody>
                  <a:tcPr/>
                </a:tc>
                <a:tc hMerge="1">
                  <a:txBody>
                    <a:bodyPr/>
                    <a:lstStyle/>
                    <a:p>
                      <a:endParaRPr lang="en-US"/>
                    </a:p>
                  </a:txBody>
                  <a:tcPr/>
                </a:tc>
                <a:extLst>
                  <a:ext uri="{0D108BD9-81ED-4DB2-BD59-A6C34878D82A}">
                    <a16:rowId xmlns:a16="http://schemas.microsoft.com/office/drawing/2014/main" xmlns="" val="3012677586"/>
                  </a:ext>
                </a:extLst>
              </a:tr>
              <a:tr h="527004">
                <a:tc>
                  <a:txBody>
                    <a:bodyPr/>
                    <a:lstStyle/>
                    <a:p>
                      <a:r>
                        <a:rPr lang="en-ZA" sz="2000" dirty="0" smtClean="0">
                          <a:latin typeface="Arial Narrow" panose="020B0606020202030204" pitchFamily="34" charset="0"/>
                        </a:rPr>
                        <a:t>1.</a:t>
                      </a:r>
                      <a:endParaRPr lang="en-ZA" sz="2000" dirty="0">
                        <a:latin typeface="Arial Narrow" panose="020B0606020202030204" pitchFamily="34" charset="0"/>
                      </a:endParaRPr>
                    </a:p>
                  </a:txBody>
                  <a:tcPr/>
                </a:tc>
                <a:tc>
                  <a:txBody>
                    <a:bodyPr/>
                    <a:lstStyle/>
                    <a:p>
                      <a:pPr marL="0" marR="0" lvl="0" indent="0" algn="just" defTabSz="685824" rtl="0" eaLnBrk="1" fontAlgn="auto" latinLnBrk="0" hangingPunct="1">
                        <a:lnSpc>
                          <a:spcPct val="100000"/>
                        </a:lnSpc>
                        <a:spcBef>
                          <a:spcPts val="0"/>
                        </a:spcBef>
                        <a:spcAft>
                          <a:spcPts val="0"/>
                        </a:spcAft>
                        <a:buClrTx/>
                        <a:buSzTx/>
                        <a:buFontTx/>
                        <a:buNone/>
                        <a:tabLst/>
                        <a:defRPr/>
                      </a:pPr>
                      <a:r>
                        <a:rPr lang="en-US" sz="2000" dirty="0" smtClean="0">
                          <a:latin typeface="Arial Narrow" panose="020B0606020202030204" pitchFamily="34" charset="0"/>
                        </a:rPr>
                        <a:t>Actions from the current strategy had been partially implemented</a:t>
                      </a:r>
                      <a:r>
                        <a:rPr lang="en-US" sz="2000" baseline="0" dirty="0" smtClean="0">
                          <a:latin typeface="Arial Narrow" panose="020B0606020202030204" pitchFamily="34" charset="0"/>
                        </a:rPr>
                        <a:t> due to a lack of a de</a:t>
                      </a:r>
                      <a:r>
                        <a:rPr lang="en-US" sz="2000" dirty="0" smtClean="0">
                          <a:latin typeface="Arial Narrow" panose="020B0606020202030204" pitchFamily="34" charset="0"/>
                        </a:rPr>
                        <a:t>dicated focus. </a:t>
                      </a:r>
                      <a:endParaRPr lang="en-ZA" sz="2000" dirty="0">
                        <a:latin typeface="Arial Narrow" panose="020B0606020202030204" pitchFamily="34" charset="0"/>
                      </a:endParaRPr>
                    </a:p>
                  </a:txBody>
                  <a:tcPr/>
                </a:tc>
                <a:extLst>
                  <a:ext uri="{0D108BD9-81ED-4DB2-BD59-A6C34878D82A}">
                    <a16:rowId xmlns:a16="http://schemas.microsoft.com/office/drawing/2014/main" xmlns="" val="3773061983"/>
                  </a:ext>
                </a:extLst>
              </a:tr>
              <a:tr h="1094241">
                <a:tc>
                  <a:txBody>
                    <a:bodyPr/>
                    <a:lstStyle/>
                    <a:p>
                      <a:r>
                        <a:rPr lang="en-ZA" sz="2000" dirty="0" smtClean="0">
                          <a:latin typeface="Arial Narrow" panose="020B0606020202030204" pitchFamily="34" charset="0"/>
                        </a:rPr>
                        <a:t>2.</a:t>
                      </a:r>
                      <a:r>
                        <a:rPr lang="en-US" sz="2000" dirty="0" smtClean="0">
                          <a:latin typeface="Arial Narrow" panose="020B0606020202030204" pitchFamily="34" charset="0"/>
                        </a:rPr>
                        <a:t> </a:t>
                      </a:r>
                      <a:endParaRPr lang="en-ZA" sz="2000" dirty="0">
                        <a:latin typeface="Arial Narrow" panose="020B0606020202030204" pitchFamily="34" charset="0"/>
                      </a:endParaRPr>
                    </a:p>
                  </a:txBody>
                  <a:tcPr/>
                </a:tc>
                <a:tc>
                  <a:txBody>
                    <a:bodyPr/>
                    <a:lstStyle/>
                    <a:p>
                      <a:pPr algn="just"/>
                      <a:r>
                        <a:rPr lang="en-US" sz="2000" dirty="0" smtClean="0">
                          <a:latin typeface="Arial Narrow" panose="020B0606020202030204" pitchFamily="34" charset="0"/>
                        </a:rPr>
                        <a:t>Limited focus on domestic tourism</a:t>
                      </a:r>
                      <a:r>
                        <a:rPr lang="en-US" sz="2000" baseline="0" dirty="0" smtClean="0">
                          <a:latin typeface="Arial Narrow" panose="020B0606020202030204" pitchFamily="34" charset="0"/>
                        </a:rPr>
                        <a:t> </a:t>
                      </a:r>
                      <a:r>
                        <a:rPr lang="en-US" sz="2000" dirty="0" smtClean="0">
                          <a:latin typeface="Arial Narrow" panose="020B0606020202030204" pitchFamily="34" charset="0"/>
                        </a:rPr>
                        <a:t>has led to the under resourcing of the function across public and private sector. National, provincial and local tourism authorities all battle for space at the international level. Domestic Tourism marketing is not </a:t>
                      </a:r>
                      <a:r>
                        <a:rPr lang="en-US" sz="2000" dirty="0" err="1" smtClean="0">
                          <a:latin typeface="Arial Narrow" panose="020B0606020202030204" pitchFamily="34" charset="0"/>
                        </a:rPr>
                        <a:t>prioritised</a:t>
                      </a:r>
                      <a:r>
                        <a:rPr lang="en-US" sz="2000" dirty="0" smtClean="0">
                          <a:latin typeface="Arial Narrow" panose="020B0606020202030204" pitchFamily="34" charset="0"/>
                        </a:rPr>
                        <a:t> strategically and financially</a:t>
                      </a:r>
                      <a:endParaRPr lang="en-ZA" sz="2000" dirty="0">
                        <a:latin typeface="Arial Narrow" panose="020B0606020202030204" pitchFamily="34" charset="0"/>
                      </a:endParaRPr>
                    </a:p>
                  </a:txBody>
                  <a:tcPr/>
                </a:tc>
                <a:extLst>
                  <a:ext uri="{0D108BD9-81ED-4DB2-BD59-A6C34878D82A}">
                    <a16:rowId xmlns:a16="http://schemas.microsoft.com/office/drawing/2014/main" xmlns="" val="1725779346"/>
                  </a:ext>
                </a:extLst>
              </a:tr>
              <a:tr h="762653">
                <a:tc>
                  <a:txBody>
                    <a:bodyPr/>
                    <a:lstStyle/>
                    <a:p>
                      <a:r>
                        <a:rPr lang="en-ZA" sz="2000" dirty="0" smtClean="0">
                          <a:latin typeface="Arial Narrow" panose="020B0606020202030204" pitchFamily="34" charset="0"/>
                        </a:rPr>
                        <a:t>3. </a:t>
                      </a:r>
                      <a:endParaRPr lang="en-ZA" sz="2000" dirty="0">
                        <a:latin typeface="Arial Narrow" panose="020B0606020202030204" pitchFamily="34" charset="0"/>
                      </a:endParaRPr>
                    </a:p>
                  </a:txBody>
                  <a:tcPr/>
                </a:tc>
                <a:tc>
                  <a:txBody>
                    <a:bodyPr/>
                    <a:lstStyle/>
                    <a:p>
                      <a:pPr algn="just"/>
                      <a:r>
                        <a:rPr lang="en-US" sz="2000" dirty="0" smtClean="0">
                          <a:latin typeface="Arial Narrow" panose="020B0606020202030204" pitchFamily="34" charset="0"/>
                        </a:rPr>
                        <a:t>Over 70% of associations believe SAT can improve their performance in marketing tourism to the domestic market. </a:t>
                      </a:r>
                      <a:endParaRPr lang="en-ZA" sz="2000" dirty="0">
                        <a:latin typeface="Arial Narrow" panose="020B0606020202030204" pitchFamily="34" charset="0"/>
                      </a:endParaRPr>
                    </a:p>
                  </a:txBody>
                  <a:tcPr/>
                </a:tc>
                <a:extLst>
                  <a:ext uri="{0D108BD9-81ED-4DB2-BD59-A6C34878D82A}">
                    <a16:rowId xmlns:a16="http://schemas.microsoft.com/office/drawing/2014/main" xmlns="" val="2768585068"/>
                  </a:ext>
                </a:extLst>
              </a:tr>
              <a:tr h="613586">
                <a:tc>
                  <a:txBody>
                    <a:bodyPr/>
                    <a:lstStyle/>
                    <a:p>
                      <a:r>
                        <a:rPr lang="en-ZA" sz="2000" dirty="0" smtClean="0">
                          <a:latin typeface="Arial Narrow" panose="020B0606020202030204" pitchFamily="34" charset="0"/>
                        </a:rPr>
                        <a:t>4. </a:t>
                      </a:r>
                      <a:endParaRPr lang="en-ZA" sz="2000" dirty="0">
                        <a:latin typeface="Arial Narrow" panose="020B0606020202030204" pitchFamily="34" charset="0"/>
                      </a:endParaRPr>
                    </a:p>
                  </a:txBody>
                  <a:tcPr/>
                </a:tc>
                <a:tc>
                  <a:txBody>
                    <a:bodyPr/>
                    <a:lstStyle/>
                    <a:p>
                      <a:pPr marL="0" marR="0" lvl="0" indent="0" algn="just" defTabSz="685824" rtl="0" eaLnBrk="1" fontAlgn="auto" latinLnBrk="0" hangingPunct="1">
                        <a:lnSpc>
                          <a:spcPct val="100000"/>
                        </a:lnSpc>
                        <a:spcBef>
                          <a:spcPts val="0"/>
                        </a:spcBef>
                        <a:spcAft>
                          <a:spcPts val="0"/>
                        </a:spcAft>
                        <a:buClrTx/>
                        <a:buSzTx/>
                        <a:buFontTx/>
                        <a:buNone/>
                        <a:tabLst/>
                        <a:defRPr/>
                      </a:pPr>
                      <a:r>
                        <a:rPr lang="en-US" sz="2000" dirty="0" err="1" smtClean="0">
                          <a:latin typeface="Arial Narrow" panose="020B0606020202030204" pitchFamily="34" charset="0"/>
                        </a:rPr>
                        <a:t>Prioritisation</a:t>
                      </a:r>
                      <a:r>
                        <a:rPr lang="en-US" sz="2000" dirty="0" smtClean="0">
                          <a:latin typeface="Arial Narrow" panose="020B0606020202030204" pitchFamily="34" charset="0"/>
                        </a:rPr>
                        <a:t> of tourism by government only from an international arrival perspective. </a:t>
                      </a:r>
                      <a:endParaRPr lang="en-ZA" sz="2000" dirty="0">
                        <a:latin typeface="Arial Narrow" panose="020B0606020202030204" pitchFamily="34" charset="0"/>
                      </a:endParaRPr>
                    </a:p>
                  </a:txBody>
                  <a:tcPr/>
                </a:tc>
                <a:extLst>
                  <a:ext uri="{0D108BD9-81ED-4DB2-BD59-A6C34878D82A}">
                    <a16:rowId xmlns:a16="http://schemas.microsoft.com/office/drawing/2014/main" xmlns="" val="2678655560"/>
                  </a:ext>
                </a:extLst>
              </a:tr>
              <a:tr h="580768">
                <a:tc>
                  <a:txBody>
                    <a:bodyPr/>
                    <a:lstStyle/>
                    <a:p>
                      <a:r>
                        <a:rPr lang="en-ZA" sz="2000" dirty="0" smtClean="0">
                          <a:latin typeface="Arial Narrow" panose="020B0606020202030204" pitchFamily="34" charset="0"/>
                        </a:rPr>
                        <a:t>5. </a:t>
                      </a:r>
                      <a:endParaRPr lang="en-ZA" sz="2000" dirty="0">
                        <a:latin typeface="Arial Narrow" panose="020B0606020202030204" pitchFamily="34" charset="0"/>
                      </a:endParaRPr>
                    </a:p>
                  </a:txBody>
                  <a:tcPr/>
                </a:tc>
                <a:tc>
                  <a:txBody>
                    <a:bodyPr/>
                    <a:lstStyle/>
                    <a:p>
                      <a:pPr algn="just"/>
                      <a:r>
                        <a:rPr lang="en-US" sz="2000" dirty="0" smtClean="0">
                          <a:latin typeface="Arial Narrow" panose="020B0606020202030204" pitchFamily="34" charset="0"/>
                        </a:rPr>
                        <a:t>Narrow view of stakeholders excludes critical stakeholders; i.e. </a:t>
                      </a:r>
                      <a:r>
                        <a:rPr lang="en-US" sz="2000" dirty="0" err="1" smtClean="0">
                          <a:latin typeface="Arial Narrow" panose="020B0606020202030204" pitchFamily="34" charset="0"/>
                        </a:rPr>
                        <a:t>labour</a:t>
                      </a:r>
                      <a:r>
                        <a:rPr lang="en-US" sz="2000" dirty="0" smtClean="0">
                          <a:latin typeface="Arial Narrow" panose="020B0606020202030204" pitchFamily="34" charset="0"/>
                        </a:rPr>
                        <a:t>. </a:t>
                      </a:r>
                      <a:endParaRPr lang="en-ZA" sz="2000" dirty="0">
                        <a:latin typeface="Arial Narrow" panose="020B0606020202030204" pitchFamily="34" charset="0"/>
                      </a:endParaRPr>
                    </a:p>
                  </a:txBody>
                  <a:tcPr/>
                </a:tc>
                <a:extLst>
                  <a:ext uri="{0D108BD9-81ED-4DB2-BD59-A6C34878D82A}">
                    <a16:rowId xmlns:a16="http://schemas.microsoft.com/office/drawing/2014/main" xmlns="" val="803225061"/>
                  </a:ext>
                </a:extLst>
              </a:tr>
              <a:tr h="762653">
                <a:tc>
                  <a:txBody>
                    <a:bodyPr/>
                    <a:lstStyle/>
                    <a:p>
                      <a:r>
                        <a:rPr lang="en-ZA" sz="2000" dirty="0" smtClean="0">
                          <a:latin typeface="Arial Narrow" panose="020B0606020202030204" pitchFamily="34" charset="0"/>
                        </a:rPr>
                        <a:t>6. </a:t>
                      </a:r>
                      <a:endParaRPr lang="en-ZA" sz="2000" dirty="0">
                        <a:latin typeface="Arial Narrow" panose="020B0606020202030204" pitchFamily="34" charset="0"/>
                      </a:endParaRPr>
                    </a:p>
                  </a:txBody>
                  <a:tcPr/>
                </a:tc>
                <a:tc>
                  <a:txBody>
                    <a:bodyPr/>
                    <a:lstStyle/>
                    <a:p>
                      <a:pPr algn="just"/>
                      <a:r>
                        <a:rPr lang="en-US" sz="2000" dirty="0" smtClean="0">
                          <a:latin typeface="Arial Narrow" panose="020B0606020202030204" pitchFamily="34" charset="0"/>
                        </a:rPr>
                        <a:t>Understanding </a:t>
                      </a:r>
                      <a:r>
                        <a:rPr lang="en-US" sz="2000" i="1" dirty="0" smtClean="0">
                          <a:latin typeface="Arial Narrow" panose="020B0606020202030204" pitchFamily="34" charset="0"/>
                        </a:rPr>
                        <a:t>Visiting</a:t>
                      </a:r>
                      <a:r>
                        <a:rPr lang="en-US" sz="2000" i="1" baseline="0" dirty="0" smtClean="0">
                          <a:latin typeface="Arial Narrow" panose="020B0606020202030204" pitchFamily="34" charset="0"/>
                        </a:rPr>
                        <a:t> Family &amp; Friends (</a:t>
                      </a:r>
                      <a:r>
                        <a:rPr lang="en-US" sz="2000" i="1" dirty="0" smtClean="0">
                          <a:latin typeface="Arial Narrow" panose="020B0606020202030204" pitchFamily="34" charset="0"/>
                        </a:rPr>
                        <a:t>VFR</a:t>
                      </a:r>
                      <a:r>
                        <a:rPr lang="en-US" sz="2000" dirty="0" smtClean="0">
                          <a:latin typeface="Arial Narrow" panose="020B0606020202030204" pitchFamily="34" charset="0"/>
                        </a:rPr>
                        <a:t>) differently is needed – not as a negative but the fuel to power up domestic</a:t>
                      </a:r>
                      <a:r>
                        <a:rPr lang="en-US" sz="2000" baseline="0" dirty="0" smtClean="0">
                          <a:latin typeface="Arial Narrow" panose="020B0606020202030204" pitchFamily="34" charset="0"/>
                        </a:rPr>
                        <a:t> by way of conversion</a:t>
                      </a:r>
                      <a:endParaRPr lang="en-ZA" sz="2000" dirty="0">
                        <a:latin typeface="Arial Narrow" panose="020B0606020202030204" pitchFamily="34" charset="0"/>
                      </a:endParaRPr>
                    </a:p>
                  </a:txBody>
                  <a:tcPr/>
                </a:tc>
                <a:extLst>
                  <a:ext uri="{0D108BD9-81ED-4DB2-BD59-A6C34878D82A}">
                    <a16:rowId xmlns:a16="http://schemas.microsoft.com/office/drawing/2014/main" xmlns="" val="215703080"/>
                  </a:ext>
                </a:extLst>
              </a:tr>
            </a:tbl>
          </a:graphicData>
        </a:graphic>
      </p:graphicFrame>
      <p:sp>
        <p:nvSpPr>
          <p:cNvPr id="5" name="Footer Placeholder 4"/>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285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14</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838201" y="456411"/>
            <a:ext cx="10515600" cy="734622"/>
          </a:xfrm>
        </p:spPr>
        <p:txBody>
          <a:bodyPr>
            <a:normAutofit fontScale="90000"/>
          </a:bodyPr>
          <a:lstStyle/>
          <a:p>
            <a:r>
              <a:rPr lang="en-US" dirty="0" smtClean="0"/>
              <a:t>2016/17 REVISION: DTGS FINDINGS &amp; RECOMMENDATIONS (</a:t>
            </a:r>
            <a:r>
              <a:rPr lang="en-US" dirty="0" err="1" smtClean="0"/>
              <a:t>Cont</a:t>
            </a:r>
            <a:r>
              <a:rPr lang="en-US" dirty="0" smtClean="0"/>
              <a:t>…)</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351579471"/>
              </p:ext>
            </p:extLst>
          </p:nvPr>
        </p:nvGraphicFramePr>
        <p:xfrm>
          <a:off x="838200" y="1191034"/>
          <a:ext cx="10332308" cy="5299664"/>
        </p:xfrm>
        <a:graphic>
          <a:graphicData uri="http://schemas.openxmlformats.org/drawingml/2006/table">
            <a:tbl>
              <a:tblPr firstRow="1" bandRow="1">
                <a:tableStyleId>{21E4AEA4-8DFA-4A89-87EB-49C32662AFE0}</a:tableStyleId>
              </a:tblPr>
              <a:tblGrid>
                <a:gridCol w="570470">
                  <a:extLst>
                    <a:ext uri="{9D8B030D-6E8A-4147-A177-3AD203B41FA5}">
                      <a16:colId xmlns:a16="http://schemas.microsoft.com/office/drawing/2014/main" xmlns="" val="195114535"/>
                    </a:ext>
                  </a:extLst>
                </a:gridCol>
                <a:gridCol w="9761838"/>
              </a:tblGrid>
              <a:tr h="369597">
                <a:tc gridSpan="2">
                  <a:txBody>
                    <a:bodyPr/>
                    <a:lstStyle/>
                    <a:p>
                      <a:r>
                        <a:rPr lang="en-ZA" sz="2000" dirty="0" smtClean="0"/>
                        <a:t>FINDINGS</a:t>
                      </a:r>
                      <a:endParaRPr lang="en-ZA" sz="2000" dirty="0"/>
                    </a:p>
                  </a:txBody>
                  <a:tcPr/>
                </a:tc>
                <a:tc hMerge="1">
                  <a:txBody>
                    <a:bodyPr/>
                    <a:lstStyle/>
                    <a:p>
                      <a:endParaRPr lang="en-US"/>
                    </a:p>
                  </a:txBody>
                  <a:tcPr/>
                </a:tc>
                <a:extLst>
                  <a:ext uri="{0D108BD9-81ED-4DB2-BD59-A6C34878D82A}">
                    <a16:rowId xmlns:a16="http://schemas.microsoft.com/office/drawing/2014/main" xmlns="" val="3012677586"/>
                  </a:ext>
                </a:extLst>
              </a:tr>
              <a:tr h="653903">
                <a:tc>
                  <a:txBody>
                    <a:bodyPr/>
                    <a:lstStyle/>
                    <a:p>
                      <a:r>
                        <a:rPr lang="en-US" sz="2000" dirty="0" smtClean="0">
                          <a:latin typeface="Arial Narrow" panose="020B0606020202030204" pitchFamily="34" charset="0"/>
                        </a:rPr>
                        <a:t>7.   </a:t>
                      </a:r>
                      <a:endParaRPr lang="en-ZA" sz="2000" dirty="0">
                        <a:latin typeface="Arial Narrow" panose="020B0606020202030204" pitchFamily="34" charset="0"/>
                      </a:endParaRPr>
                    </a:p>
                  </a:txBody>
                  <a:tcPr/>
                </a:tc>
                <a:tc>
                  <a:txBody>
                    <a:bodyPr/>
                    <a:lstStyle/>
                    <a:p>
                      <a:pPr marL="0" marR="0" lvl="0" indent="0" algn="just" defTabSz="685824" rtl="0" eaLnBrk="1" fontAlgn="auto" latinLnBrk="0" hangingPunct="1">
                        <a:lnSpc>
                          <a:spcPct val="100000"/>
                        </a:lnSpc>
                        <a:spcBef>
                          <a:spcPts val="0"/>
                        </a:spcBef>
                        <a:spcAft>
                          <a:spcPts val="0"/>
                        </a:spcAft>
                        <a:buClrTx/>
                        <a:buSzTx/>
                        <a:buFontTx/>
                        <a:buNone/>
                        <a:tabLst/>
                        <a:defRPr/>
                      </a:pPr>
                      <a:r>
                        <a:rPr lang="en-US" sz="2000" dirty="0" smtClean="0">
                          <a:latin typeface="Arial Narrow" panose="020B0606020202030204" pitchFamily="34" charset="0"/>
                        </a:rPr>
                        <a:t>Different Research methodologies between SAT and Stats SA. </a:t>
                      </a:r>
                      <a:endParaRPr lang="en-ZA" sz="2000" dirty="0" smtClean="0">
                        <a:latin typeface="Arial Narrow" panose="020B0606020202030204" pitchFamily="34" charset="0"/>
                      </a:endParaRPr>
                    </a:p>
                    <a:p>
                      <a:pPr algn="just"/>
                      <a:endParaRPr lang="en-ZA" sz="2000" dirty="0">
                        <a:latin typeface="Arial Narrow" panose="020B0606020202030204" pitchFamily="34" charset="0"/>
                      </a:endParaRPr>
                    </a:p>
                  </a:txBody>
                  <a:tcPr/>
                </a:tc>
                <a:extLst>
                  <a:ext uri="{0D108BD9-81ED-4DB2-BD59-A6C34878D82A}">
                    <a16:rowId xmlns:a16="http://schemas.microsoft.com/office/drawing/2014/main" xmlns="" val="3773061983"/>
                  </a:ext>
                </a:extLst>
              </a:tr>
              <a:tr h="653903">
                <a:tc>
                  <a:txBody>
                    <a:bodyPr/>
                    <a:lstStyle/>
                    <a:p>
                      <a:r>
                        <a:rPr lang="en-ZA" sz="2000" dirty="0" smtClean="0">
                          <a:latin typeface="Arial Narrow" panose="020B0606020202030204" pitchFamily="34" charset="0"/>
                        </a:rPr>
                        <a:t>8</a:t>
                      </a:r>
                      <a:r>
                        <a:rPr lang="en-US" sz="2000" baseline="0" dirty="0" smtClean="0">
                          <a:latin typeface="Arial Narrow" panose="020B0606020202030204" pitchFamily="34" charset="0"/>
                        </a:rPr>
                        <a:t>. </a:t>
                      </a:r>
                      <a:endParaRPr lang="en-ZA" sz="2000" dirty="0">
                        <a:latin typeface="Arial Narrow" panose="020B0606020202030204" pitchFamily="34" charset="0"/>
                      </a:endParaRPr>
                    </a:p>
                  </a:txBody>
                  <a:tcPr/>
                </a:tc>
                <a:tc>
                  <a:txBody>
                    <a:bodyPr/>
                    <a:lstStyle/>
                    <a:p>
                      <a:pPr algn="just"/>
                      <a:r>
                        <a:rPr lang="en-US" sz="2000" baseline="0" dirty="0" smtClean="0">
                          <a:latin typeface="Arial Narrow" panose="020B0606020202030204" pitchFamily="34" charset="0"/>
                        </a:rPr>
                        <a:t>No incentives to stimulate investment in product development to attract domestic tourist</a:t>
                      </a:r>
                    </a:p>
                    <a:p>
                      <a:pPr algn="just"/>
                      <a:endParaRPr lang="en-ZA" sz="2000" dirty="0">
                        <a:latin typeface="Arial Narrow" panose="020B0606020202030204" pitchFamily="34" charset="0"/>
                      </a:endParaRPr>
                    </a:p>
                  </a:txBody>
                  <a:tcPr/>
                </a:tc>
                <a:extLst>
                  <a:ext uri="{0D108BD9-81ED-4DB2-BD59-A6C34878D82A}">
                    <a16:rowId xmlns:a16="http://schemas.microsoft.com/office/drawing/2014/main" xmlns="" val="1725779346"/>
                  </a:ext>
                </a:extLst>
              </a:tr>
              <a:tr h="653903">
                <a:tc>
                  <a:txBody>
                    <a:bodyPr/>
                    <a:lstStyle/>
                    <a:p>
                      <a:r>
                        <a:rPr lang="en-ZA" sz="2000" dirty="0" smtClean="0">
                          <a:latin typeface="Arial Narrow" panose="020B0606020202030204" pitchFamily="34" charset="0"/>
                        </a:rPr>
                        <a:t>9.   </a:t>
                      </a:r>
                      <a:endParaRPr lang="en-US" sz="2000" dirty="0" smtClean="0">
                        <a:latin typeface="Arial Narrow" panose="020B0606020202030204" pitchFamily="34" charset="0"/>
                      </a:endParaRPr>
                    </a:p>
                  </a:txBody>
                  <a:tcPr/>
                </a:tc>
                <a:tc>
                  <a:txBody>
                    <a:bodyPr/>
                    <a:lstStyle/>
                    <a:p>
                      <a:pPr marL="0" marR="0" lvl="0" indent="0" algn="just" defTabSz="685824" rtl="0" eaLnBrk="1" fontAlgn="auto" latinLnBrk="0" hangingPunct="1">
                        <a:lnSpc>
                          <a:spcPct val="100000"/>
                        </a:lnSpc>
                        <a:spcBef>
                          <a:spcPts val="0"/>
                        </a:spcBef>
                        <a:spcAft>
                          <a:spcPts val="0"/>
                        </a:spcAft>
                        <a:buClrTx/>
                        <a:buSzTx/>
                        <a:buFontTx/>
                        <a:buNone/>
                        <a:tabLst/>
                        <a:defRPr/>
                      </a:pPr>
                      <a:r>
                        <a:rPr lang="en-US" sz="2000" dirty="0" smtClean="0">
                          <a:latin typeface="Arial Narrow" panose="020B0606020202030204" pitchFamily="34" charset="0"/>
                        </a:rPr>
                        <a:t>Group travel (e.g. </a:t>
                      </a:r>
                      <a:r>
                        <a:rPr lang="en-US" sz="2000" dirty="0" err="1" smtClean="0">
                          <a:latin typeface="Arial Narrow" panose="020B0606020202030204" pitchFamily="34" charset="0"/>
                        </a:rPr>
                        <a:t>Stokvels</a:t>
                      </a:r>
                      <a:r>
                        <a:rPr lang="en-US" sz="2000" dirty="0" smtClean="0">
                          <a:latin typeface="Arial Narrow" panose="020B0606020202030204" pitchFamily="34" charset="0"/>
                        </a:rPr>
                        <a:t>, Youth Groups ) not adequately catered for. </a:t>
                      </a:r>
                    </a:p>
                    <a:p>
                      <a:pPr algn="just"/>
                      <a:endParaRPr lang="en-US" sz="2000" dirty="0" smtClean="0">
                        <a:latin typeface="Arial Narrow" panose="020B0606020202030204" pitchFamily="34" charset="0"/>
                      </a:endParaRPr>
                    </a:p>
                  </a:txBody>
                  <a:tcPr/>
                </a:tc>
                <a:extLst>
                  <a:ext uri="{0D108BD9-81ED-4DB2-BD59-A6C34878D82A}">
                    <a16:rowId xmlns:a16="http://schemas.microsoft.com/office/drawing/2014/main" xmlns="" val="2768585068"/>
                  </a:ext>
                </a:extLst>
              </a:tr>
              <a:tr h="653903">
                <a:tc>
                  <a:txBody>
                    <a:bodyPr/>
                    <a:lstStyle/>
                    <a:p>
                      <a:r>
                        <a:rPr lang="en-ZA" sz="2000" dirty="0" smtClean="0">
                          <a:latin typeface="Arial Narrow" panose="020B0606020202030204" pitchFamily="34" charset="0"/>
                        </a:rPr>
                        <a:t>10.  </a:t>
                      </a:r>
                      <a:endParaRPr lang="en-ZA" sz="2000" dirty="0">
                        <a:latin typeface="Arial Narrow" panose="020B0606020202030204" pitchFamily="34" charset="0"/>
                      </a:endParaRPr>
                    </a:p>
                  </a:txBody>
                  <a:tcPr/>
                </a:tc>
                <a:tc>
                  <a:txBody>
                    <a:bodyPr/>
                    <a:lstStyle/>
                    <a:p>
                      <a:pPr marL="0" marR="0" lvl="0" indent="0" algn="just" defTabSz="685824" rtl="0" eaLnBrk="1" fontAlgn="auto" latinLnBrk="0" hangingPunct="1">
                        <a:lnSpc>
                          <a:spcPct val="100000"/>
                        </a:lnSpc>
                        <a:spcBef>
                          <a:spcPts val="0"/>
                        </a:spcBef>
                        <a:spcAft>
                          <a:spcPts val="0"/>
                        </a:spcAft>
                        <a:buClrTx/>
                        <a:buSzTx/>
                        <a:buFontTx/>
                        <a:buNone/>
                        <a:tabLst/>
                        <a:defRPr/>
                      </a:pPr>
                      <a:r>
                        <a:rPr lang="en-US" sz="2000" dirty="0" smtClean="0">
                          <a:latin typeface="Arial Narrow" panose="020B0606020202030204" pitchFamily="34" charset="0"/>
                        </a:rPr>
                        <a:t>Current resorts need upgrading to respond to the tastes of the new traveler.</a:t>
                      </a:r>
                      <a:endParaRPr lang="en-ZA" sz="2000" dirty="0" smtClean="0">
                        <a:latin typeface="Arial Narrow" panose="020B0606020202030204" pitchFamily="34" charset="0"/>
                      </a:endParaRPr>
                    </a:p>
                    <a:p>
                      <a:pPr algn="just"/>
                      <a:endParaRPr lang="en-ZA" sz="2000" dirty="0">
                        <a:latin typeface="Arial Narrow" panose="020B0606020202030204" pitchFamily="34" charset="0"/>
                      </a:endParaRPr>
                    </a:p>
                  </a:txBody>
                  <a:tcPr/>
                </a:tc>
                <a:extLst>
                  <a:ext uri="{0D108BD9-81ED-4DB2-BD59-A6C34878D82A}">
                    <a16:rowId xmlns:a16="http://schemas.microsoft.com/office/drawing/2014/main" xmlns="" val="2678655560"/>
                  </a:ext>
                </a:extLst>
              </a:tr>
              <a:tr h="938209">
                <a:tc>
                  <a:txBody>
                    <a:bodyPr/>
                    <a:lstStyle/>
                    <a:p>
                      <a:r>
                        <a:rPr lang="en-ZA" sz="2000" dirty="0" smtClean="0">
                          <a:latin typeface="Arial Narrow" panose="020B0606020202030204" pitchFamily="34" charset="0"/>
                        </a:rPr>
                        <a:t>11.  </a:t>
                      </a:r>
                      <a:endParaRPr lang="en-ZA" sz="2000" dirty="0">
                        <a:latin typeface="Arial Narrow" panose="020B0606020202030204" pitchFamily="34" charset="0"/>
                      </a:endParaRPr>
                    </a:p>
                  </a:txBody>
                  <a:tcPr/>
                </a:tc>
                <a:tc>
                  <a:txBody>
                    <a:bodyPr/>
                    <a:lstStyle/>
                    <a:p>
                      <a:pPr marL="0" marR="0" lvl="0" indent="0" algn="just" defTabSz="685824" rtl="0" eaLnBrk="1" fontAlgn="auto" latinLnBrk="0" hangingPunct="1">
                        <a:lnSpc>
                          <a:spcPct val="100000"/>
                        </a:lnSpc>
                        <a:spcBef>
                          <a:spcPts val="0"/>
                        </a:spcBef>
                        <a:spcAft>
                          <a:spcPts val="0"/>
                        </a:spcAft>
                        <a:buClrTx/>
                        <a:buSzTx/>
                        <a:buFontTx/>
                        <a:buNone/>
                        <a:tabLst/>
                        <a:defRPr/>
                      </a:pPr>
                      <a:r>
                        <a:rPr lang="en-US" sz="2000" dirty="0" smtClean="0">
                          <a:latin typeface="Arial Narrow" panose="020B0606020202030204" pitchFamily="34" charset="0"/>
                        </a:rPr>
                        <a:t>Drivers of domestic travel such as sport, cultural and heritage societies are often not part of the planning and implementation. </a:t>
                      </a:r>
                      <a:endParaRPr lang="en-ZA" sz="2000" dirty="0" smtClean="0">
                        <a:latin typeface="Arial Narrow" panose="020B0606020202030204" pitchFamily="34" charset="0"/>
                      </a:endParaRPr>
                    </a:p>
                    <a:p>
                      <a:pPr algn="just"/>
                      <a:endParaRPr lang="en-ZA" sz="2000" dirty="0">
                        <a:latin typeface="Arial Narrow" panose="020B0606020202030204" pitchFamily="34" charset="0"/>
                      </a:endParaRPr>
                    </a:p>
                  </a:txBody>
                  <a:tcPr/>
                </a:tc>
                <a:extLst>
                  <a:ext uri="{0D108BD9-81ED-4DB2-BD59-A6C34878D82A}">
                    <a16:rowId xmlns:a16="http://schemas.microsoft.com/office/drawing/2014/main" xmlns="" val="803225061"/>
                  </a:ext>
                </a:extLst>
              </a:tr>
              <a:tr h="1093424">
                <a:tc>
                  <a:txBody>
                    <a:bodyPr/>
                    <a:lstStyle/>
                    <a:p>
                      <a:r>
                        <a:rPr lang="en-ZA" sz="2000" dirty="0" smtClean="0">
                          <a:latin typeface="Arial Narrow" panose="020B0606020202030204" pitchFamily="34" charset="0"/>
                        </a:rPr>
                        <a:t>12.</a:t>
                      </a:r>
                      <a:endParaRPr lang="en-ZA" sz="2000" dirty="0">
                        <a:latin typeface="Arial Narrow" panose="020B0606020202030204" pitchFamily="34" charset="0"/>
                      </a:endParaRPr>
                    </a:p>
                  </a:txBody>
                  <a:tcPr/>
                </a:tc>
                <a:tc>
                  <a:txBody>
                    <a:bodyPr/>
                    <a:lstStyle/>
                    <a:p>
                      <a:pPr algn="just"/>
                      <a:r>
                        <a:rPr lang="en-US" sz="2000" baseline="0" dirty="0" smtClean="0">
                          <a:latin typeface="Arial Narrow" panose="020B0606020202030204" pitchFamily="34" charset="0"/>
                        </a:rPr>
                        <a:t>Affordability due to economic circumstances will impact on the building of a culture of travel. It’s necessary to expose those with limited means to travel. Thus a need for a focus on social tourism.</a:t>
                      </a:r>
                      <a:endParaRPr lang="en-ZA" sz="2000" dirty="0">
                        <a:latin typeface="Arial Narrow" panose="020B0606020202030204" pitchFamily="34" charset="0"/>
                      </a:endParaRPr>
                    </a:p>
                  </a:txBody>
                  <a:tcPr/>
                </a:tc>
                <a:extLst>
                  <a:ext uri="{0D108BD9-81ED-4DB2-BD59-A6C34878D82A}">
                    <a16:rowId xmlns:a16="http://schemas.microsoft.com/office/drawing/2014/main" xmlns="" val="215703080"/>
                  </a:ext>
                </a:extLst>
              </a:tr>
            </a:tbl>
          </a:graphicData>
        </a:graphic>
      </p:graphicFrame>
      <p:sp>
        <p:nvSpPr>
          <p:cNvPr id="5" name="Footer Placeholder 4"/>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876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15</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56286" y="367504"/>
            <a:ext cx="10515600" cy="733670"/>
          </a:xfrm>
        </p:spPr>
        <p:txBody>
          <a:bodyPr/>
          <a:lstStyle/>
          <a:p>
            <a:r>
              <a:rPr lang="en-US" dirty="0" smtClean="0"/>
              <a:t> DOMESTIC TOURISM FOCUS AREAS – DEPARTMENT OF TOURISM</a:t>
            </a:r>
            <a:endParaRPr lang="en-US" dirty="0"/>
          </a:p>
        </p:txBody>
      </p:sp>
      <p:sp>
        <p:nvSpPr>
          <p:cNvPr id="5" name="Content Placeholder 4"/>
          <p:cNvSpPr>
            <a:spLocks noGrp="1"/>
          </p:cNvSpPr>
          <p:nvPr>
            <p:ph idx="1"/>
          </p:nvPr>
        </p:nvSpPr>
        <p:spPr>
          <a:xfrm>
            <a:off x="506627" y="1190080"/>
            <a:ext cx="10847173" cy="5074796"/>
          </a:xfrm>
        </p:spPr>
        <p:txBody>
          <a:bodyPr>
            <a:noAutofit/>
          </a:bodyPr>
          <a:lstStyle/>
          <a:p>
            <a:pPr marL="342900" indent="-342900" fontAlgn="t">
              <a:buAutoNum type="arabicPeriod"/>
            </a:pPr>
            <a:r>
              <a:rPr lang="en-ZA" sz="2400" b="1" dirty="0">
                <a:latin typeface="Arial Narrow" panose="020B0606020202030204" pitchFamily="34" charset="0"/>
              </a:rPr>
              <a:t>To develop a framework for supporting tour operators to facilitate domestic tourism with an emphasis on previously disadvantaged groups.</a:t>
            </a:r>
          </a:p>
          <a:p>
            <a:pPr marL="0" indent="0" fontAlgn="t">
              <a:buNone/>
            </a:pPr>
            <a:endParaRPr lang="en-ZA" sz="2400" b="1" dirty="0">
              <a:latin typeface="Arial Narrow" panose="020B0606020202030204" pitchFamily="34" charset="0"/>
            </a:endParaRPr>
          </a:p>
          <a:p>
            <a:pPr marL="630238" lvl="1" indent="-287338" algn="just" fontAlgn="t">
              <a:lnSpc>
                <a:spcPct val="100000"/>
              </a:lnSpc>
              <a:spcBef>
                <a:spcPts val="0"/>
              </a:spcBef>
              <a:spcAft>
                <a:spcPts val="600"/>
              </a:spcAft>
              <a:buFont typeface="Wingdings" panose="05000000000000000000" pitchFamily="2" charset="2"/>
              <a:buChar char="v"/>
            </a:pPr>
            <a:r>
              <a:rPr lang="en-US" sz="1600" b="1" dirty="0">
                <a:latin typeface="Arial Narrow" panose="020B0606020202030204" pitchFamily="34" charset="0"/>
              </a:rPr>
              <a:t> </a:t>
            </a:r>
            <a:r>
              <a:rPr lang="en-US" sz="2000" dirty="0">
                <a:latin typeface="Arial Narrow" panose="020B0606020202030204" pitchFamily="34" charset="0"/>
              </a:rPr>
              <a:t>Develop a Tour Operators Framework that seeks to address the gaps identified in the Domestic Tourism Growth Strategy, which amongst other things includes access, affordability, seasonality and uneven geographic spread. </a:t>
            </a:r>
          </a:p>
          <a:p>
            <a:pPr marL="630238" lvl="1" indent="-287338" algn="just" fontAlgn="t">
              <a:lnSpc>
                <a:spcPct val="100000"/>
              </a:lnSpc>
              <a:spcBef>
                <a:spcPts val="0"/>
              </a:spcBef>
              <a:spcAft>
                <a:spcPts val="600"/>
              </a:spcAft>
              <a:buFont typeface="Wingdings" panose="05000000000000000000" pitchFamily="2" charset="2"/>
              <a:buChar char="v"/>
            </a:pPr>
            <a:r>
              <a:rPr lang="en-US" sz="2000" dirty="0">
                <a:latin typeface="Arial Narrow" panose="020B0606020202030204" pitchFamily="34" charset="0"/>
              </a:rPr>
              <a:t>One of the benefits of developing this framework will be an increase on domestic travel. </a:t>
            </a:r>
          </a:p>
          <a:p>
            <a:pPr marL="630238" lvl="1" indent="-287338" algn="just" fontAlgn="t">
              <a:lnSpc>
                <a:spcPct val="100000"/>
              </a:lnSpc>
              <a:spcBef>
                <a:spcPts val="0"/>
              </a:spcBef>
              <a:spcAft>
                <a:spcPts val="600"/>
              </a:spcAft>
              <a:buFont typeface="Wingdings" panose="05000000000000000000" pitchFamily="2" charset="2"/>
              <a:buChar char="v"/>
            </a:pPr>
            <a:r>
              <a:rPr lang="en-US" sz="2000" dirty="0">
                <a:latin typeface="Arial Narrow" panose="020B0606020202030204" pitchFamily="34" charset="0"/>
              </a:rPr>
              <a:t> It will further outline the support required by the tour operators in order to actively participate and promote social tourism in South Africa.   </a:t>
            </a:r>
          </a:p>
          <a:p>
            <a:pPr marL="630238" lvl="1" indent="-287338" algn="just" fontAlgn="t">
              <a:lnSpc>
                <a:spcPct val="100000"/>
              </a:lnSpc>
              <a:spcBef>
                <a:spcPts val="0"/>
              </a:spcBef>
              <a:spcAft>
                <a:spcPts val="600"/>
              </a:spcAft>
              <a:buFont typeface="Wingdings" panose="05000000000000000000" pitchFamily="2" charset="2"/>
              <a:buChar char="v"/>
            </a:pPr>
            <a:r>
              <a:rPr lang="en-US" sz="2000" dirty="0">
                <a:latin typeface="Arial Narrow" panose="020B0606020202030204" pitchFamily="34" charset="0"/>
              </a:rPr>
              <a:t> It is being developed in consultation with the tour operators and interested provincial stakeholders.</a:t>
            </a:r>
          </a:p>
          <a:p>
            <a:pPr marL="630238" lvl="1" indent="-287338" algn="just" fontAlgn="t">
              <a:lnSpc>
                <a:spcPct val="100000"/>
              </a:lnSpc>
              <a:spcBef>
                <a:spcPts val="0"/>
              </a:spcBef>
              <a:spcAft>
                <a:spcPts val="600"/>
              </a:spcAft>
              <a:buFont typeface="Wingdings" panose="05000000000000000000" pitchFamily="2" charset="2"/>
              <a:buChar char="v"/>
            </a:pPr>
            <a:r>
              <a:rPr lang="en-US" sz="2000" dirty="0">
                <a:latin typeface="Arial Narrow" panose="020B0606020202030204" pitchFamily="34" charset="0"/>
              </a:rPr>
              <a:t> These engagements area examining the challenges faced by the existing tour operators when it comes to affordable and budget destinations packaging,</a:t>
            </a:r>
          </a:p>
          <a:p>
            <a:pPr marL="630238" lvl="1" indent="-287338" algn="just" fontAlgn="t">
              <a:lnSpc>
                <a:spcPct val="100000"/>
              </a:lnSpc>
              <a:spcBef>
                <a:spcPts val="0"/>
              </a:spcBef>
              <a:spcAft>
                <a:spcPts val="600"/>
              </a:spcAft>
              <a:buFont typeface="Wingdings" panose="05000000000000000000" pitchFamily="2" charset="2"/>
              <a:buChar char="v"/>
            </a:pPr>
            <a:r>
              <a:rPr lang="en-US" sz="2000" dirty="0">
                <a:latin typeface="Arial Narrow" panose="020B0606020202030204" pitchFamily="34" charset="0"/>
              </a:rPr>
              <a:t> The findings will help the department to develop an in-depth Social Tourism Scheme which is aimed at encouraging a culture of travel amongst South Africans. </a:t>
            </a:r>
            <a:endParaRPr lang="en-ZA" sz="2000" dirty="0">
              <a:latin typeface="Arial Narrow" panose="020B0606020202030204" pitchFamily="34" charset="0"/>
            </a:endParaRPr>
          </a:p>
          <a:p>
            <a:pPr marL="342900" indent="-342900" fontAlgn="t">
              <a:buAutoNum type="arabicPeriod"/>
            </a:pPr>
            <a:endParaRPr lang="en-ZA" sz="2000" b="1" dirty="0">
              <a:latin typeface="Arial Narrow" panose="020B0606020202030204" pitchFamily="34" charset="0"/>
            </a:endParaRPr>
          </a:p>
        </p:txBody>
      </p:sp>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467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16</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43697" y="374849"/>
            <a:ext cx="10810104" cy="1360850"/>
          </a:xfrm>
        </p:spPr>
        <p:txBody>
          <a:bodyPr/>
          <a:lstStyle/>
          <a:p>
            <a:r>
              <a:rPr lang="en-US" dirty="0" smtClean="0"/>
              <a:t>DOMESTIC </a:t>
            </a:r>
            <a:r>
              <a:rPr lang="en-US" dirty="0"/>
              <a:t>TOURISM FOCUS </a:t>
            </a:r>
            <a:r>
              <a:rPr lang="en-US" dirty="0" smtClean="0"/>
              <a:t>AREAS: DEPARTMENT OF TOURISM </a:t>
            </a:r>
            <a:r>
              <a:rPr lang="en-US" dirty="0"/>
              <a:t>(</a:t>
            </a:r>
            <a:r>
              <a:rPr lang="en-US" dirty="0" err="1" smtClean="0"/>
              <a:t>Cont</a:t>
            </a:r>
            <a:r>
              <a:rPr lang="en-US" dirty="0" smtClean="0"/>
              <a:t>….)</a:t>
            </a:r>
            <a:endParaRPr lang="en-US" dirty="0"/>
          </a:p>
        </p:txBody>
      </p:sp>
      <p:sp>
        <p:nvSpPr>
          <p:cNvPr id="4" name="Content Placeholder 3"/>
          <p:cNvSpPr>
            <a:spLocks noGrp="1"/>
          </p:cNvSpPr>
          <p:nvPr>
            <p:ph idx="1"/>
          </p:nvPr>
        </p:nvSpPr>
        <p:spPr>
          <a:xfrm>
            <a:off x="543697" y="1874230"/>
            <a:ext cx="10810104" cy="3995382"/>
          </a:xfrm>
        </p:spPr>
        <p:txBody>
          <a:bodyPr/>
          <a:lstStyle/>
          <a:p>
            <a:pPr marL="0" indent="0" fontAlgn="t">
              <a:buNone/>
            </a:pPr>
            <a:r>
              <a:rPr lang="en-ZA" sz="2400" b="1" dirty="0" smtClean="0">
                <a:latin typeface="Arial Narrow" panose="020B0606020202030204" pitchFamily="34" charset="0"/>
                <a:cs typeface="Arial" panose="020B0604020202020204" pitchFamily="34" charset="0"/>
              </a:rPr>
              <a:t>2.  Develop </a:t>
            </a:r>
            <a:r>
              <a:rPr lang="en-ZA" sz="2400" b="1" dirty="0">
                <a:latin typeface="Arial Narrow" panose="020B0606020202030204" pitchFamily="34" charset="0"/>
                <a:cs typeface="Arial" panose="020B0604020202020204" pitchFamily="34" charset="0"/>
              </a:rPr>
              <a:t>a Social Tourism Scheme (STS)</a:t>
            </a:r>
          </a:p>
          <a:p>
            <a:pPr marL="0" indent="0" fontAlgn="t">
              <a:buNone/>
            </a:pPr>
            <a:endParaRPr lang="en-ZA" sz="2000" b="1" dirty="0">
              <a:latin typeface="Arial Narrow" panose="020B0606020202030204" pitchFamily="34" charset="0"/>
              <a:cs typeface="Arial" panose="020B0604020202020204" pitchFamily="34" charset="0"/>
            </a:endParaRPr>
          </a:p>
          <a:p>
            <a:pPr marL="692150" lvl="1" indent="-349250" algn="just" fontAlgn="t">
              <a:spcAft>
                <a:spcPts val="600"/>
              </a:spcAft>
              <a:buFont typeface="Wingdings" panose="05000000000000000000" pitchFamily="2" charset="2"/>
              <a:buChar char="v"/>
            </a:pPr>
            <a:r>
              <a:rPr lang="en-US" sz="2000" dirty="0">
                <a:latin typeface="Arial Narrow" panose="020B0606020202030204" pitchFamily="34" charset="0"/>
                <a:cs typeface="Arial" panose="020B0604020202020204" pitchFamily="34" charset="0"/>
              </a:rPr>
              <a:t> The aim </a:t>
            </a:r>
            <a:r>
              <a:rPr lang="en-US" sz="2000" dirty="0" smtClean="0">
                <a:latin typeface="Arial Narrow" panose="020B0606020202030204" pitchFamily="34" charset="0"/>
                <a:cs typeface="Arial" panose="020B0604020202020204" pitchFamily="34" charset="0"/>
              </a:rPr>
              <a:t>is,  </a:t>
            </a:r>
            <a:r>
              <a:rPr lang="en-US" sz="2000" dirty="0">
                <a:latin typeface="Arial Narrow" panose="020B0606020202030204" pitchFamily="34" charset="0"/>
                <a:cs typeface="Arial" panose="020B0604020202020204" pitchFamily="34" charset="0"/>
              </a:rPr>
              <a:t>the development of a social tourism scheme that will enable travel and tourism participation by people of modest income and previously marginalized members of society.</a:t>
            </a:r>
          </a:p>
          <a:p>
            <a:pPr marL="342900" lvl="1" indent="0" algn="just" fontAlgn="t">
              <a:spcAft>
                <a:spcPts val="600"/>
              </a:spcAft>
              <a:buNone/>
            </a:pPr>
            <a:endParaRPr lang="en-US" sz="2000" dirty="0">
              <a:latin typeface="Arial Narrow" panose="020B0606020202030204" pitchFamily="34" charset="0"/>
              <a:cs typeface="Arial" panose="020B0604020202020204" pitchFamily="34" charset="0"/>
            </a:endParaRPr>
          </a:p>
          <a:p>
            <a:pPr marL="692150" lvl="1" indent="-349250" algn="just" fontAlgn="t">
              <a:spcAft>
                <a:spcPts val="600"/>
              </a:spcAft>
              <a:buFont typeface="Wingdings" panose="05000000000000000000" pitchFamily="2" charset="2"/>
              <a:buChar char="v"/>
            </a:pPr>
            <a:r>
              <a:rPr lang="en-US" sz="2000" dirty="0">
                <a:latin typeface="Arial Narrow" panose="020B0606020202030204" pitchFamily="34" charset="0"/>
                <a:cs typeface="Arial" panose="020B0604020202020204" pitchFamily="34" charset="0"/>
              </a:rPr>
              <a:t>The STS explores challenges faced by the disadvantaged and low to middle income earners, it also provides recommendation on how South Africa can implement the scheme to promote and encourage travel amongst South Africans. </a:t>
            </a:r>
            <a:endParaRPr lang="en-ZA" sz="2000" dirty="0">
              <a:latin typeface="Arial Narrow" panose="020B0606020202030204" pitchFamily="34" charset="0"/>
              <a:cs typeface="Arial" panose="020B0604020202020204" pitchFamily="34" charset="0"/>
            </a:endParaRPr>
          </a:p>
          <a:p>
            <a:pPr marL="692150" indent="-349250">
              <a:spcAft>
                <a:spcPts val="600"/>
              </a:spcAft>
            </a:pPr>
            <a:endParaRPr lang="en-US" dirty="0">
              <a:latin typeface="Arial Narrow" panose="020B0606020202030204" pitchFamily="34" charset="0"/>
            </a:endParaRPr>
          </a:p>
        </p:txBody>
      </p:sp>
      <p:sp>
        <p:nvSpPr>
          <p:cNvPr id="5" name="Footer Placeholder 4"/>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3113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227551"/>
          </a:xfrm>
        </p:spPr>
        <p:txBody>
          <a:bodyPr>
            <a:normAutofit/>
          </a:bodyPr>
          <a:lstStyle/>
          <a:p>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smtClean="0">
                <a:solidFill>
                  <a:srgbClr val="FF6600"/>
                </a:solidFill>
                <a:latin typeface="Arial Narrow" panose="020B0606020202030204" pitchFamily="34" charset="0"/>
                <a:cs typeface="Arial" panose="020B0604020202020204" pitchFamily="34" charset="0"/>
              </a:rPr>
              <a:t>WORKING TOGETHER:  TOURISM MONTH : PROJECT STEERING COMMITTEE (PSC):  </a:t>
            </a:r>
            <a:r>
              <a:rPr lang="en-ZA" dirty="0">
                <a:solidFill>
                  <a:srgbClr val="FF6600"/>
                </a:solidFill>
                <a:latin typeface="Arial Narrow" panose="020B0606020202030204" pitchFamily="34" charset="0"/>
                <a:cs typeface="Arial" panose="020B0604020202020204" pitchFamily="34" charset="0"/>
              </a:rPr>
              <a:t/>
            </a:r>
            <a:br>
              <a:rPr lang="en-ZA" dirty="0">
                <a:solidFill>
                  <a:srgbClr val="FF6600"/>
                </a:solidFill>
                <a:latin typeface="Arial Narrow" panose="020B0606020202030204" pitchFamily="34" charset="0"/>
                <a:cs typeface="Arial" panose="020B0604020202020204" pitchFamily="34" charset="0"/>
              </a:rPr>
            </a:br>
            <a:endParaRPr lang="en-ZA" dirty="0">
              <a:solidFill>
                <a:srgbClr val="FF6600"/>
              </a:solidFill>
              <a:latin typeface="Arial Narrow" panose="020B0606020202030204" pitchFamily="34" charset="0"/>
              <a:cs typeface="Arial" panose="020B0604020202020204" pitchFamily="34" charset="0"/>
            </a:endParaRPr>
          </a:p>
        </p:txBody>
      </p:sp>
      <p:sp>
        <p:nvSpPr>
          <p:cNvPr id="3" name="Content Placeholder 2"/>
          <p:cNvSpPr>
            <a:spLocks noGrp="1"/>
          </p:cNvSpPr>
          <p:nvPr>
            <p:ph idx="1"/>
          </p:nvPr>
        </p:nvSpPr>
        <p:spPr>
          <a:xfrm>
            <a:off x="838200" y="1102290"/>
            <a:ext cx="10515600" cy="4852761"/>
          </a:xfrm>
        </p:spPr>
        <p:txBody>
          <a:bodyPr>
            <a:normAutofit fontScale="85000" lnSpcReduction="20000"/>
          </a:bodyPr>
          <a:lstStyle/>
          <a:p>
            <a:pPr marL="346075" indent="-346075" algn="just">
              <a:lnSpc>
                <a:spcPct val="120000"/>
              </a:lnSpc>
              <a:spcBef>
                <a:spcPts val="600"/>
              </a:spcBef>
              <a:spcAft>
                <a:spcPts val="600"/>
              </a:spcAft>
              <a:buFont typeface="Wingdings" panose="05000000000000000000" pitchFamily="2" charset="2"/>
              <a:buChar char="v"/>
            </a:pPr>
            <a:r>
              <a:rPr lang="en-US" sz="2600" dirty="0">
                <a:latin typeface="Arial Narrow" panose="020B0606020202030204" pitchFamily="34" charset="0"/>
                <a:cs typeface="Arial" panose="020B0604020202020204" pitchFamily="34" charset="0"/>
              </a:rPr>
              <a:t>The objectives of the Tourism Month </a:t>
            </a:r>
            <a:r>
              <a:rPr lang="en-US" sz="2600" dirty="0" err="1">
                <a:latin typeface="Arial Narrow" panose="020B0606020202030204" pitchFamily="34" charset="0"/>
                <a:cs typeface="Arial" panose="020B0604020202020204" pitchFamily="34" charset="0"/>
              </a:rPr>
              <a:t>Programme</a:t>
            </a:r>
            <a:r>
              <a:rPr lang="en-US" sz="2600" dirty="0">
                <a:latin typeface="Arial Narrow" panose="020B0606020202030204" pitchFamily="34" charset="0"/>
                <a:cs typeface="Arial" panose="020B0604020202020204" pitchFamily="34" charset="0"/>
              </a:rPr>
              <a:t> is to develop and plan a year-long approach for Tourism Month which will lead to it being known by South Africans. </a:t>
            </a:r>
            <a:endParaRPr lang="en-US" sz="2600" dirty="0" smtClean="0">
              <a:latin typeface="Arial Narrow" panose="020B0606020202030204" pitchFamily="34" charset="0"/>
              <a:cs typeface="Arial" panose="020B0604020202020204" pitchFamily="34" charset="0"/>
            </a:endParaRPr>
          </a:p>
          <a:p>
            <a:pPr marL="0" indent="0" algn="just">
              <a:spcAft>
                <a:spcPts val="600"/>
              </a:spcAft>
              <a:buNone/>
            </a:pPr>
            <a:endParaRPr lang="en-US" sz="2600" dirty="0">
              <a:latin typeface="Arial Narrow" panose="020B0606020202030204" pitchFamily="34" charset="0"/>
              <a:cs typeface="Arial" panose="020B0604020202020204" pitchFamily="34" charset="0"/>
            </a:endParaRPr>
          </a:p>
          <a:p>
            <a:pPr marL="346075" indent="-346075" algn="just">
              <a:lnSpc>
                <a:spcPct val="120000"/>
              </a:lnSpc>
              <a:spcBef>
                <a:spcPts val="600"/>
              </a:spcBef>
              <a:spcAft>
                <a:spcPts val="600"/>
              </a:spcAft>
              <a:buFont typeface="Wingdings" panose="05000000000000000000" pitchFamily="2" charset="2"/>
              <a:buChar char="v"/>
            </a:pPr>
            <a:r>
              <a:rPr lang="en-US" sz="2600" dirty="0">
                <a:latin typeface="Arial Narrow" panose="020B0606020202030204" pitchFamily="34" charset="0"/>
                <a:cs typeface="Arial" panose="020B0604020202020204" pitchFamily="34" charset="0"/>
              </a:rPr>
              <a:t>We strive to develop an awareness and educational program out of Tourism Month </a:t>
            </a:r>
            <a:r>
              <a:rPr lang="en-US" sz="2600" dirty="0" err="1">
                <a:latin typeface="Arial Narrow" panose="020B0606020202030204" pitchFamily="34" charset="0"/>
                <a:cs typeface="Arial" panose="020B0604020202020204" pitchFamily="34" charset="0"/>
              </a:rPr>
              <a:t>Programme</a:t>
            </a:r>
            <a:r>
              <a:rPr lang="en-US" sz="2600" dirty="0">
                <a:latin typeface="Arial Narrow" panose="020B0606020202030204" pitchFamily="34" charset="0"/>
                <a:cs typeface="Arial" panose="020B0604020202020204" pitchFamily="34" charset="0"/>
              </a:rPr>
              <a:t> to in order to educate South Africans about domestic tourism and its importance in their lives. </a:t>
            </a:r>
            <a:endParaRPr lang="en-US" sz="2600" dirty="0" smtClean="0">
              <a:latin typeface="Arial Narrow" panose="020B0606020202030204" pitchFamily="34" charset="0"/>
              <a:cs typeface="Arial" panose="020B0604020202020204" pitchFamily="34" charset="0"/>
            </a:endParaRPr>
          </a:p>
          <a:p>
            <a:pPr marL="0" indent="0" algn="just">
              <a:spcAft>
                <a:spcPts val="600"/>
              </a:spcAft>
              <a:buNone/>
            </a:pPr>
            <a:endParaRPr lang="en-US" sz="2600" dirty="0">
              <a:latin typeface="Arial Narrow" panose="020B0606020202030204" pitchFamily="34" charset="0"/>
              <a:cs typeface="Arial" panose="020B0604020202020204" pitchFamily="34" charset="0"/>
            </a:endParaRPr>
          </a:p>
          <a:p>
            <a:pPr marL="346075" indent="-346075" algn="just">
              <a:lnSpc>
                <a:spcPct val="120000"/>
              </a:lnSpc>
              <a:spcBef>
                <a:spcPts val="600"/>
              </a:spcBef>
              <a:spcAft>
                <a:spcPts val="600"/>
              </a:spcAft>
              <a:buFont typeface="Wingdings" panose="05000000000000000000" pitchFamily="2" charset="2"/>
              <a:buChar char="v"/>
            </a:pPr>
            <a:r>
              <a:rPr lang="en-US" sz="2600" dirty="0">
                <a:latin typeface="Arial Narrow" panose="020B0606020202030204" pitchFamily="34" charset="0"/>
                <a:cs typeface="Arial" panose="020B0604020202020204" pitchFamily="34" charset="0"/>
              </a:rPr>
              <a:t>The Tourism Month </a:t>
            </a:r>
            <a:r>
              <a:rPr lang="en-US" sz="2600" dirty="0" err="1">
                <a:latin typeface="Arial Narrow" panose="020B0606020202030204" pitchFamily="34" charset="0"/>
                <a:cs typeface="Arial" panose="020B0604020202020204" pitchFamily="34" charset="0"/>
              </a:rPr>
              <a:t>Programme</a:t>
            </a:r>
            <a:r>
              <a:rPr lang="en-US" sz="2600" dirty="0">
                <a:latin typeface="Arial Narrow" panose="020B0606020202030204" pitchFamily="34" charset="0"/>
                <a:cs typeface="Arial" panose="020B0604020202020204" pitchFamily="34" charset="0"/>
              </a:rPr>
              <a:t> seeks to provide an improved platform where there is optimal alignment and coordination of the spheres of government and tourism industry players so that they can share a common approach when implementing Tourism Month. </a:t>
            </a:r>
            <a:endParaRPr lang="en-US" sz="2600" dirty="0" smtClean="0">
              <a:latin typeface="Arial Narrow" panose="020B0606020202030204" pitchFamily="34" charset="0"/>
              <a:cs typeface="Arial" panose="020B0604020202020204" pitchFamily="34" charset="0"/>
            </a:endParaRPr>
          </a:p>
          <a:p>
            <a:pPr marL="0" indent="0" algn="just">
              <a:spcAft>
                <a:spcPts val="600"/>
              </a:spcAft>
              <a:buNone/>
            </a:pPr>
            <a:endParaRPr lang="en-US" sz="2600" dirty="0">
              <a:latin typeface="Arial Narrow" panose="020B0606020202030204" pitchFamily="34" charset="0"/>
              <a:cs typeface="Arial" panose="020B0604020202020204" pitchFamily="34" charset="0"/>
            </a:endParaRPr>
          </a:p>
          <a:p>
            <a:pPr marL="346075" indent="-346075" algn="just">
              <a:lnSpc>
                <a:spcPct val="120000"/>
              </a:lnSpc>
              <a:spcBef>
                <a:spcPts val="600"/>
              </a:spcBef>
              <a:spcAft>
                <a:spcPts val="600"/>
              </a:spcAft>
              <a:buFont typeface="Wingdings" panose="05000000000000000000" pitchFamily="2" charset="2"/>
              <a:buChar char="v"/>
            </a:pPr>
            <a:r>
              <a:rPr lang="en-US" sz="2600" dirty="0">
                <a:latin typeface="Arial Narrow" panose="020B0606020202030204" pitchFamily="34" charset="0"/>
                <a:cs typeface="Arial" panose="020B0604020202020204" pitchFamily="34" charset="0"/>
              </a:rPr>
              <a:t>In order to maximize this, the value of tourism will be </a:t>
            </a:r>
            <a:r>
              <a:rPr lang="en-US" sz="2600" dirty="0" err="1" smtClean="0">
                <a:latin typeface="Arial Narrow" panose="020B0606020202030204" pitchFamily="34" charset="0"/>
                <a:cs typeface="Arial" panose="020B0604020202020204" pitchFamily="34" charset="0"/>
              </a:rPr>
              <a:t>realised</a:t>
            </a:r>
            <a:r>
              <a:rPr lang="en-US" sz="2600" dirty="0" smtClean="0">
                <a:latin typeface="Arial Narrow" panose="020B0606020202030204" pitchFamily="34" charset="0"/>
                <a:cs typeface="Arial" panose="020B0604020202020204" pitchFamily="34" charset="0"/>
              </a:rPr>
              <a:t> </a:t>
            </a:r>
            <a:r>
              <a:rPr lang="en-US" sz="2600" dirty="0">
                <a:latin typeface="Arial Narrow" panose="020B0606020202030204" pitchFamily="34" charset="0"/>
                <a:cs typeface="Arial" panose="020B0604020202020204" pitchFamily="34" charset="0"/>
              </a:rPr>
              <a:t>by unlocking its value through strategic partnerships and intergovernmental involvement. </a:t>
            </a:r>
            <a:endParaRPr lang="en-ZA" sz="2600" dirty="0">
              <a:latin typeface="Arial Narrow" panose="020B0606020202030204" pitchFamily="34" charset="0"/>
              <a:cs typeface="Arial" panose="020B0604020202020204" pitchFamily="34" charset="0"/>
            </a:endParaRPr>
          </a:p>
          <a:p>
            <a:endParaRPr lang="en-ZA" sz="2600" dirty="0">
              <a:latin typeface="Arial Narrow" panose="020B0606020202030204" pitchFamily="34" charset="0"/>
              <a:cs typeface="Arial" panose="020B0604020202020204" pitchFamily="34" charset="0"/>
            </a:endParaRPr>
          </a:p>
          <a:p>
            <a:pPr lvl="0"/>
            <a:endParaRPr lang="en-ZA" dirty="0" smtClean="0">
              <a:solidFill>
                <a:prstClr val="black"/>
              </a:solidFill>
              <a:latin typeface="Arial Narrow" panose="020B0606020202030204" pitchFamily="34" charset="0"/>
              <a:cs typeface="Arial" panose="020B0604020202020204" pitchFamily="34" charset="0"/>
            </a:endParaRPr>
          </a:p>
          <a:p>
            <a:pPr marL="0" indent="0">
              <a:buNone/>
            </a:pPr>
            <a:endParaRPr lang="en-ZA" dirty="0">
              <a:latin typeface="Arial Narrow" panose="020B060602020203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17</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275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18</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838201" y="137786"/>
            <a:ext cx="10515600" cy="1027135"/>
          </a:xfrm>
        </p:spPr>
        <p:txBody>
          <a:bodyPr>
            <a:normAutofit fontScale="90000"/>
          </a:bodyPr>
          <a:lstStyle/>
          <a:p>
            <a:r>
              <a:rPr lang="en-ZA" sz="2700" dirty="0">
                <a:solidFill>
                  <a:srgbClr val="FF6600"/>
                </a:solidFill>
                <a:latin typeface="Arial Narrow" panose="020B0606020202030204" pitchFamily="34" charset="0"/>
                <a:cs typeface="Arial" panose="020B0604020202020204" pitchFamily="34" charset="0"/>
              </a:rPr>
              <a:t>WORKING TOGETHER</a:t>
            </a:r>
            <a:r>
              <a:rPr lang="en-ZA" dirty="0">
                <a:solidFill>
                  <a:srgbClr val="FF6600"/>
                </a:solidFill>
                <a:latin typeface="Arial Narrow" panose="020B0606020202030204" pitchFamily="34" charset="0"/>
                <a:cs typeface="Arial" panose="020B0604020202020204" pitchFamily="34" charset="0"/>
              </a:rPr>
              <a:t>: </a:t>
            </a:r>
            <a:r>
              <a:rPr lang="en-ZA" sz="2700" dirty="0" smtClean="0">
                <a:solidFill>
                  <a:srgbClr val="FF6600"/>
                </a:solidFill>
                <a:latin typeface="Arial Narrow" panose="020B0606020202030204" pitchFamily="34" charset="0"/>
                <a:cs typeface="Arial" panose="020B0604020202020204" pitchFamily="34" charset="0"/>
              </a:rPr>
              <a:t>TOURISM MONTH : PROJECT STEERING COMMITTEE (PSC): (</a:t>
            </a:r>
            <a:r>
              <a:rPr lang="en-ZA" sz="2700" dirty="0" smtClean="0">
                <a:solidFill>
                  <a:srgbClr val="FF6600"/>
                </a:solidFill>
                <a:latin typeface="Arial Narrow" panose="020B0606020202030204" pitchFamily="34" charset="0"/>
                <a:cs typeface="Arial" panose="020B0604020202020204" pitchFamily="34" charset="0"/>
              </a:rPr>
              <a:t>Cont...)</a:t>
            </a:r>
            <a:r>
              <a:rPr lang="en-ZA" dirty="0" smtClean="0">
                <a:solidFill>
                  <a:srgbClr val="FF6600"/>
                </a:solidFill>
                <a:latin typeface="Arial Narrow" panose="020B0606020202030204" pitchFamily="34" charset="0"/>
                <a:cs typeface="Arial" panose="020B0604020202020204" pitchFamily="34" charset="0"/>
              </a:rPr>
              <a:t/>
            </a:r>
            <a:br>
              <a:rPr lang="en-ZA" dirty="0" smtClean="0">
                <a:solidFill>
                  <a:srgbClr val="FF6600"/>
                </a:solidFill>
                <a:latin typeface="Arial Narrow" panose="020B0606020202030204" pitchFamily="34" charset="0"/>
                <a:cs typeface="Arial" panose="020B0604020202020204" pitchFamily="34" charset="0"/>
              </a:rPr>
            </a:br>
            <a:endParaRPr lang="en-US" dirty="0">
              <a:solidFill>
                <a:srgbClr val="FF6600"/>
              </a:solidFill>
              <a:latin typeface="Arial Narrow" panose="020B0606020202030204" pitchFamily="34" charset="0"/>
            </a:endParaRPr>
          </a:p>
        </p:txBody>
      </p:sp>
      <p:sp>
        <p:nvSpPr>
          <p:cNvPr id="4" name="Content Placeholder 3"/>
          <p:cNvSpPr>
            <a:spLocks noGrp="1"/>
          </p:cNvSpPr>
          <p:nvPr>
            <p:ph idx="1"/>
          </p:nvPr>
        </p:nvSpPr>
        <p:spPr>
          <a:xfrm>
            <a:off x="838201" y="1440493"/>
            <a:ext cx="10515600" cy="4429119"/>
          </a:xfrm>
        </p:spPr>
        <p:txBody>
          <a:bodyPr/>
          <a:lstStyle/>
          <a:p>
            <a:pPr marL="514350" indent="-401638" algn="just">
              <a:lnSpc>
                <a:spcPct val="100000"/>
              </a:lnSpc>
              <a:spcBef>
                <a:spcPts val="600"/>
              </a:spcBef>
              <a:spcAft>
                <a:spcPts val="600"/>
              </a:spcAft>
              <a:buFont typeface="Wingdings" panose="05000000000000000000" pitchFamily="2" charset="2"/>
              <a:buChar char="v"/>
            </a:pPr>
            <a:r>
              <a:rPr lang="en-ZA" sz="2400" dirty="0">
                <a:latin typeface="Arial Narrow" panose="020B0606020202030204" pitchFamily="34" charset="0"/>
              </a:rPr>
              <a:t>The Tourism Month Programme is coordinated under the PSC which consists of SAT </a:t>
            </a:r>
            <a:r>
              <a:rPr lang="en-ZA" sz="2400" dirty="0" smtClean="0">
                <a:latin typeface="Arial Narrow" panose="020B0606020202030204" pitchFamily="34" charset="0"/>
              </a:rPr>
              <a:t>and other </a:t>
            </a:r>
            <a:r>
              <a:rPr lang="en-ZA" sz="2400" dirty="0">
                <a:latin typeface="Arial Narrow" panose="020B0606020202030204" pitchFamily="34" charset="0"/>
              </a:rPr>
              <a:t>tourism sector stakeholders (i.e</a:t>
            </a:r>
            <a:r>
              <a:rPr lang="en-ZA" sz="2400" dirty="0" smtClean="0">
                <a:latin typeface="Arial Narrow" panose="020B0606020202030204" pitchFamily="34" charset="0"/>
              </a:rPr>
              <a:t>. national </a:t>
            </a:r>
            <a:r>
              <a:rPr lang="en-ZA" sz="2400" dirty="0">
                <a:latin typeface="Arial Narrow" panose="020B0606020202030204" pitchFamily="34" charset="0"/>
              </a:rPr>
              <a:t>departments; relevant national parastatals; provincial tourism departments, provincial marketing authorities and private sector representative bodies)  to support national and provincial activities as part of the National Tourism Month.</a:t>
            </a:r>
          </a:p>
          <a:p>
            <a:pPr marL="346075" indent="-171450" algn="just">
              <a:buNone/>
            </a:pPr>
            <a:endParaRPr lang="en-ZA" sz="2400" dirty="0">
              <a:latin typeface="Arial Narrow" panose="020B0606020202030204" pitchFamily="34" charset="0"/>
            </a:endParaRPr>
          </a:p>
          <a:p>
            <a:pPr marL="514350" indent="-339725" algn="just">
              <a:lnSpc>
                <a:spcPct val="100000"/>
              </a:lnSpc>
              <a:spcBef>
                <a:spcPts val="600"/>
              </a:spcBef>
              <a:spcAft>
                <a:spcPts val="600"/>
              </a:spcAft>
              <a:buFont typeface="Wingdings" panose="05000000000000000000" pitchFamily="2" charset="2"/>
              <a:buChar char="v"/>
            </a:pPr>
            <a:r>
              <a:rPr lang="en-ZA" sz="2400" dirty="0">
                <a:latin typeface="Arial Narrow" panose="020B0606020202030204" pitchFamily="34" charset="0"/>
              </a:rPr>
              <a:t>The PSC seeks to facilitate the development of national and provincial domestic tourism initiatives and programmes to ensure the successful development of the domestic tourism market.  </a:t>
            </a:r>
          </a:p>
          <a:p>
            <a:endParaRPr lang="en-US" dirty="0"/>
          </a:p>
        </p:txBody>
      </p:sp>
      <p:sp>
        <p:nvSpPr>
          <p:cNvPr id="5" name="Footer Placeholder 4"/>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88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EF094E-04A3-4D6B-9261-5A6CBB08FAEF}"/>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8C271279-8FB4-477E-8824-C1E331DBB365}"/>
              </a:ext>
            </a:extLst>
          </p:cNvPr>
          <p:cNvSpPr>
            <a:spLocks noGrp="1"/>
          </p:cNvSpPr>
          <p:nvPr>
            <p:ph type="subTitle" idx="1"/>
          </p:nvPr>
        </p:nvSpPr>
        <p:spPr/>
        <p:txBody>
          <a:bodyPr>
            <a:normAutofit/>
          </a:bodyPr>
          <a:lstStyle/>
          <a:p>
            <a:pPr marL="0" indent="0" algn="ctr">
              <a:buNone/>
            </a:pPr>
            <a:r>
              <a:rPr lang="en-US" sz="4400" dirty="0" smtClean="0"/>
              <a:t>Domestic Tourism Marketing Review</a:t>
            </a:r>
          </a:p>
        </p:txBody>
      </p:sp>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40632" y="4269549"/>
            <a:ext cx="3910737" cy="16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780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1282"/>
            <a:ext cx="10515600" cy="572597"/>
          </a:xfrm>
        </p:spPr>
        <p:txBody>
          <a:bodyPr/>
          <a:lstStyle/>
          <a:p>
            <a:r>
              <a:rPr lang="en-ZA" dirty="0" smtClean="0">
                <a:latin typeface="Arial" panose="020B0604020202020204" pitchFamily="34" charset="0"/>
                <a:cs typeface="Arial" panose="020B0604020202020204" pitchFamily="34" charset="0"/>
              </a:rPr>
              <a:t>PRESENTATION OUTLINE</a:t>
            </a:r>
            <a:endParaRPr lang="en-ZA"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838200" y="663880"/>
            <a:ext cx="10515600" cy="5861684"/>
          </a:xfrm>
        </p:spPr>
        <p:txBody>
          <a:bodyPr>
            <a:noAutofit/>
          </a:bodyPr>
          <a:lstStyle/>
          <a:p>
            <a:pPr marL="457217" indent="-457217">
              <a:lnSpc>
                <a:spcPct val="150000"/>
              </a:lnSpc>
              <a:spcBef>
                <a:spcPts val="0"/>
              </a:spcBef>
              <a:buFont typeface="+mj-lt"/>
              <a:buAutoNum type="arabicPeriod"/>
            </a:pPr>
            <a:r>
              <a:rPr lang="en-ZA" sz="2000" dirty="0">
                <a:solidFill>
                  <a:prstClr val="black"/>
                </a:solidFill>
                <a:latin typeface="Arial" panose="020B0604020202020204" pitchFamily="34" charset="0"/>
                <a:cs typeface="Arial" panose="020B0604020202020204" pitchFamily="34" charset="0"/>
              </a:rPr>
              <a:t>Purpose</a:t>
            </a:r>
            <a:endParaRPr lang="en-ZA" sz="2000" dirty="0">
              <a:latin typeface="Arial" panose="020B0604020202020204" pitchFamily="34" charset="0"/>
              <a:cs typeface="Arial" panose="020B0604020202020204" pitchFamily="34" charset="0"/>
            </a:endParaRPr>
          </a:p>
          <a:p>
            <a:pPr marL="457217" indent="-457217">
              <a:lnSpc>
                <a:spcPct val="150000"/>
              </a:lnSpc>
              <a:spcBef>
                <a:spcPts val="0"/>
              </a:spcBef>
              <a:buFont typeface="+mj-lt"/>
              <a:buAutoNum type="arabicPeriod"/>
            </a:pPr>
            <a:r>
              <a:rPr lang="en-ZA" sz="2000" dirty="0" smtClean="0">
                <a:solidFill>
                  <a:prstClr val="black"/>
                </a:solidFill>
                <a:latin typeface="Arial" panose="020B0604020202020204" pitchFamily="34" charset="0"/>
                <a:cs typeface="Arial" panose="020B0604020202020204" pitchFamily="34" charset="0"/>
              </a:rPr>
              <a:t>Strategic </a:t>
            </a:r>
            <a:r>
              <a:rPr lang="en-ZA" sz="2000" dirty="0">
                <a:solidFill>
                  <a:prstClr val="black"/>
                </a:solidFill>
                <a:latin typeface="Arial" panose="020B0604020202020204" pitchFamily="34" charset="0"/>
                <a:cs typeface="Arial" panose="020B0604020202020204" pitchFamily="34" charset="0"/>
              </a:rPr>
              <a:t>F</a:t>
            </a:r>
            <a:r>
              <a:rPr lang="en-ZA" sz="2000" dirty="0" smtClean="0">
                <a:solidFill>
                  <a:prstClr val="black"/>
                </a:solidFill>
                <a:latin typeface="Arial" panose="020B0604020202020204" pitchFamily="34" charset="0"/>
                <a:cs typeface="Arial" panose="020B0604020202020204" pitchFamily="34" charset="0"/>
              </a:rPr>
              <a:t>ramework</a:t>
            </a:r>
            <a:endParaRPr lang="en-ZA" sz="2000" dirty="0">
              <a:latin typeface="Arial" panose="020B0604020202020204" pitchFamily="34" charset="0"/>
              <a:cs typeface="Arial" panose="020B0604020202020204" pitchFamily="34" charset="0"/>
            </a:endParaRPr>
          </a:p>
          <a:p>
            <a:pPr marL="457217" indent="-457217">
              <a:lnSpc>
                <a:spcPct val="150000"/>
              </a:lnSpc>
              <a:spcBef>
                <a:spcPts val="0"/>
              </a:spcBef>
              <a:buFont typeface="+mj-lt"/>
              <a:buAutoNum type="arabicPeriod"/>
            </a:pPr>
            <a:r>
              <a:rPr lang="en-ZA" sz="2000" dirty="0">
                <a:latin typeface="Arial" panose="020B0604020202020204" pitchFamily="34" charset="0"/>
                <a:cs typeface="Arial" panose="020B0604020202020204" pitchFamily="34" charset="0"/>
              </a:rPr>
              <a:t>Background </a:t>
            </a:r>
            <a:endParaRPr lang="en-ZA" sz="2000" dirty="0" smtClean="0">
              <a:latin typeface="Arial" panose="020B0604020202020204" pitchFamily="34" charset="0"/>
              <a:cs typeface="Arial" panose="020B0604020202020204" pitchFamily="34" charset="0"/>
            </a:endParaRPr>
          </a:p>
          <a:p>
            <a:pPr marL="457217" indent="-457217">
              <a:lnSpc>
                <a:spcPct val="150000"/>
              </a:lnSpc>
              <a:spcBef>
                <a:spcPts val="0"/>
              </a:spcBef>
              <a:buFont typeface="+mj-lt"/>
              <a:buAutoNum type="arabicPeriod"/>
            </a:pPr>
            <a:r>
              <a:rPr lang="en-ZA" sz="2000" dirty="0" smtClean="0">
                <a:latin typeface="Arial" panose="020B0604020202020204" pitchFamily="34" charset="0"/>
                <a:cs typeface="Arial" panose="020B0604020202020204" pitchFamily="34" charset="0"/>
              </a:rPr>
              <a:t>Revision 2016/17</a:t>
            </a:r>
          </a:p>
          <a:p>
            <a:pPr marL="457217" indent="-457217">
              <a:lnSpc>
                <a:spcPct val="150000"/>
              </a:lnSpc>
              <a:spcBef>
                <a:spcPts val="0"/>
              </a:spcBef>
              <a:buFont typeface="+mj-lt"/>
              <a:buAutoNum type="arabicPeriod"/>
            </a:pPr>
            <a:r>
              <a:rPr lang="en-ZA" sz="2000" dirty="0" smtClean="0">
                <a:latin typeface="Arial" panose="020B0604020202020204" pitchFamily="34" charset="0"/>
                <a:cs typeface="Arial" panose="020B0604020202020204" pitchFamily="34" charset="0"/>
              </a:rPr>
              <a:t>Domestic </a:t>
            </a:r>
            <a:r>
              <a:rPr lang="en-ZA" sz="2000" dirty="0">
                <a:latin typeface="Arial" panose="020B0604020202020204" pitchFamily="34" charset="0"/>
                <a:cs typeface="Arial" panose="020B0604020202020204" pitchFamily="34" charset="0"/>
              </a:rPr>
              <a:t>Tourism  Focus </a:t>
            </a:r>
            <a:r>
              <a:rPr lang="en-ZA" sz="2000" dirty="0" smtClean="0">
                <a:latin typeface="Arial" panose="020B0604020202020204" pitchFamily="34" charset="0"/>
                <a:cs typeface="Arial" panose="020B0604020202020204" pitchFamily="34" charset="0"/>
              </a:rPr>
              <a:t>Area: </a:t>
            </a:r>
            <a:r>
              <a:rPr lang="en-ZA" sz="2000" dirty="0">
                <a:latin typeface="Arial" panose="020B0604020202020204" pitchFamily="34" charset="0"/>
                <a:cs typeface="Arial" panose="020B0604020202020204" pitchFamily="34" charset="0"/>
              </a:rPr>
              <a:t>Department </a:t>
            </a:r>
            <a:r>
              <a:rPr lang="en-ZA" sz="2000" dirty="0" smtClean="0">
                <a:latin typeface="Arial" panose="020B0604020202020204" pitchFamily="34" charset="0"/>
                <a:cs typeface="Arial" panose="020B0604020202020204" pitchFamily="34" charset="0"/>
              </a:rPr>
              <a:t> of Tourism</a:t>
            </a:r>
          </a:p>
          <a:p>
            <a:pPr marL="457200" indent="-457200">
              <a:lnSpc>
                <a:spcPct val="150000"/>
              </a:lnSpc>
              <a:spcBef>
                <a:spcPts val="0"/>
              </a:spcBef>
              <a:buAutoNum type="arabicPeriod" startAt="6"/>
            </a:pPr>
            <a:r>
              <a:rPr lang="en-ZA" sz="2000" dirty="0" smtClean="0">
                <a:latin typeface="Arial" panose="020B0604020202020204" pitchFamily="34" charset="0"/>
                <a:cs typeface="Arial" panose="020B0604020202020204" pitchFamily="34" charset="0"/>
              </a:rPr>
              <a:t>Working  Together:  Tourism </a:t>
            </a:r>
            <a:r>
              <a:rPr lang="en-ZA" sz="2000" dirty="0">
                <a:latin typeface="Arial" panose="020B0604020202020204" pitchFamily="34" charset="0"/>
                <a:cs typeface="Arial" panose="020B0604020202020204" pitchFamily="34" charset="0"/>
              </a:rPr>
              <a:t>Month: Project Steering </a:t>
            </a:r>
            <a:r>
              <a:rPr lang="en-ZA" sz="2000" dirty="0" smtClean="0">
                <a:latin typeface="Arial" panose="020B0604020202020204" pitchFamily="34" charset="0"/>
                <a:cs typeface="Arial" panose="020B0604020202020204" pitchFamily="34" charset="0"/>
              </a:rPr>
              <a:t>Committee</a:t>
            </a:r>
          </a:p>
          <a:p>
            <a:pPr marL="0" indent="0">
              <a:lnSpc>
                <a:spcPct val="150000"/>
              </a:lnSpc>
              <a:spcBef>
                <a:spcPts val="0"/>
              </a:spcBef>
              <a:buNone/>
            </a:pPr>
            <a:r>
              <a:rPr lang="en-ZA" sz="2000" b="1" dirty="0" smtClean="0">
                <a:latin typeface="Arial" panose="020B0604020202020204" pitchFamily="34" charset="0"/>
                <a:cs typeface="Arial" panose="020B0604020202020204" pitchFamily="34" charset="0"/>
              </a:rPr>
              <a:t>Domestic </a:t>
            </a:r>
            <a:r>
              <a:rPr lang="en-ZA" sz="2000" b="1" dirty="0">
                <a:latin typeface="Arial" panose="020B0604020202020204" pitchFamily="34" charset="0"/>
                <a:cs typeface="Arial" panose="020B0604020202020204" pitchFamily="34" charset="0"/>
              </a:rPr>
              <a:t>Market Strategy </a:t>
            </a:r>
            <a:endParaRPr lang="en-ZA" sz="2000" b="1" dirty="0" smtClean="0">
              <a:latin typeface="Arial" panose="020B0604020202020204" pitchFamily="34" charset="0"/>
              <a:cs typeface="Arial" panose="020B0604020202020204" pitchFamily="34" charset="0"/>
            </a:endParaRPr>
          </a:p>
          <a:p>
            <a:pPr marL="0" indent="0">
              <a:lnSpc>
                <a:spcPct val="150000"/>
              </a:lnSpc>
              <a:spcBef>
                <a:spcPts val="0"/>
              </a:spcBef>
              <a:buNone/>
            </a:pPr>
            <a:r>
              <a:rPr lang="en-ZA" sz="2000" dirty="0" smtClean="0">
                <a:latin typeface="Arial" panose="020B0604020202020204" pitchFamily="34" charset="0"/>
                <a:cs typeface="Arial" panose="020B0604020202020204" pitchFamily="34" charset="0"/>
              </a:rPr>
              <a:t>7.    Strategic Framework </a:t>
            </a:r>
          </a:p>
          <a:p>
            <a:pPr marL="0" indent="0">
              <a:lnSpc>
                <a:spcPct val="150000"/>
              </a:lnSpc>
              <a:spcBef>
                <a:spcPts val="0"/>
              </a:spcBef>
              <a:buNone/>
            </a:pPr>
            <a:r>
              <a:rPr lang="en-ZA" sz="2000" dirty="0" smtClean="0">
                <a:latin typeface="Arial" panose="020B0604020202020204" pitchFamily="34" charset="0"/>
                <a:cs typeface="Arial" panose="020B0604020202020204" pitchFamily="34" charset="0"/>
              </a:rPr>
              <a:t>8.    Holiday </a:t>
            </a:r>
            <a:r>
              <a:rPr lang="en-ZA" sz="2000" dirty="0">
                <a:latin typeface="Arial" panose="020B0604020202020204" pitchFamily="34" charset="0"/>
                <a:cs typeface="Arial" panose="020B0604020202020204" pitchFamily="34" charset="0"/>
              </a:rPr>
              <a:t>Characteristics of South </a:t>
            </a:r>
            <a:r>
              <a:rPr lang="en-ZA" sz="2000" dirty="0" smtClean="0">
                <a:latin typeface="Arial" panose="020B0604020202020204" pitchFamily="34" charset="0"/>
                <a:cs typeface="Arial" panose="020B0604020202020204" pitchFamily="34" charset="0"/>
              </a:rPr>
              <a:t>Africans</a:t>
            </a:r>
          </a:p>
          <a:p>
            <a:pPr marL="0" indent="0">
              <a:lnSpc>
                <a:spcPct val="150000"/>
              </a:lnSpc>
              <a:spcBef>
                <a:spcPts val="0"/>
              </a:spcBef>
              <a:buNone/>
            </a:pPr>
            <a:r>
              <a:rPr lang="en-ZA" sz="2000" dirty="0" smtClean="0">
                <a:latin typeface="Arial" panose="020B0604020202020204" pitchFamily="34" charset="0"/>
                <a:cs typeface="Arial" panose="020B0604020202020204" pitchFamily="34" charset="0"/>
              </a:rPr>
              <a:t>9.    Barriers </a:t>
            </a:r>
            <a:r>
              <a:rPr lang="en-ZA" sz="2000" dirty="0">
                <a:latin typeface="Arial" panose="020B0604020202020204" pitchFamily="34" charset="0"/>
                <a:cs typeface="Arial" panose="020B0604020202020204" pitchFamily="34" charset="0"/>
              </a:rPr>
              <a:t>to Domestic Holiday </a:t>
            </a:r>
            <a:r>
              <a:rPr lang="en-ZA" sz="2000" dirty="0" smtClean="0">
                <a:latin typeface="Arial" panose="020B0604020202020204" pitchFamily="34" charset="0"/>
                <a:cs typeface="Arial" panose="020B0604020202020204" pitchFamily="34" charset="0"/>
              </a:rPr>
              <a:t>Travel</a:t>
            </a:r>
          </a:p>
          <a:p>
            <a:pPr marL="0" indent="0">
              <a:lnSpc>
                <a:spcPct val="150000"/>
              </a:lnSpc>
              <a:spcBef>
                <a:spcPts val="0"/>
              </a:spcBef>
              <a:buNone/>
            </a:pPr>
            <a:r>
              <a:rPr lang="en-ZA" sz="2000" dirty="0" smtClean="0">
                <a:latin typeface="Arial" panose="020B0604020202020204" pitchFamily="34" charset="0"/>
                <a:cs typeface="Arial" panose="020B0604020202020204" pitchFamily="34" charset="0"/>
              </a:rPr>
              <a:t>10.  Goals </a:t>
            </a:r>
            <a:r>
              <a:rPr lang="en-ZA" sz="2000" dirty="0">
                <a:latin typeface="Arial" panose="020B0604020202020204" pitchFamily="34" charset="0"/>
                <a:cs typeface="Arial" panose="020B0604020202020204" pitchFamily="34" charset="0"/>
              </a:rPr>
              <a:t>for the Market </a:t>
            </a:r>
            <a:endParaRPr lang="en-ZA" sz="2000" dirty="0" smtClean="0">
              <a:latin typeface="Arial" panose="020B0604020202020204" pitchFamily="34" charset="0"/>
              <a:cs typeface="Arial" panose="020B0604020202020204" pitchFamily="34" charset="0"/>
            </a:endParaRPr>
          </a:p>
          <a:p>
            <a:pPr marL="0" indent="0">
              <a:lnSpc>
                <a:spcPct val="150000"/>
              </a:lnSpc>
              <a:spcBef>
                <a:spcPts val="0"/>
              </a:spcBef>
              <a:buNone/>
            </a:pPr>
            <a:r>
              <a:rPr lang="en-ZA" sz="2000" dirty="0" smtClean="0">
                <a:latin typeface="Arial" panose="020B0604020202020204" pitchFamily="34" charset="0"/>
                <a:cs typeface="Arial" panose="020B0604020202020204" pitchFamily="34" charset="0"/>
              </a:rPr>
              <a:t>11.   The Campaign</a:t>
            </a:r>
          </a:p>
          <a:p>
            <a:pPr marL="0" indent="0">
              <a:lnSpc>
                <a:spcPct val="150000"/>
              </a:lnSpc>
              <a:spcBef>
                <a:spcPts val="0"/>
              </a:spcBef>
              <a:buNone/>
            </a:pPr>
            <a:r>
              <a:rPr lang="en-ZA" sz="2000" dirty="0" smtClean="0">
                <a:latin typeface="Arial" panose="020B0604020202020204" pitchFamily="34" charset="0"/>
                <a:cs typeface="Arial" panose="020B0604020202020204" pitchFamily="34" charset="0"/>
              </a:rPr>
              <a:t>12.  Acronyms </a:t>
            </a:r>
            <a:endParaRPr lang="en-ZA" sz="2000" dirty="0">
              <a:latin typeface="Arial" panose="020B0604020202020204" pitchFamily="34" charset="0"/>
              <a:cs typeface="Arial" panose="020B0604020202020204" pitchFamily="34" charset="0"/>
            </a:endParaRPr>
          </a:p>
          <a:p>
            <a:pPr marL="457200" indent="-457200">
              <a:lnSpc>
                <a:spcPct val="150000"/>
              </a:lnSpc>
              <a:spcBef>
                <a:spcPts val="0"/>
              </a:spcBef>
              <a:buAutoNum type="arabicPeriod" startAt="6"/>
            </a:pPr>
            <a:endParaRPr lang="en-ZA"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2</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144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75781"/>
            <a:ext cx="10515600" cy="623505"/>
          </a:xfrm>
        </p:spPr>
        <p:txBody>
          <a:bodyPr>
            <a:normAutofit fontScale="90000"/>
          </a:bodyPr>
          <a:lstStyle/>
          <a:p>
            <a:r>
              <a:rPr lang="en-ZA" dirty="0" smtClean="0">
                <a:latin typeface="Arial" panose="020B0604020202020204" pitchFamily="34" charset="0"/>
                <a:cs typeface="Arial" panose="020B0604020202020204" pitchFamily="34" charset="0"/>
              </a:rPr>
              <a:t>STRATEGIC FRAMEWORK:   </a:t>
            </a:r>
            <a:r>
              <a:rPr lang="en-ZA" i="1" dirty="0">
                <a:latin typeface="Trebuchet MS" panose="020B0603020202020204" pitchFamily="34" charset="0"/>
                <a:cs typeface="Arial" panose="020B0604020202020204" pitchFamily="34" charset="0"/>
              </a:rPr>
              <a:t>SOUTH AFRICAN TOURISM (SAT)</a:t>
            </a:r>
            <a:br>
              <a:rPr lang="en-ZA" i="1" dirty="0">
                <a:latin typeface="Trebuchet MS" panose="020B0603020202020204" pitchFamily="34" charset="0"/>
                <a:cs typeface="Arial" panose="020B0604020202020204" pitchFamily="34" charset="0"/>
              </a:rPr>
            </a:br>
            <a:endParaRPr lang="en-ZA"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12808"/>
            <a:ext cx="10515600" cy="4121179"/>
          </a:xfrm>
        </p:spPr>
        <p:txBody>
          <a:bodyPr>
            <a:noAutofit/>
          </a:bodyPr>
          <a:lstStyle/>
          <a:p>
            <a:pPr marL="514350" indent="-514350">
              <a:lnSpc>
                <a:spcPct val="150000"/>
              </a:lnSpc>
              <a:buFont typeface="Wingdings" panose="05000000000000000000" pitchFamily="2" charset="2"/>
              <a:buChar char="v"/>
            </a:pPr>
            <a:r>
              <a:rPr lang="en-ZA" sz="2400" dirty="0" smtClean="0">
                <a:latin typeface="Trebuchet MS" panose="020B0603020202020204" pitchFamily="34" charset="0"/>
                <a:cs typeface="Arial" panose="020B0604020202020204" pitchFamily="34" charset="0"/>
              </a:rPr>
              <a:t>SAT Domestic Marketing Strategy (2012).  </a:t>
            </a:r>
          </a:p>
          <a:p>
            <a:pPr>
              <a:lnSpc>
                <a:spcPct val="150000"/>
              </a:lnSpc>
              <a:buFont typeface="Wingdings" panose="05000000000000000000" pitchFamily="2" charset="2"/>
              <a:buChar char="v"/>
            </a:pPr>
            <a:r>
              <a:rPr lang="en-ZA" sz="2400" dirty="0" smtClean="0">
                <a:latin typeface="Trebuchet MS" panose="020B0603020202020204" pitchFamily="34" charset="0"/>
                <a:cs typeface="Arial" panose="020B0604020202020204" pitchFamily="34" charset="0"/>
              </a:rPr>
              <a:t>  </a:t>
            </a:r>
            <a:r>
              <a:rPr lang="en-ZA" sz="2400" dirty="0">
                <a:latin typeface="Trebuchet MS" panose="020B0603020202020204" pitchFamily="34" charset="0"/>
                <a:cs typeface="Arial" panose="020B0604020202020204" pitchFamily="34" charset="0"/>
              </a:rPr>
              <a:t>SAT “5 in 5”, 2017 in response to review of the DTGS</a:t>
            </a:r>
          </a:p>
          <a:p>
            <a:pPr>
              <a:lnSpc>
                <a:spcPct val="150000"/>
              </a:lnSpc>
              <a:buFont typeface="Wingdings" panose="05000000000000000000" pitchFamily="2" charset="2"/>
              <a:buChar char="v"/>
            </a:pPr>
            <a:r>
              <a:rPr lang="en-ZA" sz="2400" dirty="0">
                <a:latin typeface="Trebuchet MS" panose="020B0603020202020204" pitchFamily="34" charset="0"/>
                <a:cs typeface="Arial" panose="020B0604020202020204" pitchFamily="34" charset="0"/>
              </a:rPr>
              <a:t>  Domestic Tourism Marketing Campaigns activated:  </a:t>
            </a:r>
            <a:endParaRPr lang="en-ZA" sz="2400" dirty="0">
              <a:solidFill>
                <a:srgbClr val="00B050"/>
              </a:solidFill>
              <a:latin typeface="Trebuchet MS" panose="020B0603020202020204" pitchFamily="34" charset="0"/>
              <a:cs typeface="Arial" panose="020B0604020202020204" pitchFamily="34" charset="0"/>
            </a:endParaRPr>
          </a:p>
          <a:p>
            <a:pPr lvl="1">
              <a:lnSpc>
                <a:spcPct val="150000"/>
              </a:lnSpc>
            </a:pPr>
            <a:r>
              <a:rPr lang="en-ZA" sz="2400" b="1" i="1" dirty="0">
                <a:solidFill>
                  <a:srgbClr val="0070C0"/>
                </a:solidFill>
                <a:latin typeface="Trebuchet MS" panose="020B0603020202020204" pitchFamily="34" charset="0"/>
                <a:cs typeface="Arial" panose="020B0604020202020204" pitchFamily="34" charset="0"/>
              </a:rPr>
              <a:t>Welcome Campaign</a:t>
            </a:r>
          </a:p>
          <a:p>
            <a:pPr lvl="1">
              <a:lnSpc>
                <a:spcPct val="150000"/>
              </a:lnSpc>
            </a:pPr>
            <a:r>
              <a:rPr lang="en-ZA" sz="2400" b="1" i="1" dirty="0" err="1">
                <a:solidFill>
                  <a:srgbClr val="00B050"/>
                </a:solidFill>
                <a:latin typeface="Trebuchet MS" panose="020B0603020202020204" pitchFamily="34" charset="0"/>
                <a:cs typeface="Arial" panose="020B0604020202020204" pitchFamily="34" charset="0"/>
              </a:rPr>
              <a:t>Sho’t</a:t>
            </a:r>
            <a:r>
              <a:rPr lang="en-ZA" sz="2400" b="1" i="1" dirty="0">
                <a:solidFill>
                  <a:srgbClr val="00B050"/>
                </a:solidFill>
                <a:latin typeface="Trebuchet MS" panose="020B0603020202020204" pitchFamily="34" charset="0"/>
                <a:cs typeface="Arial" panose="020B0604020202020204" pitchFamily="34" charset="0"/>
              </a:rPr>
              <a:t> left</a:t>
            </a:r>
          </a:p>
          <a:p>
            <a:pPr lvl="1">
              <a:lnSpc>
                <a:spcPct val="150000"/>
              </a:lnSpc>
            </a:pPr>
            <a:r>
              <a:rPr lang="en-ZA" sz="2400" b="1" i="1" dirty="0">
                <a:solidFill>
                  <a:srgbClr val="FF0000"/>
                </a:solidFill>
                <a:latin typeface="Trebuchet MS" panose="020B0603020202020204" pitchFamily="34" charset="0"/>
                <a:cs typeface="Arial" panose="020B0604020202020204" pitchFamily="34" charset="0"/>
              </a:rPr>
              <a:t>Its your country, enjoy</a:t>
            </a:r>
          </a:p>
          <a:p>
            <a:pPr lvl="1">
              <a:lnSpc>
                <a:spcPct val="150000"/>
              </a:lnSpc>
            </a:pPr>
            <a:r>
              <a:rPr lang="en-ZA" sz="2400" b="1" i="1" dirty="0">
                <a:solidFill>
                  <a:srgbClr val="7030A0"/>
                </a:solidFill>
                <a:latin typeface="Trebuchet MS" panose="020B0603020202020204" pitchFamily="34" charset="0"/>
                <a:cs typeface="Arial" panose="020B0604020202020204" pitchFamily="34" charset="0"/>
              </a:rPr>
              <a:t>We do tourism</a:t>
            </a: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20</a:t>
            </a:fld>
            <a:endParaRPr lang="en-ZA" sz="675" dirty="0">
              <a:solidFill>
                <a:prstClr val="white">
                  <a:lumMod val="65000"/>
                </a:prstClr>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55877" y="6035974"/>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976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88" y="92869"/>
          <a:ext cx="1588" cy="1588"/>
        </p:xfrm>
        <a:graphic>
          <a:graphicData uri="http://schemas.openxmlformats.org/presentationml/2006/ole">
            <mc:AlternateContent xmlns:mc="http://schemas.openxmlformats.org/markup-compatibility/2006">
              <mc:Choice xmlns:v="urn:schemas-microsoft-com:vml" Requires="v">
                <p:oleObj spid="_x0000_s33822" name="think-cell Slide" r:id="rId6" imgW="359" imgH="360" progId="TCLayout.ActiveDocument.1">
                  <p:embed/>
                </p:oleObj>
              </mc:Choice>
              <mc:Fallback>
                <p:oleObj name="think-cell Slide" r:id="rId6" imgW="359" imgH="360" progId="TCLayout.ActiveDocument.1">
                  <p:embed/>
                  <p:pic>
                    <p:nvPicPr>
                      <p:cNvPr id="9" name="Object 8" hidden="1"/>
                      <p:cNvPicPr/>
                      <p:nvPr/>
                    </p:nvPicPr>
                    <p:blipFill>
                      <a:blip r:embed="rId7"/>
                      <a:stretch>
                        <a:fillRect/>
                      </a:stretch>
                    </p:blipFill>
                    <p:spPr>
                      <a:xfrm>
                        <a:off x="1588" y="92869"/>
                        <a:ext cx="1588" cy="1588"/>
                      </a:xfrm>
                      <a:prstGeom prst="rect">
                        <a:avLst/>
                      </a:prstGeom>
                    </p:spPr>
                  </p:pic>
                </p:oleObj>
              </mc:Fallback>
            </mc:AlternateContent>
          </a:graphicData>
        </a:graphic>
      </p:graphicFrame>
      <p:sp>
        <p:nvSpPr>
          <p:cNvPr id="7" name="Rectangle 6" hidden="1"/>
          <p:cNvSpPr/>
          <p:nvPr>
            <p:custDataLst>
              <p:tags r:id="rId3"/>
            </p:custDataLst>
          </p:nvPr>
        </p:nvSpPr>
        <p:spPr bwMode="auto">
          <a:xfrm>
            <a:off x="0" y="91281"/>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defRPr/>
            </a:pPr>
            <a:endParaRPr lang="en-US" sz="2400" b="1"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71" name="Rectangle 70"/>
          <p:cNvSpPr/>
          <p:nvPr/>
        </p:nvSpPr>
        <p:spPr bwMode="auto">
          <a:xfrm flipH="1">
            <a:off x="6505573" y="2674434"/>
            <a:ext cx="93768" cy="1828800"/>
          </a:xfrm>
          <a:prstGeom prst="rect">
            <a:avLst/>
          </a:prstGeom>
          <a:solidFill>
            <a:srgbClr val="2C2C2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sp>
        <p:nvSpPr>
          <p:cNvPr id="72" name="Pentagon 71"/>
          <p:cNvSpPr/>
          <p:nvPr/>
        </p:nvSpPr>
        <p:spPr bwMode="auto">
          <a:xfrm>
            <a:off x="6621142" y="2797092"/>
            <a:ext cx="4624574" cy="730812"/>
          </a:xfrm>
          <a:prstGeom prst="homePlate">
            <a:avLst>
              <a:gd name="adj" fmla="val 19403"/>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grpSp>
        <p:nvGrpSpPr>
          <p:cNvPr id="62" name="Group 61"/>
          <p:cNvGrpSpPr/>
          <p:nvPr/>
        </p:nvGrpSpPr>
        <p:grpSpPr>
          <a:xfrm flipH="1">
            <a:off x="691934" y="2090525"/>
            <a:ext cx="585087" cy="432500"/>
            <a:chOff x="9473315" y="1683281"/>
            <a:chExt cx="1251837" cy="925367"/>
          </a:xfrm>
        </p:grpSpPr>
        <p:sp>
          <p:nvSpPr>
            <p:cNvPr id="63" name="Freeform 45"/>
            <p:cNvSpPr>
              <a:spLocks/>
            </p:cNvSpPr>
            <p:nvPr/>
          </p:nvSpPr>
          <p:spPr bwMode="auto">
            <a:xfrm>
              <a:off x="9473317" y="1683281"/>
              <a:ext cx="1251835" cy="925367"/>
            </a:xfrm>
            <a:custGeom>
              <a:avLst/>
              <a:gdLst>
                <a:gd name="T0" fmla="*/ 0 w 1006"/>
                <a:gd name="T1" fmla="*/ 948 h 948"/>
                <a:gd name="T2" fmla="*/ 1006 w 1006"/>
                <a:gd name="T3" fmla="*/ 948 h 948"/>
                <a:gd name="T4" fmla="*/ 755 w 1006"/>
                <a:gd name="T5" fmla="*/ 474 h 948"/>
                <a:gd name="T6" fmla="*/ 1006 w 1006"/>
                <a:gd name="T7" fmla="*/ 0 h 948"/>
                <a:gd name="T8" fmla="*/ 0 w 1006"/>
                <a:gd name="T9" fmla="*/ 0 h 948"/>
                <a:gd name="T10" fmla="*/ 0 w 1006"/>
                <a:gd name="T11" fmla="*/ 948 h 948"/>
              </a:gdLst>
              <a:ahLst/>
              <a:cxnLst>
                <a:cxn ang="0">
                  <a:pos x="T0" y="T1"/>
                </a:cxn>
                <a:cxn ang="0">
                  <a:pos x="T2" y="T3"/>
                </a:cxn>
                <a:cxn ang="0">
                  <a:pos x="T4" y="T5"/>
                </a:cxn>
                <a:cxn ang="0">
                  <a:pos x="T6" y="T7"/>
                </a:cxn>
                <a:cxn ang="0">
                  <a:pos x="T8" y="T9"/>
                </a:cxn>
                <a:cxn ang="0">
                  <a:pos x="T10" y="T11"/>
                </a:cxn>
              </a:cxnLst>
              <a:rect l="0" t="0" r="r" b="b"/>
              <a:pathLst>
                <a:path w="1006" h="948">
                  <a:moveTo>
                    <a:pt x="0" y="948"/>
                  </a:moveTo>
                  <a:lnTo>
                    <a:pt x="1006" y="948"/>
                  </a:lnTo>
                  <a:lnTo>
                    <a:pt x="755" y="474"/>
                  </a:lnTo>
                  <a:lnTo>
                    <a:pt x="1006" y="0"/>
                  </a:lnTo>
                  <a:lnTo>
                    <a:pt x="0" y="0"/>
                  </a:lnTo>
                  <a:lnTo>
                    <a:pt x="0" y="948"/>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64" name="Freeform 46"/>
            <p:cNvSpPr>
              <a:spLocks/>
            </p:cNvSpPr>
            <p:nvPr/>
          </p:nvSpPr>
          <p:spPr bwMode="auto">
            <a:xfrm>
              <a:off x="9473315" y="2343901"/>
              <a:ext cx="512907" cy="261820"/>
            </a:xfrm>
            <a:custGeom>
              <a:avLst/>
              <a:gdLst>
                <a:gd name="T0" fmla="*/ 0 w 226"/>
                <a:gd name="T1" fmla="*/ 0 h 334"/>
                <a:gd name="T2" fmla="*/ 0 w 226"/>
                <a:gd name="T3" fmla="*/ 334 h 334"/>
                <a:gd name="T4" fmla="*/ 226 w 226"/>
                <a:gd name="T5" fmla="*/ 0 h 334"/>
                <a:gd name="T6" fmla="*/ 0 w 226"/>
                <a:gd name="T7" fmla="*/ 0 h 334"/>
                <a:gd name="T8" fmla="*/ 0 w 226"/>
                <a:gd name="T9" fmla="*/ 0 h 334"/>
              </a:gdLst>
              <a:ahLst/>
              <a:cxnLst>
                <a:cxn ang="0">
                  <a:pos x="T0" y="T1"/>
                </a:cxn>
                <a:cxn ang="0">
                  <a:pos x="T2" y="T3"/>
                </a:cxn>
                <a:cxn ang="0">
                  <a:pos x="T4" y="T5"/>
                </a:cxn>
                <a:cxn ang="0">
                  <a:pos x="T6" y="T7"/>
                </a:cxn>
                <a:cxn ang="0">
                  <a:pos x="T8" y="T9"/>
                </a:cxn>
              </a:cxnLst>
              <a:rect l="0" t="0" r="r" b="b"/>
              <a:pathLst>
                <a:path w="226" h="334">
                  <a:moveTo>
                    <a:pt x="0" y="0"/>
                  </a:moveTo>
                  <a:lnTo>
                    <a:pt x="0" y="334"/>
                  </a:lnTo>
                  <a:lnTo>
                    <a:pt x="226" y="0"/>
                  </a:lnTo>
                  <a:lnTo>
                    <a:pt x="0" y="0"/>
                  </a:lnTo>
                  <a:lnTo>
                    <a:pt x="0"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grpSp>
      <p:grpSp>
        <p:nvGrpSpPr>
          <p:cNvPr id="44" name="Group 43"/>
          <p:cNvGrpSpPr/>
          <p:nvPr/>
        </p:nvGrpSpPr>
        <p:grpSpPr>
          <a:xfrm>
            <a:off x="11040474" y="2090525"/>
            <a:ext cx="585087" cy="432500"/>
            <a:chOff x="9473315" y="1683281"/>
            <a:chExt cx="1251837" cy="925367"/>
          </a:xfrm>
        </p:grpSpPr>
        <p:sp>
          <p:nvSpPr>
            <p:cNvPr id="59" name="Freeform 45"/>
            <p:cNvSpPr>
              <a:spLocks/>
            </p:cNvSpPr>
            <p:nvPr/>
          </p:nvSpPr>
          <p:spPr bwMode="auto">
            <a:xfrm>
              <a:off x="9473317" y="1683281"/>
              <a:ext cx="1251835" cy="925367"/>
            </a:xfrm>
            <a:custGeom>
              <a:avLst/>
              <a:gdLst>
                <a:gd name="T0" fmla="*/ 0 w 1006"/>
                <a:gd name="T1" fmla="*/ 948 h 948"/>
                <a:gd name="T2" fmla="*/ 1006 w 1006"/>
                <a:gd name="T3" fmla="*/ 948 h 948"/>
                <a:gd name="T4" fmla="*/ 755 w 1006"/>
                <a:gd name="T5" fmla="*/ 474 h 948"/>
                <a:gd name="T6" fmla="*/ 1006 w 1006"/>
                <a:gd name="T7" fmla="*/ 0 h 948"/>
                <a:gd name="T8" fmla="*/ 0 w 1006"/>
                <a:gd name="T9" fmla="*/ 0 h 948"/>
                <a:gd name="T10" fmla="*/ 0 w 1006"/>
                <a:gd name="T11" fmla="*/ 948 h 948"/>
              </a:gdLst>
              <a:ahLst/>
              <a:cxnLst>
                <a:cxn ang="0">
                  <a:pos x="T0" y="T1"/>
                </a:cxn>
                <a:cxn ang="0">
                  <a:pos x="T2" y="T3"/>
                </a:cxn>
                <a:cxn ang="0">
                  <a:pos x="T4" y="T5"/>
                </a:cxn>
                <a:cxn ang="0">
                  <a:pos x="T6" y="T7"/>
                </a:cxn>
                <a:cxn ang="0">
                  <a:pos x="T8" y="T9"/>
                </a:cxn>
                <a:cxn ang="0">
                  <a:pos x="T10" y="T11"/>
                </a:cxn>
              </a:cxnLst>
              <a:rect l="0" t="0" r="r" b="b"/>
              <a:pathLst>
                <a:path w="1006" h="948">
                  <a:moveTo>
                    <a:pt x="0" y="948"/>
                  </a:moveTo>
                  <a:lnTo>
                    <a:pt x="1006" y="948"/>
                  </a:lnTo>
                  <a:lnTo>
                    <a:pt x="755" y="474"/>
                  </a:lnTo>
                  <a:lnTo>
                    <a:pt x="1006" y="0"/>
                  </a:lnTo>
                  <a:lnTo>
                    <a:pt x="0" y="0"/>
                  </a:lnTo>
                  <a:lnTo>
                    <a:pt x="0" y="94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60" name="Freeform 46"/>
            <p:cNvSpPr>
              <a:spLocks/>
            </p:cNvSpPr>
            <p:nvPr/>
          </p:nvSpPr>
          <p:spPr bwMode="auto">
            <a:xfrm>
              <a:off x="9473315" y="2343901"/>
              <a:ext cx="512907" cy="261820"/>
            </a:xfrm>
            <a:custGeom>
              <a:avLst/>
              <a:gdLst>
                <a:gd name="T0" fmla="*/ 0 w 226"/>
                <a:gd name="T1" fmla="*/ 0 h 334"/>
                <a:gd name="T2" fmla="*/ 0 w 226"/>
                <a:gd name="T3" fmla="*/ 334 h 334"/>
                <a:gd name="T4" fmla="*/ 226 w 226"/>
                <a:gd name="T5" fmla="*/ 0 h 334"/>
                <a:gd name="T6" fmla="*/ 0 w 226"/>
                <a:gd name="T7" fmla="*/ 0 h 334"/>
                <a:gd name="T8" fmla="*/ 0 w 226"/>
                <a:gd name="T9" fmla="*/ 0 h 334"/>
              </a:gdLst>
              <a:ahLst/>
              <a:cxnLst>
                <a:cxn ang="0">
                  <a:pos x="T0" y="T1"/>
                </a:cxn>
                <a:cxn ang="0">
                  <a:pos x="T2" y="T3"/>
                </a:cxn>
                <a:cxn ang="0">
                  <a:pos x="T4" y="T5"/>
                </a:cxn>
                <a:cxn ang="0">
                  <a:pos x="T6" y="T7"/>
                </a:cxn>
                <a:cxn ang="0">
                  <a:pos x="T8" y="T9"/>
                </a:cxn>
              </a:cxnLst>
              <a:rect l="0" t="0" r="r" b="b"/>
              <a:pathLst>
                <a:path w="226" h="334">
                  <a:moveTo>
                    <a:pt x="0" y="0"/>
                  </a:moveTo>
                  <a:lnTo>
                    <a:pt x="0" y="334"/>
                  </a:lnTo>
                  <a:lnTo>
                    <a:pt x="226" y="0"/>
                  </a:lnTo>
                  <a:lnTo>
                    <a:pt x="0" y="0"/>
                  </a:lnTo>
                  <a:lnTo>
                    <a:pt x="0"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grpSp>
      <p:sp>
        <p:nvSpPr>
          <p:cNvPr id="2" name="Title 1">
            <a:extLst>
              <a:ext uri="{FF2B5EF4-FFF2-40B4-BE49-F238E27FC236}">
                <a16:creationId xmlns:a16="http://schemas.microsoft.com/office/drawing/2014/main" xmlns="" id="{BB1D699E-B91B-4D24-B6F4-AAF4AD3E0937}"/>
              </a:ext>
            </a:extLst>
          </p:cNvPr>
          <p:cNvSpPr>
            <a:spLocks noGrp="1"/>
          </p:cNvSpPr>
          <p:nvPr>
            <p:ph type="title"/>
          </p:nvPr>
        </p:nvSpPr>
        <p:spPr>
          <a:xfrm>
            <a:off x="838201" y="456411"/>
            <a:ext cx="10515600" cy="270275"/>
          </a:xfrm>
        </p:spPr>
        <p:txBody>
          <a:bodyPr>
            <a:normAutofit fontScale="90000"/>
          </a:bodyPr>
          <a:lstStyle/>
          <a:p>
            <a:r>
              <a:rPr lang="en-US" dirty="0" smtClean="0"/>
              <a:t>SA Tourism’s 5-in-5 Strategy: Focus on Driving Domestic Holiday Travel</a:t>
            </a:r>
            <a:endParaRPr lang="en-ZA" dirty="0"/>
          </a:p>
        </p:txBody>
      </p:sp>
      <p:sp>
        <p:nvSpPr>
          <p:cNvPr id="3" name="Text Placeholder 2">
            <a:extLst>
              <a:ext uri="{FF2B5EF4-FFF2-40B4-BE49-F238E27FC236}">
                <a16:creationId xmlns:a16="http://schemas.microsoft.com/office/drawing/2014/main" xmlns="" id="{C9CDBD3F-FD53-42AD-9040-7A932C86F310}"/>
              </a:ext>
            </a:extLst>
          </p:cNvPr>
          <p:cNvSpPr>
            <a:spLocks noGrp="1"/>
          </p:cNvSpPr>
          <p:nvPr>
            <p:ph type="body" sz="quarter" idx="11"/>
          </p:nvPr>
        </p:nvSpPr>
        <p:spPr>
          <a:xfrm>
            <a:off x="508000" y="968466"/>
            <a:ext cx="11176000" cy="538661"/>
          </a:xfrm>
        </p:spPr>
        <p:txBody>
          <a:bodyPr/>
          <a:lstStyle/>
          <a:p>
            <a:r>
              <a:rPr lang="en-US" dirty="0" smtClean="0"/>
              <a:t>SA Tourism’s 5-in-5 strategy is focused on driving the growth of domestic tourism by increasing holiday trips by ~1 million during 2017-21</a:t>
            </a:r>
            <a:endParaRPr lang="en-ZA" dirty="0"/>
          </a:p>
        </p:txBody>
      </p:sp>
      <p:sp>
        <p:nvSpPr>
          <p:cNvPr id="4" name="Text Placeholder 3">
            <a:extLst>
              <a:ext uri="{FF2B5EF4-FFF2-40B4-BE49-F238E27FC236}">
                <a16:creationId xmlns:a16="http://schemas.microsoft.com/office/drawing/2014/main" xmlns="" id="{626DD1FF-F9C6-481E-BEC9-D012A959E408}"/>
              </a:ext>
            </a:extLst>
          </p:cNvPr>
          <p:cNvSpPr>
            <a:spLocks noGrp="1"/>
          </p:cNvSpPr>
          <p:nvPr>
            <p:ph type="body" sz="quarter" idx="12"/>
          </p:nvPr>
        </p:nvSpPr>
        <p:spPr>
          <a:xfrm>
            <a:off x="508000" y="6643035"/>
            <a:ext cx="11176000" cy="215444"/>
          </a:xfrm>
        </p:spPr>
        <p:txBody>
          <a:bodyPr/>
          <a:lstStyle/>
          <a:p>
            <a:r>
              <a:rPr lang="en-ZA" dirty="0"/>
              <a:t>Source: </a:t>
            </a:r>
            <a:r>
              <a:rPr lang="en-US" dirty="0"/>
              <a:t>South African Tourism Enhanced Strategy for Growth</a:t>
            </a:r>
            <a:endParaRPr lang="en-ZA" dirty="0"/>
          </a:p>
        </p:txBody>
      </p:sp>
      <p:sp>
        <p:nvSpPr>
          <p:cNvPr id="6" name="Rectangle 5"/>
          <p:cNvSpPr/>
          <p:nvPr/>
        </p:nvSpPr>
        <p:spPr bwMode="auto">
          <a:xfrm>
            <a:off x="1050347" y="1605279"/>
            <a:ext cx="10229850" cy="7940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sp>
        <p:nvSpPr>
          <p:cNvPr id="45" name="Rectangle 44"/>
          <p:cNvSpPr/>
          <p:nvPr/>
        </p:nvSpPr>
        <p:spPr bwMode="auto">
          <a:xfrm>
            <a:off x="5318040" y="2674433"/>
            <a:ext cx="93768" cy="1828800"/>
          </a:xfrm>
          <a:prstGeom prst="rect">
            <a:avLst/>
          </a:prstGeom>
          <a:solidFill>
            <a:schemeClr val="accent2">
              <a:lumMod val="85000"/>
              <a:lumOff val="1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1200" dirty="0">
              <a:solidFill>
                <a:prstClr val="black"/>
              </a:solidFill>
              <a:latin typeface="Arial" pitchFamily="-112" charset="0"/>
              <a:ea typeface="ヒラギノ角ゴ Pro W3" pitchFamily="-112" charset="-128"/>
              <a:cs typeface="ヒラギノ角ゴ Pro W3" pitchFamily="-112" charset="-128"/>
            </a:endParaRPr>
          </a:p>
        </p:txBody>
      </p:sp>
      <p:sp>
        <p:nvSpPr>
          <p:cNvPr id="46" name="Pentagon 45"/>
          <p:cNvSpPr/>
          <p:nvPr/>
        </p:nvSpPr>
        <p:spPr bwMode="auto">
          <a:xfrm flipH="1">
            <a:off x="479917" y="2797092"/>
            <a:ext cx="4816322" cy="730812"/>
          </a:xfrm>
          <a:prstGeom prst="homePlate">
            <a:avLst>
              <a:gd name="adj" fmla="val 19403"/>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1200" dirty="0">
              <a:solidFill>
                <a:prstClr val="black"/>
              </a:solidFill>
              <a:latin typeface="Arial" pitchFamily="-112" charset="0"/>
              <a:ea typeface="ヒラギノ角ゴ Pro W3" pitchFamily="-112" charset="-128"/>
              <a:cs typeface="ヒラギノ角ゴ Pro W3" pitchFamily="-112" charset="-128"/>
            </a:endParaRPr>
          </a:p>
        </p:txBody>
      </p:sp>
      <p:sp>
        <p:nvSpPr>
          <p:cNvPr id="47" name="TextBox 46"/>
          <p:cNvSpPr txBox="1"/>
          <p:nvPr/>
        </p:nvSpPr>
        <p:spPr>
          <a:xfrm>
            <a:off x="634549" y="2818918"/>
            <a:ext cx="4553497" cy="692497"/>
          </a:xfrm>
          <a:prstGeom prst="rect">
            <a:avLst/>
          </a:prstGeom>
          <a:noFill/>
        </p:spPr>
        <p:txBody>
          <a:bodyPr wrap="square" rtlCol="0">
            <a:spAutoFit/>
          </a:bodyPr>
          <a:lstStyle/>
          <a:p>
            <a:pPr algn="r">
              <a:spcBef>
                <a:spcPts val="600"/>
              </a:spcBef>
              <a:spcAft>
                <a:spcPts val="600"/>
              </a:spcAft>
              <a:defRPr/>
            </a:pPr>
            <a:r>
              <a:rPr lang="en-US" sz="1300" dirty="0">
                <a:solidFill>
                  <a:prstClr val="white"/>
                </a:solidFill>
                <a:latin typeface="Trebuchet MS"/>
                <a:ea typeface="ヒラギノ角ゴ Pro W3" pitchFamily="-112" charset="-128"/>
              </a:rPr>
              <a:t>Change the culture of travel in the country, to drive the tourism economy. To enhance the holiday culture, </a:t>
            </a:r>
            <a:br>
              <a:rPr lang="en-US" sz="1300" dirty="0">
                <a:solidFill>
                  <a:prstClr val="white"/>
                </a:solidFill>
                <a:latin typeface="Trebuchet MS"/>
                <a:ea typeface="ヒラギノ角ゴ Pro W3" pitchFamily="-112" charset="-128"/>
              </a:rPr>
            </a:br>
            <a:r>
              <a:rPr lang="en-US" sz="1300" dirty="0">
                <a:solidFill>
                  <a:prstClr val="white"/>
                </a:solidFill>
                <a:latin typeface="Trebuchet MS"/>
                <a:ea typeface="ヒラギノ角ゴ Pro W3" pitchFamily="-112" charset="-128"/>
              </a:rPr>
              <a:t>SA Tourism will focus on the following:</a:t>
            </a:r>
          </a:p>
        </p:txBody>
      </p:sp>
      <p:sp>
        <p:nvSpPr>
          <p:cNvPr id="48" name="TextBox 47"/>
          <p:cNvSpPr txBox="1"/>
          <p:nvPr/>
        </p:nvSpPr>
        <p:spPr>
          <a:xfrm>
            <a:off x="6729336" y="2826306"/>
            <a:ext cx="4350326" cy="692497"/>
          </a:xfrm>
          <a:prstGeom prst="rect">
            <a:avLst/>
          </a:prstGeom>
          <a:noFill/>
        </p:spPr>
        <p:txBody>
          <a:bodyPr wrap="square" rtlCol="0">
            <a:spAutoFit/>
          </a:bodyPr>
          <a:lstStyle/>
          <a:p>
            <a:pPr>
              <a:spcBef>
                <a:spcPts val="600"/>
              </a:spcBef>
              <a:spcAft>
                <a:spcPts val="600"/>
              </a:spcAft>
              <a:defRPr/>
            </a:pPr>
            <a:r>
              <a:rPr lang="en-US" sz="1300" dirty="0">
                <a:solidFill>
                  <a:prstClr val="white"/>
                </a:solidFill>
                <a:latin typeface="Trebuchet MS"/>
                <a:ea typeface="ヒラギノ角ゴ Pro W3" pitchFamily="-112" charset="-128"/>
              </a:rPr>
              <a:t>Make travel familiar, aspirational, relevant and attainable. For this, SA Tourism will undertake the following efforts:</a:t>
            </a:r>
          </a:p>
        </p:txBody>
      </p:sp>
      <p:grpSp>
        <p:nvGrpSpPr>
          <p:cNvPr id="5" name="Group 4"/>
          <p:cNvGrpSpPr/>
          <p:nvPr/>
        </p:nvGrpSpPr>
        <p:grpSpPr>
          <a:xfrm>
            <a:off x="2847975" y="3720307"/>
            <a:ext cx="6362700" cy="2574557"/>
            <a:chOff x="609600" y="4050340"/>
            <a:chExt cx="10972800" cy="2191342"/>
          </a:xfrm>
        </p:grpSpPr>
        <p:sp>
          <p:nvSpPr>
            <p:cNvPr id="18" name="Freeform 22"/>
            <p:cNvSpPr>
              <a:spLocks/>
            </p:cNvSpPr>
            <p:nvPr/>
          </p:nvSpPr>
          <p:spPr bwMode="auto">
            <a:xfrm>
              <a:off x="6041736" y="4088896"/>
              <a:ext cx="2404763" cy="2152005"/>
            </a:xfrm>
            <a:custGeom>
              <a:avLst/>
              <a:gdLst>
                <a:gd name="T0" fmla="*/ 4 w 1684"/>
                <a:gd name="T1" fmla="*/ 1507 h 1507"/>
                <a:gd name="T2" fmla="*/ 1684 w 1684"/>
                <a:gd name="T3" fmla="*/ 1507 h 1507"/>
                <a:gd name="T4" fmla="*/ 0 w 1684"/>
                <a:gd name="T5" fmla="*/ 0 h 1507"/>
                <a:gd name="T6" fmla="*/ 4 w 1684"/>
                <a:gd name="T7" fmla="*/ 1507 h 1507"/>
              </a:gdLst>
              <a:ahLst/>
              <a:cxnLst>
                <a:cxn ang="0">
                  <a:pos x="T0" y="T1"/>
                </a:cxn>
                <a:cxn ang="0">
                  <a:pos x="T2" y="T3"/>
                </a:cxn>
                <a:cxn ang="0">
                  <a:pos x="T4" y="T5"/>
                </a:cxn>
                <a:cxn ang="0">
                  <a:pos x="T6" y="T7"/>
                </a:cxn>
              </a:cxnLst>
              <a:rect l="0" t="0" r="r" b="b"/>
              <a:pathLst>
                <a:path w="1684" h="1507">
                  <a:moveTo>
                    <a:pt x="4" y="1507"/>
                  </a:moveTo>
                  <a:lnTo>
                    <a:pt x="1684" y="1507"/>
                  </a:lnTo>
                  <a:lnTo>
                    <a:pt x="0" y="0"/>
                  </a:lnTo>
                  <a:lnTo>
                    <a:pt x="4" y="1507"/>
                  </a:lnTo>
                  <a:close/>
                </a:path>
              </a:pathLst>
            </a:custGeom>
            <a:solidFill>
              <a:schemeClr val="bg1">
                <a:lumMod val="95000"/>
              </a:schemeClr>
            </a:solidFill>
            <a:ln w="9525">
              <a:solidFill>
                <a:srgbClr val="F4F4F4"/>
              </a:solidFill>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19" name="Freeform 23"/>
            <p:cNvSpPr>
              <a:spLocks/>
            </p:cNvSpPr>
            <p:nvPr/>
          </p:nvSpPr>
          <p:spPr bwMode="auto">
            <a:xfrm>
              <a:off x="6041736" y="4088896"/>
              <a:ext cx="2404763" cy="2152005"/>
            </a:xfrm>
            <a:custGeom>
              <a:avLst/>
              <a:gdLst>
                <a:gd name="T0" fmla="*/ 4 w 1684"/>
                <a:gd name="T1" fmla="*/ 1507 h 1507"/>
                <a:gd name="T2" fmla="*/ 1684 w 1684"/>
                <a:gd name="T3" fmla="*/ 1507 h 1507"/>
                <a:gd name="T4" fmla="*/ 0 w 1684"/>
                <a:gd name="T5" fmla="*/ 0 h 1507"/>
                <a:gd name="T6" fmla="*/ 4 w 1684"/>
                <a:gd name="T7" fmla="*/ 1507 h 1507"/>
              </a:gdLst>
              <a:ahLst/>
              <a:cxnLst>
                <a:cxn ang="0">
                  <a:pos x="T0" y="T1"/>
                </a:cxn>
                <a:cxn ang="0">
                  <a:pos x="T2" y="T3"/>
                </a:cxn>
                <a:cxn ang="0">
                  <a:pos x="T4" y="T5"/>
                </a:cxn>
                <a:cxn ang="0">
                  <a:pos x="T6" y="T7"/>
                </a:cxn>
              </a:cxnLst>
              <a:rect l="0" t="0" r="r" b="b"/>
              <a:pathLst>
                <a:path w="1684" h="1507">
                  <a:moveTo>
                    <a:pt x="4" y="1507"/>
                  </a:moveTo>
                  <a:lnTo>
                    <a:pt x="1684" y="1507"/>
                  </a:lnTo>
                  <a:lnTo>
                    <a:pt x="0" y="0"/>
                  </a:lnTo>
                  <a:lnTo>
                    <a:pt x="4" y="150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0" name="Freeform 24"/>
            <p:cNvSpPr>
              <a:spLocks/>
            </p:cNvSpPr>
            <p:nvPr/>
          </p:nvSpPr>
          <p:spPr bwMode="auto">
            <a:xfrm>
              <a:off x="6041736" y="4083184"/>
              <a:ext cx="5469816" cy="2157717"/>
            </a:xfrm>
            <a:custGeom>
              <a:avLst/>
              <a:gdLst>
                <a:gd name="T0" fmla="*/ 0 w 3857"/>
                <a:gd name="T1" fmla="*/ 0 h 1511"/>
                <a:gd name="T2" fmla="*/ 0 w 3857"/>
                <a:gd name="T3" fmla="*/ 4 h 1511"/>
                <a:gd name="T4" fmla="*/ 1684 w 3857"/>
                <a:gd name="T5" fmla="*/ 1511 h 1511"/>
                <a:gd name="T6" fmla="*/ 3857 w 3857"/>
                <a:gd name="T7" fmla="*/ 1511 h 1511"/>
                <a:gd name="T8" fmla="*/ 4 w 3857"/>
                <a:gd name="T9" fmla="*/ 0 h 1511"/>
                <a:gd name="T10" fmla="*/ 0 w 3857"/>
                <a:gd name="T11" fmla="*/ 0 h 1511"/>
                <a:gd name="connsiteX0" fmla="*/ 0 w 9931"/>
                <a:gd name="connsiteY0" fmla="*/ 0 h 10000"/>
                <a:gd name="connsiteX1" fmla="*/ 0 w 9931"/>
                <a:gd name="connsiteY1" fmla="*/ 26 h 10000"/>
                <a:gd name="connsiteX2" fmla="*/ 4366 w 9931"/>
                <a:gd name="connsiteY2" fmla="*/ 10000 h 10000"/>
                <a:gd name="connsiteX3" fmla="*/ 9931 w 9931"/>
                <a:gd name="connsiteY3" fmla="*/ 10000 h 10000"/>
                <a:gd name="connsiteX4" fmla="*/ 10 w 9931"/>
                <a:gd name="connsiteY4" fmla="*/ 0 h 10000"/>
                <a:gd name="connsiteX5" fmla="*/ 0 w 99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1" h="10000">
                  <a:moveTo>
                    <a:pt x="0" y="0"/>
                  </a:moveTo>
                  <a:lnTo>
                    <a:pt x="0" y="26"/>
                  </a:lnTo>
                  <a:lnTo>
                    <a:pt x="4366" y="10000"/>
                  </a:lnTo>
                  <a:lnTo>
                    <a:pt x="9931" y="10000"/>
                  </a:lnTo>
                  <a:lnTo>
                    <a:pt x="10" y="0"/>
                  </a:lnTo>
                  <a:lnTo>
                    <a:pt x="0" y="0"/>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1" name="Freeform 25"/>
            <p:cNvSpPr>
              <a:spLocks/>
            </p:cNvSpPr>
            <p:nvPr/>
          </p:nvSpPr>
          <p:spPr bwMode="auto">
            <a:xfrm>
              <a:off x="3721226" y="4086040"/>
              <a:ext cx="2326222" cy="2154861"/>
            </a:xfrm>
            <a:custGeom>
              <a:avLst/>
              <a:gdLst>
                <a:gd name="T0" fmla="*/ 1621 w 1629"/>
                <a:gd name="T1" fmla="*/ 0 h 1509"/>
                <a:gd name="T2" fmla="*/ 0 w 1629"/>
                <a:gd name="T3" fmla="*/ 1509 h 1509"/>
                <a:gd name="T4" fmla="*/ 1629 w 1629"/>
                <a:gd name="T5" fmla="*/ 1509 h 1509"/>
                <a:gd name="T6" fmla="*/ 1625 w 1629"/>
                <a:gd name="T7" fmla="*/ 2 h 1509"/>
                <a:gd name="T8" fmla="*/ 1621 w 1629"/>
                <a:gd name="T9" fmla="*/ 0 h 1509"/>
              </a:gdLst>
              <a:ahLst/>
              <a:cxnLst>
                <a:cxn ang="0">
                  <a:pos x="T0" y="T1"/>
                </a:cxn>
                <a:cxn ang="0">
                  <a:pos x="T2" y="T3"/>
                </a:cxn>
                <a:cxn ang="0">
                  <a:pos x="T4" y="T5"/>
                </a:cxn>
                <a:cxn ang="0">
                  <a:pos x="T6" y="T7"/>
                </a:cxn>
                <a:cxn ang="0">
                  <a:pos x="T8" y="T9"/>
                </a:cxn>
              </a:cxnLst>
              <a:rect l="0" t="0" r="r" b="b"/>
              <a:pathLst>
                <a:path w="1629" h="1509">
                  <a:moveTo>
                    <a:pt x="1621" y="0"/>
                  </a:moveTo>
                  <a:lnTo>
                    <a:pt x="0" y="1509"/>
                  </a:lnTo>
                  <a:lnTo>
                    <a:pt x="1629" y="1509"/>
                  </a:lnTo>
                  <a:lnTo>
                    <a:pt x="1625" y="2"/>
                  </a:lnTo>
                  <a:lnTo>
                    <a:pt x="1621" y="0"/>
                  </a:lnTo>
                  <a:close/>
                </a:path>
              </a:pathLst>
            </a:custGeom>
            <a:solidFill>
              <a:schemeClr val="bg1">
                <a:lumMod val="85000"/>
              </a:schemeClr>
            </a:solidFill>
            <a:ln w="9525">
              <a:solidFill>
                <a:srgbClr val="F4F4F4"/>
              </a:solidFill>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2" name="Freeform 26"/>
            <p:cNvSpPr>
              <a:spLocks/>
            </p:cNvSpPr>
            <p:nvPr/>
          </p:nvSpPr>
          <p:spPr bwMode="auto">
            <a:xfrm>
              <a:off x="3721226" y="4086040"/>
              <a:ext cx="2326222" cy="2154861"/>
            </a:xfrm>
            <a:custGeom>
              <a:avLst/>
              <a:gdLst>
                <a:gd name="T0" fmla="*/ 1621 w 1629"/>
                <a:gd name="T1" fmla="*/ 0 h 1509"/>
                <a:gd name="T2" fmla="*/ 0 w 1629"/>
                <a:gd name="T3" fmla="*/ 1509 h 1509"/>
                <a:gd name="T4" fmla="*/ 1629 w 1629"/>
                <a:gd name="T5" fmla="*/ 1509 h 1509"/>
                <a:gd name="T6" fmla="*/ 1625 w 1629"/>
                <a:gd name="T7" fmla="*/ 2 h 1509"/>
                <a:gd name="T8" fmla="*/ 1621 w 1629"/>
                <a:gd name="T9" fmla="*/ 0 h 1509"/>
              </a:gdLst>
              <a:ahLst/>
              <a:cxnLst>
                <a:cxn ang="0">
                  <a:pos x="T0" y="T1"/>
                </a:cxn>
                <a:cxn ang="0">
                  <a:pos x="T2" y="T3"/>
                </a:cxn>
                <a:cxn ang="0">
                  <a:pos x="T4" y="T5"/>
                </a:cxn>
                <a:cxn ang="0">
                  <a:pos x="T6" y="T7"/>
                </a:cxn>
                <a:cxn ang="0">
                  <a:pos x="T8" y="T9"/>
                </a:cxn>
              </a:cxnLst>
              <a:rect l="0" t="0" r="r" b="b"/>
              <a:pathLst>
                <a:path w="1629" h="1509">
                  <a:moveTo>
                    <a:pt x="1621" y="0"/>
                  </a:moveTo>
                  <a:lnTo>
                    <a:pt x="0" y="1509"/>
                  </a:lnTo>
                  <a:lnTo>
                    <a:pt x="1629" y="1509"/>
                  </a:lnTo>
                  <a:lnTo>
                    <a:pt x="1625" y="2"/>
                  </a:lnTo>
                  <a:lnTo>
                    <a:pt x="16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3" name="Freeform 27"/>
            <p:cNvSpPr>
              <a:spLocks/>
            </p:cNvSpPr>
            <p:nvPr/>
          </p:nvSpPr>
          <p:spPr bwMode="auto">
            <a:xfrm>
              <a:off x="669403" y="4080328"/>
              <a:ext cx="5366621" cy="2160573"/>
            </a:xfrm>
            <a:custGeom>
              <a:avLst/>
              <a:gdLst>
                <a:gd name="T0" fmla="*/ 3796 w 3798"/>
                <a:gd name="T1" fmla="*/ 2 h 1513"/>
                <a:gd name="T2" fmla="*/ 3794 w 3798"/>
                <a:gd name="T3" fmla="*/ 0 h 1513"/>
                <a:gd name="T4" fmla="*/ 0 w 3798"/>
                <a:gd name="T5" fmla="*/ 1513 h 1513"/>
                <a:gd name="T6" fmla="*/ 2177 w 3798"/>
                <a:gd name="T7" fmla="*/ 1513 h 1513"/>
                <a:gd name="T8" fmla="*/ 3798 w 3798"/>
                <a:gd name="T9" fmla="*/ 4 h 1513"/>
                <a:gd name="T10" fmla="*/ 3796 w 3798"/>
                <a:gd name="T11" fmla="*/ 2 h 1513"/>
                <a:gd name="connsiteX0" fmla="*/ 9890 w 9895"/>
                <a:gd name="connsiteY0" fmla="*/ 13 h 10000"/>
                <a:gd name="connsiteX1" fmla="*/ 9884 w 9895"/>
                <a:gd name="connsiteY1" fmla="*/ 0 h 10000"/>
                <a:gd name="connsiteX2" fmla="*/ 0 w 9895"/>
                <a:gd name="connsiteY2" fmla="*/ 9971 h 10000"/>
                <a:gd name="connsiteX3" fmla="*/ 5627 w 9895"/>
                <a:gd name="connsiteY3" fmla="*/ 10000 h 10000"/>
                <a:gd name="connsiteX4" fmla="*/ 9895 w 9895"/>
                <a:gd name="connsiteY4" fmla="*/ 26 h 10000"/>
                <a:gd name="connsiteX5" fmla="*/ 9890 w 9895"/>
                <a:gd name="connsiteY5" fmla="*/ 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5" h="10000">
                  <a:moveTo>
                    <a:pt x="9890" y="13"/>
                  </a:moveTo>
                  <a:cubicBezTo>
                    <a:pt x="9888" y="9"/>
                    <a:pt x="9886" y="4"/>
                    <a:pt x="9884" y="0"/>
                  </a:cubicBezTo>
                  <a:lnTo>
                    <a:pt x="0" y="9971"/>
                  </a:lnTo>
                  <a:lnTo>
                    <a:pt x="5627" y="10000"/>
                  </a:lnTo>
                  <a:lnTo>
                    <a:pt x="9895" y="26"/>
                  </a:lnTo>
                  <a:cubicBezTo>
                    <a:pt x="9893" y="22"/>
                    <a:pt x="9892" y="17"/>
                    <a:pt x="9890" y="13"/>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4" name="Freeform 28"/>
            <p:cNvSpPr>
              <a:spLocks/>
            </p:cNvSpPr>
            <p:nvPr/>
          </p:nvSpPr>
          <p:spPr bwMode="auto">
            <a:xfrm>
              <a:off x="6020316" y="4071760"/>
              <a:ext cx="5562084" cy="2169141"/>
            </a:xfrm>
            <a:custGeom>
              <a:avLst/>
              <a:gdLst>
                <a:gd name="T0" fmla="*/ 0 w 3895"/>
                <a:gd name="T1" fmla="*/ 0 h 1519"/>
                <a:gd name="T2" fmla="*/ 0 w 3895"/>
                <a:gd name="T3" fmla="*/ 14 h 1519"/>
                <a:gd name="T4" fmla="*/ 1681 w 3895"/>
                <a:gd name="T5" fmla="*/ 1519 h 1519"/>
                <a:gd name="T6" fmla="*/ 1714 w 3895"/>
                <a:gd name="T7" fmla="*/ 1519 h 1519"/>
                <a:gd name="T8" fmla="*/ 50 w 3895"/>
                <a:gd name="T9" fmla="*/ 29 h 1519"/>
                <a:gd name="T10" fmla="*/ 3848 w 3895"/>
                <a:gd name="T11" fmla="*/ 1519 h 1519"/>
                <a:gd name="T12" fmla="*/ 3895 w 3895"/>
                <a:gd name="T13" fmla="*/ 1519 h 1519"/>
                <a:gd name="T14" fmla="*/ 23 w 3895"/>
                <a:gd name="T15" fmla="*/ 0 h 1519"/>
                <a:gd name="T16" fmla="*/ 0 w 3895"/>
                <a:gd name="T17" fmla="*/ 0 h 1519"/>
                <a:gd name="connsiteX0" fmla="*/ 0 w 10000"/>
                <a:gd name="connsiteY0" fmla="*/ 0 h 10000"/>
                <a:gd name="connsiteX1" fmla="*/ 0 w 10000"/>
                <a:gd name="connsiteY1" fmla="*/ 92 h 10000"/>
                <a:gd name="connsiteX2" fmla="*/ 4316 w 10000"/>
                <a:gd name="connsiteY2" fmla="*/ 10000 h 10000"/>
                <a:gd name="connsiteX3" fmla="*/ 4401 w 10000"/>
                <a:gd name="connsiteY3" fmla="*/ 10000 h 10000"/>
                <a:gd name="connsiteX4" fmla="*/ 128 w 10000"/>
                <a:gd name="connsiteY4" fmla="*/ 191 h 10000"/>
                <a:gd name="connsiteX5" fmla="*/ 9845 w 10000"/>
                <a:gd name="connsiteY5" fmla="*/ 10000 h 10000"/>
                <a:gd name="connsiteX6" fmla="*/ 10000 w 10000"/>
                <a:gd name="connsiteY6" fmla="*/ 10000 h 10000"/>
                <a:gd name="connsiteX7" fmla="*/ 59 w 10000"/>
                <a:gd name="connsiteY7" fmla="*/ 0 h 10000"/>
                <a:gd name="connsiteX8" fmla="*/ 0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0"/>
                  </a:moveTo>
                  <a:lnTo>
                    <a:pt x="0" y="92"/>
                  </a:lnTo>
                  <a:lnTo>
                    <a:pt x="4316" y="10000"/>
                  </a:lnTo>
                  <a:lnTo>
                    <a:pt x="4401" y="10000"/>
                  </a:lnTo>
                  <a:lnTo>
                    <a:pt x="128" y="191"/>
                  </a:lnTo>
                  <a:lnTo>
                    <a:pt x="9845" y="10000"/>
                  </a:lnTo>
                  <a:lnTo>
                    <a:pt x="10000" y="10000"/>
                  </a:lnTo>
                  <a:lnTo>
                    <a:pt x="59" y="0"/>
                  </a:lnTo>
                  <a:lnTo>
                    <a:pt x="0" y="0"/>
                  </a:lnTo>
                  <a:close/>
                </a:path>
              </a:pathLst>
            </a:custGeom>
            <a:solidFill>
              <a:srgbClr val="B6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5" name="Freeform 29"/>
            <p:cNvSpPr>
              <a:spLocks/>
            </p:cNvSpPr>
            <p:nvPr/>
          </p:nvSpPr>
          <p:spPr bwMode="auto">
            <a:xfrm>
              <a:off x="6020316" y="4050340"/>
              <a:ext cx="2447603" cy="2190561"/>
            </a:xfrm>
            <a:custGeom>
              <a:avLst/>
              <a:gdLst>
                <a:gd name="T0" fmla="*/ 4 w 1714"/>
                <a:gd name="T1" fmla="*/ 1534 h 1534"/>
                <a:gd name="T2" fmla="*/ 33 w 1714"/>
                <a:gd name="T3" fmla="*/ 1534 h 1534"/>
                <a:gd name="T4" fmla="*/ 29 w 1714"/>
                <a:gd name="T5" fmla="*/ 54 h 1534"/>
                <a:gd name="T6" fmla="*/ 1681 w 1714"/>
                <a:gd name="T7" fmla="*/ 1534 h 1534"/>
                <a:gd name="T8" fmla="*/ 1714 w 1714"/>
                <a:gd name="T9" fmla="*/ 1534 h 1534"/>
                <a:gd name="T10" fmla="*/ 0 w 1714"/>
                <a:gd name="T11" fmla="*/ 0 h 1534"/>
                <a:gd name="T12" fmla="*/ 4 w 1714"/>
                <a:gd name="T13" fmla="*/ 1534 h 1534"/>
              </a:gdLst>
              <a:ahLst/>
              <a:cxnLst>
                <a:cxn ang="0">
                  <a:pos x="T0" y="T1"/>
                </a:cxn>
                <a:cxn ang="0">
                  <a:pos x="T2" y="T3"/>
                </a:cxn>
                <a:cxn ang="0">
                  <a:pos x="T4" y="T5"/>
                </a:cxn>
                <a:cxn ang="0">
                  <a:pos x="T6" y="T7"/>
                </a:cxn>
                <a:cxn ang="0">
                  <a:pos x="T8" y="T9"/>
                </a:cxn>
                <a:cxn ang="0">
                  <a:pos x="T10" y="T11"/>
                </a:cxn>
                <a:cxn ang="0">
                  <a:pos x="T12" y="T13"/>
                </a:cxn>
              </a:cxnLst>
              <a:rect l="0" t="0" r="r" b="b"/>
              <a:pathLst>
                <a:path w="1714" h="1534">
                  <a:moveTo>
                    <a:pt x="4" y="1534"/>
                  </a:moveTo>
                  <a:lnTo>
                    <a:pt x="33" y="1534"/>
                  </a:lnTo>
                  <a:lnTo>
                    <a:pt x="29" y="54"/>
                  </a:lnTo>
                  <a:lnTo>
                    <a:pt x="1681" y="1534"/>
                  </a:lnTo>
                  <a:lnTo>
                    <a:pt x="1714" y="1534"/>
                  </a:lnTo>
                  <a:lnTo>
                    <a:pt x="0" y="0"/>
                  </a:lnTo>
                  <a:lnTo>
                    <a:pt x="4" y="1534"/>
                  </a:lnTo>
                  <a:close/>
                </a:path>
              </a:pathLst>
            </a:custGeom>
            <a:solidFill>
              <a:srgbClr val="B6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6" name="Freeform 30"/>
            <p:cNvSpPr>
              <a:spLocks/>
            </p:cNvSpPr>
            <p:nvPr/>
          </p:nvSpPr>
          <p:spPr bwMode="auto">
            <a:xfrm>
              <a:off x="6020316" y="4050340"/>
              <a:ext cx="2447603" cy="2190561"/>
            </a:xfrm>
            <a:custGeom>
              <a:avLst/>
              <a:gdLst>
                <a:gd name="T0" fmla="*/ 4 w 1714"/>
                <a:gd name="T1" fmla="*/ 1534 h 1534"/>
                <a:gd name="T2" fmla="*/ 33 w 1714"/>
                <a:gd name="T3" fmla="*/ 1534 h 1534"/>
                <a:gd name="T4" fmla="*/ 29 w 1714"/>
                <a:gd name="T5" fmla="*/ 54 h 1534"/>
                <a:gd name="T6" fmla="*/ 1681 w 1714"/>
                <a:gd name="T7" fmla="*/ 1534 h 1534"/>
                <a:gd name="T8" fmla="*/ 1714 w 1714"/>
                <a:gd name="T9" fmla="*/ 1534 h 1534"/>
                <a:gd name="T10" fmla="*/ 0 w 1714"/>
                <a:gd name="T11" fmla="*/ 0 h 1534"/>
                <a:gd name="T12" fmla="*/ 4 w 1714"/>
                <a:gd name="T13" fmla="*/ 1534 h 1534"/>
              </a:gdLst>
              <a:ahLst/>
              <a:cxnLst>
                <a:cxn ang="0">
                  <a:pos x="T0" y="T1"/>
                </a:cxn>
                <a:cxn ang="0">
                  <a:pos x="T2" y="T3"/>
                </a:cxn>
                <a:cxn ang="0">
                  <a:pos x="T4" y="T5"/>
                </a:cxn>
                <a:cxn ang="0">
                  <a:pos x="T6" y="T7"/>
                </a:cxn>
                <a:cxn ang="0">
                  <a:pos x="T8" y="T9"/>
                </a:cxn>
                <a:cxn ang="0">
                  <a:pos x="T10" y="T11"/>
                </a:cxn>
                <a:cxn ang="0">
                  <a:pos x="T12" y="T13"/>
                </a:cxn>
              </a:cxnLst>
              <a:rect l="0" t="0" r="r" b="b"/>
              <a:pathLst>
                <a:path w="1714" h="1534">
                  <a:moveTo>
                    <a:pt x="4" y="1534"/>
                  </a:moveTo>
                  <a:lnTo>
                    <a:pt x="33" y="1534"/>
                  </a:lnTo>
                  <a:lnTo>
                    <a:pt x="29" y="54"/>
                  </a:lnTo>
                  <a:lnTo>
                    <a:pt x="1681" y="1534"/>
                  </a:lnTo>
                  <a:lnTo>
                    <a:pt x="1714" y="1534"/>
                  </a:lnTo>
                  <a:lnTo>
                    <a:pt x="0" y="0"/>
                  </a:lnTo>
                  <a:lnTo>
                    <a:pt x="4" y="15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7" name="Freeform 31"/>
            <p:cNvSpPr>
              <a:spLocks/>
            </p:cNvSpPr>
            <p:nvPr/>
          </p:nvSpPr>
          <p:spPr bwMode="auto">
            <a:xfrm>
              <a:off x="3698378" y="4063192"/>
              <a:ext cx="2369062" cy="2177709"/>
            </a:xfrm>
            <a:custGeom>
              <a:avLst/>
              <a:gdLst>
                <a:gd name="T0" fmla="*/ 1655 w 1659"/>
                <a:gd name="T1" fmla="*/ 16 h 1525"/>
                <a:gd name="T2" fmla="*/ 1637 w 1659"/>
                <a:gd name="T3" fmla="*/ 0 h 1525"/>
                <a:gd name="T4" fmla="*/ 0 w 1659"/>
                <a:gd name="T5" fmla="*/ 1525 h 1525"/>
                <a:gd name="T6" fmla="*/ 31 w 1659"/>
                <a:gd name="T7" fmla="*/ 1525 h 1525"/>
                <a:gd name="T8" fmla="*/ 1626 w 1659"/>
                <a:gd name="T9" fmla="*/ 39 h 1525"/>
                <a:gd name="T10" fmla="*/ 1630 w 1659"/>
                <a:gd name="T11" fmla="*/ 1525 h 1525"/>
                <a:gd name="T12" fmla="*/ 1659 w 1659"/>
                <a:gd name="T13" fmla="*/ 1525 h 1525"/>
                <a:gd name="T14" fmla="*/ 1655 w 1659"/>
                <a:gd name="T15" fmla="*/ 18 h 1525"/>
                <a:gd name="T16" fmla="*/ 1655 w 1659"/>
                <a:gd name="T17" fmla="*/ 16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9" h="1525">
                  <a:moveTo>
                    <a:pt x="1655" y="16"/>
                  </a:moveTo>
                  <a:lnTo>
                    <a:pt x="1637" y="0"/>
                  </a:lnTo>
                  <a:lnTo>
                    <a:pt x="0" y="1525"/>
                  </a:lnTo>
                  <a:lnTo>
                    <a:pt x="31" y="1525"/>
                  </a:lnTo>
                  <a:lnTo>
                    <a:pt x="1626" y="39"/>
                  </a:lnTo>
                  <a:lnTo>
                    <a:pt x="1630" y="1525"/>
                  </a:lnTo>
                  <a:lnTo>
                    <a:pt x="1659" y="1525"/>
                  </a:lnTo>
                  <a:lnTo>
                    <a:pt x="1655" y="18"/>
                  </a:lnTo>
                  <a:lnTo>
                    <a:pt x="1655" y="16"/>
                  </a:lnTo>
                  <a:close/>
                </a:path>
              </a:pathLst>
            </a:custGeom>
            <a:solidFill>
              <a:srgbClr val="B6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8" name="Freeform 32"/>
            <p:cNvSpPr>
              <a:spLocks/>
            </p:cNvSpPr>
            <p:nvPr/>
          </p:nvSpPr>
          <p:spPr bwMode="auto">
            <a:xfrm>
              <a:off x="3698378" y="4063192"/>
              <a:ext cx="2369062" cy="2177709"/>
            </a:xfrm>
            <a:custGeom>
              <a:avLst/>
              <a:gdLst>
                <a:gd name="T0" fmla="*/ 1655 w 1659"/>
                <a:gd name="T1" fmla="*/ 16 h 1525"/>
                <a:gd name="T2" fmla="*/ 1637 w 1659"/>
                <a:gd name="T3" fmla="*/ 0 h 1525"/>
                <a:gd name="T4" fmla="*/ 0 w 1659"/>
                <a:gd name="T5" fmla="*/ 1525 h 1525"/>
                <a:gd name="T6" fmla="*/ 31 w 1659"/>
                <a:gd name="T7" fmla="*/ 1525 h 1525"/>
                <a:gd name="T8" fmla="*/ 1626 w 1659"/>
                <a:gd name="T9" fmla="*/ 39 h 1525"/>
                <a:gd name="T10" fmla="*/ 1630 w 1659"/>
                <a:gd name="T11" fmla="*/ 1525 h 1525"/>
                <a:gd name="T12" fmla="*/ 1659 w 1659"/>
                <a:gd name="T13" fmla="*/ 1525 h 1525"/>
                <a:gd name="T14" fmla="*/ 1655 w 1659"/>
                <a:gd name="T15" fmla="*/ 18 h 1525"/>
                <a:gd name="T16" fmla="*/ 1655 w 1659"/>
                <a:gd name="T17" fmla="*/ 16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9" h="1525">
                  <a:moveTo>
                    <a:pt x="1655" y="16"/>
                  </a:moveTo>
                  <a:lnTo>
                    <a:pt x="1637" y="0"/>
                  </a:lnTo>
                  <a:lnTo>
                    <a:pt x="0" y="1525"/>
                  </a:lnTo>
                  <a:lnTo>
                    <a:pt x="31" y="1525"/>
                  </a:lnTo>
                  <a:lnTo>
                    <a:pt x="1626" y="39"/>
                  </a:lnTo>
                  <a:lnTo>
                    <a:pt x="1630" y="1525"/>
                  </a:lnTo>
                  <a:lnTo>
                    <a:pt x="1659" y="1525"/>
                  </a:lnTo>
                  <a:lnTo>
                    <a:pt x="1655" y="18"/>
                  </a:lnTo>
                  <a:lnTo>
                    <a:pt x="1655"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29" name="Freeform 33"/>
            <p:cNvSpPr>
              <a:spLocks/>
            </p:cNvSpPr>
            <p:nvPr/>
          </p:nvSpPr>
          <p:spPr bwMode="auto">
            <a:xfrm>
              <a:off x="609600" y="4066048"/>
              <a:ext cx="5449272" cy="2174853"/>
            </a:xfrm>
            <a:custGeom>
              <a:avLst/>
              <a:gdLst>
                <a:gd name="T0" fmla="*/ 3816 w 3816"/>
                <a:gd name="T1" fmla="*/ 14 h 1523"/>
                <a:gd name="T2" fmla="*/ 3812 w 3816"/>
                <a:gd name="T3" fmla="*/ 10 h 1523"/>
                <a:gd name="T4" fmla="*/ 3798 w 3816"/>
                <a:gd name="T5" fmla="*/ 0 h 1523"/>
                <a:gd name="T6" fmla="*/ 0 w 3816"/>
                <a:gd name="T7" fmla="*/ 1515 h 1523"/>
                <a:gd name="T8" fmla="*/ 0 w 3816"/>
                <a:gd name="T9" fmla="*/ 1523 h 1523"/>
                <a:gd name="T10" fmla="*/ 25 w 3816"/>
                <a:gd name="T11" fmla="*/ 1523 h 1523"/>
                <a:gd name="T12" fmla="*/ 3764 w 3816"/>
                <a:gd name="T13" fmla="*/ 31 h 1523"/>
                <a:gd name="T14" fmla="*/ 2163 w 3816"/>
                <a:gd name="T15" fmla="*/ 1523 h 1523"/>
                <a:gd name="T16" fmla="*/ 2194 w 3816"/>
                <a:gd name="T17" fmla="*/ 1523 h 1523"/>
                <a:gd name="T18" fmla="*/ 3812 w 3816"/>
                <a:gd name="T19" fmla="*/ 16 h 1523"/>
                <a:gd name="T20" fmla="*/ 3816 w 3816"/>
                <a:gd name="T21" fmla="*/ 14 h 1523"/>
                <a:gd name="connsiteX0" fmla="*/ 10000 w 10000"/>
                <a:gd name="connsiteY0" fmla="*/ 92 h 10000"/>
                <a:gd name="connsiteX1" fmla="*/ 9990 w 10000"/>
                <a:gd name="connsiteY1" fmla="*/ 66 h 10000"/>
                <a:gd name="connsiteX2" fmla="*/ 9953 w 10000"/>
                <a:gd name="connsiteY2" fmla="*/ 0 h 10000"/>
                <a:gd name="connsiteX3" fmla="*/ 0 w 10000"/>
                <a:gd name="connsiteY3" fmla="*/ 9947 h 10000"/>
                <a:gd name="connsiteX4" fmla="*/ 0 w 10000"/>
                <a:gd name="connsiteY4" fmla="*/ 10000 h 10000"/>
                <a:gd name="connsiteX5" fmla="*/ 92 w 10000"/>
                <a:gd name="connsiteY5" fmla="*/ 10000 h 10000"/>
                <a:gd name="connsiteX6" fmla="*/ 9864 w 10000"/>
                <a:gd name="connsiteY6" fmla="*/ 204 h 10000"/>
                <a:gd name="connsiteX7" fmla="*/ 5668 w 10000"/>
                <a:gd name="connsiteY7" fmla="*/ 10000 h 10000"/>
                <a:gd name="connsiteX8" fmla="*/ 5749 w 10000"/>
                <a:gd name="connsiteY8" fmla="*/ 10000 h 10000"/>
                <a:gd name="connsiteX9" fmla="*/ 9990 w 10000"/>
                <a:gd name="connsiteY9" fmla="*/ 105 h 10000"/>
                <a:gd name="connsiteX10" fmla="*/ 10000 w 10000"/>
                <a:gd name="connsiteY10" fmla="*/ 9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10000" y="92"/>
                  </a:moveTo>
                  <a:cubicBezTo>
                    <a:pt x="9997" y="83"/>
                    <a:pt x="9993" y="75"/>
                    <a:pt x="9990" y="66"/>
                  </a:cubicBezTo>
                  <a:cubicBezTo>
                    <a:pt x="9978" y="44"/>
                    <a:pt x="9965" y="22"/>
                    <a:pt x="9953" y="0"/>
                  </a:cubicBezTo>
                  <a:lnTo>
                    <a:pt x="0" y="9947"/>
                  </a:lnTo>
                  <a:lnTo>
                    <a:pt x="0" y="10000"/>
                  </a:lnTo>
                  <a:lnTo>
                    <a:pt x="92" y="10000"/>
                  </a:lnTo>
                  <a:lnTo>
                    <a:pt x="9864" y="204"/>
                  </a:lnTo>
                  <a:lnTo>
                    <a:pt x="5668" y="10000"/>
                  </a:lnTo>
                  <a:lnTo>
                    <a:pt x="5749" y="10000"/>
                  </a:lnTo>
                  <a:lnTo>
                    <a:pt x="9990" y="105"/>
                  </a:lnTo>
                  <a:cubicBezTo>
                    <a:pt x="9993" y="101"/>
                    <a:pt x="9997" y="96"/>
                    <a:pt x="10000" y="92"/>
                  </a:cubicBezTo>
                  <a:close/>
                </a:path>
              </a:pathLst>
            </a:custGeom>
            <a:solidFill>
              <a:srgbClr val="B6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31" name="Freeform 35"/>
            <p:cNvSpPr>
              <a:spLocks/>
            </p:cNvSpPr>
            <p:nvPr/>
          </p:nvSpPr>
          <p:spPr bwMode="auto">
            <a:xfrm>
              <a:off x="6061728" y="4455893"/>
              <a:ext cx="2856" cy="1002460"/>
            </a:xfrm>
            <a:custGeom>
              <a:avLst/>
              <a:gdLst>
                <a:gd name="T0" fmla="*/ 0 w 1"/>
                <a:gd name="T1" fmla="*/ 0 h 362"/>
                <a:gd name="T2" fmla="*/ 0 w 1"/>
                <a:gd name="T3" fmla="*/ 0 h 362"/>
                <a:gd name="T4" fmla="*/ 1 w 1"/>
                <a:gd name="T5" fmla="*/ 362 h 362"/>
                <a:gd name="T6" fmla="*/ 1 w 1"/>
                <a:gd name="T7" fmla="*/ 362 h 362"/>
                <a:gd name="T8" fmla="*/ 0 w 1"/>
                <a:gd name="T9" fmla="*/ 0 h 362"/>
              </a:gdLst>
              <a:ahLst/>
              <a:cxnLst>
                <a:cxn ang="0">
                  <a:pos x="T0" y="T1"/>
                </a:cxn>
                <a:cxn ang="0">
                  <a:pos x="T2" y="T3"/>
                </a:cxn>
                <a:cxn ang="0">
                  <a:pos x="T4" y="T5"/>
                </a:cxn>
                <a:cxn ang="0">
                  <a:pos x="T6" y="T7"/>
                </a:cxn>
                <a:cxn ang="0">
                  <a:pos x="T8" y="T9"/>
                </a:cxn>
              </a:cxnLst>
              <a:rect l="0" t="0" r="r" b="b"/>
              <a:pathLst>
                <a:path w="1" h="362">
                  <a:moveTo>
                    <a:pt x="0" y="0"/>
                  </a:moveTo>
                  <a:cubicBezTo>
                    <a:pt x="0" y="0"/>
                    <a:pt x="0" y="0"/>
                    <a:pt x="0" y="0"/>
                  </a:cubicBezTo>
                  <a:cubicBezTo>
                    <a:pt x="1" y="362"/>
                    <a:pt x="1" y="362"/>
                    <a:pt x="1" y="362"/>
                  </a:cubicBezTo>
                  <a:cubicBezTo>
                    <a:pt x="1" y="362"/>
                    <a:pt x="1" y="362"/>
                    <a:pt x="1" y="362"/>
                  </a:cubicBezTo>
                  <a:cubicBezTo>
                    <a:pt x="0" y="0"/>
                    <a:pt x="0" y="0"/>
                    <a:pt x="0" y="0"/>
                  </a:cubicBezTo>
                </a:path>
              </a:pathLst>
            </a:custGeom>
            <a:solidFill>
              <a:srgbClr val="A5A7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33" name="Freeform 37"/>
            <p:cNvSpPr>
              <a:spLocks/>
            </p:cNvSpPr>
            <p:nvPr/>
          </p:nvSpPr>
          <p:spPr bwMode="auto">
            <a:xfrm>
              <a:off x="6023172" y="4455893"/>
              <a:ext cx="41412" cy="1002460"/>
            </a:xfrm>
            <a:custGeom>
              <a:avLst/>
              <a:gdLst>
                <a:gd name="T0" fmla="*/ 14 w 15"/>
                <a:gd name="T1" fmla="*/ 0 h 362"/>
                <a:gd name="T2" fmla="*/ 5 w 15"/>
                <a:gd name="T3" fmla="*/ 1 h 362"/>
                <a:gd name="T4" fmla="*/ 0 w 15"/>
                <a:gd name="T5" fmla="*/ 2 h 362"/>
                <a:gd name="T6" fmla="*/ 0 w 15"/>
                <a:gd name="T7" fmla="*/ 18 h 362"/>
                <a:gd name="T8" fmla="*/ 5 w 15"/>
                <a:gd name="T9" fmla="*/ 22 h 362"/>
                <a:gd name="T10" fmla="*/ 2 w 15"/>
                <a:gd name="T11" fmla="*/ 23 h 362"/>
                <a:gd name="T12" fmla="*/ 0 w 15"/>
                <a:gd name="T13" fmla="*/ 23 h 362"/>
                <a:gd name="T14" fmla="*/ 1 w 15"/>
                <a:gd name="T15" fmla="*/ 359 h 362"/>
                <a:gd name="T16" fmla="*/ 6 w 15"/>
                <a:gd name="T17" fmla="*/ 360 h 362"/>
                <a:gd name="T18" fmla="*/ 9 w 15"/>
                <a:gd name="T19" fmla="*/ 362 h 362"/>
                <a:gd name="T20" fmla="*/ 10 w 15"/>
                <a:gd name="T21" fmla="*/ 362 h 362"/>
                <a:gd name="T22" fmla="*/ 15 w 15"/>
                <a:gd name="T23" fmla="*/ 362 h 362"/>
                <a:gd name="T24" fmla="*/ 14 w 15"/>
                <a:gd name="T2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62">
                  <a:moveTo>
                    <a:pt x="14" y="0"/>
                  </a:moveTo>
                  <a:cubicBezTo>
                    <a:pt x="11" y="0"/>
                    <a:pt x="7" y="1"/>
                    <a:pt x="5" y="1"/>
                  </a:cubicBezTo>
                  <a:cubicBezTo>
                    <a:pt x="4" y="1"/>
                    <a:pt x="2" y="2"/>
                    <a:pt x="0" y="2"/>
                  </a:cubicBezTo>
                  <a:cubicBezTo>
                    <a:pt x="0" y="18"/>
                    <a:pt x="0" y="18"/>
                    <a:pt x="0" y="18"/>
                  </a:cubicBezTo>
                  <a:cubicBezTo>
                    <a:pt x="3" y="20"/>
                    <a:pt x="5" y="21"/>
                    <a:pt x="5" y="22"/>
                  </a:cubicBezTo>
                  <a:cubicBezTo>
                    <a:pt x="4" y="23"/>
                    <a:pt x="3" y="23"/>
                    <a:pt x="2" y="23"/>
                  </a:cubicBezTo>
                  <a:cubicBezTo>
                    <a:pt x="1" y="23"/>
                    <a:pt x="1" y="23"/>
                    <a:pt x="0" y="23"/>
                  </a:cubicBezTo>
                  <a:cubicBezTo>
                    <a:pt x="1" y="359"/>
                    <a:pt x="1" y="359"/>
                    <a:pt x="1" y="359"/>
                  </a:cubicBezTo>
                  <a:cubicBezTo>
                    <a:pt x="3" y="359"/>
                    <a:pt x="4" y="360"/>
                    <a:pt x="6" y="360"/>
                  </a:cubicBezTo>
                  <a:cubicBezTo>
                    <a:pt x="8" y="360"/>
                    <a:pt x="7" y="362"/>
                    <a:pt x="9" y="362"/>
                  </a:cubicBezTo>
                  <a:cubicBezTo>
                    <a:pt x="9" y="362"/>
                    <a:pt x="9" y="362"/>
                    <a:pt x="10" y="362"/>
                  </a:cubicBezTo>
                  <a:cubicBezTo>
                    <a:pt x="11" y="362"/>
                    <a:pt x="13" y="362"/>
                    <a:pt x="15" y="362"/>
                  </a:cubicBezTo>
                  <a:cubicBezTo>
                    <a:pt x="14" y="0"/>
                    <a:pt x="14" y="0"/>
                    <a:pt x="14" y="0"/>
                  </a:cubicBezTo>
                </a:path>
              </a:pathLst>
            </a:custGeom>
            <a:solidFill>
              <a:srgbClr val="A5A7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58" name="Freeform 57"/>
            <p:cNvSpPr/>
            <p:nvPr/>
          </p:nvSpPr>
          <p:spPr bwMode="auto">
            <a:xfrm>
              <a:off x="656273" y="4951680"/>
              <a:ext cx="10838973" cy="1290002"/>
            </a:xfrm>
            <a:custGeom>
              <a:avLst/>
              <a:gdLst>
                <a:gd name="connsiteX0" fmla="*/ 0 w 10927080"/>
                <a:gd name="connsiteY0" fmla="*/ 1310640 h 1318260"/>
                <a:gd name="connsiteX1" fmla="*/ 3238500 w 10927080"/>
                <a:gd name="connsiteY1" fmla="*/ 0 h 1318260"/>
                <a:gd name="connsiteX2" fmla="*/ 7642860 w 10927080"/>
                <a:gd name="connsiteY2" fmla="*/ 15240 h 1318260"/>
                <a:gd name="connsiteX3" fmla="*/ 10927080 w 10927080"/>
                <a:gd name="connsiteY3" fmla="*/ 1318260 h 1318260"/>
                <a:gd name="connsiteX4" fmla="*/ 0 w 10927080"/>
                <a:gd name="connsiteY4" fmla="*/ 1310640 h 1318260"/>
                <a:gd name="connsiteX0" fmla="*/ 0 w 10898505"/>
                <a:gd name="connsiteY0" fmla="*/ 1294765 h 1318260"/>
                <a:gd name="connsiteX1" fmla="*/ 3209925 w 10898505"/>
                <a:gd name="connsiteY1" fmla="*/ 0 h 1318260"/>
                <a:gd name="connsiteX2" fmla="*/ 7614285 w 10898505"/>
                <a:gd name="connsiteY2" fmla="*/ 15240 h 1318260"/>
                <a:gd name="connsiteX3" fmla="*/ 10898505 w 10898505"/>
                <a:gd name="connsiteY3" fmla="*/ 1318260 h 1318260"/>
                <a:gd name="connsiteX4" fmla="*/ 0 w 10898505"/>
                <a:gd name="connsiteY4" fmla="*/ 1294765 h 1318260"/>
                <a:gd name="connsiteX0" fmla="*/ 0 w 10908030"/>
                <a:gd name="connsiteY0" fmla="*/ 1297146 h 1318260"/>
                <a:gd name="connsiteX1" fmla="*/ 3219450 w 10908030"/>
                <a:gd name="connsiteY1" fmla="*/ 0 h 1318260"/>
                <a:gd name="connsiteX2" fmla="*/ 7623810 w 10908030"/>
                <a:gd name="connsiteY2" fmla="*/ 15240 h 1318260"/>
                <a:gd name="connsiteX3" fmla="*/ 10908030 w 10908030"/>
                <a:gd name="connsiteY3" fmla="*/ 1318260 h 1318260"/>
                <a:gd name="connsiteX4" fmla="*/ 0 w 10908030"/>
                <a:gd name="connsiteY4" fmla="*/ 1297146 h 1318260"/>
                <a:gd name="connsiteX0" fmla="*/ 0 w 10850880"/>
                <a:gd name="connsiteY0" fmla="*/ 1297146 h 1297146"/>
                <a:gd name="connsiteX1" fmla="*/ 3219450 w 10850880"/>
                <a:gd name="connsiteY1" fmla="*/ 0 h 1297146"/>
                <a:gd name="connsiteX2" fmla="*/ 7623810 w 10850880"/>
                <a:gd name="connsiteY2" fmla="*/ 15240 h 1297146"/>
                <a:gd name="connsiteX3" fmla="*/ 10850880 w 10850880"/>
                <a:gd name="connsiteY3" fmla="*/ 1296829 h 1297146"/>
                <a:gd name="connsiteX4" fmla="*/ 0 w 10850880"/>
                <a:gd name="connsiteY4" fmla="*/ 1297146 h 1297146"/>
                <a:gd name="connsiteX0" fmla="*/ 0 w 10846117"/>
                <a:gd name="connsiteY0" fmla="*/ 1290002 h 1296829"/>
                <a:gd name="connsiteX1" fmla="*/ 3214687 w 10846117"/>
                <a:gd name="connsiteY1" fmla="*/ 0 h 1296829"/>
                <a:gd name="connsiteX2" fmla="*/ 7619047 w 10846117"/>
                <a:gd name="connsiteY2" fmla="*/ 15240 h 1296829"/>
                <a:gd name="connsiteX3" fmla="*/ 10846117 w 10846117"/>
                <a:gd name="connsiteY3" fmla="*/ 1296829 h 1296829"/>
                <a:gd name="connsiteX4" fmla="*/ 0 w 10846117"/>
                <a:gd name="connsiteY4" fmla="*/ 1290002 h 1296829"/>
                <a:gd name="connsiteX0" fmla="*/ 0 w 10838973"/>
                <a:gd name="connsiteY0" fmla="*/ 1290002 h 1290002"/>
                <a:gd name="connsiteX1" fmla="*/ 3214687 w 10838973"/>
                <a:gd name="connsiteY1" fmla="*/ 0 h 1290002"/>
                <a:gd name="connsiteX2" fmla="*/ 7619047 w 10838973"/>
                <a:gd name="connsiteY2" fmla="*/ 15240 h 1290002"/>
                <a:gd name="connsiteX3" fmla="*/ 10838973 w 10838973"/>
                <a:gd name="connsiteY3" fmla="*/ 1287304 h 1290002"/>
                <a:gd name="connsiteX4" fmla="*/ 0 w 10838973"/>
                <a:gd name="connsiteY4" fmla="*/ 1290002 h 129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973" h="1290002">
                  <a:moveTo>
                    <a:pt x="0" y="1290002"/>
                  </a:moveTo>
                  <a:lnTo>
                    <a:pt x="3214687" y="0"/>
                  </a:lnTo>
                  <a:lnTo>
                    <a:pt x="7619047" y="15240"/>
                  </a:lnTo>
                  <a:lnTo>
                    <a:pt x="10838973" y="1287304"/>
                  </a:lnTo>
                  <a:lnTo>
                    <a:pt x="0" y="1290002"/>
                  </a:lnTo>
                  <a:close/>
                </a:path>
              </a:pathLst>
            </a:cu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grpSp>
      <p:sp>
        <p:nvSpPr>
          <p:cNvPr id="66" name="Rectangle 65">
            <a:extLst>
              <a:ext uri="{FF2B5EF4-FFF2-40B4-BE49-F238E27FC236}">
                <a16:creationId xmlns:a16="http://schemas.microsoft.com/office/drawing/2014/main" xmlns="" id="{2B2928F3-799D-4655-B9A8-A263F83EEB2D}"/>
              </a:ext>
            </a:extLst>
          </p:cNvPr>
          <p:cNvSpPr/>
          <p:nvPr/>
        </p:nvSpPr>
        <p:spPr>
          <a:xfrm>
            <a:off x="3970187" y="5236869"/>
            <a:ext cx="4076874" cy="954107"/>
          </a:xfrm>
          <a:prstGeom prst="rect">
            <a:avLst/>
          </a:prstGeom>
        </p:spPr>
        <p:txBody>
          <a:bodyPr wrap="square">
            <a:spAutoFit/>
          </a:bodyPr>
          <a:lstStyle/>
          <a:p>
            <a:pPr algn="ctr">
              <a:defRPr/>
            </a:pPr>
            <a:r>
              <a:rPr lang="en-US" sz="1400" dirty="0">
                <a:solidFill>
                  <a:prstClr val="white"/>
                </a:solidFill>
                <a:latin typeface="Trebuchet MS"/>
                <a:ea typeface="ヒラギノ角ゴ Pro W3" pitchFamily="-112" charset="-128"/>
                <a:cs typeface="ヒラギノ角ゴ Pro W3" pitchFamily="-112" charset="-128"/>
              </a:rPr>
              <a:t>AS PART OF THE DEFINED GOAL, DOMESTIC TOURISM HAS BEEN SET TO </a:t>
            </a:r>
            <a:r>
              <a:rPr lang="en-US" sz="1400" b="1" dirty="0">
                <a:solidFill>
                  <a:srgbClr val="FFC000"/>
                </a:solidFill>
                <a:latin typeface="Trebuchet MS"/>
                <a:ea typeface="ヒラギノ角ゴ Pro W3" pitchFamily="-112" charset="-128"/>
                <a:cs typeface="ヒラギノ角ゴ Pro W3" pitchFamily="-112" charset="-128"/>
              </a:rPr>
              <a:t>INCREASE ITS HOLIDAY TOURISM BASELOAD BY ONE MILLION TRIPS BETWEEN 2017 AND 2021</a:t>
            </a:r>
            <a:endParaRPr lang="en-IN" sz="1400" dirty="0">
              <a:solidFill>
                <a:srgbClr val="FFC000"/>
              </a:solidFill>
              <a:latin typeface="Trebuchet MS"/>
              <a:ea typeface="ヒラギノ角ゴ Pro W3" charset="0"/>
            </a:endParaRPr>
          </a:p>
        </p:txBody>
      </p:sp>
      <p:sp>
        <p:nvSpPr>
          <p:cNvPr id="55" name="Rectangle 54">
            <a:extLst>
              <a:ext uri="{FF2B5EF4-FFF2-40B4-BE49-F238E27FC236}">
                <a16:creationId xmlns:a16="http://schemas.microsoft.com/office/drawing/2014/main" xmlns="" id="{472E5ABE-0151-42DA-B698-A35766E560BD}"/>
              </a:ext>
            </a:extLst>
          </p:cNvPr>
          <p:cNvSpPr/>
          <p:nvPr/>
        </p:nvSpPr>
        <p:spPr>
          <a:xfrm>
            <a:off x="1290071" y="1665429"/>
            <a:ext cx="9750402" cy="692497"/>
          </a:xfrm>
          <a:prstGeom prst="rect">
            <a:avLst/>
          </a:prstGeom>
          <a:noFill/>
          <a:ln>
            <a:noFill/>
          </a:ln>
        </p:spPr>
        <p:txBody>
          <a:bodyPr wrap="square">
            <a:spAutoFit/>
          </a:bodyPr>
          <a:lstStyle/>
          <a:p>
            <a:pPr algn="ctr">
              <a:spcBef>
                <a:spcPts val="600"/>
              </a:spcBef>
              <a:spcAft>
                <a:spcPts val="600"/>
              </a:spcAft>
              <a:defRPr/>
            </a:pPr>
            <a:r>
              <a:rPr lang="en-US" sz="1300" b="1" dirty="0">
                <a:solidFill>
                  <a:prstClr val="black"/>
                </a:solidFill>
                <a:latin typeface="Trebuchet MS"/>
                <a:ea typeface="ヒラギノ角ゴ Pro W3" pitchFamily="-112" charset="-128"/>
                <a:cs typeface="ヒラギノ角ゴ Pro W3" pitchFamily="-112" charset="-128"/>
              </a:rPr>
              <a:t>SA Tourism formulated its </a:t>
            </a:r>
            <a:r>
              <a:rPr lang="en-US" sz="1300" b="1" i="1" dirty="0">
                <a:solidFill>
                  <a:prstClr val="black"/>
                </a:solidFill>
                <a:latin typeface="Trebuchet MS"/>
                <a:ea typeface="ヒラギノ角ゴ Pro W3" pitchFamily="-112" charset="-128"/>
                <a:cs typeface="ヒラギノ角ゴ Pro W3" pitchFamily="-112" charset="-128"/>
              </a:rPr>
              <a:t>Enhanced Strategy for Growth </a:t>
            </a:r>
            <a:r>
              <a:rPr lang="en-US" sz="1300" b="1" dirty="0">
                <a:solidFill>
                  <a:prstClr val="black"/>
                </a:solidFill>
                <a:latin typeface="Trebuchet MS"/>
                <a:ea typeface="ヒラギノ角ゴ Pro W3" pitchFamily="-112" charset="-128"/>
                <a:cs typeface="ヒラギノ角ゴ Pro W3" pitchFamily="-112" charset="-128"/>
              </a:rPr>
              <a:t>leveraging various policy mandates. As part of its strategy, SA Tourism set itself a medium-term, five-year goal of adding five million international arrivals and domestic holiday trips to the existing tourism baseload by 2021</a:t>
            </a:r>
          </a:p>
        </p:txBody>
      </p:sp>
      <p:sp>
        <p:nvSpPr>
          <p:cNvPr id="34" name="Freeform 38"/>
          <p:cNvSpPr>
            <a:spLocks noEditPoints="1"/>
          </p:cNvSpPr>
          <p:nvPr/>
        </p:nvSpPr>
        <p:spPr bwMode="auto">
          <a:xfrm>
            <a:off x="5439744" y="2662765"/>
            <a:ext cx="935834" cy="1743505"/>
          </a:xfrm>
          <a:custGeom>
            <a:avLst/>
            <a:gdLst>
              <a:gd name="T0" fmla="*/ 386 w 400"/>
              <a:gd name="T1" fmla="*/ 227 h 744"/>
              <a:gd name="T2" fmla="*/ 366 w 400"/>
              <a:gd name="T3" fmla="*/ 172 h 744"/>
              <a:gd name="T4" fmla="*/ 322 w 400"/>
              <a:gd name="T5" fmla="*/ 124 h 744"/>
              <a:gd name="T6" fmla="*/ 296 w 400"/>
              <a:gd name="T7" fmla="*/ 79 h 744"/>
              <a:gd name="T8" fmla="*/ 293 w 400"/>
              <a:gd name="T9" fmla="*/ 13 h 744"/>
              <a:gd name="T10" fmla="*/ 231 w 400"/>
              <a:gd name="T11" fmla="*/ 36 h 744"/>
              <a:gd name="T12" fmla="*/ 233 w 400"/>
              <a:gd name="T13" fmla="*/ 78 h 744"/>
              <a:gd name="T14" fmla="*/ 209 w 400"/>
              <a:gd name="T15" fmla="*/ 119 h 744"/>
              <a:gd name="T16" fmla="*/ 151 w 400"/>
              <a:gd name="T17" fmla="*/ 182 h 744"/>
              <a:gd name="T18" fmla="*/ 109 w 400"/>
              <a:gd name="T19" fmla="*/ 266 h 744"/>
              <a:gd name="T20" fmla="*/ 69 w 400"/>
              <a:gd name="T21" fmla="*/ 343 h 744"/>
              <a:gd name="T22" fmla="*/ 66 w 400"/>
              <a:gd name="T23" fmla="*/ 381 h 744"/>
              <a:gd name="T24" fmla="*/ 25 w 400"/>
              <a:gd name="T25" fmla="*/ 407 h 744"/>
              <a:gd name="T26" fmla="*/ 49 w 400"/>
              <a:gd name="T27" fmla="*/ 451 h 744"/>
              <a:gd name="T28" fmla="*/ 29 w 400"/>
              <a:gd name="T29" fmla="*/ 469 h 744"/>
              <a:gd name="T30" fmla="*/ 1 w 400"/>
              <a:gd name="T31" fmla="*/ 513 h 744"/>
              <a:gd name="T32" fmla="*/ 55 w 400"/>
              <a:gd name="T33" fmla="*/ 477 h 744"/>
              <a:gd name="T34" fmla="*/ 103 w 400"/>
              <a:gd name="T35" fmla="*/ 409 h 744"/>
              <a:gd name="T36" fmla="*/ 156 w 400"/>
              <a:gd name="T37" fmla="*/ 478 h 744"/>
              <a:gd name="T38" fmla="*/ 165 w 400"/>
              <a:gd name="T39" fmla="*/ 632 h 744"/>
              <a:gd name="T40" fmla="*/ 177 w 400"/>
              <a:gd name="T41" fmla="*/ 700 h 744"/>
              <a:gd name="T42" fmla="*/ 186 w 400"/>
              <a:gd name="T43" fmla="*/ 742 h 744"/>
              <a:gd name="T44" fmla="*/ 227 w 400"/>
              <a:gd name="T45" fmla="*/ 695 h 744"/>
              <a:gd name="T46" fmla="*/ 229 w 400"/>
              <a:gd name="T47" fmla="*/ 583 h 744"/>
              <a:gd name="T48" fmla="*/ 237 w 400"/>
              <a:gd name="T49" fmla="*/ 521 h 744"/>
              <a:gd name="T50" fmla="*/ 239 w 400"/>
              <a:gd name="T51" fmla="*/ 585 h 744"/>
              <a:gd name="T52" fmla="*/ 229 w 400"/>
              <a:gd name="T53" fmla="*/ 689 h 744"/>
              <a:gd name="T54" fmla="*/ 260 w 400"/>
              <a:gd name="T55" fmla="*/ 732 h 744"/>
              <a:gd name="T56" fmla="*/ 287 w 400"/>
              <a:gd name="T57" fmla="*/ 697 h 744"/>
              <a:gd name="T58" fmla="*/ 302 w 400"/>
              <a:gd name="T59" fmla="*/ 551 h 744"/>
              <a:gd name="T60" fmla="*/ 326 w 400"/>
              <a:gd name="T61" fmla="*/ 367 h 744"/>
              <a:gd name="T62" fmla="*/ 325 w 400"/>
              <a:gd name="T63" fmla="*/ 327 h 744"/>
              <a:gd name="T64" fmla="*/ 341 w 400"/>
              <a:gd name="T65" fmla="*/ 234 h 744"/>
              <a:gd name="T66" fmla="*/ 367 w 400"/>
              <a:gd name="T67" fmla="*/ 322 h 744"/>
              <a:gd name="T68" fmla="*/ 345 w 400"/>
              <a:gd name="T69" fmla="*/ 360 h 744"/>
              <a:gd name="T70" fmla="*/ 353 w 400"/>
              <a:gd name="T71" fmla="*/ 371 h 744"/>
              <a:gd name="T72" fmla="*/ 360 w 400"/>
              <a:gd name="T73" fmla="*/ 378 h 744"/>
              <a:gd name="T74" fmla="*/ 375 w 400"/>
              <a:gd name="T75" fmla="*/ 384 h 744"/>
              <a:gd name="T76" fmla="*/ 400 w 400"/>
              <a:gd name="T77" fmla="*/ 283 h 744"/>
              <a:gd name="T78" fmla="*/ 29 w 400"/>
              <a:gd name="T79" fmla="*/ 488 h 744"/>
              <a:gd name="T80" fmla="*/ 43 w 400"/>
              <a:gd name="T81" fmla="*/ 461 h 744"/>
              <a:gd name="T82" fmla="*/ 37 w 400"/>
              <a:gd name="T83" fmla="*/ 479 h 744"/>
              <a:gd name="T84" fmla="*/ 106 w 400"/>
              <a:gd name="T85" fmla="*/ 400 h 744"/>
              <a:gd name="T86" fmla="*/ 96 w 400"/>
              <a:gd name="T87" fmla="*/ 360 h 744"/>
              <a:gd name="T88" fmla="*/ 164 w 400"/>
              <a:gd name="T89" fmla="*/ 249 h 744"/>
              <a:gd name="T90" fmla="*/ 134 w 400"/>
              <a:gd name="T91" fmla="*/ 350 h 744"/>
              <a:gd name="T92" fmla="*/ 142 w 400"/>
              <a:gd name="T93" fmla="*/ 355 h 744"/>
              <a:gd name="T94" fmla="*/ 151 w 400"/>
              <a:gd name="T95" fmla="*/ 355 h 744"/>
              <a:gd name="T96" fmla="*/ 142 w 400"/>
              <a:gd name="T97" fmla="*/ 355 h 744"/>
              <a:gd name="T98" fmla="*/ 144 w 400"/>
              <a:gd name="T99" fmla="*/ 360 h 744"/>
              <a:gd name="T100" fmla="*/ 155 w 400"/>
              <a:gd name="T101" fmla="*/ 363 h 744"/>
              <a:gd name="T102" fmla="*/ 158 w 400"/>
              <a:gd name="T103" fmla="*/ 354 h 744"/>
              <a:gd name="T104" fmla="*/ 157 w 400"/>
              <a:gd name="T105" fmla="*/ 336 h 744"/>
              <a:gd name="T106" fmla="*/ 179 w 400"/>
              <a:gd name="T107" fmla="*/ 226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0" h="744">
                <a:moveTo>
                  <a:pt x="400" y="283"/>
                </a:moveTo>
                <a:cubicBezTo>
                  <a:pt x="400" y="270"/>
                  <a:pt x="395" y="261"/>
                  <a:pt x="395" y="256"/>
                </a:cubicBezTo>
                <a:cubicBezTo>
                  <a:pt x="395" y="245"/>
                  <a:pt x="384" y="228"/>
                  <a:pt x="385" y="229"/>
                </a:cubicBezTo>
                <a:cubicBezTo>
                  <a:pt x="385" y="229"/>
                  <a:pt x="386" y="228"/>
                  <a:pt x="386" y="227"/>
                </a:cubicBezTo>
                <a:cubicBezTo>
                  <a:pt x="386" y="227"/>
                  <a:pt x="383" y="221"/>
                  <a:pt x="380" y="212"/>
                </a:cubicBezTo>
                <a:cubicBezTo>
                  <a:pt x="378" y="207"/>
                  <a:pt x="377" y="200"/>
                  <a:pt x="375" y="196"/>
                </a:cubicBezTo>
                <a:cubicBezTo>
                  <a:pt x="371" y="186"/>
                  <a:pt x="368" y="181"/>
                  <a:pt x="368" y="180"/>
                </a:cubicBezTo>
                <a:cubicBezTo>
                  <a:pt x="368" y="177"/>
                  <a:pt x="366" y="172"/>
                  <a:pt x="366" y="172"/>
                </a:cubicBezTo>
                <a:cubicBezTo>
                  <a:pt x="366" y="169"/>
                  <a:pt x="365" y="163"/>
                  <a:pt x="364" y="160"/>
                </a:cubicBezTo>
                <a:cubicBezTo>
                  <a:pt x="361" y="151"/>
                  <a:pt x="358" y="142"/>
                  <a:pt x="352" y="138"/>
                </a:cubicBezTo>
                <a:cubicBezTo>
                  <a:pt x="349" y="137"/>
                  <a:pt x="343" y="131"/>
                  <a:pt x="336" y="129"/>
                </a:cubicBezTo>
                <a:cubicBezTo>
                  <a:pt x="330" y="126"/>
                  <a:pt x="324" y="124"/>
                  <a:pt x="322" y="124"/>
                </a:cubicBezTo>
                <a:cubicBezTo>
                  <a:pt x="311" y="117"/>
                  <a:pt x="300" y="114"/>
                  <a:pt x="300" y="113"/>
                </a:cubicBezTo>
                <a:cubicBezTo>
                  <a:pt x="299" y="110"/>
                  <a:pt x="296" y="110"/>
                  <a:pt x="294" y="111"/>
                </a:cubicBezTo>
                <a:cubicBezTo>
                  <a:pt x="290" y="110"/>
                  <a:pt x="290" y="108"/>
                  <a:pt x="289" y="103"/>
                </a:cubicBezTo>
                <a:cubicBezTo>
                  <a:pt x="289" y="98"/>
                  <a:pt x="296" y="79"/>
                  <a:pt x="296" y="79"/>
                </a:cubicBezTo>
                <a:cubicBezTo>
                  <a:pt x="296" y="79"/>
                  <a:pt x="289" y="79"/>
                  <a:pt x="298" y="79"/>
                </a:cubicBezTo>
                <a:cubicBezTo>
                  <a:pt x="306" y="79"/>
                  <a:pt x="307" y="52"/>
                  <a:pt x="307" y="52"/>
                </a:cubicBezTo>
                <a:cubicBezTo>
                  <a:pt x="305" y="46"/>
                  <a:pt x="302" y="49"/>
                  <a:pt x="300" y="50"/>
                </a:cubicBezTo>
                <a:cubicBezTo>
                  <a:pt x="302" y="41"/>
                  <a:pt x="299" y="19"/>
                  <a:pt x="293" y="13"/>
                </a:cubicBezTo>
                <a:cubicBezTo>
                  <a:pt x="280" y="0"/>
                  <a:pt x="269" y="0"/>
                  <a:pt x="263" y="1"/>
                </a:cubicBezTo>
                <a:cubicBezTo>
                  <a:pt x="240" y="2"/>
                  <a:pt x="235" y="15"/>
                  <a:pt x="235" y="15"/>
                </a:cubicBezTo>
                <a:cubicBezTo>
                  <a:pt x="233" y="18"/>
                  <a:pt x="232" y="23"/>
                  <a:pt x="232" y="30"/>
                </a:cubicBezTo>
                <a:cubicBezTo>
                  <a:pt x="231" y="33"/>
                  <a:pt x="231" y="35"/>
                  <a:pt x="231" y="36"/>
                </a:cubicBezTo>
                <a:cubicBezTo>
                  <a:pt x="229" y="40"/>
                  <a:pt x="232" y="49"/>
                  <a:pt x="230" y="48"/>
                </a:cubicBezTo>
                <a:cubicBezTo>
                  <a:pt x="229" y="47"/>
                  <a:pt x="227" y="48"/>
                  <a:pt x="226" y="50"/>
                </a:cubicBezTo>
                <a:cubicBezTo>
                  <a:pt x="224" y="52"/>
                  <a:pt x="226" y="71"/>
                  <a:pt x="227" y="74"/>
                </a:cubicBezTo>
                <a:cubicBezTo>
                  <a:pt x="228" y="77"/>
                  <a:pt x="230" y="78"/>
                  <a:pt x="233" y="78"/>
                </a:cubicBezTo>
                <a:cubicBezTo>
                  <a:pt x="232" y="81"/>
                  <a:pt x="234" y="88"/>
                  <a:pt x="236" y="91"/>
                </a:cubicBezTo>
                <a:cubicBezTo>
                  <a:pt x="236" y="91"/>
                  <a:pt x="237" y="107"/>
                  <a:pt x="236" y="108"/>
                </a:cubicBezTo>
                <a:cubicBezTo>
                  <a:pt x="235" y="109"/>
                  <a:pt x="231" y="108"/>
                  <a:pt x="229" y="111"/>
                </a:cubicBezTo>
                <a:cubicBezTo>
                  <a:pt x="228" y="113"/>
                  <a:pt x="210" y="118"/>
                  <a:pt x="209" y="119"/>
                </a:cubicBezTo>
                <a:cubicBezTo>
                  <a:pt x="209" y="119"/>
                  <a:pt x="194" y="115"/>
                  <a:pt x="192" y="116"/>
                </a:cubicBezTo>
                <a:cubicBezTo>
                  <a:pt x="191" y="118"/>
                  <a:pt x="191" y="120"/>
                  <a:pt x="190" y="120"/>
                </a:cubicBezTo>
                <a:cubicBezTo>
                  <a:pt x="177" y="122"/>
                  <a:pt x="167" y="138"/>
                  <a:pt x="162" y="150"/>
                </a:cubicBezTo>
                <a:cubicBezTo>
                  <a:pt x="156" y="162"/>
                  <a:pt x="155" y="172"/>
                  <a:pt x="151" y="182"/>
                </a:cubicBezTo>
                <a:cubicBezTo>
                  <a:pt x="147" y="193"/>
                  <a:pt x="135" y="209"/>
                  <a:pt x="135" y="211"/>
                </a:cubicBezTo>
                <a:cubicBezTo>
                  <a:pt x="135" y="213"/>
                  <a:pt x="137" y="212"/>
                  <a:pt x="137" y="213"/>
                </a:cubicBezTo>
                <a:cubicBezTo>
                  <a:pt x="137" y="214"/>
                  <a:pt x="136" y="220"/>
                  <a:pt x="134" y="222"/>
                </a:cubicBezTo>
                <a:cubicBezTo>
                  <a:pt x="129" y="225"/>
                  <a:pt x="111" y="261"/>
                  <a:pt x="109" y="266"/>
                </a:cubicBezTo>
                <a:cubicBezTo>
                  <a:pt x="108" y="269"/>
                  <a:pt x="100" y="292"/>
                  <a:pt x="97" y="310"/>
                </a:cubicBezTo>
                <a:cubicBezTo>
                  <a:pt x="95" y="317"/>
                  <a:pt x="92" y="321"/>
                  <a:pt x="91" y="323"/>
                </a:cubicBezTo>
                <a:cubicBezTo>
                  <a:pt x="90" y="329"/>
                  <a:pt x="83" y="334"/>
                  <a:pt x="81" y="337"/>
                </a:cubicBezTo>
                <a:cubicBezTo>
                  <a:pt x="78" y="340"/>
                  <a:pt x="73" y="340"/>
                  <a:pt x="69" y="343"/>
                </a:cubicBezTo>
                <a:cubicBezTo>
                  <a:pt x="65" y="346"/>
                  <a:pt x="64" y="350"/>
                  <a:pt x="63" y="350"/>
                </a:cubicBezTo>
                <a:cubicBezTo>
                  <a:pt x="62" y="351"/>
                  <a:pt x="56" y="355"/>
                  <a:pt x="56" y="357"/>
                </a:cubicBezTo>
                <a:cubicBezTo>
                  <a:pt x="56" y="359"/>
                  <a:pt x="54" y="364"/>
                  <a:pt x="55" y="369"/>
                </a:cubicBezTo>
                <a:cubicBezTo>
                  <a:pt x="58" y="384"/>
                  <a:pt x="66" y="380"/>
                  <a:pt x="66" y="381"/>
                </a:cubicBezTo>
                <a:cubicBezTo>
                  <a:pt x="67" y="382"/>
                  <a:pt x="61" y="385"/>
                  <a:pt x="61" y="385"/>
                </a:cubicBezTo>
                <a:cubicBezTo>
                  <a:pt x="61" y="385"/>
                  <a:pt x="59" y="385"/>
                  <a:pt x="58" y="386"/>
                </a:cubicBezTo>
                <a:cubicBezTo>
                  <a:pt x="56" y="386"/>
                  <a:pt x="38" y="394"/>
                  <a:pt x="37" y="395"/>
                </a:cubicBezTo>
                <a:cubicBezTo>
                  <a:pt x="36" y="396"/>
                  <a:pt x="26" y="405"/>
                  <a:pt x="25" y="407"/>
                </a:cubicBezTo>
                <a:cubicBezTo>
                  <a:pt x="24" y="423"/>
                  <a:pt x="35" y="427"/>
                  <a:pt x="36" y="427"/>
                </a:cubicBezTo>
                <a:cubicBezTo>
                  <a:pt x="37" y="427"/>
                  <a:pt x="50" y="426"/>
                  <a:pt x="52" y="425"/>
                </a:cubicBezTo>
                <a:cubicBezTo>
                  <a:pt x="54" y="424"/>
                  <a:pt x="61" y="421"/>
                  <a:pt x="59" y="422"/>
                </a:cubicBezTo>
                <a:cubicBezTo>
                  <a:pt x="56" y="423"/>
                  <a:pt x="50" y="447"/>
                  <a:pt x="49" y="451"/>
                </a:cubicBezTo>
                <a:cubicBezTo>
                  <a:pt x="46" y="451"/>
                  <a:pt x="39" y="459"/>
                  <a:pt x="38" y="459"/>
                </a:cubicBezTo>
                <a:cubicBezTo>
                  <a:pt x="37" y="459"/>
                  <a:pt x="38" y="458"/>
                  <a:pt x="37" y="459"/>
                </a:cubicBezTo>
                <a:cubicBezTo>
                  <a:pt x="36" y="459"/>
                  <a:pt x="30" y="466"/>
                  <a:pt x="30" y="466"/>
                </a:cubicBezTo>
                <a:cubicBezTo>
                  <a:pt x="30" y="466"/>
                  <a:pt x="30" y="467"/>
                  <a:pt x="29" y="469"/>
                </a:cubicBezTo>
                <a:cubicBezTo>
                  <a:pt x="27" y="470"/>
                  <a:pt x="21" y="472"/>
                  <a:pt x="20" y="473"/>
                </a:cubicBezTo>
                <a:cubicBezTo>
                  <a:pt x="19" y="474"/>
                  <a:pt x="17" y="477"/>
                  <a:pt x="15" y="482"/>
                </a:cubicBezTo>
                <a:cubicBezTo>
                  <a:pt x="14" y="485"/>
                  <a:pt x="10" y="489"/>
                  <a:pt x="7" y="494"/>
                </a:cubicBezTo>
                <a:cubicBezTo>
                  <a:pt x="3" y="501"/>
                  <a:pt x="0" y="509"/>
                  <a:pt x="1" y="513"/>
                </a:cubicBezTo>
                <a:cubicBezTo>
                  <a:pt x="1" y="515"/>
                  <a:pt x="8" y="524"/>
                  <a:pt x="9" y="525"/>
                </a:cubicBezTo>
                <a:cubicBezTo>
                  <a:pt x="11" y="526"/>
                  <a:pt x="21" y="531"/>
                  <a:pt x="25" y="531"/>
                </a:cubicBezTo>
                <a:cubicBezTo>
                  <a:pt x="28" y="532"/>
                  <a:pt x="37" y="523"/>
                  <a:pt x="38" y="519"/>
                </a:cubicBezTo>
                <a:cubicBezTo>
                  <a:pt x="41" y="513"/>
                  <a:pt x="51" y="489"/>
                  <a:pt x="55" y="477"/>
                </a:cubicBezTo>
                <a:cubicBezTo>
                  <a:pt x="57" y="472"/>
                  <a:pt x="61" y="466"/>
                  <a:pt x="63" y="460"/>
                </a:cubicBezTo>
                <a:cubicBezTo>
                  <a:pt x="64" y="456"/>
                  <a:pt x="65" y="452"/>
                  <a:pt x="66" y="449"/>
                </a:cubicBezTo>
                <a:cubicBezTo>
                  <a:pt x="67" y="446"/>
                  <a:pt x="76" y="410"/>
                  <a:pt x="81" y="412"/>
                </a:cubicBezTo>
                <a:cubicBezTo>
                  <a:pt x="85" y="414"/>
                  <a:pt x="99" y="411"/>
                  <a:pt x="103" y="409"/>
                </a:cubicBezTo>
                <a:cubicBezTo>
                  <a:pt x="106" y="407"/>
                  <a:pt x="87" y="459"/>
                  <a:pt x="89" y="470"/>
                </a:cubicBezTo>
                <a:cubicBezTo>
                  <a:pt x="91" y="481"/>
                  <a:pt x="127" y="484"/>
                  <a:pt x="131" y="485"/>
                </a:cubicBezTo>
                <a:cubicBezTo>
                  <a:pt x="134" y="486"/>
                  <a:pt x="138" y="485"/>
                  <a:pt x="143" y="485"/>
                </a:cubicBezTo>
                <a:cubicBezTo>
                  <a:pt x="147" y="485"/>
                  <a:pt x="150" y="481"/>
                  <a:pt x="156" y="478"/>
                </a:cubicBezTo>
                <a:cubicBezTo>
                  <a:pt x="155" y="486"/>
                  <a:pt x="154" y="494"/>
                  <a:pt x="154" y="500"/>
                </a:cubicBezTo>
                <a:cubicBezTo>
                  <a:pt x="153" y="537"/>
                  <a:pt x="155" y="543"/>
                  <a:pt x="156" y="548"/>
                </a:cubicBezTo>
                <a:cubicBezTo>
                  <a:pt x="156" y="553"/>
                  <a:pt x="162" y="572"/>
                  <a:pt x="161" y="575"/>
                </a:cubicBezTo>
                <a:cubicBezTo>
                  <a:pt x="160" y="577"/>
                  <a:pt x="164" y="622"/>
                  <a:pt x="165" y="632"/>
                </a:cubicBezTo>
                <a:cubicBezTo>
                  <a:pt x="167" y="643"/>
                  <a:pt x="167" y="654"/>
                  <a:pt x="171" y="664"/>
                </a:cubicBezTo>
                <a:cubicBezTo>
                  <a:pt x="173" y="672"/>
                  <a:pt x="176" y="675"/>
                  <a:pt x="177" y="675"/>
                </a:cubicBezTo>
                <a:cubicBezTo>
                  <a:pt x="178" y="676"/>
                  <a:pt x="175" y="699"/>
                  <a:pt x="175" y="699"/>
                </a:cubicBezTo>
                <a:cubicBezTo>
                  <a:pt x="175" y="700"/>
                  <a:pt x="175" y="701"/>
                  <a:pt x="177" y="700"/>
                </a:cubicBezTo>
                <a:cubicBezTo>
                  <a:pt x="179" y="699"/>
                  <a:pt x="188" y="700"/>
                  <a:pt x="188" y="703"/>
                </a:cubicBezTo>
                <a:cubicBezTo>
                  <a:pt x="189" y="707"/>
                  <a:pt x="174" y="718"/>
                  <a:pt x="169" y="719"/>
                </a:cubicBezTo>
                <a:cubicBezTo>
                  <a:pt x="165" y="721"/>
                  <a:pt x="163" y="726"/>
                  <a:pt x="163" y="732"/>
                </a:cubicBezTo>
                <a:cubicBezTo>
                  <a:pt x="163" y="739"/>
                  <a:pt x="178" y="741"/>
                  <a:pt x="186" y="742"/>
                </a:cubicBezTo>
                <a:cubicBezTo>
                  <a:pt x="195" y="744"/>
                  <a:pt x="215" y="738"/>
                  <a:pt x="228" y="731"/>
                </a:cubicBezTo>
                <a:cubicBezTo>
                  <a:pt x="237" y="726"/>
                  <a:pt x="224" y="706"/>
                  <a:pt x="224" y="705"/>
                </a:cubicBezTo>
                <a:cubicBezTo>
                  <a:pt x="224" y="704"/>
                  <a:pt x="226" y="705"/>
                  <a:pt x="227" y="704"/>
                </a:cubicBezTo>
                <a:cubicBezTo>
                  <a:pt x="228" y="704"/>
                  <a:pt x="227" y="697"/>
                  <a:pt x="227" y="695"/>
                </a:cubicBezTo>
                <a:cubicBezTo>
                  <a:pt x="228" y="693"/>
                  <a:pt x="229" y="685"/>
                  <a:pt x="229" y="684"/>
                </a:cubicBezTo>
                <a:cubicBezTo>
                  <a:pt x="229" y="684"/>
                  <a:pt x="228" y="684"/>
                  <a:pt x="228" y="683"/>
                </a:cubicBezTo>
                <a:cubicBezTo>
                  <a:pt x="227" y="681"/>
                  <a:pt x="229" y="621"/>
                  <a:pt x="229" y="620"/>
                </a:cubicBezTo>
                <a:cubicBezTo>
                  <a:pt x="230" y="620"/>
                  <a:pt x="230" y="587"/>
                  <a:pt x="229" y="583"/>
                </a:cubicBezTo>
                <a:cubicBezTo>
                  <a:pt x="228" y="579"/>
                  <a:pt x="229" y="562"/>
                  <a:pt x="228" y="550"/>
                </a:cubicBezTo>
                <a:cubicBezTo>
                  <a:pt x="227" y="543"/>
                  <a:pt x="225" y="540"/>
                  <a:pt x="226" y="539"/>
                </a:cubicBezTo>
                <a:cubicBezTo>
                  <a:pt x="228" y="538"/>
                  <a:pt x="236" y="490"/>
                  <a:pt x="236" y="490"/>
                </a:cubicBezTo>
                <a:cubicBezTo>
                  <a:pt x="236" y="490"/>
                  <a:pt x="237" y="521"/>
                  <a:pt x="237" y="521"/>
                </a:cubicBezTo>
                <a:cubicBezTo>
                  <a:pt x="237" y="529"/>
                  <a:pt x="240" y="541"/>
                  <a:pt x="241" y="546"/>
                </a:cubicBezTo>
                <a:cubicBezTo>
                  <a:pt x="241" y="549"/>
                  <a:pt x="239" y="558"/>
                  <a:pt x="238" y="566"/>
                </a:cubicBezTo>
                <a:cubicBezTo>
                  <a:pt x="238" y="572"/>
                  <a:pt x="240" y="576"/>
                  <a:pt x="240" y="577"/>
                </a:cubicBezTo>
                <a:cubicBezTo>
                  <a:pt x="240" y="580"/>
                  <a:pt x="241" y="582"/>
                  <a:pt x="239" y="585"/>
                </a:cubicBezTo>
                <a:cubicBezTo>
                  <a:pt x="238" y="589"/>
                  <a:pt x="237" y="608"/>
                  <a:pt x="237" y="616"/>
                </a:cubicBezTo>
                <a:cubicBezTo>
                  <a:pt x="233" y="626"/>
                  <a:pt x="233" y="666"/>
                  <a:pt x="231" y="672"/>
                </a:cubicBezTo>
                <a:cubicBezTo>
                  <a:pt x="231" y="675"/>
                  <a:pt x="232" y="688"/>
                  <a:pt x="232" y="688"/>
                </a:cubicBezTo>
                <a:cubicBezTo>
                  <a:pt x="230" y="687"/>
                  <a:pt x="229" y="689"/>
                  <a:pt x="229" y="689"/>
                </a:cubicBezTo>
                <a:cubicBezTo>
                  <a:pt x="229" y="689"/>
                  <a:pt x="228" y="699"/>
                  <a:pt x="230" y="705"/>
                </a:cubicBezTo>
                <a:cubicBezTo>
                  <a:pt x="231" y="712"/>
                  <a:pt x="235" y="711"/>
                  <a:pt x="235" y="711"/>
                </a:cubicBezTo>
                <a:cubicBezTo>
                  <a:pt x="235" y="711"/>
                  <a:pt x="233" y="721"/>
                  <a:pt x="237" y="726"/>
                </a:cubicBezTo>
                <a:cubicBezTo>
                  <a:pt x="241" y="731"/>
                  <a:pt x="258" y="732"/>
                  <a:pt x="260" y="732"/>
                </a:cubicBezTo>
                <a:cubicBezTo>
                  <a:pt x="271" y="729"/>
                  <a:pt x="281" y="727"/>
                  <a:pt x="281" y="722"/>
                </a:cubicBezTo>
                <a:cubicBezTo>
                  <a:pt x="280" y="717"/>
                  <a:pt x="274" y="714"/>
                  <a:pt x="273" y="712"/>
                </a:cubicBezTo>
                <a:cubicBezTo>
                  <a:pt x="272" y="707"/>
                  <a:pt x="274" y="700"/>
                  <a:pt x="274" y="700"/>
                </a:cubicBezTo>
                <a:cubicBezTo>
                  <a:pt x="274" y="700"/>
                  <a:pt x="286" y="699"/>
                  <a:pt x="287" y="697"/>
                </a:cubicBezTo>
                <a:cubicBezTo>
                  <a:pt x="288" y="695"/>
                  <a:pt x="288" y="688"/>
                  <a:pt x="286" y="684"/>
                </a:cubicBezTo>
                <a:cubicBezTo>
                  <a:pt x="285" y="681"/>
                  <a:pt x="286" y="642"/>
                  <a:pt x="288" y="638"/>
                </a:cubicBezTo>
                <a:cubicBezTo>
                  <a:pt x="290" y="634"/>
                  <a:pt x="290" y="608"/>
                  <a:pt x="292" y="600"/>
                </a:cubicBezTo>
                <a:cubicBezTo>
                  <a:pt x="295" y="592"/>
                  <a:pt x="302" y="562"/>
                  <a:pt x="302" y="551"/>
                </a:cubicBezTo>
                <a:cubicBezTo>
                  <a:pt x="302" y="543"/>
                  <a:pt x="316" y="512"/>
                  <a:pt x="315" y="506"/>
                </a:cubicBezTo>
                <a:cubicBezTo>
                  <a:pt x="315" y="502"/>
                  <a:pt x="321" y="460"/>
                  <a:pt x="322" y="457"/>
                </a:cubicBezTo>
                <a:cubicBezTo>
                  <a:pt x="323" y="454"/>
                  <a:pt x="322" y="414"/>
                  <a:pt x="323" y="409"/>
                </a:cubicBezTo>
                <a:cubicBezTo>
                  <a:pt x="323" y="401"/>
                  <a:pt x="328" y="375"/>
                  <a:pt x="326" y="367"/>
                </a:cubicBezTo>
                <a:cubicBezTo>
                  <a:pt x="327" y="363"/>
                  <a:pt x="325" y="358"/>
                  <a:pt x="325" y="357"/>
                </a:cubicBezTo>
                <a:cubicBezTo>
                  <a:pt x="326" y="356"/>
                  <a:pt x="328" y="353"/>
                  <a:pt x="328" y="351"/>
                </a:cubicBezTo>
                <a:cubicBezTo>
                  <a:pt x="329" y="350"/>
                  <a:pt x="326" y="341"/>
                  <a:pt x="326" y="339"/>
                </a:cubicBezTo>
                <a:cubicBezTo>
                  <a:pt x="326" y="336"/>
                  <a:pt x="325" y="329"/>
                  <a:pt x="325" y="327"/>
                </a:cubicBezTo>
                <a:cubicBezTo>
                  <a:pt x="325" y="325"/>
                  <a:pt x="330" y="302"/>
                  <a:pt x="332" y="294"/>
                </a:cubicBezTo>
                <a:cubicBezTo>
                  <a:pt x="332" y="288"/>
                  <a:pt x="335" y="284"/>
                  <a:pt x="335" y="275"/>
                </a:cubicBezTo>
                <a:cubicBezTo>
                  <a:pt x="337" y="256"/>
                  <a:pt x="337" y="230"/>
                  <a:pt x="337" y="230"/>
                </a:cubicBezTo>
                <a:cubicBezTo>
                  <a:pt x="337" y="230"/>
                  <a:pt x="339" y="231"/>
                  <a:pt x="341" y="234"/>
                </a:cubicBezTo>
                <a:cubicBezTo>
                  <a:pt x="344" y="238"/>
                  <a:pt x="354" y="253"/>
                  <a:pt x="357" y="258"/>
                </a:cubicBezTo>
                <a:cubicBezTo>
                  <a:pt x="360" y="262"/>
                  <a:pt x="360" y="273"/>
                  <a:pt x="360" y="285"/>
                </a:cubicBezTo>
                <a:cubicBezTo>
                  <a:pt x="361" y="292"/>
                  <a:pt x="365" y="299"/>
                  <a:pt x="366" y="307"/>
                </a:cubicBezTo>
                <a:cubicBezTo>
                  <a:pt x="368" y="313"/>
                  <a:pt x="367" y="320"/>
                  <a:pt x="367" y="322"/>
                </a:cubicBezTo>
                <a:cubicBezTo>
                  <a:pt x="368" y="325"/>
                  <a:pt x="353" y="340"/>
                  <a:pt x="352" y="341"/>
                </a:cubicBezTo>
                <a:cubicBezTo>
                  <a:pt x="351" y="343"/>
                  <a:pt x="350" y="344"/>
                  <a:pt x="350" y="347"/>
                </a:cubicBezTo>
                <a:cubicBezTo>
                  <a:pt x="350" y="348"/>
                  <a:pt x="349" y="349"/>
                  <a:pt x="348" y="351"/>
                </a:cubicBezTo>
                <a:cubicBezTo>
                  <a:pt x="347" y="353"/>
                  <a:pt x="347" y="357"/>
                  <a:pt x="345" y="360"/>
                </a:cubicBezTo>
                <a:cubicBezTo>
                  <a:pt x="344" y="362"/>
                  <a:pt x="342" y="362"/>
                  <a:pt x="342" y="365"/>
                </a:cubicBezTo>
                <a:cubicBezTo>
                  <a:pt x="343" y="369"/>
                  <a:pt x="351" y="367"/>
                  <a:pt x="355" y="359"/>
                </a:cubicBezTo>
                <a:cubicBezTo>
                  <a:pt x="355" y="359"/>
                  <a:pt x="355" y="357"/>
                  <a:pt x="356" y="357"/>
                </a:cubicBezTo>
                <a:cubicBezTo>
                  <a:pt x="358" y="362"/>
                  <a:pt x="354" y="368"/>
                  <a:pt x="353" y="371"/>
                </a:cubicBezTo>
                <a:cubicBezTo>
                  <a:pt x="352" y="373"/>
                  <a:pt x="347" y="379"/>
                  <a:pt x="352" y="382"/>
                </a:cubicBezTo>
                <a:cubicBezTo>
                  <a:pt x="355" y="383"/>
                  <a:pt x="357" y="378"/>
                  <a:pt x="360" y="374"/>
                </a:cubicBezTo>
                <a:cubicBezTo>
                  <a:pt x="363" y="369"/>
                  <a:pt x="365" y="366"/>
                  <a:pt x="365" y="367"/>
                </a:cubicBezTo>
                <a:cubicBezTo>
                  <a:pt x="364" y="370"/>
                  <a:pt x="363" y="375"/>
                  <a:pt x="360" y="378"/>
                </a:cubicBezTo>
                <a:cubicBezTo>
                  <a:pt x="358" y="381"/>
                  <a:pt x="354" y="384"/>
                  <a:pt x="357" y="388"/>
                </a:cubicBezTo>
                <a:cubicBezTo>
                  <a:pt x="359" y="389"/>
                  <a:pt x="362" y="389"/>
                  <a:pt x="365" y="385"/>
                </a:cubicBezTo>
                <a:cubicBezTo>
                  <a:pt x="365" y="386"/>
                  <a:pt x="365" y="387"/>
                  <a:pt x="367" y="388"/>
                </a:cubicBezTo>
                <a:cubicBezTo>
                  <a:pt x="368" y="389"/>
                  <a:pt x="373" y="388"/>
                  <a:pt x="375" y="384"/>
                </a:cubicBezTo>
                <a:cubicBezTo>
                  <a:pt x="376" y="385"/>
                  <a:pt x="381" y="382"/>
                  <a:pt x="386" y="378"/>
                </a:cubicBezTo>
                <a:cubicBezTo>
                  <a:pt x="390" y="373"/>
                  <a:pt x="393" y="362"/>
                  <a:pt x="394" y="357"/>
                </a:cubicBezTo>
                <a:cubicBezTo>
                  <a:pt x="396" y="352"/>
                  <a:pt x="393" y="331"/>
                  <a:pt x="394" y="324"/>
                </a:cubicBezTo>
                <a:cubicBezTo>
                  <a:pt x="395" y="320"/>
                  <a:pt x="400" y="292"/>
                  <a:pt x="400" y="283"/>
                </a:cubicBezTo>
                <a:close/>
                <a:moveTo>
                  <a:pt x="37" y="479"/>
                </a:moveTo>
                <a:cubicBezTo>
                  <a:pt x="33" y="492"/>
                  <a:pt x="28" y="503"/>
                  <a:pt x="25" y="510"/>
                </a:cubicBezTo>
                <a:cubicBezTo>
                  <a:pt x="22" y="517"/>
                  <a:pt x="19" y="521"/>
                  <a:pt x="17" y="521"/>
                </a:cubicBezTo>
                <a:cubicBezTo>
                  <a:pt x="12" y="521"/>
                  <a:pt x="22" y="498"/>
                  <a:pt x="29" y="488"/>
                </a:cubicBezTo>
                <a:cubicBezTo>
                  <a:pt x="31" y="485"/>
                  <a:pt x="33" y="483"/>
                  <a:pt x="34" y="481"/>
                </a:cubicBezTo>
                <a:cubicBezTo>
                  <a:pt x="34" y="478"/>
                  <a:pt x="35" y="475"/>
                  <a:pt x="35" y="473"/>
                </a:cubicBezTo>
                <a:cubicBezTo>
                  <a:pt x="34" y="471"/>
                  <a:pt x="42" y="468"/>
                  <a:pt x="42" y="463"/>
                </a:cubicBezTo>
                <a:cubicBezTo>
                  <a:pt x="43" y="462"/>
                  <a:pt x="43" y="461"/>
                  <a:pt x="43" y="461"/>
                </a:cubicBezTo>
                <a:cubicBezTo>
                  <a:pt x="42" y="461"/>
                  <a:pt x="42" y="461"/>
                  <a:pt x="42" y="461"/>
                </a:cubicBezTo>
                <a:cubicBezTo>
                  <a:pt x="42" y="461"/>
                  <a:pt x="43" y="460"/>
                  <a:pt x="43" y="461"/>
                </a:cubicBezTo>
                <a:cubicBezTo>
                  <a:pt x="48" y="453"/>
                  <a:pt x="48" y="453"/>
                  <a:pt x="48" y="453"/>
                </a:cubicBezTo>
                <a:cubicBezTo>
                  <a:pt x="48" y="453"/>
                  <a:pt x="41" y="467"/>
                  <a:pt x="37" y="479"/>
                </a:cubicBezTo>
                <a:close/>
                <a:moveTo>
                  <a:pt x="139" y="367"/>
                </a:moveTo>
                <a:cubicBezTo>
                  <a:pt x="139" y="367"/>
                  <a:pt x="117" y="358"/>
                  <a:pt x="114" y="367"/>
                </a:cubicBezTo>
                <a:cubicBezTo>
                  <a:pt x="113" y="370"/>
                  <a:pt x="115" y="371"/>
                  <a:pt x="115" y="372"/>
                </a:cubicBezTo>
                <a:cubicBezTo>
                  <a:pt x="115" y="374"/>
                  <a:pt x="106" y="400"/>
                  <a:pt x="106" y="400"/>
                </a:cubicBezTo>
                <a:cubicBezTo>
                  <a:pt x="106" y="400"/>
                  <a:pt x="100" y="380"/>
                  <a:pt x="99" y="378"/>
                </a:cubicBezTo>
                <a:cubicBezTo>
                  <a:pt x="99" y="377"/>
                  <a:pt x="98" y="377"/>
                  <a:pt x="96" y="375"/>
                </a:cubicBezTo>
                <a:cubicBezTo>
                  <a:pt x="95" y="373"/>
                  <a:pt x="95" y="365"/>
                  <a:pt x="93" y="364"/>
                </a:cubicBezTo>
                <a:cubicBezTo>
                  <a:pt x="91" y="364"/>
                  <a:pt x="96" y="361"/>
                  <a:pt x="96" y="360"/>
                </a:cubicBezTo>
                <a:cubicBezTo>
                  <a:pt x="96" y="358"/>
                  <a:pt x="108" y="356"/>
                  <a:pt x="106" y="342"/>
                </a:cubicBezTo>
                <a:cubicBezTo>
                  <a:pt x="106" y="340"/>
                  <a:pt x="111" y="330"/>
                  <a:pt x="114" y="327"/>
                </a:cubicBezTo>
                <a:cubicBezTo>
                  <a:pt x="119" y="319"/>
                  <a:pt x="139" y="296"/>
                  <a:pt x="144" y="288"/>
                </a:cubicBezTo>
                <a:cubicBezTo>
                  <a:pt x="157" y="267"/>
                  <a:pt x="160" y="252"/>
                  <a:pt x="164" y="249"/>
                </a:cubicBezTo>
                <a:cubicBezTo>
                  <a:pt x="164" y="249"/>
                  <a:pt x="164" y="263"/>
                  <a:pt x="164" y="264"/>
                </a:cubicBezTo>
                <a:cubicBezTo>
                  <a:pt x="164" y="265"/>
                  <a:pt x="139" y="331"/>
                  <a:pt x="141" y="336"/>
                </a:cubicBezTo>
                <a:cubicBezTo>
                  <a:pt x="136" y="337"/>
                  <a:pt x="133" y="345"/>
                  <a:pt x="135" y="350"/>
                </a:cubicBezTo>
                <a:cubicBezTo>
                  <a:pt x="135" y="350"/>
                  <a:pt x="135" y="349"/>
                  <a:pt x="134" y="350"/>
                </a:cubicBezTo>
                <a:cubicBezTo>
                  <a:pt x="133" y="351"/>
                  <a:pt x="132" y="355"/>
                  <a:pt x="134" y="357"/>
                </a:cubicBezTo>
                <a:cubicBezTo>
                  <a:pt x="135" y="359"/>
                  <a:pt x="138" y="357"/>
                  <a:pt x="140" y="359"/>
                </a:cubicBezTo>
                <a:cubicBezTo>
                  <a:pt x="141" y="361"/>
                  <a:pt x="139" y="367"/>
                  <a:pt x="139" y="367"/>
                </a:cubicBezTo>
                <a:close/>
                <a:moveTo>
                  <a:pt x="142" y="355"/>
                </a:moveTo>
                <a:cubicBezTo>
                  <a:pt x="142" y="355"/>
                  <a:pt x="142" y="355"/>
                  <a:pt x="142" y="355"/>
                </a:cubicBezTo>
                <a:cubicBezTo>
                  <a:pt x="136" y="354"/>
                  <a:pt x="136" y="354"/>
                  <a:pt x="136" y="354"/>
                </a:cubicBezTo>
                <a:cubicBezTo>
                  <a:pt x="136" y="352"/>
                  <a:pt x="136" y="352"/>
                  <a:pt x="136" y="352"/>
                </a:cubicBezTo>
                <a:cubicBezTo>
                  <a:pt x="151" y="355"/>
                  <a:pt x="151" y="355"/>
                  <a:pt x="151" y="355"/>
                </a:cubicBezTo>
                <a:cubicBezTo>
                  <a:pt x="151" y="357"/>
                  <a:pt x="151" y="357"/>
                  <a:pt x="151" y="357"/>
                </a:cubicBezTo>
                <a:cubicBezTo>
                  <a:pt x="144" y="355"/>
                  <a:pt x="144" y="355"/>
                  <a:pt x="144" y="355"/>
                </a:cubicBezTo>
                <a:cubicBezTo>
                  <a:pt x="143" y="355"/>
                  <a:pt x="143" y="355"/>
                  <a:pt x="143" y="355"/>
                </a:cubicBezTo>
                <a:lnTo>
                  <a:pt x="142" y="355"/>
                </a:lnTo>
                <a:close/>
                <a:moveTo>
                  <a:pt x="155" y="363"/>
                </a:moveTo>
                <a:cubicBezTo>
                  <a:pt x="151" y="363"/>
                  <a:pt x="151" y="363"/>
                  <a:pt x="151" y="363"/>
                </a:cubicBezTo>
                <a:cubicBezTo>
                  <a:pt x="151" y="363"/>
                  <a:pt x="147" y="369"/>
                  <a:pt x="143" y="369"/>
                </a:cubicBezTo>
                <a:cubicBezTo>
                  <a:pt x="144" y="360"/>
                  <a:pt x="144" y="360"/>
                  <a:pt x="144" y="360"/>
                </a:cubicBezTo>
                <a:cubicBezTo>
                  <a:pt x="153" y="360"/>
                  <a:pt x="153" y="360"/>
                  <a:pt x="153" y="360"/>
                </a:cubicBezTo>
                <a:cubicBezTo>
                  <a:pt x="153" y="358"/>
                  <a:pt x="153" y="358"/>
                  <a:pt x="153" y="358"/>
                </a:cubicBezTo>
                <a:cubicBezTo>
                  <a:pt x="155" y="359"/>
                  <a:pt x="155" y="359"/>
                  <a:pt x="155" y="359"/>
                </a:cubicBezTo>
                <a:lnTo>
                  <a:pt x="155" y="363"/>
                </a:lnTo>
                <a:close/>
                <a:moveTo>
                  <a:pt x="157" y="356"/>
                </a:moveTo>
                <a:cubicBezTo>
                  <a:pt x="154" y="355"/>
                  <a:pt x="154" y="355"/>
                  <a:pt x="154" y="355"/>
                </a:cubicBezTo>
                <a:cubicBezTo>
                  <a:pt x="154" y="352"/>
                  <a:pt x="154" y="352"/>
                  <a:pt x="154" y="352"/>
                </a:cubicBezTo>
                <a:cubicBezTo>
                  <a:pt x="158" y="354"/>
                  <a:pt x="158" y="354"/>
                  <a:pt x="158" y="354"/>
                </a:cubicBezTo>
                <a:lnTo>
                  <a:pt x="157" y="356"/>
                </a:lnTo>
                <a:close/>
                <a:moveTo>
                  <a:pt x="179" y="256"/>
                </a:moveTo>
                <a:cubicBezTo>
                  <a:pt x="178" y="269"/>
                  <a:pt x="177" y="282"/>
                  <a:pt x="175" y="286"/>
                </a:cubicBezTo>
                <a:cubicBezTo>
                  <a:pt x="171" y="294"/>
                  <a:pt x="157" y="336"/>
                  <a:pt x="157" y="336"/>
                </a:cubicBezTo>
                <a:cubicBezTo>
                  <a:pt x="157" y="336"/>
                  <a:pt x="157" y="338"/>
                  <a:pt x="156" y="336"/>
                </a:cubicBezTo>
                <a:cubicBezTo>
                  <a:pt x="156" y="336"/>
                  <a:pt x="158" y="321"/>
                  <a:pt x="160" y="305"/>
                </a:cubicBezTo>
                <a:cubicBezTo>
                  <a:pt x="163" y="288"/>
                  <a:pt x="165" y="269"/>
                  <a:pt x="166" y="263"/>
                </a:cubicBezTo>
                <a:cubicBezTo>
                  <a:pt x="167" y="260"/>
                  <a:pt x="173" y="226"/>
                  <a:pt x="179" y="226"/>
                </a:cubicBezTo>
                <a:cubicBezTo>
                  <a:pt x="184" y="225"/>
                  <a:pt x="180" y="240"/>
                  <a:pt x="179" y="256"/>
                </a:cubicBezTo>
                <a:close/>
              </a:path>
            </a:pathLst>
          </a:custGeom>
          <a:solidFill>
            <a:schemeClr val="accent2">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rebuchet MS"/>
              <a:ea typeface="ヒラギノ角ゴ Pro W3" charset="0"/>
            </a:endParaRPr>
          </a:p>
        </p:txBody>
      </p:sp>
      <p:sp>
        <p:nvSpPr>
          <p:cNvPr id="10" name="Rectangle 9"/>
          <p:cNvSpPr/>
          <p:nvPr/>
        </p:nvSpPr>
        <p:spPr>
          <a:xfrm>
            <a:off x="634548" y="4312191"/>
            <a:ext cx="4162616" cy="369332"/>
          </a:xfrm>
          <a:prstGeom prst="rect">
            <a:avLst/>
          </a:prstGeom>
        </p:spPr>
        <p:txBody>
          <a:bodyPr wrap="square" lIns="0" tIns="0" rIns="0" bIns="0">
            <a:spAutoFit/>
          </a:bodyPr>
          <a:lstStyle/>
          <a:p>
            <a:pPr marL="0" lvl="1" algn="r">
              <a:spcBef>
                <a:spcPts val="600"/>
              </a:spcBef>
              <a:spcAft>
                <a:spcPts val="600"/>
              </a:spcAft>
              <a:defRPr/>
            </a:pPr>
            <a:r>
              <a:rPr lang="en-US" sz="1200" dirty="0">
                <a:solidFill>
                  <a:prstClr val="black"/>
                </a:solidFill>
                <a:latin typeface="Trebuchet MS"/>
                <a:ea typeface="ヒラギノ角ゴ Pro W3" pitchFamily="-112" charset="-128"/>
              </a:rPr>
              <a:t>Convert the non-leisure travellers into income-generating travellers by making travel a need beyond any other desire</a:t>
            </a:r>
          </a:p>
        </p:txBody>
      </p:sp>
      <p:sp>
        <p:nvSpPr>
          <p:cNvPr id="42" name="Rectangle 41"/>
          <p:cNvSpPr/>
          <p:nvPr/>
        </p:nvSpPr>
        <p:spPr>
          <a:xfrm>
            <a:off x="495751" y="5236861"/>
            <a:ext cx="3362007" cy="276999"/>
          </a:xfrm>
          <a:prstGeom prst="rect">
            <a:avLst/>
          </a:prstGeom>
        </p:spPr>
        <p:txBody>
          <a:bodyPr wrap="square">
            <a:spAutoFit/>
          </a:bodyPr>
          <a:lstStyle/>
          <a:p>
            <a:pPr marL="0" lvl="1" algn="r">
              <a:spcBef>
                <a:spcPts val="600"/>
              </a:spcBef>
              <a:spcAft>
                <a:spcPts val="600"/>
              </a:spcAft>
              <a:defRPr/>
            </a:pPr>
            <a:r>
              <a:rPr lang="en-US" sz="1200" dirty="0">
                <a:solidFill>
                  <a:prstClr val="black"/>
                </a:solidFill>
                <a:latin typeface="Trebuchet MS"/>
                <a:ea typeface="ヒラギノ角ゴ Pro W3" pitchFamily="-112" charset="-128"/>
              </a:rPr>
              <a:t>Make holidays accessible and easy</a:t>
            </a:r>
          </a:p>
        </p:txBody>
      </p:sp>
      <p:sp>
        <p:nvSpPr>
          <p:cNvPr id="49" name="Rectangle 48"/>
          <p:cNvSpPr/>
          <p:nvPr/>
        </p:nvSpPr>
        <p:spPr>
          <a:xfrm>
            <a:off x="6910020" y="4237990"/>
            <a:ext cx="4359166" cy="184666"/>
          </a:xfrm>
          <a:prstGeom prst="rect">
            <a:avLst/>
          </a:prstGeom>
        </p:spPr>
        <p:txBody>
          <a:bodyPr wrap="square" lIns="0" tIns="0" rIns="0" bIns="0">
            <a:spAutoFit/>
          </a:bodyPr>
          <a:lstStyle/>
          <a:p>
            <a:pPr marL="0" lvl="1">
              <a:spcBef>
                <a:spcPts val="600"/>
              </a:spcBef>
              <a:spcAft>
                <a:spcPts val="600"/>
              </a:spcAft>
              <a:defRPr/>
            </a:pPr>
            <a:r>
              <a:rPr lang="en-US" sz="1200" dirty="0">
                <a:solidFill>
                  <a:prstClr val="black"/>
                </a:solidFill>
                <a:latin typeface="Trebuchet MS"/>
                <a:ea typeface="ヒラギノ角ゴ Pro W3" pitchFamily="-112" charset="-128"/>
              </a:rPr>
              <a:t>Forge partnerships with </a:t>
            </a:r>
            <a:r>
              <a:rPr lang="en-US" sz="1200" i="1" dirty="0">
                <a:solidFill>
                  <a:prstClr val="black"/>
                </a:solidFill>
                <a:latin typeface="Trebuchet MS"/>
                <a:ea typeface="ヒラギノ角ゴ Pro W3" pitchFamily="-112" charset="-128"/>
              </a:rPr>
              <a:t>Proudly South African </a:t>
            </a:r>
            <a:r>
              <a:rPr lang="en-US" sz="1200" dirty="0">
                <a:solidFill>
                  <a:prstClr val="black"/>
                </a:solidFill>
                <a:latin typeface="Trebuchet MS"/>
                <a:ea typeface="ヒラギノ角ゴ Pro W3" pitchFamily="-112" charset="-128"/>
              </a:rPr>
              <a:t>companies</a:t>
            </a:r>
          </a:p>
        </p:txBody>
      </p:sp>
      <p:grpSp>
        <p:nvGrpSpPr>
          <p:cNvPr id="13" name="Group 12"/>
          <p:cNvGrpSpPr/>
          <p:nvPr/>
        </p:nvGrpSpPr>
        <p:grpSpPr>
          <a:xfrm>
            <a:off x="6566523" y="4231388"/>
            <a:ext cx="209680" cy="209680"/>
            <a:chOff x="6687605" y="3461171"/>
            <a:chExt cx="209680" cy="209680"/>
          </a:xfrm>
        </p:grpSpPr>
        <p:sp>
          <p:nvSpPr>
            <p:cNvPr id="11" name="Oval 10"/>
            <p:cNvSpPr/>
            <p:nvPr/>
          </p:nvSpPr>
          <p:spPr bwMode="auto">
            <a:xfrm>
              <a:off x="6687605" y="3461171"/>
              <a:ext cx="209680" cy="20968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sp>
          <p:nvSpPr>
            <p:cNvPr id="12" name="Oval 11"/>
            <p:cNvSpPr/>
            <p:nvPr/>
          </p:nvSpPr>
          <p:spPr bwMode="auto">
            <a:xfrm>
              <a:off x="6762141" y="3535707"/>
              <a:ext cx="60609" cy="6060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grpSp>
      <p:sp>
        <p:nvSpPr>
          <p:cNvPr id="53" name="Rectangle 52"/>
          <p:cNvSpPr/>
          <p:nvPr/>
        </p:nvSpPr>
        <p:spPr>
          <a:xfrm>
            <a:off x="7463772" y="4674457"/>
            <a:ext cx="4359166" cy="184666"/>
          </a:xfrm>
          <a:prstGeom prst="rect">
            <a:avLst/>
          </a:prstGeom>
        </p:spPr>
        <p:txBody>
          <a:bodyPr wrap="square" lIns="0" tIns="0" rIns="0" bIns="0">
            <a:spAutoFit/>
          </a:bodyPr>
          <a:lstStyle/>
          <a:p>
            <a:pPr marL="0" lvl="1">
              <a:spcBef>
                <a:spcPts val="600"/>
              </a:spcBef>
              <a:spcAft>
                <a:spcPts val="600"/>
              </a:spcAft>
              <a:defRPr/>
            </a:pPr>
            <a:r>
              <a:rPr lang="en-US" sz="1200" dirty="0">
                <a:solidFill>
                  <a:prstClr val="black"/>
                </a:solidFill>
                <a:latin typeface="Trebuchet MS"/>
                <a:ea typeface="ヒラギノ角ゴ Pro W3" pitchFamily="-112" charset="-128"/>
              </a:rPr>
              <a:t>Acknowledge the role of everyone in the tourism value chain</a:t>
            </a:r>
          </a:p>
        </p:txBody>
      </p:sp>
      <p:grpSp>
        <p:nvGrpSpPr>
          <p:cNvPr id="54" name="Group 53"/>
          <p:cNvGrpSpPr/>
          <p:nvPr/>
        </p:nvGrpSpPr>
        <p:grpSpPr>
          <a:xfrm>
            <a:off x="7179556" y="4679461"/>
            <a:ext cx="209680" cy="209680"/>
            <a:chOff x="6687605" y="3461171"/>
            <a:chExt cx="209680" cy="209680"/>
          </a:xfrm>
        </p:grpSpPr>
        <p:sp>
          <p:nvSpPr>
            <p:cNvPr id="56" name="Oval 55"/>
            <p:cNvSpPr/>
            <p:nvPr/>
          </p:nvSpPr>
          <p:spPr bwMode="auto">
            <a:xfrm>
              <a:off x="6687605" y="3461171"/>
              <a:ext cx="209680" cy="20968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sp>
          <p:nvSpPr>
            <p:cNvPr id="57" name="Oval 56"/>
            <p:cNvSpPr/>
            <p:nvPr/>
          </p:nvSpPr>
          <p:spPr bwMode="auto">
            <a:xfrm>
              <a:off x="6762141" y="3535707"/>
              <a:ext cx="60609" cy="6060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grpSp>
      <p:sp>
        <p:nvSpPr>
          <p:cNvPr id="69" name="Rectangle 68"/>
          <p:cNvSpPr/>
          <p:nvPr/>
        </p:nvSpPr>
        <p:spPr>
          <a:xfrm>
            <a:off x="8186262" y="5237122"/>
            <a:ext cx="3200400" cy="184666"/>
          </a:xfrm>
          <a:prstGeom prst="rect">
            <a:avLst/>
          </a:prstGeom>
        </p:spPr>
        <p:txBody>
          <a:bodyPr wrap="square" lIns="0" tIns="0" rIns="0" bIns="0">
            <a:spAutoFit/>
          </a:bodyPr>
          <a:lstStyle/>
          <a:p>
            <a:pPr marL="0" lvl="1">
              <a:spcBef>
                <a:spcPts val="600"/>
              </a:spcBef>
              <a:spcAft>
                <a:spcPts val="600"/>
              </a:spcAft>
              <a:defRPr/>
            </a:pPr>
            <a:r>
              <a:rPr lang="en-US" sz="1200" dirty="0">
                <a:solidFill>
                  <a:prstClr val="black"/>
                </a:solidFill>
                <a:latin typeface="Trebuchet MS"/>
                <a:ea typeface="ヒラギノ角ゴ Pro W3" pitchFamily="-112" charset="-128"/>
              </a:rPr>
              <a:t>Create more opportunities within tourism</a:t>
            </a:r>
          </a:p>
        </p:txBody>
      </p:sp>
      <p:grpSp>
        <p:nvGrpSpPr>
          <p:cNvPr id="70" name="Group 69"/>
          <p:cNvGrpSpPr/>
          <p:nvPr/>
        </p:nvGrpSpPr>
        <p:grpSpPr>
          <a:xfrm>
            <a:off x="7857922" y="5244393"/>
            <a:ext cx="209680" cy="209680"/>
            <a:chOff x="6687605" y="3461171"/>
            <a:chExt cx="209680" cy="209680"/>
          </a:xfrm>
        </p:grpSpPr>
        <p:sp>
          <p:nvSpPr>
            <p:cNvPr id="73" name="Oval 72"/>
            <p:cNvSpPr/>
            <p:nvPr/>
          </p:nvSpPr>
          <p:spPr bwMode="auto">
            <a:xfrm>
              <a:off x="6687605" y="3461171"/>
              <a:ext cx="209680" cy="20968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sp>
          <p:nvSpPr>
            <p:cNvPr id="74" name="Oval 73"/>
            <p:cNvSpPr/>
            <p:nvPr/>
          </p:nvSpPr>
          <p:spPr bwMode="auto">
            <a:xfrm>
              <a:off x="6762141" y="3535707"/>
              <a:ext cx="60609" cy="6060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grpSp>
      <p:sp>
        <p:nvSpPr>
          <p:cNvPr id="75" name="Rectangle 74"/>
          <p:cNvSpPr/>
          <p:nvPr/>
        </p:nvSpPr>
        <p:spPr>
          <a:xfrm>
            <a:off x="8801114" y="5661552"/>
            <a:ext cx="2963777" cy="369332"/>
          </a:xfrm>
          <a:prstGeom prst="rect">
            <a:avLst/>
          </a:prstGeom>
        </p:spPr>
        <p:txBody>
          <a:bodyPr wrap="square" lIns="0" tIns="0" rIns="0" bIns="0">
            <a:spAutoFit/>
          </a:bodyPr>
          <a:lstStyle/>
          <a:p>
            <a:pPr marL="0" lvl="1" algn="r">
              <a:spcBef>
                <a:spcPts val="600"/>
              </a:spcBef>
              <a:spcAft>
                <a:spcPts val="600"/>
              </a:spcAft>
              <a:defRPr/>
            </a:pPr>
            <a:r>
              <a:rPr lang="en-US" sz="1200" dirty="0">
                <a:solidFill>
                  <a:prstClr val="black"/>
                </a:solidFill>
                <a:latin typeface="Trebuchet MS"/>
                <a:ea typeface="ヒラギノ角ゴ Pro W3" pitchFamily="-112" charset="-128"/>
              </a:rPr>
              <a:t>Ensure tourism is accessible, easy and part of everyday life for all South Africans</a:t>
            </a:r>
          </a:p>
        </p:txBody>
      </p:sp>
      <p:grpSp>
        <p:nvGrpSpPr>
          <p:cNvPr id="76" name="Group 75"/>
          <p:cNvGrpSpPr/>
          <p:nvPr/>
        </p:nvGrpSpPr>
        <p:grpSpPr>
          <a:xfrm>
            <a:off x="8518423" y="5747535"/>
            <a:ext cx="209680" cy="209680"/>
            <a:chOff x="6687605" y="3461171"/>
            <a:chExt cx="209680" cy="209680"/>
          </a:xfrm>
        </p:grpSpPr>
        <p:sp>
          <p:nvSpPr>
            <p:cNvPr id="77" name="Oval 76"/>
            <p:cNvSpPr/>
            <p:nvPr/>
          </p:nvSpPr>
          <p:spPr bwMode="auto">
            <a:xfrm>
              <a:off x="6687605" y="3461171"/>
              <a:ext cx="209680" cy="20968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sp>
          <p:nvSpPr>
            <p:cNvPr id="78" name="Oval 77"/>
            <p:cNvSpPr/>
            <p:nvPr/>
          </p:nvSpPr>
          <p:spPr bwMode="auto">
            <a:xfrm>
              <a:off x="6762141" y="3535707"/>
              <a:ext cx="60609" cy="6060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grpSp>
      <p:grpSp>
        <p:nvGrpSpPr>
          <p:cNvPr id="79" name="Group 78"/>
          <p:cNvGrpSpPr/>
          <p:nvPr/>
        </p:nvGrpSpPr>
        <p:grpSpPr>
          <a:xfrm>
            <a:off x="5002407" y="4374095"/>
            <a:ext cx="209680" cy="209680"/>
            <a:chOff x="6687605" y="3461171"/>
            <a:chExt cx="209680" cy="209680"/>
          </a:xfrm>
        </p:grpSpPr>
        <p:sp>
          <p:nvSpPr>
            <p:cNvPr id="80" name="Oval 79"/>
            <p:cNvSpPr/>
            <p:nvPr/>
          </p:nvSpPr>
          <p:spPr bwMode="auto">
            <a:xfrm>
              <a:off x="6687605" y="3461171"/>
              <a:ext cx="209680" cy="209680"/>
            </a:xfrm>
            <a:prstGeom prst="ellipse">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sp>
          <p:nvSpPr>
            <p:cNvPr id="81" name="Oval 80"/>
            <p:cNvSpPr/>
            <p:nvPr/>
          </p:nvSpPr>
          <p:spPr bwMode="auto">
            <a:xfrm>
              <a:off x="6762141" y="3535707"/>
              <a:ext cx="60609" cy="6060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grpSp>
      <p:grpSp>
        <p:nvGrpSpPr>
          <p:cNvPr id="82" name="Group 81"/>
          <p:cNvGrpSpPr/>
          <p:nvPr/>
        </p:nvGrpSpPr>
        <p:grpSpPr>
          <a:xfrm>
            <a:off x="3898839" y="5284332"/>
            <a:ext cx="209680" cy="209680"/>
            <a:chOff x="6687605" y="3461171"/>
            <a:chExt cx="209680" cy="209680"/>
          </a:xfrm>
        </p:grpSpPr>
        <p:sp>
          <p:nvSpPr>
            <p:cNvPr id="83" name="Oval 82"/>
            <p:cNvSpPr/>
            <p:nvPr/>
          </p:nvSpPr>
          <p:spPr bwMode="auto">
            <a:xfrm>
              <a:off x="6687605" y="3461171"/>
              <a:ext cx="209680" cy="209680"/>
            </a:xfrm>
            <a:prstGeom prst="ellipse">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sp>
          <p:nvSpPr>
            <p:cNvPr id="84" name="Oval 83"/>
            <p:cNvSpPr/>
            <p:nvPr/>
          </p:nvSpPr>
          <p:spPr bwMode="auto">
            <a:xfrm>
              <a:off x="6762141" y="3535707"/>
              <a:ext cx="60609" cy="6060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prstClr val="black"/>
                </a:solidFill>
                <a:latin typeface="Arial" pitchFamily="-112" charset="0"/>
                <a:ea typeface="ヒラギノ角ゴ Pro W3" pitchFamily="-112" charset="-128"/>
                <a:cs typeface="ヒラギノ角ゴ Pro W3" pitchFamily="-112" charset="-128"/>
              </a:endParaRPr>
            </a:p>
          </p:txBody>
        </p:sp>
      </p:grpSp>
      <p:pic>
        <p:nvPicPr>
          <p:cNvPr id="65"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506540" y="6190976"/>
            <a:ext cx="1162211" cy="58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87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 name="Object 674" hidden="1"/>
          <p:cNvGraphicFramePr>
            <a:graphicFrameLocks noChangeAspect="1"/>
          </p:cNvGraphicFramePr>
          <p:nvPr>
            <p:custDataLst>
              <p:tags r:id="rId2"/>
            </p:custDataLst>
            <p:extLst/>
          </p:nvPr>
        </p:nvGraphicFramePr>
        <p:xfrm>
          <a:off x="1525590" y="92871"/>
          <a:ext cx="1587" cy="1587"/>
        </p:xfrm>
        <a:graphic>
          <a:graphicData uri="http://schemas.openxmlformats.org/presentationml/2006/ole">
            <mc:AlternateContent xmlns:mc="http://schemas.openxmlformats.org/markup-compatibility/2006">
              <mc:Choice xmlns:v="urn:schemas-microsoft-com:vml" Requires="v">
                <p:oleObj spid="_x0000_s34842" name="think-cell Slide" r:id="rId5" imgW="270" imgH="270" progId="TCLayout.ActiveDocument.1">
                  <p:embed/>
                </p:oleObj>
              </mc:Choice>
              <mc:Fallback>
                <p:oleObj name="think-cell Slide" r:id="rId5" imgW="270" imgH="270" progId="TCLayout.ActiveDocument.1">
                  <p:embed/>
                  <p:pic>
                    <p:nvPicPr>
                      <p:cNvPr id="675" name="Object 674" hidden="1"/>
                      <p:cNvPicPr/>
                      <p:nvPr/>
                    </p:nvPicPr>
                    <p:blipFill>
                      <a:blip r:embed="rId6"/>
                      <a:stretch>
                        <a:fillRect/>
                      </a:stretch>
                    </p:blipFill>
                    <p:spPr>
                      <a:xfrm>
                        <a:off x="1525590" y="92871"/>
                        <a:ext cx="1587" cy="1587"/>
                      </a:xfrm>
                      <a:prstGeom prst="rect">
                        <a:avLst/>
                      </a:prstGeom>
                    </p:spPr>
                  </p:pic>
                </p:oleObj>
              </mc:Fallback>
            </mc:AlternateContent>
          </a:graphicData>
        </a:graphic>
      </p:graphicFrame>
      <p:sp>
        <p:nvSpPr>
          <p:cNvPr id="7" name="Title 2"/>
          <p:cNvSpPr>
            <a:spLocks noGrp="1"/>
          </p:cNvSpPr>
          <p:nvPr>
            <p:ph type="title"/>
          </p:nvPr>
        </p:nvSpPr>
        <p:spPr bwMode="gray">
          <a:xfrm>
            <a:off x="508000" y="361155"/>
            <a:ext cx="11176000" cy="457200"/>
          </a:xfrm>
          <a:noFill/>
          <a:ln w="9525">
            <a:noFill/>
            <a:miter lim="800000"/>
            <a:headEnd/>
            <a:tailEnd/>
          </a:ln>
        </p:spPr>
        <p:txBody>
          <a:bodyPr vert="horz" wrap="square" lIns="45720" tIns="0" rIns="45720" bIns="0" numCol="1" rtlCol="0" anchor="ctr" anchorCtr="0" compatLnSpc="1">
            <a:prstTxWarp prst="textNoShape">
              <a:avLst/>
            </a:prstTxWarp>
            <a:normAutofit fontScale="90000"/>
          </a:bodyPr>
          <a:lstStyle/>
          <a:p>
            <a:pPr>
              <a:lnSpc>
                <a:spcPct val="100000"/>
              </a:lnSpc>
            </a:pPr>
            <a:r>
              <a:rPr lang="en-US" sz="1800" dirty="0"/>
              <a:t>To inform the Domestic Market Strategy, a deeper analysis of the South African population was conducted to identify the insights that would help SA Tourism promote domestic holiday travel</a:t>
            </a:r>
            <a:endParaRPr lang="en-ZA" sz="1800" dirty="0">
              <a:cs typeface="Calibri" pitchFamily="34" charset="0"/>
              <a:sym typeface="Calibri" panose="020F0502020204030204" pitchFamily="34" charset="0"/>
            </a:endParaRPr>
          </a:p>
        </p:txBody>
      </p:sp>
      <p:grpSp>
        <p:nvGrpSpPr>
          <p:cNvPr id="2" name="Group 1"/>
          <p:cNvGrpSpPr/>
          <p:nvPr/>
        </p:nvGrpSpPr>
        <p:grpSpPr>
          <a:xfrm>
            <a:off x="1108446" y="1507127"/>
            <a:ext cx="8930904" cy="4160179"/>
            <a:chOff x="1108446" y="1206904"/>
            <a:chExt cx="9026154" cy="4370392"/>
          </a:xfrm>
        </p:grpSpPr>
        <p:sp>
          <p:nvSpPr>
            <p:cNvPr id="37" name="Text Box 33"/>
            <p:cNvSpPr txBox="1">
              <a:spLocks noChangeArrowheads="1"/>
            </p:cNvSpPr>
            <p:nvPr/>
          </p:nvSpPr>
          <p:spPr bwMode="auto">
            <a:xfrm>
              <a:off x="1371600" y="5027638"/>
              <a:ext cx="8763000" cy="549658"/>
            </a:xfrm>
            <a:prstGeom prst="wedgeRectCallout">
              <a:avLst>
                <a:gd name="adj1" fmla="val -18134"/>
                <a:gd name="adj2" fmla="val -87757"/>
              </a:avLst>
            </a:prstGeom>
            <a:solidFill>
              <a:schemeClr val="bg1">
                <a:lumMod val="85000"/>
              </a:schemeClr>
            </a:solidFill>
            <a:ln>
              <a:noFill/>
              <a:headEnd/>
              <a:tailEnd/>
            </a:ln>
          </p:spPr>
          <p:style>
            <a:lnRef idx="1">
              <a:schemeClr val="accent1"/>
            </a:lnRef>
            <a:fillRef idx="2">
              <a:schemeClr val="accent1"/>
            </a:fillRef>
            <a:effectRef idx="1">
              <a:schemeClr val="accent1"/>
            </a:effectRef>
            <a:fontRef idx="minor">
              <a:schemeClr val="dk1"/>
            </a:fontRef>
          </p:style>
          <p:txBody>
            <a:bodyPr wrap="square" lIns="45720" rIns="45720">
              <a:spAutoFit/>
            </a:bodyPr>
            <a:lstStyle/>
            <a:p>
              <a:pPr algn="ctr" eaLnBrk="0" hangingPunct="0">
                <a:spcBef>
                  <a:spcPct val="50000"/>
                </a:spcBef>
                <a:defRPr/>
              </a:pPr>
              <a:r>
                <a:rPr lang="en-ZA" sz="1400" b="1" i="1" kern="0" dirty="0">
                  <a:solidFill>
                    <a:prstClr val="black"/>
                  </a:solidFill>
                  <a:latin typeface="Trebuchet MS"/>
                </a:rPr>
                <a:t>This group represents 21.5 million South Africans, all over the age of 18 and earning a personal monthly income</a:t>
              </a:r>
              <a:endParaRPr lang="en-ZA" sz="1400" i="1" kern="0" dirty="0">
                <a:solidFill>
                  <a:prstClr val="black"/>
                </a:solidFill>
                <a:latin typeface="Trebuchet MS"/>
              </a:endParaRPr>
            </a:p>
          </p:txBody>
        </p:sp>
        <p:sp>
          <p:nvSpPr>
            <p:cNvPr id="40" name="Freeform 6"/>
            <p:cNvSpPr>
              <a:spLocks/>
            </p:cNvSpPr>
            <p:nvPr/>
          </p:nvSpPr>
          <p:spPr bwMode="auto">
            <a:xfrm flipH="1">
              <a:off x="2963432" y="1484716"/>
              <a:ext cx="2806700" cy="842962"/>
            </a:xfrm>
            <a:custGeom>
              <a:avLst/>
              <a:gdLst/>
              <a:ahLst/>
              <a:cxnLst>
                <a:cxn ang="0">
                  <a:pos x="0" y="0"/>
                </a:cxn>
                <a:cxn ang="0">
                  <a:pos x="209" y="417"/>
                </a:cxn>
                <a:cxn ang="0">
                  <a:pos x="890" y="531"/>
                </a:cxn>
                <a:cxn ang="0">
                  <a:pos x="1561" y="417"/>
                </a:cxn>
                <a:cxn ang="0">
                  <a:pos x="1768" y="1"/>
                </a:cxn>
                <a:cxn ang="0">
                  <a:pos x="887" y="130"/>
                </a:cxn>
                <a:cxn ang="0">
                  <a:pos x="0" y="0"/>
                </a:cxn>
              </a:cxnLst>
              <a:rect l="0" t="0" r="r" b="b"/>
              <a:pathLst>
                <a:path w="1768" h="531">
                  <a:moveTo>
                    <a:pt x="0" y="0"/>
                  </a:moveTo>
                  <a:cubicBezTo>
                    <a:pt x="53" y="54"/>
                    <a:pt x="177" y="342"/>
                    <a:pt x="209" y="417"/>
                  </a:cubicBezTo>
                  <a:cubicBezTo>
                    <a:pt x="358" y="504"/>
                    <a:pt x="665" y="531"/>
                    <a:pt x="890" y="531"/>
                  </a:cubicBezTo>
                  <a:cubicBezTo>
                    <a:pt x="1115" y="531"/>
                    <a:pt x="1415" y="505"/>
                    <a:pt x="1561" y="417"/>
                  </a:cubicBezTo>
                  <a:cubicBezTo>
                    <a:pt x="1583" y="351"/>
                    <a:pt x="1719" y="59"/>
                    <a:pt x="1768" y="1"/>
                  </a:cubicBezTo>
                  <a:cubicBezTo>
                    <a:pt x="1606" y="111"/>
                    <a:pt x="1182" y="130"/>
                    <a:pt x="887" y="130"/>
                  </a:cubicBezTo>
                  <a:cubicBezTo>
                    <a:pt x="592" y="130"/>
                    <a:pt x="145" y="103"/>
                    <a:pt x="0" y="0"/>
                  </a:cubicBezTo>
                  <a:close/>
                </a:path>
              </a:pathLst>
            </a:custGeom>
            <a:gradFill rotWithShape="0">
              <a:gsLst>
                <a:gs pos="0">
                  <a:srgbClr val="17496F"/>
                </a:gs>
                <a:gs pos="50000">
                  <a:srgbClr val="17496F">
                    <a:gamma/>
                    <a:tint val="32549"/>
                    <a:invGamma/>
                  </a:srgbClr>
                </a:gs>
                <a:gs pos="100000">
                  <a:srgbClr val="17496F"/>
                </a:gs>
              </a:gsLst>
              <a:lin ang="0" scaled="1"/>
            </a:gra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kern="0" dirty="0">
                <a:solidFill>
                  <a:sysClr val="windowText" lastClr="000000"/>
                </a:solidFill>
                <a:latin typeface="Trebuchet MS" panose="020B0603020202020204" pitchFamily="34" charset="0"/>
                <a:ea typeface="ヒラギノ角ゴ Pro W3" charset="0"/>
              </a:endParaRPr>
            </a:p>
          </p:txBody>
        </p:sp>
        <p:sp>
          <p:nvSpPr>
            <p:cNvPr id="41" name="Oval 8"/>
            <p:cNvSpPr>
              <a:spLocks noChangeArrowheads="1"/>
            </p:cNvSpPr>
            <p:nvPr/>
          </p:nvSpPr>
          <p:spPr bwMode="auto">
            <a:xfrm>
              <a:off x="2948352" y="1206904"/>
              <a:ext cx="2836863" cy="492125"/>
            </a:xfrm>
            <a:prstGeom prst="ellipse">
              <a:avLst/>
            </a:prstGeom>
            <a:gradFill rotWithShape="0">
              <a:gsLst>
                <a:gs pos="0">
                  <a:srgbClr val="17496F"/>
                </a:gs>
                <a:gs pos="100000">
                  <a:srgbClr val="17496F">
                    <a:gamma/>
                    <a:shade val="74510"/>
                    <a:invGamma/>
                  </a:srgbClr>
                </a:gs>
              </a:gsLst>
              <a:lin ang="5400000" scaled="1"/>
            </a:gradFill>
            <a:ln w="9525">
              <a:noFill/>
              <a:round/>
              <a:headEnd/>
              <a:tailEn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kern="0" dirty="0">
                <a:solidFill>
                  <a:sysClr val="windowText" lastClr="000000"/>
                </a:solidFill>
                <a:latin typeface="Trebuchet MS" panose="020B0603020202020204" pitchFamily="34" charset="0"/>
                <a:ea typeface="ヒラギノ角ゴ Pro W3" charset="0"/>
              </a:endParaRPr>
            </a:p>
          </p:txBody>
        </p:sp>
        <p:sp>
          <p:nvSpPr>
            <p:cNvPr id="42" name="Text Box 25"/>
            <p:cNvSpPr txBox="1">
              <a:spLocks noChangeArrowheads="1"/>
            </p:cNvSpPr>
            <p:nvPr/>
          </p:nvSpPr>
          <p:spPr bwMode="auto">
            <a:xfrm>
              <a:off x="3466671" y="1262717"/>
              <a:ext cx="1800225" cy="889154"/>
            </a:xfrm>
            <a:prstGeom prst="rect">
              <a:avLst/>
            </a:prstGeom>
            <a:noFill/>
            <a:ln w="9525">
              <a:noFill/>
              <a:miter lim="800000"/>
              <a:headEnd/>
              <a:tailEnd/>
            </a:ln>
          </p:spPr>
          <p:txBody>
            <a:bodyPr anchor="ctr">
              <a:spAutoFit/>
            </a:bodyPr>
            <a:lstStyle/>
            <a:p>
              <a:pPr algn="ctr" eaLnBrk="0" hangingPunct="0">
                <a:spcBef>
                  <a:spcPct val="50000"/>
                </a:spcBef>
                <a:defRPr/>
              </a:pPr>
              <a:r>
                <a:rPr lang="en-ZA" sz="1400" b="1" kern="0" dirty="0">
                  <a:solidFill>
                    <a:srgbClr val="FFFFFF"/>
                  </a:solidFill>
                  <a:latin typeface="Calibri" panose="020F0502020204030204" pitchFamily="34" charset="0"/>
                  <a:ea typeface="ヒラギノ角ゴ Pro W3" charset="0"/>
                </a:rPr>
                <a:t>56.5 Million</a:t>
              </a:r>
              <a:endParaRPr lang="en-ZA" sz="1400" b="1" kern="0" baseline="30000" dirty="0">
                <a:solidFill>
                  <a:srgbClr val="FFFFFF"/>
                </a:solidFill>
                <a:latin typeface="Calibri" panose="020F0502020204030204" pitchFamily="34" charset="0"/>
                <a:ea typeface="ヒラギノ角ゴ Pro W3" charset="0"/>
              </a:endParaRPr>
            </a:p>
            <a:p>
              <a:pPr algn="ctr" eaLnBrk="0" hangingPunct="0">
                <a:spcBef>
                  <a:spcPct val="50000"/>
                </a:spcBef>
                <a:defRPr/>
              </a:pPr>
              <a:r>
                <a:rPr lang="en-ZA" sz="1400" b="1" kern="0" dirty="0">
                  <a:solidFill>
                    <a:srgbClr val="FFFFFF"/>
                  </a:solidFill>
                  <a:latin typeface="Calibri" panose="020F0502020204030204" pitchFamily="34" charset="0"/>
                  <a:ea typeface="ヒラギノ角ゴ Pro W3" charset="0"/>
                </a:rPr>
                <a:t/>
              </a:r>
              <a:br>
                <a:rPr lang="en-ZA" sz="1400" b="1" kern="0" dirty="0">
                  <a:solidFill>
                    <a:srgbClr val="FFFFFF"/>
                  </a:solidFill>
                  <a:latin typeface="Calibri" panose="020F0502020204030204" pitchFamily="34" charset="0"/>
                  <a:ea typeface="ヒラギノ角ゴ Pro W3" charset="0"/>
                </a:rPr>
              </a:br>
              <a:r>
                <a:rPr lang="en-ZA" sz="1400" i="1" kern="0" dirty="0">
                  <a:solidFill>
                    <a:prstClr val="black"/>
                  </a:solidFill>
                  <a:latin typeface="Calibri" panose="020F0502020204030204" pitchFamily="34" charset="0"/>
                  <a:ea typeface="ヒラギノ角ゴ Pro W3" charset="0"/>
                </a:rPr>
                <a:t>(100% of total)</a:t>
              </a:r>
              <a:endParaRPr lang="en-ZA" sz="1400" i="1" kern="0" baseline="30000" dirty="0">
                <a:solidFill>
                  <a:prstClr val="black"/>
                </a:solidFill>
                <a:latin typeface="Calibri" panose="020F0502020204030204" pitchFamily="34" charset="0"/>
                <a:ea typeface="ヒラギノ角ゴ Pro W3" charset="0"/>
              </a:endParaRPr>
            </a:p>
          </p:txBody>
        </p:sp>
        <p:sp>
          <p:nvSpPr>
            <p:cNvPr id="43" name="Text Box 10"/>
            <p:cNvSpPr txBox="1">
              <a:spLocks noChangeArrowheads="1"/>
            </p:cNvSpPr>
            <p:nvPr/>
          </p:nvSpPr>
          <p:spPr bwMode="auto">
            <a:xfrm>
              <a:off x="1108446" y="1352796"/>
              <a:ext cx="1863355" cy="484993"/>
            </a:xfrm>
            <a:prstGeom prst="rect">
              <a:avLst/>
            </a:prstGeom>
            <a:noFill/>
            <a:ln w="9525">
              <a:noFill/>
              <a:miter lim="800000"/>
              <a:headEnd/>
              <a:tailEnd/>
            </a:ln>
          </p:spPr>
          <p:txBody>
            <a:bodyPr wrap="square" lIns="45720" rIns="45720" anchor="ctr">
              <a:spAutoFit/>
            </a:bodyPr>
            <a:lstStyle/>
            <a:p>
              <a:pPr algn="ctr" eaLnBrk="0" hangingPunct="0">
                <a:spcBef>
                  <a:spcPct val="50000"/>
                </a:spcBef>
                <a:defRPr/>
              </a:pPr>
              <a:r>
                <a:rPr lang="en-ZA" sz="1200" b="1" kern="0" dirty="0">
                  <a:solidFill>
                    <a:sysClr val="windowText" lastClr="000000"/>
                  </a:solidFill>
                  <a:latin typeface="Trebuchet MS" panose="020B0603020202020204" pitchFamily="34" charset="0"/>
                  <a:ea typeface="ヒラギノ角ゴ Pro W3" charset="0"/>
                </a:rPr>
                <a:t>Total South African population, 2014</a:t>
              </a:r>
            </a:p>
          </p:txBody>
        </p:sp>
        <p:sp>
          <p:nvSpPr>
            <p:cNvPr id="45" name="Oval 3"/>
            <p:cNvSpPr>
              <a:spLocks noChangeArrowheads="1"/>
            </p:cNvSpPr>
            <p:nvPr/>
          </p:nvSpPr>
          <p:spPr bwMode="auto">
            <a:xfrm>
              <a:off x="3515882" y="3664726"/>
              <a:ext cx="1701800" cy="492125"/>
            </a:xfrm>
            <a:prstGeom prst="ellipse">
              <a:avLst/>
            </a:prstGeom>
            <a:gradFill rotWithShape="0">
              <a:gsLst>
                <a:gs pos="0">
                  <a:srgbClr val="669933"/>
                </a:gs>
                <a:gs pos="100000">
                  <a:srgbClr val="669933">
                    <a:gamma/>
                    <a:shade val="74510"/>
                    <a:invGamma/>
                  </a:srgbClr>
                </a:gs>
              </a:gsLst>
              <a:lin ang="5400000" scaled="1"/>
            </a:gradFill>
            <a:ln w="9525">
              <a:noFill/>
              <a:round/>
              <a:headEnd/>
              <a:tailEn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kern="0" dirty="0">
                <a:solidFill>
                  <a:sysClr val="windowText" lastClr="000000"/>
                </a:solidFill>
                <a:latin typeface="Trebuchet MS" panose="020B0603020202020204" pitchFamily="34" charset="0"/>
                <a:ea typeface="ヒラギノ角ゴ Pro W3" charset="0"/>
              </a:endParaRPr>
            </a:p>
          </p:txBody>
        </p:sp>
        <p:sp>
          <p:nvSpPr>
            <p:cNvPr id="46" name="Freeform 9"/>
            <p:cNvSpPr>
              <a:spLocks/>
            </p:cNvSpPr>
            <p:nvPr/>
          </p:nvSpPr>
          <p:spPr bwMode="auto">
            <a:xfrm>
              <a:off x="3525407" y="3950475"/>
              <a:ext cx="1682750" cy="842962"/>
            </a:xfrm>
            <a:custGeom>
              <a:avLst/>
              <a:gdLst/>
              <a:ahLst/>
              <a:cxnLst>
                <a:cxn ang="0">
                  <a:pos x="1060" y="0"/>
                </a:cxn>
                <a:cxn ang="0">
                  <a:pos x="935" y="417"/>
                </a:cxn>
                <a:cxn ang="0">
                  <a:pos x="526" y="531"/>
                </a:cxn>
                <a:cxn ang="0">
                  <a:pos x="123" y="415"/>
                </a:cxn>
                <a:cxn ang="0">
                  <a:pos x="0" y="1"/>
                </a:cxn>
                <a:cxn ang="0">
                  <a:pos x="528" y="130"/>
                </a:cxn>
                <a:cxn ang="0">
                  <a:pos x="1060" y="0"/>
                </a:cxn>
              </a:cxnLst>
              <a:rect l="0" t="0" r="r" b="b"/>
              <a:pathLst>
                <a:path w="1060" h="531">
                  <a:moveTo>
                    <a:pt x="1060" y="0"/>
                  </a:moveTo>
                  <a:cubicBezTo>
                    <a:pt x="1028" y="54"/>
                    <a:pt x="954" y="342"/>
                    <a:pt x="935" y="417"/>
                  </a:cubicBezTo>
                  <a:cubicBezTo>
                    <a:pt x="843" y="505"/>
                    <a:pt x="661" y="531"/>
                    <a:pt x="526" y="531"/>
                  </a:cubicBezTo>
                  <a:cubicBezTo>
                    <a:pt x="391" y="531"/>
                    <a:pt x="221" y="515"/>
                    <a:pt x="123" y="415"/>
                  </a:cubicBezTo>
                  <a:cubicBezTo>
                    <a:pt x="110" y="349"/>
                    <a:pt x="29" y="59"/>
                    <a:pt x="0" y="1"/>
                  </a:cubicBezTo>
                  <a:cubicBezTo>
                    <a:pt x="97" y="111"/>
                    <a:pt x="351" y="130"/>
                    <a:pt x="528" y="130"/>
                  </a:cubicBezTo>
                  <a:cubicBezTo>
                    <a:pt x="705" y="130"/>
                    <a:pt x="959" y="101"/>
                    <a:pt x="1060" y="0"/>
                  </a:cubicBezTo>
                  <a:close/>
                </a:path>
              </a:pathLst>
            </a:custGeom>
            <a:gradFill rotWithShape="0">
              <a:gsLst>
                <a:gs pos="0">
                  <a:srgbClr val="669933"/>
                </a:gs>
                <a:gs pos="50000">
                  <a:srgbClr val="669933">
                    <a:gamma/>
                    <a:tint val="32549"/>
                    <a:invGamma/>
                  </a:srgbClr>
                </a:gs>
                <a:gs pos="100000">
                  <a:srgbClr val="669933"/>
                </a:gs>
              </a:gsLst>
              <a:lin ang="0" scaled="1"/>
            </a:gra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kern="0" dirty="0">
                <a:solidFill>
                  <a:sysClr val="windowText" lastClr="000000"/>
                </a:solidFill>
                <a:latin typeface="Trebuchet MS" panose="020B0603020202020204" pitchFamily="34" charset="0"/>
                <a:ea typeface="ヒラギノ角ゴ Pro W3" charset="0"/>
              </a:endParaRPr>
            </a:p>
          </p:txBody>
        </p:sp>
        <p:sp>
          <p:nvSpPr>
            <p:cNvPr id="47" name="Text Box 27"/>
            <p:cNvSpPr txBox="1">
              <a:spLocks noChangeArrowheads="1"/>
            </p:cNvSpPr>
            <p:nvPr/>
          </p:nvSpPr>
          <p:spPr bwMode="auto">
            <a:xfrm>
              <a:off x="3466671" y="3743125"/>
              <a:ext cx="1800225" cy="889154"/>
            </a:xfrm>
            <a:prstGeom prst="rect">
              <a:avLst/>
            </a:prstGeom>
            <a:noFill/>
            <a:ln w="9525">
              <a:noFill/>
              <a:miter lim="800000"/>
              <a:headEnd/>
              <a:tailEnd/>
            </a:ln>
          </p:spPr>
          <p:txBody>
            <a:bodyPr anchor="ctr">
              <a:spAutoFit/>
            </a:bodyPr>
            <a:lstStyle/>
            <a:p>
              <a:pPr algn="ctr" eaLnBrk="0" hangingPunct="0">
                <a:spcBef>
                  <a:spcPct val="50000"/>
                </a:spcBef>
                <a:defRPr/>
              </a:pPr>
              <a:r>
                <a:rPr lang="en-ZA" sz="1400" b="1" kern="0" dirty="0">
                  <a:solidFill>
                    <a:prstClr val="black"/>
                  </a:solidFill>
                  <a:latin typeface="Calibri" panose="020F0502020204030204" pitchFamily="34" charset="0"/>
                  <a:ea typeface="ヒラギノ角ゴ Pro W3" charset="0"/>
                </a:rPr>
                <a:t>21.5 Million</a:t>
              </a:r>
              <a:r>
                <a:rPr lang="en-ZA" sz="1400" b="1" kern="0" baseline="30000" dirty="0">
                  <a:solidFill>
                    <a:prstClr val="black"/>
                  </a:solidFill>
                  <a:latin typeface="Calibri" panose="020F0502020204030204" pitchFamily="34" charset="0"/>
                  <a:ea typeface="ヒラギノ角ゴ Pro W3" charset="0"/>
                </a:rPr>
                <a:t>2</a:t>
              </a:r>
            </a:p>
            <a:p>
              <a:pPr algn="ctr" eaLnBrk="0" hangingPunct="0">
                <a:spcBef>
                  <a:spcPct val="50000"/>
                </a:spcBef>
                <a:defRPr/>
              </a:pPr>
              <a:r>
                <a:rPr lang="en-ZA" sz="1400" b="1" kern="0" dirty="0">
                  <a:solidFill>
                    <a:prstClr val="black"/>
                  </a:solidFill>
                  <a:latin typeface="Calibri" panose="020F0502020204030204" pitchFamily="34" charset="0"/>
                  <a:ea typeface="ヒラギノ角ゴ Pro W3" charset="0"/>
                </a:rPr>
                <a:t/>
              </a:r>
              <a:br>
                <a:rPr lang="en-ZA" sz="1400" b="1" kern="0" dirty="0">
                  <a:solidFill>
                    <a:prstClr val="black"/>
                  </a:solidFill>
                  <a:latin typeface="Calibri" panose="020F0502020204030204" pitchFamily="34" charset="0"/>
                  <a:ea typeface="ヒラギノ角ゴ Pro W3" charset="0"/>
                </a:rPr>
              </a:br>
              <a:r>
                <a:rPr lang="en-ZA" sz="1400" i="1" kern="0" dirty="0">
                  <a:solidFill>
                    <a:prstClr val="black"/>
                  </a:solidFill>
                  <a:latin typeface="Calibri" panose="020F0502020204030204" pitchFamily="34" charset="0"/>
                  <a:ea typeface="ヒラギノ角ゴ Pro W3" charset="0"/>
                </a:rPr>
                <a:t>(38.0% of total)</a:t>
              </a:r>
            </a:p>
          </p:txBody>
        </p:sp>
        <p:sp>
          <p:nvSpPr>
            <p:cNvPr id="48" name="Text Box 14"/>
            <p:cNvSpPr txBox="1">
              <a:spLocks noChangeArrowheads="1"/>
            </p:cNvSpPr>
            <p:nvPr/>
          </p:nvSpPr>
          <p:spPr bwMode="auto">
            <a:xfrm>
              <a:off x="1371601" y="4032418"/>
              <a:ext cx="2308081" cy="484993"/>
            </a:xfrm>
            <a:prstGeom prst="rect">
              <a:avLst/>
            </a:prstGeom>
            <a:noFill/>
            <a:ln w="9525">
              <a:noFill/>
              <a:miter lim="800000"/>
              <a:headEnd/>
              <a:tailEnd/>
            </a:ln>
          </p:spPr>
          <p:txBody>
            <a:bodyPr wrap="square" lIns="45720" rIns="45720" anchor="ctr">
              <a:spAutoFit/>
            </a:bodyPr>
            <a:lstStyle/>
            <a:p>
              <a:pPr algn="ctr" eaLnBrk="0" hangingPunct="0">
                <a:spcBef>
                  <a:spcPct val="50000"/>
                </a:spcBef>
                <a:defRPr/>
              </a:pPr>
              <a:r>
                <a:rPr lang="en-ZA" sz="1200" b="1" kern="0" dirty="0">
                  <a:solidFill>
                    <a:sysClr val="windowText" lastClr="000000"/>
                  </a:solidFill>
                  <a:latin typeface="Trebuchet MS" panose="020B0603020202020204" pitchFamily="34" charset="0"/>
                  <a:ea typeface="ヒラギノ角ゴ Pro W3" charset="0"/>
                </a:rPr>
                <a:t>Adults with a </a:t>
              </a:r>
              <a:br>
                <a:rPr lang="en-ZA" sz="1200" b="1" kern="0" dirty="0">
                  <a:solidFill>
                    <a:sysClr val="windowText" lastClr="000000"/>
                  </a:solidFill>
                  <a:latin typeface="Trebuchet MS" panose="020B0603020202020204" pitchFamily="34" charset="0"/>
                  <a:ea typeface="ヒラギノ角ゴ Pro W3" charset="0"/>
                </a:rPr>
              </a:br>
              <a:r>
                <a:rPr lang="en-ZA" sz="1200" b="1" kern="0" dirty="0">
                  <a:solidFill>
                    <a:sysClr val="windowText" lastClr="000000"/>
                  </a:solidFill>
                  <a:latin typeface="Trebuchet MS" panose="020B0603020202020204" pitchFamily="34" charset="0"/>
                  <a:ea typeface="ヒラギノ角ゴ Pro W3" charset="0"/>
                </a:rPr>
                <a:t>source of income </a:t>
              </a:r>
            </a:p>
          </p:txBody>
        </p:sp>
        <p:sp>
          <p:nvSpPr>
            <p:cNvPr id="50" name="Oval 4"/>
            <p:cNvSpPr>
              <a:spLocks noChangeArrowheads="1"/>
            </p:cNvSpPr>
            <p:nvPr/>
          </p:nvSpPr>
          <p:spPr bwMode="auto">
            <a:xfrm>
              <a:off x="3271407" y="2431846"/>
              <a:ext cx="2190750" cy="492125"/>
            </a:xfrm>
            <a:prstGeom prst="ellipse">
              <a:avLst/>
            </a:prstGeom>
            <a:gradFill rotWithShape="0">
              <a:gsLst>
                <a:gs pos="0">
                  <a:srgbClr val="FEC024"/>
                </a:gs>
                <a:gs pos="100000">
                  <a:srgbClr val="FEC024">
                    <a:gamma/>
                    <a:shade val="74510"/>
                    <a:invGamma/>
                  </a:srgbClr>
                </a:gs>
              </a:gsLst>
              <a:lin ang="5400000" scaled="1"/>
            </a:gradFill>
            <a:ln w="9525">
              <a:noFill/>
              <a:round/>
              <a:headEnd/>
              <a:tailEn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kern="0" dirty="0">
                <a:solidFill>
                  <a:sysClr val="windowText" lastClr="000000"/>
                </a:solidFill>
                <a:latin typeface="Trebuchet MS" panose="020B0603020202020204" pitchFamily="34" charset="0"/>
                <a:ea typeface="ヒラギノ角ゴ Pro W3" charset="0"/>
              </a:endParaRPr>
            </a:p>
          </p:txBody>
        </p:sp>
        <p:sp>
          <p:nvSpPr>
            <p:cNvPr id="51" name="Freeform 5"/>
            <p:cNvSpPr>
              <a:spLocks/>
            </p:cNvSpPr>
            <p:nvPr/>
          </p:nvSpPr>
          <p:spPr bwMode="auto">
            <a:xfrm>
              <a:off x="3282521" y="2717596"/>
              <a:ext cx="2168525" cy="842963"/>
            </a:xfrm>
            <a:custGeom>
              <a:avLst/>
              <a:gdLst/>
              <a:ahLst/>
              <a:cxnLst>
                <a:cxn ang="0">
                  <a:pos x="1366" y="0"/>
                </a:cxn>
                <a:cxn ang="0">
                  <a:pos x="1205" y="417"/>
                </a:cxn>
                <a:cxn ang="0">
                  <a:pos x="678" y="531"/>
                </a:cxn>
                <a:cxn ang="0">
                  <a:pos x="160" y="417"/>
                </a:cxn>
                <a:cxn ang="0">
                  <a:pos x="0" y="1"/>
                </a:cxn>
                <a:cxn ang="0">
                  <a:pos x="681" y="130"/>
                </a:cxn>
                <a:cxn ang="0">
                  <a:pos x="1366" y="0"/>
                </a:cxn>
              </a:cxnLst>
              <a:rect l="0" t="0" r="r" b="b"/>
              <a:pathLst>
                <a:path w="1366" h="531">
                  <a:moveTo>
                    <a:pt x="1366" y="0"/>
                  </a:moveTo>
                  <a:cubicBezTo>
                    <a:pt x="1325" y="54"/>
                    <a:pt x="1229" y="342"/>
                    <a:pt x="1205" y="417"/>
                  </a:cubicBezTo>
                  <a:cubicBezTo>
                    <a:pt x="1088" y="507"/>
                    <a:pt x="852" y="531"/>
                    <a:pt x="678" y="531"/>
                  </a:cubicBezTo>
                  <a:cubicBezTo>
                    <a:pt x="505" y="531"/>
                    <a:pt x="272" y="511"/>
                    <a:pt x="160" y="417"/>
                  </a:cubicBezTo>
                  <a:cubicBezTo>
                    <a:pt x="143" y="351"/>
                    <a:pt x="38" y="59"/>
                    <a:pt x="0" y="1"/>
                  </a:cubicBezTo>
                  <a:cubicBezTo>
                    <a:pt x="130" y="103"/>
                    <a:pt x="453" y="130"/>
                    <a:pt x="681" y="130"/>
                  </a:cubicBezTo>
                  <a:cubicBezTo>
                    <a:pt x="909" y="130"/>
                    <a:pt x="1250" y="93"/>
                    <a:pt x="1366" y="0"/>
                  </a:cubicBezTo>
                  <a:close/>
                </a:path>
              </a:pathLst>
            </a:custGeom>
            <a:gradFill rotWithShape="0">
              <a:gsLst>
                <a:gs pos="0">
                  <a:srgbClr val="FEC024"/>
                </a:gs>
                <a:gs pos="50000">
                  <a:srgbClr val="FEC024">
                    <a:gamma/>
                    <a:tint val="32941"/>
                    <a:invGamma/>
                  </a:srgbClr>
                </a:gs>
                <a:gs pos="100000">
                  <a:srgbClr val="FEC024"/>
                </a:gs>
              </a:gsLst>
              <a:lin ang="0" scaled="1"/>
            </a:gra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kern="0" dirty="0">
                <a:solidFill>
                  <a:sysClr val="windowText" lastClr="000000"/>
                </a:solidFill>
                <a:latin typeface="Trebuchet MS" panose="020B0603020202020204" pitchFamily="34" charset="0"/>
                <a:ea typeface="ヒラギノ角ゴ Pro W3" charset="0"/>
              </a:endParaRPr>
            </a:p>
          </p:txBody>
        </p:sp>
        <p:sp>
          <p:nvSpPr>
            <p:cNvPr id="52" name="Text Box 26"/>
            <p:cNvSpPr txBox="1">
              <a:spLocks noChangeArrowheads="1"/>
            </p:cNvSpPr>
            <p:nvPr/>
          </p:nvSpPr>
          <p:spPr bwMode="auto">
            <a:xfrm>
              <a:off x="3466671" y="2543811"/>
              <a:ext cx="1800225" cy="889154"/>
            </a:xfrm>
            <a:prstGeom prst="rect">
              <a:avLst/>
            </a:prstGeom>
            <a:noFill/>
            <a:ln w="9525">
              <a:noFill/>
              <a:miter lim="800000"/>
              <a:headEnd/>
              <a:tailEnd/>
            </a:ln>
          </p:spPr>
          <p:txBody>
            <a:bodyPr anchor="ctr">
              <a:spAutoFit/>
            </a:bodyPr>
            <a:lstStyle/>
            <a:p>
              <a:pPr algn="ctr" eaLnBrk="0" hangingPunct="0">
                <a:spcBef>
                  <a:spcPct val="50000"/>
                </a:spcBef>
                <a:defRPr/>
              </a:pPr>
              <a:r>
                <a:rPr lang="en-ZA" sz="1400" b="1" kern="0" dirty="0">
                  <a:solidFill>
                    <a:sysClr val="windowText" lastClr="000000"/>
                  </a:solidFill>
                  <a:latin typeface="Calibri" panose="020F0502020204030204" pitchFamily="34" charset="0"/>
                  <a:ea typeface="ヒラギノ角ゴ Pro W3" charset="0"/>
                </a:rPr>
                <a:t>37 Million</a:t>
              </a:r>
              <a:r>
                <a:rPr lang="en-ZA" sz="1400" b="1" kern="0" baseline="30000" dirty="0">
                  <a:solidFill>
                    <a:sysClr val="windowText" lastClr="000000"/>
                  </a:solidFill>
                  <a:latin typeface="Calibri" panose="020F0502020204030204" pitchFamily="34" charset="0"/>
                  <a:ea typeface="ヒラギノ角ゴ Pro W3" charset="0"/>
                </a:rPr>
                <a:t>1</a:t>
              </a:r>
            </a:p>
            <a:p>
              <a:pPr algn="ctr" eaLnBrk="0" hangingPunct="0">
                <a:spcBef>
                  <a:spcPct val="50000"/>
                </a:spcBef>
                <a:defRPr/>
              </a:pPr>
              <a:r>
                <a:rPr lang="en-ZA" sz="1400" b="1" kern="0" dirty="0">
                  <a:solidFill>
                    <a:sysClr val="windowText" lastClr="000000"/>
                  </a:solidFill>
                  <a:latin typeface="Calibri" panose="020F0502020204030204" pitchFamily="34" charset="0"/>
                  <a:ea typeface="ヒラギノ角ゴ Pro W3" charset="0"/>
                </a:rPr>
                <a:t/>
              </a:r>
              <a:br>
                <a:rPr lang="en-ZA" sz="1400" b="1" kern="0" dirty="0">
                  <a:solidFill>
                    <a:sysClr val="windowText" lastClr="000000"/>
                  </a:solidFill>
                  <a:latin typeface="Calibri" panose="020F0502020204030204" pitchFamily="34" charset="0"/>
                  <a:ea typeface="ヒラギノ角ゴ Pro W3" charset="0"/>
                </a:rPr>
              </a:br>
              <a:r>
                <a:rPr lang="en-ZA" sz="1400" i="1" kern="0" dirty="0">
                  <a:solidFill>
                    <a:sysClr val="windowText" lastClr="000000"/>
                  </a:solidFill>
                  <a:latin typeface="Calibri" panose="020F0502020204030204" pitchFamily="34" charset="0"/>
                  <a:ea typeface="ヒラギノ角ゴ Pro W3" charset="0"/>
                </a:rPr>
                <a:t>(65.5% of total)</a:t>
              </a:r>
            </a:p>
          </p:txBody>
        </p:sp>
        <p:sp>
          <p:nvSpPr>
            <p:cNvPr id="53" name="Text Box 12"/>
            <p:cNvSpPr txBox="1">
              <a:spLocks noChangeArrowheads="1"/>
            </p:cNvSpPr>
            <p:nvPr/>
          </p:nvSpPr>
          <p:spPr bwMode="auto">
            <a:xfrm>
              <a:off x="1430405" y="2674554"/>
              <a:ext cx="1703837" cy="484993"/>
            </a:xfrm>
            <a:prstGeom prst="rect">
              <a:avLst/>
            </a:prstGeom>
            <a:noFill/>
            <a:ln w="9525">
              <a:noFill/>
              <a:miter lim="800000"/>
              <a:headEnd/>
              <a:tailEnd/>
            </a:ln>
          </p:spPr>
          <p:txBody>
            <a:bodyPr lIns="45720" rIns="45720" anchor="ctr">
              <a:spAutoFit/>
            </a:bodyPr>
            <a:lstStyle/>
            <a:p>
              <a:pPr algn="ctr" eaLnBrk="0" hangingPunct="0">
                <a:spcBef>
                  <a:spcPct val="50000"/>
                </a:spcBef>
                <a:defRPr/>
              </a:pPr>
              <a:r>
                <a:rPr lang="en-ZA" sz="1200" b="1" kern="0" dirty="0">
                  <a:solidFill>
                    <a:sysClr val="windowText" lastClr="000000"/>
                  </a:solidFill>
                  <a:latin typeface="Trebuchet MS" panose="020B0603020202020204" pitchFamily="34" charset="0"/>
                  <a:ea typeface="ヒラギノ角ゴ Pro W3" charset="0"/>
                </a:rPr>
                <a:t>Adult population over the age of 18 years</a:t>
              </a:r>
            </a:p>
          </p:txBody>
        </p:sp>
        <p:sp>
          <p:nvSpPr>
            <p:cNvPr id="58" name="Rectangle 57"/>
            <p:cNvSpPr/>
            <p:nvPr/>
          </p:nvSpPr>
          <p:spPr bwMode="auto">
            <a:xfrm>
              <a:off x="5657420" y="3783922"/>
              <a:ext cx="4226168" cy="1008000"/>
            </a:xfrm>
            <a:prstGeom prst="rect">
              <a:avLst/>
            </a:prstGeom>
            <a:solidFill>
              <a:schemeClr val="bg1"/>
            </a:solidFill>
            <a:ln w="9525">
              <a:noFill/>
              <a:miter lim="800000"/>
              <a:headEnd/>
              <a:tailEnd/>
            </a:ln>
            <a:effectLst>
              <a:outerShdw blurRad="88900" algn="ctr" rotWithShape="0">
                <a:prstClr val="black">
                  <a:alpha val="40000"/>
                </a:prstClr>
              </a:outerShdw>
            </a:effectLst>
          </p:spPr>
          <p:txBody>
            <a:bodyPr lIns="91440" tIns="91440" rIns="91440" bIns="91440" anchor="ctr"/>
            <a:lstStyle/>
            <a:p>
              <a:pPr algn="ctr">
                <a:defRPr/>
              </a:pPr>
              <a:r>
                <a:rPr lang="en-ZA" sz="1200" dirty="0">
                  <a:solidFill>
                    <a:prstClr val="black"/>
                  </a:solidFill>
                  <a:latin typeface="Trebuchet MS" panose="020B0603020202020204" pitchFamily="34" charset="0"/>
                  <a:ea typeface="ヒラギノ角ゴ Pro W3" charset="0"/>
                </a:rPr>
                <a:t>The results of the Domestic Survey 2014 indicated the prevalence of domestic travel among all income groups (i.e., anyone earning more than ZAR 1), though the nature of travel varied, including the purpose of travel such as VFR</a:t>
              </a:r>
            </a:p>
          </p:txBody>
        </p:sp>
        <p:sp>
          <p:nvSpPr>
            <p:cNvPr id="23" name="Rectangle 22"/>
            <p:cNvSpPr/>
            <p:nvPr/>
          </p:nvSpPr>
          <p:spPr bwMode="auto">
            <a:xfrm>
              <a:off x="5657420" y="2447935"/>
              <a:ext cx="4226168" cy="1008000"/>
            </a:xfrm>
            <a:prstGeom prst="rect">
              <a:avLst/>
            </a:prstGeom>
            <a:solidFill>
              <a:schemeClr val="bg1"/>
            </a:solidFill>
            <a:ln w="9525">
              <a:noFill/>
              <a:miter lim="800000"/>
              <a:headEnd/>
              <a:tailEnd/>
            </a:ln>
            <a:effectLst>
              <a:outerShdw blurRad="88900" algn="ctr" rotWithShape="0">
                <a:prstClr val="black">
                  <a:alpha val="40000"/>
                </a:prstClr>
              </a:outerShdw>
            </a:effectLst>
          </p:spPr>
          <p:txBody>
            <a:bodyPr lIns="91440" tIns="91440" rIns="91440" bIns="91440" anchor="ctr"/>
            <a:lstStyle/>
            <a:p>
              <a:pPr algn="ctr">
                <a:defRPr/>
              </a:pPr>
              <a:r>
                <a:rPr lang="en-ZA" sz="1200" dirty="0">
                  <a:solidFill>
                    <a:prstClr val="black"/>
                  </a:solidFill>
                  <a:latin typeface="Trebuchet MS" panose="020B0603020202020204" pitchFamily="34" charset="0"/>
                  <a:ea typeface="ヒラギノ角ゴ Pro W3" charset="0"/>
                </a:rPr>
                <a:t>Typically, people aged 18 years and above are capable of making their own travel decisions; hence, the focus is kept on all the adults aged 18 years and older</a:t>
              </a:r>
            </a:p>
          </p:txBody>
        </p:sp>
      </p:grpSp>
      <p:sp>
        <p:nvSpPr>
          <p:cNvPr id="22" name="TextBox 21">
            <a:extLst>
              <a:ext uri="{FF2B5EF4-FFF2-40B4-BE49-F238E27FC236}">
                <a16:creationId xmlns:a16="http://schemas.microsoft.com/office/drawing/2014/main" xmlns="" id="{27E1F5CE-687C-4072-A2A9-E1F368890645}"/>
              </a:ext>
            </a:extLst>
          </p:cNvPr>
          <p:cNvSpPr txBox="1"/>
          <p:nvPr/>
        </p:nvSpPr>
        <p:spPr bwMode="auto">
          <a:xfrm>
            <a:off x="500461" y="6035312"/>
            <a:ext cx="7952400" cy="283154"/>
          </a:xfrm>
          <a:prstGeom prst="rect">
            <a:avLst/>
          </a:prstGeom>
          <a:noFill/>
          <a:ln w="9525">
            <a:noFill/>
            <a:miter lim="800000"/>
            <a:headEnd/>
            <a:tailEnd/>
          </a:ln>
        </p:spPr>
        <p:txBody>
          <a:bodyPr wrap="square" lIns="18288" tIns="18288" rIns="18288" bIns="18288" rtlCol="0" anchor="b" anchorCtr="0">
            <a:noAutofit/>
          </a:bodyPr>
          <a:lstStyle>
            <a:defPPr>
              <a:defRPr lang="en-US"/>
            </a:defPPr>
            <a:lvl1pPr>
              <a:defRPr sz="800">
                <a:solidFill>
                  <a:prstClr val="black"/>
                </a:solidFill>
                <a:latin typeface="Calibri" panose="020F0502020204030204" pitchFamily="34"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a:defRPr>
                <a:solidFill>
                  <a:schemeClr val="tx1"/>
                </a:solidFill>
                <a:latin typeface="Arial" charset="0"/>
                <a:cs typeface="Arial" charset="0"/>
              </a:defRPr>
            </a:lvl6pPr>
            <a:lvl7pPr>
              <a:defRPr>
                <a:solidFill>
                  <a:schemeClr val="tx1"/>
                </a:solidFill>
                <a:latin typeface="Arial" charset="0"/>
                <a:cs typeface="Arial" charset="0"/>
              </a:defRPr>
            </a:lvl7pPr>
            <a:lvl8pPr>
              <a:defRPr>
                <a:solidFill>
                  <a:schemeClr val="tx1"/>
                </a:solidFill>
                <a:latin typeface="Arial" charset="0"/>
                <a:cs typeface="Arial" charset="0"/>
              </a:defRPr>
            </a:lvl8pPr>
            <a:lvl9pPr>
              <a:defRPr>
                <a:solidFill>
                  <a:schemeClr val="tx1"/>
                </a:solidFill>
                <a:latin typeface="Arial" charset="0"/>
                <a:cs typeface="Arial" charset="0"/>
              </a:defRPr>
            </a:lvl9pPr>
          </a:lstStyle>
          <a:p>
            <a:pPr>
              <a:defRPr/>
            </a:pPr>
            <a:endParaRPr lang="en-ZA" dirty="0">
              <a:ea typeface="ヒラギノ角ゴ Pro W3" charset="0"/>
              <a:sym typeface="Calibri" panose="020F0502020204030204" pitchFamily="34" charset="0"/>
            </a:endParaRPr>
          </a:p>
          <a:p>
            <a:pPr>
              <a:defRPr/>
            </a:pPr>
            <a:r>
              <a:rPr lang="en-ZA" dirty="0">
                <a:ea typeface="ヒラギノ角ゴ Pro W3" charset="0"/>
                <a:sym typeface="Calibri" panose="020F0502020204030204" pitchFamily="34" charset="0"/>
              </a:rPr>
              <a:t>Note: </a:t>
            </a:r>
            <a:r>
              <a:rPr lang="en-ZA" baseline="30000" dirty="0">
                <a:ea typeface="ヒラギノ角ゴ Pro W3" charset="0"/>
                <a:sym typeface="Calibri" panose="020F0502020204030204" pitchFamily="34" charset="0"/>
              </a:rPr>
              <a:t>1</a:t>
            </a:r>
            <a:r>
              <a:rPr lang="en-ZA" dirty="0">
                <a:ea typeface="ヒラギノ角ゴ Pro W3" charset="0"/>
                <a:sym typeface="Calibri" panose="020F0502020204030204" pitchFamily="34" charset="0"/>
              </a:rPr>
              <a:t>We have estimated the population in above 18 category by equally distributing the population in the category 15–19 years across all the ages in the category, and deducting population for 15, 16 and 17 years from the total population estimates; </a:t>
            </a:r>
            <a:r>
              <a:rPr lang="en-ZA" baseline="30000" dirty="0">
                <a:ea typeface="ヒラギノ角ゴ Pro W3" charset="0"/>
                <a:sym typeface="Calibri" panose="020F0502020204030204" pitchFamily="34" charset="0"/>
              </a:rPr>
              <a:t>2</a:t>
            </a:r>
            <a:r>
              <a:rPr lang="en-ZA" dirty="0">
                <a:ea typeface="ヒラギノ角ゴ Pro W3" charset="0"/>
                <a:sym typeface="Calibri" panose="020F0502020204030204" pitchFamily="34" charset="0"/>
              </a:rPr>
              <a:t>Based on the data from the 2017 Domestic Study, we observed that 58% of the adult population or 38% of the total population has a source of income</a:t>
            </a:r>
          </a:p>
          <a:p>
            <a:pPr>
              <a:defRPr/>
            </a:pPr>
            <a:r>
              <a:rPr lang="en-ZA" dirty="0">
                <a:ea typeface="ヒラギノ角ゴ Pro W3" charset="0"/>
                <a:sym typeface="Calibri" panose="020F0502020204030204" pitchFamily="34" charset="0"/>
              </a:rPr>
              <a:t>Source: ‘Mid-year population estimates’, July 2017</a:t>
            </a:r>
          </a:p>
        </p:txBody>
      </p:sp>
      <p:sp>
        <p:nvSpPr>
          <p:cNvPr id="25" name="Text Placeholder 2">
            <a:extLst>
              <a:ext uri="{FF2B5EF4-FFF2-40B4-BE49-F238E27FC236}">
                <a16:creationId xmlns:a16="http://schemas.microsoft.com/office/drawing/2014/main" xmlns="" id="{C9CDBD3F-FD53-42AD-9040-7A932C86F310}"/>
              </a:ext>
            </a:extLst>
          </p:cNvPr>
          <p:cNvSpPr txBox="1">
            <a:spLocks/>
          </p:cNvSpPr>
          <p:nvPr/>
        </p:nvSpPr>
        <p:spPr>
          <a:xfrm>
            <a:off x="508000" y="941770"/>
            <a:ext cx="11176000" cy="565357"/>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buClr>
                <a:prstClr val="black"/>
              </a:buClr>
              <a:buNone/>
              <a:defRPr/>
            </a:pPr>
            <a:r>
              <a:rPr lang="en-ZA" sz="1400" i="1" dirty="0">
                <a:solidFill>
                  <a:prstClr val="black"/>
                </a:solidFill>
                <a:latin typeface="Trebuchet MS"/>
                <a:cs typeface="Calibri" pitchFamily="34" charset="0"/>
              </a:rPr>
              <a:t>South Africa has ~22 million adults who have a source of income and can be considered as the population that has the potential to travel</a:t>
            </a:r>
            <a:endParaRPr lang="en-ZA" sz="1400" i="1" kern="0" dirty="0">
              <a:solidFill>
                <a:prstClr val="black"/>
              </a:solidFill>
              <a:latin typeface="Trebuchet MS"/>
            </a:endParaRPr>
          </a:p>
        </p:txBody>
      </p:sp>
      <p:pic>
        <p:nvPicPr>
          <p:cNvPr id="2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443877" y="5757930"/>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a:xfrm>
            <a:off x="508000" y="6525565"/>
            <a:ext cx="4114800" cy="374845"/>
          </a:xfrm>
        </p:spPr>
        <p:txBody>
          <a:bodyPr/>
          <a:lstStyle/>
          <a:p>
            <a:pPr defTabSz="914432">
              <a:defRPr/>
            </a:pPr>
            <a:r>
              <a:rPr lang="en-ZA" sz="1100" i="1" dirty="0" smtClean="0">
                <a:solidFill>
                  <a:prstClr val="black"/>
                </a:solidFill>
              </a:rPr>
              <a:t>Domestic Tou</a:t>
            </a:r>
            <a:r>
              <a:rPr lang="en-ZA" sz="1100" dirty="0" smtClean="0">
                <a:solidFill>
                  <a:prstClr val="black"/>
                </a:solidFill>
              </a:rPr>
              <a:t>rism</a:t>
            </a:r>
            <a:endParaRPr lang="en-ZA" sz="1100" dirty="0">
              <a:solidFill>
                <a:prstClr val="black"/>
              </a:solidFill>
            </a:endParaRPr>
          </a:p>
        </p:txBody>
      </p:sp>
      <p:sp>
        <p:nvSpPr>
          <p:cNvPr id="4" name="Slide Number Placeholder 3"/>
          <p:cNvSpPr>
            <a:spLocks noGrp="1"/>
          </p:cNvSpPr>
          <p:nvPr>
            <p:ph type="sldNum" sz="quarter" idx="12"/>
          </p:nvPr>
        </p:nvSpPr>
        <p:spPr/>
        <p:txBody>
          <a:bodyPr/>
          <a:lstStyle/>
          <a:p>
            <a:pPr defTabSz="914432">
              <a:defRPr/>
            </a:pPr>
            <a:fld id="{E40FEAE8-3F87-4A99-BAF2-EE59B96B6E72}" type="slidenum">
              <a:rPr lang="en-ZA" sz="1100" smtClean="0">
                <a:solidFill>
                  <a:prstClr val="black"/>
                </a:solidFill>
              </a:rPr>
              <a:pPr defTabSz="914432">
                <a:defRPr/>
              </a:pPr>
              <a:t>22</a:t>
            </a:fld>
            <a:endParaRPr lang="en-ZA" sz="1100" dirty="0">
              <a:solidFill>
                <a:prstClr val="black"/>
              </a:solidFill>
            </a:endParaRPr>
          </a:p>
        </p:txBody>
      </p:sp>
    </p:spTree>
    <p:extLst>
      <p:ext uri="{BB962C8B-B14F-4D97-AF65-F5344CB8AC3E}">
        <p14:creationId xmlns:p14="http://schemas.microsoft.com/office/powerpoint/2010/main" val="3671290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p:cNvGraphicFramePr>
            <a:graphicFrameLocks noChangeAspect="1"/>
          </p:cNvGraphicFramePr>
          <p:nvPr>
            <p:custDataLst>
              <p:tags r:id="rId2"/>
            </p:custDataLst>
            <p:extLst/>
          </p:nvPr>
        </p:nvGraphicFramePr>
        <p:xfrm>
          <a:off x="1588" y="92869"/>
          <a:ext cx="1588" cy="1588"/>
        </p:xfrm>
        <a:graphic>
          <a:graphicData uri="http://schemas.openxmlformats.org/presentationml/2006/ole">
            <mc:AlternateContent xmlns:mc="http://schemas.openxmlformats.org/markup-compatibility/2006">
              <mc:Choice xmlns:v="urn:schemas-microsoft-com:vml" Requires="v">
                <p:oleObj spid="_x0000_s35864" name="think-cell Slide" r:id="rId5" imgW="359" imgH="360" progId="TCLayout.ActiveDocument.1">
                  <p:embed/>
                </p:oleObj>
              </mc:Choice>
              <mc:Fallback>
                <p:oleObj name="think-cell Slide" r:id="rId5" imgW="359" imgH="360" progId="TCLayout.ActiveDocument.1">
                  <p:embed/>
                  <p:pic>
                    <p:nvPicPr>
                      <p:cNvPr id="35" name="Object 34" hidden="1"/>
                      <p:cNvPicPr/>
                      <p:nvPr/>
                    </p:nvPicPr>
                    <p:blipFill>
                      <a:blip r:embed="rId6"/>
                      <a:stretch>
                        <a:fillRect/>
                      </a:stretch>
                    </p:blipFill>
                    <p:spPr>
                      <a:xfrm>
                        <a:off x="1588" y="92869"/>
                        <a:ext cx="1588" cy="1588"/>
                      </a:xfrm>
                      <a:prstGeom prst="rect">
                        <a:avLst/>
                      </a:prstGeom>
                    </p:spPr>
                  </p:pic>
                </p:oleObj>
              </mc:Fallback>
            </mc:AlternateContent>
          </a:graphicData>
        </a:graphic>
      </p:graphicFrame>
      <p:sp>
        <p:nvSpPr>
          <p:cNvPr id="34" name="Rectangle 33" hidden="1"/>
          <p:cNvSpPr/>
          <p:nvPr>
            <p:custDataLst>
              <p:tags r:id="rId3"/>
            </p:custDataLst>
          </p:nvPr>
        </p:nvSpPr>
        <p:spPr bwMode="auto">
          <a:xfrm>
            <a:off x="0" y="91281"/>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eaLnBrk="0" fontAlgn="base" hangingPunct="0">
              <a:spcBef>
                <a:spcPct val="0"/>
              </a:spcBef>
              <a:spcAft>
                <a:spcPct val="0"/>
              </a:spcAft>
              <a:defRPr/>
            </a:pPr>
            <a:endParaRPr lang="en-US" sz="2400" b="1"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2" name="Title 1">
            <a:extLst>
              <a:ext uri="{FF2B5EF4-FFF2-40B4-BE49-F238E27FC236}">
                <a16:creationId xmlns:a16="http://schemas.microsoft.com/office/drawing/2014/main" xmlns="" id="{BB1D699E-B91B-4D24-B6F4-AAF4AD3E0937}"/>
              </a:ext>
            </a:extLst>
          </p:cNvPr>
          <p:cNvSpPr>
            <a:spLocks noGrp="1"/>
          </p:cNvSpPr>
          <p:nvPr>
            <p:ph type="title"/>
          </p:nvPr>
        </p:nvSpPr>
        <p:spPr>
          <a:xfrm>
            <a:off x="443183" y="-253805"/>
            <a:ext cx="10515600" cy="1325563"/>
          </a:xfrm>
        </p:spPr>
        <p:txBody>
          <a:bodyPr/>
          <a:lstStyle/>
          <a:p>
            <a:r>
              <a:rPr lang="en-US" dirty="0"/>
              <a:t>Domestic Marketing Strategy to Meet the Set Targets</a:t>
            </a:r>
            <a:endParaRPr lang="en-ZA" dirty="0"/>
          </a:p>
        </p:txBody>
      </p:sp>
      <p:sp>
        <p:nvSpPr>
          <p:cNvPr id="3" name="Text Placeholder 2">
            <a:extLst>
              <a:ext uri="{FF2B5EF4-FFF2-40B4-BE49-F238E27FC236}">
                <a16:creationId xmlns:a16="http://schemas.microsoft.com/office/drawing/2014/main" xmlns="" id="{C9CDBD3F-FD53-42AD-9040-7A932C86F310}"/>
              </a:ext>
            </a:extLst>
          </p:cNvPr>
          <p:cNvSpPr>
            <a:spLocks noGrp="1"/>
          </p:cNvSpPr>
          <p:nvPr>
            <p:ph type="body" sz="quarter" idx="11"/>
          </p:nvPr>
        </p:nvSpPr>
        <p:spPr/>
        <p:txBody>
          <a:bodyPr/>
          <a:lstStyle/>
          <a:p>
            <a:r>
              <a:rPr lang="en-US" dirty="0"/>
              <a:t>The domestic travel market has been reclassified into three primary segments, based on the degree of holiday-taking culture across the population. Each segment is being targeted with a tailored strategy</a:t>
            </a:r>
            <a:endParaRPr lang="en-ZA" dirty="0"/>
          </a:p>
        </p:txBody>
      </p:sp>
      <p:sp>
        <p:nvSpPr>
          <p:cNvPr id="43" name="Rectangle 57"/>
          <p:cNvSpPr/>
          <p:nvPr/>
        </p:nvSpPr>
        <p:spPr bwMode="auto">
          <a:xfrm>
            <a:off x="3706255" y="5205212"/>
            <a:ext cx="5057409" cy="653709"/>
          </a:xfrm>
          <a:prstGeom prst="roundRect">
            <a:avLst>
              <a:gd name="adj" fmla="val 50000"/>
            </a:avLst>
          </a:prstGeom>
          <a:solidFill>
            <a:schemeClr val="bg1">
              <a:lumMod val="85000"/>
            </a:schemeClr>
          </a:solidFill>
          <a:ln w="12700">
            <a:noFill/>
            <a:miter lim="800000"/>
            <a:headEnd/>
            <a:tailEnd/>
          </a:ln>
          <a:effectLst/>
        </p:spPr>
        <p:txBody>
          <a:bodyPr lIns="91440" tIns="91440" rIns="91440" bIns="91440" anchor="ctr"/>
          <a:lstStyle/>
          <a:p>
            <a:pPr>
              <a:defRPr/>
            </a:pPr>
            <a:endParaRPr lang="en-ZA" sz="1200" b="1" kern="0" dirty="0">
              <a:solidFill>
                <a:prstClr val="white"/>
              </a:solidFill>
              <a:latin typeface="Calibri" panose="020F0502020204030204" pitchFamily="34" charset="0"/>
              <a:ea typeface="ヒラギノ角ゴ Pro W3" charset="0"/>
            </a:endParaRPr>
          </a:p>
        </p:txBody>
      </p:sp>
      <p:sp>
        <p:nvSpPr>
          <p:cNvPr id="42" name="Rectangle 57"/>
          <p:cNvSpPr/>
          <p:nvPr/>
        </p:nvSpPr>
        <p:spPr bwMode="auto">
          <a:xfrm>
            <a:off x="3706255" y="3784250"/>
            <a:ext cx="5057409" cy="653709"/>
          </a:xfrm>
          <a:prstGeom prst="roundRect">
            <a:avLst>
              <a:gd name="adj" fmla="val 50000"/>
            </a:avLst>
          </a:prstGeom>
          <a:solidFill>
            <a:schemeClr val="bg1">
              <a:lumMod val="85000"/>
            </a:schemeClr>
          </a:solidFill>
          <a:ln w="12700">
            <a:noFill/>
            <a:miter lim="800000"/>
            <a:headEnd/>
            <a:tailEnd/>
          </a:ln>
          <a:effectLst/>
        </p:spPr>
        <p:txBody>
          <a:bodyPr lIns="91440" tIns="91440" rIns="91440" bIns="91440" anchor="ctr"/>
          <a:lstStyle/>
          <a:p>
            <a:pPr>
              <a:defRPr/>
            </a:pPr>
            <a:endParaRPr lang="en-ZA" sz="1200" b="1" kern="0" dirty="0">
              <a:solidFill>
                <a:prstClr val="white"/>
              </a:solidFill>
              <a:latin typeface="Calibri" panose="020F0502020204030204" pitchFamily="34" charset="0"/>
              <a:ea typeface="ヒラギノ角ゴ Pro W3" charset="0"/>
            </a:endParaRPr>
          </a:p>
        </p:txBody>
      </p:sp>
      <p:sp>
        <p:nvSpPr>
          <p:cNvPr id="30" name="Rectangle 57"/>
          <p:cNvSpPr/>
          <p:nvPr/>
        </p:nvSpPr>
        <p:spPr bwMode="auto">
          <a:xfrm>
            <a:off x="3706255" y="2287583"/>
            <a:ext cx="5057409" cy="653709"/>
          </a:xfrm>
          <a:prstGeom prst="roundRect">
            <a:avLst>
              <a:gd name="adj" fmla="val 50000"/>
            </a:avLst>
          </a:prstGeom>
          <a:solidFill>
            <a:schemeClr val="bg1">
              <a:lumMod val="85000"/>
            </a:schemeClr>
          </a:solidFill>
          <a:ln w="12700">
            <a:noFill/>
            <a:miter lim="800000"/>
            <a:headEnd/>
            <a:tailEnd/>
          </a:ln>
          <a:effectLst/>
        </p:spPr>
        <p:txBody>
          <a:bodyPr lIns="91440" tIns="91440" rIns="91440" bIns="91440" anchor="ctr"/>
          <a:lstStyle/>
          <a:p>
            <a:pPr>
              <a:defRPr/>
            </a:pPr>
            <a:endParaRPr lang="en-ZA" sz="1200" b="1" kern="0" dirty="0">
              <a:solidFill>
                <a:prstClr val="white"/>
              </a:solidFill>
              <a:latin typeface="Calibri" panose="020F0502020204030204" pitchFamily="34" charset="0"/>
              <a:ea typeface="ヒラギノ角ゴ Pro W3" charset="0"/>
            </a:endParaRPr>
          </a:p>
        </p:txBody>
      </p:sp>
      <p:sp>
        <p:nvSpPr>
          <p:cNvPr id="18" name="Freeform 6"/>
          <p:cNvSpPr>
            <a:spLocks/>
          </p:cNvSpPr>
          <p:nvPr/>
        </p:nvSpPr>
        <p:spPr bwMode="auto">
          <a:xfrm flipH="1">
            <a:off x="1912864" y="2248250"/>
            <a:ext cx="2579464" cy="816411"/>
          </a:xfrm>
          <a:custGeom>
            <a:avLst/>
            <a:gdLst/>
            <a:ahLst/>
            <a:cxnLst>
              <a:cxn ang="0">
                <a:pos x="0" y="0"/>
              </a:cxn>
              <a:cxn ang="0">
                <a:pos x="209" y="417"/>
              </a:cxn>
              <a:cxn ang="0">
                <a:pos x="890" y="531"/>
              </a:cxn>
              <a:cxn ang="0">
                <a:pos x="1561" y="417"/>
              </a:cxn>
              <a:cxn ang="0">
                <a:pos x="1768" y="1"/>
              </a:cxn>
              <a:cxn ang="0">
                <a:pos x="887" y="130"/>
              </a:cxn>
              <a:cxn ang="0">
                <a:pos x="0" y="0"/>
              </a:cxn>
            </a:cxnLst>
            <a:rect l="0" t="0" r="r" b="b"/>
            <a:pathLst>
              <a:path w="1768" h="531">
                <a:moveTo>
                  <a:pt x="0" y="0"/>
                </a:moveTo>
                <a:cubicBezTo>
                  <a:pt x="53" y="54"/>
                  <a:pt x="177" y="342"/>
                  <a:pt x="209" y="417"/>
                </a:cubicBezTo>
                <a:cubicBezTo>
                  <a:pt x="358" y="504"/>
                  <a:pt x="665" y="531"/>
                  <a:pt x="890" y="531"/>
                </a:cubicBezTo>
                <a:cubicBezTo>
                  <a:pt x="1115" y="531"/>
                  <a:pt x="1415" y="505"/>
                  <a:pt x="1561" y="417"/>
                </a:cubicBezTo>
                <a:cubicBezTo>
                  <a:pt x="1583" y="351"/>
                  <a:pt x="1719" y="59"/>
                  <a:pt x="1768" y="1"/>
                </a:cubicBezTo>
                <a:cubicBezTo>
                  <a:pt x="1606" y="111"/>
                  <a:pt x="1182" y="130"/>
                  <a:pt x="887" y="130"/>
                </a:cubicBezTo>
                <a:cubicBezTo>
                  <a:pt x="592" y="130"/>
                  <a:pt x="145" y="103"/>
                  <a:pt x="0" y="0"/>
                </a:cubicBez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path path="circle">
              <a:fillToRect l="100000" t="100000"/>
            </a:path>
            <a:tileRect r="-100000" b="-100000"/>
          </a:gradFill>
          <a:ln w="9525" cap="flat" cmpd="sng">
            <a:noFill/>
            <a:prstDash val="solid"/>
            <a:round/>
            <a:headEnd type="none" w="med" len="med"/>
            <a:tailEnd type="none" w="med" len="med"/>
          </a:ln>
          <a:effectLst/>
        </p:spPr>
        <p:txBody>
          <a:bodyPr wrap="none" anchor="ctr"/>
          <a:lstStyle/>
          <a:p>
            <a:pPr algn="ctr" eaLnBrk="0" hangingPunct="0">
              <a:spcBef>
                <a:spcPct val="50000"/>
              </a:spcBef>
              <a:defRPr/>
            </a:pPr>
            <a:endParaRPr lang="en-ZA" sz="1600" kern="0" dirty="0">
              <a:solidFill>
                <a:sysClr val="windowText" lastClr="000000"/>
              </a:solidFill>
              <a:latin typeface="Calibri" panose="020F0502020204030204" pitchFamily="34" charset="0"/>
              <a:ea typeface="ヒラギノ角ゴ Pro W3" charset="0"/>
            </a:endParaRPr>
          </a:p>
        </p:txBody>
      </p:sp>
      <p:sp>
        <p:nvSpPr>
          <p:cNvPr id="19" name="Oval 8"/>
          <p:cNvSpPr>
            <a:spLocks noChangeArrowheads="1"/>
          </p:cNvSpPr>
          <p:nvPr/>
        </p:nvSpPr>
        <p:spPr bwMode="auto">
          <a:xfrm>
            <a:off x="1905001" y="1980074"/>
            <a:ext cx="2607185" cy="476625"/>
          </a:xfrm>
          <a:prstGeom prst="ellipse">
            <a:avLst/>
          </a:prstGeom>
          <a:solidFill>
            <a:schemeClr val="bg2">
              <a:lumMod val="50000"/>
            </a:schemeClr>
          </a:solidFill>
          <a:ln w="9525">
            <a:noFill/>
            <a:round/>
            <a:headEnd/>
            <a:tailEnd/>
          </a:ln>
          <a:effectLst/>
        </p:spPr>
        <p:txBody>
          <a:bodyPr wrap="none" anchor="ctr"/>
          <a:lstStyle/>
          <a:p>
            <a:pPr algn="ctr" eaLnBrk="0" hangingPunct="0">
              <a:spcBef>
                <a:spcPct val="50000"/>
              </a:spcBef>
              <a:defRPr/>
            </a:pPr>
            <a:endParaRPr lang="en-ZA" sz="1600" kern="0" dirty="0">
              <a:solidFill>
                <a:sysClr val="windowText" lastClr="000000"/>
              </a:solidFill>
              <a:latin typeface="Calibri" panose="020F0502020204030204" pitchFamily="34" charset="0"/>
              <a:ea typeface="ヒラギノ角ゴ Pro W3" charset="0"/>
            </a:endParaRPr>
          </a:p>
        </p:txBody>
      </p:sp>
      <p:sp>
        <p:nvSpPr>
          <p:cNvPr id="20" name="Text Box 25"/>
          <p:cNvSpPr txBox="1">
            <a:spLocks noChangeArrowheads="1"/>
          </p:cNvSpPr>
          <p:nvPr/>
        </p:nvSpPr>
        <p:spPr bwMode="auto">
          <a:xfrm>
            <a:off x="2298631" y="2084422"/>
            <a:ext cx="1819923" cy="861774"/>
          </a:xfrm>
          <a:prstGeom prst="rect">
            <a:avLst/>
          </a:prstGeom>
          <a:noFill/>
          <a:ln w="9525">
            <a:noFill/>
            <a:miter lim="800000"/>
            <a:headEnd/>
            <a:tailEnd/>
          </a:ln>
        </p:spPr>
        <p:txBody>
          <a:bodyPr anchor="ctr">
            <a:spAutoFit/>
          </a:bodyPr>
          <a:lstStyle/>
          <a:p>
            <a:pPr algn="ctr" eaLnBrk="0" hangingPunct="0">
              <a:spcBef>
                <a:spcPct val="50000"/>
              </a:spcBef>
              <a:defRPr/>
            </a:pPr>
            <a:r>
              <a:rPr lang="en-ZA" sz="1200" b="1" kern="0" dirty="0">
                <a:solidFill>
                  <a:schemeClr val="bg1"/>
                </a:solidFill>
                <a:latin typeface="Trebuchet MS"/>
                <a:ea typeface="ヒラギノ角ゴ Pro W3" charset="0"/>
              </a:rPr>
              <a:t>4.1 MM</a:t>
            </a:r>
            <a:br>
              <a:rPr lang="en-ZA" sz="1200" b="1" kern="0" dirty="0">
                <a:solidFill>
                  <a:schemeClr val="bg1"/>
                </a:solidFill>
                <a:latin typeface="Trebuchet MS"/>
                <a:ea typeface="ヒラギノ角ゴ Pro W3" charset="0"/>
              </a:rPr>
            </a:br>
            <a:endParaRPr lang="en-ZA" sz="1200" b="1" kern="0" baseline="30000" dirty="0">
              <a:solidFill>
                <a:schemeClr val="bg1"/>
              </a:solidFill>
              <a:latin typeface="Trebuchet MS"/>
              <a:ea typeface="ヒラギノ角ゴ Pro W3" charset="0"/>
            </a:endParaRPr>
          </a:p>
          <a:p>
            <a:pPr algn="ctr" eaLnBrk="0" hangingPunct="0">
              <a:spcBef>
                <a:spcPct val="50000"/>
              </a:spcBef>
              <a:defRPr/>
            </a:pPr>
            <a:r>
              <a:rPr lang="en-ZA" sz="1200" i="1" kern="0" dirty="0">
                <a:solidFill>
                  <a:schemeClr val="bg1"/>
                </a:solidFill>
                <a:latin typeface="Trebuchet MS"/>
                <a:ea typeface="ヒラギノ角ゴ Pro W3" charset="0"/>
              </a:rPr>
              <a:t>(7% of total population)</a:t>
            </a:r>
            <a:endParaRPr lang="en-ZA" sz="1200" i="1" kern="0" baseline="30000" dirty="0">
              <a:solidFill>
                <a:schemeClr val="bg1"/>
              </a:solidFill>
              <a:latin typeface="Trebuchet MS"/>
              <a:ea typeface="ヒラギノ角ゴ Pro W3" charset="0"/>
            </a:endParaRPr>
          </a:p>
        </p:txBody>
      </p:sp>
      <p:sp>
        <p:nvSpPr>
          <p:cNvPr id="21" name="Oval 4"/>
          <p:cNvSpPr>
            <a:spLocks noChangeArrowheads="1"/>
          </p:cNvSpPr>
          <p:nvPr/>
        </p:nvSpPr>
        <p:spPr bwMode="auto">
          <a:xfrm>
            <a:off x="2231972" y="3482247"/>
            <a:ext cx="2013383" cy="476625"/>
          </a:xfrm>
          <a:prstGeom prst="ellipse">
            <a:avLst/>
          </a:prstGeom>
          <a:solidFill>
            <a:schemeClr val="accent3">
              <a:lumMod val="75000"/>
            </a:schemeClr>
          </a:solidFill>
          <a:ln w="9525">
            <a:noFill/>
            <a:round/>
            <a:headEnd/>
            <a:tailEnd/>
          </a:ln>
          <a:effectLst/>
        </p:spPr>
        <p:txBody>
          <a:bodyPr wrap="none" anchor="ctr"/>
          <a:lstStyle/>
          <a:p>
            <a:pPr algn="ctr" eaLnBrk="0" hangingPunct="0">
              <a:spcBef>
                <a:spcPct val="50000"/>
              </a:spcBef>
              <a:defRPr/>
            </a:pPr>
            <a:endParaRPr lang="en-ZA" sz="1600" kern="0" dirty="0">
              <a:solidFill>
                <a:sysClr val="windowText" lastClr="000000"/>
              </a:solidFill>
              <a:latin typeface="Calibri" panose="020F0502020204030204" pitchFamily="34" charset="0"/>
              <a:ea typeface="ヒラギノ角ゴ Pro W3" charset="0"/>
            </a:endParaRPr>
          </a:p>
        </p:txBody>
      </p:sp>
      <p:sp>
        <p:nvSpPr>
          <p:cNvPr id="22" name="Freeform 5"/>
          <p:cNvSpPr>
            <a:spLocks/>
          </p:cNvSpPr>
          <p:nvPr/>
        </p:nvSpPr>
        <p:spPr bwMode="auto">
          <a:xfrm>
            <a:off x="2242185" y="3759760"/>
            <a:ext cx="1992957" cy="740596"/>
          </a:xfrm>
          <a:custGeom>
            <a:avLst/>
            <a:gdLst/>
            <a:ahLst/>
            <a:cxnLst>
              <a:cxn ang="0">
                <a:pos x="1366" y="0"/>
              </a:cxn>
              <a:cxn ang="0">
                <a:pos x="1205" y="417"/>
              </a:cxn>
              <a:cxn ang="0">
                <a:pos x="678" y="531"/>
              </a:cxn>
              <a:cxn ang="0">
                <a:pos x="160" y="417"/>
              </a:cxn>
              <a:cxn ang="0">
                <a:pos x="0" y="1"/>
              </a:cxn>
              <a:cxn ang="0">
                <a:pos x="681" y="130"/>
              </a:cxn>
              <a:cxn ang="0">
                <a:pos x="1366" y="0"/>
              </a:cxn>
            </a:cxnLst>
            <a:rect l="0" t="0" r="r" b="b"/>
            <a:pathLst>
              <a:path w="1366" h="531">
                <a:moveTo>
                  <a:pt x="1366" y="0"/>
                </a:moveTo>
                <a:cubicBezTo>
                  <a:pt x="1325" y="54"/>
                  <a:pt x="1229" y="342"/>
                  <a:pt x="1205" y="417"/>
                </a:cubicBezTo>
                <a:cubicBezTo>
                  <a:pt x="1088" y="507"/>
                  <a:pt x="852" y="531"/>
                  <a:pt x="678" y="531"/>
                </a:cubicBezTo>
                <a:cubicBezTo>
                  <a:pt x="505" y="531"/>
                  <a:pt x="272" y="511"/>
                  <a:pt x="160" y="417"/>
                </a:cubicBezTo>
                <a:cubicBezTo>
                  <a:pt x="143" y="351"/>
                  <a:pt x="38" y="59"/>
                  <a:pt x="0" y="1"/>
                </a:cubicBezTo>
                <a:cubicBezTo>
                  <a:pt x="130" y="103"/>
                  <a:pt x="453" y="130"/>
                  <a:pt x="681" y="130"/>
                </a:cubicBezTo>
                <a:cubicBezTo>
                  <a:pt x="909" y="130"/>
                  <a:pt x="1250" y="93"/>
                  <a:pt x="1366" y="0"/>
                </a:cubicBezTo>
                <a:close/>
              </a:path>
            </a:pathLst>
          </a:custGeom>
          <a:gradFill rotWithShape="0">
            <a:gsLst>
              <a:gs pos="0">
                <a:schemeClr val="accent3">
                  <a:lumMod val="75000"/>
                </a:schemeClr>
              </a:gs>
              <a:gs pos="50000">
                <a:schemeClr val="accent3">
                  <a:lumMod val="20000"/>
                  <a:lumOff val="80000"/>
                </a:schemeClr>
              </a:gs>
              <a:gs pos="100000">
                <a:schemeClr val="accent3">
                  <a:lumMod val="75000"/>
                </a:schemeClr>
              </a:gs>
            </a:gsLst>
            <a:lin ang="0" scaled="1"/>
          </a:gradFill>
          <a:ln w="9525" cap="flat" cmpd="sng">
            <a:noFill/>
            <a:prstDash val="solid"/>
            <a:round/>
            <a:headEnd type="none" w="med" len="med"/>
            <a:tailEnd type="none" w="med" len="med"/>
          </a:ln>
          <a:effectLst/>
        </p:spPr>
        <p:txBody>
          <a:bodyPr wrap="none" anchor="ctr"/>
          <a:lstStyle/>
          <a:p>
            <a:pPr algn="ctr" eaLnBrk="0" hangingPunct="0">
              <a:spcBef>
                <a:spcPct val="50000"/>
              </a:spcBef>
              <a:defRPr/>
            </a:pPr>
            <a:endParaRPr lang="en-ZA" sz="1600" kern="0" dirty="0">
              <a:solidFill>
                <a:sysClr val="windowText" lastClr="000000"/>
              </a:solidFill>
              <a:latin typeface="Calibri" panose="020F0502020204030204" pitchFamily="34" charset="0"/>
              <a:ea typeface="ヒラギノ角ゴ Pro W3" charset="0"/>
            </a:endParaRPr>
          </a:p>
        </p:txBody>
      </p:sp>
      <p:sp>
        <p:nvSpPr>
          <p:cNvPr id="23" name="Text Box 26"/>
          <p:cNvSpPr txBox="1">
            <a:spLocks noChangeArrowheads="1"/>
          </p:cNvSpPr>
          <p:nvPr/>
        </p:nvSpPr>
        <p:spPr bwMode="auto">
          <a:xfrm>
            <a:off x="2375360" y="3628367"/>
            <a:ext cx="1654475" cy="400110"/>
          </a:xfrm>
          <a:prstGeom prst="rect">
            <a:avLst/>
          </a:prstGeom>
          <a:noFill/>
          <a:ln w="9525">
            <a:noFill/>
            <a:miter lim="800000"/>
            <a:headEnd/>
            <a:tailEnd/>
          </a:ln>
        </p:spPr>
        <p:txBody>
          <a:bodyPr anchor="ctr">
            <a:spAutoFit/>
          </a:bodyPr>
          <a:lstStyle/>
          <a:p>
            <a:pPr algn="ctr" eaLnBrk="0" hangingPunct="0">
              <a:spcBef>
                <a:spcPct val="50000"/>
              </a:spcBef>
              <a:defRPr/>
            </a:pPr>
            <a:r>
              <a:rPr lang="en-ZA" sz="1200" b="1" kern="0" dirty="0">
                <a:solidFill>
                  <a:prstClr val="white"/>
                </a:solidFill>
                <a:latin typeface="Trebuchet MS"/>
                <a:ea typeface="ヒラギノ角ゴ Pro W3" charset="0"/>
              </a:rPr>
              <a:t>1.4 MM</a:t>
            </a:r>
            <a:br>
              <a:rPr lang="en-ZA" sz="1200" b="1" kern="0" dirty="0">
                <a:solidFill>
                  <a:prstClr val="white"/>
                </a:solidFill>
                <a:latin typeface="Trebuchet MS"/>
                <a:ea typeface="ヒラギノ角ゴ Pro W3" charset="0"/>
              </a:rPr>
            </a:br>
            <a:endParaRPr lang="en-ZA" sz="1200" b="1" kern="0" baseline="30000" dirty="0">
              <a:solidFill>
                <a:prstClr val="white"/>
              </a:solidFill>
              <a:latin typeface="Trebuchet MS"/>
              <a:ea typeface="ヒラギノ角ゴ Pro W3" charset="0"/>
            </a:endParaRPr>
          </a:p>
        </p:txBody>
      </p:sp>
      <p:grpSp>
        <p:nvGrpSpPr>
          <p:cNvPr id="41" name="Group 40"/>
          <p:cNvGrpSpPr/>
          <p:nvPr/>
        </p:nvGrpSpPr>
        <p:grpSpPr>
          <a:xfrm>
            <a:off x="2381356" y="4911151"/>
            <a:ext cx="1654475" cy="996731"/>
            <a:chOff x="2608028" y="4919317"/>
            <a:chExt cx="1800225" cy="1029146"/>
          </a:xfrm>
        </p:grpSpPr>
        <p:sp>
          <p:nvSpPr>
            <p:cNvPr id="26" name="Oval 3"/>
            <p:cNvSpPr>
              <a:spLocks noChangeArrowheads="1"/>
            </p:cNvSpPr>
            <p:nvPr/>
          </p:nvSpPr>
          <p:spPr bwMode="auto">
            <a:xfrm>
              <a:off x="2657240" y="4919317"/>
              <a:ext cx="1701800" cy="492125"/>
            </a:xfrm>
            <a:prstGeom prst="ellipse">
              <a:avLst/>
            </a:prstGeom>
            <a:solidFill>
              <a:schemeClr val="accent1"/>
            </a:solidFill>
            <a:ln w="9525">
              <a:noFill/>
              <a:round/>
              <a:headEnd/>
              <a:tailEnd/>
            </a:ln>
            <a:effectLst/>
          </p:spPr>
          <p:txBody>
            <a:bodyPr wrap="none" anchor="ctr"/>
            <a:lstStyle/>
            <a:p>
              <a:pPr algn="ctr" eaLnBrk="0" hangingPunct="0">
                <a:spcBef>
                  <a:spcPct val="50000"/>
                </a:spcBef>
                <a:defRPr/>
              </a:pPr>
              <a:endParaRPr lang="en-ZA" sz="1600" kern="0" dirty="0">
                <a:solidFill>
                  <a:sysClr val="windowText" lastClr="000000"/>
                </a:solidFill>
                <a:latin typeface="Trebuchet MS"/>
                <a:ea typeface="ヒラギノ角ゴ Pro W3" charset="0"/>
              </a:endParaRPr>
            </a:p>
          </p:txBody>
        </p:sp>
        <p:sp>
          <p:nvSpPr>
            <p:cNvPr id="27" name="Freeform 9"/>
            <p:cNvSpPr>
              <a:spLocks/>
            </p:cNvSpPr>
            <p:nvPr/>
          </p:nvSpPr>
          <p:spPr bwMode="auto">
            <a:xfrm>
              <a:off x="2666765" y="5205067"/>
              <a:ext cx="1682750" cy="743396"/>
            </a:xfrm>
            <a:custGeom>
              <a:avLst/>
              <a:gdLst/>
              <a:ahLst/>
              <a:cxnLst>
                <a:cxn ang="0">
                  <a:pos x="1060" y="0"/>
                </a:cxn>
                <a:cxn ang="0">
                  <a:pos x="935" y="417"/>
                </a:cxn>
                <a:cxn ang="0">
                  <a:pos x="526" y="531"/>
                </a:cxn>
                <a:cxn ang="0">
                  <a:pos x="123" y="415"/>
                </a:cxn>
                <a:cxn ang="0">
                  <a:pos x="0" y="1"/>
                </a:cxn>
                <a:cxn ang="0">
                  <a:pos x="528" y="130"/>
                </a:cxn>
                <a:cxn ang="0">
                  <a:pos x="1060" y="0"/>
                </a:cxn>
              </a:cxnLst>
              <a:rect l="0" t="0" r="r" b="b"/>
              <a:pathLst>
                <a:path w="1060" h="531">
                  <a:moveTo>
                    <a:pt x="1060" y="0"/>
                  </a:moveTo>
                  <a:cubicBezTo>
                    <a:pt x="1028" y="54"/>
                    <a:pt x="954" y="342"/>
                    <a:pt x="935" y="417"/>
                  </a:cubicBezTo>
                  <a:cubicBezTo>
                    <a:pt x="843" y="505"/>
                    <a:pt x="661" y="531"/>
                    <a:pt x="526" y="531"/>
                  </a:cubicBezTo>
                  <a:cubicBezTo>
                    <a:pt x="391" y="531"/>
                    <a:pt x="221" y="515"/>
                    <a:pt x="123" y="415"/>
                  </a:cubicBezTo>
                  <a:cubicBezTo>
                    <a:pt x="110" y="349"/>
                    <a:pt x="29" y="59"/>
                    <a:pt x="0" y="1"/>
                  </a:cubicBezTo>
                  <a:cubicBezTo>
                    <a:pt x="97" y="111"/>
                    <a:pt x="351" y="130"/>
                    <a:pt x="528" y="130"/>
                  </a:cubicBezTo>
                  <a:cubicBezTo>
                    <a:pt x="705" y="130"/>
                    <a:pt x="959" y="101"/>
                    <a:pt x="1060" y="0"/>
                  </a:cubicBezTo>
                  <a:close/>
                </a:path>
              </a:pathLst>
            </a:custGeom>
            <a:gradFill rotWithShape="0">
              <a:gsLst>
                <a:gs pos="0">
                  <a:schemeClr val="accent1">
                    <a:lumMod val="75000"/>
                  </a:schemeClr>
                </a:gs>
                <a:gs pos="50000">
                  <a:schemeClr val="accent1">
                    <a:lumMod val="20000"/>
                    <a:lumOff val="80000"/>
                  </a:schemeClr>
                </a:gs>
                <a:gs pos="100000">
                  <a:schemeClr val="accent1">
                    <a:lumMod val="75000"/>
                  </a:schemeClr>
                </a:gs>
              </a:gsLst>
              <a:lin ang="0" scaled="1"/>
            </a:gradFill>
            <a:ln w="9525" cap="flat" cmpd="sng">
              <a:noFill/>
              <a:prstDash val="solid"/>
              <a:round/>
              <a:headEnd type="none" w="med" len="med"/>
              <a:tailEnd type="none" w="med" len="med"/>
            </a:ln>
            <a:effectLst/>
          </p:spPr>
          <p:txBody>
            <a:bodyPr wrap="none" anchor="ctr"/>
            <a:lstStyle/>
            <a:p>
              <a:pPr algn="ctr" eaLnBrk="0" hangingPunct="0">
                <a:spcBef>
                  <a:spcPct val="50000"/>
                </a:spcBef>
                <a:defRPr/>
              </a:pPr>
              <a:endParaRPr lang="en-ZA" sz="1600" kern="0" dirty="0">
                <a:solidFill>
                  <a:sysClr val="windowText" lastClr="000000"/>
                </a:solidFill>
                <a:latin typeface="Trebuchet MS"/>
                <a:ea typeface="ヒラギノ角ゴ Pro W3" charset="0"/>
              </a:endParaRPr>
            </a:p>
          </p:txBody>
        </p:sp>
        <p:sp>
          <p:nvSpPr>
            <p:cNvPr id="28" name="Text Box 27"/>
            <p:cNvSpPr txBox="1">
              <a:spLocks noChangeArrowheads="1"/>
            </p:cNvSpPr>
            <p:nvPr/>
          </p:nvSpPr>
          <p:spPr bwMode="auto">
            <a:xfrm>
              <a:off x="2608028" y="5058233"/>
              <a:ext cx="1800225" cy="413122"/>
            </a:xfrm>
            <a:prstGeom prst="rect">
              <a:avLst/>
            </a:prstGeom>
            <a:noFill/>
            <a:ln w="9525">
              <a:noFill/>
              <a:miter lim="800000"/>
              <a:headEnd/>
              <a:tailEnd/>
            </a:ln>
          </p:spPr>
          <p:txBody>
            <a:bodyPr anchor="ctr">
              <a:spAutoFit/>
            </a:bodyPr>
            <a:lstStyle/>
            <a:p>
              <a:pPr algn="ctr" eaLnBrk="0" hangingPunct="0">
                <a:spcBef>
                  <a:spcPct val="50000"/>
                </a:spcBef>
                <a:defRPr/>
              </a:pPr>
              <a:r>
                <a:rPr lang="en-ZA" sz="1200" b="1" kern="0" dirty="0">
                  <a:solidFill>
                    <a:prstClr val="white"/>
                  </a:solidFill>
                  <a:latin typeface="Trebuchet MS"/>
                  <a:ea typeface="ヒラギノ角ゴ Pro W3" charset="0"/>
                </a:rPr>
                <a:t> 369,242</a:t>
              </a:r>
              <a:br>
                <a:rPr lang="en-ZA" sz="1200" b="1" kern="0" dirty="0">
                  <a:solidFill>
                    <a:prstClr val="white"/>
                  </a:solidFill>
                  <a:latin typeface="Trebuchet MS"/>
                  <a:ea typeface="ヒラギノ角ゴ Pro W3" charset="0"/>
                </a:rPr>
              </a:br>
              <a:endParaRPr lang="en-ZA" sz="1200" b="1" kern="0" baseline="30000" dirty="0">
                <a:solidFill>
                  <a:prstClr val="white"/>
                </a:solidFill>
                <a:latin typeface="Trebuchet MS"/>
                <a:ea typeface="ヒラギノ角ゴ Pro W3" charset="0"/>
              </a:endParaRPr>
            </a:p>
          </p:txBody>
        </p:sp>
        <p:sp>
          <p:nvSpPr>
            <p:cNvPr id="29" name="Text Box 27"/>
            <p:cNvSpPr txBox="1">
              <a:spLocks noChangeArrowheads="1"/>
            </p:cNvSpPr>
            <p:nvPr/>
          </p:nvSpPr>
          <p:spPr bwMode="auto">
            <a:xfrm>
              <a:off x="2608028" y="5379872"/>
              <a:ext cx="1800225" cy="476679"/>
            </a:xfrm>
            <a:prstGeom prst="rect">
              <a:avLst/>
            </a:prstGeom>
            <a:noFill/>
            <a:ln w="9525">
              <a:noFill/>
              <a:miter lim="800000"/>
              <a:headEnd/>
              <a:tailEnd/>
            </a:ln>
          </p:spPr>
          <p:txBody>
            <a:bodyPr anchor="ctr">
              <a:spAutoFit/>
            </a:bodyPr>
            <a:lstStyle/>
            <a:p>
              <a:pPr algn="ctr" eaLnBrk="0" hangingPunct="0">
                <a:spcBef>
                  <a:spcPct val="50000"/>
                </a:spcBef>
                <a:defRPr/>
              </a:pPr>
              <a:r>
                <a:rPr lang="en-ZA" sz="1200" b="1" kern="0" dirty="0">
                  <a:solidFill>
                    <a:prstClr val="black"/>
                  </a:solidFill>
                  <a:latin typeface="Trebuchet MS"/>
                  <a:ea typeface="ヒラギノ角ゴ Pro W3" charset="0"/>
                </a:rPr>
                <a:t> </a:t>
              </a:r>
              <a:r>
                <a:rPr lang="en-ZA" sz="1200" i="1" kern="0" dirty="0">
                  <a:solidFill>
                    <a:prstClr val="black"/>
                  </a:solidFill>
                  <a:latin typeface="Trebuchet MS"/>
                  <a:ea typeface="ヒラギノ角ゴ Pro W3" charset="0"/>
                </a:rPr>
                <a:t>(~0.7% of total population)</a:t>
              </a:r>
            </a:p>
          </p:txBody>
        </p:sp>
      </p:grpSp>
      <p:sp>
        <p:nvSpPr>
          <p:cNvPr id="36" name="Rectangle 35">
            <a:extLst>
              <a:ext uri="{FF2B5EF4-FFF2-40B4-BE49-F238E27FC236}">
                <a16:creationId xmlns:a16="http://schemas.microsoft.com/office/drawing/2014/main" xmlns="" id="{718B1D10-F398-4AC0-B402-1416893D7F6D}"/>
              </a:ext>
            </a:extLst>
          </p:cNvPr>
          <p:cNvSpPr/>
          <p:nvPr/>
        </p:nvSpPr>
        <p:spPr>
          <a:xfrm>
            <a:off x="4660626" y="1988816"/>
            <a:ext cx="2121093" cy="276999"/>
          </a:xfrm>
          <a:prstGeom prst="rect">
            <a:avLst/>
          </a:prstGeom>
        </p:spPr>
        <p:txBody>
          <a:bodyPr wrap="none">
            <a:spAutoFit/>
          </a:bodyPr>
          <a:lstStyle/>
          <a:p>
            <a:pPr>
              <a:defRPr/>
            </a:pPr>
            <a:r>
              <a:rPr lang="en-ZA" sz="1200" b="1" dirty="0">
                <a:solidFill>
                  <a:srgbClr val="CDBE97">
                    <a:lumMod val="75000"/>
                  </a:srgbClr>
                </a:solidFill>
                <a:latin typeface="Trebuchet MS"/>
                <a:ea typeface="ヒラギノ角ゴ Pro W3" charset="0"/>
              </a:rPr>
              <a:t>BUILD</a:t>
            </a:r>
            <a:r>
              <a:rPr lang="en-ZA" sz="1200" b="1" kern="0" dirty="0">
                <a:solidFill>
                  <a:srgbClr val="CDBE97">
                    <a:lumMod val="75000"/>
                  </a:srgbClr>
                </a:solidFill>
                <a:latin typeface="Trebuchet MS"/>
                <a:ea typeface="ヒラギノ角ゴ Pro W3" charset="0"/>
              </a:rPr>
              <a:t> </a:t>
            </a:r>
            <a:r>
              <a:rPr lang="en-ZA" sz="1200" b="1" kern="0" dirty="0">
                <a:solidFill>
                  <a:prstClr val="black">
                    <a:lumMod val="95000"/>
                    <a:lumOff val="5000"/>
                  </a:prstClr>
                </a:solidFill>
                <a:latin typeface="Trebuchet MS"/>
                <a:ea typeface="ヒラギノ角ゴ Pro W3" charset="0"/>
              </a:rPr>
              <a:t>the culture of travel</a:t>
            </a:r>
            <a:endParaRPr lang="en-IN" sz="1600" dirty="0">
              <a:solidFill>
                <a:prstClr val="black">
                  <a:lumMod val="95000"/>
                  <a:lumOff val="5000"/>
                </a:prstClr>
              </a:solidFill>
              <a:latin typeface="Trebuchet MS"/>
              <a:ea typeface="ヒラギノ角ゴ Pro W3" charset="0"/>
            </a:endParaRPr>
          </a:p>
        </p:txBody>
      </p:sp>
      <p:sp>
        <p:nvSpPr>
          <p:cNvPr id="37" name="Rectangle 36"/>
          <p:cNvSpPr/>
          <p:nvPr/>
        </p:nvSpPr>
        <p:spPr>
          <a:xfrm>
            <a:off x="4542739" y="2298898"/>
            <a:ext cx="4017502" cy="600164"/>
          </a:xfrm>
          <a:prstGeom prst="rect">
            <a:avLst/>
          </a:prstGeom>
        </p:spPr>
        <p:txBody>
          <a:bodyPr wrap="square">
            <a:spAutoFit/>
          </a:bodyPr>
          <a:lstStyle/>
          <a:p>
            <a:pPr>
              <a:spcBef>
                <a:spcPts val="200"/>
              </a:spcBef>
              <a:spcAft>
                <a:spcPts val="200"/>
              </a:spcAft>
              <a:defRPr/>
            </a:pPr>
            <a:r>
              <a:rPr lang="en-ZA" sz="1100" kern="0" dirty="0">
                <a:solidFill>
                  <a:prstClr val="black"/>
                </a:solidFill>
                <a:latin typeface="Trebuchet MS"/>
                <a:ea typeface="ヒラギノ角ゴ Pro W3" charset="0"/>
                <a:cs typeface="Arial" charset="0"/>
              </a:rPr>
              <a:t>Adults earning more than R 5,000 per month (threshold income for holiday travel). </a:t>
            </a:r>
            <a:r>
              <a:rPr lang="en-ZA" sz="1100" kern="0" dirty="0">
                <a:solidFill>
                  <a:prstClr val="black"/>
                </a:solidFill>
                <a:latin typeface="Trebuchet MS"/>
                <a:ea typeface="ヒラギノ角ゴ Pro W3" charset="0"/>
              </a:rPr>
              <a:t>This group has the appropriate socio-economic background, but might not be travelling.</a:t>
            </a:r>
          </a:p>
        </p:txBody>
      </p:sp>
      <p:sp>
        <p:nvSpPr>
          <p:cNvPr id="38" name="Text Box 26"/>
          <p:cNvSpPr txBox="1">
            <a:spLocks noChangeArrowheads="1"/>
          </p:cNvSpPr>
          <p:nvPr/>
        </p:nvSpPr>
        <p:spPr bwMode="auto">
          <a:xfrm>
            <a:off x="2375360" y="3946654"/>
            <a:ext cx="1654475" cy="461665"/>
          </a:xfrm>
          <a:prstGeom prst="rect">
            <a:avLst/>
          </a:prstGeom>
          <a:noFill/>
          <a:ln w="9525">
            <a:noFill/>
            <a:miter lim="800000"/>
            <a:headEnd/>
            <a:tailEnd/>
          </a:ln>
        </p:spPr>
        <p:txBody>
          <a:bodyPr anchor="ctr">
            <a:spAutoFit/>
          </a:bodyPr>
          <a:lstStyle/>
          <a:p>
            <a:pPr algn="ctr" eaLnBrk="0" hangingPunct="0">
              <a:spcBef>
                <a:spcPct val="50000"/>
              </a:spcBef>
              <a:defRPr/>
            </a:pPr>
            <a:r>
              <a:rPr lang="en-ZA" sz="1200" i="1" kern="0" dirty="0">
                <a:solidFill>
                  <a:prstClr val="black"/>
                </a:solidFill>
                <a:latin typeface="Trebuchet MS"/>
                <a:ea typeface="ヒラギノ角ゴ Pro W3" charset="0"/>
              </a:rPr>
              <a:t>(2% of total population)</a:t>
            </a:r>
          </a:p>
        </p:txBody>
      </p:sp>
      <p:sp>
        <p:nvSpPr>
          <p:cNvPr id="39" name="Down Arrow 38"/>
          <p:cNvSpPr/>
          <p:nvPr/>
        </p:nvSpPr>
        <p:spPr bwMode="auto">
          <a:xfrm>
            <a:off x="3071421" y="3137722"/>
            <a:ext cx="274342" cy="293323"/>
          </a:xfrm>
          <a:prstGeom prst="downArrow">
            <a:avLst>
              <a:gd name="adj1" fmla="val 57017"/>
              <a:gd name="adj2" fmla="val 50000"/>
            </a:avLst>
          </a:prstGeom>
          <a:solidFill>
            <a:srgbClr val="7F7F7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000" dirty="0">
              <a:solidFill>
                <a:prstClr val="black"/>
              </a:solidFill>
              <a:latin typeface="Arial" pitchFamily="-112" charset="0"/>
              <a:ea typeface="ヒラギノ角ゴ Pro W3" pitchFamily="-112" charset="-128"/>
              <a:cs typeface="ヒラギノ角ゴ Pro W3" pitchFamily="-112" charset="-128"/>
            </a:endParaRPr>
          </a:p>
        </p:txBody>
      </p:sp>
      <p:sp>
        <p:nvSpPr>
          <p:cNvPr id="40" name="Down Arrow 39"/>
          <p:cNvSpPr/>
          <p:nvPr/>
        </p:nvSpPr>
        <p:spPr bwMode="auto">
          <a:xfrm>
            <a:off x="3071421" y="4559093"/>
            <a:ext cx="274342" cy="293323"/>
          </a:xfrm>
          <a:prstGeom prst="downArrow">
            <a:avLst>
              <a:gd name="adj1" fmla="val 57017"/>
              <a:gd name="adj2" fmla="val 50000"/>
            </a:avLst>
          </a:prstGeom>
          <a:solidFill>
            <a:srgbClr val="7F7F7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000" dirty="0">
              <a:solidFill>
                <a:prstClr val="black"/>
              </a:solidFill>
              <a:latin typeface="Arial" pitchFamily="-112" charset="0"/>
              <a:ea typeface="ヒラギノ角ゴ Pro W3" pitchFamily="-112" charset="-128"/>
              <a:cs typeface="ヒラギノ角ゴ Pro W3" pitchFamily="-112" charset="-128"/>
            </a:endParaRPr>
          </a:p>
        </p:txBody>
      </p:sp>
      <p:sp>
        <p:nvSpPr>
          <p:cNvPr id="44" name="Rectangle 43">
            <a:extLst>
              <a:ext uri="{FF2B5EF4-FFF2-40B4-BE49-F238E27FC236}">
                <a16:creationId xmlns:a16="http://schemas.microsoft.com/office/drawing/2014/main" xmlns="" id="{718B1D10-F398-4AC0-B402-1416893D7F6D}"/>
              </a:ext>
            </a:extLst>
          </p:cNvPr>
          <p:cNvSpPr/>
          <p:nvPr/>
        </p:nvSpPr>
        <p:spPr>
          <a:xfrm>
            <a:off x="4660625" y="3454006"/>
            <a:ext cx="2979342" cy="276999"/>
          </a:xfrm>
          <a:prstGeom prst="rect">
            <a:avLst/>
          </a:prstGeom>
        </p:spPr>
        <p:txBody>
          <a:bodyPr wrap="none">
            <a:spAutoFit/>
          </a:bodyPr>
          <a:lstStyle/>
          <a:p>
            <a:pPr>
              <a:defRPr/>
            </a:pPr>
            <a:r>
              <a:rPr lang="en-US" sz="1200" b="1" dirty="0">
                <a:solidFill>
                  <a:srgbClr val="3E7B25"/>
                </a:solidFill>
                <a:latin typeface="Trebuchet MS"/>
                <a:ea typeface="ヒラギノ角ゴ Pro W3" charset="0"/>
              </a:rPr>
              <a:t>CONVERT</a:t>
            </a:r>
            <a:r>
              <a:rPr lang="en-US" sz="1200" b="1" dirty="0">
                <a:solidFill>
                  <a:prstClr val="black">
                    <a:lumMod val="95000"/>
                    <a:lumOff val="5000"/>
                  </a:prstClr>
                </a:solidFill>
                <a:latin typeface="Trebuchet MS"/>
                <a:ea typeface="ヒラギノ角ゴ Pro W3" charset="0"/>
              </a:rPr>
              <a:t> to start travelling for holiday</a:t>
            </a:r>
          </a:p>
        </p:txBody>
      </p:sp>
      <p:sp>
        <p:nvSpPr>
          <p:cNvPr id="45" name="Rectangle 44"/>
          <p:cNvSpPr/>
          <p:nvPr/>
        </p:nvSpPr>
        <p:spPr>
          <a:xfrm>
            <a:off x="4542739" y="3804295"/>
            <a:ext cx="3790736" cy="600164"/>
          </a:xfrm>
          <a:prstGeom prst="rect">
            <a:avLst/>
          </a:prstGeom>
          <a:noFill/>
        </p:spPr>
        <p:txBody>
          <a:bodyPr wrap="square">
            <a:spAutoFit/>
          </a:bodyPr>
          <a:lstStyle/>
          <a:p>
            <a:pPr>
              <a:spcBef>
                <a:spcPts val="200"/>
              </a:spcBef>
              <a:spcAft>
                <a:spcPts val="200"/>
              </a:spcAft>
              <a:defRPr/>
            </a:pPr>
            <a:r>
              <a:rPr lang="en-US" sz="1100" kern="0" dirty="0">
                <a:solidFill>
                  <a:prstClr val="black"/>
                </a:solidFill>
                <a:latin typeface="Trebuchet MS"/>
                <a:ea typeface="ヒラギノ角ゴ Pro W3" charset="0"/>
                <a:cs typeface="Arial" charset="0"/>
              </a:rPr>
              <a:t>Adults already travelling for any purposes. This group is travelling for several purposes, but might not necessarily be travelling for holiday.</a:t>
            </a:r>
          </a:p>
        </p:txBody>
      </p:sp>
      <p:sp>
        <p:nvSpPr>
          <p:cNvPr id="46" name="Rectangle 45">
            <a:extLst>
              <a:ext uri="{FF2B5EF4-FFF2-40B4-BE49-F238E27FC236}">
                <a16:creationId xmlns:a16="http://schemas.microsoft.com/office/drawing/2014/main" xmlns="" id="{718B1D10-F398-4AC0-B402-1416893D7F6D}"/>
              </a:ext>
            </a:extLst>
          </p:cNvPr>
          <p:cNvSpPr/>
          <p:nvPr/>
        </p:nvSpPr>
        <p:spPr>
          <a:xfrm>
            <a:off x="4660625" y="4881989"/>
            <a:ext cx="2172390" cy="276999"/>
          </a:xfrm>
          <a:prstGeom prst="rect">
            <a:avLst/>
          </a:prstGeom>
        </p:spPr>
        <p:txBody>
          <a:bodyPr wrap="none">
            <a:spAutoFit/>
          </a:bodyPr>
          <a:lstStyle/>
          <a:p>
            <a:pPr>
              <a:defRPr/>
            </a:pPr>
            <a:r>
              <a:rPr lang="en-ZA" sz="1200" b="1" dirty="0">
                <a:solidFill>
                  <a:srgbClr val="D40D16"/>
                </a:solidFill>
                <a:latin typeface="Trebuchet MS"/>
                <a:ea typeface="ヒラギノ角ゴ Pro W3" charset="0"/>
              </a:rPr>
              <a:t>DEFEND</a:t>
            </a:r>
            <a:r>
              <a:rPr lang="en-ZA" sz="1200" b="1" dirty="0">
                <a:solidFill>
                  <a:prstClr val="black">
                    <a:lumMod val="95000"/>
                    <a:lumOff val="5000"/>
                  </a:prstClr>
                </a:solidFill>
                <a:latin typeface="Trebuchet MS"/>
                <a:ea typeface="ヒラギノ角ゴ Pro W3" charset="0"/>
              </a:rPr>
              <a:t> and ensure up-sell </a:t>
            </a:r>
          </a:p>
        </p:txBody>
      </p:sp>
      <p:sp>
        <p:nvSpPr>
          <p:cNvPr id="47" name="Rectangle 46"/>
          <p:cNvSpPr/>
          <p:nvPr/>
        </p:nvSpPr>
        <p:spPr>
          <a:xfrm>
            <a:off x="4542739" y="5303888"/>
            <a:ext cx="3670682" cy="430887"/>
          </a:xfrm>
          <a:prstGeom prst="rect">
            <a:avLst/>
          </a:prstGeom>
        </p:spPr>
        <p:txBody>
          <a:bodyPr wrap="square">
            <a:spAutoFit/>
          </a:bodyPr>
          <a:lstStyle/>
          <a:p>
            <a:pPr>
              <a:spcBef>
                <a:spcPts val="200"/>
              </a:spcBef>
              <a:spcAft>
                <a:spcPts val="200"/>
              </a:spcAft>
              <a:defRPr/>
            </a:pPr>
            <a:r>
              <a:rPr lang="en-US" sz="1100" kern="0" dirty="0">
                <a:solidFill>
                  <a:prstClr val="black"/>
                </a:solidFill>
                <a:latin typeface="Trebuchet MS"/>
                <a:ea typeface="ヒラギノ角ゴ Pro W3" charset="0"/>
                <a:cs typeface="Arial" charset="0"/>
              </a:rPr>
              <a:t>Adults already travelling for holiday purposes. This group is mature in terms of holiday travel.</a:t>
            </a:r>
          </a:p>
        </p:txBody>
      </p:sp>
      <p:sp>
        <p:nvSpPr>
          <p:cNvPr id="31" name="Rectangle 57">
            <a:extLst>
              <a:ext uri="{FF2B5EF4-FFF2-40B4-BE49-F238E27FC236}">
                <a16:creationId xmlns:a16="http://schemas.microsoft.com/office/drawing/2014/main" xmlns="" id="{239E3265-5797-4232-9806-0BC70478A016}"/>
              </a:ext>
            </a:extLst>
          </p:cNvPr>
          <p:cNvSpPr/>
          <p:nvPr/>
        </p:nvSpPr>
        <p:spPr bwMode="auto">
          <a:xfrm>
            <a:off x="8739862" y="2333688"/>
            <a:ext cx="3079359" cy="528900"/>
          </a:xfrm>
          <a:prstGeom prst="rect">
            <a:avLst/>
          </a:prstGeom>
        </p:spPr>
        <p:txBody>
          <a:bodyPr lIns="91440" tIns="91440" rIns="91440" bIns="91440" anchor="ctr"/>
          <a:lstStyle/>
          <a:p>
            <a:pPr algn="ctr">
              <a:defRPr/>
            </a:pPr>
            <a:r>
              <a:rPr lang="en-IN" sz="1100" b="1" dirty="0">
                <a:solidFill>
                  <a:srgbClr val="CDBE97">
                    <a:lumMod val="75000"/>
                  </a:srgbClr>
                </a:solidFill>
                <a:latin typeface="Trebuchet MS"/>
                <a:ea typeface="ヒラギノ角ゴ Pro W3" charset="0"/>
              </a:rPr>
              <a:t>Have a limited budget for travel that they set aside for their VFR trips</a:t>
            </a:r>
          </a:p>
        </p:txBody>
      </p:sp>
      <p:sp>
        <p:nvSpPr>
          <p:cNvPr id="32" name="Rectangle 57">
            <a:extLst>
              <a:ext uri="{FF2B5EF4-FFF2-40B4-BE49-F238E27FC236}">
                <a16:creationId xmlns:a16="http://schemas.microsoft.com/office/drawing/2014/main" xmlns="" id="{621A941B-ADED-4FF0-BBCE-FA3735DDAB9F}"/>
              </a:ext>
            </a:extLst>
          </p:cNvPr>
          <p:cNvSpPr/>
          <p:nvPr/>
        </p:nvSpPr>
        <p:spPr bwMode="auto">
          <a:xfrm>
            <a:off x="8830082" y="3845515"/>
            <a:ext cx="2898916" cy="528900"/>
          </a:xfrm>
          <a:prstGeom prst="rect">
            <a:avLst/>
          </a:prstGeom>
          <a:noFill/>
          <a:ln w="9525">
            <a:noFill/>
            <a:miter lim="800000"/>
            <a:headEnd/>
            <a:tailEnd/>
          </a:ln>
          <a:effectLst/>
        </p:spPr>
        <p:txBody>
          <a:bodyPr lIns="91440" tIns="91440" rIns="91440" bIns="91440" anchor="ctr"/>
          <a:lstStyle/>
          <a:p>
            <a:pPr algn="ctr">
              <a:defRPr/>
            </a:pPr>
            <a:r>
              <a:rPr lang="en-IN" sz="1100" b="1" dirty="0">
                <a:solidFill>
                  <a:srgbClr val="3E7B25"/>
                </a:solidFill>
                <a:latin typeface="Trebuchet MS"/>
                <a:ea typeface="ヒラギノ角ゴ Pro W3" charset="0"/>
              </a:rPr>
              <a:t>Consider South Africa as an expensive destination during the peak season; Concerned about their home and personal security</a:t>
            </a:r>
          </a:p>
        </p:txBody>
      </p:sp>
      <p:sp>
        <p:nvSpPr>
          <p:cNvPr id="33" name="Rectangle 57">
            <a:extLst>
              <a:ext uri="{FF2B5EF4-FFF2-40B4-BE49-F238E27FC236}">
                <a16:creationId xmlns:a16="http://schemas.microsoft.com/office/drawing/2014/main" xmlns="" id="{775CC553-4613-4D11-996E-AAB579497948}"/>
              </a:ext>
            </a:extLst>
          </p:cNvPr>
          <p:cNvSpPr/>
          <p:nvPr/>
        </p:nvSpPr>
        <p:spPr bwMode="auto">
          <a:xfrm>
            <a:off x="8739862" y="5222111"/>
            <a:ext cx="3079359" cy="528900"/>
          </a:xfrm>
          <a:prstGeom prst="rect">
            <a:avLst/>
          </a:prstGeom>
          <a:noFill/>
          <a:ln w="9525">
            <a:noFill/>
            <a:miter lim="800000"/>
            <a:headEnd/>
            <a:tailEnd/>
          </a:ln>
          <a:effectLst/>
        </p:spPr>
        <p:txBody>
          <a:bodyPr lIns="91440" tIns="91440" rIns="91440" bIns="91440" anchor="ctr"/>
          <a:lstStyle/>
          <a:p>
            <a:pPr algn="ctr">
              <a:defRPr/>
            </a:pPr>
            <a:r>
              <a:rPr lang="en-IN" sz="1100" b="1" dirty="0">
                <a:solidFill>
                  <a:srgbClr val="D40D16"/>
                </a:solidFill>
                <a:latin typeface="Trebuchet MS"/>
                <a:ea typeface="ヒラギノ角ゴ Pro W3" charset="0"/>
              </a:rPr>
              <a:t>Assert that they can travel overseas at the cost of travelling domestically</a:t>
            </a:r>
          </a:p>
        </p:txBody>
      </p:sp>
      <p:sp>
        <p:nvSpPr>
          <p:cNvPr id="5" name="TextBox 4">
            <a:extLst>
              <a:ext uri="{FF2B5EF4-FFF2-40B4-BE49-F238E27FC236}">
                <a16:creationId xmlns:a16="http://schemas.microsoft.com/office/drawing/2014/main" xmlns="" id="{06734760-857E-4762-A953-DB37A918B7EC}"/>
              </a:ext>
            </a:extLst>
          </p:cNvPr>
          <p:cNvSpPr txBox="1"/>
          <p:nvPr/>
        </p:nvSpPr>
        <p:spPr>
          <a:xfrm>
            <a:off x="9359396" y="1853195"/>
            <a:ext cx="1740285" cy="276999"/>
          </a:xfrm>
          <a:prstGeom prst="rect">
            <a:avLst/>
          </a:prstGeom>
          <a:noFill/>
        </p:spPr>
        <p:txBody>
          <a:bodyPr wrap="none" rtlCol="0">
            <a:spAutoFit/>
          </a:bodyPr>
          <a:lstStyle/>
          <a:p>
            <a:pPr>
              <a:defRPr/>
            </a:pPr>
            <a:r>
              <a:rPr lang="en-US" sz="1200" b="1" dirty="0">
                <a:solidFill>
                  <a:prstClr val="black"/>
                </a:solidFill>
                <a:latin typeface="Trebuchet MS"/>
                <a:ea typeface="ヒラギノ角ゴ Pro W3" charset="0"/>
              </a:rPr>
              <a:t>Key Barriers to Travel</a:t>
            </a:r>
            <a:endParaRPr lang="en-ZA" sz="1200" b="1" dirty="0">
              <a:solidFill>
                <a:prstClr val="black"/>
              </a:solidFill>
              <a:latin typeface="Trebuchet MS"/>
              <a:ea typeface="ヒラギノ角ゴ Pro W3" charset="0"/>
            </a:endParaRPr>
          </a:p>
        </p:txBody>
      </p:sp>
      <p:grpSp>
        <p:nvGrpSpPr>
          <p:cNvPr id="61" name="Group 60"/>
          <p:cNvGrpSpPr/>
          <p:nvPr/>
        </p:nvGrpSpPr>
        <p:grpSpPr>
          <a:xfrm>
            <a:off x="381348" y="1469980"/>
            <a:ext cx="2085394" cy="2083761"/>
            <a:chOff x="1936947" y="963682"/>
            <a:chExt cx="2085394" cy="2083761"/>
          </a:xfrm>
        </p:grpSpPr>
        <p:grpSp>
          <p:nvGrpSpPr>
            <p:cNvPr id="62" name="Group 61">
              <a:extLst>
                <a:ext uri="{FF2B5EF4-FFF2-40B4-BE49-F238E27FC236}">
                  <a16:creationId xmlns:a16="http://schemas.microsoft.com/office/drawing/2014/main" xmlns="" id="{46932625-2D07-4B66-B876-5EE43F64506F}"/>
                </a:ext>
              </a:extLst>
            </p:cNvPr>
            <p:cNvGrpSpPr/>
            <p:nvPr/>
          </p:nvGrpSpPr>
          <p:grpSpPr>
            <a:xfrm>
              <a:off x="1936947" y="1116979"/>
              <a:ext cx="1058838" cy="1339586"/>
              <a:chOff x="-2367287" y="1754562"/>
              <a:chExt cx="2836863" cy="3589050"/>
            </a:xfrm>
          </p:grpSpPr>
          <p:sp>
            <p:nvSpPr>
              <p:cNvPr id="65" name="Freeform 6">
                <a:extLst>
                  <a:ext uri="{FF2B5EF4-FFF2-40B4-BE49-F238E27FC236}">
                    <a16:creationId xmlns:a16="http://schemas.microsoft.com/office/drawing/2014/main" xmlns="" id="{0A5792F2-270C-49FE-B108-535BD4350E81}"/>
                  </a:ext>
                </a:extLst>
              </p:cNvPr>
              <p:cNvSpPr>
                <a:spLocks/>
              </p:cNvSpPr>
              <p:nvPr/>
            </p:nvSpPr>
            <p:spPr bwMode="auto">
              <a:xfrm flipH="1">
                <a:off x="-2352206" y="2032375"/>
                <a:ext cx="2806700" cy="842962"/>
              </a:xfrm>
              <a:custGeom>
                <a:avLst/>
                <a:gdLst/>
                <a:ahLst/>
                <a:cxnLst>
                  <a:cxn ang="0">
                    <a:pos x="0" y="0"/>
                  </a:cxn>
                  <a:cxn ang="0">
                    <a:pos x="209" y="417"/>
                  </a:cxn>
                  <a:cxn ang="0">
                    <a:pos x="890" y="531"/>
                  </a:cxn>
                  <a:cxn ang="0">
                    <a:pos x="1561" y="417"/>
                  </a:cxn>
                  <a:cxn ang="0">
                    <a:pos x="1768" y="1"/>
                  </a:cxn>
                  <a:cxn ang="0">
                    <a:pos x="887" y="130"/>
                  </a:cxn>
                  <a:cxn ang="0">
                    <a:pos x="0" y="0"/>
                  </a:cxn>
                </a:cxnLst>
                <a:rect l="0" t="0" r="r" b="b"/>
                <a:pathLst>
                  <a:path w="1768" h="531">
                    <a:moveTo>
                      <a:pt x="0" y="0"/>
                    </a:moveTo>
                    <a:cubicBezTo>
                      <a:pt x="53" y="54"/>
                      <a:pt x="177" y="342"/>
                      <a:pt x="209" y="417"/>
                    </a:cubicBezTo>
                    <a:cubicBezTo>
                      <a:pt x="358" y="504"/>
                      <a:pt x="665" y="531"/>
                      <a:pt x="890" y="531"/>
                    </a:cubicBezTo>
                    <a:cubicBezTo>
                      <a:pt x="1115" y="531"/>
                      <a:pt x="1415" y="505"/>
                      <a:pt x="1561" y="417"/>
                    </a:cubicBezTo>
                    <a:cubicBezTo>
                      <a:pt x="1583" y="351"/>
                      <a:pt x="1719" y="59"/>
                      <a:pt x="1768" y="1"/>
                    </a:cubicBezTo>
                    <a:cubicBezTo>
                      <a:pt x="1606" y="111"/>
                      <a:pt x="1182" y="130"/>
                      <a:pt x="887" y="130"/>
                    </a:cubicBezTo>
                    <a:cubicBezTo>
                      <a:pt x="592" y="130"/>
                      <a:pt x="145" y="103"/>
                      <a:pt x="0" y="0"/>
                    </a:cubicBezTo>
                    <a:close/>
                  </a:path>
                </a:pathLst>
              </a:custGeom>
              <a:gradFill rotWithShape="0">
                <a:gsLst>
                  <a:gs pos="0">
                    <a:srgbClr val="17496F"/>
                  </a:gs>
                  <a:gs pos="50000">
                    <a:srgbClr val="17496F">
                      <a:gamma/>
                      <a:tint val="32549"/>
                      <a:invGamma/>
                    </a:srgbClr>
                  </a:gs>
                  <a:gs pos="100000">
                    <a:srgbClr val="17496F"/>
                  </a:gs>
                </a:gsLst>
                <a:lin ang="0" scaled="1"/>
              </a:gra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sz="900" kern="0" dirty="0">
                  <a:solidFill>
                    <a:sysClr val="windowText" lastClr="000000"/>
                  </a:solidFill>
                  <a:latin typeface="Calibri" panose="020F0502020204030204" pitchFamily="34" charset="0"/>
                  <a:ea typeface="ヒラギノ角ゴ Pro W3" charset="0"/>
                </a:endParaRPr>
              </a:p>
            </p:txBody>
          </p:sp>
          <p:sp>
            <p:nvSpPr>
              <p:cNvPr id="66" name="Oval 8">
                <a:extLst>
                  <a:ext uri="{FF2B5EF4-FFF2-40B4-BE49-F238E27FC236}">
                    <a16:creationId xmlns:a16="http://schemas.microsoft.com/office/drawing/2014/main" xmlns="" id="{DA041853-3A7B-44F5-91DF-4CFE61F1CEA7}"/>
                  </a:ext>
                </a:extLst>
              </p:cNvPr>
              <p:cNvSpPr>
                <a:spLocks noChangeArrowheads="1"/>
              </p:cNvSpPr>
              <p:nvPr/>
            </p:nvSpPr>
            <p:spPr bwMode="auto">
              <a:xfrm>
                <a:off x="-2367287" y="1754562"/>
                <a:ext cx="2836863" cy="492125"/>
              </a:xfrm>
              <a:prstGeom prst="ellipse">
                <a:avLst/>
              </a:prstGeom>
              <a:gradFill rotWithShape="0">
                <a:gsLst>
                  <a:gs pos="0">
                    <a:srgbClr val="17496F"/>
                  </a:gs>
                  <a:gs pos="100000">
                    <a:srgbClr val="17496F">
                      <a:gamma/>
                      <a:shade val="74510"/>
                      <a:invGamma/>
                    </a:srgbClr>
                  </a:gs>
                </a:gsLst>
                <a:lin ang="5400000" scaled="1"/>
              </a:gradFill>
              <a:ln w="9525">
                <a:noFill/>
                <a:round/>
                <a:headEnd/>
                <a:tailEn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sz="900" kern="0" dirty="0">
                  <a:solidFill>
                    <a:sysClr val="windowText" lastClr="000000"/>
                  </a:solidFill>
                  <a:latin typeface="Calibri" panose="020F0502020204030204" pitchFamily="34" charset="0"/>
                  <a:ea typeface="ヒラギノ角ゴ Pro W3" charset="0"/>
                </a:endParaRPr>
              </a:p>
            </p:txBody>
          </p:sp>
          <p:sp>
            <p:nvSpPr>
              <p:cNvPr id="67" name="Text Box 25">
                <a:extLst>
                  <a:ext uri="{FF2B5EF4-FFF2-40B4-BE49-F238E27FC236}">
                    <a16:creationId xmlns:a16="http://schemas.microsoft.com/office/drawing/2014/main" xmlns="" id="{2BABD995-D9A2-48AE-AAE6-7999AF7D2C0E}"/>
                  </a:ext>
                </a:extLst>
              </p:cNvPr>
              <p:cNvSpPr txBox="1">
                <a:spLocks noChangeArrowheads="1"/>
              </p:cNvSpPr>
              <p:nvPr/>
            </p:nvSpPr>
            <p:spPr bwMode="auto">
              <a:xfrm>
                <a:off x="-1848967" y="2327217"/>
                <a:ext cx="1800226" cy="535992"/>
              </a:xfrm>
              <a:prstGeom prst="rect">
                <a:avLst/>
              </a:prstGeom>
              <a:noFill/>
              <a:ln w="9525">
                <a:noFill/>
                <a:miter lim="800000"/>
                <a:headEnd/>
                <a:tailEnd/>
              </a:ln>
            </p:spPr>
            <p:txBody>
              <a:bodyPr anchor="ctr">
                <a:spAutoFit/>
              </a:bodyPr>
              <a:lstStyle/>
              <a:p>
                <a:pPr algn="ctr" eaLnBrk="0" hangingPunct="0">
                  <a:spcBef>
                    <a:spcPct val="50000"/>
                  </a:spcBef>
                  <a:defRPr/>
                </a:pPr>
                <a:r>
                  <a:rPr lang="en-ZA" sz="700" b="1" kern="0" dirty="0">
                    <a:solidFill>
                      <a:prstClr val="black"/>
                    </a:solidFill>
                    <a:latin typeface="Calibri" panose="020F0502020204030204" pitchFamily="34" charset="0"/>
                    <a:ea typeface="ヒラギノ角ゴ Pro W3" charset="0"/>
                  </a:rPr>
                  <a:t>56.5 Mn</a:t>
                </a:r>
                <a:endParaRPr lang="en-ZA" sz="700" i="1" kern="0" baseline="30000" dirty="0">
                  <a:solidFill>
                    <a:prstClr val="black"/>
                  </a:solidFill>
                  <a:latin typeface="Calibri" panose="020F0502020204030204" pitchFamily="34" charset="0"/>
                  <a:ea typeface="ヒラギノ角ゴ Pro W3" charset="0"/>
                </a:endParaRPr>
              </a:p>
            </p:txBody>
          </p:sp>
          <p:sp>
            <p:nvSpPr>
              <p:cNvPr id="68" name="Oval 3">
                <a:extLst>
                  <a:ext uri="{FF2B5EF4-FFF2-40B4-BE49-F238E27FC236}">
                    <a16:creationId xmlns:a16="http://schemas.microsoft.com/office/drawing/2014/main" xmlns="" id="{368D4882-8336-4B9C-AEE6-ACC6A98DE67C}"/>
                  </a:ext>
                </a:extLst>
              </p:cNvPr>
              <p:cNvSpPr>
                <a:spLocks noChangeArrowheads="1"/>
              </p:cNvSpPr>
              <p:nvPr/>
            </p:nvSpPr>
            <p:spPr bwMode="auto">
              <a:xfrm>
                <a:off x="-1799756" y="4212384"/>
                <a:ext cx="1701800" cy="492125"/>
              </a:xfrm>
              <a:prstGeom prst="ellipse">
                <a:avLst/>
              </a:prstGeom>
              <a:gradFill rotWithShape="0">
                <a:gsLst>
                  <a:gs pos="0">
                    <a:srgbClr val="669933"/>
                  </a:gs>
                  <a:gs pos="100000">
                    <a:srgbClr val="669933">
                      <a:gamma/>
                      <a:shade val="74510"/>
                      <a:invGamma/>
                    </a:srgbClr>
                  </a:gs>
                </a:gsLst>
                <a:lin ang="5400000" scaled="1"/>
              </a:gradFill>
              <a:ln w="9525">
                <a:noFill/>
                <a:round/>
                <a:headEnd/>
                <a:tailEn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sz="900" kern="0" dirty="0">
                  <a:solidFill>
                    <a:sysClr val="windowText" lastClr="000000"/>
                  </a:solidFill>
                  <a:latin typeface="Calibri" panose="020F0502020204030204" pitchFamily="34" charset="0"/>
                  <a:ea typeface="ヒラギノ角ゴ Pro W3" charset="0"/>
                </a:endParaRPr>
              </a:p>
            </p:txBody>
          </p:sp>
          <p:sp>
            <p:nvSpPr>
              <p:cNvPr id="69" name="Freeform 9">
                <a:extLst>
                  <a:ext uri="{FF2B5EF4-FFF2-40B4-BE49-F238E27FC236}">
                    <a16:creationId xmlns:a16="http://schemas.microsoft.com/office/drawing/2014/main" xmlns="" id="{9DB37B23-E087-48FC-92B8-4CA4F99C85AE}"/>
                  </a:ext>
                </a:extLst>
              </p:cNvPr>
              <p:cNvSpPr>
                <a:spLocks/>
              </p:cNvSpPr>
              <p:nvPr/>
            </p:nvSpPr>
            <p:spPr bwMode="auto">
              <a:xfrm>
                <a:off x="-1790231" y="4498134"/>
                <a:ext cx="1682750" cy="842962"/>
              </a:xfrm>
              <a:custGeom>
                <a:avLst/>
                <a:gdLst/>
                <a:ahLst/>
                <a:cxnLst>
                  <a:cxn ang="0">
                    <a:pos x="1060" y="0"/>
                  </a:cxn>
                  <a:cxn ang="0">
                    <a:pos x="935" y="417"/>
                  </a:cxn>
                  <a:cxn ang="0">
                    <a:pos x="526" y="531"/>
                  </a:cxn>
                  <a:cxn ang="0">
                    <a:pos x="123" y="415"/>
                  </a:cxn>
                  <a:cxn ang="0">
                    <a:pos x="0" y="1"/>
                  </a:cxn>
                  <a:cxn ang="0">
                    <a:pos x="528" y="130"/>
                  </a:cxn>
                  <a:cxn ang="0">
                    <a:pos x="1060" y="0"/>
                  </a:cxn>
                </a:cxnLst>
                <a:rect l="0" t="0" r="r" b="b"/>
                <a:pathLst>
                  <a:path w="1060" h="531">
                    <a:moveTo>
                      <a:pt x="1060" y="0"/>
                    </a:moveTo>
                    <a:cubicBezTo>
                      <a:pt x="1028" y="54"/>
                      <a:pt x="954" y="342"/>
                      <a:pt x="935" y="417"/>
                    </a:cubicBezTo>
                    <a:cubicBezTo>
                      <a:pt x="843" y="505"/>
                      <a:pt x="661" y="531"/>
                      <a:pt x="526" y="531"/>
                    </a:cubicBezTo>
                    <a:cubicBezTo>
                      <a:pt x="391" y="531"/>
                      <a:pt x="221" y="515"/>
                      <a:pt x="123" y="415"/>
                    </a:cubicBezTo>
                    <a:cubicBezTo>
                      <a:pt x="110" y="349"/>
                      <a:pt x="29" y="59"/>
                      <a:pt x="0" y="1"/>
                    </a:cubicBezTo>
                    <a:cubicBezTo>
                      <a:pt x="97" y="111"/>
                      <a:pt x="351" y="130"/>
                      <a:pt x="528" y="130"/>
                    </a:cubicBezTo>
                    <a:cubicBezTo>
                      <a:pt x="705" y="130"/>
                      <a:pt x="959" y="101"/>
                      <a:pt x="1060" y="0"/>
                    </a:cubicBezTo>
                    <a:close/>
                  </a:path>
                </a:pathLst>
              </a:custGeom>
              <a:gradFill rotWithShape="0">
                <a:gsLst>
                  <a:gs pos="0">
                    <a:srgbClr val="669933"/>
                  </a:gs>
                  <a:gs pos="50000">
                    <a:srgbClr val="669933">
                      <a:gamma/>
                      <a:tint val="32549"/>
                      <a:invGamma/>
                    </a:srgbClr>
                  </a:gs>
                  <a:gs pos="100000">
                    <a:srgbClr val="669933"/>
                  </a:gs>
                </a:gsLst>
                <a:lin ang="0" scaled="1"/>
              </a:gra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sz="900" kern="0" dirty="0">
                  <a:solidFill>
                    <a:sysClr val="windowText" lastClr="000000"/>
                  </a:solidFill>
                  <a:latin typeface="Calibri" panose="020F0502020204030204" pitchFamily="34" charset="0"/>
                  <a:ea typeface="ヒラギノ角ゴ Pro W3" charset="0"/>
                </a:endParaRPr>
              </a:p>
            </p:txBody>
          </p:sp>
          <p:sp>
            <p:nvSpPr>
              <p:cNvPr id="70" name="Text Box 27">
                <a:extLst>
                  <a:ext uri="{FF2B5EF4-FFF2-40B4-BE49-F238E27FC236}">
                    <a16:creationId xmlns:a16="http://schemas.microsoft.com/office/drawing/2014/main" xmlns="" id="{FBCA92BD-3525-44C7-B9B0-C7E183B800E1}"/>
                  </a:ext>
                </a:extLst>
              </p:cNvPr>
              <p:cNvSpPr txBox="1">
                <a:spLocks noChangeArrowheads="1"/>
              </p:cNvSpPr>
              <p:nvPr/>
            </p:nvSpPr>
            <p:spPr bwMode="auto">
              <a:xfrm>
                <a:off x="-1848967" y="4807620"/>
                <a:ext cx="1800226" cy="535992"/>
              </a:xfrm>
              <a:prstGeom prst="rect">
                <a:avLst/>
              </a:prstGeom>
              <a:noFill/>
              <a:ln w="9525">
                <a:noFill/>
                <a:miter lim="800000"/>
                <a:headEnd/>
                <a:tailEnd/>
              </a:ln>
            </p:spPr>
            <p:txBody>
              <a:bodyPr anchor="ctr">
                <a:spAutoFit/>
              </a:bodyPr>
              <a:lstStyle/>
              <a:p>
                <a:pPr algn="ctr" eaLnBrk="0" hangingPunct="0">
                  <a:spcBef>
                    <a:spcPct val="50000"/>
                  </a:spcBef>
                  <a:defRPr/>
                </a:pPr>
                <a:r>
                  <a:rPr lang="en-ZA" sz="700" b="1" kern="0" dirty="0">
                    <a:solidFill>
                      <a:prstClr val="black"/>
                    </a:solidFill>
                    <a:latin typeface="Calibri" panose="020F0502020204030204" pitchFamily="34" charset="0"/>
                    <a:ea typeface="ヒラギノ角ゴ Pro W3" charset="0"/>
                  </a:rPr>
                  <a:t>21.5 Mn</a:t>
                </a:r>
                <a:endParaRPr lang="en-ZA" sz="700" i="1" kern="0" dirty="0">
                  <a:solidFill>
                    <a:prstClr val="black"/>
                  </a:solidFill>
                  <a:latin typeface="Calibri" panose="020F0502020204030204" pitchFamily="34" charset="0"/>
                  <a:ea typeface="ヒラギノ角ゴ Pro W3" charset="0"/>
                </a:endParaRPr>
              </a:p>
            </p:txBody>
          </p:sp>
          <p:sp>
            <p:nvSpPr>
              <p:cNvPr id="71" name="Oval 4">
                <a:extLst>
                  <a:ext uri="{FF2B5EF4-FFF2-40B4-BE49-F238E27FC236}">
                    <a16:creationId xmlns:a16="http://schemas.microsoft.com/office/drawing/2014/main" xmlns="" id="{B0A6FE39-6839-477E-A2BD-E8F934CE9255}"/>
                  </a:ext>
                </a:extLst>
              </p:cNvPr>
              <p:cNvSpPr>
                <a:spLocks noChangeArrowheads="1"/>
              </p:cNvSpPr>
              <p:nvPr/>
            </p:nvSpPr>
            <p:spPr bwMode="auto">
              <a:xfrm>
                <a:off x="-2044231" y="2979504"/>
                <a:ext cx="2190750" cy="492125"/>
              </a:xfrm>
              <a:prstGeom prst="ellipse">
                <a:avLst/>
              </a:prstGeom>
              <a:gradFill rotWithShape="0">
                <a:gsLst>
                  <a:gs pos="0">
                    <a:srgbClr val="FEC024"/>
                  </a:gs>
                  <a:gs pos="100000">
                    <a:srgbClr val="FEC024">
                      <a:gamma/>
                      <a:shade val="74510"/>
                      <a:invGamma/>
                    </a:srgbClr>
                  </a:gs>
                </a:gsLst>
                <a:lin ang="5400000" scaled="1"/>
              </a:gradFill>
              <a:ln w="9525">
                <a:noFill/>
                <a:round/>
                <a:headEnd/>
                <a:tailEn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sz="900" kern="0" dirty="0">
                  <a:solidFill>
                    <a:sysClr val="windowText" lastClr="000000"/>
                  </a:solidFill>
                  <a:latin typeface="Calibri" panose="020F0502020204030204" pitchFamily="34" charset="0"/>
                  <a:ea typeface="ヒラギノ角ゴ Pro W3" charset="0"/>
                </a:endParaRPr>
              </a:p>
            </p:txBody>
          </p:sp>
          <p:sp>
            <p:nvSpPr>
              <p:cNvPr id="72" name="Freeform 5">
                <a:extLst>
                  <a:ext uri="{FF2B5EF4-FFF2-40B4-BE49-F238E27FC236}">
                    <a16:creationId xmlns:a16="http://schemas.microsoft.com/office/drawing/2014/main" xmlns="" id="{D2C646C0-FB9B-4BB9-9FCC-4FE61F5D40B7}"/>
                  </a:ext>
                </a:extLst>
              </p:cNvPr>
              <p:cNvSpPr>
                <a:spLocks/>
              </p:cNvSpPr>
              <p:nvPr/>
            </p:nvSpPr>
            <p:spPr bwMode="auto">
              <a:xfrm>
                <a:off x="-2033118" y="3265254"/>
                <a:ext cx="2168525" cy="842963"/>
              </a:xfrm>
              <a:custGeom>
                <a:avLst/>
                <a:gdLst/>
                <a:ahLst/>
                <a:cxnLst>
                  <a:cxn ang="0">
                    <a:pos x="1366" y="0"/>
                  </a:cxn>
                  <a:cxn ang="0">
                    <a:pos x="1205" y="417"/>
                  </a:cxn>
                  <a:cxn ang="0">
                    <a:pos x="678" y="531"/>
                  </a:cxn>
                  <a:cxn ang="0">
                    <a:pos x="160" y="417"/>
                  </a:cxn>
                  <a:cxn ang="0">
                    <a:pos x="0" y="1"/>
                  </a:cxn>
                  <a:cxn ang="0">
                    <a:pos x="681" y="130"/>
                  </a:cxn>
                  <a:cxn ang="0">
                    <a:pos x="1366" y="0"/>
                  </a:cxn>
                </a:cxnLst>
                <a:rect l="0" t="0" r="r" b="b"/>
                <a:pathLst>
                  <a:path w="1366" h="531">
                    <a:moveTo>
                      <a:pt x="1366" y="0"/>
                    </a:moveTo>
                    <a:cubicBezTo>
                      <a:pt x="1325" y="54"/>
                      <a:pt x="1229" y="342"/>
                      <a:pt x="1205" y="417"/>
                    </a:cubicBezTo>
                    <a:cubicBezTo>
                      <a:pt x="1088" y="507"/>
                      <a:pt x="852" y="531"/>
                      <a:pt x="678" y="531"/>
                    </a:cubicBezTo>
                    <a:cubicBezTo>
                      <a:pt x="505" y="531"/>
                      <a:pt x="272" y="511"/>
                      <a:pt x="160" y="417"/>
                    </a:cubicBezTo>
                    <a:cubicBezTo>
                      <a:pt x="143" y="351"/>
                      <a:pt x="38" y="59"/>
                      <a:pt x="0" y="1"/>
                    </a:cubicBezTo>
                    <a:cubicBezTo>
                      <a:pt x="130" y="103"/>
                      <a:pt x="453" y="130"/>
                      <a:pt x="681" y="130"/>
                    </a:cubicBezTo>
                    <a:cubicBezTo>
                      <a:pt x="909" y="130"/>
                      <a:pt x="1250" y="93"/>
                      <a:pt x="1366" y="0"/>
                    </a:cubicBezTo>
                    <a:close/>
                  </a:path>
                </a:pathLst>
              </a:custGeom>
              <a:gradFill rotWithShape="0">
                <a:gsLst>
                  <a:gs pos="0">
                    <a:srgbClr val="FEC024"/>
                  </a:gs>
                  <a:gs pos="50000">
                    <a:srgbClr val="FEC024">
                      <a:gamma/>
                      <a:tint val="32941"/>
                      <a:invGamma/>
                    </a:srgbClr>
                  </a:gs>
                  <a:gs pos="100000">
                    <a:srgbClr val="FEC024"/>
                  </a:gs>
                </a:gsLst>
                <a:lin ang="0" scaled="1"/>
              </a:gra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0" hangingPunct="0">
                  <a:spcBef>
                    <a:spcPct val="50000"/>
                  </a:spcBef>
                  <a:defRPr/>
                </a:pPr>
                <a:endParaRPr lang="en-ZA" sz="900" kern="0" dirty="0">
                  <a:solidFill>
                    <a:sysClr val="windowText" lastClr="000000"/>
                  </a:solidFill>
                  <a:latin typeface="Calibri" panose="020F0502020204030204" pitchFamily="34" charset="0"/>
                  <a:ea typeface="ヒラギノ角ゴ Pro W3" charset="0"/>
                </a:endParaRPr>
              </a:p>
            </p:txBody>
          </p:sp>
          <p:sp>
            <p:nvSpPr>
              <p:cNvPr id="73" name="Text Box 26">
                <a:extLst>
                  <a:ext uri="{FF2B5EF4-FFF2-40B4-BE49-F238E27FC236}">
                    <a16:creationId xmlns:a16="http://schemas.microsoft.com/office/drawing/2014/main" xmlns="" id="{CA8770D6-97F4-456A-A5FA-A4C4AD24E753}"/>
                  </a:ext>
                </a:extLst>
              </p:cNvPr>
              <p:cNvSpPr txBox="1">
                <a:spLocks noChangeArrowheads="1"/>
              </p:cNvSpPr>
              <p:nvPr/>
            </p:nvSpPr>
            <p:spPr bwMode="auto">
              <a:xfrm>
                <a:off x="-1848967" y="3608309"/>
                <a:ext cx="1800226" cy="535992"/>
              </a:xfrm>
              <a:prstGeom prst="rect">
                <a:avLst/>
              </a:prstGeom>
              <a:noFill/>
              <a:ln w="9525">
                <a:noFill/>
                <a:miter lim="800000"/>
                <a:headEnd/>
                <a:tailEnd/>
              </a:ln>
            </p:spPr>
            <p:txBody>
              <a:bodyPr anchor="ctr">
                <a:spAutoFit/>
              </a:bodyPr>
              <a:lstStyle/>
              <a:p>
                <a:pPr algn="ctr" eaLnBrk="0" hangingPunct="0">
                  <a:spcBef>
                    <a:spcPct val="50000"/>
                  </a:spcBef>
                  <a:defRPr/>
                </a:pPr>
                <a:r>
                  <a:rPr lang="en-ZA" sz="700" b="1" kern="0" dirty="0">
                    <a:solidFill>
                      <a:sysClr val="windowText" lastClr="000000"/>
                    </a:solidFill>
                    <a:latin typeface="Calibri" panose="020F0502020204030204" pitchFamily="34" charset="0"/>
                    <a:ea typeface="ヒラギノ角ゴ Pro W3" charset="0"/>
                  </a:rPr>
                  <a:t>37 Mn</a:t>
                </a:r>
                <a:endParaRPr lang="en-ZA" sz="700" i="1" kern="0" dirty="0">
                  <a:solidFill>
                    <a:sysClr val="windowText" lastClr="000000"/>
                  </a:solidFill>
                  <a:latin typeface="Calibri" panose="020F0502020204030204" pitchFamily="34" charset="0"/>
                  <a:ea typeface="ヒラギノ角ゴ Pro W3" charset="0"/>
                </a:endParaRPr>
              </a:p>
            </p:txBody>
          </p:sp>
        </p:grpSp>
        <p:sp>
          <p:nvSpPr>
            <p:cNvPr id="63" name="Freeform 33">
              <a:extLst>
                <a:ext uri="{FF2B5EF4-FFF2-40B4-BE49-F238E27FC236}">
                  <a16:creationId xmlns:a16="http://schemas.microsoft.com/office/drawing/2014/main" xmlns="" id="{D976276E-314C-42ED-88DF-F6F159C3520E}"/>
                </a:ext>
              </a:extLst>
            </p:cNvPr>
            <p:cNvSpPr/>
            <p:nvPr/>
          </p:nvSpPr>
          <p:spPr>
            <a:xfrm>
              <a:off x="3110854" y="963682"/>
              <a:ext cx="911487" cy="1742904"/>
            </a:xfrm>
            <a:custGeom>
              <a:avLst/>
              <a:gdLst>
                <a:gd name="connsiteX0" fmla="*/ 0 w 903768"/>
                <a:gd name="connsiteY0" fmla="*/ 1493874 h 1493874"/>
                <a:gd name="connsiteX1" fmla="*/ 0 w 903768"/>
                <a:gd name="connsiteY1" fmla="*/ 1493874 h 1493874"/>
                <a:gd name="connsiteX2" fmla="*/ 53163 w 903768"/>
                <a:gd name="connsiteY2" fmla="*/ 1488558 h 1493874"/>
                <a:gd name="connsiteX3" fmla="*/ 69112 w 903768"/>
                <a:gd name="connsiteY3" fmla="*/ 1483241 h 1493874"/>
                <a:gd name="connsiteX4" fmla="*/ 90377 w 903768"/>
                <a:gd name="connsiteY4" fmla="*/ 1477925 h 1493874"/>
                <a:gd name="connsiteX5" fmla="*/ 148856 w 903768"/>
                <a:gd name="connsiteY5" fmla="*/ 1488558 h 1493874"/>
                <a:gd name="connsiteX6" fmla="*/ 404038 w 903768"/>
                <a:gd name="connsiteY6" fmla="*/ 37213 h 1493874"/>
                <a:gd name="connsiteX7" fmla="*/ 574158 w 903768"/>
                <a:gd name="connsiteY7" fmla="*/ 446567 h 1493874"/>
                <a:gd name="connsiteX8" fmla="*/ 409354 w 903768"/>
                <a:gd name="connsiteY8" fmla="*/ 451883 h 1493874"/>
                <a:gd name="connsiteX9" fmla="*/ 701749 w 903768"/>
                <a:gd name="connsiteY9" fmla="*/ 648586 h 1493874"/>
                <a:gd name="connsiteX10" fmla="*/ 903768 w 903768"/>
                <a:gd name="connsiteY10" fmla="*/ 425302 h 1493874"/>
                <a:gd name="connsiteX11" fmla="*/ 707065 w 903768"/>
                <a:gd name="connsiteY11" fmla="*/ 414669 h 1493874"/>
                <a:gd name="connsiteX12" fmla="*/ 515679 w 903768"/>
                <a:gd name="connsiteY12" fmla="*/ 0 h 1493874"/>
                <a:gd name="connsiteX13" fmla="*/ 0 w 903768"/>
                <a:gd name="connsiteY13" fmla="*/ 1493874 h 1493874"/>
                <a:gd name="connsiteX0" fmla="*/ 0 w 903768"/>
                <a:gd name="connsiteY0" fmla="*/ 1493874 h 1594310"/>
                <a:gd name="connsiteX1" fmla="*/ 0 w 903768"/>
                <a:gd name="connsiteY1" fmla="*/ 1493874 h 1594310"/>
                <a:gd name="connsiteX2" fmla="*/ 53163 w 903768"/>
                <a:gd name="connsiteY2" fmla="*/ 1488558 h 1594310"/>
                <a:gd name="connsiteX3" fmla="*/ 69112 w 903768"/>
                <a:gd name="connsiteY3" fmla="*/ 1483241 h 1594310"/>
                <a:gd name="connsiteX4" fmla="*/ 148856 w 903768"/>
                <a:gd name="connsiteY4" fmla="*/ 1488558 h 1594310"/>
                <a:gd name="connsiteX5" fmla="*/ 404038 w 903768"/>
                <a:gd name="connsiteY5" fmla="*/ 37213 h 1594310"/>
                <a:gd name="connsiteX6" fmla="*/ 574158 w 903768"/>
                <a:gd name="connsiteY6" fmla="*/ 446567 h 1594310"/>
                <a:gd name="connsiteX7" fmla="*/ 409354 w 903768"/>
                <a:gd name="connsiteY7" fmla="*/ 451883 h 1594310"/>
                <a:gd name="connsiteX8" fmla="*/ 701749 w 903768"/>
                <a:gd name="connsiteY8" fmla="*/ 648586 h 1594310"/>
                <a:gd name="connsiteX9" fmla="*/ 903768 w 903768"/>
                <a:gd name="connsiteY9" fmla="*/ 425302 h 1594310"/>
                <a:gd name="connsiteX10" fmla="*/ 707065 w 903768"/>
                <a:gd name="connsiteY10" fmla="*/ 414669 h 1594310"/>
                <a:gd name="connsiteX11" fmla="*/ 515679 w 903768"/>
                <a:gd name="connsiteY11" fmla="*/ 0 h 1594310"/>
                <a:gd name="connsiteX12" fmla="*/ 0 w 903768"/>
                <a:gd name="connsiteY12" fmla="*/ 1493874 h 1594310"/>
                <a:gd name="connsiteX0" fmla="*/ 0 w 903768"/>
                <a:gd name="connsiteY0" fmla="*/ 1493874 h 1595868"/>
                <a:gd name="connsiteX1" fmla="*/ 0 w 903768"/>
                <a:gd name="connsiteY1" fmla="*/ 1493874 h 1595868"/>
                <a:gd name="connsiteX2" fmla="*/ 53163 w 903768"/>
                <a:gd name="connsiteY2" fmla="*/ 1488558 h 1595868"/>
                <a:gd name="connsiteX3" fmla="*/ 148856 w 903768"/>
                <a:gd name="connsiteY3" fmla="*/ 1488558 h 1595868"/>
                <a:gd name="connsiteX4" fmla="*/ 404038 w 903768"/>
                <a:gd name="connsiteY4" fmla="*/ 37213 h 1595868"/>
                <a:gd name="connsiteX5" fmla="*/ 574158 w 903768"/>
                <a:gd name="connsiteY5" fmla="*/ 446567 h 1595868"/>
                <a:gd name="connsiteX6" fmla="*/ 409354 w 903768"/>
                <a:gd name="connsiteY6" fmla="*/ 451883 h 1595868"/>
                <a:gd name="connsiteX7" fmla="*/ 701749 w 903768"/>
                <a:gd name="connsiteY7" fmla="*/ 648586 h 1595868"/>
                <a:gd name="connsiteX8" fmla="*/ 903768 w 903768"/>
                <a:gd name="connsiteY8" fmla="*/ 425302 h 1595868"/>
                <a:gd name="connsiteX9" fmla="*/ 707065 w 903768"/>
                <a:gd name="connsiteY9" fmla="*/ 414669 h 1595868"/>
                <a:gd name="connsiteX10" fmla="*/ 515679 w 903768"/>
                <a:gd name="connsiteY10" fmla="*/ 0 h 1595868"/>
                <a:gd name="connsiteX11" fmla="*/ 0 w 903768"/>
                <a:gd name="connsiteY11" fmla="*/ 1493874 h 1595868"/>
                <a:gd name="connsiteX0" fmla="*/ 0 w 903768"/>
                <a:gd name="connsiteY0" fmla="*/ 1493874 h 1597653"/>
                <a:gd name="connsiteX1" fmla="*/ 0 w 903768"/>
                <a:gd name="connsiteY1" fmla="*/ 1493874 h 1597653"/>
                <a:gd name="connsiteX2" fmla="*/ 148856 w 903768"/>
                <a:gd name="connsiteY2" fmla="*/ 1488558 h 1597653"/>
                <a:gd name="connsiteX3" fmla="*/ 404038 w 903768"/>
                <a:gd name="connsiteY3" fmla="*/ 37213 h 1597653"/>
                <a:gd name="connsiteX4" fmla="*/ 574158 w 903768"/>
                <a:gd name="connsiteY4" fmla="*/ 446567 h 1597653"/>
                <a:gd name="connsiteX5" fmla="*/ 409354 w 903768"/>
                <a:gd name="connsiteY5" fmla="*/ 451883 h 1597653"/>
                <a:gd name="connsiteX6" fmla="*/ 701749 w 903768"/>
                <a:gd name="connsiteY6" fmla="*/ 648586 h 1597653"/>
                <a:gd name="connsiteX7" fmla="*/ 903768 w 903768"/>
                <a:gd name="connsiteY7" fmla="*/ 425302 h 1597653"/>
                <a:gd name="connsiteX8" fmla="*/ 707065 w 903768"/>
                <a:gd name="connsiteY8" fmla="*/ 414669 h 1597653"/>
                <a:gd name="connsiteX9" fmla="*/ 515679 w 903768"/>
                <a:gd name="connsiteY9" fmla="*/ 0 h 1597653"/>
                <a:gd name="connsiteX10" fmla="*/ 0 w 903768"/>
                <a:gd name="connsiteY10" fmla="*/ 1493874 h 1597653"/>
                <a:gd name="connsiteX0" fmla="*/ 148856 w 903768"/>
                <a:gd name="connsiteY0" fmla="*/ 1488558 h 1585314"/>
                <a:gd name="connsiteX1" fmla="*/ 404038 w 903768"/>
                <a:gd name="connsiteY1" fmla="*/ 37213 h 1585314"/>
                <a:gd name="connsiteX2" fmla="*/ 574158 w 903768"/>
                <a:gd name="connsiteY2" fmla="*/ 446567 h 1585314"/>
                <a:gd name="connsiteX3" fmla="*/ 409354 w 903768"/>
                <a:gd name="connsiteY3" fmla="*/ 451883 h 1585314"/>
                <a:gd name="connsiteX4" fmla="*/ 701749 w 903768"/>
                <a:gd name="connsiteY4" fmla="*/ 648586 h 1585314"/>
                <a:gd name="connsiteX5" fmla="*/ 903768 w 903768"/>
                <a:gd name="connsiteY5" fmla="*/ 425302 h 1585314"/>
                <a:gd name="connsiteX6" fmla="*/ 707065 w 903768"/>
                <a:gd name="connsiteY6" fmla="*/ 414669 h 1585314"/>
                <a:gd name="connsiteX7" fmla="*/ 515679 w 903768"/>
                <a:gd name="connsiteY7" fmla="*/ 0 h 1585314"/>
                <a:gd name="connsiteX8" fmla="*/ 0 w 903768"/>
                <a:gd name="connsiteY8" fmla="*/ 1493874 h 1585314"/>
                <a:gd name="connsiteX9" fmla="*/ 91440 w 903768"/>
                <a:gd name="connsiteY9" fmla="*/ 1585314 h 1585314"/>
                <a:gd name="connsiteX0" fmla="*/ 148856 w 903768"/>
                <a:gd name="connsiteY0" fmla="*/ 1488558 h 1493874"/>
                <a:gd name="connsiteX1" fmla="*/ 404038 w 903768"/>
                <a:gd name="connsiteY1" fmla="*/ 37213 h 1493874"/>
                <a:gd name="connsiteX2" fmla="*/ 574158 w 903768"/>
                <a:gd name="connsiteY2" fmla="*/ 446567 h 1493874"/>
                <a:gd name="connsiteX3" fmla="*/ 409354 w 903768"/>
                <a:gd name="connsiteY3" fmla="*/ 451883 h 1493874"/>
                <a:gd name="connsiteX4" fmla="*/ 701749 w 903768"/>
                <a:gd name="connsiteY4" fmla="*/ 648586 h 1493874"/>
                <a:gd name="connsiteX5" fmla="*/ 903768 w 903768"/>
                <a:gd name="connsiteY5" fmla="*/ 425302 h 1493874"/>
                <a:gd name="connsiteX6" fmla="*/ 707065 w 903768"/>
                <a:gd name="connsiteY6" fmla="*/ 414669 h 1493874"/>
                <a:gd name="connsiteX7" fmla="*/ 515679 w 903768"/>
                <a:gd name="connsiteY7" fmla="*/ 0 h 1493874"/>
                <a:gd name="connsiteX8" fmla="*/ 0 w 903768"/>
                <a:gd name="connsiteY8" fmla="*/ 1493874 h 1493874"/>
                <a:gd name="connsiteX0" fmla="*/ 148856 w 903768"/>
                <a:gd name="connsiteY0" fmla="*/ 1525951 h 1531267"/>
                <a:gd name="connsiteX1" fmla="*/ 404038 w 903768"/>
                <a:gd name="connsiteY1" fmla="*/ 74606 h 1531267"/>
                <a:gd name="connsiteX2" fmla="*/ 574158 w 903768"/>
                <a:gd name="connsiteY2" fmla="*/ 483960 h 1531267"/>
                <a:gd name="connsiteX3" fmla="*/ 409354 w 903768"/>
                <a:gd name="connsiteY3" fmla="*/ 489276 h 1531267"/>
                <a:gd name="connsiteX4" fmla="*/ 701749 w 903768"/>
                <a:gd name="connsiteY4" fmla="*/ 685979 h 1531267"/>
                <a:gd name="connsiteX5" fmla="*/ 903768 w 903768"/>
                <a:gd name="connsiteY5" fmla="*/ 462695 h 1531267"/>
                <a:gd name="connsiteX6" fmla="*/ 707065 w 903768"/>
                <a:gd name="connsiteY6" fmla="*/ 452062 h 1531267"/>
                <a:gd name="connsiteX7" fmla="*/ 515679 w 903768"/>
                <a:gd name="connsiteY7" fmla="*/ 37393 h 1531267"/>
                <a:gd name="connsiteX8" fmla="*/ 0 w 903768"/>
                <a:gd name="connsiteY8" fmla="*/ 1531267 h 1531267"/>
                <a:gd name="connsiteX0" fmla="*/ 148856 w 903768"/>
                <a:gd name="connsiteY0" fmla="*/ 1525951 h 1531267"/>
                <a:gd name="connsiteX1" fmla="*/ 404038 w 903768"/>
                <a:gd name="connsiteY1" fmla="*/ 74606 h 1531267"/>
                <a:gd name="connsiteX2" fmla="*/ 574158 w 903768"/>
                <a:gd name="connsiteY2" fmla="*/ 483960 h 1531267"/>
                <a:gd name="connsiteX3" fmla="*/ 409354 w 903768"/>
                <a:gd name="connsiteY3" fmla="*/ 489276 h 1531267"/>
                <a:gd name="connsiteX4" fmla="*/ 701749 w 903768"/>
                <a:gd name="connsiteY4" fmla="*/ 685979 h 1531267"/>
                <a:gd name="connsiteX5" fmla="*/ 903768 w 903768"/>
                <a:gd name="connsiteY5" fmla="*/ 462695 h 1531267"/>
                <a:gd name="connsiteX6" fmla="*/ 707065 w 903768"/>
                <a:gd name="connsiteY6" fmla="*/ 452062 h 1531267"/>
                <a:gd name="connsiteX7" fmla="*/ 515679 w 903768"/>
                <a:gd name="connsiteY7" fmla="*/ 37393 h 1531267"/>
                <a:gd name="connsiteX8" fmla="*/ 0 w 903768"/>
                <a:gd name="connsiteY8" fmla="*/ 1531267 h 1531267"/>
                <a:gd name="connsiteX0" fmla="*/ 148856 w 903768"/>
                <a:gd name="connsiteY0" fmla="*/ 1495968 h 1501284"/>
                <a:gd name="connsiteX1" fmla="*/ 404038 w 903768"/>
                <a:gd name="connsiteY1" fmla="*/ 44623 h 1501284"/>
                <a:gd name="connsiteX2" fmla="*/ 574158 w 903768"/>
                <a:gd name="connsiteY2" fmla="*/ 453977 h 1501284"/>
                <a:gd name="connsiteX3" fmla="*/ 409354 w 903768"/>
                <a:gd name="connsiteY3" fmla="*/ 459293 h 1501284"/>
                <a:gd name="connsiteX4" fmla="*/ 701749 w 903768"/>
                <a:gd name="connsiteY4" fmla="*/ 655996 h 1501284"/>
                <a:gd name="connsiteX5" fmla="*/ 903768 w 903768"/>
                <a:gd name="connsiteY5" fmla="*/ 432712 h 1501284"/>
                <a:gd name="connsiteX6" fmla="*/ 707065 w 903768"/>
                <a:gd name="connsiteY6" fmla="*/ 422079 h 1501284"/>
                <a:gd name="connsiteX7" fmla="*/ 350874 w 903768"/>
                <a:gd name="connsiteY7" fmla="*/ 39307 h 1501284"/>
                <a:gd name="connsiteX8" fmla="*/ 0 w 903768"/>
                <a:gd name="connsiteY8" fmla="*/ 1501284 h 1501284"/>
                <a:gd name="connsiteX0" fmla="*/ 148856 w 903768"/>
                <a:gd name="connsiteY0" fmla="*/ 1497269 h 1502585"/>
                <a:gd name="connsiteX1" fmla="*/ 404038 w 903768"/>
                <a:gd name="connsiteY1" fmla="*/ 45924 h 1502585"/>
                <a:gd name="connsiteX2" fmla="*/ 574158 w 903768"/>
                <a:gd name="connsiteY2" fmla="*/ 455278 h 1502585"/>
                <a:gd name="connsiteX3" fmla="*/ 409354 w 903768"/>
                <a:gd name="connsiteY3" fmla="*/ 460594 h 1502585"/>
                <a:gd name="connsiteX4" fmla="*/ 701749 w 903768"/>
                <a:gd name="connsiteY4" fmla="*/ 657297 h 1502585"/>
                <a:gd name="connsiteX5" fmla="*/ 903768 w 903768"/>
                <a:gd name="connsiteY5" fmla="*/ 434013 h 1502585"/>
                <a:gd name="connsiteX6" fmla="*/ 707065 w 903768"/>
                <a:gd name="connsiteY6" fmla="*/ 423380 h 1502585"/>
                <a:gd name="connsiteX7" fmla="*/ 350874 w 903768"/>
                <a:gd name="connsiteY7" fmla="*/ 40608 h 1502585"/>
                <a:gd name="connsiteX8" fmla="*/ 0 w 903768"/>
                <a:gd name="connsiteY8" fmla="*/ 1502585 h 1502585"/>
                <a:gd name="connsiteX0" fmla="*/ 148856 w 903768"/>
                <a:gd name="connsiteY0" fmla="*/ 1507097 h 1512413"/>
                <a:gd name="connsiteX1" fmla="*/ 398721 w 903768"/>
                <a:gd name="connsiteY1" fmla="*/ 34487 h 1512413"/>
                <a:gd name="connsiteX2" fmla="*/ 574158 w 903768"/>
                <a:gd name="connsiteY2" fmla="*/ 465106 h 1512413"/>
                <a:gd name="connsiteX3" fmla="*/ 409354 w 903768"/>
                <a:gd name="connsiteY3" fmla="*/ 470422 h 1512413"/>
                <a:gd name="connsiteX4" fmla="*/ 701749 w 903768"/>
                <a:gd name="connsiteY4" fmla="*/ 667125 h 1512413"/>
                <a:gd name="connsiteX5" fmla="*/ 903768 w 903768"/>
                <a:gd name="connsiteY5" fmla="*/ 443841 h 1512413"/>
                <a:gd name="connsiteX6" fmla="*/ 707065 w 903768"/>
                <a:gd name="connsiteY6" fmla="*/ 433208 h 1512413"/>
                <a:gd name="connsiteX7" fmla="*/ 350874 w 903768"/>
                <a:gd name="connsiteY7" fmla="*/ 50436 h 1512413"/>
                <a:gd name="connsiteX8" fmla="*/ 0 w 903768"/>
                <a:gd name="connsiteY8" fmla="*/ 1512413 h 1512413"/>
                <a:gd name="connsiteX0" fmla="*/ 148856 w 903768"/>
                <a:gd name="connsiteY0" fmla="*/ 1507200 h 1512516"/>
                <a:gd name="connsiteX1" fmla="*/ 398721 w 903768"/>
                <a:gd name="connsiteY1" fmla="*/ 34590 h 1512516"/>
                <a:gd name="connsiteX2" fmla="*/ 574158 w 903768"/>
                <a:gd name="connsiteY2" fmla="*/ 465209 h 1512516"/>
                <a:gd name="connsiteX3" fmla="*/ 409354 w 903768"/>
                <a:gd name="connsiteY3" fmla="*/ 470525 h 1512516"/>
                <a:gd name="connsiteX4" fmla="*/ 701749 w 903768"/>
                <a:gd name="connsiteY4" fmla="*/ 667228 h 1512516"/>
                <a:gd name="connsiteX5" fmla="*/ 903768 w 903768"/>
                <a:gd name="connsiteY5" fmla="*/ 443944 h 1512516"/>
                <a:gd name="connsiteX6" fmla="*/ 707065 w 903768"/>
                <a:gd name="connsiteY6" fmla="*/ 433311 h 1512516"/>
                <a:gd name="connsiteX7" fmla="*/ 451884 w 903768"/>
                <a:gd name="connsiteY7" fmla="*/ 39907 h 1512516"/>
                <a:gd name="connsiteX8" fmla="*/ 0 w 903768"/>
                <a:gd name="connsiteY8" fmla="*/ 1512516 h 1512516"/>
                <a:gd name="connsiteX0" fmla="*/ 148856 w 903768"/>
                <a:gd name="connsiteY0" fmla="*/ 1517184 h 1522500"/>
                <a:gd name="connsiteX1" fmla="*/ 457200 w 903768"/>
                <a:gd name="connsiteY1" fmla="*/ 33942 h 1522500"/>
                <a:gd name="connsiteX2" fmla="*/ 574158 w 903768"/>
                <a:gd name="connsiteY2" fmla="*/ 475193 h 1522500"/>
                <a:gd name="connsiteX3" fmla="*/ 409354 w 903768"/>
                <a:gd name="connsiteY3" fmla="*/ 480509 h 1522500"/>
                <a:gd name="connsiteX4" fmla="*/ 701749 w 903768"/>
                <a:gd name="connsiteY4" fmla="*/ 677212 h 1522500"/>
                <a:gd name="connsiteX5" fmla="*/ 903768 w 903768"/>
                <a:gd name="connsiteY5" fmla="*/ 453928 h 1522500"/>
                <a:gd name="connsiteX6" fmla="*/ 707065 w 903768"/>
                <a:gd name="connsiteY6" fmla="*/ 443295 h 1522500"/>
                <a:gd name="connsiteX7" fmla="*/ 451884 w 903768"/>
                <a:gd name="connsiteY7" fmla="*/ 49891 h 1522500"/>
                <a:gd name="connsiteX8" fmla="*/ 0 w 903768"/>
                <a:gd name="connsiteY8" fmla="*/ 1522500 h 1522500"/>
                <a:gd name="connsiteX0" fmla="*/ 148856 w 903768"/>
                <a:gd name="connsiteY0" fmla="*/ 1517184 h 1522500"/>
                <a:gd name="connsiteX1" fmla="*/ 457200 w 903768"/>
                <a:gd name="connsiteY1" fmla="*/ 33942 h 1522500"/>
                <a:gd name="connsiteX2" fmla="*/ 574158 w 903768"/>
                <a:gd name="connsiteY2" fmla="*/ 475193 h 1522500"/>
                <a:gd name="connsiteX3" fmla="*/ 409354 w 903768"/>
                <a:gd name="connsiteY3" fmla="*/ 480509 h 1522500"/>
                <a:gd name="connsiteX4" fmla="*/ 701749 w 903768"/>
                <a:gd name="connsiteY4" fmla="*/ 677212 h 1522500"/>
                <a:gd name="connsiteX5" fmla="*/ 903768 w 903768"/>
                <a:gd name="connsiteY5" fmla="*/ 453928 h 1522500"/>
                <a:gd name="connsiteX6" fmla="*/ 707065 w 903768"/>
                <a:gd name="connsiteY6" fmla="*/ 443295 h 1522500"/>
                <a:gd name="connsiteX7" fmla="*/ 451884 w 903768"/>
                <a:gd name="connsiteY7" fmla="*/ 60524 h 1522500"/>
                <a:gd name="connsiteX8" fmla="*/ 0 w 903768"/>
                <a:gd name="connsiteY8" fmla="*/ 1522500 h 1522500"/>
                <a:gd name="connsiteX0" fmla="*/ 148856 w 903768"/>
                <a:gd name="connsiteY0" fmla="*/ 1517184 h 1522500"/>
                <a:gd name="connsiteX1" fmla="*/ 457200 w 903768"/>
                <a:gd name="connsiteY1" fmla="*/ 33942 h 1522500"/>
                <a:gd name="connsiteX2" fmla="*/ 574158 w 903768"/>
                <a:gd name="connsiteY2" fmla="*/ 475193 h 1522500"/>
                <a:gd name="connsiteX3" fmla="*/ 409354 w 903768"/>
                <a:gd name="connsiteY3" fmla="*/ 480509 h 1522500"/>
                <a:gd name="connsiteX4" fmla="*/ 701749 w 903768"/>
                <a:gd name="connsiteY4" fmla="*/ 677212 h 1522500"/>
                <a:gd name="connsiteX5" fmla="*/ 903768 w 903768"/>
                <a:gd name="connsiteY5" fmla="*/ 453928 h 1522500"/>
                <a:gd name="connsiteX6" fmla="*/ 707065 w 903768"/>
                <a:gd name="connsiteY6" fmla="*/ 443295 h 1522500"/>
                <a:gd name="connsiteX7" fmla="*/ 451884 w 903768"/>
                <a:gd name="connsiteY7" fmla="*/ 60524 h 1522500"/>
                <a:gd name="connsiteX8" fmla="*/ 0 w 903768"/>
                <a:gd name="connsiteY8" fmla="*/ 1522500 h 1522500"/>
                <a:gd name="connsiteX0" fmla="*/ 148856 w 903768"/>
                <a:gd name="connsiteY0" fmla="*/ 1517701 h 1523017"/>
                <a:gd name="connsiteX1" fmla="*/ 457200 w 903768"/>
                <a:gd name="connsiteY1" fmla="*/ 34459 h 1523017"/>
                <a:gd name="connsiteX2" fmla="*/ 574158 w 903768"/>
                <a:gd name="connsiteY2" fmla="*/ 475710 h 1523017"/>
                <a:gd name="connsiteX3" fmla="*/ 409354 w 903768"/>
                <a:gd name="connsiteY3" fmla="*/ 481026 h 1523017"/>
                <a:gd name="connsiteX4" fmla="*/ 701749 w 903768"/>
                <a:gd name="connsiteY4" fmla="*/ 677729 h 1523017"/>
                <a:gd name="connsiteX5" fmla="*/ 903768 w 903768"/>
                <a:gd name="connsiteY5" fmla="*/ 454445 h 1523017"/>
                <a:gd name="connsiteX6" fmla="*/ 707065 w 903768"/>
                <a:gd name="connsiteY6" fmla="*/ 443812 h 1523017"/>
                <a:gd name="connsiteX7" fmla="*/ 451884 w 903768"/>
                <a:gd name="connsiteY7" fmla="*/ 61041 h 1523017"/>
                <a:gd name="connsiteX8" fmla="*/ 0 w 903768"/>
                <a:gd name="connsiteY8" fmla="*/ 1523017 h 1523017"/>
                <a:gd name="connsiteX0" fmla="*/ 148856 w 903768"/>
                <a:gd name="connsiteY0" fmla="*/ 1517701 h 1523017"/>
                <a:gd name="connsiteX1" fmla="*/ 457200 w 903768"/>
                <a:gd name="connsiteY1" fmla="*/ 34459 h 1523017"/>
                <a:gd name="connsiteX2" fmla="*/ 574158 w 903768"/>
                <a:gd name="connsiteY2" fmla="*/ 475710 h 1523017"/>
                <a:gd name="connsiteX3" fmla="*/ 409354 w 903768"/>
                <a:gd name="connsiteY3" fmla="*/ 481026 h 1523017"/>
                <a:gd name="connsiteX4" fmla="*/ 701749 w 903768"/>
                <a:gd name="connsiteY4" fmla="*/ 677729 h 1523017"/>
                <a:gd name="connsiteX5" fmla="*/ 903768 w 903768"/>
                <a:gd name="connsiteY5" fmla="*/ 454445 h 1523017"/>
                <a:gd name="connsiteX6" fmla="*/ 707065 w 903768"/>
                <a:gd name="connsiteY6" fmla="*/ 470393 h 1523017"/>
                <a:gd name="connsiteX7" fmla="*/ 451884 w 903768"/>
                <a:gd name="connsiteY7" fmla="*/ 61041 h 1523017"/>
                <a:gd name="connsiteX8" fmla="*/ 0 w 903768"/>
                <a:gd name="connsiteY8" fmla="*/ 1523017 h 1523017"/>
                <a:gd name="connsiteX0" fmla="*/ 148856 w 855921"/>
                <a:gd name="connsiteY0" fmla="*/ 1517701 h 1523017"/>
                <a:gd name="connsiteX1" fmla="*/ 457200 w 855921"/>
                <a:gd name="connsiteY1" fmla="*/ 34459 h 1523017"/>
                <a:gd name="connsiteX2" fmla="*/ 574158 w 855921"/>
                <a:gd name="connsiteY2" fmla="*/ 475710 h 1523017"/>
                <a:gd name="connsiteX3" fmla="*/ 409354 w 855921"/>
                <a:gd name="connsiteY3" fmla="*/ 481026 h 1523017"/>
                <a:gd name="connsiteX4" fmla="*/ 701749 w 855921"/>
                <a:gd name="connsiteY4" fmla="*/ 677729 h 1523017"/>
                <a:gd name="connsiteX5" fmla="*/ 855921 w 855921"/>
                <a:gd name="connsiteY5" fmla="*/ 470394 h 1523017"/>
                <a:gd name="connsiteX6" fmla="*/ 707065 w 855921"/>
                <a:gd name="connsiteY6" fmla="*/ 470393 h 1523017"/>
                <a:gd name="connsiteX7" fmla="*/ 451884 w 855921"/>
                <a:gd name="connsiteY7" fmla="*/ 61041 h 1523017"/>
                <a:gd name="connsiteX8" fmla="*/ 0 w 855921"/>
                <a:gd name="connsiteY8" fmla="*/ 1523017 h 1523017"/>
                <a:gd name="connsiteX0" fmla="*/ 148856 w 855921"/>
                <a:gd name="connsiteY0" fmla="*/ 1517701 h 1523017"/>
                <a:gd name="connsiteX1" fmla="*/ 457200 w 855921"/>
                <a:gd name="connsiteY1" fmla="*/ 34459 h 1523017"/>
                <a:gd name="connsiteX2" fmla="*/ 574158 w 855921"/>
                <a:gd name="connsiteY2" fmla="*/ 475710 h 1523017"/>
                <a:gd name="connsiteX3" fmla="*/ 473150 w 855921"/>
                <a:gd name="connsiteY3" fmla="*/ 481026 h 1523017"/>
                <a:gd name="connsiteX4" fmla="*/ 701749 w 855921"/>
                <a:gd name="connsiteY4" fmla="*/ 677729 h 1523017"/>
                <a:gd name="connsiteX5" fmla="*/ 855921 w 855921"/>
                <a:gd name="connsiteY5" fmla="*/ 470394 h 1523017"/>
                <a:gd name="connsiteX6" fmla="*/ 707065 w 855921"/>
                <a:gd name="connsiteY6" fmla="*/ 470393 h 1523017"/>
                <a:gd name="connsiteX7" fmla="*/ 451884 w 855921"/>
                <a:gd name="connsiteY7" fmla="*/ 61041 h 1523017"/>
                <a:gd name="connsiteX8" fmla="*/ 0 w 855921"/>
                <a:gd name="connsiteY8" fmla="*/ 1523017 h 1523017"/>
                <a:gd name="connsiteX0" fmla="*/ 148856 w 855921"/>
                <a:gd name="connsiteY0" fmla="*/ 1517701 h 1523017"/>
                <a:gd name="connsiteX1" fmla="*/ 457200 w 855921"/>
                <a:gd name="connsiteY1" fmla="*/ 34459 h 1523017"/>
                <a:gd name="connsiteX2" fmla="*/ 574158 w 855921"/>
                <a:gd name="connsiteY2" fmla="*/ 475710 h 1523017"/>
                <a:gd name="connsiteX3" fmla="*/ 473150 w 855921"/>
                <a:gd name="connsiteY3" fmla="*/ 481026 h 1523017"/>
                <a:gd name="connsiteX4" fmla="*/ 648586 w 855921"/>
                <a:gd name="connsiteY4" fmla="*/ 624566 h 1523017"/>
                <a:gd name="connsiteX5" fmla="*/ 855921 w 855921"/>
                <a:gd name="connsiteY5" fmla="*/ 470394 h 1523017"/>
                <a:gd name="connsiteX6" fmla="*/ 707065 w 855921"/>
                <a:gd name="connsiteY6" fmla="*/ 470393 h 1523017"/>
                <a:gd name="connsiteX7" fmla="*/ 451884 w 855921"/>
                <a:gd name="connsiteY7" fmla="*/ 61041 h 1523017"/>
                <a:gd name="connsiteX8" fmla="*/ 0 w 855921"/>
                <a:gd name="connsiteY8" fmla="*/ 1523017 h 1523017"/>
                <a:gd name="connsiteX0" fmla="*/ 148856 w 824023"/>
                <a:gd name="connsiteY0" fmla="*/ 1517701 h 1523017"/>
                <a:gd name="connsiteX1" fmla="*/ 457200 w 824023"/>
                <a:gd name="connsiteY1" fmla="*/ 34459 h 1523017"/>
                <a:gd name="connsiteX2" fmla="*/ 574158 w 824023"/>
                <a:gd name="connsiteY2" fmla="*/ 475710 h 1523017"/>
                <a:gd name="connsiteX3" fmla="*/ 473150 w 824023"/>
                <a:gd name="connsiteY3" fmla="*/ 481026 h 1523017"/>
                <a:gd name="connsiteX4" fmla="*/ 648586 w 824023"/>
                <a:gd name="connsiteY4" fmla="*/ 624566 h 1523017"/>
                <a:gd name="connsiteX5" fmla="*/ 824023 w 824023"/>
                <a:gd name="connsiteY5" fmla="*/ 481026 h 1523017"/>
                <a:gd name="connsiteX6" fmla="*/ 707065 w 824023"/>
                <a:gd name="connsiteY6" fmla="*/ 470393 h 1523017"/>
                <a:gd name="connsiteX7" fmla="*/ 451884 w 824023"/>
                <a:gd name="connsiteY7" fmla="*/ 61041 h 1523017"/>
                <a:gd name="connsiteX8" fmla="*/ 0 w 824023"/>
                <a:gd name="connsiteY8" fmla="*/ 1523017 h 1523017"/>
                <a:gd name="connsiteX0" fmla="*/ 148856 w 824023"/>
                <a:gd name="connsiteY0" fmla="*/ 1517701 h 1523017"/>
                <a:gd name="connsiteX1" fmla="*/ 457200 w 824023"/>
                <a:gd name="connsiteY1" fmla="*/ 34459 h 1523017"/>
                <a:gd name="connsiteX2" fmla="*/ 574158 w 824023"/>
                <a:gd name="connsiteY2" fmla="*/ 475710 h 1523017"/>
                <a:gd name="connsiteX3" fmla="*/ 473150 w 824023"/>
                <a:gd name="connsiteY3" fmla="*/ 481026 h 1523017"/>
                <a:gd name="connsiteX4" fmla="*/ 648586 w 824023"/>
                <a:gd name="connsiteY4" fmla="*/ 624566 h 1523017"/>
                <a:gd name="connsiteX5" fmla="*/ 824023 w 824023"/>
                <a:gd name="connsiteY5" fmla="*/ 481026 h 1523017"/>
                <a:gd name="connsiteX6" fmla="*/ 707065 w 824023"/>
                <a:gd name="connsiteY6" fmla="*/ 470393 h 1523017"/>
                <a:gd name="connsiteX7" fmla="*/ 451884 w 824023"/>
                <a:gd name="connsiteY7" fmla="*/ 61041 h 1523017"/>
                <a:gd name="connsiteX8" fmla="*/ 0 w 824023"/>
                <a:gd name="connsiteY8" fmla="*/ 1523017 h 1523017"/>
                <a:gd name="connsiteX0" fmla="*/ 148856 w 824023"/>
                <a:gd name="connsiteY0" fmla="*/ 1494120 h 1499436"/>
                <a:gd name="connsiteX1" fmla="*/ 448887 w 824023"/>
                <a:gd name="connsiteY1" fmla="*/ 48286 h 1499436"/>
                <a:gd name="connsiteX2" fmla="*/ 574158 w 824023"/>
                <a:gd name="connsiteY2" fmla="*/ 452129 h 1499436"/>
                <a:gd name="connsiteX3" fmla="*/ 473150 w 824023"/>
                <a:gd name="connsiteY3" fmla="*/ 457445 h 1499436"/>
                <a:gd name="connsiteX4" fmla="*/ 648586 w 824023"/>
                <a:gd name="connsiteY4" fmla="*/ 600985 h 1499436"/>
                <a:gd name="connsiteX5" fmla="*/ 824023 w 824023"/>
                <a:gd name="connsiteY5" fmla="*/ 457445 h 1499436"/>
                <a:gd name="connsiteX6" fmla="*/ 707065 w 824023"/>
                <a:gd name="connsiteY6" fmla="*/ 446812 h 1499436"/>
                <a:gd name="connsiteX7" fmla="*/ 451884 w 824023"/>
                <a:gd name="connsiteY7" fmla="*/ 37460 h 1499436"/>
                <a:gd name="connsiteX8" fmla="*/ 0 w 824023"/>
                <a:gd name="connsiteY8" fmla="*/ 1499436 h 1499436"/>
                <a:gd name="connsiteX0" fmla="*/ 236320 w 911487"/>
                <a:gd name="connsiteY0" fmla="*/ 1507000 h 1742904"/>
                <a:gd name="connsiteX1" fmla="*/ 536351 w 911487"/>
                <a:gd name="connsiteY1" fmla="*/ 61166 h 1742904"/>
                <a:gd name="connsiteX2" fmla="*/ 661622 w 911487"/>
                <a:gd name="connsiteY2" fmla="*/ 465009 h 1742904"/>
                <a:gd name="connsiteX3" fmla="*/ 560614 w 911487"/>
                <a:gd name="connsiteY3" fmla="*/ 470325 h 1742904"/>
                <a:gd name="connsiteX4" fmla="*/ 736050 w 911487"/>
                <a:gd name="connsiteY4" fmla="*/ 613865 h 1742904"/>
                <a:gd name="connsiteX5" fmla="*/ 911487 w 911487"/>
                <a:gd name="connsiteY5" fmla="*/ 470325 h 1742904"/>
                <a:gd name="connsiteX6" fmla="*/ 794529 w 911487"/>
                <a:gd name="connsiteY6" fmla="*/ 459692 h 1742904"/>
                <a:gd name="connsiteX7" fmla="*/ 539348 w 911487"/>
                <a:gd name="connsiteY7" fmla="*/ 50340 h 1742904"/>
                <a:gd name="connsiteX8" fmla="*/ 0 w 911487"/>
                <a:gd name="connsiteY8" fmla="*/ 1742904 h 1742904"/>
                <a:gd name="connsiteX0" fmla="*/ 109100 w 911487"/>
                <a:gd name="connsiteY0" fmla="*/ 1721686 h 1742904"/>
                <a:gd name="connsiteX1" fmla="*/ 536351 w 911487"/>
                <a:gd name="connsiteY1" fmla="*/ 61166 h 1742904"/>
                <a:gd name="connsiteX2" fmla="*/ 661622 w 911487"/>
                <a:gd name="connsiteY2" fmla="*/ 465009 h 1742904"/>
                <a:gd name="connsiteX3" fmla="*/ 560614 w 911487"/>
                <a:gd name="connsiteY3" fmla="*/ 470325 h 1742904"/>
                <a:gd name="connsiteX4" fmla="*/ 736050 w 911487"/>
                <a:gd name="connsiteY4" fmla="*/ 613865 h 1742904"/>
                <a:gd name="connsiteX5" fmla="*/ 911487 w 911487"/>
                <a:gd name="connsiteY5" fmla="*/ 470325 h 1742904"/>
                <a:gd name="connsiteX6" fmla="*/ 794529 w 911487"/>
                <a:gd name="connsiteY6" fmla="*/ 459692 h 1742904"/>
                <a:gd name="connsiteX7" fmla="*/ 539348 w 911487"/>
                <a:gd name="connsiteY7" fmla="*/ 50340 h 1742904"/>
                <a:gd name="connsiteX8" fmla="*/ 0 w 911487"/>
                <a:gd name="connsiteY8" fmla="*/ 1742904 h 174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487" h="1742904">
                  <a:moveTo>
                    <a:pt x="109100" y="1721686"/>
                  </a:moveTo>
                  <a:cubicBezTo>
                    <a:pt x="194161" y="1237904"/>
                    <a:pt x="444264" y="270612"/>
                    <a:pt x="536351" y="61166"/>
                  </a:cubicBezTo>
                  <a:cubicBezTo>
                    <a:pt x="628438" y="-148280"/>
                    <a:pt x="682002" y="385264"/>
                    <a:pt x="661622" y="465009"/>
                  </a:cubicBezTo>
                  <a:lnTo>
                    <a:pt x="560614" y="470325"/>
                  </a:lnTo>
                  <a:lnTo>
                    <a:pt x="736050" y="613865"/>
                  </a:lnTo>
                  <a:lnTo>
                    <a:pt x="911487" y="470325"/>
                  </a:lnTo>
                  <a:lnTo>
                    <a:pt x="794529" y="459692"/>
                  </a:lnTo>
                  <a:cubicBezTo>
                    <a:pt x="788326" y="367543"/>
                    <a:pt x="671769" y="-163529"/>
                    <a:pt x="539348" y="50340"/>
                  </a:cubicBezTo>
                  <a:cubicBezTo>
                    <a:pt x="406927" y="264209"/>
                    <a:pt x="171893" y="1244946"/>
                    <a:pt x="0" y="1742904"/>
                  </a:cubicBezTo>
                </a:path>
              </a:pathLst>
            </a:custGeom>
            <a:solidFill>
              <a:srgbClr val="00B050"/>
            </a:solidFill>
            <a:ln w="9525">
              <a:noFill/>
              <a:round/>
              <a:headEnd/>
              <a:tailEnd/>
            </a:ln>
            <a:effectLst/>
          </p:spPr>
          <p:txBody>
            <a:bodyPr wrap="none" anchor="ctr"/>
            <a:lstStyle/>
            <a:p>
              <a:pPr algn="ctr" eaLnBrk="0" hangingPunct="0">
                <a:spcBef>
                  <a:spcPct val="50000"/>
                </a:spcBef>
                <a:defRPr/>
              </a:pPr>
              <a:endParaRPr lang="en-ZA" kern="0" dirty="0">
                <a:solidFill>
                  <a:sysClr val="windowText" lastClr="000000"/>
                </a:solidFill>
                <a:latin typeface="Calibri" panose="020F0502020204030204" pitchFamily="34" charset="0"/>
                <a:ea typeface="ヒラギノ角ゴ Pro W3" charset="0"/>
                <a:cs typeface="Arial" charset="0"/>
              </a:endParaRPr>
            </a:p>
          </p:txBody>
        </p:sp>
        <p:sp>
          <p:nvSpPr>
            <p:cNvPr id="64" name="Curved Left Arrow 38">
              <a:extLst>
                <a:ext uri="{FF2B5EF4-FFF2-40B4-BE49-F238E27FC236}">
                  <a16:creationId xmlns:a16="http://schemas.microsoft.com/office/drawing/2014/main" xmlns="" id="{08046267-A173-4D44-80C2-BD3ACBA39064}"/>
                </a:ext>
              </a:extLst>
            </p:cNvPr>
            <p:cNvSpPr/>
            <p:nvPr/>
          </p:nvSpPr>
          <p:spPr>
            <a:xfrm rot="5400000" flipV="1">
              <a:off x="2594992" y="2326493"/>
              <a:ext cx="527837" cy="914063"/>
            </a:xfrm>
            <a:prstGeom prst="curvedLeftArrow">
              <a:avLst>
                <a:gd name="adj1" fmla="val 21323"/>
                <a:gd name="adj2" fmla="val 50000"/>
                <a:gd name="adj3" fmla="val 29010"/>
              </a:avLst>
            </a:prstGeom>
            <a:solidFill>
              <a:srgbClr val="00B050"/>
            </a:solidFill>
            <a:ln w="9525">
              <a:noFill/>
              <a:round/>
              <a:headEnd/>
              <a:tailEnd/>
            </a:ln>
            <a:effectLst/>
          </p:spPr>
          <p:txBody>
            <a:bodyPr wrap="none" anchor="ctr"/>
            <a:lstStyle/>
            <a:p>
              <a:pPr algn="ctr" eaLnBrk="0" hangingPunct="0">
                <a:spcBef>
                  <a:spcPct val="50000"/>
                </a:spcBef>
                <a:defRPr/>
              </a:pPr>
              <a:endParaRPr lang="en-ZA" kern="0" dirty="0">
                <a:solidFill>
                  <a:sysClr val="windowText" lastClr="000000"/>
                </a:solidFill>
                <a:latin typeface="Calibri" panose="020F0502020204030204" pitchFamily="34" charset="0"/>
                <a:ea typeface="ヒラギノ角ゴ Pro W3" charset="0"/>
              </a:endParaRPr>
            </a:p>
          </p:txBody>
        </p:sp>
      </p:grpSp>
      <p:sp>
        <p:nvSpPr>
          <p:cNvPr id="74" name="TextBox 73">
            <a:extLst>
              <a:ext uri="{FF2B5EF4-FFF2-40B4-BE49-F238E27FC236}">
                <a16:creationId xmlns:a16="http://schemas.microsoft.com/office/drawing/2014/main" xmlns="" id="{32EA5A60-7CCF-4912-A9DD-187581E81BA5}"/>
              </a:ext>
            </a:extLst>
          </p:cNvPr>
          <p:cNvSpPr txBox="1"/>
          <p:nvPr/>
        </p:nvSpPr>
        <p:spPr bwMode="auto">
          <a:xfrm>
            <a:off x="519938" y="6563775"/>
            <a:ext cx="7952400" cy="283154"/>
          </a:xfrm>
          <a:prstGeom prst="rect">
            <a:avLst/>
          </a:prstGeom>
          <a:noFill/>
          <a:ln w="9525">
            <a:noFill/>
            <a:miter lim="800000"/>
            <a:headEnd/>
            <a:tailEnd/>
          </a:ln>
        </p:spPr>
        <p:txBody>
          <a:bodyPr wrap="square" lIns="18288" tIns="18288" rIns="18288" bIns="18288" rtlCol="0" anchor="b" anchorCtr="0">
            <a:noAutofit/>
          </a:bodyPr>
          <a:lstStyle/>
          <a:p>
            <a:pPr>
              <a:defRPr/>
            </a:pPr>
            <a:r>
              <a:rPr lang="en-ZA" sz="800" dirty="0">
                <a:solidFill>
                  <a:prstClr val="black"/>
                </a:solidFill>
                <a:latin typeface="Calibri" panose="020F0502020204030204" pitchFamily="34" charset="0"/>
                <a:ea typeface="ヒラギノ角ゴ Pro W3" charset="0"/>
                <a:sym typeface="Calibri" panose="020F0502020204030204" pitchFamily="34" charset="0"/>
              </a:rPr>
              <a:t>Notes: </a:t>
            </a:r>
            <a:r>
              <a:rPr lang="en-ZA" sz="800" baseline="30000" dirty="0">
                <a:solidFill>
                  <a:prstClr val="black"/>
                </a:solidFill>
                <a:latin typeface="Calibri" panose="020F0502020204030204" pitchFamily="34" charset="0"/>
                <a:ea typeface="ヒラギノ角ゴ Pro W3" charset="0"/>
                <a:sym typeface="Calibri" panose="020F0502020204030204" pitchFamily="34" charset="0"/>
              </a:rPr>
              <a:t>1</a:t>
            </a:r>
            <a:r>
              <a:rPr lang="en-ZA" sz="800" dirty="0">
                <a:solidFill>
                  <a:prstClr val="black"/>
                </a:solidFill>
                <a:latin typeface="Calibri" panose="020F0502020204030204" pitchFamily="34" charset="0"/>
                <a:ea typeface="ヒラギノ角ゴ Pro W3" charset="0"/>
                <a:sym typeface="Calibri" panose="020F0502020204030204" pitchFamily="34" charset="0"/>
              </a:rPr>
              <a:t>Current travellers are those who have taken at least one overnight trip in the last 12 months; </a:t>
            </a:r>
            <a:r>
              <a:rPr lang="en-ZA" sz="800" baseline="30000" dirty="0">
                <a:solidFill>
                  <a:prstClr val="black"/>
                </a:solidFill>
                <a:latin typeface="Calibri" panose="020F0502020204030204" pitchFamily="34" charset="0"/>
                <a:ea typeface="ヒラギノ角ゴ Pro W3" charset="0"/>
                <a:sym typeface="Calibri" panose="020F0502020204030204" pitchFamily="34" charset="0"/>
              </a:rPr>
              <a:t>2</a:t>
            </a:r>
            <a:r>
              <a:rPr lang="en-ZA" sz="800" dirty="0">
                <a:solidFill>
                  <a:prstClr val="black"/>
                </a:solidFill>
                <a:latin typeface="Calibri" panose="020F0502020204030204" pitchFamily="34" charset="0"/>
                <a:ea typeface="ヒラギノ角ゴ Pro W3" charset="0"/>
                <a:sym typeface="Calibri" panose="020F0502020204030204" pitchFamily="34" charset="0"/>
              </a:rPr>
              <a:t>The number of holiday travellers have been calculated by multiplying the percentage of holiday travellers to the number of current travellers</a:t>
            </a:r>
          </a:p>
          <a:p>
            <a:pPr>
              <a:defRPr/>
            </a:pPr>
            <a:r>
              <a:rPr lang="en-ZA" sz="800" dirty="0">
                <a:solidFill>
                  <a:prstClr val="black"/>
                </a:solidFill>
                <a:latin typeface="Calibri" panose="020F0502020204030204" pitchFamily="34" charset="0"/>
                <a:ea typeface="ヒラギノ角ゴ Pro W3" charset="0"/>
                <a:sym typeface="Calibri" panose="020F0502020204030204" pitchFamily="34" charset="0"/>
              </a:rPr>
              <a:t>Source: </a:t>
            </a:r>
            <a:r>
              <a:rPr lang="en-ZA" sz="800" dirty="0">
                <a:solidFill>
                  <a:prstClr val="black"/>
                </a:solidFill>
                <a:latin typeface="Calibri" panose="020F0502020204030204" pitchFamily="34" charset="0"/>
                <a:ea typeface="ヒラギノ角ゴ Pro W3" charset="0"/>
              </a:rPr>
              <a:t>Domestic Surveys for 2014-17</a:t>
            </a:r>
            <a:endParaRPr lang="en-ZA" sz="800" dirty="0">
              <a:solidFill>
                <a:prstClr val="black"/>
              </a:solidFill>
              <a:latin typeface="Calibri" panose="020F0502020204030204" pitchFamily="34" charset="0"/>
              <a:ea typeface="ヒラギノ角ゴ Pro W3" charset="0"/>
              <a:sym typeface="Calibri" panose="020F0502020204030204" pitchFamily="34" charset="0"/>
            </a:endParaRPr>
          </a:p>
        </p:txBody>
      </p:sp>
      <p:pic>
        <p:nvPicPr>
          <p:cNvPr id="48"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833783" y="6196657"/>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083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C9B9861-3714-4E10-89ED-330AA0A34431}"/>
              </a:ext>
            </a:extLst>
          </p:cNvPr>
          <p:cNvSpPr/>
          <p:nvPr/>
        </p:nvSpPr>
        <p:spPr bwMode="auto">
          <a:xfrm rot="5400000">
            <a:off x="5731170" y="2061972"/>
            <a:ext cx="5722884" cy="3610302"/>
          </a:xfrm>
          <a:prstGeom prst="rect">
            <a:avLst/>
          </a:prstGeom>
          <a:gradFill>
            <a:gsLst>
              <a:gs pos="0">
                <a:sysClr val="window" lastClr="FFFFFF">
                  <a:lumMod val="50000"/>
                </a:sysClr>
              </a:gs>
              <a:gs pos="100000">
                <a:sysClr val="window" lastClr="FFFFFF"/>
              </a:gs>
            </a:gsLst>
            <a:lin ang="5400000" scaled="0"/>
          </a:gra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hangingPunct="0">
              <a:spcBef>
                <a:spcPct val="50000"/>
              </a:spcBef>
              <a:defRPr/>
            </a:pPr>
            <a:endParaRPr lang="en-ZA" sz="1200" b="1" kern="0" dirty="0">
              <a:solidFill>
                <a:prstClr val="black"/>
              </a:solidFill>
              <a:cs typeface="Arial" charset="0"/>
            </a:endParaRPr>
          </a:p>
        </p:txBody>
      </p:sp>
      <p:sp>
        <p:nvSpPr>
          <p:cNvPr id="4" name="Freeform 38">
            <a:extLst>
              <a:ext uri="{FF2B5EF4-FFF2-40B4-BE49-F238E27FC236}">
                <a16:creationId xmlns:a16="http://schemas.microsoft.com/office/drawing/2014/main" xmlns="" id="{5EAA0A31-555F-4C71-B693-B0406A523CE2}"/>
              </a:ext>
            </a:extLst>
          </p:cNvPr>
          <p:cNvSpPr/>
          <p:nvPr/>
        </p:nvSpPr>
        <p:spPr>
          <a:xfrm>
            <a:off x="3641724" y="4034316"/>
            <a:ext cx="6751539" cy="576000"/>
          </a:xfrm>
          <a:custGeom>
            <a:avLst/>
            <a:gdLst>
              <a:gd name="connsiteX0" fmla="*/ 0 w 7558243"/>
              <a:gd name="connsiteY0" fmla="*/ 0 h 644945"/>
              <a:gd name="connsiteX1" fmla="*/ 7558243 w 7558243"/>
              <a:gd name="connsiteY1" fmla="*/ 0 h 644945"/>
              <a:gd name="connsiteX2" fmla="*/ 7558243 w 7558243"/>
              <a:gd name="connsiteY2" fmla="*/ 644945 h 644945"/>
              <a:gd name="connsiteX3" fmla="*/ 0 w 7558243"/>
              <a:gd name="connsiteY3" fmla="*/ 644945 h 644945"/>
              <a:gd name="connsiteX4" fmla="*/ 0 w 7558243"/>
              <a:gd name="connsiteY4" fmla="*/ 0 h 6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8243" h="644945">
                <a:moveTo>
                  <a:pt x="0" y="0"/>
                </a:moveTo>
                <a:lnTo>
                  <a:pt x="7558243" y="0"/>
                </a:lnTo>
                <a:lnTo>
                  <a:pt x="7558243" y="644945"/>
                </a:lnTo>
                <a:lnTo>
                  <a:pt x="0" y="644945"/>
                </a:lnTo>
                <a:lnTo>
                  <a:pt x="0" y="0"/>
                </a:lnTo>
                <a:close/>
              </a:path>
            </a:pathLst>
          </a:custGeom>
          <a:gradFill rotWithShape="1">
            <a:gsLst>
              <a:gs pos="0">
                <a:srgbClr val="CDBE97">
                  <a:lumMod val="50000"/>
                </a:srgbClr>
              </a:gs>
              <a:gs pos="80000">
                <a:srgbClr val="CDBE97">
                  <a:lumMod val="75000"/>
                </a:srgbClr>
              </a:gs>
              <a:gs pos="100000">
                <a:srgbClr val="CDBE97">
                  <a:lumMod val="75000"/>
                </a:srgbClr>
              </a:gs>
            </a:gsLst>
            <a:lin ang="16200000" scaled="0"/>
          </a:gradFill>
          <a:ln>
            <a:noFill/>
          </a:ln>
          <a:effectLst>
            <a:outerShdw blurRad="40000" dist="23000" dir="5400000" rotWithShape="0">
              <a:srgbClr val="000000">
                <a:alpha val="35000"/>
              </a:srgbClr>
            </a:outerShdw>
          </a:effectLst>
        </p:spPr>
        <p:txBody>
          <a:bodyPr spcFirstLastPara="0" vert="horz" wrap="square" lIns="511926" tIns="35560" rIns="35560" bIns="35560" numCol="1" spcCol="1270" anchor="ctr" anchorCtr="0">
            <a:noAutofit/>
          </a:bodyPr>
          <a:lstStyle/>
          <a:p>
            <a:pPr defTabSz="622300">
              <a:lnSpc>
                <a:spcPct val="90000"/>
              </a:lnSpc>
              <a:spcAft>
                <a:spcPct val="35000"/>
              </a:spcAft>
              <a:defRPr/>
            </a:pPr>
            <a:r>
              <a:rPr lang="en-ZA" sz="1200" b="1" kern="0" dirty="0">
                <a:solidFill>
                  <a:prstClr val="white"/>
                </a:solidFill>
              </a:rPr>
              <a:t>While some South Africans consider VFR a holiday, most of them believe that VFR trips restrict their freedom and enjoyment, and burden them with work</a:t>
            </a:r>
          </a:p>
        </p:txBody>
      </p:sp>
      <p:sp>
        <p:nvSpPr>
          <p:cNvPr id="5" name="Title 1">
            <a:extLst>
              <a:ext uri="{FF2B5EF4-FFF2-40B4-BE49-F238E27FC236}">
                <a16:creationId xmlns:a16="http://schemas.microsoft.com/office/drawing/2014/main" xmlns="" id="{4F5FE39C-1115-4FE3-BADC-BE1E3243F7A3}"/>
              </a:ext>
            </a:extLst>
          </p:cNvPr>
          <p:cNvSpPr txBox="1">
            <a:spLocks/>
          </p:cNvSpPr>
          <p:nvPr/>
        </p:nvSpPr>
        <p:spPr bwMode="auto">
          <a:xfrm>
            <a:off x="142876" y="110503"/>
            <a:ext cx="11716045" cy="785813"/>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lvl1pPr algn="l" rtl="0" eaLnBrk="0" fontAlgn="base" hangingPunct="0">
              <a:lnSpc>
                <a:spcPct val="120000"/>
              </a:lnSpc>
              <a:spcBef>
                <a:spcPct val="0"/>
              </a:spcBef>
              <a:spcAft>
                <a:spcPct val="0"/>
              </a:spcAft>
              <a:defRPr sz="2400" b="1" kern="1200">
                <a:solidFill>
                  <a:schemeClr val="bg1"/>
                </a:solidFill>
                <a:latin typeface="Calibri" panose="020F0502020204030204" pitchFamily="34" charset="0"/>
                <a:ea typeface="+mj-ea"/>
                <a:cs typeface="Arial" pitchFamily="34" charset="0"/>
              </a:defRPr>
            </a:lvl1pPr>
            <a:lvl2pPr algn="l" rtl="0" eaLnBrk="0" fontAlgn="base" hangingPunct="0">
              <a:lnSpc>
                <a:spcPct val="120000"/>
              </a:lnSpc>
              <a:spcBef>
                <a:spcPct val="0"/>
              </a:spcBef>
              <a:spcAft>
                <a:spcPct val="0"/>
              </a:spcAft>
              <a:defRPr sz="2400" b="1">
                <a:solidFill>
                  <a:schemeClr val="tx1"/>
                </a:solidFill>
                <a:latin typeface="Arial" charset="0"/>
                <a:cs typeface="Arial" charset="0"/>
              </a:defRPr>
            </a:lvl2pPr>
            <a:lvl3pPr algn="l" rtl="0" eaLnBrk="0" fontAlgn="base" hangingPunct="0">
              <a:lnSpc>
                <a:spcPct val="120000"/>
              </a:lnSpc>
              <a:spcBef>
                <a:spcPct val="0"/>
              </a:spcBef>
              <a:spcAft>
                <a:spcPct val="0"/>
              </a:spcAft>
              <a:defRPr sz="2400" b="1">
                <a:solidFill>
                  <a:schemeClr val="tx1"/>
                </a:solidFill>
                <a:latin typeface="Arial" charset="0"/>
                <a:cs typeface="Arial" charset="0"/>
              </a:defRPr>
            </a:lvl3pPr>
            <a:lvl4pPr algn="l" rtl="0" eaLnBrk="0" fontAlgn="base" hangingPunct="0">
              <a:lnSpc>
                <a:spcPct val="120000"/>
              </a:lnSpc>
              <a:spcBef>
                <a:spcPct val="0"/>
              </a:spcBef>
              <a:spcAft>
                <a:spcPct val="0"/>
              </a:spcAft>
              <a:defRPr sz="2400" b="1">
                <a:solidFill>
                  <a:schemeClr val="tx1"/>
                </a:solidFill>
                <a:latin typeface="Arial" charset="0"/>
                <a:cs typeface="Arial" charset="0"/>
              </a:defRPr>
            </a:lvl4pPr>
            <a:lvl5pPr algn="l" rtl="0" eaLnBrk="0" fontAlgn="base" hangingPunct="0">
              <a:lnSpc>
                <a:spcPct val="120000"/>
              </a:lnSpc>
              <a:spcBef>
                <a:spcPct val="0"/>
              </a:spcBef>
              <a:spcAft>
                <a:spcPct val="0"/>
              </a:spcAft>
              <a:defRPr sz="2400" b="1">
                <a:solidFill>
                  <a:schemeClr val="tx1"/>
                </a:solidFill>
                <a:latin typeface="Arial" charset="0"/>
                <a:cs typeface="Arial" charset="0"/>
              </a:defRPr>
            </a:lvl5pPr>
            <a:lvl6pPr marL="457200" algn="l" rtl="0" fontAlgn="base">
              <a:lnSpc>
                <a:spcPct val="120000"/>
              </a:lnSpc>
              <a:spcBef>
                <a:spcPct val="0"/>
              </a:spcBef>
              <a:spcAft>
                <a:spcPct val="0"/>
              </a:spcAft>
              <a:defRPr sz="2400" b="1">
                <a:solidFill>
                  <a:schemeClr val="tx1"/>
                </a:solidFill>
                <a:latin typeface="Arial" charset="0"/>
                <a:cs typeface="Arial" charset="0"/>
              </a:defRPr>
            </a:lvl6pPr>
            <a:lvl7pPr marL="914400" algn="l" rtl="0" fontAlgn="base">
              <a:lnSpc>
                <a:spcPct val="120000"/>
              </a:lnSpc>
              <a:spcBef>
                <a:spcPct val="0"/>
              </a:spcBef>
              <a:spcAft>
                <a:spcPct val="0"/>
              </a:spcAft>
              <a:defRPr sz="2400" b="1">
                <a:solidFill>
                  <a:schemeClr val="tx1"/>
                </a:solidFill>
                <a:latin typeface="Arial" charset="0"/>
                <a:cs typeface="Arial" charset="0"/>
              </a:defRPr>
            </a:lvl7pPr>
            <a:lvl8pPr marL="1371600" algn="l" rtl="0" fontAlgn="base">
              <a:lnSpc>
                <a:spcPct val="120000"/>
              </a:lnSpc>
              <a:spcBef>
                <a:spcPct val="0"/>
              </a:spcBef>
              <a:spcAft>
                <a:spcPct val="0"/>
              </a:spcAft>
              <a:defRPr sz="2400" b="1">
                <a:solidFill>
                  <a:schemeClr val="tx1"/>
                </a:solidFill>
                <a:latin typeface="Arial" charset="0"/>
                <a:cs typeface="Arial" charset="0"/>
              </a:defRPr>
            </a:lvl8pPr>
            <a:lvl9pPr marL="1828800" algn="l" rtl="0" fontAlgn="base">
              <a:lnSpc>
                <a:spcPct val="120000"/>
              </a:lnSpc>
              <a:spcBef>
                <a:spcPct val="0"/>
              </a:spcBef>
              <a:spcAft>
                <a:spcPct val="0"/>
              </a:spcAft>
              <a:defRPr sz="2400" b="1">
                <a:solidFill>
                  <a:schemeClr val="tx1"/>
                </a:solidFill>
                <a:latin typeface="Arial" charset="0"/>
                <a:cs typeface="Arial" charset="0"/>
              </a:defRPr>
            </a:lvl9pPr>
          </a:lstStyle>
          <a:p>
            <a:r>
              <a:rPr lang="en-ZA" sz="1800" dirty="0">
                <a:solidFill>
                  <a:schemeClr val="tx1"/>
                </a:solidFill>
                <a:latin typeface="+mn-lt"/>
                <a:cs typeface="Calibri" pitchFamily="34" charset="0"/>
              </a:rPr>
              <a:t>In terms of needs, South Africans primarily go on holidays to relax; their destination choices are influenced by friends’ recommendations and travel websites</a:t>
            </a:r>
          </a:p>
        </p:txBody>
      </p:sp>
      <p:grpSp>
        <p:nvGrpSpPr>
          <p:cNvPr id="6" name="Group 184">
            <a:extLst>
              <a:ext uri="{FF2B5EF4-FFF2-40B4-BE49-F238E27FC236}">
                <a16:creationId xmlns:a16="http://schemas.microsoft.com/office/drawing/2014/main" xmlns="" id="{F87F28E6-753C-4505-8DB3-C1FA2BCF56E0}"/>
              </a:ext>
            </a:extLst>
          </p:cNvPr>
          <p:cNvGrpSpPr/>
          <p:nvPr/>
        </p:nvGrpSpPr>
        <p:grpSpPr>
          <a:xfrm>
            <a:off x="1141697" y="2519587"/>
            <a:ext cx="2030278" cy="2954357"/>
            <a:chOff x="646057" y="1219200"/>
            <a:chExt cx="954143" cy="1527267"/>
          </a:xfrm>
        </p:grpSpPr>
        <p:pic>
          <p:nvPicPr>
            <p:cNvPr id="7" name="Picture 4">
              <a:extLst>
                <a:ext uri="{FF2B5EF4-FFF2-40B4-BE49-F238E27FC236}">
                  <a16:creationId xmlns:a16="http://schemas.microsoft.com/office/drawing/2014/main" xmlns="" id="{D49E8FC3-929F-450A-93D6-F12469C83A5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6057" y="1276423"/>
              <a:ext cx="868959" cy="1470044"/>
            </a:xfrm>
            <a:prstGeom prst="rect">
              <a:avLst/>
            </a:prstGeom>
            <a:noFill/>
          </p:spPr>
        </p:pic>
        <p:sp>
          <p:nvSpPr>
            <p:cNvPr id="8" name="Freeform 22">
              <a:extLst>
                <a:ext uri="{FF2B5EF4-FFF2-40B4-BE49-F238E27FC236}">
                  <a16:creationId xmlns:a16="http://schemas.microsoft.com/office/drawing/2014/main" xmlns="" id="{A54B0280-8C8A-43BF-9CD4-18C766BCB14F}"/>
                </a:ext>
              </a:extLst>
            </p:cNvPr>
            <p:cNvSpPr/>
            <p:nvPr/>
          </p:nvSpPr>
          <p:spPr bwMode="auto">
            <a:xfrm>
              <a:off x="1270000" y="1219200"/>
              <a:ext cx="330200" cy="266700"/>
            </a:xfrm>
            <a:custGeom>
              <a:avLst/>
              <a:gdLst>
                <a:gd name="connsiteX0" fmla="*/ 88900 w 330200"/>
                <a:gd name="connsiteY0" fmla="*/ 63500 h 266700"/>
                <a:gd name="connsiteX1" fmla="*/ 0 w 330200"/>
                <a:gd name="connsiteY1" fmla="*/ 266700 h 266700"/>
                <a:gd name="connsiteX2" fmla="*/ 330200 w 330200"/>
                <a:gd name="connsiteY2" fmla="*/ 266700 h 266700"/>
                <a:gd name="connsiteX3" fmla="*/ 279400 w 330200"/>
                <a:gd name="connsiteY3" fmla="*/ 0 h 266700"/>
                <a:gd name="connsiteX4" fmla="*/ 88900 w 330200"/>
                <a:gd name="connsiteY4" fmla="*/ 6350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 h="266700">
                  <a:moveTo>
                    <a:pt x="88900" y="63500"/>
                  </a:moveTo>
                  <a:lnTo>
                    <a:pt x="0" y="266700"/>
                  </a:lnTo>
                  <a:lnTo>
                    <a:pt x="330200" y="266700"/>
                  </a:lnTo>
                  <a:lnTo>
                    <a:pt x="279400" y="0"/>
                  </a:lnTo>
                  <a:lnTo>
                    <a:pt x="88900" y="63500"/>
                  </a:lnTo>
                  <a:close/>
                </a:path>
              </a:pathLst>
            </a:custGeom>
            <a:solidFill>
              <a:sysClr val="window" lastClr="FFFFFF"/>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hangingPunct="0">
                <a:spcBef>
                  <a:spcPct val="50000"/>
                </a:spcBef>
                <a:defRPr/>
              </a:pPr>
              <a:endParaRPr lang="en-ZA" sz="1100" b="1" kern="0" dirty="0">
                <a:solidFill>
                  <a:prstClr val="black"/>
                </a:solidFill>
                <a:cs typeface="Arial" charset="0"/>
              </a:endParaRPr>
            </a:p>
          </p:txBody>
        </p:sp>
      </p:grpSp>
      <p:sp>
        <p:nvSpPr>
          <p:cNvPr id="9" name="TextBox 8">
            <a:extLst>
              <a:ext uri="{FF2B5EF4-FFF2-40B4-BE49-F238E27FC236}">
                <a16:creationId xmlns:a16="http://schemas.microsoft.com/office/drawing/2014/main" xmlns="" id="{6D3A5D5D-6C5F-48BE-81C3-87B8D789C196}"/>
              </a:ext>
            </a:extLst>
          </p:cNvPr>
          <p:cNvSpPr txBox="1"/>
          <p:nvPr/>
        </p:nvSpPr>
        <p:spPr bwMode="auto">
          <a:xfrm>
            <a:off x="1767478" y="6412740"/>
            <a:ext cx="7952400" cy="283154"/>
          </a:xfrm>
          <a:prstGeom prst="rect">
            <a:avLst/>
          </a:prstGeom>
          <a:noFill/>
          <a:ln w="9525">
            <a:noFill/>
            <a:miter lim="800000"/>
            <a:headEnd/>
            <a:tailEnd/>
          </a:ln>
        </p:spPr>
        <p:txBody>
          <a:bodyPr wrap="square" lIns="18288" tIns="18288" rIns="18288" bIns="18288" rtlCol="0" anchor="b" anchorCtr="0">
            <a:noAutofit/>
          </a:bodyPr>
          <a:lstStyle/>
          <a:p>
            <a:r>
              <a:rPr lang="en-ZA" sz="700" dirty="0">
                <a:solidFill>
                  <a:prstClr val="black"/>
                </a:solidFill>
                <a:cs typeface="Calibri" panose="020F0502020204030204" pitchFamily="34" charset="0"/>
              </a:rPr>
              <a:t>Source: Focus Group Discussions in South Africa, 2016</a:t>
            </a:r>
          </a:p>
        </p:txBody>
      </p:sp>
      <p:sp>
        <p:nvSpPr>
          <p:cNvPr id="10" name="Freeform 26">
            <a:extLst>
              <a:ext uri="{FF2B5EF4-FFF2-40B4-BE49-F238E27FC236}">
                <a16:creationId xmlns:a16="http://schemas.microsoft.com/office/drawing/2014/main" xmlns="" id="{9092598F-6582-49DE-AD6D-F450A03700FF}"/>
              </a:ext>
            </a:extLst>
          </p:cNvPr>
          <p:cNvSpPr/>
          <p:nvPr/>
        </p:nvSpPr>
        <p:spPr>
          <a:xfrm>
            <a:off x="2835020" y="1693491"/>
            <a:ext cx="7558243" cy="576000"/>
          </a:xfrm>
          <a:custGeom>
            <a:avLst/>
            <a:gdLst>
              <a:gd name="connsiteX0" fmla="*/ 0 w 7558243"/>
              <a:gd name="connsiteY0" fmla="*/ 0 h 644945"/>
              <a:gd name="connsiteX1" fmla="*/ 7558243 w 7558243"/>
              <a:gd name="connsiteY1" fmla="*/ 0 h 644945"/>
              <a:gd name="connsiteX2" fmla="*/ 7558243 w 7558243"/>
              <a:gd name="connsiteY2" fmla="*/ 644945 h 644945"/>
              <a:gd name="connsiteX3" fmla="*/ 0 w 7558243"/>
              <a:gd name="connsiteY3" fmla="*/ 644945 h 644945"/>
              <a:gd name="connsiteX4" fmla="*/ 0 w 7558243"/>
              <a:gd name="connsiteY4" fmla="*/ 0 h 6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8243" h="644945">
                <a:moveTo>
                  <a:pt x="0" y="0"/>
                </a:moveTo>
                <a:lnTo>
                  <a:pt x="7558243" y="0"/>
                </a:lnTo>
                <a:lnTo>
                  <a:pt x="7558243" y="644945"/>
                </a:lnTo>
                <a:lnTo>
                  <a:pt x="0" y="644945"/>
                </a:lnTo>
                <a:lnTo>
                  <a:pt x="0" y="0"/>
                </a:lnTo>
                <a:close/>
              </a:path>
            </a:pathLst>
          </a:custGeom>
          <a:gradFill rotWithShape="1">
            <a:gsLst>
              <a:gs pos="0">
                <a:srgbClr val="000000">
                  <a:hueOff val="0"/>
                  <a:satOff val="0"/>
                  <a:lumOff val="0"/>
                  <a:alphaOff val="0"/>
                  <a:shade val="51000"/>
                  <a:satMod val="130000"/>
                </a:srgbClr>
              </a:gs>
              <a:gs pos="80000">
                <a:srgbClr val="000000">
                  <a:hueOff val="0"/>
                  <a:satOff val="0"/>
                  <a:lumOff val="0"/>
                  <a:alphaOff val="0"/>
                  <a:shade val="93000"/>
                  <a:satMod val="130000"/>
                </a:srgbClr>
              </a:gs>
              <a:gs pos="100000">
                <a:srgbClr val="00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511926" tIns="35560" rIns="35560" bIns="35560" numCol="1" spcCol="1270" anchor="ctr" anchorCtr="0">
            <a:noAutofit/>
          </a:bodyPr>
          <a:lstStyle/>
          <a:p>
            <a:pPr defTabSz="622300">
              <a:lnSpc>
                <a:spcPct val="90000"/>
              </a:lnSpc>
              <a:spcAft>
                <a:spcPct val="35000"/>
              </a:spcAft>
              <a:defRPr/>
            </a:pPr>
            <a:r>
              <a:rPr lang="en-ZA" sz="1200" b="1" kern="0" dirty="0">
                <a:solidFill>
                  <a:prstClr val="white"/>
                </a:solidFill>
              </a:rPr>
              <a:t>South Africans believe that holidays give them an opportunity to take a break from the routine and relax. For ‘defend’ travellers, holidays also help to reconnect with the families</a:t>
            </a:r>
          </a:p>
        </p:txBody>
      </p:sp>
      <p:sp>
        <p:nvSpPr>
          <p:cNvPr id="11" name="Oval 10">
            <a:extLst>
              <a:ext uri="{FF2B5EF4-FFF2-40B4-BE49-F238E27FC236}">
                <a16:creationId xmlns:a16="http://schemas.microsoft.com/office/drawing/2014/main" xmlns="" id="{2FC049BB-4DAE-4B11-AB2B-0C41DAF63119}"/>
              </a:ext>
            </a:extLst>
          </p:cNvPr>
          <p:cNvSpPr/>
          <p:nvPr/>
        </p:nvSpPr>
        <p:spPr>
          <a:xfrm>
            <a:off x="2427427" y="1621491"/>
            <a:ext cx="720000" cy="720000"/>
          </a:xfrm>
          <a:prstGeom prst="ellipse">
            <a:avLst/>
          </a:prstGeom>
          <a:blipFill>
            <a:blip r:embed="rId3"/>
            <a:stretch>
              <a:fillRect/>
            </a:stretch>
          </a:blipFill>
          <a:ln w="9525" cap="flat" cmpd="sng" algn="ctr">
            <a:solidFill>
              <a:srgbClr val="000000">
                <a:hueOff val="0"/>
                <a:satOff val="0"/>
                <a:lumOff val="0"/>
                <a:alphaOff val="0"/>
                <a:shade val="95000"/>
                <a:satMod val="105000"/>
              </a:srgbClr>
            </a:solidFill>
            <a:prstDash val="solid"/>
          </a:ln>
          <a:effectLst/>
        </p:spPr>
        <p:txBody>
          <a:bodyPr/>
          <a:lstStyle/>
          <a:p>
            <a:pPr>
              <a:defRPr/>
            </a:pPr>
            <a:endParaRPr lang="en-ZA" sz="1600" kern="0" dirty="0">
              <a:solidFill>
                <a:prstClr val="black">
                  <a:hueOff val="0"/>
                  <a:satOff val="0"/>
                  <a:lumOff val="0"/>
                  <a:alphaOff val="0"/>
                </a:prstClr>
              </a:solidFill>
            </a:endParaRPr>
          </a:p>
        </p:txBody>
      </p:sp>
      <p:sp>
        <p:nvSpPr>
          <p:cNvPr id="12" name="Freeform 28">
            <a:extLst>
              <a:ext uri="{FF2B5EF4-FFF2-40B4-BE49-F238E27FC236}">
                <a16:creationId xmlns:a16="http://schemas.microsoft.com/office/drawing/2014/main" xmlns="" id="{D8CF49EB-3E39-43ED-B03F-3B02CCDBE08F}"/>
              </a:ext>
            </a:extLst>
          </p:cNvPr>
          <p:cNvSpPr/>
          <p:nvPr/>
        </p:nvSpPr>
        <p:spPr>
          <a:xfrm>
            <a:off x="2835020" y="5594865"/>
            <a:ext cx="7558243" cy="576000"/>
          </a:xfrm>
          <a:custGeom>
            <a:avLst/>
            <a:gdLst>
              <a:gd name="connsiteX0" fmla="*/ 0 w 7096094"/>
              <a:gd name="connsiteY0" fmla="*/ 0 h 644945"/>
              <a:gd name="connsiteX1" fmla="*/ 7096094 w 7096094"/>
              <a:gd name="connsiteY1" fmla="*/ 0 h 644945"/>
              <a:gd name="connsiteX2" fmla="*/ 7096094 w 7096094"/>
              <a:gd name="connsiteY2" fmla="*/ 644945 h 644945"/>
              <a:gd name="connsiteX3" fmla="*/ 0 w 7096094"/>
              <a:gd name="connsiteY3" fmla="*/ 644945 h 644945"/>
              <a:gd name="connsiteX4" fmla="*/ 0 w 7096094"/>
              <a:gd name="connsiteY4" fmla="*/ 0 h 6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094" h="644945">
                <a:moveTo>
                  <a:pt x="0" y="0"/>
                </a:moveTo>
                <a:lnTo>
                  <a:pt x="7096094" y="0"/>
                </a:lnTo>
                <a:lnTo>
                  <a:pt x="7096094" y="644945"/>
                </a:lnTo>
                <a:lnTo>
                  <a:pt x="0" y="644945"/>
                </a:lnTo>
                <a:lnTo>
                  <a:pt x="0" y="0"/>
                </a:lnTo>
                <a:close/>
              </a:path>
            </a:pathLst>
          </a:custGeom>
          <a:gradFill rotWithShape="1">
            <a:gsLst>
              <a:gs pos="0">
                <a:srgbClr val="3E7B25">
                  <a:hueOff val="0"/>
                  <a:satOff val="0"/>
                  <a:lumOff val="0"/>
                  <a:alphaOff val="0"/>
                  <a:shade val="51000"/>
                  <a:satMod val="130000"/>
                </a:srgbClr>
              </a:gs>
              <a:gs pos="80000">
                <a:srgbClr val="3E7B25">
                  <a:hueOff val="0"/>
                  <a:satOff val="0"/>
                  <a:lumOff val="0"/>
                  <a:alphaOff val="0"/>
                  <a:shade val="93000"/>
                  <a:satMod val="130000"/>
                </a:srgbClr>
              </a:gs>
              <a:gs pos="100000">
                <a:srgbClr val="3E7B2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511926" tIns="35560" rIns="35560" bIns="35560" numCol="1" spcCol="1270" anchor="ctr" anchorCtr="0">
            <a:noAutofit/>
          </a:bodyPr>
          <a:lstStyle/>
          <a:p>
            <a:pPr defTabSz="622300">
              <a:lnSpc>
                <a:spcPct val="90000"/>
              </a:lnSpc>
              <a:spcAft>
                <a:spcPct val="35000"/>
              </a:spcAft>
              <a:defRPr/>
            </a:pPr>
            <a:r>
              <a:rPr lang="en-ZA" sz="1200" b="1" kern="0" dirty="0">
                <a:solidFill>
                  <a:prstClr val="white"/>
                </a:solidFill>
              </a:rPr>
              <a:t>Most travellers favour the affordable option after researching on travel review websites. They prefer to manage bookings themselves using online travel booking websites</a:t>
            </a:r>
          </a:p>
        </p:txBody>
      </p:sp>
      <p:sp>
        <p:nvSpPr>
          <p:cNvPr id="13" name="Oval 12">
            <a:extLst>
              <a:ext uri="{FF2B5EF4-FFF2-40B4-BE49-F238E27FC236}">
                <a16:creationId xmlns:a16="http://schemas.microsoft.com/office/drawing/2014/main" xmlns="" id="{91F9829A-5EB0-4BCB-A958-6A3D8B2DB6FB}"/>
              </a:ext>
            </a:extLst>
          </p:cNvPr>
          <p:cNvSpPr/>
          <p:nvPr/>
        </p:nvSpPr>
        <p:spPr>
          <a:xfrm>
            <a:off x="2427427" y="5522865"/>
            <a:ext cx="720000" cy="720000"/>
          </a:xfrm>
          <a:prstGeom prst="ellipse">
            <a:avLst/>
          </a:prstGeom>
          <a:blipFill>
            <a:blip r:embed="rId4"/>
            <a:stretch>
              <a:fillRect/>
            </a:stretch>
          </a:blipFill>
          <a:ln w="9525" cap="flat" cmpd="sng" algn="ctr">
            <a:solidFill>
              <a:srgbClr val="3E7B25">
                <a:hueOff val="0"/>
                <a:satOff val="0"/>
                <a:lumOff val="0"/>
                <a:alphaOff val="0"/>
                <a:shade val="95000"/>
                <a:satMod val="105000"/>
              </a:srgbClr>
            </a:solidFill>
            <a:prstDash val="solid"/>
          </a:ln>
          <a:effectLst/>
        </p:spPr>
        <p:txBody>
          <a:bodyPr/>
          <a:lstStyle/>
          <a:p>
            <a:pPr>
              <a:defRPr/>
            </a:pPr>
            <a:endParaRPr lang="en-ZA" sz="1600" kern="0" dirty="0">
              <a:solidFill>
                <a:prstClr val="black">
                  <a:hueOff val="0"/>
                  <a:satOff val="0"/>
                  <a:lumOff val="0"/>
                  <a:alphaOff val="0"/>
                </a:prstClr>
              </a:solidFill>
            </a:endParaRPr>
          </a:p>
        </p:txBody>
      </p:sp>
      <p:sp>
        <p:nvSpPr>
          <p:cNvPr id="14" name="Freeform 30">
            <a:extLst>
              <a:ext uri="{FF2B5EF4-FFF2-40B4-BE49-F238E27FC236}">
                <a16:creationId xmlns:a16="http://schemas.microsoft.com/office/drawing/2014/main" xmlns="" id="{E7EE2D43-8298-4570-B487-AE843C2C52D5}"/>
              </a:ext>
            </a:extLst>
          </p:cNvPr>
          <p:cNvSpPr/>
          <p:nvPr/>
        </p:nvSpPr>
        <p:spPr>
          <a:xfrm>
            <a:off x="3292248" y="2473766"/>
            <a:ext cx="7101015" cy="576000"/>
          </a:xfrm>
          <a:custGeom>
            <a:avLst/>
            <a:gdLst>
              <a:gd name="connsiteX0" fmla="*/ 0 w 6954251"/>
              <a:gd name="connsiteY0" fmla="*/ 0 h 644945"/>
              <a:gd name="connsiteX1" fmla="*/ 6954251 w 6954251"/>
              <a:gd name="connsiteY1" fmla="*/ 0 h 644945"/>
              <a:gd name="connsiteX2" fmla="*/ 6954251 w 6954251"/>
              <a:gd name="connsiteY2" fmla="*/ 644945 h 644945"/>
              <a:gd name="connsiteX3" fmla="*/ 0 w 6954251"/>
              <a:gd name="connsiteY3" fmla="*/ 644945 h 644945"/>
              <a:gd name="connsiteX4" fmla="*/ 0 w 6954251"/>
              <a:gd name="connsiteY4" fmla="*/ 0 h 6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251" h="644945">
                <a:moveTo>
                  <a:pt x="0" y="0"/>
                </a:moveTo>
                <a:lnTo>
                  <a:pt x="6954251" y="0"/>
                </a:lnTo>
                <a:lnTo>
                  <a:pt x="6954251" y="644945"/>
                </a:lnTo>
                <a:lnTo>
                  <a:pt x="0" y="644945"/>
                </a:lnTo>
                <a:lnTo>
                  <a:pt x="0" y="0"/>
                </a:lnTo>
                <a:close/>
              </a:path>
            </a:pathLst>
          </a:custGeom>
          <a:gradFill rotWithShape="1">
            <a:gsLst>
              <a:gs pos="0">
                <a:srgbClr val="FFA700">
                  <a:hueOff val="0"/>
                  <a:satOff val="0"/>
                  <a:lumOff val="0"/>
                  <a:alphaOff val="0"/>
                  <a:shade val="51000"/>
                  <a:satMod val="130000"/>
                </a:srgbClr>
              </a:gs>
              <a:gs pos="80000">
                <a:srgbClr val="FFA700">
                  <a:hueOff val="0"/>
                  <a:satOff val="0"/>
                  <a:lumOff val="0"/>
                  <a:alphaOff val="0"/>
                  <a:shade val="93000"/>
                  <a:satMod val="130000"/>
                </a:srgbClr>
              </a:gs>
              <a:gs pos="100000">
                <a:srgbClr val="FFA7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511926" tIns="35560" rIns="35560" bIns="35560" numCol="1" spcCol="1270" anchor="ctr" anchorCtr="0">
            <a:noAutofit/>
          </a:bodyPr>
          <a:lstStyle/>
          <a:p>
            <a:pPr defTabSz="622300">
              <a:lnSpc>
                <a:spcPct val="90000"/>
              </a:lnSpc>
              <a:spcAft>
                <a:spcPct val="35000"/>
              </a:spcAft>
              <a:defRPr/>
            </a:pPr>
            <a:r>
              <a:rPr lang="en-ZA" sz="1200" b="1" kern="0" dirty="0">
                <a:solidFill>
                  <a:prstClr val="white"/>
                </a:solidFill>
              </a:rPr>
              <a:t>They believe that travelling domestically for holiday allows them to experience new and different things in the country. They also assert that travelling domestically is important to stay in touch with their friends and relatives</a:t>
            </a:r>
            <a:endParaRPr lang="en-ZA" sz="1200" kern="0" dirty="0">
              <a:solidFill>
                <a:prstClr val="white"/>
              </a:solidFill>
            </a:endParaRPr>
          </a:p>
        </p:txBody>
      </p:sp>
      <p:sp>
        <p:nvSpPr>
          <p:cNvPr id="15" name="Oval 14">
            <a:extLst>
              <a:ext uri="{FF2B5EF4-FFF2-40B4-BE49-F238E27FC236}">
                <a16:creationId xmlns:a16="http://schemas.microsoft.com/office/drawing/2014/main" xmlns="" id="{63449DB9-F3FB-4150-91F8-823FE559D2D9}"/>
              </a:ext>
            </a:extLst>
          </p:cNvPr>
          <p:cNvSpPr/>
          <p:nvPr/>
        </p:nvSpPr>
        <p:spPr>
          <a:xfrm>
            <a:off x="2889156" y="2401766"/>
            <a:ext cx="720000" cy="720000"/>
          </a:xfrm>
          <a:prstGeom prst="ellipse">
            <a:avLst/>
          </a:prstGeom>
          <a:blipFill>
            <a:blip r:embed="rId5"/>
            <a:stretch>
              <a:fillRect/>
            </a:stretch>
          </a:blipFill>
          <a:ln w="9525" cap="flat" cmpd="sng" algn="ctr">
            <a:solidFill>
              <a:srgbClr val="FFA700">
                <a:hueOff val="0"/>
                <a:satOff val="0"/>
                <a:lumOff val="0"/>
                <a:alphaOff val="0"/>
                <a:shade val="95000"/>
                <a:satMod val="105000"/>
              </a:srgbClr>
            </a:solidFill>
            <a:prstDash val="solid"/>
          </a:ln>
          <a:effectLst/>
        </p:spPr>
        <p:txBody>
          <a:bodyPr/>
          <a:lstStyle/>
          <a:p>
            <a:pPr>
              <a:defRPr/>
            </a:pPr>
            <a:endParaRPr lang="en-ZA" sz="1600" kern="0" dirty="0">
              <a:solidFill>
                <a:prstClr val="black">
                  <a:hueOff val="0"/>
                  <a:satOff val="0"/>
                  <a:lumOff val="0"/>
                  <a:alphaOff val="0"/>
                </a:prstClr>
              </a:solidFill>
            </a:endParaRPr>
          </a:p>
        </p:txBody>
      </p:sp>
      <p:sp>
        <p:nvSpPr>
          <p:cNvPr id="16" name="Freeform 32">
            <a:extLst>
              <a:ext uri="{FF2B5EF4-FFF2-40B4-BE49-F238E27FC236}">
                <a16:creationId xmlns:a16="http://schemas.microsoft.com/office/drawing/2014/main" xmlns="" id="{A98F4E66-FFE0-46AB-886F-8D06B8DA73D9}"/>
              </a:ext>
            </a:extLst>
          </p:cNvPr>
          <p:cNvSpPr/>
          <p:nvPr/>
        </p:nvSpPr>
        <p:spPr>
          <a:xfrm>
            <a:off x="3641723" y="3254041"/>
            <a:ext cx="6751538" cy="576000"/>
          </a:xfrm>
          <a:custGeom>
            <a:avLst/>
            <a:gdLst>
              <a:gd name="connsiteX0" fmla="*/ 0 w 7096094"/>
              <a:gd name="connsiteY0" fmla="*/ 0 h 644945"/>
              <a:gd name="connsiteX1" fmla="*/ 7096094 w 7096094"/>
              <a:gd name="connsiteY1" fmla="*/ 0 h 644945"/>
              <a:gd name="connsiteX2" fmla="*/ 7096094 w 7096094"/>
              <a:gd name="connsiteY2" fmla="*/ 644945 h 644945"/>
              <a:gd name="connsiteX3" fmla="*/ 0 w 7096094"/>
              <a:gd name="connsiteY3" fmla="*/ 644945 h 644945"/>
              <a:gd name="connsiteX4" fmla="*/ 0 w 7096094"/>
              <a:gd name="connsiteY4" fmla="*/ 0 h 6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094" h="644945">
                <a:moveTo>
                  <a:pt x="0" y="0"/>
                </a:moveTo>
                <a:lnTo>
                  <a:pt x="7096094" y="0"/>
                </a:lnTo>
                <a:lnTo>
                  <a:pt x="7096094" y="644945"/>
                </a:lnTo>
                <a:lnTo>
                  <a:pt x="0" y="644945"/>
                </a:lnTo>
                <a:lnTo>
                  <a:pt x="0" y="0"/>
                </a:lnTo>
                <a:close/>
              </a:path>
            </a:pathLst>
          </a:custGeom>
          <a:gradFill rotWithShape="1">
            <a:gsLst>
              <a:gs pos="0">
                <a:srgbClr val="002967">
                  <a:hueOff val="0"/>
                  <a:satOff val="0"/>
                  <a:lumOff val="0"/>
                  <a:alphaOff val="0"/>
                  <a:shade val="51000"/>
                  <a:satMod val="130000"/>
                </a:srgbClr>
              </a:gs>
              <a:gs pos="80000">
                <a:srgbClr val="002967">
                  <a:hueOff val="0"/>
                  <a:satOff val="0"/>
                  <a:lumOff val="0"/>
                  <a:alphaOff val="0"/>
                  <a:shade val="93000"/>
                  <a:satMod val="130000"/>
                </a:srgbClr>
              </a:gs>
              <a:gs pos="100000">
                <a:srgbClr val="00296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511926" tIns="35560" rIns="35560" bIns="35560" numCol="1" spcCol="1270" anchor="ctr" anchorCtr="0">
            <a:noAutofit/>
          </a:bodyPr>
          <a:lstStyle/>
          <a:p>
            <a:pPr defTabSz="622300">
              <a:lnSpc>
                <a:spcPct val="90000"/>
              </a:lnSpc>
              <a:spcAft>
                <a:spcPct val="35000"/>
              </a:spcAft>
              <a:defRPr/>
            </a:pPr>
            <a:r>
              <a:rPr lang="en-ZA" sz="1200" b="1" kern="0" dirty="0">
                <a:solidFill>
                  <a:prstClr val="white"/>
                </a:solidFill>
              </a:rPr>
              <a:t>They prefer outdoor, nature-based destinations with the beach being a firm favourite, but the mountains and bush are also appealing</a:t>
            </a:r>
            <a:endParaRPr lang="en-ZA" sz="1200" kern="0" dirty="0">
              <a:solidFill>
                <a:prstClr val="white"/>
              </a:solidFill>
            </a:endParaRPr>
          </a:p>
        </p:txBody>
      </p:sp>
      <p:sp>
        <p:nvSpPr>
          <p:cNvPr id="17" name="Oval 16">
            <a:extLst>
              <a:ext uri="{FF2B5EF4-FFF2-40B4-BE49-F238E27FC236}">
                <a16:creationId xmlns:a16="http://schemas.microsoft.com/office/drawing/2014/main" xmlns="" id="{5D83D8B9-4639-405D-9066-22BC93751033}"/>
              </a:ext>
            </a:extLst>
          </p:cNvPr>
          <p:cNvSpPr/>
          <p:nvPr/>
        </p:nvSpPr>
        <p:spPr>
          <a:xfrm>
            <a:off x="3171975" y="3962316"/>
            <a:ext cx="720000" cy="7200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9525" cap="flat" cmpd="sng" algn="ctr">
            <a:solidFill>
              <a:srgbClr val="002967">
                <a:hueOff val="0"/>
                <a:satOff val="0"/>
                <a:lumOff val="0"/>
                <a:alphaOff val="0"/>
                <a:shade val="95000"/>
                <a:satMod val="105000"/>
              </a:srgbClr>
            </a:solidFill>
            <a:prstDash val="solid"/>
          </a:ln>
          <a:effectLst/>
        </p:spPr>
        <p:txBody>
          <a:bodyPr/>
          <a:lstStyle/>
          <a:p>
            <a:pPr>
              <a:defRPr/>
            </a:pPr>
            <a:endParaRPr lang="en-ZA" sz="1600" kern="0" dirty="0">
              <a:solidFill>
                <a:prstClr val="black">
                  <a:hueOff val="0"/>
                  <a:satOff val="0"/>
                  <a:lumOff val="0"/>
                  <a:alphaOff val="0"/>
                </a:prstClr>
              </a:solidFill>
            </a:endParaRPr>
          </a:p>
        </p:txBody>
      </p:sp>
      <p:sp>
        <p:nvSpPr>
          <p:cNvPr id="18" name="Freeform 34">
            <a:extLst>
              <a:ext uri="{FF2B5EF4-FFF2-40B4-BE49-F238E27FC236}">
                <a16:creationId xmlns:a16="http://schemas.microsoft.com/office/drawing/2014/main" xmlns="" id="{FFE9D3D9-9D00-4D68-8619-84EFEA1961C8}"/>
              </a:ext>
            </a:extLst>
          </p:cNvPr>
          <p:cNvSpPr/>
          <p:nvPr/>
        </p:nvSpPr>
        <p:spPr>
          <a:xfrm>
            <a:off x="3292248" y="4814591"/>
            <a:ext cx="7101015" cy="576000"/>
          </a:xfrm>
          <a:custGeom>
            <a:avLst/>
            <a:gdLst>
              <a:gd name="connsiteX0" fmla="*/ 0 w 7558243"/>
              <a:gd name="connsiteY0" fmla="*/ 0 h 644945"/>
              <a:gd name="connsiteX1" fmla="*/ 7558243 w 7558243"/>
              <a:gd name="connsiteY1" fmla="*/ 0 h 644945"/>
              <a:gd name="connsiteX2" fmla="*/ 7558243 w 7558243"/>
              <a:gd name="connsiteY2" fmla="*/ 644945 h 644945"/>
              <a:gd name="connsiteX3" fmla="*/ 0 w 7558243"/>
              <a:gd name="connsiteY3" fmla="*/ 644945 h 644945"/>
              <a:gd name="connsiteX4" fmla="*/ 0 w 7558243"/>
              <a:gd name="connsiteY4" fmla="*/ 0 h 6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8243" h="644945">
                <a:moveTo>
                  <a:pt x="0" y="0"/>
                </a:moveTo>
                <a:lnTo>
                  <a:pt x="7558243" y="0"/>
                </a:lnTo>
                <a:lnTo>
                  <a:pt x="7558243" y="644945"/>
                </a:lnTo>
                <a:lnTo>
                  <a:pt x="0" y="644945"/>
                </a:lnTo>
                <a:lnTo>
                  <a:pt x="0" y="0"/>
                </a:lnTo>
                <a:close/>
              </a:path>
            </a:pathLst>
          </a:custGeom>
          <a:gradFill rotWithShape="1">
            <a:gsLst>
              <a:gs pos="0">
                <a:srgbClr val="009999">
                  <a:hueOff val="0"/>
                  <a:satOff val="0"/>
                  <a:lumOff val="0"/>
                  <a:alphaOff val="0"/>
                  <a:shade val="51000"/>
                  <a:satMod val="130000"/>
                </a:srgbClr>
              </a:gs>
              <a:gs pos="80000">
                <a:srgbClr val="009999">
                  <a:hueOff val="0"/>
                  <a:satOff val="0"/>
                  <a:lumOff val="0"/>
                  <a:alphaOff val="0"/>
                  <a:shade val="93000"/>
                  <a:satMod val="130000"/>
                </a:srgbClr>
              </a:gs>
              <a:gs pos="100000">
                <a:srgbClr val="00999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511926" tIns="35560" rIns="35560" bIns="35560" numCol="1" spcCol="1270" anchor="ctr" anchorCtr="0">
            <a:noAutofit/>
          </a:bodyPr>
          <a:lstStyle/>
          <a:p>
            <a:pPr defTabSz="622300">
              <a:lnSpc>
                <a:spcPct val="90000"/>
              </a:lnSpc>
              <a:spcAft>
                <a:spcPct val="35000"/>
              </a:spcAft>
              <a:defRPr/>
            </a:pPr>
            <a:r>
              <a:rPr lang="en-ZA" sz="1200" b="1" kern="0" dirty="0">
                <a:solidFill>
                  <a:prstClr val="white"/>
                </a:solidFill>
              </a:rPr>
              <a:t>They get inspired to go on holidays based on recommendations by their friends. Though most prefer to plan their holidays, a select few go on the spur of the moment trips, often referred to as road trips</a:t>
            </a:r>
            <a:endParaRPr lang="en-ZA" sz="1200" kern="0" dirty="0">
              <a:solidFill>
                <a:prstClr val="white"/>
              </a:solidFill>
            </a:endParaRPr>
          </a:p>
        </p:txBody>
      </p:sp>
      <p:sp>
        <p:nvSpPr>
          <p:cNvPr id="19" name="Oval 18">
            <a:extLst>
              <a:ext uri="{FF2B5EF4-FFF2-40B4-BE49-F238E27FC236}">
                <a16:creationId xmlns:a16="http://schemas.microsoft.com/office/drawing/2014/main" xmlns="" id="{681F0DCE-555D-45CD-A735-6C90501DE62A}"/>
              </a:ext>
            </a:extLst>
          </p:cNvPr>
          <p:cNvSpPr/>
          <p:nvPr/>
        </p:nvSpPr>
        <p:spPr>
          <a:xfrm>
            <a:off x="2889156" y="4742591"/>
            <a:ext cx="720000" cy="720000"/>
          </a:xfrm>
          <a:prstGeom prst="ellipse">
            <a:avLst/>
          </a:prstGeom>
          <a:blipFill>
            <a:blip r:embed="rId7"/>
            <a:stretch>
              <a:fillRect/>
            </a:stretch>
          </a:blipFill>
          <a:ln w="9525" cap="flat" cmpd="sng" algn="ctr">
            <a:solidFill>
              <a:srgbClr val="009999">
                <a:hueOff val="0"/>
                <a:satOff val="0"/>
                <a:lumOff val="0"/>
                <a:alphaOff val="0"/>
                <a:shade val="95000"/>
                <a:satMod val="105000"/>
              </a:srgbClr>
            </a:solidFill>
            <a:prstDash val="solid"/>
          </a:ln>
          <a:effectLst/>
        </p:spPr>
        <p:txBody>
          <a:bodyPr/>
          <a:lstStyle/>
          <a:p>
            <a:pPr>
              <a:defRPr/>
            </a:pPr>
            <a:endParaRPr lang="en-ZA" sz="1600" kern="0" dirty="0">
              <a:solidFill>
                <a:prstClr val="black">
                  <a:hueOff val="0"/>
                  <a:satOff val="0"/>
                  <a:lumOff val="0"/>
                  <a:alphaOff val="0"/>
                </a:prstClr>
              </a:solidFill>
            </a:endParaRPr>
          </a:p>
        </p:txBody>
      </p:sp>
      <p:sp>
        <p:nvSpPr>
          <p:cNvPr id="20" name="TextBox 19">
            <a:extLst>
              <a:ext uri="{FF2B5EF4-FFF2-40B4-BE49-F238E27FC236}">
                <a16:creationId xmlns:a16="http://schemas.microsoft.com/office/drawing/2014/main" xmlns="" id="{2CE695A9-4170-47C9-A09F-FE1F38C36D55}"/>
              </a:ext>
            </a:extLst>
          </p:cNvPr>
          <p:cNvSpPr txBox="1"/>
          <p:nvPr/>
        </p:nvSpPr>
        <p:spPr>
          <a:xfrm>
            <a:off x="1485995" y="1101103"/>
            <a:ext cx="8911771" cy="363497"/>
          </a:xfrm>
          <a:prstGeom prst="rect">
            <a:avLst/>
          </a:prstGeom>
          <a:solidFill>
            <a:sysClr val="windowText" lastClr="000000"/>
          </a:solidFill>
          <a:ln w="9525">
            <a:noFill/>
            <a:miter lim="800000"/>
            <a:headEnd/>
            <a:tailEnd/>
          </a:ln>
          <a:effectLst>
            <a:outerShdw blurRad="88900" algn="ctr" rotWithShape="0">
              <a:prstClr val="black">
                <a:alpha val="40000"/>
              </a:prstClr>
            </a:outerShdw>
          </a:effectLst>
        </p:spPr>
        <p:txBody>
          <a:bodyPr lIns="0" rIns="0" anchor="ctr"/>
          <a:lstStyle>
            <a:defPPr>
              <a:defRPr lang="en-US"/>
            </a:defPPr>
            <a:lvl1pPr algn="ctr">
              <a:defRPr sz="1400" b="1">
                <a:solidFill>
                  <a:schemeClr val="bg1"/>
                </a:solidFill>
                <a:latin typeface="Calibri" panose="020F0502020204030204" pitchFamily="34" charset="0"/>
              </a:defRPr>
            </a:lvl1pPr>
            <a:lvl2pPr marL="0" lvl="1" algn="ctr">
              <a:buSzPct val="65000"/>
              <a:defRPr sz="1400" b="1">
                <a:solidFill>
                  <a:srgbClr val="FFFFFF"/>
                </a:solidFill>
                <a:latin typeface="Calibri" panose="020F0502020204030204" pitchFamily="34" charset="0"/>
              </a:defRPr>
            </a:lvl2pPr>
          </a:lstStyle>
          <a:p>
            <a:pPr>
              <a:defRPr/>
            </a:pPr>
            <a:r>
              <a:rPr lang="en-ZA" sz="1600" kern="0" dirty="0">
                <a:solidFill>
                  <a:prstClr val="white"/>
                </a:solidFill>
                <a:latin typeface="+mn-lt"/>
                <a:cs typeface="Arial" charset="0"/>
              </a:rPr>
              <a:t>Key Holiday-taking Characteristics of South Africans</a:t>
            </a:r>
          </a:p>
        </p:txBody>
      </p:sp>
      <p:sp>
        <p:nvSpPr>
          <p:cNvPr id="21" name="Oval 20">
            <a:extLst>
              <a:ext uri="{FF2B5EF4-FFF2-40B4-BE49-F238E27FC236}">
                <a16:creationId xmlns:a16="http://schemas.microsoft.com/office/drawing/2014/main" xmlns="" id="{E027F91F-8EC0-4E16-A907-15D7533961BB}"/>
              </a:ext>
            </a:extLst>
          </p:cNvPr>
          <p:cNvSpPr/>
          <p:nvPr/>
        </p:nvSpPr>
        <p:spPr>
          <a:xfrm>
            <a:off x="3171975" y="3182041"/>
            <a:ext cx="720000" cy="720000"/>
          </a:xfrm>
          <a:prstGeom prst="ellipse">
            <a:avLst/>
          </a:prstGeom>
          <a:blipFill>
            <a:blip r:embed="rId8"/>
            <a:stretch>
              <a:fillRect/>
            </a:stretch>
          </a:blipFill>
          <a:ln w="9525" cap="flat" cmpd="sng" algn="ctr">
            <a:solidFill>
              <a:srgbClr val="002967">
                <a:hueOff val="0"/>
                <a:satOff val="0"/>
                <a:lumOff val="0"/>
                <a:alphaOff val="0"/>
                <a:shade val="95000"/>
                <a:satMod val="105000"/>
              </a:srgbClr>
            </a:solidFill>
            <a:prstDash val="solid"/>
          </a:ln>
          <a:effectLst/>
        </p:spPr>
        <p:txBody>
          <a:bodyPr/>
          <a:lstStyle/>
          <a:p>
            <a:pPr>
              <a:defRPr/>
            </a:pPr>
            <a:endParaRPr lang="en-ZA" sz="1600" kern="0" dirty="0">
              <a:solidFill>
                <a:prstClr val="black">
                  <a:hueOff val="0"/>
                  <a:satOff val="0"/>
                  <a:lumOff val="0"/>
                  <a:alphaOff val="0"/>
                </a:prstClr>
              </a:solidFill>
            </a:endParaRPr>
          </a:p>
        </p:txBody>
      </p:sp>
      <p:pic>
        <p:nvPicPr>
          <p:cNvPr id="22"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800856" y="6018882"/>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147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hidden="1"/>
          <p:cNvGraphicFramePr>
            <a:graphicFrameLocks noChangeAspect="1"/>
          </p:cNvGraphicFramePr>
          <p:nvPr>
            <p:custDataLst>
              <p:tags r:id="rId2"/>
            </p:custDataLst>
            <p:extLst/>
          </p:nvPr>
        </p:nvGraphicFramePr>
        <p:xfrm>
          <a:off x="1588" y="92869"/>
          <a:ext cx="1588" cy="1588"/>
        </p:xfrm>
        <a:graphic>
          <a:graphicData uri="http://schemas.openxmlformats.org/presentationml/2006/ole">
            <mc:AlternateContent xmlns:mc="http://schemas.openxmlformats.org/markup-compatibility/2006">
              <mc:Choice xmlns:v="urn:schemas-microsoft-com:vml" Requires="v">
                <p:oleObj spid="_x0000_s37934" name="think-cell Slide" r:id="rId33" imgW="421" imgH="423" progId="TCLayout.ActiveDocument.1">
                  <p:embed/>
                </p:oleObj>
              </mc:Choice>
              <mc:Fallback>
                <p:oleObj name="think-cell Slide" r:id="rId33" imgW="421" imgH="423" progId="TCLayout.ActiveDocument.1">
                  <p:embed/>
                  <p:pic>
                    <p:nvPicPr>
                      <p:cNvPr id="28" name="Object 27" hidden="1"/>
                      <p:cNvPicPr/>
                      <p:nvPr/>
                    </p:nvPicPr>
                    <p:blipFill>
                      <a:blip r:embed="rId34"/>
                      <a:stretch>
                        <a:fillRect/>
                      </a:stretch>
                    </p:blipFill>
                    <p:spPr>
                      <a:xfrm>
                        <a:off x="1588" y="92869"/>
                        <a:ext cx="1588" cy="1588"/>
                      </a:xfrm>
                      <a:prstGeom prst="rect">
                        <a:avLst/>
                      </a:prstGeom>
                    </p:spPr>
                  </p:pic>
                </p:oleObj>
              </mc:Fallback>
            </mc:AlternateContent>
          </a:graphicData>
        </a:graphic>
      </p:graphicFrame>
      <p:sp>
        <p:nvSpPr>
          <p:cNvPr id="26" name="Rectangle 25" hidden="1"/>
          <p:cNvSpPr/>
          <p:nvPr>
            <p:custDataLst>
              <p:tags r:id="rId3"/>
            </p:custDataLst>
          </p:nvPr>
        </p:nvSpPr>
        <p:spPr bwMode="auto">
          <a:xfrm>
            <a:off x="0" y="91281"/>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1200" dirty="0">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2" name="Title 1">
            <a:extLst>
              <a:ext uri="{FF2B5EF4-FFF2-40B4-BE49-F238E27FC236}">
                <a16:creationId xmlns:a16="http://schemas.microsoft.com/office/drawing/2014/main" xmlns="" id="{24B4CEFF-DF19-4FC3-9633-FF20491CBF2E}"/>
              </a:ext>
            </a:extLst>
          </p:cNvPr>
          <p:cNvSpPr>
            <a:spLocks noGrp="1"/>
          </p:cNvSpPr>
          <p:nvPr>
            <p:ph type="title"/>
          </p:nvPr>
        </p:nvSpPr>
        <p:spPr>
          <a:xfrm>
            <a:off x="838201" y="91283"/>
            <a:ext cx="10515600" cy="659325"/>
          </a:xfrm>
        </p:spPr>
        <p:txBody>
          <a:bodyPr>
            <a:normAutofit/>
          </a:bodyPr>
          <a:lstStyle/>
          <a:p>
            <a:r>
              <a:rPr lang="en-US" sz="2800" dirty="0"/>
              <a:t>Domestic Market Performance:  Purpose of Trips</a:t>
            </a:r>
            <a:endParaRPr lang="en-ZA" sz="2800" dirty="0"/>
          </a:p>
        </p:txBody>
      </p:sp>
      <p:sp>
        <p:nvSpPr>
          <p:cNvPr id="3" name="Text Placeholder 2">
            <a:extLst>
              <a:ext uri="{FF2B5EF4-FFF2-40B4-BE49-F238E27FC236}">
                <a16:creationId xmlns:a16="http://schemas.microsoft.com/office/drawing/2014/main" xmlns="" id="{FCF53CAB-6255-4808-9C6A-C5BD4AA47AF2}"/>
              </a:ext>
            </a:extLst>
          </p:cNvPr>
          <p:cNvSpPr>
            <a:spLocks noGrp="1"/>
          </p:cNvSpPr>
          <p:nvPr>
            <p:ph type="body" sz="quarter" idx="11"/>
          </p:nvPr>
        </p:nvSpPr>
        <p:spPr>
          <a:xfrm>
            <a:off x="508000" y="1052409"/>
            <a:ext cx="11176000" cy="454719"/>
          </a:xfrm>
        </p:spPr>
        <p:txBody>
          <a:bodyPr/>
          <a:lstStyle/>
          <a:p>
            <a:r>
              <a:rPr lang="en-US" dirty="0"/>
              <a:t>‘Visit to Friends and Family’ is still the most prominent purpose for domestic trips of South Africans; however, it reduced share considerably in 2017</a:t>
            </a:r>
            <a:endParaRPr lang="en-ZA" dirty="0"/>
          </a:p>
        </p:txBody>
      </p:sp>
      <p:sp>
        <p:nvSpPr>
          <p:cNvPr id="4" name="Text Placeholder 3">
            <a:extLst>
              <a:ext uri="{FF2B5EF4-FFF2-40B4-BE49-F238E27FC236}">
                <a16:creationId xmlns:a16="http://schemas.microsoft.com/office/drawing/2014/main" xmlns="" id="{2E0B8154-005F-4B48-97B3-8EEEDACBF3CE}"/>
              </a:ext>
            </a:extLst>
          </p:cNvPr>
          <p:cNvSpPr>
            <a:spLocks noGrp="1"/>
          </p:cNvSpPr>
          <p:nvPr>
            <p:ph type="body" sz="quarter" idx="12"/>
          </p:nvPr>
        </p:nvSpPr>
        <p:spPr>
          <a:xfrm>
            <a:off x="508000" y="6454780"/>
            <a:ext cx="11176000" cy="403700"/>
          </a:xfrm>
        </p:spPr>
        <p:txBody>
          <a:bodyPr/>
          <a:lstStyle/>
          <a:p>
            <a:r>
              <a:rPr lang="en-US" dirty="0"/>
              <a:t>Note: The information for 2017 is based on preliminary results</a:t>
            </a:r>
            <a:endParaRPr lang="en-ZA" dirty="0"/>
          </a:p>
          <a:p>
            <a:r>
              <a:rPr lang="en-ZA" dirty="0"/>
              <a:t>Source: Domestic Survey 2013-2017</a:t>
            </a:r>
          </a:p>
        </p:txBody>
      </p:sp>
      <p:graphicFrame>
        <p:nvGraphicFramePr>
          <p:cNvPr id="11" name="Object 10"/>
          <p:cNvGraphicFramePr>
            <a:graphicFrameLocks/>
          </p:cNvGraphicFramePr>
          <p:nvPr>
            <p:custDataLst>
              <p:tags r:id="rId4"/>
            </p:custDataLst>
            <p:extLst/>
          </p:nvPr>
        </p:nvGraphicFramePr>
        <p:xfrm>
          <a:off x="682706" y="1938565"/>
          <a:ext cx="10763086" cy="3748544"/>
        </p:xfrm>
        <a:graphic>
          <a:graphicData uri="http://schemas.openxmlformats.org/presentationml/2006/ole">
            <mc:AlternateContent xmlns:mc="http://schemas.openxmlformats.org/markup-compatibility/2006">
              <mc:Choice xmlns:v="urn:schemas-microsoft-com:vml" Requires="v">
                <p:oleObj spid="_x0000_s37935" name="Chart" r:id="rId35" imgW="10759386" imgH="3634727" progId="MSGraph.Chart.8">
                  <p:embed followColorScheme="full"/>
                </p:oleObj>
              </mc:Choice>
              <mc:Fallback>
                <p:oleObj name="Chart" r:id="rId35" imgW="10759386" imgH="3634727" progId="MSGraph.Chart.8">
                  <p:embed followColorScheme="full"/>
                  <p:pic>
                    <p:nvPicPr>
                      <p:cNvPr id="11" name="Object 10"/>
                      <p:cNvPicPr/>
                      <p:nvPr/>
                    </p:nvPicPr>
                    <p:blipFill>
                      <a:blip r:embed="rId36"/>
                      <a:stretch>
                        <a:fillRect/>
                      </a:stretch>
                    </p:blipFill>
                    <p:spPr>
                      <a:xfrm>
                        <a:off x="682706" y="1938565"/>
                        <a:ext cx="10763086" cy="3748544"/>
                      </a:xfrm>
                      <a:prstGeom prst="rect">
                        <a:avLst/>
                      </a:prstGeom>
                    </p:spPr>
                  </p:pic>
                </p:oleObj>
              </mc:Fallback>
            </mc:AlternateContent>
          </a:graphicData>
        </a:graphic>
      </p:graphicFrame>
      <p:cxnSp>
        <p:nvCxnSpPr>
          <p:cNvPr id="23" name="Straight Connector 22">
            <a:extLst>
              <a:ext uri="{FF2B5EF4-FFF2-40B4-BE49-F238E27FC236}">
                <a16:creationId xmlns:a16="http://schemas.microsoft.com/office/drawing/2014/main" xmlns="" id="{C1EC7913-8C9C-45A7-AA2F-F0386E51D5A0}"/>
              </a:ext>
            </a:extLst>
          </p:cNvPr>
          <p:cNvCxnSpPr/>
          <p:nvPr>
            <p:custDataLst>
              <p:tags r:id="rId5"/>
            </p:custDataLst>
          </p:nvPr>
        </p:nvCxnSpPr>
        <p:spPr bwMode="gray">
          <a:xfrm flipV="1">
            <a:off x="7600951" y="2296320"/>
            <a:ext cx="95250" cy="28575"/>
          </a:xfrm>
          <a:prstGeom prst="line">
            <a:avLst/>
          </a:prstGeom>
          <a:solidFill>
            <a:schemeClr val="accent1"/>
          </a:solidFill>
          <a:ln w="6350" cap="flat" cmpd="sng" algn="ctr">
            <a:solidFill>
              <a:srgbClr val="80808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xmlns="" id="{4993F44A-8602-46C0-99C7-212BBB3460A8}"/>
              </a:ext>
            </a:extLst>
          </p:cNvPr>
          <p:cNvCxnSpPr>
            <a:cxnSpLocks/>
          </p:cNvCxnSpPr>
          <p:nvPr>
            <p:custDataLst>
              <p:tags r:id="rId6"/>
            </p:custDataLst>
          </p:nvPr>
        </p:nvCxnSpPr>
        <p:spPr bwMode="gray">
          <a:xfrm flipH="1" flipV="1">
            <a:off x="6610351" y="2358232"/>
            <a:ext cx="95250" cy="149225"/>
          </a:xfrm>
          <a:prstGeom prst="line">
            <a:avLst/>
          </a:prstGeom>
          <a:solidFill>
            <a:schemeClr val="accent1"/>
          </a:solidFill>
          <a:ln w="6350" cap="flat" cmpd="sng" algn="ctr">
            <a:solidFill>
              <a:srgbClr val="80808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xmlns="" id="{B2F9F5B3-F7EA-40A0-858C-1A173E455A62}"/>
              </a:ext>
            </a:extLst>
          </p:cNvPr>
          <p:cNvCxnSpPr>
            <a:cxnSpLocks/>
          </p:cNvCxnSpPr>
          <p:nvPr>
            <p:custDataLst>
              <p:tags r:id="rId7"/>
            </p:custDataLst>
          </p:nvPr>
        </p:nvCxnSpPr>
        <p:spPr bwMode="gray">
          <a:xfrm flipH="1" flipV="1">
            <a:off x="8724901" y="2377283"/>
            <a:ext cx="95250" cy="130174"/>
          </a:xfrm>
          <a:prstGeom prst="line">
            <a:avLst/>
          </a:prstGeom>
          <a:solidFill>
            <a:schemeClr val="accent1"/>
          </a:solidFill>
          <a:ln w="6350" cap="flat" cmpd="sng" algn="ctr">
            <a:solidFill>
              <a:srgbClr val="80808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xmlns="" id="{ACF078BF-65B5-4153-8BA5-9D967AADA996}"/>
              </a:ext>
            </a:extLst>
          </p:cNvPr>
          <p:cNvCxnSpPr/>
          <p:nvPr>
            <p:custDataLst>
              <p:tags r:id="rId8"/>
            </p:custDataLst>
          </p:nvPr>
        </p:nvCxnSpPr>
        <p:spPr bwMode="gray">
          <a:xfrm flipH="1">
            <a:off x="10839451" y="2377281"/>
            <a:ext cx="95250" cy="0"/>
          </a:xfrm>
          <a:prstGeom prst="line">
            <a:avLst/>
          </a:prstGeom>
          <a:solidFill>
            <a:schemeClr val="accent1"/>
          </a:solidFill>
          <a:ln w="6350" cap="flat" cmpd="sng" algn="ctr">
            <a:solidFill>
              <a:srgbClr val="80808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xmlns="" id="{CA9819FC-F752-4D43-A7A4-1F4C015EBD98}"/>
              </a:ext>
            </a:extLst>
          </p:cNvPr>
          <p:cNvCxnSpPr>
            <a:cxnSpLocks/>
          </p:cNvCxnSpPr>
          <p:nvPr>
            <p:custDataLst>
              <p:tags r:id="rId9"/>
            </p:custDataLst>
          </p:nvPr>
        </p:nvCxnSpPr>
        <p:spPr bwMode="gray">
          <a:xfrm flipH="1" flipV="1">
            <a:off x="2390776" y="2334419"/>
            <a:ext cx="95250" cy="173038"/>
          </a:xfrm>
          <a:prstGeom prst="line">
            <a:avLst/>
          </a:prstGeom>
          <a:solidFill>
            <a:schemeClr val="accent1"/>
          </a:solidFill>
          <a:ln w="6350" cap="flat" cmpd="sng" algn="ctr">
            <a:solidFill>
              <a:srgbClr val="808080"/>
            </a:solidFill>
            <a:prstDash val="solid"/>
            <a:round/>
            <a:headEnd type="none" w="med" len="med"/>
            <a:tailEnd type="none" w="med" len="med"/>
          </a:ln>
          <a:effectLst/>
        </p:spPr>
      </p:cxnSp>
      <p:cxnSp>
        <p:nvCxnSpPr>
          <p:cNvPr id="47" name="Straight Connector 46"/>
          <p:cNvCxnSpPr/>
          <p:nvPr>
            <p:custDataLst>
              <p:tags r:id="rId10"/>
            </p:custDataLst>
          </p:nvPr>
        </p:nvCxnSpPr>
        <p:spPr bwMode="auto">
          <a:xfrm flipH="1" flipV="1">
            <a:off x="4505326" y="2305844"/>
            <a:ext cx="95250" cy="293689"/>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xmlns="" id="{23E4F860-827C-4565-91BF-E0645CD0162B}"/>
              </a:ext>
            </a:extLst>
          </p:cNvPr>
          <p:cNvCxnSpPr/>
          <p:nvPr>
            <p:custDataLst>
              <p:tags r:id="rId11"/>
            </p:custDataLst>
          </p:nvPr>
        </p:nvCxnSpPr>
        <p:spPr bwMode="gray">
          <a:xfrm flipH="1" flipV="1">
            <a:off x="4505326" y="2262983"/>
            <a:ext cx="95250" cy="61913"/>
          </a:xfrm>
          <a:prstGeom prst="line">
            <a:avLst/>
          </a:prstGeom>
          <a:solidFill>
            <a:schemeClr val="accent1"/>
          </a:solidFill>
          <a:ln w="6350" cap="flat" cmpd="sng" algn="ctr">
            <a:solidFill>
              <a:srgbClr val="80808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xmlns="" id="{1F56A374-054C-447D-A237-244D9000B4DA}"/>
              </a:ext>
            </a:extLst>
          </p:cNvPr>
          <p:cNvCxnSpPr/>
          <p:nvPr>
            <p:custDataLst>
              <p:tags r:id="rId12"/>
            </p:custDataLst>
          </p:nvPr>
        </p:nvCxnSpPr>
        <p:spPr bwMode="gray">
          <a:xfrm flipV="1">
            <a:off x="9715501" y="2296320"/>
            <a:ext cx="95250" cy="28575"/>
          </a:xfrm>
          <a:prstGeom prst="line">
            <a:avLst/>
          </a:prstGeom>
          <a:solidFill>
            <a:schemeClr val="accent1"/>
          </a:solidFill>
          <a:ln w="6350" cap="flat" cmpd="sng" algn="ctr">
            <a:solidFill>
              <a:srgbClr val="80808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xmlns="" id="{88D52050-C13F-4CEB-BEC7-7CE5CDBE0064}"/>
              </a:ext>
            </a:extLst>
          </p:cNvPr>
          <p:cNvCxnSpPr/>
          <p:nvPr>
            <p:custDataLst>
              <p:tags r:id="rId13"/>
            </p:custDataLst>
          </p:nvPr>
        </p:nvCxnSpPr>
        <p:spPr bwMode="gray">
          <a:xfrm flipH="1" flipV="1">
            <a:off x="2390776" y="2282033"/>
            <a:ext cx="95250" cy="42863"/>
          </a:xfrm>
          <a:prstGeom prst="line">
            <a:avLst/>
          </a:prstGeom>
          <a:solidFill>
            <a:schemeClr val="accent1"/>
          </a:solidFill>
          <a:ln w="6350" cap="flat" cmpd="sng" algn="ctr">
            <a:solidFill>
              <a:srgbClr val="80808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xmlns="" id="{A42E7E2E-D068-44DF-BC97-FB07EB953695}"/>
              </a:ext>
            </a:extLst>
          </p:cNvPr>
          <p:cNvCxnSpPr/>
          <p:nvPr>
            <p:custDataLst>
              <p:tags r:id="rId14"/>
            </p:custDataLst>
          </p:nvPr>
        </p:nvCxnSpPr>
        <p:spPr bwMode="gray">
          <a:xfrm flipV="1">
            <a:off x="5495925" y="2286795"/>
            <a:ext cx="95250" cy="130174"/>
          </a:xfrm>
          <a:prstGeom prst="line">
            <a:avLst/>
          </a:prstGeom>
          <a:solidFill>
            <a:schemeClr val="accent1"/>
          </a:solidFill>
          <a:ln w="6350" cap="flat" cmpd="sng" algn="ctr">
            <a:solidFill>
              <a:srgbClr val="808080"/>
            </a:solidFill>
            <a:prstDash val="solid"/>
            <a:round/>
            <a:headEnd type="none" w="med" len="med"/>
            <a:tailEnd type="none" w="med" len="med"/>
          </a:ln>
          <a:effectLst/>
        </p:spPr>
      </p:cxnSp>
      <p:sp>
        <p:nvSpPr>
          <p:cNvPr id="31" name="Rectangle 30"/>
          <p:cNvSpPr>
            <a:spLocks noGrp="1" noChangeArrowheads="1"/>
          </p:cNvSpPr>
          <p:nvPr>
            <p:custDataLst>
              <p:tags r:id="rId15"/>
            </p:custDataLst>
          </p:nvPr>
        </p:nvSpPr>
        <p:spPr bwMode="gray">
          <a:xfrm>
            <a:off x="10160001" y="5742784"/>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6CD6F1FD-23A2-4151-BECC-B14CDC9FCA46}" type="datetime'''''''''''''''''''''''''''''''''2''''''0''''17'''">
              <a:rPr lang="en-US" altLang="en-US" sz="1200"/>
              <a:pPr marL="0" indent="0" algn="ctr">
                <a:spcBef>
                  <a:spcPct val="0"/>
                </a:spcBef>
                <a:buNone/>
              </a:pPr>
              <a:t>2017</a:t>
            </a:fld>
            <a:endParaRPr lang="en-US" altLang="en-US" sz="1200" dirty="0">
              <a:sym typeface="+mn-lt"/>
            </a:endParaRPr>
          </a:p>
        </p:txBody>
      </p:sp>
      <p:sp>
        <p:nvSpPr>
          <p:cNvPr id="36" name="Rectangle 35"/>
          <p:cNvSpPr>
            <a:spLocks noGrp="1" noChangeArrowheads="1"/>
          </p:cNvSpPr>
          <p:nvPr>
            <p:custDataLst>
              <p:tags r:id="rId16"/>
            </p:custDataLst>
          </p:nvPr>
        </p:nvSpPr>
        <p:spPr bwMode="gray">
          <a:xfrm>
            <a:off x="5935664" y="5742784"/>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81F362F1-018B-4901-B735-79BCD66AE19C}" type="datetime'''''''''''2''''''''''''''''''''''''0''''''''''''1''''''5'''''">
              <a:rPr lang="en-US" altLang="en-US" sz="1200"/>
              <a:pPr marL="0" indent="0" algn="ctr">
                <a:spcBef>
                  <a:spcPct val="0"/>
                </a:spcBef>
                <a:buNone/>
              </a:pPr>
              <a:t>2015</a:t>
            </a:fld>
            <a:endParaRPr lang="en-US" altLang="en-US" sz="1200" dirty="0">
              <a:sym typeface="+mn-lt"/>
            </a:endParaRPr>
          </a:p>
        </p:txBody>
      </p:sp>
      <p:sp>
        <p:nvSpPr>
          <p:cNvPr id="14" name="Rectangle 13"/>
          <p:cNvSpPr>
            <a:spLocks noGrp="1" noChangeArrowheads="1"/>
          </p:cNvSpPr>
          <p:nvPr>
            <p:custDataLst>
              <p:tags r:id="rId17"/>
            </p:custDataLst>
          </p:nvPr>
        </p:nvSpPr>
        <p:spPr bwMode="gray">
          <a:xfrm>
            <a:off x="1711326" y="5742784"/>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EEA0B191-0FF3-4EF1-8D85-59FEBD098C36}" type="datetime'''''''''''''''2''''''0''''13'">
              <a:rPr lang="en-US" altLang="en-US" sz="1200"/>
              <a:pPr marL="0" indent="0" algn="ctr">
                <a:spcBef>
                  <a:spcPct val="0"/>
                </a:spcBef>
                <a:buNone/>
              </a:pPr>
              <a:t>2013</a:t>
            </a:fld>
            <a:endParaRPr lang="en-US" altLang="en-US" sz="1200" dirty="0">
              <a:sym typeface="+mn-lt"/>
            </a:endParaRPr>
          </a:p>
        </p:txBody>
      </p:sp>
      <p:sp>
        <p:nvSpPr>
          <p:cNvPr id="33" name="Rectangle 32"/>
          <p:cNvSpPr>
            <a:spLocks noGrp="1" noChangeArrowheads="1"/>
          </p:cNvSpPr>
          <p:nvPr>
            <p:custDataLst>
              <p:tags r:id="rId18"/>
            </p:custDataLst>
          </p:nvPr>
        </p:nvSpPr>
        <p:spPr bwMode="gray">
          <a:xfrm>
            <a:off x="8045451" y="5742784"/>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C2B72350-83F0-48C9-A31E-5FC4E726569E}" type="datetime'''''''''''20''1''''''''''6'''''''''''">
              <a:rPr lang="en-US" altLang="en-US" sz="1200"/>
              <a:pPr marL="0" indent="0" algn="ctr">
                <a:spcBef>
                  <a:spcPct val="0"/>
                </a:spcBef>
                <a:buNone/>
              </a:pPr>
              <a:t>2016</a:t>
            </a:fld>
            <a:endParaRPr lang="en-US" altLang="en-US" sz="1200" dirty="0">
              <a:sym typeface="+mn-lt"/>
            </a:endParaRPr>
          </a:p>
        </p:txBody>
      </p:sp>
      <p:sp>
        <p:nvSpPr>
          <p:cNvPr id="15" name="Rectangle 14"/>
          <p:cNvSpPr>
            <a:spLocks noGrp="1" noChangeArrowheads="1"/>
          </p:cNvSpPr>
          <p:nvPr>
            <p:custDataLst>
              <p:tags r:id="rId19"/>
            </p:custDataLst>
          </p:nvPr>
        </p:nvSpPr>
        <p:spPr bwMode="gray">
          <a:xfrm>
            <a:off x="3825876" y="5742784"/>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79648195-17E2-4AE8-82E5-9736D090E70E}" type="datetime'''''''''''''''''''''''''''''''''2''''''''014'''">
              <a:rPr lang="en-US" altLang="en-US" sz="1200"/>
              <a:pPr marL="0" indent="0" algn="ctr">
                <a:spcBef>
                  <a:spcPct val="0"/>
                </a:spcBef>
                <a:buNone/>
              </a:pPr>
              <a:t>2014</a:t>
            </a:fld>
            <a:endParaRPr lang="en-US" altLang="en-US" sz="1200" dirty="0">
              <a:sym typeface="+mn-lt"/>
            </a:endParaRPr>
          </a:p>
        </p:txBody>
      </p:sp>
      <p:sp>
        <p:nvSpPr>
          <p:cNvPr id="6" name="Rectangle 5">
            <a:extLst>
              <a:ext uri="{FF2B5EF4-FFF2-40B4-BE49-F238E27FC236}">
                <a16:creationId xmlns:a16="http://schemas.microsoft.com/office/drawing/2014/main" xmlns="" id="{C38CFCE7-4F46-4F44-9E7C-656879C172DC}"/>
              </a:ext>
            </a:extLst>
          </p:cNvPr>
          <p:cNvSpPr/>
          <p:nvPr>
            <p:custDataLst>
              <p:tags r:id="rId20"/>
            </p:custDataLst>
          </p:nvPr>
        </p:nvSpPr>
        <p:spPr bwMode="gray">
          <a:xfrm>
            <a:off x="7877177" y="6055520"/>
            <a:ext cx="214313" cy="160338"/>
          </a:xfrm>
          <a:prstGeom prst="rect">
            <a:avLst/>
          </a:prstGeom>
          <a:solidFill>
            <a:srgbClr val="DFE5EF"/>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18" name="Rectangle 17"/>
          <p:cNvSpPr/>
          <p:nvPr>
            <p:custDataLst>
              <p:tags r:id="rId21"/>
            </p:custDataLst>
          </p:nvPr>
        </p:nvSpPr>
        <p:spPr bwMode="auto">
          <a:xfrm>
            <a:off x="6992939" y="6055521"/>
            <a:ext cx="214312" cy="160337"/>
          </a:xfrm>
          <a:prstGeom prst="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sp>
        <p:nvSpPr>
          <p:cNvPr id="22" name="Rectangle 21"/>
          <p:cNvSpPr/>
          <p:nvPr>
            <p:custDataLst>
              <p:tags r:id="rId22"/>
            </p:custDataLst>
          </p:nvPr>
        </p:nvSpPr>
        <p:spPr bwMode="auto">
          <a:xfrm>
            <a:off x="4286252" y="6055521"/>
            <a:ext cx="214313" cy="16033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sp>
        <p:nvSpPr>
          <p:cNvPr id="10" name="Rectangle 9"/>
          <p:cNvSpPr/>
          <p:nvPr>
            <p:custDataLst>
              <p:tags r:id="rId23"/>
            </p:custDataLst>
          </p:nvPr>
        </p:nvSpPr>
        <p:spPr bwMode="auto">
          <a:xfrm>
            <a:off x="3662365" y="6055521"/>
            <a:ext cx="214313" cy="16033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sp>
        <p:nvSpPr>
          <p:cNvPr id="20" name="Rectangle 19"/>
          <p:cNvSpPr/>
          <p:nvPr>
            <p:custDataLst>
              <p:tags r:id="rId24"/>
            </p:custDataLst>
          </p:nvPr>
        </p:nvSpPr>
        <p:spPr bwMode="auto">
          <a:xfrm>
            <a:off x="5160965" y="6055521"/>
            <a:ext cx="214313" cy="16033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sp>
        <p:nvSpPr>
          <p:cNvPr id="21" name="Rectangle 20"/>
          <p:cNvSpPr/>
          <p:nvPr>
            <p:custDataLst>
              <p:tags r:id="rId25"/>
            </p:custDataLst>
          </p:nvPr>
        </p:nvSpPr>
        <p:spPr bwMode="auto">
          <a:xfrm>
            <a:off x="6064252" y="6055521"/>
            <a:ext cx="214313" cy="160337"/>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sp>
        <p:nvSpPr>
          <p:cNvPr id="35" name="Rectangle 34"/>
          <p:cNvSpPr>
            <a:spLocks noGrp="1" noChangeArrowheads="1"/>
          </p:cNvSpPr>
          <p:nvPr>
            <p:custDataLst>
              <p:tags r:id="rId26"/>
            </p:custDataLst>
          </p:nvPr>
        </p:nvSpPr>
        <p:spPr bwMode="gray">
          <a:xfrm>
            <a:off x="3927475" y="6050758"/>
            <a:ext cx="257176"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130A7416-DA0E-4DAD-A790-E48A33A18D22}" type="datetime'''''''''V''''''F''''''''''''''''R'">
              <a:rPr lang="en-US" altLang="en-US" sz="1200"/>
              <a:pPr marL="0" indent="0">
                <a:spcBef>
                  <a:spcPct val="0"/>
                </a:spcBef>
                <a:buNone/>
              </a:pPr>
              <a:t>VFR</a:t>
            </a:fld>
            <a:endParaRPr lang="en-US" altLang="en-US" sz="1200" dirty="0">
              <a:sym typeface="+mn-lt"/>
            </a:endParaRPr>
          </a:p>
        </p:txBody>
      </p:sp>
      <p:sp>
        <p:nvSpPr>
          <p:cNvPr id="61" name="Rectangle 60"/>
          <p:cNvSpPr>
            <a:spLocks noGrp="1" noChangeArrowheads="1"/>
          </p:cNvSpPr>
          <p:nvPr>
            <p:custDataLst>
              <p:tags r:id="rId27"/>
            </p:custDataLst>
          </p:nvPr>
        </p:nvSpPr>
        <p:spPr bwMode="gray">
          <a:xfrm>
            <a:off x="4551364" y="6050758"/>
            <a:ext cx="507999"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C1518413-4F36-4513-97E8-0AD291307A04}" type="datetime'''''''''''H''''''''''''o''''''''l''i''''''d''a''''''''''y'">
              <a:rPr lang="en-US" altLang="en-US" sz="1200"/>
              <a:pPr marL="0" indent="0">
                <a:spcBef>
                  <a:spcPct val="0"/>
                </a:spcBef>
                <a:buNone/>
              </a:pPr>
              <a:t>Holiday</a:t>
            </a:fld>
            <a:endParaRPr lang="en-US" altLang="en-US" sz="1200" dirty="0">
              <a:sym typeface="+mn-lt"/>
            </a:endParaRPr>
          </a:p>
        </p:txBody>
      </p:sp>
      <p:sp>
        <p:nvSpPr>
          <p:cNvPr id="59" name="Rectangle 58"/>
          <p:cNvSpPr>
            <a:spLocks noGrp="1" noChangeArrowheads="1"/>
          </p:cNvSpPr>
          <p:nvPr>
            <p:custDataLst>
              <p:tags r:id="rId28"/>
            </p:custDataLst>
          </p:nvPr>
        </p:nvSpPr>
        <p:spPr bwMode="gray">
          <a:xfrm>
            <a:off x="6329364" y="6050758"/>
            <a:ext cx="561974"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3A977CF0-FC8B-4EF3-98A7-92E4E0B4479B}" type="datetime'''B''''u''s''''i''''''''ne''''''''''''''''''''''''''ss'''">
              <a:rPr lang="en-US" altLang="en-US" sz="1200"/>
              <a:pPr marL="0" indent="0">
                <a:spcBef>
                  <a:spcPct val="0"/>
                </a:spcBef>
                <a:buNone/>
              </a:pPr>
              <a:t>Business</a:t>
            </a:fld>
            <a:endParaRPr lang="en-US" altLang="en-US" sz="1200" dirty="0">
              <a:sym typeface="+mn-lt"/>
            </a:endParaRPr>
          </a:p>
        </p:txBody>
      </p:sp>
      <p:sp>
        <p:nvSpPr>
          <p:cNvPr id="50" name="Rectangle 49"/>
          <p:cNvSpPr>
            <a:spLocks noGrp="1" noChangeArrowheads="1"/>
          </p:cNvSpPr>
          <p:nvPr>
            <p:custDataLst>
              <p:tags r:id="rId29"/>
            </p:custDataLst>
          </p:nvPr>
        </p:nvSpPr>
        <p:spPr bwMode="gray">
          <a:xfrm>
            <a:off x="7258050" y="6050758"/>
            <a:ext cx="517526"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9F536B83-261E-468C-9B57-5627419E8BFF}" type="datetime'''''''''M''''''''ed''''''''''''i''ca''''''''l'''''''''''''''''">
              <a:rPr lang="en-US" altLang="en-US" sz="1200"/>
              <a:pPr marL="0" indent="0">
                <a:spcBef>
                  <a:spcPct val="0"/>
                </a:spcBef>
                <a:buNone/>
              </a:pPr>
              <a:t>Medical</a:t>
            </a:fld>
            <a:endParaRPr lang="en-US" altLang="en-US" sz="1200" dirty="0">
              <a:sym typeface="+mn-lt"/>
            </a:endParaRPr>
          </a:p>
        </p:txBody>
      </p:sp>
      <p:sp>
        <p:nvSpPr>
          <p:cNvPr id="57" name="Rectangle 56"/>
          <p:cNvSpPr>
            <a:spLocks noGrp="1" noChangeArrowheads="1"/>
          </p:cNvSpPr>
          <p:nvPr>
            <p:custDataLst>
              <p:tags r:id="rId30"/>
            </p:custDataLst>
          </p:nvPr>
        </p:nvSpPr>
        <p:spPr bwMode="gray">
          <a:xfrm>
            <a:off x="5426077" y="6050758"/>
            <a:ext cx="5365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6B638D88-E54E-4C57-9CD4-5FABA2035534}" type="datetime'R''e''l''i''''''''''''''''''g''''io''''''''''''''''''n'">
              <a:rPr lang="en-US" altLang="en-US" sz="1200"/>
              <a:pPr marL="0" indent="0">
                <a:spcBef>
                  <a:spcPct val="0"/>
                </a:spcBef>
                <a:buNone/>
              </a:pPr>
              <a:t>Religion</a:t>
            </a:fld>
            <a:endParaRPr lang="en-US" altLang="en-US" sz="1200" dirty="0">
              <a:sym typeface="+mn-lt"/>
            </a:endParaRPr>
          </a:p>
        </p:txBody>
      </p:sp>
      <p:sp>
        <p:nvSpPr>
          <p:cNvPr id="39" name="Rectangle 38">
            <a:extLst>
              <a:ext uri="{FF2B5EF4-FFF2-40B4-BE49-F238E27FC236}">
                <a16:creationId xmlns:a16="http://schemas.microsoft.com/office/drawing/2014/main" xmlns="" id="{958AEB9E-1F77-4957-8E17-934C9860C09E}"/>
              </a:ext>
            </a:extLst>
          </p:cNvPr>
          <p:cNvSpPr>
            <a:spLocks noGrp="1" noChangeArrowheads="1"/>
          </p:cNvSpPr>
          <p:nvPr>
            <p:custDataLst>
              <p:tags r:id="rId31"/>
            </p:custDataLst>
          </p:nvPr>
        </p:nvSpPr>
        <p:spPr bwMode="gray">
          <a:xfrm>
            <a:off x="8142290" y="6050758"/>
            <a:ext cx="4492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D7209F16-53DB-4794-A9AE-12687958A49F}" type="datetime'''O''''t''''''''''''''''''''''he''''rs'''''''">
              <a:rPr lang="en-US" altLang="en-US" sz="1200"/>
              <a:pPr marL="0" indent="0">
                <a:spcBef>
                  <a:spcPct val="0"/>
                </a:spcBef>
                <a:buNone/>
              </a:pPr>
              <a:t>Others</a:t>
            </a:fld>
            <a:endParaRPr lang="en-US" altLang="en-US" sz="1200" dirty="0">
              <a:sym typeface="+mn-lt"/>
            </a:endParaRPr>
          </a:p>
        </p:txBody>
      </p:sp>
      <p:cxnSp>
        <p:nvCxnSpPr>
          <p:cNvPr id="32" name="Straight Connector 31">
            <a:extLst>
              <a:ext uri="{FF2B5EF4-FFF2-40B4-BE49-F238E27FC236}">
                <a16:creationId xmlns:a16="http://schemas.microsoft.com/office/drawing/2014/main" xmlns="" id="{BC5DF75B-D1FE-4ED9-B3E2-5E84186EE5CA}"/>
              </a:ext>
            </a:extLst>
          </p:cNvPr>
          <p:cNvCxnSpPr/>
          <p:nvPr/>
        </p:nvCxnSpPr>
        <p:spPr>
          <a:xfrm flipV="1">
            <a:off x="735107" y="1769288"/>
            <a:ext cx="10669905" cy="0"/>
          </a:xfrm>
          <a:prstGeom prst="line">
            <a:avLst/>
          </a:prstGeom>
          <a:ln w="1905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6247CB38-DE80-48E7-9A49-708F74A21683}"/>
              </a:ext>
            </a:extLst>
          </p:cNvPr>
          <p:cNvSpPr/>
          <p:nvPr/>
        </p:nvSpPr>
        <p:spPr>
          <a:xfrm>
            <a:off x="4474048" y="1600011"/>
            <a:ext cx="3192020" cy="338554"/>
          </a:xfrm>
          <a:prstGeom prst="rect">
            <a:avLst/>
          </a:prstGeom>
          <a:solidFill>
            <a:schemeClr val="bg1"/>
          </a:solidFill>
        </p:spPr>
        <p:txBody>
          <a:bodyPr wrap="square">
            <a:spAutoFit/>
          </a:bodyPr>
          <a:lstStyle/>
          <a:p>
            <a:pPr algn="ctr"/>
            <a:r>
              <a:rPr lang="en-ZA" sz="1600" b="1" dirty="0">
                <a:solidFill>
                  <a:schemeClr val="tx1">
                    <a:lumMod val="85000"/>
                    <a:lumOff val="15000"/>
                  </a:schemeClr>
                </a:solidFill>
                <a:latin typeface="Calibri" panose="020F0502020204030204" pitchFamily="34" charset="0"/>
              </a:rPr>
              <a:t>Domestic Trips by Purpose</a:t>
            </a:r>
          </a:p>
        </p:txBody>
      </p:sp>
      <p:pic>
        <p:nvPicPr>
          <p:cNvPr id="37"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784950" y="6116274"/>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145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xmlns="" id="{A38997F8-1ABA-4A23-9116-CA9990092E7B}"/>
              </a:ext>
            </a:extLst>
          </p:cNvPr>
          <p:cNvGraphicFramePr>
            <a:graphicFrameLocks noChangeAspect="1"/>
          </p:cNvGraphicFramePr>
          <p:nvPr>
            <p:custDataLst>
              <p:tags r:id="rId2"/>
            </p:custDataLst>
          </p:nvPr>
        </p:nvGraphicFramePr>
        <p:xfrm>
          <a:off x="1588" y="92869"/>
          <a:ext cx="1588" cy="1588"/>
        </p:xfrm>
        <a:graphic>
          <a:graphicData uri="http://schemas.openxmlformats.org/presentationml/2006/ole">
            <mc:AlternateContent xmlns:mc="http://schemas.openxmlformats.org/markup-compatibility/2006">
              <mc:Choice xmlns:v="urn:schemas-microsoft-com:vml" Requires="v">
                <p:oleObj spid="_x0000_s43030" name="think-cell Slide" r:id="rId5" imgW="421" imgH="423" progId="TCLayout.ActiveDocument.1">
                  <p:embed/>
                </p:oleObj>
              </mc:Choice>
              <mc:Fallback>
                <p:oleObj name="think-cell Slide" r:id="rId5" imgW="421" imgH="423" progId="TCLayout.ActiveDocument.1">
                  <p:embed/>
                  <p:pic>
                    <p:nvPicPr>
                      <p:cNvPr id="6" name="Object 5" hidden="1">
                        <a:extLst>
                          <a:ext uri="{FF2B5EF4-FFF2-40B4-BE49-F238E27FC236}">
                            <a16:creationId xmlns:a16="http://schemas.microsoft.com/office/drawing/2014/main" xmlns="" id="{A38997F8-1ABA-4A23-9116-CA9990092E7B}"/>
                          </a:ext>
                        </a:extLst>
                      </p:cNvPr>
                      <p:cNvPicPr/>
                      <p:nvPr/>
                    </p:nvPicPr>
                    <p:blipFill>
                      <a:blip r:embed="rId6"/>
                      <a:stretch>
                        <a:fillRect/>
                      </a:stretch>
                    </p:blipFill>
                    <p:spPr>
                      <a:xfrm>
                        <a:off x="1588" y="92869"/>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xmlns="" id="{52F49B5F-3068-4AE0-82C1-C366CD7E37D2}"/>
              </a:ext>
            </a:extLst>
          </p:cNvPr>
          <p:cNvSpPr/>
          <p:nvPr>
            <p:custDataLst>
              <p:tags r:id="rId3"/>
            </p:custDataLst>
          </p:nvPr>
        </p:nvSpPr>
        <p:spPr bwMode="auto">
          <a:xfrm>
            <a:off x="0" y="91281"/>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US" sz="2400" b="1" dirty="0">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2" name="Title 1">
            <a:extLst>
              <a:ext uri="{FF2B5EF4-FFF2-40B4-BE49-F238E27FC236}">
                <a16:creationId xmlns:a16="http://schemas.microsoft.com/office/drawing/2014/main" xmlns="" id="{BB1D699E-B91B-4D24-B6F4-AAF4AD3E0937}"/>
              </a:ext>
            </a:extLst>
          </p:cNvPr>
          <p:cNvSpPr>
            <a:spLocks noGrp="1"/>
          </p:cNvSpPr>
          <p:nvPr>
            <p:ph type="title"/>
          </p:nvPr>
        </p:nvSpPr>
        <p:spPr>
          <a:xfrm>
            <a:off x="508000" y="73685"/>
            <a:ext cx="10845800" cy="651639"/>
          </a:xfrm>
        </p:spPr>
        <p:txBody>
          <a:bodyPr>
            <a:normAutofit/>
          </a:bodyPr>
          <a:lstStyle/>
          <a:p>
            <a:r>
              <a:rPr lang="en-US" dirty="0"/>
              <a:t>Impact of Macro-economic Environment on Domestic Holiday-taking</a:t>
            </a:r>
            <a:endParaRPr lang="en-ZA" dirty="0"/>
          </a:p>
        </p:txBody>
      </p:sp>
      <p:sp>
        <p:nvSpPr>
          <p:cNvPr id="3" name="Text Placeholder 2">
            <a:extLst>
              <a:ext uri="{FF2B5EF4-FFF2-40B4-BE49-F238E27FC236}">
                <a16:creationId xmlns:a16="http://schemas.microsoft.com/office/drawing/2014/main" xmlns="" id="{C9CDBD3F-FD53-42AD-9040-7A932C86F310}"/>
              </a:ext>
            </a:extLst>
          </p:cNvPr>
          <p:cNvSpPr>
            <a:spLocks noGrp="1"/>
          </p:cNvSpPr>
          <p:nvPr>
            <p:ph type="body" sz="quarter" idx="11"/>
          </p:nvPr>
        </p:nvSpPr>
        <p:spPr/>
        <p:txBody>
          <a:bodyPr/>
          <a:lstStyle/>
          <a:p>
            <a:r>
              <a:rPr lang="en-US" dirty="0"/>
              <a:t>Macroeconomic factors such as increasing taxes and unemployment rate, shrinking disposable income coupled with concerns over safety and security have negatively impacted the overall domestic tourism in recent years</a:t>
            </a:r>
            <a:endParaRPr lang="en-ZA" dirty="0"/>
          </a:p>
        </p:txBody>
      </p:sp>
      <p:sp>
        <p:nvSpPr>
          <p:cNvPr id="4" name="Text Placeholder 3">
            <a:extLst>
              <a:ext uri="{FF2B5EF4-FFF2-40B4-BE49-F238E27FC236}">
                <a16:creationId xmlns:a16="http://schemas.microsoft.com/office/drawing/2014/main" xmlns="" id="{626DD1FF-F9C6-481E-BEC9-D012A959E408}"/>
              </a:ext>
            </a:extLst>
          </p:cNvPr>
          <p:cNvSpPr>
            <a:spLocks noGrp="1"/>
          </p:cNvSpPr>
          <p:nvPr>
            <p:ph type="body" sz="quarter" idx="12"/>
          </p:nvPr>
        </p:nvSpPr>
        <p:spPr>
          <a:xfrm>
            <a:off x="508000" y="6655347"/>
            <a:ext cx="11176000" cy="203133"/>
          </a:xfrm>
        </p:spPr>
        <p:txBody>
          <a:bodyPr/>
          <a:lstStyle/>
          <a:p>
            <a:r>
              <a:rPr lang="en-ZA" dirty="0"/>
              <a:t>Source: IMF; World Bank; Federal Reserve; Fin24; businesstech</a:t>
            </a:r>
          </a:p>
        </p:txBody>
      </p:sp>
      <p:cxnSp>
        <p:nvCxnSpPr>
          <p:cNvPr id="13" name="Straight Connector 12"/>
          <p:cNvCxnSpPr>
            <a:cxnSpLocks/>
          </p:cNvCxnSpPr>
          <p:nvPr/>
        </p:nvCxnSpPr>
        <p:spPr bwMode="gray">
          <a:xfrm flipV="1">
            <a:off x="2521528" y="2430367"/>
            <a:ext cx="1212922" cy="192137"/>
          </a:xfrm>
          <a:prstGeom prst="line">
            <a:avLst/>
          </a:prstGeom>
          <a:ln w="25400">
            <a:solidFill>
              <a:schemeClr val="accent2"/>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nvSpPr>
        <p:spPr bwMode="auto">
          <a:xfrm rot="21180000">
            <a:off x="2750112" y="2345239"/>
            <a:ext cx="732994" cy="343370"/>
          </a:xfrm>
          <a:prstGeom prst="ellipse">
            <a:avLst/>
          </a:prstGeom>
          <a:solidFill>
            <a:schemeClr val="bg1"/>
          </a:solidFill>
          <a:ln w="9525">
            <a:solidFill>
              <a:schemeClr val="accent2"/>
            </a:solidFill>
          </a:ln>
        </p:spPr>
        <p:txBody>
          <a:bodyPr vert="horz" wrap="none" lIns="0" tIns="0" rIns="0" bIns="0" numCol="1" spcCol="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r>
              <a:rPr lang="en-ZA" altLang="en-US" sz="1001" b="1" dirty="0">
                <a:gradFill flip="none" rotWithShape="1">
                  <a:gsLst>
                    <a:gs pos="1250">
                      <a:schemeClr val="tx1"/>
                    </a:gs>
                    <a:gs pos="100000">
                      <a:schemeClr val="tx1"/>
                    </a:gs>
                  </a:gsLst>
                  <a:lin ang="5400000" scaled="0"/>
                  <a:tileRect/>
                </a:gradFill>
                <a:sym typeface="+mj-lt"/>
              </a:rPr>
              <a:t>CAGR:</a:t>
            </a:r>
            <a:br>
              <a:rPr lang="en-ZA" altLang="en-US" sz="1001" b="1" dirty="0">
                <a:gradFill flip="none" rotWithShape="1">
                  <a:gsLst>
                    <a:gs pos="1250">
                      <a:schemeClr val="tx1"/>
                    </a:gs>
                    <a:gs pos="100000">
                      <a:schemeClr val="tx1"/>
                    </a:gs>
                  </a:gsLst>
                  <a:lin ang="5400000" scaled="0"/>
                  <a:tileRect/>
                </a:gradFill>
                <a:sym typeface="+mj-lt"/>
              </a:rPr>
            </a:br>
            <a:r>
              <a:rPr lang="en-ZA" altLang="en-US" sz="1001" b="1" dirty="0">
                <a:gradFill flip="none" rotWithShape="1">
                  <a:gsLst>
                    <a:gs pos="1250">
                      <a:schemeClr val="tx1"/>
                    </a:gs>
                    <a:gs pos="100000">
                      <a:schemeClr val="tx1"/>
                    </a:gs>
                  </a:gsLst>
                  <a:lin ang="5400000" scaled="0"/>
                  <a:tileRect/>
                </a:gradFill>
                <a:sym typeface="+mj-lt"/>
              </a:rPr>
              <a:t>+2.7%</a:t>
            </a:r>
            <a:endParaRPr lang="en-ZA" sz="1001" b="1" dirty="0">
              <a:gradFill flip="none" rotWithShape="1">
                <a:gsLst>
                  <a:gs pos="1250">
                    <a:schemeClr val="tx1"/>
                  </a:gs>
                  <a:gs pos="100000">
                    <a:schemeClr val="tx1"/>
                  </a:gs>
                </a:gsLst>
                <a:lin ang="5400000" scaled="0"/>
                <a:tileRect/>
              </a:gradFill>
              <a:sym typeface="+mj-lt"/>
            </a:endParaRPr>
          </a:p>
        </p:txBody>
      </p:sp>
      <p:sp>
        <p:nvSpPr>
          <p:cNvPr id="38" name="Rectangle 37"/>
          <p:cNvSpPr/>
          <p:nvPr/>
        </p:nvSpPr>
        <p:spPr bwMode="auto">
          <a:xfrm>
            <a:off x="9207704" y="3887495"/>
            <a:ext cx="2350506" cy="3277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505" fontAlgn="base">
              <a:lnSpc>
                <a:spcPct val="90000"/>
              </a:lnSpc>
              <a:spcBef>
                <a:spcPct val="0"/>
              </a:spcBef>
              <a:spcAft>
                <a:spcPct val="0"/>
              </a:spcAft>
            </a:pPr>
            <a:endParaRPr lang="en-ZA" sz="1200" b="1" dirty="0">
              <a:solidFill>
                <a:schemeClr val="tx1"/>
              </a:solidFill>
              <a:ea typeface="Segoe UI" pitchFamily="34" charset="0"/>
              <a:cs typeface="Segoe UI" pitchFamily="34" charset="0"/>
            </a:endParaRPr>
          </a:p>
        </p:txBody>
      </p:sp>
      <p:sp>
        <p:nvSpPr>
          <p:cNvPr id="39" name="TextBox 38"/>
          <p:cNvSpPr txBox="1"/>
          <p:nvPr/>
        </p:nvSpPr>
        <p:spPr>
          <a:xfrm>
            <a:off x="735105" y="3822208"/>
            <a:ext cx="3691202" cy="646331"/>
          </a:xfrm>
          <a:prstGeom prst="rect">
            <a:avLst/>
          </a:prstGeom>
          <a:noFill/>
        </p:spPr>
        <p:txBody>
          <a:bodyPr wrap="square" rtlCol="0" anchor="t">
            <a:spAutoFit/>
          </a:bodyPr>
          <a:lstStyle/>
          <a:p>
            <a:pPr marL="0" lvl="1" algn="ctr" fontAlgn="base">
              <a:spcBef>
                <a:spcPts val="300"/>
              </a:spcBef>
              <a:spcAft>
                <a:spcPts val="300"/>
              </a:spcAft>
              <a:buClr>
                <a:schemeClr val="tx1">
                  <a:lumMod val="50000"/>
                </a:schemeClr>
              </a:buClr>
              <a:buSzPct val="60000"/>
            </a:pPr>
            <a:r>
              <a:rPr lang="en-US" sz="1200" dirty="0">
                <a:ea typeface="Segoe UI" pitchFamily="34" charset="0"/>
                <a:cs typeface="Segoe UI" pitchFamily="34" charset="0"/>
              </a:rPr>
              <a:t>Though the GDP per capita is expected to rise in 2017, </a:t>
            </a:r>
            <a:r>
              <a:rPr lang="en-US" sz="1200" b="1" dirty="0">
                <a:solidFill>
                  <a:srgbClr val="FF0000"/>
                </a:solidFill>
                <a:ea typeface="Segoe UI" pitchFamily="34" charset="0"/>
                <a:cs typeface="Segoe UI" pitchFamily="34" charset="0"/>
              </a:rPr>
              <a:t>the economy is still recovering from the significant drop it witnessed in 2016</a:t>
            </a:r>
            <a:endParaRPr lang="en-ZA" sz="1200" dirty="0">
              <a:solidFill>
                <a:srgbClr val="FF0000"/>
              </a:solidFill>
              <a:ea typeface="Segoe UI" pitchFamily="34" charset="0"/>
              <a:cs typeface="Segoe UI" pitchFamily="34" charset="0"/>
            </a:endParaRPr>
          </a:p>
        </p:txBody>
      </p:sp>
      <p:graphicFrame>
        <p:nvGraphicFramePr>
          <p:cNvPr id="41" name="Chart 40">
            <a:extLst>
              <a:ext uri="{FF2B5EF4-FFF2-40B4-BE49-F238E27FC236}">
                <a16:creationId xmlns:a16="http://schemas.microsoft.com/office/drawing/2014/main" xmlns="" id="{EC0F6C4A-3BD1-4603-9B6F-7943C5B8D03D}"/>
              </a:ext>
            </a:extLst>
          </p:cNvPr>
          <p:cNvGraphicFramePr/>
          <p:nvPr>
            <p:extLst/>
          </p:nvPr>
        </p:nvGraphicFramePr>
        <p:xfrm>
          <a:off x="635100" y="2501453"/>
          <a:ext cx="3665432" cy="135500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Chart 41">
            <a:extLst>
              <a:ext uri="{FF2B5EF4-FFF2-40B4-BE49-F238E27FC236}">
                <a16:creationId xmlns:a16="http://schemas.microsoft.com/office/drawing/2014/main" xmlns="" id="{1CB3DF1F-0998-4D0A-9F94-8A095F194736}"/>
              </a:ext>
            </a:extLst>
          </p:cNvPr>
          <p:cNvGraphicFramePr/>
          <p:nvPr>
            <p:extLst/>
          </p:nvPr>
        </p:nvGraphicFramePr>
        <p:xfrm>
          <a:off x="4570674" y="2546204"/>
          <a:ext cx="3356800" cy="11995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3" name="Chart 42">
            <a:extLst>
              <a:ext uri="{FF2B5EF4-FFF2-40B4-BE49-F238E27FC236}">
                <a16:creationId xmlns:a16="http://schemas.microsoft.com/office/drawing/2014/main" xmlns="" id="{E9D6C9A1-A499-4123-88B0-3E379F255DEE}"/>
              </a:ext>
            </a:extLst>
          </p:cNvPr>
          <p:cNvGraphicFramePr/>
          <p:nvPr>
            <p:extLst/>
          </p:nvPr>
        </p:nvGraphicFramePr>
        <p:xfrm>
          <a:off x="8486646" y="2608647"/>
          <a:ext cx="2812162" cy="1100170"/>
        </p:xfrm>
        <a:graphic>
          <a:graphicData uri="http://schemas.openxmlformats.org/drawingml/2006/chart">
            <c:chart xmlns:c="http://schemas.openxmlformats.org/drawingml/2006/chart" xmlns:r="http://schemas.openxmlformats.org/officeDocument/2006/relationships" r:id="rId9"/>
          </a:graphicData>
        </a:graphic>
      </p:graphicFrame>
      <p:sp>
        <p:nvSpPr>
          <p:cNvPr id="47" name="Rectangle 46"/>
          <p:cNvSpPr/>
          <p:nvPr/>
        </p:nvSpPr>
        <p:spPr bwMode="auto">
          <a:xfrm>
            <a:off x="758927" y="5302310"/>
            <a:ext cx="10646082" cy="98079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6" indent="-171456" defTabSz="932505" fontAlgn="base">
              <a:lnSpc>
                <a:spcPct val="90000"/>
              </a:lnSpc>
              <a:spcBef>
                <a:spcPts val="601"/>
              </a:spcBef>
              <a:buFont typeface="Arial" panose="020B0604020202020204" pitchFamily="34" charset="0"/>
              <a:buChar char="•"/>
            </a:pPr>
            <a:r>
              <a:rPr lang="en-US" sz="1200" b="1" dirty="0">
                <a:solidFill>
                  <a:schemeClr val="tx1"/>
                </a:solidFill>
                <a:ea typeface="Segoe UI" pitchFamily="34" charset="0"/>
                <a:cs typeface="Segoe UI" pitchFamily="34" charset="0"/>
              </a:rPr>
              <a:t>Economic Outlook: </a:t>
            </a:r>
            <a:r>
              <a:rPr lang="en-US" sz="1200" dirty="0">
                <a:solidFill>
                  <a:schemeClr val="tx1"/>
                </a:solidFill>
                <a:ea typeface="Segoe UI" pitchFamily="34" charset="0"/>
                <a:cs typeface="Segoe UI" pitchFamily="34" charset="0"/>
              </a:rPr>
              <a:t>According to a 2017 survey conducted by the Bureau for Economic Research at Stellenbosch University, South Africans have </a:t>
            </a:r>
            <a:r>
              <a:rPr lang="en-US" sz="1200" b="1" dirty="0">
                <a:solidFill>
                  <a:schemeClr val="tx1"/>
                </a:solidFill>
                <a:ea typeface="Segoe UI" pitchFamily="34" charset="0"/>
                <a:cs typeface="Segoe UI" pitchFamily="34" charset="0"/>
              </a:rPr>
              <a:t>the most pessimistic economic outlook since the survey began in 1982</a:t>
            </a:r>
          </a:p>
          <a:p>
            <a:pPr marL="171456" indent="-171456" defTabSz="932505" fontAlgn="base">
              <a:lnSpc>
                <a:spcPct val="90000"/>
              </a:lnSpc>
              <a:spcBef>
                <a:spcPts val="601"/>
              </a:spcBef>
              <a:buFont typeface="Arial" panose="020B0604020202020204" pitchFamily="34" charset="0"/>
              <a:buChar char="•"/>
            </a:pPr>
            <a:r>
              <a:rPr lang="en-ZA" sz="1200" b="1" dirty="0">
                <a:solidFill>
                  <a:schemeClr val="tx1"/>
                </a:solidFill>
                <a:ea typeface="Segoe UI" pitchFamily="34" charset="0"/>
                <a:cs typeface="Segoe UI" pitchFamily="34" charset="0"/>
              </a:rPr>
              <a:t>Water Crisis: </a:t>
            </a:r>
            <a:r>
              <a:rPr lang="en-US" sz="1200" dirty="0">
                <a:solidFill>
                  <a:schemeClr val="tx1"/>
                </a:solidFill>
                <a:ea typeface="Segoe UI" pitchFamily="34" charset="0"/>
                <a:cs typeface="Segoe UI" pitchFamily="34" charset="0"/>
              </a:rPr>
              <a:t>The water crisis in major cities of South Africa such as Cape Town and Durban has become worse restricting travel to these cities</a:t>
            </a:r>
          </a:p>
          <a:p>
            <a:pPr marL="171456" indent="-171456" defTabSz="932505" fontAlgn="base">
              <a:lnSpc>
                <a:spcPct val="90000"/>
              </a:lnSpc>
              <a:spcBef>
                <a:spcPts val="601"/>
              </a:spcBef>
              <a:buFont typeface="Arial" panose="020B0604020202020204" pitchFamily="34" charset="0"/>
              <a:buChar char="•"/>
            </a:pPr>
            <a:r>
              <a:rPr lang="en-US" sz="1200" b="1" dirty="0">
                <a:solidFill>
                  <a:schemeClr val="tx1"/>
                </a:solidFill>
                <a:ea typeface="Segoe UI" pitchFamily="34" charset="0"/>
                <a:cs typeface="Segoe UI" pitchFamily="34" charset="0"/>
              </a:rPr>
              <a:t>Increasing Crime: </a:t>
            </a:r>
            <a:r>
              <a:rPr lang="en-US" sz="1200" dirty="0">
                <a:solidFill>
                  <a:schemeClr val="tx1"/>
                </a:solidFill>
                <a:ea typeface="Segoe UI" pitchFamily="34" charset="0"/>
                <a:cs typeface="Segoe UI" pitchFamily="34" charset="0"/>
              </a:rPr>
              <a:t>Increasing number of </a:t>
            </a:r>
            <a:r>
              <a:rPr lang="en-US" sz="1200" b="1" dirty="0">
                <a:solidFill>
                  <a:schemeClr val="tx1"/>
                </a:solidFill>
                <a:ea typeface="Segoe UI" pitchFamily="34" charset="0"/>
                <a:cs typeface="Segoe UI" pitchFamily="34" charset="0"/>
              </a:rPr>
              <a:t>crimes in the country is also a concern </a:t>
            </a:r>
            <a:r>
              <a:rPr lang="en-US" sz="1200" dirty="0">
                <a:solidFill>
                  <a:schemeClr val="tx1"/>
                </a:solidFill>
                <a:ea typeface="Segoe UI" pitchFamily="34" charset="0"/>
                <a:cs typeface="Segoe UI" pitchFamily="34" charset="0"/>
              </a:rPr>
              <a:t>for the citizens when planning travel</a:t>
            </a:r>
            <a:endParaRPr lang="en-ZA" sz="1200" b="1" dirty="0">
              <a:solidFill>
                <a:schemeClr val="accent5"/>
              </a:solidFill>
              <a:ea typeface="Segoe UI" pitchFamily="34" charset="0"/>
              <a:cs typeface="Segoe UI" pitchFamily="34" charset="0"/>
            </a:endParaRPr>
          </a:p>
        </p:txBody>
      </p:sp>
      <p:cxnSp>
        <p:nvCxnSpPr>
          <p:cNvPr id="53" name="Straight Connector 52"/>
          <p:cNvCxnSpPr/>
          <p:nvPr/>
        </p:nvCxnSpPr>
        <p:spPr>
          <a:xfrm flipV="1">
            <a:off x="683897" y="4995807"/>
            <a:ext cx="10669905" cy="0"/>
          </a:xfrm>
          <a:prstGeom prst="line">
            <a:avLst/>
          </a:prstGeom>
          <a:ln w="1905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372209" y="4890030"/>
            <a:ext cx="1395698" cy="307777"/>
          </a:xfrm>
          <a:prstGeom prst="rect">
            <a:avLst/>
          </a:prstGeom>
          <a:solidFill>
            <a:schemeClr val="bg1"/>
          </a:solidFill>
        </p:spPr>
        <p:txBody>
          <a:bodyPr wrap="square">
            <a:spAutoFit/>
          </a:bodyPr>
          <a:lstStyle/>
          <a:p>
            <a:pPr algn="ctr"/>
            <a:r>
              <a:rPr lang="en-ZA" sz="1400" b="1" dirty="0">
                <a:solidFill>
                  <a:schemeClr val="tx1">
                    <a:lumMod val="85000"/>
                    <a:lumOff val="15000"/>
                  </a:schemeClr>
                </a:solidFill>
                <a:latin typeface="+mj-lt"/>
              </a:rPr>
              <a:t>Other Factors </a:t>
            </a:r>
          </a:p>
        </p:txBody>
      </p:sp>
      <p:sp>
        <p:nvSpPr>
          <p:cNvPr id="56" name="TextBox 55"/>
          <p:cNvSpPr txBox="1"/>
          <p:nvPr/>
        </p:nvSpPr>
        <p:spPr>
          <a:xfrm>
            <a:off x="4515548" y="3822209"/>
            <a:ext cx="3780442" cy="1015663"/>
          </a:xfrm>
          <a:prstGeom prst="rect">
            <a:avLst/>
          </a:prstGeom>
          <a:noFill/>
        </p:spPr>
        <p:txBody>
          <a:bodyPr wrap="square" rtlCol="0" anchor="t">
            <a:spAutoFit/>
          </a:bodyPr>
          <a:lstStyle/>
          <a:p>
            <a:pPr marL="0" lvl="1" algn="ctr" fontAlgn="base">
              <a:spcBef>
                <a:spcPts val="300"/>
              </a:spcBef>
              <a:spcAft>
                <a:spcPts val="300"/>
              </a:spcAft>
              <a:buClr>
                <a:schemeClr val="tx1">
                  <a:lumMod val="50000"/>
                </a:schemeClr>
              </a:buClr>
              <a:buSzPct val="60000"/>
            </a:pPr>
            <a:r>
              <a:rPr lang="en-US" sz="1200" dirty="0">
                <a:ea typeface="Segoe UI" pitchFamily="34" charset="0"/>
                <a:cs typeface="Segoe UI" pitchFamily="34" charset="0"/>
              </a:rPr>
              <a:t>Despite decreasing inflation, lower government revenue </a:t>
            </a:r>
            <a:r>
              <a:rPr lang="en-US" sz="1200" dirty="0"/>
              <a:t>has affected its ability to compensate wage earners in line with inflation. It has also resulted in </a:t>
            </a:r>
            <a:r>
              <a:rPr lang="en-US" sz="1200" b="1" dirty="0">
                <a:solidFill>
                  <a:srgbClr val="00B050"/>
                </a:solidFill>
                <a:ea typeface="Segoe UI" pitchFamily="34" charset="0"/>
                <a:cs typeface="Segoe UI" pitchFamily="34" charset="0"/>
              </a:rPr>
              <a:t>higher income taxes</a:t>
            </a:r>
            <a:r>
              <a:rPr lang="en-US" sz="1200" b="1" dirty="0">
                <a:solidFill>
                  <a:srgbClr val="00B050"/>
                </a:solidFill>
              </a:rPr>
              <a:t> for employed individuals</a:t>
            </a:r>
            <a:r>
              <a:rPr lang="en-US" sz="1200" b="1" dirty="0">
                <a:solidFill>
                  <a:schemeClr val="accent3"/>
                </a:solidFill>
              </a:rPr>
              <a:t>, </a:t>
            </a:r>
            <a:r>
              <a:rPr lang="en-US" sz="1200" dirty="0"/>
              <a:t>resulting in </a:t>
            </a:r>
            <a:r>
              <a:rPr lang="en-ZA" sz="1200" b="1" dirty="0">
                <a:solidFill>
                  <a:srgbClr val="00B050"/>
                </a:solidFill>
                <a:ea typeface="Segoe UI" pitchFamily="34" charset="0"/>
                <a:cs typeface="Segoe UI" pitchFamily="34" charset="0"/>
              </a:rPr>
              <a:t>shrinking disposable income</a:t>
            </a:r>
            <a:endParaRPr lang="en-ZA" sz="1200" dirty="0">
              <a:solidFill>
                <a:srgbClr val="00B050"/>
              </a:solidFill>
              <a:ea typeface="Segoe UI" pitchFamily="34" charset="0"/>
              <a:cs typeface="Segoe UI" pitchFamily="34" charset="0"/>
            </a:endParaRPr>
          </a:p>
        </p:txBody>
      </p:sp>
      <p:sp>
        <p:nvSpPr>
          <p:cNvPr id="57" name="TextBox 56"/>
          <p:cNvSpPr txBox="1"/>
          <p:nvPr/>
        </p:nvSpPr>
        <p:spPr>
          <a:xfrm>
            <a:off x="8295990" y="3822209"/>
            <a:ext cx="3109020" cy="830997"/>
          </a:xfrm>
          <a:prstGeom prst="rect">
            <a:avLst/>
          </a:prstGeom>
          <a:noFill/>
        </p:spPr>
        <p:txBody>
          <a:bodyPr wrap="square" rtlCol="0" anchor="t">
            <a:spAutoFit/>
          </a:bodyPr>
          <a:lstStyle/>
          <a:p>
            <a:pPr marL="0" lvl="1" algn="ctr" fontAlgn="base">
              <a:spcBef>
                <a:spcPts val="300"/>
              </a:spcBef>
              <a:spcAft>
                <a:spcPts val="300"/>
              </a:spcAft>
              <a:buClr>
                <a:schemeClr val="tx1">
                  <a:lumMod val="50000"/>
                </a:schemeClr>
              </a:buClr>
              <a:buSzPct val="60000"/>
            </a:pPr>
            <a:r>
              <a:rPr lang="en-US" sz="1200" b="1" dirty="0">
                <a:solidFill>
                  <a:schemeClr val="accent4">
                    <a:lumMod val="75000"/>
                  </a:schemeClr>
                </a:solidFill>
              </a:rPr>
              <a:t>Rising unemployment rate </a:t>
            </a:r>
            <a:r>
              <a:rPr lang="en-US" sz="1200" dirty="0"/>
              <a:t>due to </a:t>
            </a:r>
            <a:r>
              <a:rPr lang="en-US" sz="1200" dirty="0">
                <a:ea typeface="Segoe UI" pitchFamily="34" charset="0"/>
                <a:cs typeface="Segoe UI" pitchFamily="34" charset="0"/>
              </a:rPr>
              <a:t>skill</a:t>
            </a:r>
            <a:r>
              <a:rPr lang="en-US" sz="1200" dirty="0"/>
              <a:t> </a:t>
            </a:r>
            <a:r>
              <a:rPr lang="en-US" sz="1200" dirty="0">
                <a:ea typeface="Segoe UI" pitchFamily="34" charset="0"/>
                <a:cs typeface="Segoe UI" pitchFamily="34" charset="0"/>
              </a:rPr>
              <a:t>shortages</a:t>
            </a:r>
            <a:r>
              <a:rPr lang="en-US" sz="1200" dirty="0"/>
              <a:t>, </a:t>
            </a:r>
            <a:r>
              <a:rPr lang="en-US" sz="1200" dirty="0">
                <a:ea typeface="Segoe UI" pitchFamily="34" charset="0"/>
                <a:cs typeface="Segoe UI" pitchFamily="34" charset="0"/>
              </a:rPr>
              <a:t>declining</a:t>
            </a:r>
            <a:r>
              <a:rPr lang="en-US" sz="1200" dirty="0"/>
              <a:t> </a:t>
            </a:r>
            <a:r>
              <a:rPr lang="en-US" sz="1200" dirty="0">
                <a:ea typeface="Segoe UI" pitchFamily="34" charset="0"/>
                <a:cs typeface="Segoe UI" pitchFamily="34" charset="0"/>
              </a:rPr>
              <a:t>global</a:t>
            </a:r>
            <a:r>
              <a:rPr lang="en-US" sz="1200" dirty="0"/>
              <a:t> </a:t>
            </a:r>
            <a:r>
              <a:rPr lang="en-US" sz="1200" dirty="0">
                <a:ea typeface="Segoe UI" pitchFamily="34" charset="0"/>
                <a:cs typeface="Segoe UI" pitchFamily="34" charset="0"/>
              </a:rPr>
              <a:t>competitiveness</a:t>
            </a:r>
            <a:r>
              <a:rPr lang="en-US" sz="1200" dirty="0"/>
              <a:t>, and frequent </a:t>
            </a:r>
            <a:r>
              <a:rPr lang="en-US" sz="1200" dirty="0">
                <a:ea typeface="Segoe UI" pitchFamily="34" charset="0"/>
                <a:cs typeface="Segoe UI" pitchFamily="34" charset="0"/>
              </a:rPr>
              <a:t>strikes at workplaces</a:t>
            </a:r>
            <a:r>
              <a:rPr lang="en-US" sz="1200" dirty="0"/>
              <a:t> </a:t>
            </a:r>
            <a:r>
              <a:rPr lang="en-US" sz="1200" b="1" dirty="0">
                <a:solidFill>
                  <a:schemeClr val="accent4">
                    <a:lumMod val="75000"/>
                  </a:schemeClr>
                </a:solidFill>
              </a:rPr>
              <a:t>limit the economic growth in the country</a:t>
            </a:r>
            <a:endParaRPr lang="en-ZA" sz="1200" b="1" dirty="0">
              <a:solidFill>
                <a:schemeClr val="accent4">
                  <a:lumMod val="75000"/>
                </a:schemeClr>
              </a:solidFill>
              <a:ea typeface="Segoe UI" pitchFamily="34" charset="0"/>
              <a:cs typeface="Segoe UI" pitchFamily="34" charset="0"/>
            </a:endParaRPr>
          </a:p>
        </p:txBody>
      </p:sp>
      <p:cxnSp>
        <p:nvCxnSpPr>
          <p:cNvPr id="26" name="Straight Connector 25"/>
          <p:cNvCxnSpPr/>
          <p:nvPr/>
        </p:nvCxnSpPr>
        <p:spPr bwMode="auto">
          <a:xfrm>
            <a:off x="4426307" y="2087134"/>
            <a:ext cx="0" cy="2848690"/>
          </a:xfrm>
          <a:prstGeom prst="line">
            <a:avLst/>
          </a:prstGeom>
          <a:solidFill>
            <a:schemeClr val="accent1"/>
          </a:solidFill>
          <a:ln w="19050" cap="flat" cmpd="sng" algn="ctr">
            <a:solidFill>
              <a:schemeClr val="bg1">
                <a:lumMod val="50000"/>
              </a:schemeClr>
            </a:solidFill>
            <a:prstDash val="sysDot"/>
            <a:round/>
            <a:headEnd type="none" w="med" len="med"/>
            <a:tailEnd type="none" w="med" len="med"/>
          </a:ln>
          <a:effectLst/>
        </p:spPr>
      </p:cxnSp>
      <p:cxnSp>
        <p:nvCxnSpPr>
          <p:cNvPr id="58" name="Straight Connector 57"/>
          <p:cNvCxnSpPr/>
          <p:nvPr/>
        </p:nvCxnSpPr>
        <p:spPr bwMode="auto">
          <a:xfrm>
            <a:off x="8253994" y="2087134"/>
            <a:ext cx="0" cy="2848690"/>
          </a:xfrm>
          <a:prstGeom prst="line">
            <a:avLst/>
          </a:prstGeom>
          <a:solidFill>
            <a:schemeClr val="accent1"/>
          </a:solidFill>
          <a:ln w="19050" cap="flat" cmpd="sng" algn="ctr">
            <a:solidFill>
              <a:schemeClr val="bg1">
                <a:lumMod val="50000"/>
              </a:schemeClr>
            </a:solidFill>
            <a:prstDash val="sysDot"/>
            <a:round/>
            <a:headEnd type="none" w="med" len="med"/>
            <a:tailEnd type="none" w="med" len="med"/>
          </a:ln>
          <a:effectLst/>
        </p:spPr>
      </p:cxnSp>
      <p:sp>
        <p:nvSpPr>
          <p:cNvPr id="12" name="Rectangle 11"/>
          <p:cNvSpPr/>
          <p:nvPr/>
        </p:nvSpPr>
        <p:spPr bwMode="auto">
          <a:xfrm>
            <a:off x="1593443" y="2001982"/>
            <a:ext cx="1748749" cy="3277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505" fontAlgn="base">
              <a:lnSpc>
                <a:spcPct val="90000"/>
              </a:lnSpc>
              <a:spcBef>
                <a:spcPct val="0"/>
              </a:spcBef>
              <a:spcAft>
                <a:spcPct val="0"/>
              </a:spcAft>
            </a:pPr>
            <a:r>
              <a:rPr lang="en-ZA" sz="1200" b="1" dirty="0">
                <a:solidFill>
                  <a:schemeClr val="tx1"/>
                </a:solidFill>
                <a:ea typeface="Segoe UI" pitchFamily="34" charset="0"/>
                <a:cs typeface="Segoe UI" pitchFamily="34" charset="0"/>
              </a:rPr>
              <a:t>GDP Per Capita</a:t>
            </a:r>
            <a:r>
              <a:rPr lang="en-ZA" sz="1200" b="1" baseline="30000" dirty="0">
                <a:solidFill>
                  <a:schemeClr val="tx1"/>
                </a:solidFill>
                <a:ea typeface="Segoe UI" pitchFamily="34" charset="0"/>
                <a:cs typeface="Segoe UI" pitchFamily="34" charset="0"/>
              </a:rPr>
              <a:t> </a:t>
            </a:r>
            <a:r>
              <a:rPr lang="en-ZA" sz="1200" b="1" dirty="0">
                <a:solidFill>
                  <a:schemeClr val="tx1"/>
                </a:solidFill>
                <a:ea typeface="Segoe UI" pitchFamily="34" charset="0"/>
                <a:cs typeface="Segoe UI" pitchFamily="34" charset="0"/>
              </a:rPr>
              <a:t>(USD)</a:t>
            </a:r>
          </a:p>
        </p:txBody>
      </p:sp>
      <p:sp>
        <p:nvSpPr>
          <p:cNvPr id="24" name="Rectangle 23"/>
          <p:cNvSpPr/>
          <p:nvPr/>
        </p:nvSpPr>
        <p:spPr bwMode="auto">
          <a:xfrm>
            <a:off x="8612555" y="2001982"/>
            <a:ext cx="2560344" cy="3277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505" fontAlgn="base">
              <a:lnSpc>
                <a:spcPct val="90000"/>
              </a:lnSpc>
              <a:spcBef>
                <a:spcPct val="0"/>
              </a:spcBef>
              <a:spcAft>
                <a:spcPct val="0"/>
              </a:spcAft>
            </a:pPr>
            <a:r>
              <a:rPr lang="en-ZA" sz="1200" b="1" dirty="0">
                <a:solidFill>
                  <a:schemeClr val="tx1"/>
                </a:solidFill>
                <a:ea typeface="Segoe UI" pitchFamily="34" charset="0"/>
                <a:cs typeface="Segoe UI" pitchFamily="34" charset="0"/>
              </a:rPr>
              <a:t>Unemployment Rate (%)</a:t>
            </a:r>
          </a:p>
        </p:txBody>
      </p:sp>
      <p:sp>
        <p:nvSpPr>
          <p:cNvPr id="27" name="Rectangle 26"/>
          <p:cNvSpPr/>
          <p:nvPr/>
        </p:nvSpPr>
        <p:spPr bwMode="auto">
          <a:xfrm>
            <a:off x="5085282" y="2001982"/>
            <a:ext cx="2327585" cy="3277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505" fontAlgn="base">
              <a:lnSpc>
                <a:spcPct val="90000"/>
              </a:lnSpc>
              <a:spcBef>
                <a:spcPct val="0"/>
              </a:spcBef>
              <a:spcAft>
                <a:spcPct val="0"/>
              </a:spcAft>
            </a:pPr>
            <a:r>
              <a:rPr lang="en-ZA" sz="1200" b="1" dirty="0">
                <a:solidFill>
                  <a:schemeClr val="tx1"/>
                </a:solidFill>
                <a:ea typeface="Segoe UI" pitchFamily="34" charset="0"/>
                <a:cs typeface="Segoe UI" pitchFamily="34" charset="0"/>
              </a:rPr>
              <a:t>Inflation Rate (%)</a:t>
            </a:r>
          </a:p>
        </p:txBody>
      </p:sp>
      <p:cxnSp>
        <p:nvCxnSpPr>
          <p:cNvPr id="28" name="Straight Connector 27"/>
          <p:cNvCxnSpPr/>
          <p:nvPr/>
        </p:nvCxnSpPr>
        <p:spPr>
          <a:xfrm flipV="1">
            <a:off x="735107" y="1768799"/>
            <a:ext cx="10669905" cy="0"/>
          </a:xfrm>
          <a:prstGeom prst="line">
            <a:avLst/>
          </a:prstGeom>
          <a:ln w="1905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271506" y="1614912"/>
            <a:ext cx="5597104" cy="307777"/>
          </a:xfrm>
          <a:prstGeom prst="rect">
            <a:avLst/>
          </a:prstGeom>
          <a:solidFill>
            <a:schemeClr val="bg1"/>
          </a:solidFill>
        </p:spPr>
        <p:txBody>
          <a:bodyPr wrap="square">
            <a:spAutoFit/>
          </a:bodyPr>
          <a:lstStyle/>
          <a:p>
            <a:pPr algn="ctr"/>
            <a:r>
              <a:rPr lang="en-ZA" sz="1400" b="1" dirty="0">
                <a:solidFill>
                  <a:schemeClr val="tx1">
                    <a:lumMod val="85000"/>
                    <a:lumOff val="15000"/>
                  </a:schemeClr>
                </a:solidFill>
              </a:rPr>
              <a:t>Impact of Macro-economic Factors on Domestic Tourism</a:t>
            </a:r>
            <a:endParaRPr lang="en-ZA" sz="1400" b="1" dirty="0">
              <a:solidFill>
                <a:schemeClr val="tx1">
                  <a:lumMod val="85000"/>
                  <a:lumOff val="15000"/>
                </a:schemeClr>
              </a:solidFill>
              <a:latin typeface="+mj-lt"/>
            </a:endParaRPr>
          </a:p>
        </p:txBody>
      </p:sp>
      <p:pic>
        <p:nvPicPr>
          <p:cNvPr id="29"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678746" y="6283101"/>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p:cNvGraphicFramePr>
            <a:graphicFrameLocks noChangeAspect="1"/>
          </p:cNvGraphicFramePr>
          <p:nvPr>
            <p:custDataLst>
              <p:tags r:id="rId2"/>
            </p:custDataLst>
            <p:extLst/>
          </p:nvPr>
        </p:nvGraphicFramePr>
        <p:xfrm>
          <a:off x="1588" y="92869"/>
          <a:ext cx="1588" cy="1588"/>
        </p:xfrm>
        <a:graphic>
          <a:graphicData uri="http://schemas.openxmlformats.org/presentationml/2006/ole">
            <mc:AlternateContent xmlns:mc="http://schemas.openxmlformats.org/markup-compatibility/2006">
              <mc:Choice xmlns:v="urn:schemas-microsoft-com:vml" Requires="v">
                <p:oleObj spid="_x0000_s44076" name="think-cell Slide" r:id="rId22" imgW="421" imgH="423" progId="TCLayout.ActiveDocument.1">
                  <p:embed/>
                </p:oleObj>
              </mc:Choice>
              <mc:Fallback>
                <p:oleObj name="think-cell Slide" r:id="rId22" imgW="421" imgH="423" progId="TCLayout.ActiveDocument.1">
                  <p:embed/>
                  <p:pic>
                    <p:nvPicPr>
                      <p:cNvPr id="27" name="Object 26" hidden="1"/>
                      <p:cNvPicPr/>
                      <p:nvPr/>
                    </p:nvPicPr>
                    <p:blipFill>
                      <a:blip r:embed="rId23"/>
                      <a:stretch>
                        <a:fillRect/>
                      </a:stretch>
                    </p:blipFill>
                    <p:spPr>
                      <a:xfrm>
                        <a:off x="1588" y="92869"/>
                        <a:ext cx="1588" cy="1588"/>
                      </a:xfrm>
                      <a:prstGeom prst="rect">
                        <a:avLst/>
                      </a:prstGeom>
                    </p:spPr>
                  </p:pic>
                </p:oleObj>
              </mc:Fallback>
            </mc:AlternateContent>
          </a:graphicData>
        </a:graphic>
      </p:graphicFrame>
      <p:sp>
        <p:nvSpPr>
          <p:cNvPr id="25" name="Rectangle 24" hidden="1"/>
          <p:cNvSpPr/>
          <p:nvPr>
            <p:custDataLst>
              <p:tags r:id="rId3"/>
            </p:custDataLst>
          </p:nvPr>
        </p:nvSpPr>
        <p:spPr bwMode="auto">
          <a:xfrm>
            <a:off x="0" y="91281"/>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1200" dirty="0">
              <a:latin typeface="Trebuchet MS" panose="020B0603020202020204" pitchFamily="34" charset="0"/>
              <a:sym typeface="+mn-lt"/>
            </a:endParaRPr>
          </a:p>
        </p:txBody>
      </p:sp>
      <p:sp>
        <p:nvSpPr>
          <p:cNvPr id="10" name="Rectangle 9">
            <a:extLst>
              <a:ext uri="{FF2B5EF4-FFF2-40B4-BE49-F238E27FC236}">
                <a16:creationId xmlns:a16="http://schemas.microsoft.com/office/drawing/2014/main" xmlns="" id="{F638C2E9-73EE-4897-AC2C-BBCFC9A62678}"/>
              </a:ext>
            </a:extLst>
          </p:cNvPr>
          <p:cNvSpPr/>
          <p:nvPr/>
        </p:nvSpPr>
        <p:spPr bwMode="auto">
          <a:xfrm>
            <a:off x="2748123" y="4422124"/>
            <a:ext cx="1510145" cy="69273"/>
          </a:xfrm>
          <a:prstGeom prst="rect">
            <a:avLst/>
          </a:prstGeom>
          <a:solidFill>
            <a:srgbClr val="7ECE5E">
              <a:alpha val="69804"/>
            </a:srgbClr>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2" name="Title 1">
            <a:extLst>
              <a:ext uri="{FF2B5EF4-FFF2-40B4-BE49-F238E27FC236}">
                <a16:creationId xmlns:a16="http://schemas.microsoft.com/office/drawing/2014/main" xmlns="" id="{BB1D699E-B91B-4D24-B6F4-AAF4AD3E0937}"/>
              </a:ext>
            </a:extLst>
          </p:cNvPr>
          <p:cNvSpPr>
            <a:spLocks noGrp="1"/>
          </p:cNvSpPr>
          <p:nvPr>
            <p:ph type="title"/>
          </p:nvPr>
        </p:nvSpPr>
        <p:spPr>
          <a:xfrm>
            <a:off x="508000" y="38895"/>
            <a:ext cx="10845800" cy="739456"/>
          </a:xfrm>
        </p:spPr>
        <p:txBody>
          <a:bodyPr/>
          <a:lstStyle/>
          <a:p>
            <a:r>
              <a:rPr lang="en-US" dirty="0"/>
              <a:t>SA Tourism’s Marketing Efforts towards Domestic Holiday Tourism</a:t>
            </a:r>
            <a:endParaRPr lang="en-ZA" dirty="0"/>
          </a:p>
        </p:txBody>
      </p:sp>
      <p:sp>
        <p:nvSpPr>
          <p:cNvPr id="3" name="Text Placeholder 2">
            <a:extLst>
              <a:ext uri="{FF2B5EF4-FFF2-40B4-BE49-F238E27FC236}">
                <a16:creationId xmlns:a16="http://schemas.microsoft.com/office/drawing/2014/main" xmlns="" id="{C9CDBD3F-FD53-42AD-9040-7A932C86F310}"/>
              </a:ext>
            </a:extLst>
          </p:cNvPr>
          <p:cNvSpPr>
            <a:spLocks noGrp="1"/>
          </p:cNvSpPr>
          <p:nvPr>
            <p:ph type="body" sz="quarter" idx="11"/>
          </p:nvPr>
        </p:nvSpPr>
        <p:spPr>
          <a:xfrm>
            <a:off x="508000" y="1010925"/>
            <a:ext cx="11176000" cy="496203"/>
          </a:xfrm>
        </p:spPr>
        <p:txBody>
          <a:bodyPr/>
          <a:lstStyle/>
          <a:p>
            <a:r>
              <a:rPr lang="en-ZA" dirty="0"/>
              <a:t>SA Tourism actively launches targeted campaigns towards the domestic market; despite the economic environment, the holiday market witnessed an upward trajectory in 2017</a:t>
            </a:r>
          </a:p>
        </p:txBody>
      </p:sp>
      <p:sp>
        <p:nvSpPr>
          <p:cNvPr id="4" name="Text Placeholder 3">
            <a:extLst>
              <a:ext uri="{FF2B5EF4-FFF2-40B4-BE49-F238E27FC236}">
                <a16:creationId xmlns:a16="http://schemas.microsoft.com/office/drawing/2014/main" xmlns="" id="{626DD1FF-F9C6-481E-BEC9-D012A959E408}"/>
              </a:ext>
            </a:extLst>
          </p:cNvPr>
          <p:cNvSpPr>
            <a:spLocks noGrp="1"/>
          </p:cNvSpPr>
          <p:nvPr>
            <p:ph type="body" sz="quarter" idx="12"/>
          </p:nvPr>
        </p:nvSpPr>
        <p:spPr>
          <a:xfrm>
            <a:off x="508000" y="6454780"/>
            <a:ext cx="11176000" cy="403700"/>
          </a:xfrm>
        </p:spPr>
        <p:txBody>
          <a:bodyPr/>
          <a:lstStyle/>
          <a:p>
            <a:r>
              <a:rPr lang="en-US" dirty="0"/>
              <a:t>Note: </a:t>
            </a:r>
            <a:r>
              <a:rPr lang="en-US" baseline="30000" dirty="0"/>
              <a:t>1</a:t>
            </a:r>
            <a:r>
              <a:rPr lang="en-US" dirty="0"/>
              <a:t>The budgets include consumer marketing budget, trade budget and other budgets (towards provinces, etc.); The information for 2017 is based on preliminary results</a:t>
            </a:r>
            <a:endParaRPr lang="en-ZA" dirty="0"/>
          </a:p>
          <a:p>
            <a:r>
              <a:rPr lang="en-ZA" dirty="0"/>
              <a:t>Source: Domestic Tourism Analysis; Domestic Survey 2013-2017</a:t>
            </a:r>
          </a:p>
        </p:txBody>
      </p:sp>
      <p:cxnSp>
        <p:nvCxnSpPr>
          <p:cNvPr id="115" name="Straight Connector 114"/>
          <p:cNvCxnSpPr/>
          <p:nvPr/>
        </p:nvCxnSpPr>
        <p:spPr>
          <a:xfrm flipV="1">
            <a:off x="735107" y="1769591"/>
            <a:ext cx="10669905" cy="0"/>
          </a:xfrm>
          <a:prstGeom prst="line">
            <a:avLst/>
          </a:prstGeom>
          <a:ln w="1905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3292925" y="1615705"/>
            <a:ext cx="5597104" cy="307777"/>
          </a:xfrm>
          <a:prstGeom prst="rect">
            <a:avLst/>
          </a:prstGeom>
          <a:solidFill>
            <a:schemeClr val="bg1"/>
          </a:solidFill>
        </p:spPr>
        <p:txBody>
          <a:bodyPr wrap="square">
            <a:spAutoFit/>
          </a:bodyPr>
          <a:lstStyle/>
          <a:p>
            <a:pPr algn="ctr"/>
            <a:r>
              <a:rPr lang="en-ZA" sz="1400" b="1" dirty="0">
                <a:solidFill>
                  <a:schemeClr val="tx1">
                    <a:lumMod val="85000"/>
                    <a:lumOff val="15000"/>
                  </a:schemeClr>
                </a:solidFill>
                <a:latin typeface="+mj-lt"/>
              </a:rPr>
              <a:t>Domestic Holiday Tourism Performance vs. Marketing Budget</a:t>
            </a:r>
            <a:r>
              <a:rPr lang="en-ZA" sz="1400" b="1" baseline="30000" dirty="0">
                <a:solidFill>
                  <a:schemeClr val="tx1">
                    <a:lumMod val="85000"/>
                    <a:lumOff val="15000"/>
                  </a:schemeClr>
                </a:solidFill>
                <a:latin typeface="+mj-lt"/>
              </a:rPr>
              <a:t>1</a:t>
            </a:r>
          </a:p>
        </p:txBody>
      </p:sp>
      <p:graphicFrame>
        <p:nvGraphicFramePr>
          <p:cNvPr id="20" name="Object 19">
            <a:extLst>
              <a:ext uri="{FF2B5EF4-FFF2-40B4-BE49-F238E27FC236}">
                <a16:creationId xmlns:a16="http://schemas.microsoft.com/office/drawing/2014/main" xmlns="" id="{B9625D45-A1E9-429B-A87B-EF02841C7F3A}"/>
              </a:ext>
            </a:extLst>
          </p:cNvPr>
          <p:cNvGraphicFramePr>
            <a:graphicFrameLocks/>
          </p:cNvGraphicFramePr>
          <p:nvPr>
            <p:custDataLst>
              <p:tags r:id="rId4"/>
            </p:custDataLst>
            <p:extLst/>
          </p:nvPr>
        </p:nvGraphicFramePr>
        <p:xfrm>
          <a:off x="2057401" y="2148684"/>
          <a:ext cx="9648919" cy="2323983"/>
        </p:xfrm>
        <a:graphic>
          <a:graphicData uri="http://schemas.openxmlformats.org/presentationml/2006/ole">
            <mc:AlternateContent xmlns:mc="http://schemas.openxmlformats.org/markup-compatibility/2006">
              <mc:Choice xmlns:v="urn:schemas-microsoft-com:vml" Requires="v">
                <p:oleObj spid="_x0000_s44077" name="Chart" r:id="rId24" imgW="9647001" imgH="2324033" progId="MSGraph.Chart.8">
                  <p:embed followColorScheme="full"/>
                </p:oleObj>
              </mc:Choice>
              <mc:Fallback>
                <p:oleObj name="Chart" r:id="rId24" imgW="9647001" imgH="2324033" progId="MSGraph.Chart.8">
                  <p:embed followColorScheme="full"/>
                  <p:pic>
                    <p:nvPicPr>
                      <p:cNvPr id="20" name="Object 19">
                        <a:extLst>
                          <a:ext uri="{FF2B5EF4-FFF2-40B4-BE49-F238E27FC236}">
                            <a16:creationId xmlns:a16="http://schemas.microsoft.com/office/drawing/2014/main" xmlns="" id="{B9625D45-A1E9-429B-A87B-EF02841C7F3A}"/>
                          </a:ext>
                        </a:extLst>
                      </p:cNvPr>
                      <p:cNvPicPr/>
                      <p:nvPr/>
                    </p:nvPicPr>
                    <p:blipFill>
                      <a:blip r:embed="rId25"/>
                      <a:stretch>
                        <a:fillRect/>
                      </a:stretch>
                    </p:blipFill>
                    <p:spPr>
                      <a:xfrm>
                        <a:off x="2057401" y="2148684"/>
                        <a:ext cx="9648919" cy="2323983"/>
                      </a:xfrm>
                      <a:prstGeom prst="rect">
                        <a:avLst/>
                      </a:prstGeom>
                    </p:spPr>
                  </p:pic>
                </p:oleObj>
              </mc:Fallback>
            </mc:AlternateContent>
          </a:graphicData>
        </a:graphic>
      </p:graphicFrame>
      <p:sp>
        <p:nvSpPr>
          <p:cNvPr id="71" name="Rectangle 70"/>
          <p:cNvSpPr>
            <a:spLocks noGrp="1" noChangeArrowheads="1"/>
          </p:cNvSpPr>
          <p:nvPr>
            <p:custDataLst>
              <p:tags r:id="rId5"/>
            </p:custDataLst>
          </p:nvPr>
        </p:nvSpPr>
        <p:spPr bwMode="gray">
          <a:xfrm>
            <a:off x="10469564" y="4218783"/>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B9779838-E6CA-40D6-B9EF-8C2879C3875A}" type="datetime'''''2''''''''''''''''0''1''''''''7'">
              <a:rPr lang="en-US" altLang="en-US" sz="1200">
                <a:sym typeface="+mn-lt"/>
              </a:rPr>
              <a:pPr marL="0" indent="0" algn="ctr">
                <a:spcBef>
                  <a:spcPct val="0"/>
                </a:spcBef>
                <a:buNone/>
              </a:pPr>
              <a:t>2017</a:t>
            </a:fld>
            <a:endParaRPr lang="en-US" altLang="en-US" sz="1200" dirty="0">
              <a:sym typeface="+mn-lt"/>
            </a:endParaRPr>
          </a:p>
        </p:txBody>
      </p:sp>
      <p:sp>
        <p:nvSpPr>
          <p:cNvPr id="70" name="Rectangle 69"/>
          <p:cNvSpPr>
            <a:spLocks noGrp="1" noChangeArrowheads="1"/>
          </p:cNvSpPr>
          <p:nvPr>
            <p:custDataLst>
              <p:tags r:id="rId6"/>
            </p:custDataLst>
          </p:nvPr>
        </p:nvSpPr>
        <p:spPr bwMode="gray">
          <a:xfrm>
            <a:off x="8688389" y="4218783"/>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07A65B41-E8E8-46F0-80ED-7C88C2A5FA93}" type="datetime'''''''''''''''''2''''''''''''''0''''''''''1''''''''''''6'">
              <a:rPr lang="en-US" altLang="en-US" sz="1200">
                <a:sym typeface="+mn-lt"/>
              </a:rPr>
              <a:pPr marL="0" indent="0" algn="ctr">
                <a:spcBef>
                  <a:spcPct val="0"/>
                </a:spcBef>
                <a:buNone/>
              </a:pPr>
              <a:t>2016</a:t>
            </a:fld>
            <a:endParaRPr lang="en-US" altLang="en-US" sz="1200" dirty="0">
              <a:sym typeface="+mn-lt"/>
            </a:endParaRPr>
          </a:p>
        </p:txBody>
      </p:sp>
      <p:sp>
        <p:nvSpPr>
          <p:cNvPr id="76" name="Rectangle 75"/>
          <p:cNvSpPr>
            <a:spLocks noGrp="1" noChangeArrowheads="1"/>
          </p:cNvSpPr>
          <p:nvPr>
            <p:custDataLst>
              <p:tags r:id="rId7"/>
            </p:custDataLst>
          </p:nvPr>
        </p:nvSpPr>
        <p:spPr bwMode="gray">
          <a:xfrm>
            <a:off x="8637587" y="2893221"/>
            <a:ext cx="433388" cy="18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0163" tIns="0" rIns="30163"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431428DB-157D-4981-A3AA-5C2816F398C3}" type="datetime'1''''''''''''''''''2''''''''''''''''''''''''''''''''8.0'">
              <a:rPr lang="en-US" altLang="en-US" sz="1200">
                <a:sym typeface="+mn-lt"/>
              </a:rPr>
              <a:pPr marL="0" indent="0" algn="ctr">
                <a:spcBef>
                  <a:spcPct val="0"/>
                </a:spcBef>
                <a:buNone/>
              </a:pPr>
              <a:t>128.0</a:t>
            </a:fld>
            <a:endParaRPr lang="en-US" altLang="en-US" sz="1200" dirty="0">
              <a:sym typeface="+mn-lt"/>
            </a:endParaRPr>
          </a:p>
        </p:txBody>
      </p:sp>
      <p:sp>
        <p:nvSpPr>
          <p:cNvPr id="74" name="Rectangle 73"/>
          <p:cNvSpPr>
            <a:spLocks noGrp="1" noChangeArrowheads="1"/>
          </p:cNvSpPr>
          <p:nvPr>
            <p:custDataLst>
              <p:tags r:id="rId8"/>
            </p:custDataLst>
          </p:nvPr>
        </p:nvSpPr>
        <p:spPr bwMode="gray">
          <a:xfrm>
            <a:off x="6861175" y="2788446"/>
            <a:ext cx="4333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0163" tIns="0" rIns="30163"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DD3B0DCF-1923-4FFF-821F-9BE7D54FEE51}" type="datetime'14''''1.3'''''''''''''''''''">
              <a:rPr lang="en-US" altLang="en-US" sz="1200">
                <a:sym typeface="+mn-lt"/>
              </a:rPr>
              <a:pPr marL="0" indent="0" algn="ctr">
                <a:spcBef>
                  <a:spcPct val="0"/>
                </a:spcBef>
                <a:buNone/>
              </a:pPr>
              <a:t>141.3</a:t>
            </a:fld>
            <a:endParaRPr lang="en-US" altLang="en-US" sz="1200" dirty="0">
              <a:sym typeface="+mn-lt"/>
            </a:endParaRPr>
          </a:p>
        </p:txBody>
      </p:sp>
      <p:sp>
        <p:nvSpPr>
          <p:cNvPr id="68" name="Rectangle 67"/>
          <p:cNvSpPr>
            <a:spLocks noGrp="1" noChangeArrowheads="1"/>
          </p:cNvSpPr>
          <p:nvPr>
            <p:custDataLst>
              <p:tags r:id="rId9"/>
            </p:custDataLst>
          </p:nvPr>
        </p:nvSpPr>
        <p:spPr bwMode="gray">
          <a:xfrm>
            <a:off x="5124452" y="3636171"/>
            <a:ext cx="3540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0163" tIns="0" rIns="30163"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EA4A1A5F-405D-4484-BFEE-76DA70C4667D}" type="datetime'''''''''''3''''5''''''''.''''''''6'''''''''''''''''">
              <a:rPr lang="en-US" altLang="en-US" sz="1200">
                <a:sym typeface="+mn-lt"/>
              </a:rPr>
              <a:pPr marL="0" indent="0" algn="ctr">
                <a:spcBef>
                  <a:spcPct val="0"/>
                </a:spcBef>
                <a:buNone/>
              </a:pPr>
              <a:t>35.6</a:t>
            </a:fld>
            <a:endParaRPr lang="en-US" altLang="en-US" sz="1200" dirty="0">
              <a:sym typeface="+mn-lt"/>
            </a:endParaRPr>
          </a:p>
        </p:txBody>
      </p:sp>
      <p:sp>
        <p:nvSpPr>
          <p:cNvPr id="57" name="Rectangle 56"/>
          <p:cNvSpPr>
            <a:spLocks noGrp="1" noChangeArrowheads="1"/>
          </p:cNvSpPr>
          <p:nvPr>
            <p:custDataLst>
              <p:tags r:id="rId10"/>
            </p:custDataLst>
          </p:nvPr>
        </p:nvSpPr>
        <p:spPr bwMode="gray">
          <a:xfrm>
            <a:off x="5135564" y="4218783"/>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32971216-28E1-4B85-B0DD-605EC69AF7C4}" type="datetime'2''''''''''''''''0''''''''''1''4'''''''">
              <a:rPr lang="en-US" altLang="en-US" sz="1200">
                <a:sym typeface="+mn-lt"/>
              </a:rPr>
              <a:pPr marL="0" indent="0" algn="ctr">
                <a:spcBef>
                  <a:spcPct val="0"/>
                </a:spcBef>
                <a:buNone/>
              </a:pPr>
              <a:t>2014</a:t>
            </a:fld>
            <a:endParaRPr lang="en-US" altLang="en-US" sz="1200" dirty="0">
              <a:sym typeface="+mn-lt"/>
            </a:endParaRPr>
          </a:p>
        </p:txBody>
      </p:sp>
      <p:sp>
        <p:nvSpPr>
          <p:cNvPr id="58" name="Rectangle 57"/>
          <p:cNvSpPr>
            <a:spLocks noGrp="1" noChangeArrowheads="1"/>
          </p:cNvSpPr>
          <p:nvPr>
            <p:custDataLst>
              <p:tags r:id="rId11"/>
            </p:custDataLst>
          </p:nvPr>
        </p:nvSpPr>
        <p:spPr bwMode="gray">
          <a:xfrm>
            <a:off x="6911976" y="4218783"/>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AEF92854-8966-423E-8226-3D9C190BD7AB}" type="datetime'''''''''''''2''0''''''''''''''''''''''''''''15'''''''''''">
              <a:rPr lang="en-US" altLang="en-US" sz="1200">
                <a:sym typeface="+mn-lt"/>
              </a:rPr>
              <a:pPr marL="0" indent="0" algn="ctr">
                <a:spcBef>
                  <a:spcPct val="0"/>
                </a:spcBef>
                <a:buNone/>
              </a:pPr>
              <a:t>2015</a:t>
            </a:fld>
            <a:endParaRPr lang="en-US" altLang="en-US" sz="1200" dirty="0">
              <a:sym typeface="+mn-lt"/>
            </a:endParaRPr>
          </a:p>
        </p:txBody>
      </p:sp>
      <p:sp>
        <p:nvSpPr>
          <p:cNvPr id="56" name="Rectangle 55"/>
          <p:cNvSpPr>
            <a:spLocks noGrp="1" noChangeArrowheads="1"/>
          </p:cNvSpPr>
          <p:nvPr>
            <p:custDataLst>
              <p:tags r:id="rId12"/>
            </p:custDataLst>
          </p:nvPr>
        </p:nvSpPr>
        <p:spPr bwMode="gray">
          <a:xfrm>
            <a:off x="3354389" y="4142580"/>
            <a:ext cx="33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0"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3D547970-D49E-4807-A75E-6D25FD92885C}" type="datetime'''''''''''20''1''''''''''''3'''">
              <a:rPr lang="en-US" altLang="en-US" sz="1200">
                <a:sym typeface="+mn-lt"/>
              </a:rPr>
              <a:pPr marL="0" indent="0" algn="ctr">
                <a:spcBef>
                  <a:spcPct val="0"/>
                </a:spcBef>
                <a:buNone/>
              </a:pPr>
              <a:t>2013</a:t>
            </a:fld>
            <a:endParaRPr lang="en-US" altLang="en-US" sz="1200" dirty="0">
              <a:sym typeface="+mn-lt"/>
            </a:endParaRPr>
          </a:p>
        </p:txBody>
      </p:sp>
      <p:sp>
        <p:nvSpPr>
          <p:cNvPr id="65" name="Rectangle 64"/>
          <p:cNvSpPr>
            <a:spLocks noGrp="1" noChangeArrowheads="1"/>
          </p:cNvSpPr>
          <p:nvPr>
            <p:custDataLst>
              <p:tags r:id="rId13"/>
            </p:custDataLst>
          </p:nvPr>
        </p:nvSpPr>
        <p:spPr bwMode="gray">
          <a:xfrm>
            <a:off x="3343277" y="3502821"/>
            <a:ext cx="3540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0163" tIns="0" rIns="30163"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2E43F09C-09C8-42A6-BB73-3DFA560D1F3A}" type="datetime'''''''''''''''''''''5''2''''''''.''''7'''''">
              <a:rPr lang="en-US" altLang="en-US" sz="1200">
                <a:sym typeface="+mn-lt"/>
              </a:rPr>
              <a:pPr marL="0" indent="0" algn="ctr">
                <a:spcBef>
                  <a:spcPct val="0"/>
                </a:spcBef>
                <a:buNone/>
              </a:pPr>
              <a:t>52.7</a:t>
            </a:fld>
            <a:endParaRPr lang="en-US" altLang="en-US" sz="1200" dirty="0">
              <a:sym typeface="+mn-lt"/>
            </a:endParaRPr>
          </a:p>
        </p:txBody>
      </p:sp>
      <p:sp>
        <p:nvSpPr>
          <p:cNvPr id="21" name="Rectangle 20">
            <a:extLst>
              <a:ext uri="{FF2B5EF4-FFF2-40B4-BE49-F238E27FC236}">
                <a16:creationId xmlns:a16="http://schemas.microsoft.com/office/drawing/2014/main" xmlns="" id="{3201D948-9167-416F-845E-42D368BEF639}"/>
              </a:ext>
            </a:extLst>
          </p:cNvPr>
          <p:cNvSpPr/>
          <p:nvPr>
            <p:custDataLst>
              <p:tags r:id="rId14"/>
            </p:custDataLst>
          </p:nvPr>
        </p:nvSpPr>
        <p:spPr bwMode="gray">
          <a:xfrm>
            <a:off x="4133850" y="2042320"/>
            <a:ext cx="214312" cy="16033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8" name="Rectangle 7"/>
          <p:cNvSpPr/>
          <p:nvPr>
            <p:custDataLst>
              <p:tags r:id="rId15"/>
            </p:custDataLst>
          </p:nvPr>
        </p:nvSpPr>
        <p:spPr bwMode="auto">
          <a:xfrm>
            <a:off x="7969252" y="2042320"/>
            <a:ext cx="214313" cy="1603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cxnSp>
        <p:nvCxnSpPr>
          <p:cNvPr id="6" name="Straight Connector 5"/>
          <p:cNvCxnSpPr/>
          <p:nvPr>
            <p:custDataLst>
              <p:tags r:id="rId16"/>
            </p:custDataLst>
          </p:nvPr>
        </p:nvCxnSpPr>
        <p:spPr bwMode="gray">
          <a:xfrm>
            <a:off x="2122490" y="2121693"/>
            <a:ext cx="328612"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75" name="Rectangle 74">
            <a:extLst>
              <a:ext uri="{FF2B5EF4-FFF2-40B4-BE49-F238E27FC236}">
                <a16:creationId xmlns:a16="http://schemas.microsoft.com/office/drawing/2014/main" xmlns="" id="{FCB6024D-62E3-41D4-9396-72D6DF4CF0CB}"/>
              </a:ext>
            </a:extLst>
          </p:cNvPr>
          <p:cNvSpPr>
            <a:spLocks noGrp="1" noChangeArrowheads="1"/>
          </p:cNvSpPr>
          <p:nvPr>
            <p:custDataLst>
              <p:tags r:id="rId17"/>
            </p:custDataLst>
          </p:nvPr>
        </p:nvSpPr>
        <p:spPr bwMode="gray">
          <a:xfrm>
            <a:off x="4398963" y="2037558"/>
            <a:ext cx="33543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4B3F7D1D-777C-40BF-B8FC-5173BC977FAA}" type="datetime'Ot''her Marketing Budget'' ''(includi''ng Trade) (In'''' MM)'">
              <a:rPr lang="en-US" altLang="en-US" sz="1200">
                <a:ea typeface="+mj-ea"/>
                <a:cs typeface="+mj-cs"/>
              </a:rPr>
              <a:pPr marL="0" indent="0">
                <a:spcBef>
                  <a:spcPct val="0"/>
                </a:spcBef>
                <a:buNone/>
              </a:pPr>
              <a:t>Other Marketing Budget (including Trade) (In MM)</a:t>
            </a:fld>
            <a:endParaRPr lang="en-US" altLang="en-US" sz="1200" dirty="0">
              <a:latin typeface="+mj-lt"/>
              <a:ea typeface="+mj-ea"/>
              <a:cs typeface="+mj-cs"/>
              <a:sym typeface="+mj-lt"/>
            </a:endParaRPr>
          </a:p>
        </p:txBody>
      </p:sp>
      <p:sp>
        <p:nvSpPr>
          <p:cNvPr id="72" name="Rectangle 71"/>
          <p:cNvSpPr>
            <a:spLocks noGrp="1" noChangeArrowheads="1"/>
          </p:cNvSpPr>
          <p:nvPr>
            <p:custDataLst>
              <p:tags r:id="rId18"/>
            </p:custDataLst>
          </p:nvPr>
        </p:nvSpPr>
        <p:spPr bwMode="gray">
          <a:xfrm>
            <a:off x="2501901" y="2037558"/>
            <a:ext cx="14160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AB8F4E32-096C-46BA-8591-CBD665ACB6BC}" type="datetime'''Ho''l''''''idays'''' ''Tr''ip (''''In'''''''' M''''''M)'''''">
              <a:rPr lang="en-US" altLang="en-US" sz="1200">
                <a:latin typeface="+mj-lt"/>
                <a:ea typeface="+mj-ea"/>
                <a:cs typeface="+mj-cs"/>
                <a:sym typeface="+mj-lt"/>
              </a:rPr>
              <a:pPr marL="0" indent="0">
                <a:spcBef>
                  <a:spcPct val="0"/>
                </a:spcBef>
                <a:buNone/>
              </a:pPr>
              <a:t>Holidays Trip (In MM)</a:t>
            </a:fld>
            <a:endParaRPr lang="en-US" altLang="en-US" sz="1200" dirty="0">
              <a:latin typeface="+mj-lt"/>
              <a:ea typeface="+mj-ea"/>
              <a:cs typeface="+mj-cs"/>
              <a:sym typeface="+mj-lt"/>
            </a:endParaRPr>
          </a:p>
        </p:txBody>
      </p:sp>
      <p:sp>
        <p:nvSpPr>
          <p:cNvPr id="39" name="Rectangle 38"/>
          <p:cNvSpPr>
            <a:spLocks noGrp="1" noChangeArrowheads="1"/>
          </p:cNvSpPr>
          <p:nvPr>
            <p:custDataLst>
              <p:tags r:id="rId19"/>
            </p:custDataLst>
          </p:nvPr>
        </p:nvSpPr>
        <p:spPr bwMode="gray">
          <a:xfrm>
            <a:off x="8234364" y="2037558"/>
            <a:ext cx="24431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spcBef>
                <a:spcPct val="0"/>
              </a:spcBef>
              <a:buNone/>
            </a:pPr>
            <a:fld id="{3D81A2A0-43B4-4857-A2F4-2BA9AA8B50B7}" type="datetime'Consum''''''er M''a''r''''keting'' Budge''''t (''''In'' MM'')'">
              <a:rPr lang="en-US" altLang="en-US" sz="1200"/>
              <a:pPr marL="0" indent="0">
                <a:spcBef>
                  <a:spcPct val="0"/>
                </a:spcBef>
                <a:buNone/>
              </a:pPr>
              <a:t>Consumer Marketing Budget (In MM)</a:t>
            </a:fld>
            <a:endParaRPr lang="en-US" altLang="en-US" sz="1200" dirty="0">
              <a:latin typeface="+mj-lt"/>
              <a:ea typeface="+mj-ea"/>
              <a:cs typeface="+mj-cs"/>
              <a:sym typeface="+mj-lt"/>
            </a:endParaRPr>
          </a:p>
        </p:txBody>
      </p:sp>
      <p:grpSp>
        <p:nvGrpSpPr>
          <p:cNvPr id="7" name="Group 6"/>
          <p:cNvGrpSpPr/>
          <p:nvPr/>
        </p:nvGrpSpPr>
        <p:grpSpPr>
          <a:xfrm>
            <a:off x="940596" y="4589871"/>
            <a:ext cx="10572530" cy="874037"/>
            <a:chOff x="623455" y="4761058"/>
            <a:chExt cx="10889672" cy="874037"/>
          </a:xfrm>
        </p:grpSpPr>
        <p:cxnSp>
          <p:nvCxnSpPr>
            <p:cNvPr id="15" name="Straight Connector 14">
              <a:extLst>
                <a:ext uri="{FF2B5EF4-FFF2-40B4-BE49-F238E27FC236}">
                  <a16:creationId xmlns:a16="http://schemas.microsoft.com/office/drawing/2014/main" xmlns="" id="{2C2FA892-20A3-485A-AC3E-2393652F1827}"/>
                </a:ext>
              </a:extLst>
            </p:cNvPr>
            <p:cNvCxnSpPr/>
            <p:nvPr/>
          </p:nvCxnSpPr>
          <p:spPr bwMode="auto">
            <a:xfrm>
              <a:off x="623455" y="5148988"/>
              <a:ext cx="10889672" cy="0"/>
            </a:xfrm>
            <a:prstGeom prst="line">
              <a:avLst/>
            </a:prstGeom>
            <a:solidFill>
              <a:schemeClr val="accent1"/>
            </a:solidFill>
            <a:ln w="19050" cap="flat" cmpd="sng" algn="ctr">
              <a:solidFill>
                <a:schemeClr val="tx1">
                  <a:lumMod val="65000"/>
                  <a:lumOff val="35000"/>
                </a:schemeClr>
              </a:solidFill>
              <a:prstDash val="sysDot"/>
              <a:round/>
              <a:headEnd type="none" w="med" len="med"/>
              <a:tailEnd type="none" w="med" len="med"/>
            </a:ln>
            <a:effectLst/>
          </p:spPr>
        </p:cxnSp>
        <p:cxnSp>
          <p:nvCxnSpPr>
            <p:cNvPr id="88" name="Straight Connector 87">
              <a:extLst>
                <a:ext uri="{FF2B5EF4-FFF2-40B4-BE49-F238E27FC236}">
                  <a16:creationId xmlns:a16="http://schemas.microsoft.com/office/drawing/2014/main" xmlns="" id="{975F0663-2EE6-4D05-9DFB-31D422DC97DB}"/>
                </a:ext>
              </a:extLst>
            </p:cNvPr>
            <p:cNvCxnSpPr/>
            <p:nvPr/>
          </p:nvCxnSpPr>
          <p:spPr bwMode="auto">
            <a:xfrm>
              <a:off x="623455" y="5635095"/>
              <a:ext cx="10889672" cy="0"/>
            </a:xfrm>
            <a:prstGeom prst="line">
              <a:avLst/>
            </a:prstGeom>
            <a:solidFill>
              <a:schemeClr val="accent1"/>
            </a:solidFill>
            <a:ln w="19050" cap="flat" cmpd="sng" algn="ctr">
              <a:solidFill>
                <a:schemeClr val="tx1">
                  <a:lumMod val="65000"/>
                  <a:lumOff val="35000"/>
                </a:schemeClr>
              </a:solidFill>
              <a:prstDash val="sysDot"/>
              <a:round/>
              <a:headEnd type="none" w="med" len="med"/>
              <a:tailEnd type="none" w="med" len="med"/>
            </a:ln>
            <a:effectLst/>
          </p:spPr>
        </p:cxnSp>
        <p:cxnSp>
          <p:nvCxnSpPr>
            <p:cNvPr id="89" name="Straight Connector 88">
              <a:extLst>
                <a:ext uri="{FF2B5EF4-FFF2-40B4-BE49-F238E27FC236}">
                  <a16:creationId xmlns:a16="http://schemas.microsoft.com/office/drawing/2014/main" xmlns="" id="{309C615A-FB71-471C-984E-F2D00430D375}"/>
                </a:ext>
              </a:extLst>
            </p:cNvPr>
            <p:cNvCxnSpPr/>
            <p:nvPr/>
          </p:nvCxnSpPr>
          <p:spPr bwMode="auto">
            <a:xfrm>
              <a:off x="623455" y="4761058"/>
              <a:ext cx="10889672" cy="0"/>
            </a:xfrm>
            <a:prstGeom prst="line">
              <a:avLst/>
            </a:prstGeom>
            <a:solidFill>
              <a:schemeClr val="accent1"/>
            </a:solidFill>
            <a:ln w="19050" cap="flat" cmpd="sng" algn="ctr">
              <a:solidFill>
                <a:schemeClr val="tx1">
                  <a:lumMod val="65000"/>
                  <a:lumOff val="35000"/>
                </a:schemeClr>
              </a:solidFill>
              <a:prstDash val="sysDot"/>
              <a:round/>
              <a:headEnd type="none" w="med" len="med"/>
              <a:tailEnd type="none" w="med" len="med"/>
            </a:ln>
            <a:effectLst/>
          </p:spPr>
        </p:cxnSp>
      </p:grpSp>
      <p:grpSp>
        <p:nvGrpSpPr>
          <p:cNvPr id="9" name="Group 8"/>
          <p:cNvGrpSpPr/>
          <p:nvPr/>
        </p:nvGrpSpPr>
        <p:grpSpPr>
          <a:xfrm>
            <a:off x="491979" y="4241181"/>
            <a:ext cx="2119913" cy="2104561"/>
            <a:chOff x="491978" y="4149897"/>
            <a:chExt cx="2119913" cy="2104561"/>
          </a:xfrm>
        </p:grpSpPr>
        <p:sp>
          <p:nvSpPr>
            <p:cNvPr id="140" name="Rectangle 139"/>
            <p:cNvSpPr/>
            <p:nvPr/>
          </p:nvSpPr>
          <p:spPr bwMode="auto">
            <a:xfrm>
              <a:off x="839608" y="4149897"/>
              <a:ext cx="1760399" cy="457280"/>
            </a:xfrm>
            <a:prstGeom prst="rect">
              <a:avLst/>
            </a:prstGeom>
            <a:noFill/>
            <a:ln w="6350" cap="flat" cmpd="sng" algn="ctr">
              <a:noFill/>
              <a:prstDash val="dash"/>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algn="r" eaLnBrk="0" fontAlgn="base" hangingPunct="0">
                <a:spcBef>
                  <a:spcPts val="601"/>
                </a:spcBef>
                <a:spcAft>
                  <a:spcPct val="0"/>
                </a:spcAft>
              </a:pPr>
              <a:r>
                <a:rPr lang="en-US" sz="1001" b="1" dirty="0">
                  <a:latin typeface="+mj-lt"/>
                  <a:ea typeface="ヒラギノ角ゴ Pro W3" pitchFamily="-112" charset="-128"/>
                  <a:cs typeface="ヒラギノ角ゴ Pro W3" pitchFamily="-112" charset="-128"/>
                </a:rPr>
                <a:t>Whatever you looking for. It’s here! </a:t>
              </a:r>
            </a:p>
          </p:txBody>
        </p:sp>
        <p:sp>
          <p:nvSpPr>
            <p:cNvPr id="55" name="Rectangle 54">
              <a:extLst>
                <a:ext uri="{FF2B5EF4-FFF2-40B4-BE49-F238E27FC236}">
                  <a16:creationId xmlns:a16="http://schemas.microsoft.com/office/drawing/2014/main" xmlns="" id="{C8D18D25-1CAE-42BB-A466-F1FA28938140}"/>
                </a:ext>
              </a:extLst>
            </p:cNvPr>
            <p:cNvSpPr/>
            <p:nvPr/>
          </p:nvSpPr>
          <p:spPr bwMode="auto">
            <a:xfrm>
              <a:off x="851492" y="5392910"/>
              <a:ext cx="1760399" cy="509538"/>
            </a:xfrm>
            <a:prstGeom prst="rect">
              <a:avLst/>
            </a:prstGeom>
            <a:noFill/>
            <a:ln w="6350" cap="flat" cmpd="sng" algn="ctr">
              <a:noFill/>
              <a:prstDash val="dash"/>
              <a:round/>
              <a:headEnd type="none" w="med" len="med"/>
              <a:tailEnd type="none" w="med" len="med"/>
            </a:ln>
            <a:effectLst/>
          </p:spPr>
          <p:txBody>
            <a:bodyPr vert="horz" wrap="square" lIns="91441" tIns="45720" rIns="91441" bIns="45720" numCol="1" rtlCol="0" anchor="ctr" anchorCtr="0" compatLnSpc="1">
              <a:prstTxWarp prst="textNoShape">
                <a:avLst/>
              </a:prstTxWarp>
            </a:bodyPr>
            <a:lstStyle/>
            <a:p>
              <a:pPr algn="r" eaLnBrk="0" fontAlgn="base" hangingPunct="0">
                <a:spcBef>
                  <a:spcPct val="0"/>
                </a:spcBef>
                <a:spcAft>
                  <a:spcPct val="0"/>
                </a:spcAft>
              </a:pPr>
              <a:r>
                <a:rPr lang="en-US" sz="1001" b="1" dirty="0">
                  <a:ea typeface="ヒラギノ角ゴ Pro W3" pitchFamily="-112" charset="-128"/>
                  <a:cs typeface="ヒラギノ角ゴ Pro W3" pitchFamily="-112" charset="-128"/>
                </a:rPr>
                <a:t>A Million New Experiences are a Sho’t Left Away</a:t>
              </a:r>
            </a:p>
          </p:txBody>
        </p:sp>
        <p:sp>
          <p:nvSpPr>
            <p:cNvPr id="59" name="Rectangle 58">
              <a:extLst>
                <a:ext uri="{FF2B5EF4-FFF2-40B4-BE49-F238E27FC236}">
                  <a16:creationId xmlns:a16="http://schemas.microsoft.com/office/drawing/2014/main" xmlns="" id="{AF549F79-E87E-463D-841C-618005A26E31}"/>
                </a:ext>
              </a:extLst>
            </p:cNvPr>
            <p:cNvSpPr/>
            <p:nvPr/>
          </p:nvSpPr>
          <p:spPr bwMode="auto">
            <a:xfrm>
              <a:off x="839608" y="4917634"/>
              <a:ext cx="1760399" cy="507791"/>
            </a:xfrm>
            <a:prstGeom prst="rect">
              <a:avLst/>
            </a:prstGeom>
            <a:noFill/>
            <a:ln w="6350" cap="flat" cmpd="sng" algn="ctr">
              <a:noFill/>
              <a:prstDash val="dash"/>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algn="r" eaLnBrk="0" fontAlgn="base" hangingPunct="0">
                <a:spcBef>
                  <a:spcPts val="601"/>
                </a:spcBef>
                <a:spcAft>
                  <a:spcPct val="0"/>
                </a:spcAft>
              </a:pPr>
              <a:r>
                <a:rPr lang="en-US" sz="1001" b="1" dirty="0">
                  <a:ea typeface="ヒラギノ角ゴ Pro W3" pitchFamily="-112" charset="-128"/>
                  <a:cs typeface="ヒラギノ角ゴ Pro W3" pitchFamily="-112" charset="-128"/>
                </a:rPr>
                <a:t>Nothing’s More Fun than a Sho’t Left... </a:t>
              </a:r>
            </a:p>
          </p:txBody>
        </p:sp>
        <p:sp>
          <p:nvSpPr>
            <p:cNvPr id="91" name="Rectangle 90">
              <a:extLst>
                <a:ext uri="{FF2B5EF4-FFF2-40B4-BE49-F238E27FC236}">
                  <a16:creationId xmlns:a16="http://schemas.microsoft.com/office/drawing/2014/main" xmlns="" id="{0157FD9F-F542-4DAE-95D9-7C590538CF54}"/>
                </a:ext>
              </a:extLst>
            </p:cNvPr>
            <p:cNvSpPr/>
            <p:nvPr/>
          </p:nvSpPr>
          <p:spPr bwMode="auto">
            <a:xfrm>
              <a:off x="839608" y="4634884"/>
              <a:ext cx="1760399" cy="262466"/>
            </a:xfrm>
            <a:prstGeom prst="rect">
              <a:avLst/>
            </a:prstGeom>
            <a:noFill/>
            <a:ln w="6350" cap="flat" cmpd="sng" algn="ctr">
              <a:noFill/>
              <a:prstDash val="dash"/>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algn="r" eaLnBrk="0" fontAlgn="base" hangingPunct="0">
                <a:spcBef>
                  <a:spcPts val="601"/>
                </a:spcBef>
                <a:spcAft>
                  <a:spcPct val="0"/>
                </a:spcAft>
              </a:pPr>
              <a:r>
                <a:rPr lang="en-US" sz="1001" b="1" dirty="0">
                  <a:ea typeface="ヒラギノ角ゴ Pro W3" pitchFamily="-112" charset="-128"/>
                  <a:cs typeface="ヒラギノ角ゴ Pro W3" pitchFamily="-112" charset="-128"/>
                </a:rPr>
                <a:t>Vaya Mzansi! </a:t>
              </a:r>
            </a:p>
          </p:txBody>
        </p:sp>
        <p:sp>
          <p:nvSpPr>
            <p:cNvPr id="50" name="Rectangle 49"/>
            <p:cNvSpPr/>
            <p:nvPr/>
          </p:nvSpPr>
          <p:spPr bwMode="auto">
            <a:xfrm rot="16200000">
              <a:off x="-286891" y="5018310"/>
              <a:ext cx="2015017" cy="457280"/>
            </a:xfrm>
            <a:prstGeom prst="rect">
              <a:avLst/>
            </a:prstGeom>
            <a:noFill/>
            <a:ln w="6350" cap="flat" cmpd="sng" algn="ctr">
              <a:noFill/>
              <a:prstDash val="dash"/>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algn="ctr" fontAlgn="base">
                <a:spcBef>
                  <a:spcPts val="601"/>
                </a:spcBef>
                <a:spcAft>
                  <a:spcPct val="0"/>
                </a:spcAft>
              </a:pPr>
              <a:r>
                <a:rPr lang="en-US" sz="1400" b="1" dirty="0">
                  <a:solidFill>
                    <a:schemeClr val="accent4">
                      <a:lumMod val="75000"/>
                    </a:schemeClr>
                  </a:solidFill>
                  <a:latin typeface="+mj-lt"/>
                </a:rPr>
                <a:t>Marketing Campaigns</a:t>
              </a:r>
            </a:p>
          </p:txBody>
        </p:sp>
      </p:grpSp>
      <p:sp>
        <p:nvSpPr>
          <p:cNvPr id="48" name="Rectangle 47">
            <a:extLst>
              <a:ext uri="{FF2B5EF4-FFF2-40B4-BE49-F238E27FC236}">
                <a16:creationId xmlns:a16="http://schemas.microsoft.com/office/drawing/2014/main" xmlns="" id="{BC1CE5A6-A98F-4955-89F4-24733EE781AC}"/>
              </a:ext>
            </a:extLst>
          </p:cNvPr>
          <p:cNvSpPr/>
          <p:nvPr/>
        </p:nvSpPr>
        <p:spPr bwMode="auto">
          <a:xfrm>
            <a:off x="2748123" y="4825402"/>
            <a:ext cx="1510145" cy="69273"/>
          </a:xfrm>
          <a:prstGeom prst="rect">
            <a:avLst/>
          </a:prstGeom>
          <a:solidFill>
            <a:srgbClr val="7ECE5E">
              <a:alpha val="69804"/>
            </a:srgbClr>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49" name="Rectangle 48">
            <a:extLst>
              <a:ext uri="{FF2B5EF4-FFF2-40B4-BE49-F238E27FC236}">
                <a16:creationId xmlns:a16="http://schemas.microsoft.com/office/drawing/2014/main" xmlns="" id="{41CA28B7-A992-400E-9029-0162ABB39214}"/>
              </a:ext>
            </a:extLst>
          </p:cNvPr>
          <p:cNvSpPr/>
          <p:nvPr/>
        </p:nvSpPr>
        <p:spPr bwMode="auto">
          <a:xfrm>
            <a:off x="2748122" y="5270337"/>
            <a:ext cx="8686799" cy="69273"/>
          </a:xfrm>
          <a:prstGeom prst="rect">
            <a:avLst/>
          </a:prstGeom>
          <a:solidFill>
            <a:srgbClr val="7ECE5E">
              <a:alpha val="69804"/>
            </a:srgbClr>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51" name="Rectangle 50">
            <a:extLst>
              <a:ext uri="{FF2B5EF4-FFF2-40B4-BE49-F238E27FC236}">
                <a16:creationId xmlns:a16="http://schemas.microsoft.com/office/drawing/2014/main" xmlns="" id="{77FE48C0-7612-44FF-AC63-E78B34FCA274}"/>
              </a:ext>
            </a:extLst>
          </p:cNvPr>
          <p:cNvSpPr/>
          <p:nvPr/>
        </p:nvSpPr>
        <p:spPr bwMode="auto">
          <a:xfrm>
            <a:off x="8051641" y="5778237"/>
            <a:ext cx="3383280" cy="69273"/>
          </a:xfrm>
          <a:prstGeom prst="rect">
            <a:avLst/>
          </a:prstGeom>
          <a:solidFill>
            <a:srgbClr val="7ECE5E">
              <a:alpha val="69804"/>
            </a:srgbClr>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grpSp>
        <p:nvGrpSpPr>
          <p:cNvPr id="13" name="Group 12">
            <a:extLst>
              <a:ext uri="{FF2B5EF4-FFF2-40B4-BE49-F238E27FC236}">
                <a16:creationId xmlns:a16="http://schemas.microsoft.com/office/drawing/2014/main" xmlns="" id="{631E69B5-5824-4560-978A-4FDA3E25A98F}"/>
              </a:ext>
            </a:extLst>
          </p:cNvPr>
          <p:cNvGrpSpPr/>
          <p:nvPr/>
        </p:nvGrpSpPr>
        <p:grpSpPr>
          <a:xfrm>
            <a:off x="3366034" y="4312533"/>
            <a:ext cx="274320" cy="274320"/>
            <a:chOff x="3366034" y="4407520"/>
            <a:chExt cx="274320" cy="274320"/>
          </a:xfrm>
        </p:grpSpPr>
        <p:sp>
          <p:nvSpPr>
            <p:cNvPr id="12" name="Oval 11">
              <a:extLst>
                <a:ext uri="{FF2B5EF4-FFF2-40B4-BE49-F238E27FC236}">
                  <a16:creationId xmlns:a16="http://schemas.microsoft.com/office/drawing/2014/main" xmlns="" id="{69429515-7DB7-4351-8D6E-B07894D90925}"/>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62" name="Freeform 14">
              <a:extLst>
                <a:ext uri="{FF2B5EF4-FFF2-40B4-BE49-F238E27FC236}">
                  <a16:creationId xmlns:a16="http://schemas.microsoft.com/office/drawing/2014/main" xmlns="" id="{EA76F056-7561-4107-9028-1E28A7349EBE}"/>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52" name="Group 51">
            <a:extLst>
              <a:ext uri="{FF2B5EF4-FFF2-40B4-BE49-F238E27FC236}">
                <a16:creationId xmlns:a16="http://schemas.microsoft.com/office/drawing/2014/main" xmlns="" id="{0CE2D462-84E7-4468-AAB4-593D848F7E07}"/>
              </a:ext>
            </a:extLst>
          </p:cNvPr>
          <p:cNvGrpSpPr/>
          <p:nvPr/>
        </p:nvGrpSpPr>
        <p:grpSpPr>
          <a:xfrm>
            <a:off x="3366034" y="4721565"/>
            <a:ext cx="274320" cy="274320"/>
            <a:chOff x="3366034" y="4407520"/>
            <a:chExt cx="274320" cy="274320"/>
          </a:xfrm>
        </p:grpSpPr>
        <p:sp>
          <p:nvSpPr>
            <p:cNvPr id="60" name="Oval 59">
              <a:extLst>
                <a:ext uri="{FF2B5EF4-FFF2-40B4-BE49-F238E27FC236}">
                  <a16:creationId xmlns:a16="http://schemas.microsoft.com/office/drawing/2014/main" xmlns="" id="{6E9436C6-9200-45B4-94EE-9F68D1376F77}"/>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61" name="Freeform 14">
              <a:extLst>
                <a:ext uri="{FF2B5EF4-FFF2-40B4-BE49-F238E27FC236}">
                  <a16:creationId xmlns:a16="http://schemas.microsoft.com/office/drawing/2014/main" xmlns="" id="{829C00AF-313B-4044-B834-76189E66F53D}"/>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63" name="Group 62">
            <a:extLst>
              <a:ext uri="{FF2B5EF4-FFF2-40B4-BE49-F238E27FC236}">
                <a16:creationId xmlns:a16="http://schemas.microsoft.com/office/drawing/2014/main" xmlns="" id="{D37C0A7F-B201-4998-BD48-D9A5A677FE04}"/>
              </a:ext>
            </a:extLst>
          </p:cNvPr>
          <p:cNvGrpSpPr/>
          <p:nvPr/>
        </p:nvGrpSpPr>
        <p:grpSpPr>
          <a:xfrm>
            <a:off x="3366034" y="5145442"/>
            <a:ext cx="274320" cy="274320"/>
            <a:chOff x="3366034" y="4407520"/>
            <a:chExt cx="274320" cy="274320"/>
          </a:xfrm>
        </p:grpSpPr>
        <p:sp>
          <p:nvSpPr>
            <p:cNvPr id="66" name="Oval 65">
              <a:extLst>
                <a:ext uri="{FF2B5EF4-FFF2-40B4-BE49-F238E27FC236}">
                  <a16:creationId xmlns:a16="http://schemas.microsoft.com/office/drawing/2014/main" xmlns="" id="{F164C00D-48BD-4DE1-ACC1-BD0680E8130B}"/>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67" name="Freeform 14">
              <a:extLst>
                <a:ext uri="{FF2B5EF4-FFF2-40B4-BE49-F238E27FC236}">
                  <a16:creationId xmlns:a16="http://schemas.microsoft.com/office/drawing/2014/main" xmlns="" id="{7EE6318B-2F1A-401A-84B2-4D7189604D29}"/>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73" name="Group 72">
            <a:extLst>
              <a:ext uri="{FF2B5EF4-FFF2-40B4-BE49-F238E27FC236}">
                <a16:creationId xmlns:a16="http://schemas.microsoft.com/office/drawing/2014/main" xmlns="" id="{C40C1C17-2D7E-4CA9-B0EC-238DD1BEA0A5}"/>
              </a:ext>
            </a:extLst>
          </p:cNvPr>
          <p:cNvGrpSpPr/>
          <p:nvPr/>
        </p:nvGrpSpPr>
        <p:grpSpPr>
          <a:xfrm>
            <a:off x="5177790" y="5145442"/>
            <a:ext cx="274320" cy="274320"/>
            <a:chOff x="3366034" y="4407520"/>
            <a:chExt cx="274320" cy="274320"/>
          </a:xfrm>
        </p:grpSpPr>
        <p:sp>
          <p:nvSpPr>
            <p:cNvPr id="77" name="Oval 76">
              <a:extLst>
                <a:ext uri="{FF2B5EF4-FFF2-40B4-BE49-F238E27FC236}">
                  <a16:creationId xmlns:a16="http://schemas.microsoft.com/office/drawing/2014/main" xmlns="" id="{9DACCBEA-204D-4AF1-B314-28DE82309A50}"/>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78" name="Freeform 14">
              <a:extLst>
                <a:ext uri="{FF2B5EF4-FFF2-40B4-BE49-F238E27FC236}">
                  <a16:creationId xmlns:a16="http://schemas.microsoft.com/office/drawing/2014/main" xmlns="" id="{9D39A82D-6A7C-4E34-84FD-C7E0B47FB2DF}"/>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79" name="Group 78">
            <a:extLst>
              <a:ext uri="{FF2B5EF4-FFF2-40B4-BE49-F238E27FC236}">
                <a16:creationId xmlns:a16="http://schemas.microsoft.com/office/drawing/2014/main" xmlns="" id="{D7F5EF68-167A-4A1A-BA5A-82D754033237}"/>
              </a:ext>
            </a:extLst>
          </p:cNvPr>
          <p:cNvGrpSpPr/>
          <p:nvPr/>
        </p:nvGrpSpPr>
        <p:grpSpPr>
          <a:xfrm>
            <a:off x="6954360" y="5145442"/>
            <a:ext cx="274320" cy="274320"/>
            <a:chOff x="3366034" y="4407520"/>
            <a:chExt cx="274320" cy="274320"/>
          </a:xfrm>
        </p:grpSpPr>
        <p:sp>
          <p:nvSpPr>
            <p:cNvPr id="80" name="Oval 79">
              <a:extLst>
                <a:ext uri="{FF2B5EF4-FFF2-40B4-BE49-F238E27FC236}">
                  <a16:creationId xmlns:a16="http://schemas.microsoft.com/office/drawing/2014/main" xmlns="" id="{D64B41B9-93F7-41EE-8502-FAED4AB579E7}"/>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81" name="Freeform 14">
              <a:extLst>
                <a:ext uri="{FF2B5EF4-FFF2-40B4-BE49-F238E27FC236}">
                  <a16:creationId xmlns:a16="http://schemas.microsoft.com/office/drawing/2014/main" xmlns="" id="{021C8A67-D97B-45ED-8E37-549A4194C3AA}"/>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82" name="Group 81">
            <a:extLst>
              <a:ext uri="{FF2B5EF4-FFF2-40B4-BE49-F238E27FC236}">
                <a16:creationId xmlns:a16="http://schemas.microsoft.com/office/drawing/2014/main" xmlns="" id="{BBF4E738-9DAD-4713-A2A1-A4BF3E65BD29}"/>
              </a:ext>
            </a:extLst>
          </p:cNvPr>
          <p:cNvGrpSpPr/>
          <p:nvPr/>
        </p:nvGrpSpPr>
        <p:grpSpPr>
          <a:xfrm>
            <a:off x="8736965" y="5145442"/>
            <a:ext cx="274320" cy="274320"/>
            <a:chOff x="3366034" y="4407520"/>
            <a:chExt cx="274320" cy="274320"/>
          </a:xfrm>
        </p:grpSpPr>
        <p:sp>
          <p:nvSpPr>
            <p:cNvPr id="83" name="Oval 82">
              <a:extLst>
                <a:ext uri="{FF2B5EF4-FFF2-40B4-BE49-F238E27FC236}">
                  <a16:creationId xmlns:a16="http://schemas.microsoft.com/office/drawing/2014/main" xmlns="" id="{073E3015-41FA-4D2B-96B7-2DF14A07CDFE}"/>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84" name="Freeform 14">
              <a:extLst>
                <a:ext uri="{FF2B5EF4-FFF2-40B4-BE49-F238E27FC236}">
                  <a16:creationId xmlns:a16="http://schemas.microsoft.com/office/drawing/2014/main" xmlns="" id="{633669F9-BFE6-47F2-8A67-DDC59A2AD18A}"/>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85" name="Group 84">
            <a:extLst>
              <a:ext uri="{FF2B5EF4-FFF2-40B4-BE49-F238E27FC236}">
                <a16:creationId xmlns:a16="http://schemas.microsoft.com/office/drawing/2014/main" xmlns="" id="{36FD62DB-B149-4C10-943E-63729541438B}"/>
              </a:ext>
            </a:extLst>
          </p:cNvPr>
          <p:cNvGrpSpPr/>
          <p:nvPr/>
        </p:nvGrpSpPr>
        <p:grpSpPr>
          <a:xfrm>
            <a:off x="10516552" y="5145442"/>
            <a:ext cx="274320" cy="274320"/>
            <a:chOff x="3366034" y="4407520"/>
            <a:chExt cx="274320" cy="274320"/>
          </a:xfrm>
        </p:grpSpPr>
        <p:sp>
          <p:nvSpPr>
            <p:cNvPr id="87" name="Oval 86">
              <a:extLst>
                <a:ext uri="{FF2B5EF4-FFF2-40B4-BE49-F238E27FC236}">
                  <a16:creationId xmlns:a16="http://schemas.microsoft.com/office/drawing/2014/main" xmlns="" id="{536A7F55-95E9-43C5-9A39-8F276E71DC75}"/>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90" name="Freeform 14">
              <a:extLst>
                <a:ext uri="{FF2B5EF4-FFF2-40B4-BE49-F238E27FC236}">
                  <a16:creationId xmlns:a16="http://schemas.microsoft.com/office/drawing/2014/main" xmlns="" id="{F615471D-FF80-4673-B5B2-D17FEE426EF5}"/>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93" name="Group 92">
            <a:extLst>
              <a:ext uri="{FF2B5EF4-FFF2-40B4-BE49-F238E27FC236}">
                <a16:creationId xmlns:a16="http://schemas.microsoft.com/office/drawing/2014/main" xmlns="" id="{D0AD4E39-B7CF-453C-9628-C1D5346F895B}"/>
              </a:ext>
            </a:extLst>
          </p:cNvPr>
          <p:cNvGrpSpPr/>
          <p:nvPr/>
        </p:nvGrpSpPr>
        <p:grpSpPr>
          <a:xfrm>
            <a:off x="8736965" y="5665763"/>
            <a:ext cx="274320" cy="274320"/>
            <a:chOff x="3366034" y="4407520"/>
            <a:chExt cx="274320" cy="274320"/>
          </a:xfrm>
        </p:grpSpPr>
        <p:sp>
          <p:nvSpPr>
            <p:cNvPr id="94" name="Oval 93">
              <a:extLst>
                <a:ext uri="{FF2B5EF4-FFF2-40B4-BE49-F238E27FC236}">
                  <a16:creationId xmlns:a16="http://schemas.microsoft.com/office/drawing/2014/main" xmlns="" id="{80FA3C93-D9DB-4CA6-A6FA-DA823B92B1AB}"/>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95" name="Freeform 14">
              <a:extLst>
                <a:ext uri="{FF2B5EF4-FFF2-40B4-BE49-F238E27FC236}">
                  <a16:creationId xmlns:a16="http://schemas.microsoft.com/office/drawing/2014/main" xmlns="" id="{08B68BB7-5224-4E09-83D2-6A9E892D5149}"/>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97" name="Group 96">
            <a:extLst>
              <a:ext uri="{FF2B5EF4-FFF2-40B4-BE49-F238E27FC236}">
                <a16:creationId xmlns:a16="http://schemas.microsoft.com/office/drawing/2014/main" xmlns="" id="{B703E424-09DE-41F4-985C-B217EA91C5D4}"/>
              </a:ext>
            </a:extLst>
          </p:cNvPr>
          <p:cNvGrpSpPr/>
          <p:nvPr/>
        </p:nvGrpSpPr>
        <p:grpSpPr>
          <a:xfrm>
            <a:off x="10516552" y="5665763"/>
            <a:ext cx="274320" cy="274320"/>
            <a:chOff x="3366034" y="4407520"/>
            <a:chExt cx="274320" cy="274320"/>
          </a:xfrm>
        </p:grpSpPr>
        <p:sp>
          <p:nvSpPr>
            <p:cNvPr id="98" name="Oval 97">
              <a:extLst>
                <a:ext uri="{FF2B5EF4-FFF2-40B4-BE49-F238E27FC236}">
                  <a16:creationId xmlns:a16="http://schemas.microsoft.com/office/drawing/2014/main" xmlns="" id="{E3A0BD5C-EA12-4930-9BD1-0ADAE12EEE9D}"/>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99" name="Freeform 14">
              <a:extLst>
                <a:ext uri="{FF2B5EF4-FFF2-40B4-BE49-F238E27FC236}">
                  <a16:creationId xmlns:a16="http://schemas.microsoft.com/office/drawing/2014/main" xmlns="" id="{A3B6A535-295D-4662-B403-BC687BEAECD3}"/>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14" name="TextBox 13">
            <a:extLst>
              <a:ext uri="{FF2B5EF4-FFF2-40B4-BE49-F238E27FC236}">
                <a16:creationId xmlns:a16="http://schemas.microsoft.com/office/drawing/2014/main" xmlns="" id="{4D1677B9-5321-412F-92D0-00E823C0C781}"/>
              </a:ext>
            </a:extLst>
          </p:cNvPr>
          <p:cNvSpPr txBox="1"/>
          <p:nvPr/>
        </p:nvSpPr>
        <p:spPr>
          <a:xfrm rot="16200000">
            <a:off x="1614753" y="3246043"/>
            <a:ext cx="898772" cy="276999"/>
          </a:xfrm>
          <a:prstGeom prst="rect">
            <a:avLst/>
          </a:prstGeom>
          <a:noFill/>
        </p:spPr>
        <p:txBody>
          <a:bodyPr wrap="none" rtlCol="0">
            <a:spAutoFit/>
          </a:bodyPr>
          <a:lstStyle/>
          <a:p>
            <a:r>
              <a:rPr lang="en-US" sz="1200" dirty="0"/>
              <a:t>ZAR Million</a:t>
            </a:r>
            <a:endParaRPr lang="en-ZA" sz="1200" dirty="0"/>
          </a:p>
        </p:txBody>
      </p:sp>
      <p:cxnSp>
        <p:nvCxnSpPr>
          <p:cNvPr id="11" name="Straight Connector 10"/>
          <p:cNvCxnSpPr/>
          <p:nvPr/>
        </p:nvCxnSpPr>
        <p:spPr bwMode="auto">
          <a:xfrm flipV="1">
            <a:off x="949261" y="5993729"/>
            <a:ext cx="10548475" cy="66552"/>
          </a:xfrm>
          <a:prstGeom prst="line">
            <a:avLst/>
          </a:prstGeom>
          <a:solidFill>
            <a:schemeClr val="accent1"/>
          </a:solidFill>
          <a:ln w="12700" cap="flat" cmpd="sng" algn="ctr">
            <a:solidFill>
              <a:schemeClr val="tx1"/>
            </a:solidFill>
            <a:prstDash val="sysDot"/>
            <a:round/>
            <a:headEnd type="none" w="med" len="med"/>
            <a:tailEnd type="none" w="med" len="med"/>
          </a:ln>
          <a:effectLst/>
        </p:spPr>
      </p:cxnSp>
      <p:sp>
        <p:nvSpPr>
          <p:cNvPr id="86" name="Rectangle 85">
            <a:extLst>
              <a:ext uri="{FF2B5EF4-FFF2-40B4-BE49-F238E27FC236}">
                <a16:creationId xmlns:a16="http://schemas.microsoft.com/office/drawing/2014/main" xmlns="" id="{C8D18D25-1CAE-42BB-A466-F1FA28938140}"/>
              </a:ext>
            </a:extLst>
          </p:cNvPr>
          <p:cNvSpPr/>
          <p:nvPr/>
        </p:nvSpPr>
        <p:spPr bwMode="auto">
          <a:xfrm>
            <a:off x="912442" y="5975569"/>
            <a:ext cx="1760399" cy="509538"/>
          </a:xfrm>
          <a:prstGeom prst="rect">
            <a:avLst/>
          </a:prstGeom>
          <a:noFill/>
          <a:ln w="6350" cap="flat" cmpd="sng" algn="ctr">
            <a:noFill/>
            <a:prstDash val="dash"/>
            <a:round/>
            <a:headEnd type="none" w="med" len="med"/>
            <a:tailEnd type="none" w="med" len="med"/>
          </a:ln>
          <a:effectLst/>
        </p:spPr>
        <p:txBody>
          <a:bodyPr vert="horz" wrap="square" lIns="91441" tIns="45720" rIns="91441" bIns="45720" numCol="1" rtlCol="0" anchor="ctr" anchorCtr="0" compatLnSpc="1">
            <a:prstTxWarp prst="textNoShape">
              <a:avLst/>
            </a:prstTxWarp>
          </a:bodyPr>
          <a:lstStyle/>
          <a:p>
            <a:pPr algn="r" eaLnBrk="0" fontAlgn="base" hangingPunct="0">
              <a:spcBef>
                <a:spcPct val="0"/>
              </a:spcBef>
              <a:spcAft>
                <a:spcPct val="0"/>
              </a:spcAft>
            </a:pPr>
            <a:r>
              <a:rPr lang="en-US" sz="1001" b="1" dirty="0">
                <a:ea typeface="ヒラギノ角ゴ Pro W3" pitchFamily="-112" charset="-128"/>
                <a:cs typeface="ヒラギノ角ゴ Pro W3" pitchFamily="-112" charset="-128"/>
              </a:rPr>
              <a:t>It’s Your Country Enjoy It</a:t>
            </a:r>
          </a:p>
        </p:txBody>
      </p:sp>
      <p:sp>
        <p:nvSpPr>
          <p:cNvPr id="92" name="Rectangle 91">
            <a:extLst>
              <a:ext uri="{FF2B5EF4-FFF2-40B4-BE49-F238E27FC236}">
                <a16:creationId xmlns:a16="http://schemas.microsoft.com/office/drawing/2014/main" xmlns="" id="{F638C2E9-73EE-4897-AC2C-BBCFC9A62678}"/>
              </a:ext>
            </a:extLst>
          </p:cNvPr>
          <p:cNvSpPr/>
          <p:nvPr/>
        </p:nvSpPr>
        <p:spPr bwMode="auto">
          <a:xfrm>
            <a:off x="9965102" y="6167941"/>
            <a:ext cx="1510145" cy="69273"/>
          </a:xfrm>
          <a:prstGeom prst="rect">
            <a:avLst/>
          </a:prstGeom>
          <a:solidFill>
            <a:srgbClr val="7ECE5E">
              <a:alpha val="69804"/>
            </a:srgbClr>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grpSp>
        <p:nvGrpSpPr>
          <p:cNvPr id="96" name="Group 95">
            <a:extLst>
              <a:ext uri="{FF2B5EF4-FFF2-40B4-BE49-F238E27FC236}">
                <a16:creationId xmlns:a16="http://schemas.microsoft.com/office/drawing/2014/main" xmlns="" id="{631E69B5-5824-4560-978A-4FDA3E25A98F}"/>
              </a:ext>
            </a:extLst>
          </p:cNvPr>
          <p:cNvGrpSpPr/>
          <p:nvPr/>
        </p:nvGrpSpPr>
        <p:grpSpPr>
          <a:xfrm>
            <a:off x="10583013" y="6058349"/>
            <a:ext cx="274320" cy="274320"/>
            <a:chOff x="3366034" y="4407520"/>
            <a:chExt cx="274320" cy="274320"/>
          </a:xfrm>
        </p:grpSpPr>
        <p:sp>
          <p:nvSpPr>
            <p:cNvPr id="100" name="Oval 99">
              <a:extLst>
                <a:ext uri="{FF2B5EF4-FFF2-40B4-BE49-F238E27FC236}">
                  <a16:creationId xmlns:a16="http://schemas.microsoft.com/office/drawing/2014/main" xmlns="" id="{69429515-7DB7-4351-8D6E-B07894D90925}"/>
                </a:ext>
              </a:extLst>
            </p:cNvPr>
            <p:cNvSpPr/>
            <p:nvPr/>
          </p:nvSpPr>
          <p:spPr bwMode="auto">
            <a:xfrm>
              <a:off x="3378574" y="4434281"/>
              <a:ext cx="249237" cy="219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ZA" sz="2400">
                <a:latin typeface="Arial" pitchFamily="-112" charset="0"/>
                <a:ea typeface="ヒラギノ角ゴ Pro W3" pitchFamily="-112" charset="-128"/>
                <a:cs typeface="ヒラギノ角ゴ Pro W3" pitchFamily="-112" charset="-128"/>
              </a:endParaRPr>
            </a:p>
          </p:txBody>
        </p:sp>
        <p:sp>
          <p:nvSpPr>
            <p:cNvPr id="101" name="Freeform 14">
              <a:extLst>
                <a:ext uri="{FF2B5EF4-FFF2-40B4-BE49-F238E27FC236}">
                  <a16:creationId xmlns:a16="http://schemas.microsoft.com/office/drawing/2014/main" xmlns="" id="{EA76F056-7561-4107-9028-1E28A7349EBE}"/>
                </a:ext>
              </a:extLst>
            </p:cNvPr>
            <p:cNvSpPr/>
            <p:nvPr/>
          </p:nvSpPr>
          <p:spPr>
            <a:xfrm rot="18778975">
              <a:off x="3366034" y="4407520"/>
              <a:ext cx="274320" cy="274320"/>
            </a:xfrm>
            <a:custGeom>
              <a:avLst/>
              <a:gdLst>
                <a:gd name="connsiteX0" fmla="*/ 1375273 w 1554486"/>
                <a:gd name="connsiteY0" fmla="*/ 791034 h 1554485"/>
                <a:gd name="connsiteX1" fmla="*/ 601079 w 1554486"/>
                <a:gd name="connsiteY1" fmla="*/ 791034 h 1554485"/>
                <a:gd name="connsiteX2" fmla="*/ 601079 w 1554486"/>
                <a:gd name="connsiteY2" fmla="*/ 452324 h 1554485"/>
                <a:gd name="connsiteX3" fmla="*/ 359143 w 1554486"/>
                <a:gd name="connsiteY3" fmla="*/ 452324 h 1554485"/>
                <a:gd name="connsiteX4" fmla="*/ 359143 w 1554486"/>
                <a:gd name="connsiteY4" fmla="*/ 791034 h 1554485"/>
                <a:gd name="connsiteX5" fmla="*/ 359143 w 1554486"/>
                <a:gd name="connsiteY5" fmla="*/ 1032970 h 1554485"/>
                <a:gd name="connsiteX6" fmla="*/ 601079 w 1554486"/>
                <a:gd name="connsiteY6" fmla="*/ 1032970 h 1554485"/>
                <a:gd name="connsiteX7" fmla="*/ 1375273 w 1554486"/>
                <a:gd name="connsiteY7" fmla="*/ 1032970 h 1554485"/>
                <a:gd name="connsiteX8" fmla="*/ 1345838 w 1554486"/>
                <a:gd name="connsiteY8" fmla="*/ 247335 h 1554485"/>
                <a:gd name="connsiteX9" fmla="*/ 1307150 w 1554486"/>
                <a:gd name="connsiteY9" fmla="*/ 1345838 h 1554485"/>
                <a:gd name="connsiteX10" fmla="*/ 208648 w 1554486"/>
                <a:gd name="connsiteY10" fmla="*/ 1307149 h 1554485"/>
                <a:gd name="connsiteX11" fmla="*/ 247336 w 1554486"/>
                <a:gd name="connsiteY11" fmla="*/ 208647 h 1554485"/>
                <a:gd name="connsiteX12" fmla="*/ 1345838 w 1554486"/>
                <a:gd name="connsiteY12" fmla="*/ 247335 h 15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486" h="1554485">
                  <a:moveTo>
                    <a:pt x="1375273" y="791034"/>
                  </a:moveTo>
                  <a:lnTo>
                    <a:pt x="601079" y="791034"/>
                  </a:lnTo>
                  <a:lnTo>
                    <a:pt x="601079" y="452324"/>
                  </a:lnTo>
                  <a:lnTo>
                    <a:pt x="359143" y="452324"/>
                  </a:lnTo>
                  <a:lnTo>
                    <a:pt x="359143" y="791034"/>
                  </a:lnTo>
                  <a:lnTo>
                    <a:pt x="359143" y="1032970"/>
                  </a:lnTo>
                  <a:lnTo>
                    <a:pt x="601079" y="1032970"/>
                  </a:lnTo>
                  <a:lnTo>
                    <a:pt x="1375273" y="1032970"/>
                  </a:lnTo>
                  <a:close/>
                  <a:moveTo>
                    <a:pt x="1345838" y="247335"/>
                  </a:moveTo>
                  <a:cubicBezTo>
                    <a:pt x="1638498" y="561362"/>
                    <a:pt x="1621177" y="1053178"/>
                    <a:pt x="1307150" y="1345838"/>
                  </a:cubicBezTo>
                  <a:cubicBezTo>
                    <a:pt x="993123" y="1638497"/>
                    <a:pt x="501307" y="1621176"/>
                    <a:pt x="208648" y="1307149"/>
                  </a:cubicBezTo>
                  <a:cubicBezTo>
                    <a:pt x="-84012" y="993123"/>
                    <a:pt x="-66691" y="501307"/>
                    <a:pt x="247336" y="208647"/>
                  </a:cubicBezTo>
                  <a:cubicBezTo>
                    <a:pt x="561363" y="-84013"/>
                    <a:pt x="1053179" y="-66691"/>
                    <a:pt x="1345838" y="24733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pic>
        <p:nvPicPr>
          <p:cNvPr id="102"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293426" y="6344874"/>
            <a:ext cx="1232034" cy="63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409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Object 35" hidden="1"/>
          <p:cNvGraphicFramePr>
            <a:graphicFrameLocks noChangeAspect="1"/>
          </p:cNvGraphicFramePr>
          <p:nvPr>
            <p:custDataLst>
              <p:tags r:id="rId2"/>
            </p:custDataLst>
            <p:extLst/>
          </p:nvPr>
        </p:nvGraphicFramePr>
        <p:xfrm>
          <a:off x="1588" y="92869"/>
          <a:ext cx="1588" cy="1588"/>
        </p:xfrm>
        <a:graphic>
          <a:graphicData uri="http://schemas.openxmlformats.org/presentationml/2006/ole">
            <mc:AlternateContent xmlns:mc="http://schemas.openxmlformats.org/markup-compatibility/2006">
              <mc:Choice xmlns:v="urn:schemas-microsoft-com:vml" Requires="v">
                <p:oleObj spid="_x0000_s45079" name="think-cell Slide" r:id="rId42" imgW="421" imgH="423" progId="TCLayout.ActiveDocument.1">
                  <p:embed/>
                </p:oleObj>
              </mc:Choice>
              <mc:Fallback>
                <p:oleObj name="think-cell Slide" r:id="rId42" imgW="421" imgH="423" progId="TCLayout.ActiveDocument.1">
                  <p:embed/>
                  <p:pic>
                    <p:nvPicPr>
                      <p:cNvPr id="36" name="Object 35" hidden="1"/>
                      <p:cNvPicPr/>
                      <p:nvPr/>
                    </p:nvPicPr>
                    <p:blipFill>
                      <a:blip r:embed="rId43"/>
                      <a:stretch>
                        <a:fillRect/>
                      </a:stretch>
                    </p:blipFill>
                    <p:spPr>
                      <a:xfrm>
                        <a:off x="1588" y="92869"/>
                        <a:ext cx="1588" cy="1588"/>
                      </a:xfrm>
                      <a:prstGeom prst="rect">
                        <a:avLst/>
                      </a:prstGeom>
                    </p:spPr>
                  </p:pic>
                </p:oleObj>
              </mc:Fallback>
            </mc:AlternateContent>
          </a:graphicData>
        </a:graphic>
      </p:graphicFrame>
      <p:sp>
        <p:nvSpPr>
          <p:cNvPr id="33" name="Rectangle 32" hidden="1"/>
          <p:cNvSpPr/>
          <p:nvPr>
            <p:custDataLst>
              <p:tags r:id="rId3"/>
            </p:custDataLst>
          </p:nvPr>
        </p:nvSpPr>
        <p:spPr bwMode="auto">
          <a:xfrm>
            <a:off x="0" y="91281"/>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IN" sz="1200" dirty="0">
              <a:latin typeface="+mj-lt"/>
              <a:ea typeface="+mj-ea"/>
              <a:cs typeface="+mj-cs"/>
              <a:sym typeface="+mj-lt"/>
            </a:endParaRPr>
          </a:p>
        </p:txBody>
      </p:sp>
      <p:cxnSp>
        <p:nvCxnSpPr>
          <p:cNvPr id="65" name="Straight Connector 64">
            <a:extLst>
              <a:ext uri="{FF2B5EF4-FFF2-40B4-BE49-F238E27FC236}">
                <a16:creationId xmlns:a16="http://schemas.microsoft.com/office/drawing/2014/main" xmlns="" id="{3273B846-76BC-4F03-BA7A-348E98B53F23}"/>
              </a:ext>
            </a:extLst>
          </p:cNvPr>
          <p:cNvCxnSpPr/>
          <p:nvPr/>
        </p:nvCxnSpPr>
        <p:spPr>
          <a:xfrm flipV="1">
            <a:off x="735107" y="1769591"/>
            <a:ext cx="10669905" cy="0"/>
          </a:xfrm>
          <a:prstGeom prst="line">
            <a:avLst/>
          </a:prstGeom>
          <a:ln w="1905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BB1D699E-B91B-4D24-B6F4-AAF4AD3E0937}"/>
              </a:ext>
            </a:extLst>
          </p:cNvPr>
          <p:cNvSpPr>
            <a:spLocks noGrp="1"/>
          </p:cNvSpPr>
          <p:nvPr>
            <p:ph type="title"/>
          </p:nvPr>
        </p:nvSpPr>
        <p:spPr>
          <a:xfrm>
            <a:off x="427039" y="91282"/>
            <a:ext cx="11253336" cy="737949"/>
          </a:xfrm>
        </p:spPr>
        <p:txBody>
          <a:bodyPr>
            <a:normAutofit fontScale="90000"/>
          </a:bodyPr>
          <a:lstStyle/>
          <a:p>
            <a:r>
              <a:rPr lang="en-US" sz="2800" dirty="0"/>
              <a:t>Impact of Marketing Efforts: Perceptions towards Domestic Holiday-taking</a:t>
            </a:r>
            <a:endParaRPr lang="en-ZA" sz="2800" dirty="0"/>
          </a:p>
        </p:txBody>
      </p:sp>
      <p:sp>
        <p:nvSpPr>
          <p:cNvPr id="3" name="Text Placeholder 2">
            <a:extLst>
              <a:ext uri="{FF2B5EF4-FFF2-40B4-BE49-F238E27FC236}">
                <a16:creationId xmlns:a16="http://schemas.microsoft.com/office/drawing/2014/main" xmlns="" id="{C9CDBD3F-FD53-42AD-9040-7A932C86F310}"/>
              </a:ext>
            </a:extLst>
          </p:cNvPr>
          <p:cNvSpPr>
            <a:spLocks noGrp="1"/>
          </p:cNvSpPr>
          <p:nvPr>
            <p:ph type="body" sz="quarter" idx="11"/>
          </p:nvPr>
        </p:nvSpPr>
        <p:spPr/>
        <p:txBody>
          <a:bodyPr/>
          <a:lstStyle/>
          <a:p>
            <a:r>
              <a:rPr lang="en-US" dirty="0"/>
              <a:t>Perceptions of the South African population towards domestic holiday-taking experiences have improved, which can potentially positively impact domestic holiday-taking in the future</a:t>
            </a:r>
            <a:endParaRPr lang="en-ZA" dirty="0"/>
          </a:p>
        </p:txBody>
      </p:sp>
      <p:sp>
        <p:nvSpPr>
          <p:cNvPr id="4" name="Text Placeholder 3">
            <a:extLst>
              <a:ext uri="{FF2B5EF4-FFF2-40B4-BE49-F238E27FC236}">
                <a16:creationId xmlns:a16="http://schemas.microsoft.com/office/drawing/2014/main" xmlns="" id="{626DD1FF-F9C6-481E-BEC9-D012A959E408}"/>
              </a:ext>
            </a:extLst>
          </p:cNvPr>
          <p:cNvSpPr>
            <a:spLocks noGrp="1"/>
          </p:cNvSpPr>
          <p:nvPr>
            <p:ph type="body" sz="quarter" idx="12"/>
          </p:nvPr>
        </p:nvSpPr>
        <p:spPr>
          <a:xfrm>
            <a:off x="508000" y="6655347"/>
            <a:ext cx="11176000" cy="203133"/>
          </a:xfrm>
        </p:spPr>
        <p:txBody>
          <a:bodyPr/>
          <a:lstStyle/>
          <a:p>
            <a:r>
              <a:rPr lang="en-US" dirty="0"/>
              <a:t>Source: Domestic Lifestyle and Brand Tracking Study Survey, Wave 0, 2016; Domestic Lifestyle and Brand Tracking Study Survey, Wave 1, 2017</a:t>
            </a:r>
          </a:p>
        </p:txBody>
      </p:sp>
      <p:graphicFrame>
        <p:nvGraphicFramePr>
          <p:cNvPr id="76" name="Chart 75"/>
          <p:cNvGraphicFramePr/>
          <p:nvPr>
            <p:custDataLst>
              <p:tags r:id="rId4"/>
            </p:custDataLst>
            <p:extLst/>
          </p:nvPr>
        </p:nvGraphicFramePr>
        <p:xfrm>
          <a:off x="427038" y="2078831"/>
          <a:ext cx="5808662" cy="1549400"/>
        </p:xfrm>
        <a:graphic>
          <a:graphicData uri="http://schemas.openxmlformats.org/drawingml/2006/chart">
            <c:chart xmlns:c="http://schemas.openxmlformats.org/drawingml/2006/chart" xmlns:r="http://schemas.openxmlformats.org/officeDocument/2006/relationships" r:id="rId44"/>
          </a:graphicData>
        </a:graphic>
      </p:graphicFrame>
      <p:graphicFrame>
        <p:nvGraphicFramePr>
          <p:cNvPr id="134" name="Chart 133"/>
          <p:cNvGraphicFramePr/>
          <p:nvPr>
            <p:custDataLst>
              <p:tags r:id="rId5"/>
            </p:custDataLst>
            <p:extLst/>
          </p:nvPr>
        </p:nvGraphicFramePr>
        <p:xfrm>
          <a:off x="1149350" y="2045495"/>
          <a:ext cx="4837114" cy="1489074"/>
        </p:xfrm>
        <a:graphic>
          <a:graphicData uri="http://schemas.openxmlformats.org/drawingml/2006/chart">
            <c:chart xmlns:c="http://schemas.openxmlformats.org/drawingml/2006/chart" xmlns:r="http://schemas.openxmlformats.org/officeDocument/2006/relationships" r:id="rId45"/>
          </a:graphicData>
        </a:graphic>
      </p:graphicFrame>
      <p:sp>
        <p:nvSpPr>
          <p:cNvPr id="41" name="TextBox 7"/>
          <p:cNvSpPr txBox="1">
            <a:spLocks noChangeArrowheads="1"/>
          </p:cNvSpPr>
          <p:nvPr/>
        </p:nvSpPr>
        <p:spPr bwMode="auto">
          <a:xfrm>
            <a:off x="819870" y="3635189"/>
            <a:ext cx="12260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1588" indent="-3175" defTabSz="114300">
              <a:defRPr>
                <a:solidFill>
                  <a:schemeClr val="tx1"/>
                </a:solidFill>
                <a:latin typeface="Arial" panose="020B0604020202020204" pitchFamily="34" charset="0"/>
                <a:cs typeface="Arial" panose="020B0604020202020204" pitchFamily="34" charset="0"/>
              </a:defRPr>
            </a:lvl1pPr>
            <a:lvl2pPr defTabSz="114300">
              <a:defRPr>
                <a:solidFill>
                  <a:schemeClr val="tx1"/>
                </a:solidFill>
                <a:latin typeface="Arial" panose="020B0604020202020204" pitchFamily="34" charset="0"/>
                <a:cs typeface="Arial" panose="020B0604020202020204" pitchFamily="34" charset="0"/>
              </a:defRPr>
            </a:lvl2pPr>
            <a:lvl3pPr defTabSz="114300">
              <a:defRPr>
                <a:solidFill>
                  <a:schemeClr val="tx1"/>
                </a:solidFill>
                <a:latin typeface="Arial" panose="020B0604020202020204" pitchFamily="34" charset="0"/>
                <a:cs typeface="Arial" panose="020B0604020202020204" pitchFamily="34" charset="0"/>
              </a:defRPr>
            </a:lvl3pPr>
            <a:lvl4pPr defTabSz="114300">
              <a:defRPr>
                <a:solidFill>
                  <a:schemeClr val="tx1"/>
                </a:solidFill>
                <a:latin typeface="Arial" panose="020B0604020202020204" pitchFamily="34" charset="0"/>
                <a:cs typeface="Arial" panose="020B0604020202020204" pitchFamily="34" charset="0"/>
              </a:defRPr>
            </a:lvl4pPr>
            <a:lvl5pPr defTabSz="114300">
              <a:defRPr>
                <a:solidFill>
                  <a:schemeClr val="tx1"/>
                </a:solidFill>
                <a:latin typeface="Arial" panose="020B0604020202020204" pitchFamily="34" charset="0"/>
                <a:cs typeface="Arial" panose="020B0604020202020204" pitchFamily="34" charset="0"/>
              </a:defRPr>
            </a:lvl5pPr>
            <a:lvl6pPr marL="22844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601"/>
              </a:spcBef>
              <a:defRPr/>
            </a:pPr>
            <a:r>
              <a:rPr lang="en-ZA" altLang="en-US" sz="1200" b="1" dirty="0">
                <a:latin typeface="+mj-lt"/>
              </a:rPr>
              <a:t>Awareness </a:t>
            </a:r>
            <a:br>
              <a:rPr lang="en-ZA" altLang="en-US" sz="1200" b="1" dirty="0">
                <a:latin typeface="+mj-lt"/>
              </a:rPr>
            </a:br>
            <a:r>
              <a:rPr lang="en-US" altLang="en-US" sz="800" b="1" dirty="0">
                <a:solidFill>
                  <a:prstClr val="black"/>
                </a:solidFill>
                <a:latin typeface="Trebuchet MS"/>
                <a:cs typeface="+mn-cs"/>
              </a:rPr>
              <a:t>of Holiday-taking experiences within SA</a:t>
            </a:r>
            <a:endParaRPr lang="en-ZA" altLang="en-US" sz="800" b="1" dirty="0">
              <a:solidFill>
                <a:prstClr val="black"/>
              </a:solidFill>
              <a:latin typeface="Trebuchet MS"/>
              <a:cs typeface="+mn-cs"/>
            </a:endParaRPr>
          </a:p>
        </p:txBody>
      </p:sp>
      <p:sp>
        <p:nvSpPr>
          <p:cNvPr id="42" name="TextBox 9"/>
          <p:cNvSpPr txBox="1">
            <a:spLocks noChangeArrowheads="1"/>
          </p:cNvSpPr>
          <p:nvPr/>
        </p:nvSpPr>
        <p:spPr bwMode="auto">
          <a:xfrm>
            <a:off x="3005846" y="3616722"/>
            <a:ext cx="1140684" cy="46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nchor="ctr">
            <a:spAutoFit/>
          </a:bodyPr>
          <a:lstStyle>
            <a:lvl1pPr marL="1588" indent="-3175" defTabSz="114300">
              <a:defRPr>
                <a:solidFill>
                  <a:schemeClr val="tx1"/>
                </a:solidFill>
                <a:latin typeface="Arial" panose="020B0604020202020204" pitchFamily="34" charset="0"/>
                <a:cs typeface="Arial" panose="020B0604020202020204" pitchFamily="34" charset="0"/>
              </a:defRPr>
            </a:lvl1pPr>
            <a:lvl2pPr defTabSz="114300">
              <a:defRPr>
                <a:solidFill>
                  <a:schemeClr val="tx1"/>
                </a:solidFill>
                <a:latin typeface="Arial" panose="020B0604020202020204" pitchFamily="34" charset="0"/>
                <a:cs typeface="Arial" panose="020B0604020202020204" pitchFamily="34" charset="0"/>
              </a:defRPr>
            </a:lvl2pPr>
            <a:lvl3pPr defTabSz="114300">
              <a:defRPr>
                <a:solidFill>
                  <a:schemeClr val="tx1"/>
                </a:solidFill>
                <a:latin typeface="Arial" panose="020B0604020202020204" pitchFamily="34" charset="0"/>
                <a:cs typeface="Arial" panose="020B0604020202020204" pitchFamily="34" charset="0"/>
              </a:defRPr>
            </a:lvl3pPr>
            <a:lvl4pPr defTabSz="114300">
              <a:defRPr>
                <a:solidFill>
                  <a:schemeClr val="tx1"/>
                </a:solidFill>
                <a:latin typeface="Arial" panose="020B0604020202020204" pitchFamily="34" charset="0"/>
                <a:cs typeface="Arial" panose="020B0604020202020204" pitchFamily="34" charset="0"/>
              </a:defRPr>
            </a:lvl4pPr>
            <a:lvl5pPr defTabSz="114300">
              <a:defRPr>
                <a:solidFill>
                  <a:schemeClr val="tx1"/>
                </a:solidFill>
                <a:latin typeface="Arial" panose="020B0604020202020204" pitchFamily="34" charset="0"/>
                <a:cs typeface="Arial" panose="020B0604020202020204" pitchFamily="34" charset="0"/>
              </a:defRPr>
            </a:lvl5pPr>
            <a:lvl6pPr marL="22844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601"/>
              </a:spcBef>
              <a:defRPr/>
            </a:pPr>
            <a:r>
              <a:rPr lang="en-ZA" altLang="en-US" sz="1200" b="1" dirty="0">
                <a:latin typeface="+mj-lt"/>
                <a:sym typeface="Calibri" panose="020F0502020204030204" pitchFamily="34" charset="0"/>
              </a:rPr>
              <a:t>Consideration</a:t>
            </a:r>
            <a:br>
              <a:rPr lang="en-ZA" altLang="en-US" sz="1200" b="1" dirty="0">
                <a:latin typeface="+mj-lt"/>
                <a:sym typeface="Calibri" panose="020F0502020204030204" pitchFamily="34" charset="0"/>
              </a:rPr>
            </a:br>
            <a:r>
              <a:rPr lang="en-US" altLang="en-US" sz="800" b="1" dirty="0">
                <a:solidFill>
                  <a:prstClr val="black"/>
                </a:solidFill>
                <a:latin typeface="Trebuchet MS"/>
              </a:rPr>
              <a:t>of Holiday-taking experiences within SA</a:t>
            </a:r>
            <a:endParaRPr lang="en-ZA" altLang="en-US" sz="1200" b="1" dirty="0">
              <a:solidFill>
                <a:prstClr val="black"/>
              </a:solidFill>
              <a:latin typeface="Trebuchet MS"/>
              <a:cs typeface="+mn-cs"/>
            </a:endParaRPr>
          </a:p>
        </p:txBody>
      </p:sp>
      <p:cxnSp>
        <p:nvCxnSpPr>
          <p:cNvPr id="47" name="Straight Connector 46"/>
          <p:cNvCxnSpPr/>
          <p:nvPr>
            <p:custDataLst>
              <p:tags r:id="rId6"/>
            </p:custDataLst>
          </p:nvPr>
        </p:nvCxnSpPr>
        <p:spPr bwMode="gray">
          <a:xfrm>
            <a:off x="9813835" y="2251869"/>
            <a:ext cx="285750"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custDataLst>
              <p:tags r:id="rId7"/>
            </p:custDataLst>
          </p:nvPr>
        </p:nvCxnSpPr>
        <p:spPr bwMode="gray">
          <a:xfrm>
            <a:off x="9813835" y="2667794"/>
            <a:ext cx="285750" cy="0"/>
          </a:xfrm>
          <a:prstGeom prst="line">
            <a:avLst/>
          </a:prstGeom>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Oval 48"/>
          <p:cNvSpPr/>
          <p:nvPr>
            <p:custDataLst>
              <p:tags r:id="rId8"/>
            </p:custDataLst>
          </p:nvPr>
        </p:nvSpPr>
        <p:spPr bwMode="auto">
          <a:xfrm>
            <a:off x="9918611" y="2213771"/>
            <a:ext cx="76199" cy="76199"/>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custDataLst>
              <p:tags r:id="rId9"/>
            </p:custDataLst>
          </p:nvPr>
        </p:nvSpPr>
        <p:spPr bwMode="auto">
          <a:xfrm>
            <a:off x="9918611" y="2629695"/>
            <a:ext cx="76199" cy="76199"/>
          </a:xfrm>
          <a:prstGeom prst="ellipse">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2"/>
          <p:cNvSpPr>
            <a:spLocks noGrp="1"/>
          </p:cNvSpPr>
          <p:nvPr>
            <p:custDataLst>
              <p:tags r:id="rId10"/>
            </p:custDataLst>
          </p:nvPr>
        </p:nvSpPr>
        <p:spPr bwMode="auto">
          <a:xfrm>
            <a:off x="10150385" y="2167731"/>
            <a:ext cx="1150938" cy="365126"/>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5067F713-936F-45A8-A7A6-71A19A056508}" type="datetime'Over''all (Fe''''''b'' ''’17)&#10;''n''=''''1,0''''''''''''''0''0'">
              <a:rPr lang="en-ZA" altLang="en-US" sz="1200">
                <a:latin typeface="+mn-lt"/>
                <a:ea typeface="MS PGothic" panose="020B0600070205080204" pitchFamily="34" charset="-128"/>
                <a:sym typeface="+mn-lt"/>
              </a:rPr>
              <a:pPr marL="0" lvl="1" indent="0">
                <a:spcBef>
                  <a:spcPct val="0"/>
                </a:spcBef>
                <a:buNone/>
              </a:pPr>
              <a:t>Overall (Feb ’17)
n=1,000</a:t>
            </a:fld>
            <a:endParaRPr lang="en-ZA" sz="1200" dirty="0">
              <a:latin typeface="+mn-lt"/>
              <a:ea typeface="MS PGothic" panose="020B0600070205080204" pitchFamily="34" charset="-128"/>
              <a:sym typeface="+mn-lt"/>
            </a:endParaRPr>
          </a:p>
        </p:txBody>
      </p:sp>
      <p:sp>
        <p:nvSpPr>
          <p:cNvPr id="50" name="Text Placeholder 2"/>
          <p:cNvSpPr>
            <a:spLocks noGrp="1"/>
          </p:cNvSpPr>
          <p:nvPr>
            <p:custDataLst>
              <p:tags r:id="rId11"/>
            </p:custDataLst>
          </p:nvPr>
        </p:nvSpPr>
        <p:spPr bwMode="auto">
          <a:xfrm>
            <a:off x="10150387" y="2583656"/>
            <a:ext cx="1154113" cy="365126"/>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E1B9339E-765B-4F32-A05F-E51C48B33931}" type="datetime'''Ov''e''ra''ll ''''(Au''g ''''‘16)''&#10;n''=1'''',''''''000'''">
              <a:rPr lang="en-ZA" altLang="en-US" sz="1200">
                <a:latin typeface="+mn-lt"/>
                <a:ea typeface="MS PGothic" panose="020B0600070205080204" pitchFamily="34" charset="-128"/>
                <a:sym typeface="+mn-lt"/>
              </a:rPr>
              <a:pPr marL="0" lvl="1" indent="0">
                <a:spcBef>
                  <a:spcPct val="0"/>
                </a:spcBef>
                <a:buNone/>
              </a:pPr>
              <a:t>Overall (Aug ‘16)
n=1,000</a:t>
            </a:fld>
            <a:endParaRPr lang="en-ZA" sz="1200" dirty="0">
              <a:latin typeface="+mn-lt"/>
              <a:ea typeface="MS PGothic" panose="020B0600070205080204" pitchFamily="34" charset="-128"/>
              <a:sym typeface="+mn-lt"/>
            </a:endParaRPr>
          </a:p>
        </p:txBody>
      </p:sp>
      <p:sp>
        <p:nvSpPr>
          <p:cNvPr id="52" name="TextBox 10"/>
          <p:cNvSpPr txBox="1">
            <a:spLocks noChangeArrowheads="1"/>
          </p:cNvSpPr>
          <p:nvPr/>
        </p:nvSpPr>
        <p:spPr bwMode="auto">
          <a:xfrm>
            <a:off x="5070701" y="3616722"/>
            <a:ext cx="1098640" cy="46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nchor="ctr">
            <a:spAutoFit/>
          </a:bodyPr>
          <a:lstStyle>
            <a:lvl1pPr marL="1588" indent="-3175" defTabSz="114300">
              <a:defRPr>
                <a:solidFill>
                  <a:schemeClr val="tx1"/>
                </a:solidFill>
                <a:latin typeface="Arial" panose="020B0604020202020204" pitchFamily="34" charset="0"/>
                <a:cs typeface="Arial" panose="020B0604020202020204" pitchFamily="34" charset="0"/>
              </a:defRPr>
            </a:lvl1pPr>
            <a:lvl2pPr defTabSz="114300">
              <a:defRPr>
                <a:solidFill>
                  <a:schemeClr val="tx1"/>
                </a:solidFill>
                <a:latin typeface="Arial" panose="020B0604020202020204" pitchFamily="34" charset="0"/>
                <a:cs typeface="Arial" panose="020B0604020202020204" pitchFamily="34" charset="0"/>
              </a:defRPr>
            </a:lvl2pPr>
            <a:lvl3pPr defTabSz="114300">
              <a:defRPr>
                <a:solidFill>
                  <a:schemeClr val="tx1"/>
                </a:solidFill>
                <a:latin typeface="Arial" panose="020B0604020202020204" pitchFamily="34" charset="0"/>
                <a:cs typeface="Arial" panose="020B0604020202020204" pitchFamily="34" charset="0"/>
              </a:defRPr>
            </a:lvl3pPr>
            <a:lvl4pPr defTabSz="114300">
              <a:defRPr>
                <a:solidFill>
                  <a:schemeClr val="tx1"/>
                </a:solidFill>
                <a:latin typeface="Arial" panose="020B0604020202020204" pitchFamily="34" charset="0"/>
                <a:cs typeface="Arial" panose="020B0604020202020204" pitchFamily="34" charset="0"/>
              </a:defRPr>
            </a:lvl4pPr>
            <a:lvl5pPr defTabSz="114300">
              <a:defRPr>
                <a:solidFill>
                  <a:schemeClr val="tx1"/>
                </a:solidFill>
                <a:latin typeface="Arial" panose="020B0604020202020204" pitchFamily="34" charset="0"/>
                <a:cs typeface="Arial" panose="020B0604020202020204" pitchFamily="34" charset="0"/>
              </a:defRPr>
            </a:lvl5pPr>
            <a:lvl6pPr marL="22844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601"/>
              </a:spcBef>
              <a:defRPr/>
            </a:pPr>
            <a:r>
              <a:rPr lang="en-ZA" altLang="en-US" sz="1200" b="1" dirty="0">
                <a:latin typeface="+mj-lt"/>
                <a:sym typeface="Calibri" panose="020F0502020204030204" pitchFamily="34" charset="0"/>
              </a:rPr>
              <a:t>Selection</a:t>
            </a:r>
            <a:br>
              <a:rPr lang="en-ZA" altLang="en-US" sz="1200" b="1" dirty="0">
                <a:latin typeface="+mj-lt"/>
                <a:sym typeface="Calibri" panose="020F0502020204030204" pitchFamily="34" charset="0"/>
              </a:rPr>
            </a:br>
            <a:r>
              <a:rPr lang="en-US" altLang="en-US" sz="800" b="1" dirty="0">
                <a:solidFill>
                  <a:prstClr val="black"/>
                </a:solidFill>
                <a:latin typeface="Trebuchet MS"/>
              </a:rPr>
              <a:t>of Holiday-taking experiences within SA</a:t>
            </a:r>
            <a:endParaRPr lang="en-ZA" altLang="en-US" sz="1200" b="1" dirty="0">
              <a:solidFill>
                <a:prstClr val="black"/>
              </a:solidFill>
              <a:latin typeface="Trebuchet MS"/>
              <a:cs typeface="+mn-cs"/>
            </a:endParaRPr>
          </a:p>
        </p:txBody>
      </p:sp>
      <p:cxnSp>
        <p:nvCxnSpPr>
          <p:cNvPr id="56" name="Straight Connector 55"/>
          <p:cNvCxnSpPr/>
          <p:nvPr>
            <p:custDataLst>
              <p:tags r:id="rId12"/>
            </p:custDataLst>
          </p:nvPr>
        </p:nvCxnSpPr>
        <p:spPr bwMode="auto">
          <a:xfrm>
            <a:off x="7446873" y="3513931"/>
            <a:ext cx="50800"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custDataLst>
              <p:tags r:id="rId13"/>
            </p:custDataLst>
          </p:nvPr>
        </p:nvCxnSpPr>
        <p:spPr bwMode="auto">
          <a:xfrm>
            <a:off x="7446873" y="2167731"/>
            <a:ext cx="50800"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custDataLst>
              <p:tags r:id="rId14"/>
            </p:custDataLst>
          </p:nvPr>
        </p:nvCxnSpPr>
        <p:spPr bwMode="auto">
          <a:xfrm>
            <a:off x="7446873" y="3267869"/>
            <a:ext cx="50800"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custDataLst>
              <p:tags r:id="rId15"/>
            </p:custDataLst>
          </p:nvPr>
        </p:nvCxnSpPr>
        <p:spPr bwMode="auto">
          <a:xfrm>
            <a:off x="7446873" y="2901156"/>
            <a:ext cx="50800"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custDataLst>
              <p:tags r:id="rId16"/>
            </p:custDataLst>
          </p:nvPr>
        </p:nvCxnSpPr>
        <p:spPr bwMode="auto">
          <a:xfrm>
            <a:off x="7446873" y="2534444"/>
            <a:ext cx="50800"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30" name="Chart 129"/>
          <p:cNvGraphicFramePr/>
          <p:nvPr>
            <p:custDataLst>
              <p:tags r:id="rId17"/>
            </p:custDataLst>
            <p:extLst/>
          </p:nvPr>
        </p:nvGraphicFramePr>
        <p:xfrm>
          <a:off x="7415125" y="2085180"/>
          <a:ext cx="3419475" cy="1511300"/>
        </p:xfrm>
        <a:graphic>
          <a:graphicData uri="http://schemas.openxmlformats.org/drawingml/2006/chart">
            <c:chart xmlns:c="http://schemas.openxmlformats.org/drawingml/2006/chart" xmlns:r="http://schemas.openxmlformats.org/officeDocument/2006/relationships" r:id="rId46"/>
          </a:graphicData>
        </a:graphic>
      </p:graphicFrame>
      <p:sp>
        <p:nvSpPr>
          <p:cNvPr id="60" name="Text Placeholder 2"/>
          <p:cNvSpPr>
            <a:spLocks noGrp="1"/>
          </p:cNvSpPr>
          <p:nvPr>
            <p:custDataLst>
              <p:tags r:id="rId18"/>
            </p:custDataLst>
          </p:nvPr>
        </p:nvSpPr>
        <p:spPr bwMode="gray">
          <a:xfrm>
            <a:off x="7094450" y="2810672"/>
            <a:ext cx="250825"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buNone/>
            </a:pPr>
            <a:fld id="{51632975-02AB-4B59-8A53-996BE4A90C4F}" type="datetime'''9''''''''''''''''''''''''''0''%'''''''''''''''''''">
              <a:rPr lang="en-ZA" altLang="en-US" sz="1200">
                <a:latin typeface="+mn-lt"/>
                <a:ea typeface="MS PGothic" panose="020B0600070205080204" pitchFamily="34" charset="-128"/>
                <a:sym typeface="+mn-lt"/>
              </a:rPr>
              <a:pPr marL="0" lvl="1" indent="0" algn="r">
                <a:spcBef>
                  <a:spcPct val="0"/>
                </a:spcBef>
                <a:buNone/>
              </a:pPr>
              <a:t>90%</a:t>
            </a:fld>
            <a:endParaRPr lang="en-ZA" sz="1200" dirty="0">
              <a:latin typeface="+mn-lt"/>
              <a:ea typeface="MS PGothic" panose="020B0600070205080204" pitchFamily="34" charset="-128"/>
              <a:sym typeface="+mn-lt"/>
            </a:endParaRPr>
          </a:p>
        </p:txBody>
      </p:sp>
      <p:sp>
        <p:nvSpPr>
          <p:cNvPr id="61" name="Text Placeholder 2"/>
          <p:cNvSpPr>
            <a:spLocks noGrp="1"/>
          </p:cNvSpPr>
          <p:nvPr>
            <p:custDataLst>
              <p:tags r:id="rId19"/>
            </p:custDataLst>
          </p:nvPr>
        </p:nvSpPr>
        <p:spPr bwMode="gray">
          <a:xfrm>
            <a:off x="7094450" y="3177383"/>
            <a:ext cx="250825"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buNone/>
            </a:pPr>
            <a:fld id="{91E9596F-1DB7-4F51-90C3-DD1A6E92F7D2}" type="datetime'''''''''''''8''''''''''''''''''5''''''%'''''''''">
              <a:rPr lang="en-ZA" altLang="en-US" sz="1200">
                <a:latin typeface="+mn-lt"/>
                <a:ea typeface="MS PGothic" panose="020B0600070205080204" pitchFamily="34" charset="-128"/>
                <a:sym typeface="+mn-lt"/>
              </a:rPr>
              <a:pPr marL="0" lvl="1" indent="0" algn="r">
                <a:spcBef>
                  <a:spcPct val="0"/>
                </a:spcBef>
                <a:buNone/>
              </a:pPr>
              <a:t>85%</a:t>
            </a:fld>
            <a:endParaRPr lang="en-ZA" sz="1200" dirty="0">
              <a:latin typeface="+mn-lt"/>
              <a:ea typeface="MS PGothic" panose="020B0600070205080204" pitchFamily="34" charset="-128"/>
              <a:sym typeface="+mn-lt"/>
            </a:endParaRPr>
          </a:p>
        </p:txBody>
      </p:sp>
      <p:sp>
        <p:nvSpPr>
          <p:cNvPr id="62" name="Text Placeholder 2"/>
          <p:cNvSpPr>
            <a:spLocks noGrp="1"/>
          </p:cNvSpPr>
          <p:nvPr>
            <p:custDataLst>
              <p:tags r:id="rId20"/>
            </p:custDataLst>
          </p:nvPr>
        </p:nvSpPr>
        <p:spPr bwMode="gray">
          <a:xfrm>
            <a:off x="7173824" y="3423446"/>
            <a:ext cx="17145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buNone/>
            </a:pPr>
            <a:fld id="{61109FA4-DD1A-42EB-8424-6E81E251B926}" type="datetime'''''''''''''''0''''''''''''''''''''''''''''''%'''''''''''">
              <a:rPr lang="en-ZA" altLang="en-US" sz="1200">
                <a:latin typeface="+mn-lt"/>
                <a:ea typeface="MS PGothic" panose="020B0600070205080204" pitchFamily="34" charset="-128"/>
                <a:sym typeface="+mn-lt"/>
              </a:rPr>
              <a:pPr marL="0" lvl="1" indent="0" algn="r">
                <a:spcBef>
                  <a:spcPct val="0"/>
                </a:spcBef>
                <a:buNone/>
              </a:pPr>
              <a:t>0%</a:t>
            </a:fld>
            <a:endParaRPr lang="en-ZA" sz="1200" dirty="0">
              <a:latin typeface="+mn-lt"/>
              <a:ea typeface="MS PGothic" panose="020B0600070205080204" pitchFamily="34" charset="-128"/>
              <a:sym typeface="+mn-lt"/>
            </a:endParaRPr>
          </a:p>
        </p:txBody>
      </p:sp>
      <p:sp>
        <p:nvSpPr>
          <p:cNvPr id="63" name="Text Placeholder 2"/>
          <p:cNvSpPr>
            <a:spLocks noGrp="1"/>
          </p:cNvSpPr>
          <p:nvPr>
            <p:custDataLst>
              <p:tags r:id="rId21"/>
            </p:custDataLst>
          </p:nvPr>
        </p:nvSpPr>
        <p:spPr bwMode="gray">
          <a:xfrm>
            <a:off x="7094450" y="2443958"/>
            <a:ext cx="250825"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buNone/>
            </a:pPr>
            <a:fld id="{0AF1C571-4713-4D01-B751-8E033B5EC40E}" type="datetime'''''''''''''''9''''''''''''''''''5''%'''''''''''''''''''''''''">
              <a:rPr lang="en-ZA" altLang="en-US" sz="1200">
                <a:latin typeface="+mn-lt"/>
                <a:ea typeface="MS PGothic" panose="020B0600070205080204" pitchFamily="34" charset="-128"/>
                <a:sym typeface="+mn-lt"/>
              </a:rPr>
              <a:pPr marL="0" lvl="1" indent="0" algn="r">
                <a:spcBef>
                  <a:spcPct val="0"/>
                </a:spcBef>
                <a:buNone/>
              </a:pPr>
              <a:t>95%</a:t>
            </a:fld>
            <a:endParaRPr lang="en-ZA" sz="1200" dirty="0">
              <a:latin typeface="+mn-lt"/>
              <a:ea typeface="MS PGothic" panose="020B0600070205080204" pitchFamily="34" charset="-128"/>
              <a:sym typeface="+mn-lt"/>
            </a:endParaRPr>
          </a:p>
        </p:txBody>
      </p:sp>
      <p:sp>
        <p:nvSpPr>
          <p:cNvPr id="59" name="Text Placeholder 2"/>
          <p:cNvSpPr>
            <a:spLocks noGrp="1"/>
          </p:cNvSpPr>
          <p:nvPr>
            <p:custDataLst>
              <p:tags r:id="rId22"/>
            </p:custDataLst>
          </p:nvPr>
        </p:nvSpPr>
        <p:spPr bwMode="gray">
          <a:xfrm>
            <a:off x="7015074" y="2077246"/>
            <a:ext cx="3302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buNone/>
            </a:pPr>
            <a:fld id="{6E1EFD0B-0AA3-46B7-A9F8-28A5E8CD5D87}" type="datetime'''''''''''''''''''1''''0''''''''''''0''''''%'''''''''''''">
              <a:rPr lang="en-ZA" altLang="en-US" sz="1200">
                <a:latin typeface="+mn-lt"/>
                <a:ea typeface="MS PGothic" panose="020B0600070205080204" pitchFamily="34" charset="-128"/>
                <a:sym typeface="+mn-lt"/>
              </a:rPr>
              <a:pPr marL="0" lvl="1" indent="0" algn="r">
                <a:spcBef>
                  <a:spcPct val="0"/>
                </a:spcBef>
                <a:buNone/>
              </a:pPr>
              <a:t>100%</a:t>
            </a:fld>
            <a:endParaRPr lang="en-ZA" sz="1200" dirty="0">
              <a:latin typeface="+mn-lt"/>
              <a:ea typeface="MS PGothic" panose="020B0600070205080204" pitchFamily="34" charset="-128"/>
              <a:sym typeface="+mn-lt"/>
            </a:endParaRPr>
          </a:p>
        </p:txBody>
      </p:sp>
      <p:sp useBgFill="1">
        <p:nvSpPr>
          <p:cNvPr id="7" name="Freeform 6"/>
          <p:cNvSpPr/>
          <p:nvPr>
            <p:custDataLst>
              <p:tags r:id="rId23"/>
            </p:custDataLst>
          </p:nvPr>
        </p:nvSpPr>
        <p:spPr bwMode="auto">
          <a:xfrm>
            <a:off x="7424650" y="3401220"/>
            <a:ext cx="146051"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sp>
        <p:nvSpPr>
          <p:cNvPr id="5" name="Freeform 4"/>
          <p:cNvSpPr/>
          <p:nvPr>
            <p:custDataLst>
              <p:tags r:id="rId24"/>
            </p:custDataLst>
          </p:nvPr>
        </p:nvSpPr>
        <p:spPr bwMode="auto">
          <a:xfrm>
            <a:off x="7424650" y="3401219"/>
            <a:ext cx="146051" cy="39688"/>
          </a:xfrm>
          <a:custGeom>
            <a:avLst/>
            <a:gdLst/>
            <a:ahLst/>
            <a:cxnLst/>
            <a:rect l="0" t="0" r="0" b="0"/>
            <a:pathLst>
              <a:path w="146051" h="39688">
                <a:moveTo>
                  <a:pt x="0" y="39687"/>
                </a:moveTo>
                <a:lnTo>
                  <a:pt x="146050" y="0"/>
                </a:lnTo>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sp>
        <p:nvSpPr>
          <p:cNvPr id="6" name="Freeform 5"/>
          <p:cNvSpPr/>
          <p:nvPr>
            <p:custDataLst>
              <p:tags r:id="rId25"/>
            </p:custDataLst>
          </p:nvPr>
        </p:nvSpPr>
        <p:spPr bwMode="auto">
          <a:xfrm>
            <a:off x="7424650" y="3458369"/>
            <a:ext cx="146051" cy="39688"/>
          </a:xfrm>
          <a:custGeom>
            <a:avLst/>
            <a:gdLst/>
            <a:ahLst/>
            <a:cxnLst/>
            <a:rect l="0" t="0" r="0" b="0"/>
            <a:pathLst>
              <a:path w="146051" h="39688">
                <a:moveTo>
                  <a:pt x="0" y="39687"/>
                </a:moveTo>
                <a:lnTo>
                  <a:pt x="146050" y="0"/>
                </a:lnTo>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pPr defTabSz="914432" eaLnBrk="0" fontAlgn="base" hangingPunct="0">
              <a:spcBef>
                <a:spcPct val="0"/>
              </a:spcBef>
              <a:spcAft>
                <a:spcPct val="0"/>
              </a:spcAft>
            </a:pPr>
            <a:endParaRPr lang="en-US" sz="2400" dirty="0">
              <a:latin typeface="Arial" pitchFamily="-112" charset="0"/>
              <a:ea typeface="ヒラギノ角ゴ Pro W3" pitchFamily="-112" charset="-128"/>
              <a:cs typeface="ヒラギノ角ゴ Pro W3" pitchFamily="-112" charset="-128"/>
            </a:endParaRPr>
          </a:p>
        </p:txBody>
      </p:sp>
      <p:sp>
        <p:nvSpPr>
          <p:cNvPr id="67" name="TextBox 12"/>
          <p:cNvSpPr txBox="1">
            <a:spLocks noChangeArrowheads="1"/>
          </p:cNvSpPr>
          <p:nvPr/>
        </p:nvSpPr>
        <p:spPr bwMode="auto">
          <a:xfrm>
            <a:off x="6651937" y="3658844"/>
            <a:ext cx="1828800"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nchor="ctr">
            <a:spAutoFit/>
          </a:bodyPr>
          <a:lstStyle>
            <a:lvl1pPr marL="1588" indent="-3175" defTabSz="114300">
              <a:defRPr>
                <a:solidFill>
                  <a:schemeClr val="tx1"/>
                </a:solidFill>
                <a:latin typeface="Arial" panose="020B0604020202020204" pitchFamily="34" charset="0"/>
                <a:cs typeface="Arial" panose="020B0604020202020204" pitchFamily="34" charset="0"/>
              </a:defRPr>
            </a:lvl1pPr>
            <a:lvl2pPr defTabSz="114300">
              <a:defRPr>
                <a:solidFill>
                  <a:schemeClr val="tx1"/>
                </a:solidFill>
                <a:latin typeface="Arial" panose="020B0604020202020204" pitchFamily="34" charset="0"/>
                <a:cs typeface="Arial" panose="020B0604020202020204" pitchFamily="34" charset="0"/>
              </a:defRPr>
            </a:lvl2pPr>
            <a:lvl3pPr defTabSz="114300">
              <a:defRPr>
                <a:solidFill>
                  <a:schemeClr val="tx1"/>
                </a:solidFill>
                <a:latin typeface="Arial" panose="020B0604020202020204" pitchFamily="34" charset="0"/>
                <a:cs typeface="Arial" panose="020B0604020202020204" pitchFamily="34" charset="0"/>
              </a:defRPr>
            </a:lvl3pPr>
            <a:lvl4pPr defTabSz="114300">
              <a:defRPr>
                <a:solidFill>
                  <a:schemeClr val="tx1"/>
                </a:solidFill>
                <a:latin typeface="Arial" panose="020B0604020202020204" pitchFamily="34" charset="0"/>
                <a:cs typeface="Arial" panose="020B0604020202020204" pitchFamily="34" charset="0"/>
              </a:defRPr>
            </a:lvl4pPr>
            <a:lvl5pPr defTabSz="114300">
              <a:defRPr>
                <a:solidFill>
                  <a:schemeClr val="tx1"/>
                </a:solidFill>
                <a:latin typeface="Arial" panose="020B0604020202020204" pitchFamily="34" charset="0"/>
                <a:cs typeface="Arial" panose="020B0604020202020204" pitchFamily="34" charset="0"/>
              </a:defRPr>
            </a:lvl5pPr>
            <a:lvl6pPr marL="22844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ZA" altLang="en-US" sz="1100" b="1" dirty="0">
                <a:latin typeface="+mj-lt"/>
                <a:sym typeface="Calibri" panose="020F0502020204030204" pitchFamily="34" charset="0"/>
              </a:rPr>
              <a:t>Intent to travel</a:t>
            </a:r>
            <a:br>
              <a:rPr lang="en-ZA" altLang="en-US" sz="1100" b="1" dirty="0">
                <a:latin typeface="+mj-lt"/>
                <a:sym typeface="Calibri" panose="020F0502020204030204" pitchFamily="34" charset="0"/>
              </a:rPr>
            </a:br>
            <a:r>
              <a:rPr lang="en-ZA" altLang="en-US" sz="1100" b="1" dirty="0">
                <a:latin typeface="+mj-lt"/>
                <a:sym typeface="Calibri" panose="020F0502020204030204" pitchFamily="34" charset="0"/>
              </a:rPr>
              <a:t>in the future</a:t>
            </a:r>
            <a:endParaRPr lang="en-ZA" altLang="en-US" sz="1100" b="1" dirty="0">
              <a:latin typeface="+mj-lt"/>
            </a:endParaRPr>
          </a:p>
        </p:txBody>
      </p:sp>
      <p:sp>
        <p:nvSpPr>
          <p:cNvPr id="68" name="TextBox 13"/>
          <p:cNvSpPr txBox="1">
            <a:spLocks noChangeArrowheads="1"/>
          </p:cNvSpPr>
          <p:nvPr/>
        </p:nvSpPr>
        <p:spPr bwMode="auto">
          <a:xfrm>
            <a:off x="9851576" y="3673993"/>
            <a:ext cx="1828800"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nchor="ctr">
            <a:spAutoFit/>
          </a:bodyPr>
          <a:lstStyle>
            <a:lvl1pPr marL="1588" indent="-3175" defTabSz="114300">
              <a:defRPr>
                <a:solidFill>
                  <a:schemeClr val="tx1"/>
                </a:solidFill>
                <a:latin typeface="Arial" panose="020B0604020202020204" pitchFamily="34" charset="0"/>
                <a:cs typeface="Arial" panose="020B0604020202020204" pitchFamily="34" charset="0"/>
              </a:defRPr>
            </a:lvl1pPr>
            <a:lvl2pPr defTabSz="114300">
              <a:defRPr>
                <a:solidFill>
                  <a:schemeClr val="tx1"/>
                </a:solidFill>
                <a:latin typeface="Arial" panose="020B0604020202020204" pitchFamily="34" charset="0"/>
                <a:cs typeface="Arial" panose="020B0604020202020204" pitchFamily="34" charset="0"/>
              </a:defRPr>
            </a:lvl2pPr>
            <a:lvl3pPr defTabSz="114300">
              <a:defRPr>
                <a:solidFill>
                  <a:schemeClr val="tx1"/>
                </a:solidFill>
                <a:latin typeface="Arial" panose="020B0604020202020204" pitchFamily="34" charset="0"/>
                <a:cs typeface="Arial" panose="020B0604020202020204" pitchFamily="34" charset="0"/>
              </a:defRPr>
            </a:lvl3pPr>
            <a:lvl4pPr defTabSz="114300">
              <a:defRPr>
                <a:solidFill>
                  <a:schemeClr val="tx1"/>
                </a:solidFill>
                <a:latin typeface="Arial" panose="020B0604020202020204" pitchFamily="34" charset="0"/>
                <a:cs typeface="Arial" panose="020B0604020202020204" pitchFamily="34" charset="0"/>
              </a:defRPr>
            </a:lvl4pPr>
            <a:lvl5pPr defTabSz="114300">
              <a:defRPr>
                <a:solidFill>
                  <a:schemeClr val="tx1"/>
                </a:solidFill>
                <a:latin typeface="Arial" panose="020B0604020202020204" pitchFamily="34" charset="0"/>
                <a:cs typeface="Arial" panose="020B0604020202020204" pitchFamily="34" charset="0"/>
              </a:defRPr>
            </a:lvl5pPr>
            <a:lvl6pPr marL="22844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114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601"/>
              </a:spcBef>
              <a:defRPr/>
            </a:pPr>
            <a:r>
              <a:rPr lang="en-ZA" altLang="en-US" sz="1100" b="1" dirty="0">
                <a:latin typeface="+mj-lt"/>
              </a:rPr>
              <a:t>Intent to travel in</a:t>
            </a:r>
            <a:br>
              <a:rPr lang="en-ZA" altLang="en-US" sz="1100" b="1" dirty="0">
                <a:latin typeface="+mj-lt"/>
              </a:rPr>
            </a:br>
            <a:r>
              <a:rPr lang="en-ZA" altLang="en-US" sz="1100" b="1" dirty="0">
                <a:latin typeface="+mj-lt"/>
              </a:rPr>
              <a:t>the next 12 months</a:t>
            </a:r>
          </a:p>
        </p:txBody>
      </p:sp>
      <p:graphicFrame>
        <p:nvGraphicFramePr>
          <p:cNvPr id="64" name="Chart 63">
            <a:extLst>
              <a:ext uri="{FF2B5EF4-FFF2-40B4-BE49-F238E27FC236}">
                <a16:creationId xmlns:a16="http://schemas.microsoft.com/office/drawing/2014/main" xmlns="" id="{E88C8976-5586-4871-8174-610988C0723D}"/>
              </a:ext>
            </a:extLst>
          </p:cNvPr>
          <p:cNvGraphicFramePr/>
          <p:nvPr>
            <p:custDataLst>
              <p:tags r:id="rId26"/>
            </p:custDataLst>
            <p:extLst/>
          </p:nvPr>
        </p:nvGraphicFramePr>
        <p:xfrm>
          <a:off x="534990" y="4296570"/>
          <a:ext cx="10834687" cy="1427162"/>
        </p:xfrm>
        <a:graphic>
          <a:graphicData uri="http://schemas.openxmlformats.org/drawingml/2006/chart">
            <c:chart xmlns:c="http://schemas.openxmlformats.org/drawingml/2006/chart" xmlns:r="http://schemas.openxmlformats.org/officeDocument/2006/relationships" r:id="rId47"/>
          </a:graphicData>
        </a:graphic>
      </p:graphicFrame>
      <p:sp>
        <p:nvSpPr>
          <p:cNvPr id="95" name="Text Placeholder 2"/>
          <p:cNvSpPr>
            <a:spLocks noGrp="1"/>
          </p:cNvSpPr>
          <p:nvPr>
            <p:custDataLst>
              <p:tags r:id="rId27"/>
            </p:custDataLst>
          </p:nvPr>
        </p:nvSpPr>
        <p:spPr bwMode="auto">
          <a:xfrm>
            <a:off x="8226426" y="5691981"/>
            <a:ext cx="787401"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2D97644A-5E32-4780-912A-FC7A6F750BBD}" type="datetime'En''ga''ge in'' a va''rie''ty of'' a''''''ctivi''''t''i''''es'">
              <a:rPr lang="en-ZA" altLang="en-US" sz="1200">
                <a:latin typeface="+mj-lt"/>
                <a:ea typeface="+mj-ea"/>
                <a:cs typeface="+mj-cs"/>
                <a:sym typeface="+mj-lt"/>
              </a:rPr>
              <a:pPr marL="0" lvl="1" indent="0" algn="ctr">
                <a:spcBef>
                  <a:spcPct val="0"/>
                </a:spcBef>
                <a:buNone/>
              </a:pPr>
              <a:t>Engage in a variety of activities</a:t>
            </a:fld>
            <a:endParaRPr lang="en-ZA" sz="1200" dirty="0">
              <a:latin typeface="+mj-lt"/>
              <a:ea typeface="+mj-ea"/>
              <a:cs typeface="+mj-cs"/>
              <a:sym typeface="+mj-lt"/>
            </a:endParaRPr>
          </a:p>
        </p:txBody>
      </p:sp>
      <p:sp>
        <p:nvSpPr>
          <p:cNvPr id="96" name="Text Placeholder 2"/>
          <p:cNvSpPr>
            <a:spLocks noGrp="1"/>
          </p:cNvSpPr>
          <p:nvPr>
            <p:custDataLst>
              <p:tags r:id="rId28"/>
            </p:custDataLst>
          </p:nvPr>
        </p:nvSpPr>
        <p:spPr bwMode="auto">
          <a:xfrm>
            <a:off x="7123115" y="5691982"/>
            <a:ext cx="860425" cy="365126"/>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2A81988A-A257-411E-9382-E0B7ECDEC573}" type="datetime'''''''''''''V''isi''t'''' hi''''sto''''r''ic ''''site''s'">
              <a:rPr lang="en-ZA" altLang="en-US" sz="1200">
                <a:latin typeface="+mj-lt"/>
                <a:ea typeface="+mj-ea"/>
                <a:cs typeface="+mj-cs"/>
                <a:sym typeface="+mj-lt"/>
              </a:rPr>
              <a:pPr marL="0" lvl="1" indent="0" algn="ctr">
                <a:spcBef>
                  <a:spcPct val="0"/>
                </a:spcBef>
                <a:buNone/>
              </a:pPr>
              <a:t>Visit historic sites</a:t>
            </a:fld>
            <a:endParaRPr lang="en-ZA" sz="1200" dirty="0">
              <a:latin typeface="+mj-lt"/>
              <a:ea typeface="+mj-ea"/>
              <a:cs typeface="+mj-cs"/>
              <a:sym typeface="+mj-lt"/>
            </a:endParaRPr>
          </a:p>
        </p:txBody>
      </p:sp>
      <p:sp>
        <p:nvSpPr>
          <p:cNvPr id="102" name="Text Placeholder 2"/>
          <p:cNvSpPr>
            <a:spLocks noGrp="1"/>
          </p:cNvSpPr>
          <p:nvPr>
            <p:custDataLst>
              <p:tags r:id="rId29"/>
            </p:custDataLst>
          </p:nvPr>
        </p:nvSpPr>
        <p:spPr bwMode="auto">
          <a:xfrm>
            <a:off x="577851" y="5691982"/>
            <a:ext cx="1147762" cy="365126"/>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r>
              <a:rPr lang="en-ZA" altLang="en-US" sz="1200" dirty="0">
                <a:latin typeface="+mj-lt"/>
                <a:ea typeface="+mj-ea"/>
                <a:cs typeface="+mj-cs"/>
                <a:sym typeface="+mj-lt"/>
              </a:rPr>
              <a:t>Visit friends/ relatives</a:t>
            </a:r>
            <a:endParaRPr lang="en-ZA" sz="1200" dirty="0">
              <a:latin typeface="+mj-lt"/>
              <a:ea typeface="+mj-ea"/>
              <a:cs typeface="+mj-cs"/>
              <a:sym typeface="+mj-lt"/>
            </a:endParaRPr>
          </a:p>
        </p:txBody>
      </p:sp>
      <p:sp>
        <p:nvSpPr>
          <p:cNvPr id="101" name="Text Placeholder 2"/>
          <p:cNvSpPr>
            <a:spLocks noGrp="1"/>
          </p:cNvSpPr>
          <p:nvPr>
            <p:custDataLst>
              <p:tags r:id="rId30"/>
            </p:custDataLst>
          </p:nvPr>
        </p:nvSpPr>
        <p:spPr bwMode="auto">
          <a:xfrm>
            <a:off x="1624013" y="5691982"/>
            <a:ext cx="1189038" cy="365126"/>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3EE8D572-47D6-475F-A758-7D034FD5327B}" type="datetime'R''e''lax ''''a''t ''beach/''b''ush''/''''''''b''''e''r''g'">
              <a:rPr lang="en-ZA" altLang="en-US" sz="1200">
                <a:latin typeface="+mj-lt"/>
                <a:ea typeface="+mj-ea"/>
                <a:cs typeface="+mj-cs"/>
                <a:sym typeface="+mj-lt"/>
              </a:rPr>
              <a:pPr marL="0" lvl="1" indent="0" algn="ctr">
                <a:spcBef>
                  <a:spcPct val="0"/>
                </a:spcBef>
                <a:buNone/>
              </a:pPr>
              <a:t>Relax at beach/bush/berg</a:t>
            </a:fld>
            <a:endParaRPr lang="en-ZA" sz="1200" dirty="0">
              <a:latin typeface="+mj-lt"/>
              <a:ea typeface="+mj-ea"/>
              <a:cs typeface="+mj-cs"/>
              <a:sym typeface="+mj-lt"/>
            </a:endParaRPr>
          </a:p>
        </p:txBody>
      </p:sp>
      <p:sp>
        <p:nvSpPr>
          <p:cNvPr id="100" name="Text Placeholder 2"/>
          <p:cNvSpPr>
            <a:spLocks noGrp="1"/>
          </p:cNvSpPr>
          <p:nvPr>
            <p:custDataLst>
              <p:tags r:id="rId31"/>
            </p:custDataLst>
          </p:nvPr>
        </p:nvSpPr>
        <p:spPr bwMode="auto">
          <a:xfrm>
            <a:off x="2971802" y="5691981"/>
            <a:ext cx="627063"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D1F54DCA-896F-484F-ADD4-27AFE4FA1246}" type="datetime'''E''x''p''lo''r''''''e be''''au''''ti''f''ul'' scene''''ry'''">
              <a:rPr lang="en-ZA" altLang="en-US" sz="1200">
                <a:latin typeface="+mj-lt"/>
                <a:ea typeface="+mj-ea"/>
                <a:cs typeface="+mj-cs"/>
                <a:sym typeface="+mj-lt"/>
              </a:rPr>
              <a:pPr marL="0" lvl="1" indent="0" algn="ctr">
                <a:spcBef>
                  <a:spcPct val="0"/>
                </a:spcBef>
                <a:buNone/>
              </a:pPr>
              <a:t>Explore beautiful scenery</a:t>
            </a:fld>
            <a:endParaRPr lang="en-ZA" sz="1200" dirty="0">
              <a:latin typeface="+mj-lt"/>
              <a:ea typeface="+mj-ea"/>
              <a:cs typeface="+mj-cs"/>
              <a:sym typeface="+mj-lt"/>
            </a:endParaRPr>
          </a:p>
        </p:txBody>
      </p:sp>
      <p:sp>
        <p:nvSpPr>
          <p:cNvPr id="98" name="Text Placeholder 2"/>
          <p:cNvSpPr>
            <a:spLocks noGrp="1"/>
          </p:cNvSpPr>
          <p:nvPr>
            <p:custDataLst>
              <p:tags r:id="rId32"/>
            </p:custDataLst>
          </p:nvPr>
        </p:nvSpPr>
        <p:spPr bwMode="auto">
          <a:xfrm>
            <a:off x="4926014" y="5691981"/>
            <a:ext cx="984250"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A504C49B-B929-4E0F-AD3D-A33DD4C89458}" type="datetime'My frie''''nds/fam''ily'' r''''''''eco''m''m''e''''nded'''''''">
              <a:rPr lang="en-ZA" altLang="en-US" sz="1200">
                <a:latin typeface="+mn-lt"/>
                <a:ea typeface="+mj-ea"/>
                <a:cs typeface="+mj-cs"/>
                <a:sym typeface="+mn-lt"/>
              </a:rPr>
              <a:pPr marL="0" lvl="1" indent="0" algn="ctr">
                <a:spcBef>
                  <a:spcPct val="0"/>
                </a:spcBef>
                <a:buNone/>
              </a:pPr>
              <a:t>My friends/family recommended</a:t>
            </a:fld>
            <a:endParaRPr lang="en-ZA" sz="1200" dirty="0">
              <a:latin typeface="+mn-lt"/>
              <a:ea typeface="+mj-ea"/>
              <a:cs typeface="+mj-cs"/>
              <a:sym typeface="+mn-lt"/>
            </a:endParaRPr>
          </a:p>
        </p:txBody>
      </p:sp>
      <p:sp>
        <p:nvSpPr>
          <p:cNvPr id="99" name="Text Placeholder 2"/>
          <p:cNvSpPr>
            <a:spLocks noGrp="1"/>
          </p:cNvSpPr>
          <p:nvPr>
            <p:custDataLst>
              <p:tags r:id="rId33"/>
            </p:custDataLst>
          </p:nvPr>
        </p:nvSpPr>
        <p:spPr bwMode="auto">
          <a:xfrm>
            <a:off x="3970339" y="5691981"/>
            <a:ext cx="762000"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3C911C64-52F6-40C5-A92F-154FC5666FBE}" type="datetime'Exper''i''ence'' di''''f''f''''eren''t ''c''u''ltu''''r''es'">
              <a:rPr lang="en-ZA" altLang="en-US" sz="1200">
                <a:latin typeface="+mj-lt"/>
                <a:ea typeface="+mj-ea"/>
                <a:cs typeface="+mj-cs"/>
                <a:sym typeface="+mj-lt"/>
              </a:rPr>
              <a:pPr marL="0" lvl="1" indent="0" algn="ctr">
                <a:spcBef>
                  <a:spcPct val="0"/>
                </a:spcBef>
                <a:buNone/>
              </a:pPr>
              <a:t>Experience different cultures</a:t>
            </a:fld>
            <a:endParaRPr lang="en-ZA" sz="1200" dirty="0">
              <a:latin typeface="+mj-lt"/>
              <a:ea typeface="+mj-ea"/>
              <a:cs typeface="+mj-cs"/>
              <a:sym typeface="+mj-lt"/>
            </a:endParaRPr>
          </a:p>
        </p:txBody>
      </p:sp>
      <p:sp>
        <p:nvSpPr>
          <p:cNvPr id="97" name="Text Placeholder 2"/>
          <p:cNvSpPr>
            <a:spLocks noGrp="1"/>
          </p:cNvSpPr>
          <p:nvPr>
            <p:custDataLst>
              <p:tags r:id="rId34"/>
            </p:custDataLst>
          </p:nvPr>
        </p:nvSpPr>
        <p:spPr bwMode="auto">
          <a:xfrm>
            <a:off x="6011864" y="5691982"/>
            <a:ext cx="949326" cy="365126"/>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A232207C-AFE8-4174-BD2E-CED4EBF711B1}" type="datetime'Enj''o''y the'''' w''a''''rm ''''''''cli''''ma''''t''''e'''">
              <a:rPr lang="en-ZA" altLang="en-US" sz="1200">
                <a:latin typeface="+mj-lt"/>
                <a:ea typeface="+mj-ea"/>
                <a:cs typeface="+mj-cs"/>
                <a:sym typeface="+mj-lt"/>
              </a:rPr>
              <a:pPr marL="0" lvl="1" indent="0" algn="ctr">
                <a:spcBef>
                  <a:spcPct val="0"/>
                </a:spcBef>
                <a:buNone/>
              </a:pPr>
              <a:t>Enjoy the warm climate</a:t>
            </a:fld>
            <a:endParaRPr lang="en-ZA" sz="1200" dirty="0">
              <a:latin typeface="+mj-lt"/>
              <a:ea typeface="+mj-ea"/>
              <a:cs typeface="+mj-cs"/>
              <a:sym typeface="+mj-lt"/>
            </a:endParaRPr>
          </a:p>
        </p:txBody>
      </p:sp>
      <p:sp>
        <p:nvSpPr>
          <p:cNvPr id="93" name="Text Placeholder 2"/>
          <p:cNvSpPr>
            <a:spLocks noGrp="1"/>
          </p:cNvSpPr>
          <p:nvPr>
            <p:custDataLst>
              <p:tags r:id="rId35"/>
            </p:custDataLst>
          </p:nvPr>
        </p:nvSpPr>
        <p:spPr bwMode="auto">
          <a:xfrm>
            <a:off x="10394950" y="5691982"/>
            <a:ext cx="717550" cy="365126"/>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B3CC7C26-EAFF-4B65-8C51-324A9039A0F2}" type="datetime'''''F''o''''r'''' th''''''e foo''''d''/''''''wine'">
              <a:rPr lang="en-ZA" altLang="en-US" sz="1200">
                <a:latin typeface="+mj-lt"/>
                <a:ea typeface="+mj-ea"/>
                <a:cs typeface="+mj-cs"/>
                <a:sym typeface="+mj-lt"/>
              </a:rPr>
              <a:pPr marL="0" lvl="1" indent="0" algn="ctr">
                <a:spcBef>
                  <a:spcPct val="0"/>
                </a:spcBef>
                <a:buNone/>
              </a:pPr>
              <a:t>For the food/wine</a:t>
            </a:fld>
            <a:endParaRPr lang="en-ZA" sz="1200" dirty="0">
              <a:latin typeface="+mj-lt"/>
              <a:ea typeface="+mj-ea"/>
              <a:cs typeface="+mj-cs"/>
              <a:sym typeface="+mj-lt"/>
            </a:endParaRPr>
          </a:p>
        </p:txBody>
      </p:sp>
      <p:sp>
        <p:nvSpPr>
          <p:cNvPr id="94" name="Text Placeholder 2"/>
          <p:cNvSpPr>
            <a:spLocks noGrp="1"/>
          </p:cNvSpPr>
          <p:nvPr>
            <p:custDataLst>
              <p:tags r:id="rId36"/>
            </p:custDataLst>
          </p:nvPr>
        </p:nvSpPr>
        <p:spPr bwMode="auto">
          <a:xfrm>
            <a:off x="9228140" y="5691982"/>
            <a:ext cx="917575" cy="365126"/>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973B12B6-62A2-49DC-AF6D-99C237CB2080}" type="datetime'''Wa''''nt ''''t''o'''''' fu''lfi''l a'' dre''a''m'''''">
              <a:rPr lang="en-ZA" altLang="en-US" sz="1200">
                <a:latin typeface="+mj-lt"/>
                <a:ea typeface="+mj-ea"/>
                <a:cs typeface="+mj-cs"/>
                <a:sym typeface="+mj-lt"/>
              </a:rPr>
              <a:pPr marL="0" lvl="1" indent="0" algn="ctr">
                <a:spcBef>
                  <a:spcPct val="0"/>
                </a:spcBef>
                <a:buNone/>
              </a:pPr>
              <a:t>Want to fulfil a dream</a:t>
            </a:fld>
            <a:endParaRPr lang="en-ZA" sz="1200" dirty="0">
              <a:latin typeface="+mj-lt"/>
              <a:ea typeface="+mj-ea"/>
              <a:cs typeface="+mj-cs"/>
              <a:sym typeface="+mj-lt"/>
            </a:endParaRPr>
          </a:p>
        </p:txBody>
      </p:sp>
      <p:sp>
        <p:nvSpPr>
          <p:cNvPr id="103" name="Rectangle 102"/>
          <p:cNvSpPr/>
          <p:nvPr>
            <p:custDataLst>
              <p:tags r:id="rId37"/>
            </p:custDataLst>
          </p:nvPr>
        </p:nvSpPr>
        <p:spPr bwMode="auto">
          <a:xfrm>
            <a:off x="8315327" y="4471193"/>
            <a:ext cx="214313" cy="160338"/>
          </a:xfrm>
          <a:prstGeom prst="rect">
            <a:avLst/>
          </a:prstGeom>
          <a:solidFill>
            <a:schemeClr val="accent1"/>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p:custDataLst>
              <p:tags r:id="rId38"/>
            </p:custDataLst>
          </p:nvPr>
        </p:nvSpPr>
        <p:spPr bwMode="auto">
          <a:xfrm>
            <a:off x="9748840" y="4471193"/>
            <a:ext cx="214313" cy="160338"/>
          </a:xfrm>
          <a:prstGeom prst="rect">
            <a:avLst/>
          </a:prstGeom>
          <a:solidFill>
            <a:schemeClr val="accent2"/>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ext Placeholder 2"/>
          <p:cNvSpPr>
            <a:spLocks noGrp="1"/>
          </p:cNvSpPr>
          <p:nvPr>
            <p:custDataLst>
              <p:tags r:id="rId39"/>
            </p:custDataLst>
          </p:nvPr>
        </p:nvSpPr>
        <p:spPr bwMode="auto">
          <a:xfrm>
            <a:off x="8580439" y="4466433"/>
            <a:ext cx="1066801"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37EA7457-A8E4-4719-A871-00DC717E7F64}" type="datetime'Au''''''''g ''''''''‘''''1''6'''''''' ''''''(''n=''82''1'')'">
              <a:rPr lang="en-ZA" altLang="en-US" sz="1200">
                <a:latin typeface="+mj-lt"/>
                <a:ea typeface="+mj-ea"/>
                <a:cs typeface="+mj-cs"/>
                <a:sym typeface="+mj-lt"/>
              </a:rPr>
              <a:pPr marL="0" lvl="1" indent="0">
                <a:spcBef>
                  <a:spcPct val="0"/>
                </a:spcBef>
                <a:buNone/>
              </a:pPr>
              <a:t>Aug ‘16 (n=821)</a:t>
            </a:fld>
            <a:endParaRPr lang="en-ZA" sz="1200" dirty="0">
              <a:latin typeface="+mj-lt"/>
              <a:ea typeface="+mj-ea"/>
              <a:cs typeface="+mj-cs"/>
              <a:sym typeface="+mj-lt"/>
            </a:endParaRPr>
          </a:p>
        </p:txBody>
      </p:sp>
      <p:sp>
        <p:nvSpPr>
          <p:cNvPr id="105" name="Text Placeholder 2"/>
          <p:cNvSpPr>
            <a:spLocks noGrp="1"/>
          </p:cNvSpPr>
          <p:nvPr>
            <p:custDataLst>
              <p:tags r:id="rId40"/>
            </p:custDataLst>
          </p:nvPr>
        </p:nvSpPr>
        <p:spPr bwMode="auto">
          <a:xfrm>
            <a:off x="10013952" y="4466433"/>
            <a:ext cx="1063625"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B10435BA-46DA-46E7-9D4E-33819274F362}" type="datetime'''''''F''''''''e''b ’''''''1''''7 (''''''n=''''82''''''9)'''''">
              <a:rPr lang="en-ZA" altLang="en-US" sz="1200">
                <a:latin typeface="+mj-lt"/>
                <a:ea typeface="+mj-ea"/>
                <a:cs typeface="+mj-cs"/>
                <a:sym typeface="+mj-lt"/>
              </a:rPr>
              <a:pPr marL="0" lvl="1" indent="0">
                <a:spcBef>
                  <a:spcPct val="0"/>
                </a:spcBef>
                <a:buNone/>
              </a:pPr>
              <a:t>Feb ’17 (n=829)</a:t>
            </a:fld>
            <a:endParaRPr lang="en-ZA" sz="1200" dirty="0">
              <a:latin typeface="+mj-lt"/>
              <a:ea typeface="+mj-ea"/>
              <a:cs typeface="+mj-cs"/>
              <a:sym typeface="+mj-lt"/>
            </a:endParaRPr>
          </a:p>
        </p:txBody>
      </p:sp>
      <p:cxnSp>
        <p:nvCxnSpPr>
          <p:cNvPr id="107" name="Straight Connector 106"/>
          <p:cNvCxnSpPr/>
          <p:nvPr/>
        </p:nvCxnSpPr>
        <p:spPr>
          <a:xfrm flipV="1">
            <a:off x="735107" y="4259921"/>
            <a:ext cx="10669905" cy="0"/>
          </a:xfrm>
          <a:prstGeom prst="line">
            <a:avLst/>
          </a:prstGeom>
          <a:ln w="1905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4161563" y="4097998"/>
            <a:ext cx="3624692" cy="307777"/>
          </a:xfrm>
          <a:prstGeom prst="rect">
            <a:avLst/>
          </a:prstGeom>
          <a:solidFill>
            <a:schemeClr val="bg1"/>
          </a:solidFill>
        </p:spPr>
        <p:txBody>
          <a:bodyPr wrap="square">
            <a:spAutoFit/>
          </a:bodyPr>
          <a:lstStyle/>
          <a:p>
            <a:pPr algn="ctr"/>
            <a:r>
              <a:rPr lang="en-ZA" sz="1400" b="1" dirty="0">
                <a:solidFill>
                  <a:schemeClr val="tx1">
                    <a:lumMod val="85000"/>
                    <a:lumOff val="15000"/>
                  </a:schemeClr>
                </a:solidFill>
                <a:latin typeface="+mj-lt"/>
              </a:rPr>
              <a:t>Reasons to Travel within South Africa</a:t>
            </a:r>
          </a:p>
        </p:txBody>
      </p:sp>
      <p:sp>
        <p:nvSpPr>
          <p:cNvPr id="151" name="Rectangle 150"/>
          <p:cNvSpPr/>
          <p:nvPr/>
        </p:nvSpPr>
        <p:spPr>
          <a:xfrm>
            <a:off x="3429771" y="1619667"/>
            <a:ext cx="5088276" cy="327404"/>
          </a:xfrm>
          <a:prstGeom prst="rect">
            <a:avLst/>
          </a:prstGeom>
          <a:solidFill>
            <a:schemeClr val="bg1"/>
          </a:solidFill>
        </p:spPr>
        <p:txBody>
          <a:bodyPr wrap="square">
            <a:noAutofit/>
          </a:bodyPr>
          <a:lstStyle/>
          <a:p>
            <a:pPr algn="ctr"/>
            <a:r>
              <a:rPr lang="en-ZA" sz="1400" b="1" dirty="0">
                <a:solidFill>
                  <a:schemeClr val="tx1">
                    <a:lumMod val="85000"/>
                    <a:lumOff val="15000"/>
                  </a:schemeClr>
                </a:solidFill>
                <a:latin typeface="+mj-lt"/>
              </a:rPr>
              <a:t>Domestic Holiday-Taking Experiences within South Africa</a:t>
            </a:r>
          </a:p>
        </p:txBody>
      </p:sp>
      <p:pic>
        <p:nvPicPr>
          <p:cNvPr id="58"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394950" y="6239669"/>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5245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1588" y="92869"/>
          <a:ext cx="1588" cy="1588"/>
        </p:xfrm>
        <a:graphic>
          <a:graphicData uri="http://schemas.openxmlformats.org/presentationml/2006/ole">
            <mc:AlternateContent xmlns:mc="http://schemas.openxmlformats.org/markup-compatibility/2006">
              <mc:Choice xmlns:v="urn:schemas-microsoft-com:vml" Requires="v">
                <p:oleObj spid="_x0000_s46103" name="think-cell Slide" r:id="rId49" imgW="421" imgH="423" progId="TCLayout.ActiveDocument.1">
                  <p:embed/>
                </p:oleObj>
              </mc:Choice>
              <mc:Fallback>
                <p:oleObj name="think-cell Slide" r:id="rId49" imgW="421" imgH="423" progId="TCLayout.ActiveDocument.1">
                  <p:embed/>
                  <p:pic>
                    <p:nvPicPr>
                      <p:cNvPr id="11" name="Object 10" hidden="1"/>
                      <p:cNvPicPr/>
                      <p:nvPr/>
                    </p:nvPicPr>
                    <p:blipFill>
                      <a:blip r:embed="rId50"/>
                      <a:stretch>
                        <a:fillRect/>
                      </a:stretch>
                    </p:blipFill>
                    <p:spPr>
                      <a:xfrm>
                        <a:off x="1588" y="92869"/>
                        <a:ext cx="1588" cy="1588"/>
                      </a:xfrm>
                      <a:prstGeom prst="rect">
                        <a:avLst/>
                      </a:prstGeom>
                    </p:spPr>
                  </p:pic>
                </p:oleObj>
              </mc:Fallback>
            </mc:AlternateContent>
          </a:graphicData>
        </a:graphic>
      </p:graphicFrame>
      <p:sp>
        <p:nvSpPr>
          <p:cNvPr id="10" name="Rectangle 9" hidden="1"/>
          <p:cNvSpPr/>
          <p:nvPr>
            <p:custDataLst>
              <p:tags r:id="rId3"/>
            </p:custDataLst>
          </p:nvPr>
        </p:nvSpPr>
        <p:spPr bwMode="auto">
          <a:xfrm>
            <a:off x="0" y="91281"/>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IN" sz="1050" dirty="0">
              <a:latin typeface="+mj-lt"/>
              <a:ea typeface="+mj-ea"/>
              <a:cs typeface="+mj-cs"/>
              <a:sym typeface="+mj-lt"/>
            </a:endParaRPr>
          </a:p>
        </p:txBody>
      </p:sp>
      <p:sp>
        <p:nvSpPr>
          <p:cNvPr id="2" name="Title 1">
            <a:extLst>
              <a:ext uri="{FF2B5EF4-FFF2-40B4-BE49-F238E27FC236}">
                <a16:creationId xmlns:a16="http://schemas.microsoft.com/office/drawing/2014/main" xmlns="" id="{BB1D699E-B91B-4D24-B6F4-AAF4AD3E0937}"/>
              </a:ext>
            </a:extLst>
          </p:cNvPr>
          <p:cNvSpPr>
            <a:spLocks noGrp="1"/>
          </p:cNvSpPr>
          <p:nvPr>
            <p:ph type="title"/>
          </p:nvPr>
        </p:nvSpPr>
        <p:spPr>
          <a:xfrm>
            <a:off x="889410" y="138427"/>
            <a:ext cx="10515600" cy="771384"/>
          </a:xfrm>
        </p:spPr>
        <p:txBody>
          <a:bodyPr/>
          <a:lstStyle/>
          <a:p>
            <a:r>
              <a:rPr lang="en-US" sz="2800" dirty="0"/>
              <a:t>Key Barriers to Domestic Holiday Travel: By Segments</a:t>
            </a:r>
            <a:endParaRPr lang="en-ZA" sz="2800" dirty="0"/>
          </a:p>
        </p:txBody>
      </p:sp>
      <p:sp>
        <p:nvSpPr>
          <p:cNvPr id="4" name="Text Placeholder 3">
            <a:extLst>
              <a:ext uri="{FF2B5EF4-FFF2-40B4-BE49-F238E27FC236}">
                <a16:creationId xmlns:a16="http://schemas.microsoft.com/office/drawing/2014/main" xmlns="" id="{626DD1FF-F9C6-481E-BEC9-D012A959E408}"/>
              </a:ext>
            </a:extLst>
          </p:cNvPr>
          <p:cNvSpPr>
            <a:spLocks noGrp="1"/>
          </p:cNvSpPr>
          <p:nvPr>
            <p:ph type="body" sz="quarter" idx="12"/>
          </p:nvPr>
        </p:nvSpPr>
        <p:spPr>
          <a:xfrm>
            <a:off x="508000" y="6361975"/>
            <a:ext cx="11176000" cy="203133"/>
          </a:xfrm>
        </p:spPr>
        <p:txBody>
          <a:bodyPr/>
          <a:lstStyle/>
          <a:p>
            <a:r>
              <a:rPr lang="en-US" dirty="0">
                <a:solidFill>
                  <a:srgbClr val="000000">
                    <a:lumMod val="85000"/>
                    <a:lumOff val="15000"/>
                  </a:srgbClr>
                </a:solidFill>
                <a:latin typeface="+mj-lt"/>
              </a:rPr>
              <a:t>Source: Domestic Lifestyle and Brand Tracking Study Survey, Wave 0, 2016; Domestic Lifestyle and Brand Tracking Study Survey, Wave 1, 2017</a:t>
            </a:r>
            <a:endParaRPr lang="en-ZA" dirty="0">
              <a:latin typeface="+mj-lt"/>
            </a:endParaRPr>
          </a:p>
        </p:txBody>
      </p:sp>
      <p:graphicFrame>
        <p:nvGraphicFramePr>
          <p:cNvPr id="153" name="Chart 152">
            <a:extLst>
              <a:ext uri="{FF2B5EF4-FFF2-40B4-BE49-F238E27FC236}">
                <a16:creationId xmlns:a16="http://schemas.microsoft.com/office/drawing/2014/main" xmlns="" id="{219DF6E8-F053-46CF-9FC5-26F44A0BC2A3}"/>
              </a:ext>
            </a:extLst>
          </p:cNvPr>
          <p:cNvGraphicFramePr/>
          <p:nvPr>
            <p:custDataLst>
              <p:tags r:id="rId4"/>
            </p:custDataLst>
            <p:extLst/>
          </p:nvPr>
        </p:nvGraphicFramePr>
        <p:xfrm>
          <a:off x="2824165" y="3156744"/>
          <a:ext cx="8726487" cy="1068388"/>
        </p:xfrm>
        <a:graphic>
          <a:graphicData uri="http://schemas.openxmlformats.org/drawingml/2006/chart">
            <c:chart xmlns:c="http://schemas.openxmlformats.org/drawingml/2006/chart" xmlns:r="http://schemas.openxmlformats.org/officeDocument/2006/relationships" r:id="rId51"/>
          </a:graphicData>
        </a:graphic>
      </p:graphicFrame>
      <p:sp>
        <p:nvSpPr>
          <p:cNvPr id="83" name="Rectangle 82"/>
          <p:cNvSpPr>
            <a:spLocks noGrp="1" noChangeArrowheads="1"/>
          </p:cNvSpPr>
          <p:nvPr>
            <p:custDataLst>
              <p:tags r:id="rId5"/>
            </p:custDataLst>
          </p:nvPr>
        </p:nvSpPr>
        <p:spPr bwMode="gray">
          <a:xfrm>
            <a:off x="8674102"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D46D3984-AD6F-492F-9156-A7BF6F2B615D}"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81" name="Rectangle 80"/>
          <p:cNvSpPr>
            <a:spLocks noGrp="1" noChangeArrowheads="1"/>
          </p:cNvSpPr>
          <p:nvPr>
            <p:custDataLst>
              <p:tags r:id="rId6"/>
            </p:custDataLst>
          </p:nvPr>
        </p:nvSpPr>
        <p:spPr bwMode="gray">
          <a:xfrm>
            <a:off x="6757990"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46A2EA61-2A8A-4309-AD16-E814F8C369AB}"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80" name="Rectangle 79"/>
          <p:cNvSpPr>
            <a:spLocks noGrp="1" noChangeArrowheads="1"/>
          </p:cNvSpPr>
          <p:nvPr>
            <p:custDataLst>
              <p:tags r:id="rId7"/>
            </p:custDataLst>
          </p:nvPr>
        </p:nvSpPr>
        <p:spPr bwMode="gray">
          <a:xfrm>
            <a:off x="5943601"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9C85E9E3-5833-4603-B819-880C2B4212F7}"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82" name="Rectangle 81"/>
          <p:cNvSpPr>
            <a:spLocks noGrp="1" noChangeArrowheads="1"/>
          </p:cNvSpPr>
          <p:nvPr>
            <p:custDataLst>
              <p:tags r:id="rId8"/>
            </p:custDataLst>
          </p:nvPr>
        </p:nvSpPr>
        <p:spPr bwMode="gray">
          <a:xfrm>
            <a:off x="8383589"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4DD46E37-32EB-4E5D-BB51-6D9E84D755CB}"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87" name="Rectangle 86"/>
          <p:cNvSpPr>
            <a:spLocks noGrp="1" noChangeArrowheads="1"/>
          </p:cNvSpPr>
          <p:nvPr>
            <p:custDataLst>
              <p:tags r:id="rId9"/>
            </p:custDataLst>
          </p:nvPr>
        </p:nvSpPr>
        <p:spPr bwMode="gray">
          <a:xfrm>
            <a:off x="10821989"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1E6594B3-7704-4C6E-8FD3-BAF2F4F1D0A5}"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85" name="Rectangle 84"/>
          <p:cNvSpPr>
            <a:spLocks noGrp="1" noChangeArrowheads="1"/>
          </p:cNvSpPr>
          <p:nvPr>
            <p:custDataLst>
              <p:tags r:id="rId10"/>
            </p:custDataLst>
          </p:nvPr>
        </p:nvSpPr>
        <p:spPr bwMode="gray">
          <a:xfrm>
            <a:off x="10009189"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51C60D15-5422-42DB-A515-1A85D811EBAC}"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84" name="Rectangle 83"/>
          <p:cNvSpPr>
            <a:spLocks noGrp="1" noChangeArrowheads="1"/>
          </p:cNvSpPr>
          <p:nvPr>
            <p:custDataLst>
              <p:tags r:id="rId11"/>
            </p:custDataLst>
          </p:nvPr>
        </p:nvSpPr>
        <p:spPr bwMode="gray">
          <a:xfrm>
            <a:off x="9486901"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8785F7CB-0403-443B-ABA3-E1F979D75939}"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86" name="Rectangle 85"/>
          <p:cNvSpPr>
            <a:spLocks noGrp="1" noChangeArrowheads="1"/>
          </p:cNvSpPr>
          <p:nvPr>
            <p:custDataLst>
              <p:tags r:id="rId12"/>
            </p:custDataLst>
          </p:nvPr>
        </p:nvSpPr>
        <p:spPr bwMode="gray">
          <a:xfrm>
            <a:off x="10299702"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28D3276A-DD4F-436D-9176-60AAA887B950}"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88" name="Rectangle 87"/>
          <p:cNvSpPr>
            <a:spLocks noGrp="1" noChangeArrowheads="1"/>
          </p:cNvSpPr>
          <p:nvPr>
            <p:custDataLst>
              <p:tags r:id="rId13"/>
            </p:custDataLst>
          </p:nvPr>
        </p:nvSpPr>
        <p:spPr bwMode="gray">
          <a:xfrm>
            <a:off x="11112502" y="3936206"/>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54D4D0BC-C7A5-4FA5-AFBC-5AC1241C0DAE}"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76" name="Rectangle 75"/>
          <p:cNvSpPr/>
          <p:nvPr>
            <p:custDataLst>
              <p:tags r:id="rId14"/>
            </p:custDataLst>
          </p:nvPr>
        </p:nvSpPr>
        <p:spPr bwMode="auto">
          <a:xfrm>
            <a:off x="8618540" y="3269457"/>
            <a:ext cx="187325" cy="139701"/>
          </a:xfrm>
          <a:prstGeom prst="rect">
            <a:avLst/>
          </a:prstGeom>
          <a:solidFill>
            <a:srgbClr val="7ECE5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custDataLst>
              <p:tags r:id="rId15"/>
            </p:custDataLst>
          </p:nvPr>
        </p:nvSpPr>
        <p:spPr bwMode="auto">
          <a:xfrm>
            <a:off x="9826627" y="3269457"/>
            <a:ext cx="187325" cy="139701"/>
          </a:xfrm>
          <a:prstGeom prst="rect">
            <a:avLst/>
          </a:prstGeom>
          <a:solidFill>
            <a:schemeClr val="accent6">
              <a:lumMod val="75000"/>
            </a:schemeClr>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 Placeholder 2"/>
          <p:cNvSpPr>
            <a:spLocks noGrp="1"/>
          </p:cNvSpPr>
          <p:nvPr>
            <p:custDataLst>
              <p:tags r:id="rId16"/>
            </p:custDataLst>
          </p:nvPr>
        </p:nvSpPr>
        <p:spPr bwMode="auto">
          <a:xfrm>
            <a:off x="8856664" y="3264694"/>
            <a:ext cx="868362" cy="1603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41140E6C-4D03-49F4-8E75-A1D3824691F2}" type="datetime'''Au''''g ‘''''''''''''1''''''6 (''n=1''''''''''''7)'''''''">
              <a:rPr lang="en-US" altLang="en-US" sz="1050">
                <a:latin typeface="+mj-lt"/>
                <a:ea typeface="+mj-ea"/>
                <a:cs typeface="+mj-cs"/>
                <a:sym typeface="+mj-lt"/>
              </a:rPr>
              <a:pPr marL="0" lvl="1" indent="0">
                <a:spcBef>
                  <a:spcPct val="0"/>
                </a:spcBef>
                <a:buNone/>
              </a:pPr>
              <a:t>Aug ‘16 (n=17)</a:t>
            </a:fld>
            <a:endParaRPr lang="en-US" sz="1050" dirty="0">
              <a:latin typeface="+mj-lt"/>
              <a:ea typeface="+mj-ea"/>
              <a:cs typeface="+mj-cs"/>
              <a:sym typeface="+mj-lt"/>
            </a:endParaRPr>
          </a:p>
        </p:txBody>
      </p:sp>
      <p:sp>
        <p:nvSpPr>
          <p:cNvPr id="78" name="Text Placeholder 2"/>
          <p:cNvSpPr>
            <a:spLocks noGrp="1"/>
          </p:cNvSpPr>
          <p:nvPr>
            <p:custDataLst>
              <p:tags r:id="rId17"/>
            </p:custDataLst>
          </p:nvPr>
        </p:nvSpPr>
        <p:spPr bwMode="auto">
          <a:xfrm>
            <a:off x="10064753" y="3264694"/>
            <a:ext cx="866775" cy="1603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1193B936-4BD5-4710-8842-6004E517C375}" type="datetime'F''e''''b ''''''''’''''1''7'''''' ''(''n=''''''13'''')'''''">
              <a:rPr lang="en-US" altLang="en-US" sz="1050">
                <a:latin typeface="+mj-lt"/>
                <a:ea typeface="+mj-ea"/>
                <a:cs typeface="+mj-cs"/>
                <a:sym typeface="+mj-lt"/>
              </a:rPr>
              <a:pPr marL="0" lvl="1" indent="0">
                <a:spcBef>
                  <a:spcPct val="0"/>
                </a:spcBef>
                <a:buNone/>
              </a:pPr>
              <a:t>Feb ’17 (n=13)</a:t>
            </a:fld>
            <a:endParaRPr lang="en-US" sz="1050" dirty="0">
              <a:latin typeface="+mj-lt"/>
              <a:ea typeface="+mj-ea"/>
              <a:cs typeface="+mj-cs"/>
              <a:sym typeface="+mj-lt"/>
            </a:endParaRPr>
          </a:p>
        </p:txBody>
      </p:sp>
      <p:cxnSp>
        <p:nvCxnSpPr>
          <p:cNvPr id="7" name="Straight Connector 6"/>
          <p:cNvCxnSpPr/>
          <p:nvPr>
            <p:custDataLst>
              <p:tags r:id="rId18"/>
            </p:custDataLst>
          </p:nvPr>
        </p:nvCxnSpPr>
        <p:spPr bwMode="auto">
          <a:xfrm>
            <a:off x="3294063" y="5260181"/>
            <a:ext cx="444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custDataLst>
              <p:tags r:id="rId19"/>
            </p:custDataLst>
          </p:nvPr>
        </p:nvCxnSpPr>
        <p:spPr bwMode="auto">
          <a:xfrm>
            <a:off x="3294063" y="4915694"/>
            <a:ext cx="444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156" name="Chart 155">
            <a:extLst>
              <a:ext uri="{FF2B5EF4-FFF2-40B4-BE49-F238E27FC236}">
                <a16:creationId xmlns:a16="http://schemas.microsoft.com/office/drawing/2014/main" xmlns="" id="{0646FF47-44DC-40F8-9CF2-30047397394E}"/>
              </a:ext>
            </a:extLst>
          </p:cNvPr>
          <p:cNvGraphicFramePr/>
          <p:nvPr>
            <p:custDataLst>
              <p:tags r:id="rId20"/>
            </p:custDataLst>
            <p:extLst/>
          </p:nvPr>
        </p:nvGraphicFramePr>
        <p:xfrm>
          <a:off x="2824165" y="4469607"/>
          <a:ext cx="8726487" cy="893763"/>
        </p:xfrm>
        <a:graphic>
          <a:graphicData uri="http://schemas.openxmlformats.org/drawingml/2006/chart">
            <c:chart xmlns:c="http://schemas.openxmlformats.org/drawingml/2006/chart" xmlns:r="http://schemas.openxmlformats.org/officeDocument/2006/relationships" r:id="rId52"/>
          </a:graphicData>
        </a:graphic>
      </p:graphicFrame>
      <p:sp>
        <p:nvSpPr>
          <p:cNvPr id="100" name="Text Placeholder 2"/>
          <p:cNvSpPr>
            <a:spLocks noGrp="1"/>
          </p:cNvSpPr>
          <p:nvPr>
            <p:custDataLst>
              <p:tags r:id="rId21"/>
            </p:custDataLst>
          </p:nvPr>
        </p:nvSpPr>
        <p:spPr bwMode="auto">
          <a:xfrm>
            <a:off x="7437439" y="5303044"/>
            <a:ext cx="746125" cy="6096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E91F6E66-B40B-4543-86DA-D0814278DF40}" type="datetime'Afraid o''''f p''olitica''l climate/''civ''''il unr''es''t'''">
              <a:rPr lang="en-ZA" altLang="en-US" sz="1001">
                <a:latin typeface="+mj-lt"/>
                <a:ea typeface="+mj-ea"/>
                <a:cs typeface="+mj-cs"/>
                <a:sym typeface="+mj-lt"/>
              </a:rPr>
              <a:pPr marL="0" lvl="1" indent="0" algn="ctr">
                <a:spcBef>
                  <a:spcPct val="0"/>
                </a:spcBef>
                <a:buNone/>
              </a:pPr>
              <a:t>Afraid of political climate/civil unrest</a:t>
            </a:fld>
            <a:endParaRPr lang="en-ZA" sz="1001" dirty="0">
              <a:latin typeface="+mj-lt"/>
              <a:ea typeface="+mj-ea"/>
              <a:cs typeface="+mj-cs"/>
              <a:sym typeface="+mj-lt"/>
            </a:endParaRPr>
          </a:p>
        </p:txBody>
      </p:sp>
      <p:sp>
        <p:nvSpPr>
          <p:cNvPr id="103" name="Text Placeholder 2"/>
          <p:cNvSpPr>
            <a:spLocks noGrp="1"/>
          </p:cNvSpPr>
          <p:nvPr>
            <p:custDataLst>
              <p:tags r:id="rId22"/>
            </p:custDataLst>
          </p:nvPr>
        </p:nvSpPr>
        <p:spPr bwMode="auto">
          <a:xfrm>
            <a:off x="4887914" y="5303044"/>
            <a:ext cx="966788" cy="6096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F7D76DB4-16A3-4260-A96E-60D4E26690EF}" type="datetime'Ha''rd to find aff''o''rdable accomm''odations and activities'">
              <a:rPr lang="en-ZA" altLang="en-US" sz="1001">
                <a:latin typeface="+mj-lt"/>
                <a:ea typeface="+mj-ea"/>
                <a:cs typeface="+mj-cs"/>
                <a:sym typeface="+mj-lt"/>
              </a:rPr>
              <a:pPr marL="0" lvl="1" indent="0" algn="ctr">
                <a:spcBef>
                  <a:spcPct val="0"/>
                </a:spcBef>
                <a:buNone/>
              </a:pPr>
              <a:t>Hard to find affordable accommodations and activities</a:t>
            </a:fld>
            <a:endParaRPr lang="en-ZA" sz="1001" dirty="0">
              <a:latin typeface="+mj-lt"/>
              <a:ea typeface="+mj-ea"/>
              <a:cs typeface="+mj-cs"/>
              <a:sym typeface="+mj-lt"/>
            </a:endParaRPr>
          </a:p>
        </p:txBody>
      </p:sp>
      <p:sp>
        <p:nvSpPr>
          <p:cNvPr id="101" name="Text Placeholder 2"/>
          <p:cNvSpPr>
            <a:spLocks noGrp="1"/>
          </p:cNvSpPr>
          <p:nvPr>
            <p:custDataLst>
              <p:tags r:id="rId23"/>
            </p:custDataLst>
          </p:nvPr>
        </p:nvSpPr>
        <p:spPr bwMode="auto">
          <a:xfrm>
            <a:off x="6604002" y="5303045"/>
            <a:ext cx="785813" cy="7620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4F3566EB-62CB-4638-B697-A7222EA5B050}" type="datetime'Not comfortable with the type of p''eo''''ple I'' might meet'">
              <a:rPr lang="en-ZA" altLang="en-US" sz="1001">
                <a:latin typeface="+mj-lt"/>
                <a:ea typeface="+mj-ea"/>
                <a:cs typeface="+mj-cs"/>
                <a:sym typeface="+mj-lt"/>
              </a:rPr>
              <a:pPr marL="0" lvl="1" indent="0" algn="ctr">
                <a:spcBef>
                  <a:spcPct val="0"/>
                </a:spcBef>
                <a:buNone/>
              </a:pPr>
              <a:t>Not comfortable with the type of people I might meet</a:t>
            </a:fld>
            <a:endParaRPr lang="en-ZA" sz="1001" dirty="0">
              <a:latin typeface="+mj-lt"/>
              <a:ea typeface="+mj-ea"/>
              <a:cs typeface="+mj-cs"/>
              <a:sym typeface="+mj-lt"/>
            </a:endParaRPr>
          </a:p>
        </p:txBody>
      </p:sp>
      <p:sp>
        <p:nvSpPr>
          <p:cNvPr id="105" name="Text Placeholder 2"/>
          <p:cNvSpPr>
            <a:spLocks noGrp="1"/>
          </p:cNvSpPr>
          <p:nvPr>
            <p:custDataLst>
              <p:tags r:id="rId24"/>
            </p:custDataLst>
          </p:nvPr>
        </p:nvSpPr>
        <p:spPr bwMode="auto">
          <a:xfrm>
            <a:off x="3362327" y="5303045"/>
            <a:ext cx="766763" cy="457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4903E1E8-07AE-4591-A67F-2B3B5F59224F}" type="datetime'W''i''ll'' ''''''not ''have ''''suff''''ic''ie''''n''t t''ime'">
              <a:rPr lang="en-ZA" altLang="en-US" sz="1001">
                <a:latin typeface="+mj-lt"/>
                <a:ea typeface="+mj-ea"/>
                <a:cs typeface="+mj-cs"/>
                <a:sym typeface="+mj-lt"/>
              </a:rPr>
              <a:pPr marL="0" lvl="1" indent="0" algn="ctr">
                <a:spcBef>
                  <a:spcPct val="0"/>
                </a:spcBef>
                <a:buNone/>
              </a:pPr>
              <a:t>Will not have sufficient time</a:t>
            </a:fld>
            <a:endParaRPr lang="en-ZA" sz="1001" dirty="0">
              <a:latin typeface="+mj-lt"/>
              <a:ea typeface="+mj-ea"/>
              <a:cs typeface="+mj-cs"/>
              <a:sym typeface="+mj-lt"/>
            </a:endParaRPr>
          </a:p>
        </p:txBody>
      </p:sp>
      <p:sp>
        <p:nvSpPr>
          <p:cNvPr id="98" name="Text Placeholder 2"/>
          <p:cNvSpPr>
            <a:spLocks noGrp="1"/>
          </p:cNvSpPr>
          <p:nvPr>
            <p:custDataLst>
              <p:tags r:id="rId25"/>
            </p:custDataLst>
          </p:nvPr>
        </p:nvSpPr>
        <p:spPr bwMode="auto">
          <a:xfrm>
            <a:off x="9064626" y="5303045"/>
            <a:ext cx="744538" cy="457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BFA693C1-54FC-4A15-8173-6616F2D3E6CA}" type="datetime'C''an''not plan due'' ''''''to ''h''e''a''lt''h i''ss''ues'">
              <a:rPr lang="en-ZA" altLang="en-US" sz="1001">
                <a:latin typeface="+mj-lt"/>
                <a:ea typeface="+mj-ea"/>
                <a:cs typeface="+mj-cs"/>
                <a:sym typeface="+mj-lt"/>
              </a:rPr>
              <a:pPr marL="0" lvl="1" indent="0" algn="ctr">
                <a:spcBef>
                  <a:spcPct val="0"/>
                </a:spcBef>
                <a:buNone/>
              </a:pPr>
              <a:t>Cannot plan due to health issues</a:t>
            </a:fld>
            <a:endParaRPr lang="en-ZA" sz="1001" dirty="0">
              <a:latin typeface="+mj-lt"/>
              <a:ea typeface="+mj-ea"/>
              <a:cs typeface="+mj-cs"/>
              <a:sym typeface="+mj-lt"/>
            </a:endParaRPr>
          </a:p>
        </p:txBody>
      </p:sp>
      <p:sp>
        <p:nvSpPr>
          <p:cNvPr id="104" name="Text Placeholder 2"/>
          <p:cNvSpPr>
            <a:spLocks noGrp="1"/>
          </p:cNvSpPr>
          <p:nvPr>
            <p:custDataLst>
              <p:tags r:id="rId26"/>
            </p:custDataLst>
          </p:nvPr>
        </p:nvSpPr>
        <p:spPr bwMode="auto">
          <a:xfrm>
            <a:off x="4238627" y="5303044"/>
            <a:ext cx="639763" cy="6096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71FE452A-B2F7-4AA6-BE7A-CD412852E29D}" type="datetime'Have oth''''er hi''''gh''e''r pri''ority e''x''pens''es'''''''">
              <a:rPr lang="en-ZA" altLang="en-US" sz="1001">
                <a:latin typeface="+mj-lt"/>
                <a:ea typeface="+mj-ea"/>
                <a:cs typeface="+mj-cs"/>
                <a:sym typeface="+mj-lt"/>
              </a:rPr>
              <a:pPr marL="0" lvl="1" indent="0" algn="ctr">
                <a:spcBef>
                  <a:spcPct val="0"/>
                </a:spcBef>
                <a:buNone/>
              </a:pPr>
              <a:t>Have other higher priority expenses</a:t>
            </a:fld>
            <a:endParaRPr lang="en-ZA" sz="1001" dirty="0">
              <a:latin typeface="+mj-lt"/>
              <a:ea typeface="+mj-ea"/>
              <a:cs typeface="+mj-cs"/>
              <a:sym typeface="+mj-lt"/>
            </a:endParaRPr>
          </a:p>
        </p:txBody>
      </p:sp>
      <p:sp>
        <p:nvSpPr>
          <p:cNvPr id="102" name="Text Placeholder 2"/>
          <p:cNvSpPr>
            <a:spLocks noGrp="1"/>
          </p:cNvSpPr>
          <p:nvPr>
            <p:custDataLst>
              <p:tags r:id="rId27"/>
            </p:custDataLst>
          </p:nvPr>
        </p:nvSpPr>
        <p:spPr bwMode="auto">
          <a:xfrm>
            <a:off x="5816600" y="5303045"/>
            <a:ext cx="733426" cy="457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EA38CFD1-A8B3-45FB-ADC8-91E2C10032A0}" type="datetime'''Co''''ncerns ''''for my ''pe''''rs''on''a''l ''saf''''''ety'">
              <a:rPr lang="en-ZA" altLang="en-US" sz="1001">
                <a:latin typeface="+mj-lt"/>
                <a:ea typeface="+mj-ea"/>
                <a:cs typeface="+mj-cs"/>
                <a:sym typeface="+mj-lt"/>
              </a:rPr>
              <a:pPr marL="0" lvl="1" indent="0" algn="ctr">
                <a:spcBef>
                  <a:spcPct val="0"/>
                </a:spcBef>
                <a:buNone/>
              </a:pPr>
              <a:t>Concerns for my personal safety</a:t>
            </a:fld>
            <a:endParaRPr lang="en-ZA" sz="1001" dirty="0">
              <a:latin typeface="+mj-lt"/>
              <a:ea typeface="+mj-ea"/>
              <a:cs typeface="+mj-cs"/>
              <a:sym typeface="+mj-lt"/>
            </a:endParaRPr>
          </a:p>
        </p:txBody>
      </p:sp>
      <p:sp>
        <p:nvSpPr>
          <p:cNvPr id="99" name="Text Placeholder 2"/>
          <p:cNvSpPr>
            <a:spLocks noGrp="1"/>
          </p:cNvSpPr>
          <p:nvPr>
            <p:custDataLst>
              <p:tags r:id="rId28"/>
            </p:custDataLst>
          </p:nvPr>
        </p:nvSpPr>
        <p:spPr bwMode="auto">
          <a:xfrm>
            <a:off x="8132765" y="5303044"/>
            <a:ext cx="981075" cy="3048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142AD847-6026-4A91-92C3-25E394170829}" type="datetime'B''a''d ''''c''''''''l''im''a''t''e''''''''/''we''a''''the''r'">
              <a:rPr lang="en-ZA" altLang="en-US" sz="1001">
                <a:latin typeface="+mj-lt"/>
                <a:ea typeface="+mj-ea"/>
                <a:cs typeface="+mj-cs"/>
                <a:sym typeface="+mj-lt"/>
              </a:rPr>
              <a:pPr marL="0" lvl="1" indent="0" algn="ctr">
                <a:spcBef>
                  <a:spcPct val="0"/>
                </a:spcBef>
                <a:buNone/>
              </a:pPr>
              <a:t>Bad climate/weather</a:t>
            </a:fld>
            <a:endParaRPr lang="en-ZA" sz="1001" dirty="0">
              <a:latin typeface="+mj-lt"/>
              <a:ea typeface="+mj-ea"/>
              <a:cs typeface="+mj-cs"/>
              <a:sym typeface="+mj-lt"/>
            </a:endParaRPr>
          </a:p>
        </p:txBody>
      </p:sp>
      <p:sp>
        <p:nvSpPr>
          <p:cNvPr id="97" name="Text Placeholder 2"/>
          <p:cNvSpPr>
            <a:spLocks noGrp="1"/>
          </p:cNvSpPr>
          <p:nvPr>
            <p:custDataLst>
              <p:tags r:id="rId29"/>
            </p:custDataLst>
          </p:nvPr>
        </p:nvSpPr>
        <p:spPr bwMode="auto">
          <a:xfrm>
            <a:off x="9896476" y="5303044"/>
            <a:ext cx="704850" cy="3048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A607D592-E0DF-480D-99D5-81733DE43F3D}" type="datetime'''N''o'''' re''''''laxi''ng'''''''' de''st''in''ati''''o''ns'">
              <a:rPr lang="en-ZA" altLang="en-US" sz="1001">
                <a:latin typeface="+mj-lt"/>
                <a:ea typeface="+mj-ea"/>
                <a:cs typeface="+mj-cs"/>
                <a:sym typeface="+mj-lt"/>
              </a:rPr>
              <a:pPr marL="0" lvl="1" indent="0" algn="ctr">
                <a:spcBef>
                  <a:spcPct val="0"/>
                </a:spcBef>
                <a:buNone/>
              </a:pPr>
              <a:t>No relaxing destinations</a:t>
            </a:fld>
            <a:endParaRPr lang="en-ZA" sz="1001" dirty="0">
              <a:latin typeface="+mj-lt"/>
              <a:ea typeface="+mj-ea"/>
              <a:cs typeface="+mj-cs"/>
              <a:sym typeface="+mj-lt"/>
            </a:endParaRPr>
          </a:p>
        </p:txBody>
      </p:sp>
      <p:sp>
        <p:nvSpPr>
          <p:cNvPr id="96" name="Text Placeholder 2"/>
          <p:cNvSpPr>
            <a:spLocks noGrp="1"/>
          </p:cNvSpPr>
          <p:nvPr>
            <p:custDataLst>
              <p:tags r:id="rId30"/>
            </p:custDataLst>
          </p:nvPr>
        </p:nvSpPr>
        <p:spPr bwMode="auto">
          <a:xfrm>
            <a:off x="10701340" y="5303044"/>
            <a:ext cx="720725" cy="6096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buNone/>
            </a:pPr>
            <a:fld id="{FE56ED8B-C341-4A4E-9C69-6858E52E1C03}" type="datetime'''''Do ''no''t kno''w ''anyone'' ou''tside the c''ity/tow''n'">
              <a:rPr lang="en-ZA" altLang="en-US" sz="1001">
                <a:latin typeface="+mj-lt"/>
                <a:ea typeface="+mj-ea"/>
                <a:cs typeface="+mj-cs"/>
                <a:sym typeface="+mj-lt"/>
              </a:rPr>
              <a:pPr marL="0" lvl="1" indent="0" algn="ctr">
                <a:spcBef>
                  <a:spcPct val="0"/>
                </a:spcBef>
                <a:buNone/>
              </a:pPr>
              <a:t>Do not know anyone outside the city/town</a:t>
            </a:fld>
            <a:endParaRPr lang="en-ZA" sz="1001" dirty="0">
              <a:latin typeface="+mj-lt"/>
              <a:ea typeface="+mj-ea"/>
              <a:cs typeface="+mj-cs"/>
              <a:sym typeface="+mj-lt"/>
            </a:endParaRPr>
          </a:p>
        </p:txBody>
      </p:sp>
      <p:sp>
        <p:nvSpPr>
          <p:cNvPr id="112" name="Rectangle 111"/>
          <p:cNvSpPr>
            <a:spLocks noGrp="1" noChangeArrowheads="1"/>
          </p:cNvSpPr>
          <p:nvPr>
            <p:custDataLst>
              <p:tags r:id="rId31"/>
            </p:custDataLst>
          </p:nvPr>
        </p:nvSpPr>
        <p:spPr bwMode="gray">
          <a:xfrm>
            <a:off x="6757990" y="5074445"/>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9F4B40D3-1B2F-4C6A-A6EB-CA4CE9AC5D75}"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113" name="Rectangle 112"/>
          <p:cNvSpPr>
            <a:spLocks noGrp="1" noChangeArrowheads="1"/>
          </p:cNvSpPr>
          <p:nvPr>
            <p:custDataLst>
              <p:tags r:id="rId32"/>
            </p:custDataLst>
          </p:nvPr>
        </p:nvSpPr>
        <p:spPr bwMode="gray">
          <a:xfrm>
            <a:off x="7048501" y="5074445"/>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7D7495B5-9804-4834-8F7D-17FE3A190435}"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114" name="Rectangle 113"/>
          <p:cNvSpPr>
            <a:spLocks noGrp="1" noChangeArrowheads="1"/>
          </p:cNvSpPr>
          <p:nvPr>
            <p:custDataLst>
              <p:tags r:id="rId33"/>
            </p:custDataLst>
          </p:nvPr>
        </p:nvSpPr>
        <p:spPr bwMode="gray">
          <a:xfrm>
            <a:off x="8383589" y="5074445"/>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4CDD7C78-8184-4644-BBA4-2426257B8B35}"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115" name="Rectangle 114"/>
          <p:cNvSpPr>
            <a:spLocks noGrp="1" noChangeArrowheads="1"/>
          </p:cNvSpPr>
          <p:nvPr>
            <p:custDataLst>
              <p:tags r:id="rId34"/>
            </p:custDataLst>
          </p:nvPr>
        </p:nvSpPr>
        <p:spPr bwMode="gray">
          <a:xfrm>
            <a:off x="9196390" y="5074445"/>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3B8D3521-1B9F-4F93-BC33-A5824F912AF7}"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116" name="Rectangle 115"/>
          <p:cNvSpPr>
            <a:spLocks noGrp="1" noChangeArrowheads="1"/>
          </p:cNvSpPr>
          <p:nvPr>
            <p:custDataLst>
              <p:tags r:id="rId35"/>
            </p:custDataLst>
          </p:nvPr>
        </p:nvSpPr>
        <p:spPr bwMode="gray">
          <a:xfrm>
            <a:off x="10299702" y="5074445"/>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7E3BBFDA-D4BD-4BE2-8B46-7B67956EF8FA}"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117" name="Rectangle 116"/>
          <p:cNvSpPr>
            <a:spLocks noGrp="1" noChangeArrowheads="1"/>
          </p:cNvSpPr>
          <p:nvPr>
            <p:custDataLst>
              <p:tags r:id="rId36"/>
            </p:custDataLst>
          </p:nvPr>
        </p:nvSpPr>
        <p:spPr bwMode="gray">
          <a:xfrm>
            <a:off x="10821989" y="5074445"/>
            <a:ext cx="1873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9050" tIns="0" rIns="19050" bIns="0" numCol="1" spcCol="0" anchor="b" anchorCtr="0" compatLnSpc="1">
            <a:prstTxWarp prst="textNoShape">
              <a:avLst/>
            </a:prstTxWarp>
            <a:noAutofit/>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lgn="ctr">
              <a:spcBef>
                <a:spcPct val="0"/>
              </a:spcBef>
              <a:buNone/>
            </a:pPr>
            <a:fld id="{08E4C62E-098F-466C-B171-E7F267BDEEE8}" type="datetime'''''''''0''''''''%'''">
              <a:rPr lang="en-US" altLang="en-US" sz="1050">
                <a:latin typeface="+mj-lt"/>
                <a:ea typeface="+mj-ea"/>
                <a:cs typeface="+mj-cs"/>
                <a:sym typeface="+mj-lt"/>
              </a:rPr>
              <a:pPr marL="0" indent="0" algn="ctr">
                <a:spcBef>
                  <a:spcPct val="0"/>
                </a:spcBef>
                <a:buNone/>
              </a:pPr>
              <a:t>0%</a:t>
            </a:fld>
            <a:endParaRPr lang="en-US" altLang="en-US" sz="1050" dirty="0">
              <a:latin typeface="+mj-lt"/>
              <a:ea typeface="+mj-ea"/>
              <a:cs typeface="+mj-cs"/>
              <a:sym typeface="+mj-lt"/>
            </a:endParaRPr>
          </a:p>
        </p:txBody>
      </p:sp>
      <p:sp>
        <p:nvSpPr>
          <p:cNvPr id="107" name="Rectangle 106"/>
          <p:cNvSpPr/>
          <p:nvPr/>
        </p:nvSpPr>
        <p:spPr>
          <a:xfrm>
            <a:off x="1199197" y="4484192"/>
            <a:ext cx="1463040" cy="276999"/>
          </a:xfrm>
          <a:prstGeom prst="rect">
            <a:avLst/>
          </a:prstGeom>
          <a:noFill/>
        </p:spPr>
        <p:txBody>
          <a:bodyPr wrap="square">
            <a:spAutoFit/>
          </a:bodyPr>
          <a:lstStyle/>
          <a:p>
            <a:pPr algn="r"/>
            <a:r>
              <a:rPr lang="en-ZA" sz="1200" b="1" dirty="0">
                <a:solidFill>
                  <a:schemeClr val="accent1"/>
                </a:solidFill>
                <a:latin typeface="+mj-lt"/>
              </a:rPr>
              <a:t>DEFEND SEGMENT</a:t>
            </a:r>
          </a:p>
        </p:txBody>
      </p:sp>
      <p:sp>
        <p:nvSpPr>
          <p:cNvPr id="109" name="Rectangle 108"/>
          <p:cNvSpPr/>
          <p:nvPr>
            <p:custDataLst>
              <p:tags r:id="rId37"/>
            </p:custDataLst>
          </p:nvPr>
        </p:nvSpPr>
        <p:spPr bwMode="auto">
          <a:xfrm>
            <a:off x="8618540" y="4495006"/>
            <a:ext cx="187325" cy="139701"/>
          </a:xfrm>
          <a:prstGeom prst="rect">
            <a:avLst/>
          </a:prstGeom>
          <a:solidFill>
            <a:srgbClr val="F55E65"/>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custDataLst>
              <p:tags r:id="rId38"/>
            </p:custDataLst>
          </p:nvPr>
        </p:nvSpPr>
        <p:spPr bwMode="auto">
          <a:xfrm>
            <a:off x="9826627" y="4495006"/>
            <a:ext cx="187325" cy="139701"/>
          </a:xfrm>
          <a:prstGeom prst="rect">
            <a:avLst/>
          </a:prstGeom>
          <a:solidFill>
            <a:srgbClr val="FF0000"/>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ext Placeholder 2"/>
          <p:cNvSpPr>
            <a:spLocks noGrp="1"/>
          </p:cNvSpPr>
          <p:nvPr>
            <p:custDataLst>
              <p:tags r:id="rId39"/>
            </p:custDataLst>
          </p:nvPr>
        </p:nvSpPr>
        <p:spPr bwMode="auto">
          <a:xfrm>
            <a:off x="8856664" y="4490244"/>
            <a:ext cx="868362" cy="1603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5EE3A7E8-D84D-4EDA-8993-0CB8E62A652F}" type="datetime'A''ug'''' ''''''''‘''''16'' (''''''''''''n''=1''5'''')'''">
              <a:rPr lang="en-US" altLang="en-US" sz="1050">
                <a:latin typeface="+mj-lt"/>
                <a:ea typeface="+mj-ea"/>
                <a:cs typeface="+mj-cs"/>
                <a:sym typeface="+mj-lt"/>
              </a:rPr>
              <a:pPr marL="0" lvl="1" indent="0">
                <a:spcBef>
                  <a:spcPct val="0"/>
                </a:spcBef>
                <a:buNone/>
              </a:pPr>
              <a:t>Aug ‘16 (n=15)</a:t>
            </a:fld>
            <a:endParaRPr lang="en-US" sz="1050" dirty="0">
              <a:latin typeface="+mj-lt"/>
              <a:ea typeface="+mj-ea"/>
              <a:cs typeface="+mj-cs"/>
              <a:sym typeface="+mj-lt"/>
            </a:endParaRPr>
          </a:p>
        </p:txBody>
      </p:sp>
      <p:sp>
        <p:nvSpPr>
          <p:cNvPr id="110" name="Text Placeholder 2"/>
          <p:cNvSpPr>
            <a:spLocks noGrp="1"/>
          </p:cNvSpPr>
          <p:nvPr>
            <p:custDataLst>
              <p:tags r:id="rId40"/>
            </p:custDataLst>
          </p:nvPr>
        </p:nvSpPr>
        <p:spPr bwMode="auto">
          <a:xfrm>
            <a:off x="10064753" y="4490244"/>
            <a:ext cx="866775" cy="1603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3B9B234B-0EEB-4ED4-AE3D-7CAA83C3D3FD}" type="datetime'''''F''eb'''''''''' ’''''''''1''''7 (''''n''''=2''''9'''')'''">
              <a:rPr lang="en-US" altLang="en-US" sz="1050">
                <a:latin typeface="+mj-lt"/>
                <a:ea typeface="+mj-ea"/>
                <a:cs typeface="+mj-cs"/>
                <a:sym typeface="+mj-lt"/>
              </a:rPr>
              <a:pPr marL="0" lvl="1" indent="0">
                <a:spcBef>
                  <a:spcPct val="0"/>
                </a:spcBef>
                <a:buNone/>
              </a:pPr>
              <a:t>Feb ’17 (n=29)</a:t>
            </a:fld>
            <a:endParaRPr lang="en-US" sz="1050" dirty="0">
              <a:latin typeface="+mj-lt"/>
              <a:ea typeface="+mj-ea"/>
              <a:cs typeface="+mj-cs"/>
              <a:sym typeface="+mj-lt"/>
            </a:endParaRPr>
          </a:p>
        </p:txBody>
      </p:sp>
      <p:cxnSp>
        <p:nvCxnSpPr>
          <p:cNvPr id="5" name="Straight Connector 4"/>
          <p:cNvCxnSpPr/>
          <p:nvPr>
            <p:custDataLst>
              <p:tags r:id="rId41"/>
            </p:custDataLst>
          </p:nvPr>
        </p:nvCxnSpPr>
        <p:spPr bwMode="auto">
          <a:xfrm>
            <a:off x="3294063" y="2767806"/>
            <a:ext cx="444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Straight Connector 5"/>
          <p:cNvCxnSpPr/>
          <p:nvPr>
            <p:custDataLst>
              <p:tags r:id="rId42"/>
            </p:custDataLst>
          </p:nvPr>
        </p:nvCxnSpPr>
        <p:spPr bwMode="auto">
          <a:xfrm>
            <a:off x="3294063" y="1999456"/>
            <a:ext cx="444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151" name="Chart 150">
            <a:extLst>
              <a:ext uri="{FF2B5EF4-FFF2-40B4-BE49-F238E27FC236}">
                <a16:creationId xmlns:a16="http://schemas.microsoft.com/office/drawing/2014/main" xmlns="" id="{DC17A71A-F348-407E-9646-6855EC024DD3}"/>
              </a:ext>
            </a:extLst>
          </p:cNvPr>
          <p:cNvGraphicFramePr/>
          <p:nvPr>
            <p:custDataLst>
              <p:tags r:id="rId43"/>
            </p:custDataLst>
            <p:extLst/>
          </p:nvPr>
        </p:nvGraphicFramePr>
        <p:xfrm>
          <a:off x="2824165" y="1897856"/>
          <a:ext cx="8874125" cy="973138"/>
        </p:xfrm>
        <a:graphic>
          <a:graphicData uri="http://schemas.openxmlformats.org/drawingml/2006/chart">
            <c:chart xmlns:c="http://schemas.openxmlformats.org/drawingml/2006/chart" xmlns:r="http://schemas.openxmlformats.org/officeDocument/2006/relationships" r:id="rId53"/>
          </a:graphicData>
        </a:graphic>
      </p:graphicFrame>
      <p:sp>
        <p:nvSpPr>
          <p:cNvPr id="128" name="Rectangle 127"/>
          <p:cNvSpPr/>
          <p:nvPr>
            <p:custDataLst>
              <p:tags r:id="rId44"/>
            </p:custDataLst>
          </p:nvPr>
        </p:nvSpPr>
        <p:spPr bwMode="auto">
          <a:xfrm>
            <a:off x="9826627" y="1972470"/>
            <a:ext cx="187325" cy="139701"/>
          </a:xfrm>
          <a:prstGeom prst="rect">
            <a:avLst/>
          </a:prstGeom>
          <a:solidFill>
            <a:srgbClr val="FF6600"/>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custDataLst>
              <p:tags r:id="rId45"/>
            </p:custDataLst>
          </p:nvPr>
        </p:nvSpPr>
        <p:spPr bwMode="auto">
          <a:xfrm>
            <a:off x="8618540" y="1972470"/>
            <a:ext cx="187325" cy="139701"/>
          </a:xfrm>
          <a:prstGeom prst="rect">
            <a:avLst/>
          </a:prstGeom>
          <a:solidFill>
            <a:schemeClr val="accent2">
              <a:lumMod val="60000"/>
              <a:lumOff val="40000"/>
            </a:schemeClr>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 Placeholder 2"/>
          <p:cNvSpPr>
            <a:spLocks noGrp="1"/>
          </p:cNvSpPr>
          <p:nvPr>
            <p:custDataLst>
              <p:tags r:id="rId46"/>
            </p:custDataLst>
          </p:nvPr>
        </p:nvSpPr>
        <p:spPr bwMode="auto">
          <a:xfrm>
            <a:off x="8856664" y="1967706"/>
            <a:ext cx="868362" cy="1603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37A2F57B-FADD-42BB-8105-E803E198F005}" type="datetime'Aug'''' ''''‘''1''''6 ''(n''''''''''=''''6''''1)'''''">
              <a:rPr lang="en-US" altLang="en-US" sz="1050">
                <a:latin typeface="+mj-lt"/>
                <a:ea typeface="+mj-ea"/>
                <a:cs typeface="+mj-cs"/>
                <a:sym typeface="+mj-lt"/>
              </a:rPr>
              <a:pPr marL="0" lvl="1" indent="0">
                <a:spcBef>
                  <a:spcPct val="0"/>
                </a:spcBef>
                <a:buNone/>
              </a:pPr>
              <a:t>Aug ‘16 (n=61)</a:t>
            </a:fld>
            <a:endParaRPr lang="en-US" sz="1050" dirty="0">
              <a:latin typeface="+mj-lt"/>
              <a:ea typeface="+mj-ea"/>
              <a:cs typeface="+mj-cs"/>
              <a:sym typeface="+mj-lt"/>
            </a:endParaRPr>
          </a:p>
        </p:txBody>
      </p:sp>
      <p:sp>
        <p:nvSpPr>
          <p:cNvPr id="130" name="Text Placeholder 2"/>
          <p:cNvSpPr>
            <a:spLocks noGrp="1"/>
          </p:cNvSpPr>
          <p:nvPr>
            <p:custDataLst>
              <p:tags r:id="rId47"/>
            </p:custDataLst>
          </p:nvPr>
        </p:nvSpPr>
        <p:spPr bwMode="auto">
          <a:xfrm>
            <a:off x="10064753" y="1967706"/>
            <a:ext cx="866775" cy="1603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0" indent="0" algn="l" rtl="0" eaLnBrk="0" fontAlgn="base" hangingPunct="0">
              <a:spcBef>
                <a:spcPct val="20000"/>
              </a:spcBef>
              <a:spcAft>
                <a:spcPct val="0"/>
              </a:spcAft>
              <a:buFontTx/>
              <a:buNone/>
              <a:defRPr sz="1400" b="1" kern="1200">
                <a:solidFill>
                  <a:schemeClr val="tx1"/>
                </a:solidFill>
                <a:latin typeface="Calibri" panose="020F0502020204030204" pitchFamily="34" charset="0"/>
                <a:ea typeface="+mn-ea"/>
                <a:cs typeface="Arial" pitchFamily="34" charset="0"/>
              </a:defRPr>
            </a:lvl1pPr>
            <a:lvl2pPr marL="177800" indent="-177800" algn="l" rtl="0" eaLnBrk="0" fontAlgn="base" hangingPunct="0">
              <a:spcBef>
                <a:spcPct val="20000"/>
              </a:spcBef>
              <a:spcAft>
                <a:spcPct val="0"/>
              </a:spcAft>
              <a:buClr>
                <a:srgbClr val="000000"/>
              </a:buClr>
              <a:buSzPct val="60000"/>
              <a:buFont typeface="Wingdings" pitchFamily="2" charset="2"/>
              <a:buChar char="u"/>
              <a:defRPr sz="1400" kern="1200">
                <a:solidFill>
                  <a:schemeClr val="tx1"/>
                </a:solidFill>
                <a:latin typeface="Calibri" panose="020F0502020204030204" pitchFamily="34" charset="0"/>
                <a:ea typeface="+mn-ea"/>
                <a:cs typeface="Arial" pitchFamily="34" charset="0"/>
              </a:defRPr>
            </a:lvl2pPr>
            <a:lvl3pPr marL="355600" indent="-177800" algn="l" rtl="0" eaLnBrk="0" fontAlgn="base" hangingPunct="0">
              <a:spcBef>
                <a:spcPct val="20000"/>
              </a:spcBef>
              <a:spcAft>
                <a:spcPct val="0"/>
              </a:spcAft>
              <a:buClr>
                <a:srgbClr val="205583"/>
              </a:buClr>
              <a:buSzPct val="65000"/>
              <a:buFont typeface="Wingdings" panose="05000000000000000000" pitchFamily="2" charset="2"/>
              <a:buChar char="n"/>
              <a:defRPr sz="1400" kern="1200">
                <a:solidFill>
                  <a:schemeClr val="tx1"/>
                </a:solidFill>
                <a:latin typeface="Calibri" panose="020F0502020204030204" pitchFamily="34" charset="0"/>
                <a:ea typeface="+mn-ea"/>
                <a:cs typeface="Arial" pitchFamily="34" charset="0"/>
              </a:defRPr>
            </a:lvl3pPr>
            <a:lvl4pPr marL="533400" indent="-177800" algn="l" rtl="0" eaLnBrk="0" fontAlgn="base" hangingPunct="0">
              <a:spcBef>
                <a:spcPct val="20000"/>
              </a:spcBef>
              <a:spcAft>
                <a:spcPct val="0"/>
              </a:spcAft>
              <a:buClr>
                <a:srgbClr val="000000"/>
              </a:buClr>
              <a:buSzPct val="100000"/>
              <a:buFont typeface="Wingdings" panose="05000000000000000000" pitchFamily="2" charset="2"/>
              <a:buChar char=""/>
              <a:defRPr sz="1400" kern="1200">
                <a:solidFill>
                  <a:schemeClr val="tx1"/>
                </a:solidFill>
                <a:latin typeface="Calibri" panose="020F0502020204030204" pitchFamily="34" charset="0"/>
                <a:ea typeface="+mn-ea"/>
                <a:cs typeface="Arial" pitchFamily="34" charset="0"/>
              </a:defRPr>
            </a:lvl4pPr>
            <a:lvl5pPr marL="711200" indent="-177800" algn="l" rtl="0" eaLnBrk="0" fontAlgn="base" hangingPunct="0">
              <a:spcBef>
                <a:spcPct val="20000"/>
              </a:spcBef>
              <a:spcAft>
                <a:spcPct val="0"/>
              </a:spcAft>
              <a:buClrTx/>
              <a:buSzPct val="100000"/>
              <a:buFont typeface="Times New Roman" pitchFamily="18" charset="0"/>
              <a:buChar char="-"/>
              <a:defRPr sz="1400" kern="1200">
                <a:solidFill>
                  <a:schemeClr val="tx1"/>
                </a:solidFill>
                <a:latin typeface="Calibri" panose="020F0502020204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None/>
            </a:pPr>
            <a:fld id="{6657F3CE-B4EE-48F8-8989-C10889F9A578}" type="datetime'F''''''e''b'''''''' ’1''''''''7'''''''''' (n''=5''''2)'''''">
              <a:rPr lang="en-US" altLang="en-US" sz="1050">
                <a:latin typeface="+mj-lt"/>
                <a:ea typeface="+mj-ea"/>
                <a:cs typeface="+mj-cs"/>
                <a:sym typeface="+mj-lt"/>
              </a:rPr>
              <a:pPr marL="0" lvl="1" indent="0">
                <a:spcBef>
                  <a:spcPct val="0"/>
                </a:spcBef>
                <a:buNone/>
              </a:pPr>
              <a:t>Feb ’17 (n=52)</a:t>
            </a:fld>
            <a:endParaRPr lang="en-US" sz="1050" dirty="0">
              <a:latin typeface="+mj-lt"/>
              <a:ea typeface="+mj-ea"/>
              <a:cs typeface="+mj-cs"/>
              <a:sym typeface="+mj-lt"/>
            </a:endParaRPr>
          </a:p>
        </p:txBody>
      </p:sp>
      <p:sp>
        <p:nvSpPr>
          <p:cNvPr id="147" name="Text Placeholder 2">
            <a:extLst>
              <a:ext uri="{FF2B5EF4-FFF2-40B4-BE49-F238E27FC236}">
                <a16:creationId xmlns:a16="http://schemas.microsoft.com/office/drawing/2014/main" xmlns="" id="{C9CDBD3F-FD53-42AD-9040-7A932C86F310}"/>
              </a:ext>
            </a:extLst>
          </p:cNvPr>
          <p:cNvSpPr>
            <a:spLocks noGrp="1"/>
          </p:cNvSpPr>
          <p:nvPr>
            <p:ph type="body" sz="quarter" idx="11"/>
          </p:nvPr>
        </p:nvSpPr>
        <p:spPr>
          <a:xfrm>
            <a:off x="508000" y="978072"/>
            <a:ext cx="11176000" cy="280023"/>
          </a:xfrm>
        </p:spPr>
        <p:txBody>
          <a:bodyPr/>
          <a:lstStyle/>
          <a:p>
            <a:r>
              <a:rPr lang="en-ZA" dirty="0"/>
              <a:t>While holiday-taking is increasing its competitiveness amongst other discretionary expenses, there is a growing concern over personal safety among South Africans, across target segments</a:t>
            </a:r>
          </a:p>
        </p:txBody>
      </p:sp>
      <p:sp>
        <p:nvSpPr>
          <p:cNvPr id="89" name="Rectangle 88">
            <a:extLst>
              <a:ext uri="{FF2B5EF4-FFF2-40B4-BE49-F238E27FC236}">
                <a16:creationId xmlns:a16="http://schemas.microsoft.com/office/drawing/2014/main" xmlns="" id="{9678385F-1D03-4CE8-998A-B70C14BB120F}"/>
              </a:ext>
            </a:extLst>
          </p:cNvPr>
          <p:cNvSpPr/>
          <p:nvPr/>
        </p:nvSpPr>
        <p:spPr>
          <a:xfrm>
            <a:off x="1066802" y="3014461"/>
            <a:ext cx="1595437" cy="276999"/>
          </a:xfrm>
          <a:prstGeom prst="rect">
            <a:avLst/>
          </a:prstGeom>
          <a:noFill/>
        </p:spPr>
        <p:txBody>
          <a:bodyPr wrap="square">
            <a:spAutoFit/>
          </a:bodyPr>
          <a:lstStyle/>
          <a:p>
            <a:pPr algn="r"/>
            <a:r>
              <a:rPr lang="en-ZA" sz="1200" b="1" dirty="0">
                <a:solidFill>
                  <a:schemeClr val="accent3"/>
                </a:solidFill>
                <a:latin typeface="+mj-lt"/>
              </a:rPr>
              <a:t>CONVERT SEGMENT</a:t>
            </a:r>
          </a:p>
        </p:txBody>
      </p:sp>
      <p:sp>
        <p:nvSpPr>
          <p:cNvPr id="92" name="Rectangle 91">
            <a:extLst>
              <a:ext uri="{FF2B5EF4-FFF2-40B4-BE49-F238E27FC236}">
                <a16:creationId xmlns:a16="http://schemas.microsoft.com/office/drawing/2014/main" xmlns="" id="{A1886306-B051-450B-A9FF-C152FDF1CCFA}"/>
              </a:ext>
            </a:extLst>
          </p:cNvPr>
          <p:cNvSpPr/>
          <p:nvPr/>
        </p:nvSpPr>
        <p:spPr>
          <a:xfrm>
            <a:off x="1199197" y="1805073"/>
            <a:ext cx="1463040" cy="276999"/>
          </a:xfrm>
          <a:prstGeom prst="rect">
            <a:avLst/>
          </a:prstGeom>
          <a:noFill/>
        </p:spPr>
        <p:txBody>
          <a:bodyPr wrap="square">
            <a:spAutoFit/>
          </a:bodyPr>
          <a:lstStyle/>
          <a:p>
            <a:pPr algn="r"/>
            <a:r>
              <a:rPr lang="en-ZA" sz="1200" b="1" dirty="0">
                <a:solidFill>
                  <a:schemeClr val="accent4">
                    <a:lumMod val="75000"/>
                  </a:schemeClr>
                </a:solidFill>
                <a:latin typeface="+mj-lt"/>
              </a:rPr>
              <a:t>BUILD SEGMENT</a:t>
            </a:r>
          </a:p>
        </p:txBody>
      </p:sp>
      <p:sp>
        <p:nvSpPr>
          <p:cNvPr id="93" name="Rectangle 57">
            <a:extLst>
              <a:ext uri="{FF2B5EF4-FFF2-40B4-BE49-F238E27FC236}">
                <a16:creationId xmlns:a16="http://schemas.microsoft.com/office/drawing/2014/main" xmlns="" id="{9D699228-10B5-4F10-8834-A5499B24FDED}"/>
              </a:ext>
            </a:extLst>
          </p:cNvPr>
          <p:cNvSpPr/>
          <p:nvPr/>
        </p:nvSpPr>
        <p:spPr bwMode="auto">
          <a:xfrm>
            <a:off x="472298" y="2096729"/>
            <a:ext cx="2189941" cy="546100"/>
          </a:xfrm>
          <a:prstGeom prst="rect">
            <a:avLst/>
          </a:prstGeom>
          <a:noFill/>
          <a:ln w="9525">
            <a:noFill/>
            <a:miter lim="800000"/>
            <a:headEnd/>
            <a:tailEnd/>
          </a:ln>
          <a:effectLst/>
        </p:spPr>
        <p:txBody>
          <a:bodyPr lIns="91441" tIns="91441" rIns="91441" bIns="91441" anchor="ctr"/>
          <a:lstStyle/>
          <a:p>
            <a:pPr algn="r"/>
            <a:r>
              <a:rPr lang="en-IN" sz="1200" b="1" kern="0" dirty="0">
                <a:latin typeface="+mj-lt"/>
                <a:cs typeface="Arial" charset="0"/>
              </a:rPr>
              <a:t>Have a limited budget for travel that they set aside for their VFR trips</a:t>
            </a:r>
          </a:p>
        </p:txBody>
      </p:sp>
      <p:sp>
        <p:nvSpPr>
          <p:cNvPr id="119" name="Rectangle 57">
            <a:extLst>
              <a:ext uri="{FF2B5EF4-FFF2-40B4-BE49-F238E27FC236}">
                <a16:creationId xmlns:a16="http://schemas.microsoft.com/office/drawing/2014/main" xmlns="" id="{C58033DF-6A34-489C-A0B8-0D0172BA6197}"/>
              </a:ext>
            </a:extLst>
          </p:cNvPr>
          <p:cNvSpPr/>
          <p:nvPr/>
        </p:nvSpPr>
        <p:spPr bwMode="auto">
          <a:xfrm>
            <a:off x="472298" y="3478803"/>
            <a:ext cx="2189941" cy="546100"/>
          </a:xfrm>
          <a:prstGeom prst="rect">
            <a:avLst/>
          </a:prstGeom>
          <a:noFill/>
          <a:ln w="9525">
            <a:noFill/>
            <a:miter lim="800000"/>
            <a:headEnd/>
            <a:tailEnd/>
          </a:ln>
          <a:effectLst/>
        </p:spPr>
        <p:txBody>
          <a:bodyPr lIns="91441" tIns="91441" rIns="91441" bIns="91441" anchor="ctr"/>
          <a:lstStyle/>
          <a:p>
            <a:pPr algn="r"/>
            <a:r>
              <a:rPr lang="en-IN" sz="1200" b="1" kern="0" dirty="0">
                <a:latin typeface="+mj-lt"/>
                <a:cs typeface="Arial" charset="0"/>
              </a:rPr>
              <a:t>Consider South Africa as an expensive destination during the peak season; Concerned about their home and personal security</a:t>
            </a:r>
          </a:p>
        </p:txBody>
      </p:sp>
      <p:sp>
        <p:nvSpPr>
          <p:cNvPr id="120" name="Rectangle 57">
            <a:extLst>
              <a:ext uri="{FF2B5EF4-FFF2-40B4-BE49-F238E27FC236}">
                <a16:creationId xmlns:a16="http://schemas.microsoft.com/office/drawing/2014/main" xmlns="" id="{4D7A654F-7C6F-4399-8A03-3738767DDF1B}"/>
              </a:ext>
            </a:extLst>
          </p:cNvPr>
          <p:cNvSpPr/>
          <p:nvPr/>
        </p:nvSpPr>
        <p:spPr bwMode="auto">
          <a:xfrm>
            <a:off x="472298" y="4772594"/>
            <a:ext cx="2189941" cy="546100"/>
          </a:xfrm>
          <a:prstGeom prst="rect">
            <a:avLst/>
          </a:prstGeom>
          <a:noFill/>
          <a:ln w="9525">
            <a:noFill/>
            <a:miter lim="800000"/>
            <a:headEnd/>
            <a:tailEnd/>
          </a:ln>
          <a:effectLst/>
        </p:spPr>
        <p:txBody>
          <a:bodyPr lIns="91441" tIns="91441" rIns="91441" bIns="91441" anchor="ctr"/>
          <a:lstStyle/>
          <a:p>
            <a:pPr algn="r"/>
            <a:r>
              <a:rPr lang="en-IN" sz="1200" b="1" kern="0" dirty="0">
                <a:latin typeface="+mj-lt"/>
                <a:cs typeface="Arial" charset="0"/>
              </a:rPr>
              <a:t>Assert that they can travel overseas at the cost of travelling domestically</a:t>
            </a:r>
          </a:p>
        </p:txBody>
      </p:sp>
      <p:cxnSp>
        <p:nvCxnSpPr>
          <p:cNvPr id="134" name="Straight Connector 133">
            <a:extLst>
              <a:ext uri="{FF2B5EF4-FFF2-40B4-BE49-F238E27FC236}">
                <a16:creationId xmlns:a16="http://schemas.microsoft.com/office/drawing/2014/main" xmlns="" id="{793E2346-E4C1-46A6-91ED-A261F6D147E5}"/>
              </a:ext>
            </a:extLst>
          </p:cNvPr>
          <p:cNvCxnSpPr/>
          <p:nvPr/>
        </p:nvCxnSpPr>
        <p:spPr>
          <a:xfrm flipV="1">
            <a:off x="735107" y="1769288"/>
            <a:ext cx="10669905" cy="0"/>
          </a:xfrm>
          <a:prstGeom prst="line">
            <a:avLst/>
          </a:prstGeom>
          <a:ln w="1905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xmlns="" id="{2E0904B9-A35B-4538-A938-261542B080DD}"/>
              </a:ext>
            </a:extLst>
          </p:cNvPr>
          <p:cNvSpPr/>
          <p:nvPr/>
        </p:nvSpPr>
        <p:spPr>
          <a:xfrm>
            <a:off x="3955654" y="1600012"/>
            <a:ext cx="4228808" cy="338554"/>
          </a:xfrm>
          <a:prstGeom prst="rect">
            <a:avLst/>
          </a:prstGeom>
          <a:solidFill>
            <a:schemeClr val="bg1"/>
          </a:solidFill>
        </p:spPr>
        <p:txBody>
          <a:bodyPr wrap="square">
            <a:spAutoFit/>
          </a:bodyPr>
          <a:lstStyle/>
          <a:p>
            <a:pPr algn="ctr"/>
            <a:r>
              <a:rPr lang="en-ZA" sz="1600" b="1" dirty="0">
                <a:solidFill>
                  <a:schemeClr val="tx1">
                    <a:lumMod val="85000"/>
                    <a:lumOff val="15000"/>
                  </a:schemeClr>
                </a:solidFill>
                <a:latin typeface="Calibri" panose="020F0502020204030204" pitchFamily="34" charset="0"/>
              </a:rPr>
              <a:t>Reasons to not Travel within South Africa</a:t>
            </a:r>
          </a:p>
        </p:txBody>
      </p:sp>
      <p:pic>
        <p:nvPicPr>
          <p:cNvPr id="59"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299703" y="6117500"/>
            <a:ext cx="1250950" cy="62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232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3</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vert="horz" lIns="91441" tIns="45720" rIns="91441" bIns="45720" rtlCol="0" anchor="ctr">
            <a:normAutofit/>
          </a:bodyPr>
          <a:lstStyle/>
          <a:p>
            <a:r>
              <a:rPr lang="en-ZA" dirty="0" smtClean="0">
                <a:latin typeface="Arial" panose="020B0604020202020204" pitchFamily="34" charset="0"/>
                <a:cs typeface="Arial" panose="020B0604020202020204" pitchFamily="34" charset="0"/>
              </a:rPr>
              <a:t>PURPOSE</a:t>
            </a: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endParaRPr lang="en-ZA"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a:bodyPr>
          <a:lstStyle/>
          <a:p>
            <a:pPr marL="0" indent="0">
              <a:lnSpc>
                <a:spcPct val="170000"/>
              </a:lnSpc>
              <a:buNone/>
            </a:pPr>
            <a:r>
              <a:rPr lang="en-ZA" sz="2200" dirty="0">
                <a:latin typeface="Arial" panose="020B0604020202020204" pitchFamily="34" charset="0"/>
                <a:cs typeface="Arial" panose="020B0604020202020204" pitchFamily="34" charset="0"/>
              </a:rPr>
              <a:t>To give a status update on the progress report and interventions to stimulate Domestic Tourism.</a:t>
            </a:r>
          </a:p>
        </p:txBody>
      </p:sp>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943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B58D9E-5CC5-4E91-B783-38866B179866}"/>
              </a:ext>
            </a:extLst>
          </p:cNvPr>
          <p:cNvSpPr>
            <a:spLocks noGrp="1"/>
          </p:cNvSpPr>
          <p:nvPr>
            <p:ph type="title"/>
          </p:nvPr>
        </p:nvSpPr>
        <p:spPr>
          <a:xfrm>
            <a:off x="508000" y="87682"/>
            <a:ext cx="11176000" cy="618115"/>
          </a:xfrm>
        </p:spPr>
        <p:txBody>
          <a:bodyPr>
            <a:normAutofit/>
          </a:bodyPr>
          <a:lstStyle/>
          <a:p>
            <a:r>
              <a:rPr lang="en-US" dirty="0"/>
              <a:t>Barriers to promoting domestic holiday </a:t>
            </a:r>
            <a:r>
              <a:rPr lang="en-US" dirty="0" smtClean="0"/>
              <a:t>travel</a:t>
            </a:r>
            <a:endParaRPr lang="en-US" dirty="0"/>
          </a:p>
        </p:txBody>
      </p:sp>
      <p:sp>
        <p:nvSpPr>
          <p:cNvPr id="3" name="Content Placeholder 2">
            <a:extLst>
              <a:ext uri="{FF2B5EF4-FFF2-40B4-BE49-F238E27FC236}">
                <a16:creationId xmlns:a16="http://schemas.microsoft.com/office/drawing/2014/main" xmlns="" id="{49296915-7EC8-46F1-B821-5922A8184E00}"/>
              </a:ext>
            </a:extLst>
          </p:cNvPr>
          <p:cNvSpPr>
            <a:spLocks noGrp="1"/>
          </p:cNvSpPr>
          <p:nvPr>
            <p:ph idx="1"/>
          </p:nvPr>
        </p:nvSpPr>
        <p:spPr>
          <a:xfrm>
            <a:off x="196646" y="580768"/>
            <a:ext cx="11487355" cy="5832655"/>
          </a:xfrm>
        </p:spPr>
        <p:txBody>
          <a:bodyPr/>
          <a:lstStyle/>
          <a:p>
            <a:pPr algn="just"/>
            <a:r>
              <a:rPr lang="en-US" sz="2400" b="1" dirty="0"/>
              <a:t>Infrastructure</a:t>
            </a:r>
          </a:p>
          <a:p>
            <a:pPr marL="739775" lvl="1" indent="-565150" algn="just">
              <a:buFont typeface="Wingdings" panose="05000000000000000000" pitchFamily="2" charset="2"/>
              <a:buChar char="v"/>
            </a:pPr>
            <a:r>
              <a:rPr lang="en-US" sz="2000" dirty="0"/>
              <a:t>Well </a:t>
            </a:r>
            <a:r>
              <a:rPr lang="en-US" sz="2000" dirty="0" smtClean="0"/>
              <a:t>maintained </a:t>
            </a:r>
            <a:r>
              <a:rPr lang="en-US" sz="2000" dirty="0"/>
              <a:t>infrastructure needs to be available for South Africans to enjoy an affordable holiday trip within South Africa</a:t>
            </a:r>
            <a:r>
              <a:rPr lang="en-US" sz="2000" dirty="0" smtClean="0"/>
              <a:t>.</a:t>
            </a:r>
          </a:p>
          <a:p>
            <a:pPr marL="174625" lvl="1" indent="0" algn="just">
              <a:buNone/>
            </a:pPr>
            <a:endParaRPr lang="en-US" sz="2000" dirty="0"/>
          </a:p>
          <a:p>
            <a:pPr marL="739775" lvl="1" indent="-565150" algn="just">
              <a:buFont typeface="Wingdings" panose="05000000000000000000" pitchFamily="2" charset="2"/>
              <a:buChar char="v"/>
            </a:pPr>
            <a:r>
              <a:rPr lang="en-US" sz="2000" dirty="0"/>
              <a:t>A study conducted in 2013/14 approximately 700 government owned resorts were identified as </a:t>
            </a:r>
            <a:r>
              <a:rPr lang="en-US" sz="2000" dirty="0" err="1" smtClean="0"/>
              <a:t>under-utilised</a:t>
            </a:r>
            <a:r>
              <a:rPr lang="en-US" sz="2000" dirty="0" smtClean="0"/>
              <a:t> </a:t>
            </a:r>
            <a:r>
              <a:rPr lang="en-US" sz="2000" dirty="0"/>
              <a:t>or disused. The development of these sites by the National Department of Tourism, Provincial and Local Tourism Departments will ensure that there is a greater and more affordable offering for South Africans to travel their country</a:t>
            </a:r>
            <a:r>
              <a:rPr lang="en-US" sz="2000" dirty="0" smtClean="0"/>
              <a:t>.</a:t>
            </a:r>
          </a:p>
          <a:p>
            <a:pPr marL="174625" lvl="1" indent="0" algn="just">
              <a:buNone/>
            </a:pPr>
            <a:endParaRPr lang="en-US" sz="2000" dirty="0"/>
          </a:p>
          <a:p>
            <a:pPr marL="739775" lvl="1" indent="-565150" algn="just">
              <a:buFont typeface="Wingdings" panose="05000000000000000000" pitchFamily="2" charset="2"/>
              <a:buChar char="v"/>
            </a:pPr>
            <a:r>
              <a:rPr lang="en-US" sz="2000" dirty="0"/>
              <a:t>Most domestic tourists travel by road (cars, taxis and busses) to their destinations hence the importance of well-maintained roads. In destinations where the roads have been developed and well maintained, e.g. Limpopo, domestic tourism to those areas has improved</a:t>
            </a:r>
            <a:r>
              <a:rPr lang="en-US" sz="2000" dirty="0" smtClean="0"/>
              <a:t>.</a:t>
            </a:r>
          </a:p>
          <a:p>
            <a:pPr marL="174625" lvl="1" indent="0" algn="just">
              <a:buNone/>
            </a:pPr>
            <a:endParaRPr lang="en-US" sz="2000" dirty="0"/>
          </a:p>
          <a:p>
            <a:pPr marL="739775" lvl="1" indent="-565150" algn="just">
              <a:buFont typeface="Wingdings" panose="05000000000000000000" pitchFamily="2" charset="2"/>
              <a:buChar char="v"/>
            </a:pPr>
            <a:r>
              <a:rPr lang="en-US" sz="2000" dirty="0"/>
              <a:t>The water crisis in Cape Town led to holiday travelers considering other destinations to travel to. Holiday travel is a reward to South Africans and they prefer to go to destinations that provide them with that sense of reward. The water crisis and tourists being asked to take shorter showers leads to travel not being rewarding. Efforts for South Africans to be water wise should be in place throughout the year to limit such a crisis that has a huge impact on tourism in the country.</a:t>
            </a:r>
          </a:p>
          <a:p>
            <a:pPr marL="514350" indent="-339725">
              <a:buFont typeface="Wingdings" panose="05000000000000000000" pitchFamily="2" charset="2"/>
              <a:buChar char="v"/>
            </a:pPr>
            <a:endParaRPr lang="en-US" sz="2000" dirty="0"/>
          </a:p>
          <a:p>
            <a:pPr lvl="1"/>
            <a:endParaRPr lang="en-US" sz="1600" dirty="0"/>
          </a:p>
        </p:txBody>
      </p:sp>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226909" y="6252519"/>
            <a:ext cx="1236546" cy="68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30</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336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31</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838201" y="87683"/>
            <a:ext cx="10515600" cy="814192"/>
          </a:xfrm>
        </p:spPr>
        <p:txBody>
          <a:bodyPr/>
          <a:lstStyle/>
          <a:p>
            <a:r>
              <a:rPr lang="en-US" dirty="0"/>
              <a:t>Barriers to promoting domestic holiday </a:t>
            </a:r>
            <a:r>
              <a:rPr lang="en-US" dirty="0" smtClean="0"/>
              <a:t>travel  (</a:t>
            </a:r>
            <a:r>
              <a:rPr lang="en-US" dirty="0" err="1"/>
              <a:t>C</a:t>
            </a:r>
            <a:r>
              <a:rPr lang="en-US" dirty="0" err="1" smtClean="0"/>
              <a:t>ont</a:t>
            </a:r>
            <a:r>
              <a:rPr lang="en-US" dirty="0" smtClean="0"/>
              <a:t>….)</a:t>
            </a:r>
            <a:endParaRPr lang="en-US" dirty="0"/>
          </a:p>
        </p:txBody>
      </p:sp>
      <p:sp>
        <p:nvSpPr>
          <p:cNvPr id="4" name="Content Placeholder 3"/>
          <p:cNvSpPr>
            <a:spLocks noGrp="1"/>
          </p:cNvSpPr>
          <p:nvPr>
            <p:ph idx="1"/>
          </p:nvPr>
        </p:nvSpPr>
        <p:spPr>
          <a:xfrm>
            <a:off x="551145" y="1089764"/>
            <a:ext cx="10802656" cy="4779848"/>
          </a:xfrm>
        </p:spPr>
        <p:txBody>
          <a:bodyPr/>
          <a:lstStyle/>
          <a:p>
            <a:r>
              <a:rPr lang="en-US" sz="2400" b="1" dirty="0"/>
              <a:t>New Product for New </a:t>
            </a:r>
            <a:r>
              <a:rPr lang="en-US" sz="2400" b="1" dirty="0" smtClean="0"/>
              <a:t>Market</a:t>
            </a:r>
          </a:p>
          <a:p>
            <a:pPr marL="0" indent="0">
              <a:buNone/>
            </a:pPr>
            <a:endParaRPr lang="en-US" sz="2400" b="1" dirty="0"/>
          </a:p>
          <a:p>
            <a:pPr marL="287338" lvl="1" indent="-287338">
              <a:lnSpc>
                <a:spcPct val="100000"/>
              </a:lnSpc>
              <a:spcBef>
                <a:spcPts val="600"/>
              </a:spcBef>
              <a:spcAft>
                <a:spcPts val="600"/>
              </a:spcAft>
              <a:buFont typeface="Wingdings" panose="05000000000000000000" pitchFamily="2" charset="2"/>
              <a:buChar char="v"/>
            </a:pPr>
            <a:r>
              <a:rPr lang="en-US" sz="2000" dirty="0"/>
              <a:t>South Africa has a growing black middle class that is looking to explore the country in their own way. </a:t>
            </a:r>
            <a:r>
              <a:rPr lang="en-US" sz="2000" dirty="0" smtClean="0"/>
              <a:t> The </a:t>
            </a:r>
            <a:r>
              <a:rPr lang="en-US" sz="2000" dirty="0" err="1"/>
              <a:t>Sho’t</a:t>
            </a:r>
            <a:r>
              <a:rPr lang="en-US" sz="2000" dirty="0"/>
              <a:t> Left marketing initiatives also showcase black South Africans enjoying their country and its variety of experiences in their own way. South African Tourism therefore partners with the tourism industry and provides them with information pertaining to this target audience. The information includes who they are, what they are looking for in travel and at what cost, which assists in packaging for them appropriately</a:t>
            </a:r>
            <a:r>
              <a:rPr lang="en-US" sz="2000" dirty="0" smtClean="0"/>
              <a:t>.</a:t>
            </a:r>
          </a:p>
          <a:p>
            <a:pPr marL="287338" lvl="1" indent="-287338">
              <a:spcAft>
                <a:spcPts val="600"/>
              </a:spcAft>
              <a:buFont typeface="Wingdings" panose="05000000000000000000" pitchFamily="2" charset="2"/>
              <a:buChar char="v"/>
            </a:pPr>
            <a:endParaRPr lang="en-US" sz="2000" dirty="0"/>
          </a:p>
          <a:p>
            <a:pPr marL="287338" lvl="1" indent="-287338">
              <a:lnSpc>
                <a:spcPct val="100000"/>
              </a:lnSpc>
              <a:spcBef>
                <a:spcPts val="600"/>
              </a:spcBef>
              <a:spcAft>
                <a:spcPts val="600"/>
              </a:spcAft>
              <a:buFont typeface="Wingdings" panose="05000000000000000000" pitchFamily="2" charset="2"/>
              <a:buChar char="v"/>
            </a:pPr>
            <a:r>
              <a:rPr lang="en-US" sz="2000" dirty="0" smtClean="0"/>
              <a:t>Racism </a:t>
            </a:r>
            <a:r>
              <a:rPr lang="en-US" sz="2000" dirty="0"/>
              <a:t>is also a factor for this new market – partnerships are necessary to ensure that South Africans feel more welcomed when travelling in </a:t>
            </a:r>
            <a:r>
              <a:rPr lang="en-US" sz="2000" dirty="0" smtClean="0"/>
              <a:t>their own </a:t>
            </a:r>
            <a:r>
              <a:rPr lang="en-US" sz="2000" dirty="0"/>
              <a:t>country.</a:t>
            </a:r>
          </a:p>
          <a:p>
            <a:pPr>
              <a:lnSpc>
                <a:spcPct val="100000"/>
              </a:lnSpc>
              <a:spcBef>
                <a:spcPts val="600"/>
              </a:spcBef>
              <a:spcAft>
                <a:spcPts val="600"/>
              </a:spcAft>
              <a:buFont typeface="Wingdings" panose="05000000000000000000" pitchFamily="2" charset="2"/>
              <a:buChar char="v"/>
            </a:pPr>
            <a:endParaRPr lang="en-US" sz="2000" dirty="0"/>
          </a:p>
        </p:txBody>
      </p:sp>
      <p:pic>
        <p:nvPicPr>
          <p:cNvPr id="5"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41557" y="6057501"/>
            <a:ext cx="1219835" cy="65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883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1DA9464A-DCB9-46FA-9686-448E151A22EC}"/>
              </a:ext>
            </a:extLst>
          </p:cNvPr>
          <p:cNvSpPr>
            <a:spLocks noGrp="1"/>
          </p:cNvSpPr>
          <p:nvPr>
            <p:ph type="title"/>
          </p:nvPr>
        </p:nvSpPr>
        <p:spPr>
          <a:xfrm>
            <a:off x="413837" y="0"/>
            <a:ext cx="8382000" cy="538619"/>
          </a:xfrm>
        </p:spPr>
        <p:txBody>
          <a:bodyPr anchor="ctr">
            <a:normAutofit/>
          </a:bodyPr>
          <a:lstStyle/>
          <a:p>
            <a:r>
              <a:rPr lang="en-US" altLang="en-US" b="1" dirty="0"/>
              <a:t>Goals for the market 2018/19</a:t>
            </a:r>
          </a:p>
        </p:txBody>
      </p:sp>
      <p:sp>
        <p:nvSpPr>
          <p:cNvPr id="6" name="Rectangle 3">
            <a:extLst>
              <a:ext uri="{FF2B5EF4-FFF2-40B4-BE49-F238E27FC236}">
                <a16:creationId xmlns:a16="http://schemas.microsoft.com/office/drawing/2014/main" xmlns="" id="{575290D0-6C8E-42B9-9F85-341392317241}"/>
              </a:ext>
            </a:extLst>
          </p:cNvPr>
          <p:cNvSpPr txBox="1">
            <a:spLocks noChangeArrowheads="1"/>
          </p:cNvSpPr>
          <p:nvPr/>
        </p:nvSpPr>
        <p:spPr>
          <a:xfrm>
            <a:off x="345760" y="763076"/>
            <a:ext cx="11091672" cy="6277487"/>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381000" indent="-381000" algn="just">
              <a:lnSpc>
                <a:spcPct val="90000"/>
              </a:lnSpc>
              <a:buNone/>
            </a:pPr>
            <a:r>
              <a:rPr lang="en-ZA" altLang="en-US" sz="2200" b="1" u="sng" kern="0" dirty="0">
                <a:latin typeface="Gill Sans MT" panose="020B0502020104020203" pitchFamily="34" charset="0"/>
                <a:cs typeface="Arial" panose="020B0604020202020204" pitchFamily="34" charset="0"/>
              </a:rPr>
              <a:t>Market Summary</a:t>
            </a:r>
            <a:r>
              <a:rPr lang="en-ZA" altLang="en-US" sz="2200" b="1" kern="0" dirty="0" smtClean="0">
                <a:latin typeface="Gill Sans MT" panose="020B0502020104020203" pitchFamily="34" charset="0"/>
                <a:cs typeface="Arial" panose="020B0604020202020204" pitchFamily="34" charset="0"/>
              </a:rPr>
              <a:t>:</a:t>
            </a:r>
          </a:p>
          <a:p>
            <a:pPr algn="just">
              <a:lnSpc>
                <a:spcPct val="90000"/>
              </a:lnSpc>
              <a:spcAft>
                <a:spcPts val="600"/>
              </a:spcAft>
              <a:buFont typeface="Wingdings" panose="05000000000000000000" pitchFamily="2" charset="2"/>
              <a:buChar char="v"/>
            </a:pPr>
            <a:r>
              <a:rPr lang="en-ZA" altLang="en-US" sz="2000" kern="0" dirty="0" smtClean="0">
                <a:latin typeface="Gill Sans MT" panose="020B0502020104020203" pitchFamily="34" charset="0"/>
                <a:cs typeface="Arial" panose="020B0604020202020204" pitchFamily="34" charset="0"/>
              </a:rPr>
              <a:t>Domestic </a:t>
            </a:r>
            <a:r>
              <a:rPr lang="en-ZA" altLang="en-US" sz="2000" kern="0" dirty="0">
                <a:latin typeface="Gill Sans MT" panose="020B0502020104020203" pitchFamily="34" charset="0"/>
                <a:cs typeface="Arial" panose="020B0604020202020204" pitchFamily="34" charset="0"/>
              </a:rPr>
              <a:t>trip volume has declined over the 2014–2017 period and 2017 saw a considerable YoY decline. This is largely a function of adverse macro-economic conditions, with the sharpest decline occurring in the VFR category</a:t>
            </a:r>
          </a:p>
          <a:p>
            <a:pPr algn="just">
              <a:lnSpc>
                <a:spcPct val="90000"/>
              </a:lnSpc>
              <a:spcAft>
                <a:spcPts val="600"/>
              </a:spcAft>
              <a:buFont typeface="Wingdings" panose="05000000000000000000" pitchFamily="2" charset="2"/>
              <a:buChar char="v"/>
            </a:pPr>
            <a:r>
              <a:rPr lang="en-ZA" altLang="en-US" sz="2000" b="1" kern="0" dirty="0">
                <a:latin typeface="Gill Sans MT" panose="020B0502020104020203" pitchFamily="34" charset="0"/>
                <a:cs typeface="Arial" panose="020B0604020202020204" pitchFamily="34" charset="0"/>
              </a:rPr>
              <a:t>By contrast, domestic holiday trips increased in 2017 after witnessing a continuous decline during 2013–2016. </a:t>
            </a:r>
          </a:p>
          <a:p>
            <a:pPr algn="just">
              <a:lnSpc>
                <a:spcPct val="90000"/>
              </a:lnSpc>
              <a:buFont typeface="Wingdings" panose="05000000000000000000" pitchFamily="2" charset="2"/>
              <a:buChar char="v"/>
            </a:pPr>
            <a:r>
              <a:rPr lang="en-ZA" altLang="en-US" sz="2000" kern="0" dirty="0">
                <a:latin typeface="Gill Sans MT" panose="020B0502020104020203" pitchFamily="34" charset="0"/>
                <a:cs typeface="Arial" panose="020B0604020202020204" pitchFamily="34" charset="0"/>
              </a:rPr>
              <a:t>Overall domestic trip spend and holiday trip spend declined YoY in 2017.</a:t>
            </a:r>
          </a:p>
          <a:p>
            <a:pPr algn="just">
              <a:lnSpc>
                <a:spcPct val="90000"/>
              </a:lnSpc>
              <a:buFont typeface="Wingdings" panose="05000000000000000000" pitchFamily="2" charset="2"/>
              <a:buChar char="v"/>
            </a:pPr>
            <a:r>
              <a:rPr lang="en-ZA" altLang="en-US" sz="2000" kern="0" dirty="0">
                <a:latin typeface="Gill Sans MT" panose="020B0502020104020203" pitchFamily="34" charset="0"/>
                <a:cs typeface="Arial" panose="020B0604020202020204" pitchFamily="34" charset="0"/>
              </a:rPr>
              <a:t>Average spend per trip grew strongly, driven by a sharp decline in total bed nights. </a:t>
            </a:r>
          </a:p>
          <a:p>
            <a:pPr algn="just">
              <a:lnSpc>
                <a:spcPct val="90000"/>
              </a:lnSpc>
              <a:spcAft>
                <a:spcPts val="600"/>
              </a:spcAft>
              <a:buFont typeface="Wingdings" panose="05000000000000000000" pitchFamily="2" charset="2"/>
              <a:buChar char="v"/>
            </a:pPr>
            <a:r>
              <a:rPr lang="en-ZA" altLang="en-US" sz="2000" kern="0" dirty="0">
                <a:latin typeface="Gill Sans MT" panose="020B0502020104020203" pitchFamily="34" charset="0"/>
                <a:cs typeface="Arial" panose="020B0604020202020204" pitchFamily="34" charset="0"/>
              </a:rPr>
              <a:t>In 2017, Gauteng was the largest source market (37% of total); however, the number has been steadily declining. Limpopo was the most visited province (27% of total). </a:t>
            </a:r>
          </a:p>
          <a:p>
            <a:pPr algn="just">
              <a:lnSpc>
                <a:spcPct val="90000"/>
              </a:lnSpc>
              <a:spcAft>
                <a:spcPts val="600"/>
              </a:spcAft>
              <a:buFont typeface="Wingdings" panose="05000000000000000000" pitchFamily="2" charset="2"/>
              <a:buChar char="v"/>
            </a:pPr>
            <a:r>
              <a:rPr lang="en-ZA" altLang="en-US" sz="2000" b="1" kern="0" dirty="0">
                <a:latin typeface="Gill Sans MT" panose="020B0502020104020203" pitchFamily="34" charset="0"/>
                <a:cs typeface="Arial" panose="020B0604020202020204" pitchFamily="34" charset="0"/>
              </a:rPr>
              <a:t>Visiting friends/relatives and relaxing at the beach/bush/berg were the top three factors influencing tourists’ intention to travel during 2016–2017.</a:t>
            </a:r>
          </a:p>
          <a:p>
            <a:pPr algn="just">
              <a:lnSpc>
                <a:spcPct val="90000"/>
              </a:lnSpc>
              <a:spcAft>
                <a:spcPts val="600"/>
              </a:spcAft>
              <a:buFont typeface="Wingdings" panose="05000000000000000000" pitchFamily="2" charset="2"/>
              <a:buChar char="v"/>
            </a:pPr>
            <a:r>
              <a:rPr lang="en-ZA" altLang="en-US" sz="2000" b="1" kern="0" dirty="0">
                <a:latin typeface="Gill Sans MT" panose="020B0502020104020203" pitchFamily="34" charset="0"/>
                <a:cs typeface="Arial" panose="020B0604020202020204" pitchFamily="34" charset="0"/>
              </a:rPr>
              <a:t>More than half of the travellers select their destination based on recommendations from friends and family; online travel aggregators play a major role in making travel bookings</a:t>
            </a:r>
            <a:r>
              <a:rPr lang="en-ZA" altLang="en-US" sz="2000" b="1" kern="0" dirty="0" smtClean="0">
                <a:latin typeface="Gill Sans MT" panose="020B0502020104020203" pitchFamily="34" charset="0"/>
                <a:cs typeface="Arial" panose="020B0604020202020204" pitchFamily="34" charset="0"/>
              </a:rPr>
              <a:t>.</a:t>
            </a:r>
            <a:r>
              <a:rPr lang="en-ZA" altLang="en-US" sz="2000" b="1" kern="0" dirty="0">
                <a:solidFill>
                  <a:srgbClr val="FF0000"/>
                </a:solidFill>
                <a:latin typeface="Gill Sans MT" panose="020B0502020104020203" pitchFamily="34" charset="0"/>
                <a:cs typeface="Arial" panose="020B0604020202020204" pitchFamily="34" charset="0"/>
              </a:rPr>
              <a:t> </a:t>
            </a:r>
            <a:endParaRPr lang="en-ZA" altLang="en-US" sz="2000" b="1" kern="0" dirty="0" smtClean="0">
              <a:solidFill>
                <a:srgbClr val="FF0000"/>
              </a:solidFill>
              <a:latin typeface="Gill Sans MT" panose="020B0502020104020203" pitchFamily="34" charset="0"/>
              <a:cs typeface="Arial" panose="020B0604020202020204" pitchFamily="34" charset="0"/>
            </a:endParaRPr>
          </a:p>
          <a:p>
            <a:pPr algn="just">
              <a:lnSpc>
                <a:spcPct val="90000"/>
              </a:lnSpc>
              <a:spcAft>
                <a:spcPts val="600"/>
              </a:spcAft>
              <a:buFont typeface="Wingdings" panose="05000000000000000000" pitchFamily="2" charset="2"/>
              <a:buChar char="v"/>
            </a:pPr>
            <a:r>
              <a:rPr lang="en-ZA" altLang="en-US" sz="2000" b="1" kern="0" dirty="0" smtClean="0">
                <a:solidFill>
                  <a:srgbClr val="FF0000"/>
                </a:solidFill>
                <a:latin typeface="Gill Sans MT" panose="020B0502020104020203" pitchFamily="34" charset="0"/>
                <a:cs typeface="Arial" panose="020B0604020202020204" pitchFamily="34" charset="0"/>
              </a:rPr>
              <a:t>The </a:t>
            </a:r>
            <a:r>
              <a:rPr lang="en-ZA" altLang="en-US" sz="2000" b="1" kern="0" dirty="0">
                <a:solidFill>
                  <a:srgbClr val="FF0000"/>
                </a:solidFill>
                <a:latin typeface="Gill Sans MT" panose="020B0502020104020203" pitchFamily="34" charset="0"/>
                <a:cs typeface="Arial" panose="020B0604020202020204" pitchFamily="34" charset="0"/>
              </a:rPr>
              <a:t>biggest challenge that we have is a conversion platform that is easy and reliable.</a:t>
            </a:r>
          </a:p>
          <a:p>
            <a:pPr algn="just">
              <a:lnSpc>
                <a:spcPct val="90000"/>
              </a:lnSpc>
              <a:spcAft>
                <a:spcPts val="600"/>
              </a:spcAft>
              <a:buFont typeface="Wingdings" panose="05000000000000000000" pitchFamily="2" charset="2"/>
              <a:buChar char="v"/>
            </a:pPr>
            <a:endParaRPr lang="en-ZA" altLang="en-US" sz="2000" b="1" kern="0" dirty="0">
              <a:latin typeface="Gill Sans MT" panose="020B0502020104020203" pitchFamily="34" charset="0"/>
              <a:cs typeface="Arial" panose="020B0604020202020204" pitchFamily="34" charset="0"/>
            </a:endParaRPr>
          </a:p>
          <a:p>
            <a:pPr marL="381000" indent="-381000">
              <a:lnSpc>
                <a:spcPct val="90000"/>
              </a:lnSpc>
              <a:buFont typeface="Wingdings" panose="05000000000000000000" pitchFamily="2" charset="2"/>
              <a:buChar char="§"/>
            </a:pPr>
            <a:endParaRPr lang="en-ZA" altLang="en-US" sz="1400" kern="0" dirty="0">
              <a:latin typeface="Arial" panose="020B0604020202020204" pitchFamily="34" charset="0"/>
              <a:cs typeface="Arial" panose="020B0604020202020204" pitchFamily="34" charset="0"/>
            </a:endParaRPr>
          </a:p>
        </p:txBody>
      </p:sp>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197309" y="6046853"/>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376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39563"/>
            <a:ext cx="10515600" cy="589207"/>
          </a:xfrm>
        </p:spPr>
        <p:txBody>
          <a:bodyPr>
            <a:normAutofit/>
          </a:bodyPr>
          <a:lstStyle/>
          <a:p>
            <a:r>
              <a:rPr lang="en-US" altLang="en-US" dirty="0"/>
              <a:t>Goals for the market 2018/19</a:t>
            </a:r>
            <a:endParaRPr lang="en-US" dirty="0"/>
          </a:p>
        </p:txBody>
      </p:sp>
      <p:sp>
        <p:nvSpPr>
          <p:cNvPr id="3" name="Text Placeholder 2"/>
          <p:cNvSpPr>
            <a:spLocks noGrp="1"/>
          </p:cNvSpPr>
          <p:nvPr>
            <p:ph type="body" sz="quarter" idx="11"/>
          </p:nvPr>
        </p:nvSpPr>
        <p:spPr>
          <a:xfrm>
            <a:off x="508000" y="215933"/>
            <a:ext cx="11176000" cy="612837"/>
          </a:xfrm>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sp>
        <p:nvSpPr>
          <p:cNvPr id="5" name="Rectangle 4"/>
          <p:cNvSpPr/>
          <p:nvPr/>
        </p:nvSpPr>
        <p:spPr>
          <a:xfrm>
            <a:off x="508000" y="1107078"/>
            <a:ext cx="10902435" cy="4973669"/>
          </a:xfrm>
          <a:prstGeom prst="rect">
            <a:avLst/>
          </a:prstGeom>
        </p:spPr>
        <p:txBody>
          <a:bodyPr wrap="square">
            <a:spAutoFit/>
          </a:bodyPr>
          <a:lstStyle/>
          <a:p>
            <a:pPr marL="381000" indent="-381000">
              <a:lnSpc>
                <a:spcPct val="90000"/>
              </a:lnSpc>
            </a:pPr>
            <a:r>
              <a:rPr lang="en-ZA" altLang="en-US" sz="2200" b="1" u="sng" kern="0" dirty="0">
                <a:latin typeface="Gill Sans MT" panose="020B0502020104020203" pitchFamily="34" charset="0"/>
                <a:cs typeface="Arial" panose="020B0604020202020204" pitchFamily="34" charset="0"/>
              </a:rPr>
              <a:t>Consumer Insight</a:t>
            </a:r>
            <a:r>
              <a:rPr lang="en-ZA" altLang="en-US" sz="2200" b="1" kern="0" dirty="0" smtClean="0">
                <a:latin typeface="Gill Sans MT" panose="020B0502020104020203" pitchFamily="34" charset="0"/>
                <a:cs typeface="Arial" panose="020B0604020202020204" pitchFamily="34" charset="0"/>
              </a:rPr>
              <a:t>:</a:t>
            </a:r>
          </a:p>
          <a:p>
            <a:pPr marL="381000" indent="-381000" algn="just">
              <a:lnSpc>
                <a:spcPct val="90000"/>
              </a:lnSpc>
              <a:spcAft>
                <a:spcPts val="600"/>
              </a:spcAft>
              <a:buFont typeface="Wingdings" panose="05000000000000000000" pitchFamily="2" charset="2"/>
              <a:buChar char="§"/>
            </a:pPr>
            <a:r>
              <a:rPr lang="en-ZA" altLang="en-US" sz="2000" kern="0" dirty="0" smtClean="0">
                <a:latin typeface="Gill Sans MT" panose="020B0502020104020203" pitchFamily="34" charset="0"/>
                <a:cs typeface="Arial" panose="020B0604020202020204" pitchFamily="34" charset="0"/>
              </a:rPr>
              <a:t>South </a:t>
            </a:r>
            <a:r>
              <a:rPr lang="en-ZA" altLang="en-US" sz="2000" kern="0" dirty="0">
                <a:latin typeface="Gill Sans MT" panose="020B0502020104020203" pitchFamily="34" charset="0"/>
                <a:cs typeface="Arial" panose="020B0604020202020204" pitchFamily="34" charset="0"/>
              </a:rPr>
              <a:t>Africans are inspired by ‘Word of Mouth’ to travel for holidays; they most often leverage travel websites for information and booking.  Furthermore, Relaxation is the most common holiday need across the three consumer segments.</a:t>
            </a:r>
          </a:p>
          <a:p>
            <a:pPr marL="400050" lvl="1" algn="just">
              <a:lnSpc>
                <a:spcPct val="90000"/>
              </a:lnSpc>
              <a:spcAft>
                <a:spcPts val="600"/>
              </a:spcAft>
            </a:pPr>
            <a:r>
              <a:rPr lang="en-ZA" altLang="en-US" sz="2000" kern="0" dirty="0">
                <a:latin typeface="Gill Sans MT" panose="020B0502020104020203" pitchFamily="34" charset="0"/>
                <a:cs typeface="Arial" panose="020B0604020202020204" pitchFamily="34" charset="0"/>
              </a:rPr>
              <a:t>(Consideration - relaxation has to have a fun tonality to it</a:t>
            </a:r>
            <a:r>
              <a:rPr lang="en-ZA" altLang="en-US" sz="2000" kern="0" dirty="0" smtClean="0">
                <a:latin typeface="Gill Sans MT" panose="020B0502020104020203" pitchFamily="34" charset="0"/>
                <a:cs typeface="Arial" panose="020B0604020202020204" pitchFamily="34" charset="0"/>
              </a:rPr>
              <a:t>)</a:t>
            </a:r>
          </a:p>
          <a:p>
            <a:pPr marL="381000" indent="-381000" algn="just">
              <a:lnSpc>
                <a:spcPct val="90000"/>
              </a:lnSpc>
              <a:spcAft>
                <a:spcPts val="600"/>
              </a:spcAft>
            </a:pPr>
            <a:r>
              <a:rPr lang="en-ZA" altLang="en-US" sz="2200" b="1" u="sng" kern="0" dirty="0" smtClean="0">
                <a:latin typeface="Gill Sans MT" panose="020B0502020104020203" pitchFamily="34" charset="0"/>
                <a:cs typeface="Arial" panose="020B0604020202020204" pitchFamily="34" charset="0"/>
              </a:rPr>
              <a:t>Targets</a:t>
            </a:r>
            <a:r>
              <a:rPr lang="en-ZA" altLang="en-US" sz="2200" b="1" kern="0" dirty="0">
                <a:latin typeface="Gill Sans MT" panose="020B0502020104020203" pitchFamily="34" charset="0"/>
                <a:cs typeface="Arial" panose="020B0604020202020204" pitchFamily="34" charset="0"/>
              </a:rPr>
              <a:t>:</a:t>
            </a:r>
          </a:p>
          <a:p>
            <a:pPr marL="381000" indent="-381000" algn="just">
              <a:lnSpc>
                <a:spcPct val="90000"/>
              </a:lnSpc>
              <a:spcAft>
                <a:spcPts val="600"/>
              </a:spcAft>
              <a:buSzPct val="80000"/>
              <a:buFont typeface="Wingdings" panose="05000000000000000000" pitchFamily="2" charset="2"/>
              <a:buChar char="§"/>
            </a:pPr>
            <a:r>
              <a:rPr lang="en-ZA" altLang="en-US" sz="2000" kern="0" dirty="0">
                <a:latin typeface="Gill Sans MT" panose="020B0502020104020203" pitchFamily="34" charset="0"/>
                <a:cs typeface="Arial" panose="020B0604020202020204" pitchFamily="34" charset="0"/>
              </a:rPr>
              <a:t>Holiday Trips = 3 106 000 (a 6,9% increase from 2017/18)</a:t>
            </a:r>
          </a:p>
          <a:p>
            <a:pPr marL="381000" indent="-381000" algn="just">
              <a:lnSpc>
                <a:spcPct val="90000"/>
              </a:lnSpc>
              <a:spcAft>
                <a:spcPts val="600"/>
              </a:spcAft>
              <a:buSzPct val="80000"/>
              <a:buFont typeface="Wingdings" panose="05000000000000000000" pitchFamily="2" charset="2"/>
              <a:buChar char="§"/>
            </a:pPr>
            <a:r>
              <a:rPr lang="en-ZA" altLang="en-US" sz="2000" kern="0" dirty="0">
                <a:latin typeface="Gill Sans MT" panose="020B0502020104020203" pitchFamily="34" charset="0"/>
                <a:cs typeface="Arial" panose="020B0604020202020204" pitchFamily="34" charset="0"/>
              </a:rPr>
              <a:t>Total Direct Domestic Holiday Spend = R8,17 </a:t>
            </a:r>
            <a:r>
              <a:rPr lang="en-ZA" altLang="en-US" sz="2000" kern="0" dirty="0" smtClean="0">
                <a:latin typeface="Gill Sans MT" panose="020B0502020104020203" pitchFamily="34" charset="0"/>
                <a:cs typeface="Arial" panose="020B0604020202020204" pitchFamily="34" charset="0"/>
              </a:rPr>
              <a:t>Billion</a:t>
            </a:r>
            <a:endParaRPr lang="en-ZA" altLang="en-US" sz="2000" kern="0" dirty="0" smtClean="0">
              <a:latin typeface="Gill Sans MT" panose="020B0502020104020203" pitchFamily="34" charset="0"/>
              <a:cs typeface="Arial" panose="020B0604020202020204" pitchFamily="34" charset="0"/>
            </a:endParaRPr>
          </a:p>
          <a:p>
            <a:pPr marL="381000" indent="-381000" algn="just">
              <a:lnSpc>
                <a:spcPct val="90000"/>
              </a:lnSpc>
              <a:spcAft>
                <a:spcPts val="600"/>
              </a:spcAft>
            </a:pPr>
            <a:r>
              <a:rPr lang="en-ZA" altLang="en-US" sz="2200" b="1" u="sng" kern="0" dirty="0" smtClean="0">
                <a:latin typeface="Gill Sans MT" panose="020B0502020104020203" pitchFamily="34" charset="0"/>
                <a:cs typeface="Arial" panose="020B0604020202020204" pitchFamily="34" charset="0"/>
              </a:rPr>
              <a:t>Big </a:t>
            </a:r>
            <a:r>
              <a:rPr lang="en-ZA" altLang="en-US" sz="2200" b="1" u="sng" kern="0" dirty="0">
                <a:latin typeface="Gill Sans MT" panose="020B0502020104020203" pitchFamily="34" charset="0"/>
                <a:cs typeface="Arial" panose="020B0604020202020204" pitchFamily="34" charset="0"/>
              </a:rPr>
              <a:t>Things to be done</a:t>
            </a:r>
            <a:r>
              <a:rPr lang="en-ZA" altLang="en-US" sz="2200" b="1" kern="0" dirty="0">
                <a:latin typeface="Gill Sans MT" panose="020B0502020104020203" pitchFamily="34" charset="0"/>
                <a:cs typeface="Arial" panose="020B0604020202020204" pitchFamily="34" charset="0"/>
              </a:rPr>
              <a:t>:</a:t>
            </a:r>
          </a:p>
          <a:p>
            <a:pPr marL="381000" indent="-381000" algn="just">
              <a:lnSpc>
                <a:spcPct val="90000"/>
              </a:lnSpc>
              <a:spcAft>
                <a:spcPts val="600"/>
              </a:spcAft>
              <a:buSzPct val="100000"/>
              <a:buFont typeface="+mj-lt"/>
              <a:buAutoNum type="arabicPeriod"/>
            </a:pPr>
            <a:r>
              <a:rPr lang="en-ZA" altLang="en-US" sz="2000" kern="0" dirty="0">
                <a:latin typeface="Gill Sans MT" panose="020B0502020104020203" pitchFamily="34" charset="0"/>
                <a:cs typeface="Arial" panose="020B0604020202020204" pitchFamily="34" charset="0"/>
              </a:rPr>
              <a:t>Inspire our segments to take more holiday trips by showcasing a variety of affordable desired experiences in a clear and accessible manner.</a:t>
            </a:r>
          </a:p>
          <a:p>
            <a:pPr marL="381000" indent="-381000" algn="just">
              <a:lnSpc>
                <a:spcPct val="90000"/>
              </a:lnSpc>
              <a:spcAft>
                <a:spcPts val="600"/>
              </a:spcAft>
              <a:buSzPct val="100000"/>
              <a:buFont typeface="+mj-lt"/>
              <a:buAutoNum type="arabicPeriod"/>
            </a:pPr>
            <a:r>
              <a:rPr lang="en-ZA" altLang="en-US" sz="2000" kern="0" dirty="0" smtClean="0">
                <a:latin typeface="Gill Sans MT" panose="020B0502020104020203" pitchFamily="34" charset="0"/>
                <a:cs typeface="Arial" panose="020B0604020202020204" pitchFamily="34" charset="0"/>
              </a:rPr>
              <a:t>Partner </a:t>
            </a:r>
            <a:r>
              <a:rPr lang="en-ZA" altLang="en-US" sz="2000" kern="0" dirty="0">
                <a:latin typeface="Gill Sans MT" panose="020B0502020104020203" pitchFamily="34" charset="0"/>
                <a:cs typeface="Arial" panose="020B0604020202020204" pitchFamily="34" charset="0"/>
              </a:rPr>
              <a:t>with and educate the distribution channels (traditional and non-traditional) to package and promote relevant value for money deals with supporting content on holiday activities, to encourage our prioritised segments book and travel.</a:t>
            </a:r>
          </a:p>
          <a:p>
            <a:pPr>
              <a:lnSpc>
                <a:spcPct val="90000"/>
              </a:lnSpc>
              <a:spcBef>
                <a:spcPct val="0"/>
              </a:spcBef>
            </a:pPr>
            <a:endParaRPr lang="en-ZA" altLang="en-US" sz="1100" i="1" u="sng" kern="0" dirty="0"/>
          </a:p>
          <a:p>
            <a:pPr>
              <a:lnSpc>
                <a:spcPct val="90000"/>
              </a:lnSpc>
              <a:buSzPct val="80000"/>
            </a:pPr>
            <a:endParaRPr lang="en-ZA" altLang="en-US" sz="1100" i="1" u="sng" kern="0" dirty="0"/>
          </a:p>
        </p:txBody>
      </p:sp>
      <p:pic>
        <p:nvPicPr>
          <p:cNvPr id="6"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113678" y="5860383"/>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07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9DD14CB-6EF5-48E2-8414-A01F24A36F39}"/>
              </a:ext>
            </a:extLst>
          </p:cNvPr>
          <p:cNvSpPr>
            <a:spLocks noGrp="1"/>
          </p:cNvSpPr>
          <p:nvPr>
            <p:ph type="ctrTitle"/>
          </p:nvPr>
        </p:nvSpPr>
        <p:spPr/>
        <p:txBody>
          <a:bodyPr>
            <a:normAutofit/>
          </a:bodyPr>
          <a:lstStyle/>
          <a:p>
            <a:r>
              <a:rPr lang="en-US" sz="4000" dirty="0"/>
              <a:t>The Campaign</a:t>
            </a:r>
          </a:p>
        </p:txBody>
      </p:sp>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979813" y="5873858"/>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5885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1"/>
          <p:cNvSpPr/>
          <p:nvPr/>
        </p:nvSpPr>
        <p:spPr>
          <a:xfrm>
            <a:off x="1991544" y="1493285"/>
            <a:ext cx="8367694" cy="2853556"/>
          </a:xfrm>
          <a:prstGeom prst="rect">
            <a:avLst/>
          </a:prstGeom>
          <a:ln w="3175">
            <a:miter lim="400000"/>
          </a:ln>
          <a:extLst>
            <a:ext uri="{C572A759-6A51-4108-AA02-DFA0A04FC94B}">
              <ma14:wrappingTextBoxFlag xmlns="" xmlns:ma14="http://schemas.microsoft.com/office/mac/drawingml/2011/main" val="1"/>
            </a:ext>
          </a:extLst>
        </p:spPr>
        <p:txBody>
          <a:bodyPr wrap="square" lIns="30616" tIns="30616" rIns="30616" bIns="30616" anchor="ctr">
            <a:spAutoFit/>
          </a:bodyPr>
          <a:lstStyle>
            <a:lvl1pPr algn="l" defTabSz="1778000">
              <a:lnSpc>
                <a:spcPct val="70000"/>
              </a:lnSpc>
              <a:defRPr sz="20000" b="1" cap="all">
                <a:latin typeface="MundoSans"/>
                <a:ea typeface="MundoSans"/>
                <a:cs typeface="MundoSans"/>
                <a:sym typeface="MundoSans"/>
              </a:defRPr>
            </a:lvl1pPr>
          </a:lstStyle>
          <a:p>
            <a:r>
              <a:rPr sz="8572" dirty="0">
                <a:latin typeface="+mj-lt"/>
              </a:rPr>
              <a:t>KEY </a:t>
            </a:r>
            <a:endParaRPr lang="en-US" sz="8572" dirty="0">
              <a:latin typeface="+mj-lt"/>
            </a:endParaRPr>
          </a:p>
          <a:p>
            <a:r>
              <a:rPr sz="8572" dirty="0">
                <a:latin typeface="+mj-lt"/>
              </a:rPr>
              <a:t>CONSUMER INSIGHT</a:t>
            </a:r>
          </a:p>
        </p:txBody>
      </p:sp>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461726" y="5898571"/>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340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8"/>
          <p:cNvSpPr/>
          <p:nvPr/>
        </p:nvSpPr>
        <p:spPr>
          <a:xfrm>
            <a:off x="2089071" y="2330869"/>
            <a:ext cx="7970016" cy="1826894"/>
          </a:xfrm>
          <a:prstGeom prst="rect">
            <a:avLst/>
          </a:prstGeom>
          <a:ln w="3175">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lvl1pPr algn="l" defTabSz="1778000">
              <a:lnSpc>
                <a:spcPct val="90000"/>
              </a:lnSpc>
              <a:defRPr sz="5800" b="1">
                <a:solidFill>
                  <a:srgbClr val="FFFFFF"/>
                </a:solidFill>
                <a:latin typeface="MundoSans"/>
                <a:ea typeface="MundoSans"/>
                <a:cs typeface="MundoSans"/>
                <a:sym typeface="MundoSans"/>
              </a:defRPr>
            </a:lvl1pPr>
          </a:lstStyle>
          <a:p>
            <a:r>
              <a:rPr sz="2486" dirty="0">
                <a:solidFill>
                  <a:schemeClr val="tx1">
                    <a:lumMod val="95000"/>
                    <a:lumOff val="5000"/>
                  </a:schemeClr>
                </a:solidFill>
                <a:latin typeface="Trebuchet MS"/>
                <a:cs typeface="Trebuchet MS"/>
              </a:rPr>
              <a:t>“</a:t>
            </a:r>
            <a:r>
              <a:rPr sz="3200" dirty="0">
                <a:solidFill>
                  <a:schemeClr val="tx1">
                    <a:lumMod val="95000"/>
                    <a:lumOff val="5000"/>
                  </a:schemeClr>
                </a:solidFill>
                <a:latin typeface="Trebuchet MS"/>
                <a:cs typeface="Trebuchet MS"/>
              </a:rPr>
              <a:t>I really love my country, and I would love to see all of the amazing sights and meet all the people, but it seems like an impossible dream.”</a:t>
            </a:r>
          </a:p>
        </p:txBody>
      </p:sp>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226948" y="5898571"/>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2112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1"/>
          <p:cNvSpPr/>
          <p:nvPr/>
        </p:nvSpPr>
        <p:spPr>
          <a:xfrm>
            <a:off x="1991544" y="2416680"/>
            <a:ext cx="8367694" cy="1006769"/>
          </a:xfrm>
          <a:prstGeom prst="rect">
            <a:avLst/>
          </a:prstGeom>
          <a:ln w="3175">
            <a:miter lim="400000"/>
          </a:ln>
          <a:extLst>
            <a:ext uri="{C572A759-6A51-4108-AA02-DFA0A04FC94B}">
              <ma14:wrappingTextBoxFlag xmlns="" xmlns:ma14="http://schemas.microsoft.com/office/mac/drawingml/2011/main" val="1"/>
            </a:ext>
          </a:extLst>
        </p:spPr>
        <p:txBody>
          <a:bodyPr wrap="square" lIns="30616" tIns="30616" rIns="30616" bIns="30616" anchor="ctr">
            <a:spAutoFit/>
          </a:bodyPr>
          <a:lstStyle>
            <a:lvl1pPr algn="l" defTabSz="1778000">
              <a:lnSpc>
                <a:spcPct val="70000"/>
              </a:lnSpc>
              <a:defRPr sz="20000" b="1" cap="all">
                <a:latin typeface="MundoSans"/>
                <a:ea typeface="MundoSans"/>
                <a:cs typeface="MundoSans"/>
                <a:sym typeface="MundoSans"/>
              </a:defRPr>
            </a:lvl1pPr>
          </a:lstStyle>
          <a:p>
            <a:r>
              <a:rPr lang="en-US" sz="8572" dirty="0">
                <a:latin typeface="+mj-lt"/>
              </a:rPr>
              <a:t>inspiration</a:t>
            </a:r>
            <a:endParaRPr sz="8572" dirty="0">
              <a:latin typeface="+mj-lt"/>
            </a:endParaRPr>
          </a:p>
        </p:txBody>
      </p:sp>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260294" y="5948845"/>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7799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asted-image.pdf"/>
          <p:cNvPicPr>
            <a:picLocks noChangeAspect="1"/>
          </p:cNvPicPr>
          <p:nvPr/>
        </p:nvPicPr>
        <p:blipFill>
          <a:blip r:embed="rId2">
            <a:extLst/>
          </a:blip>
          <a:stretch>
            <a:fillRect/>
          </a:stretch>
        </p:blipFill>
        <p:spPr>
          <a:xfrm>
            <a:off x="10102742" y="5998793"/>
            <a:ext cx="1211037" cy="569775"/>
          </a:xfrm>
          <a:prstGeom prst="rect">
            <a:avLst/>
          </a:prstGeom>
          <a:ln w="3175">
            <a:miter lim="400000"/>
          </a:ln>
        </p:spPr>
      </p:pic>
      <p:sp>
        <p:nvSpPr>
          <p:cNvPr id="190" name="Shape 190"/>
          <p:cNvSpPr/>
          <p:nvPr/>
        </p:nvSpPr>
        <p:spPr>
          <a:xfrm>
            <a:off x="2089263" y="2079169"/>
            <a:ext cx="8013479" cy="1785379"/>
          </a:xfrm>
          <a:prstGeom prst="rect">
            <a:avLst/>
          </a:prstGeom>
          <a:ln w="3175">
            <a:miter lim="400000"/>
          </a:ln>
          <a:extLst>
            <a:ext uri="{C572A759-6A51-4108-AA02-DFA0A04FC94B}">
              <ma14:wrappingTextBoxFlag xmlns="" xmlns:ma14="http://schemas.microsoft.com/office/mac/drawingml/2011/main" val="1"/>
            </a:ext>
          </a:extLst>
        </p:spPr>
        <p:txBody>
          <a:bodyPr lIns="30616" tIns="30616" rIns="30616" bIns="30616">
            <a:spAutoFit/>
          </a:bodyPr>
          <a:lstStyle/>
          <a:p>
            <a:pPr defTabSz="195956">
              <a:defRPr sz="5800" b="1">
                <a:solidFill>
                  <a:srgbClr val="FFFFFF"/>
                </a:solidFill>
                <a:latin typeface="MundoSans"/>
                <a:ea typeface="MundoSans"/>
                <a:cs typeface="MundoSans"/>
                <a:sym typeface="MundoSans"/>
              </a:defRPr>
            </a:pPr>
            <a:r>
              <a:rPr sz="2800" dirty="0">
                <a:solidFill>
                  <a:schemeClr val="tx1">
                    <a:lumMod val="95000"/>
                    <a:lumOff val="5000"/>
                  </a:schemeClr>
                </a:solidFill>
                <a:latin typeface="Trebuchet MS"/>
                <a:cs typeface="Trebuchet MS"/>
              </a:rPr>
              <a:t>We, the People of South Africa, declare for all our country and the world to know: that South Africa belongs to all who live in it</a:t>
            </a:r>
            <a:r>
              <a:rPr sz="2800" dirty="0">
                <a:solidFill>
                  <a:schemeClr val="tx1">
                    <a:lumMod val="95000"/>
                    <a:lumOff val="5000"/>
                  </a:schemeClr>
                </a:solidFill>
              </a:rPr>
              <a:t>.</a:t>
            </a:r>
          </a:p>
          <a:p>
            <a:pPr defTabSz="195956">
              <a:defRPr sz="5800" b="1">
                <a:solidFill>
                  <a:srgbClr val="FFFFFF"/>
                </a:solidFill>
                <a:latin typeface="MundoSans"/>
                <a:ea typeface="MundoSans"/>
                <a:cs typeface="MundoSans"/>
                <a:sym typeface="MundoSans"/>
              </a:defRPr>
            </a:pPr>
            <a:endParaRPr sz="2800" dirty="0">
              <a:solidFill>
                <a:schemeClr val="tx1">
                  <a:lumMod val="95000"/>
                  <a:lumOff val="5000"/>
                </a:schemeClr>
              </a:solidFill>
            </a:endParaRPr>
          </a:p>
        </p:txBody>
      </p:sp>
      <p:sp>
        <p:nvSpPr>
          <p:cNvPr id="6" name="Shape 195"/>
          <p:cNvSpPr/>
          <p:nvPr/>
        </p:nvSpPr>
        <p:spPr>
          <a:xfrm>
            <a:off x="1914825" y="4370798"/>
            <a:ext cx="8013479" cy="492717"/>
          </a:xfrm>
          <a:prstGeom prst="rect">
            <a:avLst/>
          </a:prstGeom>
          <a:ln w="3175">
            <a:miter lim="400000"/>
          </a:ln>
          <a:extLst>
            <a:ext uri="{C572A759-6A51-4108-AA02-DFA0A04FC94B}">
              <ma14:wrappingTextBoxFlag xmlns="" xmlns:ma14="http://schemas.microsoft.com/office/mac/drawingml/2011/main" val="1"/>
            </a:ext>
          </a:extLst>
        </p:spPr>
        <p:txBody>
          <a:bodyPr lIns="30616" tIns="30616" rIns="30616" bIns="30616">
            <a:spAutoFit/>
          </a:bodyPr>
          <a:lstStyle>
            <a:lvl1pPr marR="457200" algn="l" defTabSz="457200">
              <a:defRPr sz="5800" b="1">
                <a:solidFill>
                  <a:srgbClr val="FFFFFF"/>
                </a:solidFill>
                <a:latin typeface="MundoSans"/>
                <a:ea typeface="MundoSans"/>
                <a:cs typeface="MundoSans"/>
                <a:sym typeface="MundoSans"/>
              </a:defRPr>
            </a:lvl1pPr>
          </a:lstStyle>
          <a:p>
            <a:r>
              <a:rPr sz="2800" dirty="0">
                <a:solidFill>
                  <a:srgbClr val="FF0000"/>
                </a:solidFill>
                <a:latin typeface="Trebuchet MS"/>
                <a:cs typeface="Trebuchet MS"/>
              </a:rPr>
              <a:t>So why are we not exploring it?</a:t>
            </a:r>
          </a:p>
        </p:txBody>
      </p:sp>
      <p:sp>
        <p:nvSpPr>
          <p:cNvPr id="2" name="Slide Number Placeholder 1"/>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3225188798"/>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1"/>
          <p:cNvSpPr/>
          <p:nvPr/>
        </p:nvSpPr>
        <p:spPr>
          <a:xfrm>
            <a:off x="1991544" y="2416680"/>
            <a:ext cx="8367694" cy="1006769"/>
          </a:xfrm>
          <a:prstGeom prst="rect">
            <a:avLst/>
          </a:prstGeom>
          <a:ln w="3175">
            <a:miter lim="400000"/>
          </a:ln>
          <a:extLst>
            <a:ext uri="{C572A759-6A51-4108-AA02-DFA0A04FC94B}">
              <ma14:wrappingTextBoxFlag xmlns="" xmlns:ma14="http://schemas.microsoft.com/office/mac/drawingml/2011/main" val="1"/>
            </a:ext>
          </a:extLst>
        </p:spPr>
        <p:txBody>
          <a:bodyPr wrap="square" lIns="30616" tIns="30616" rIns="30616" bIns="30616" anchor="ctr">
            <a:spAutoFit/>
          </a:bodyPr>
          <a:lstStyle>
            <a:lvl1pPr algn="l" defTabSz="1778000">
              <a:lnSpc>
                <a:spcPct val="70000"/>
              </a:lnSpc>
              <a:defRPr sz="20000" b="1" cap="all">
                <a:latin typeface="MundoSans"/>
                <a:ea typeface="MundoSans"/>
                <a:cs typeface="MundoSans"/>
                <a:sym typeface="MundoSans"/>
              </a:defRPr>
            </a:lvl1pPr>
          </a:lstStyle>
          <a:p>
            <a:r>
              <a:rPr lang="en-US" sz="8572" dirty="0">
                <a:latin typeface="+mj-lt"/>
              </a:rPr>
              <a:t>CHALLENGE</a:t>
            </a:r>
          </a:p>
        </p:txBody>
      </p:sp>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695997" y="6111852"/>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440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180" y="3793524"/>
            <a:ext cx="4572000" cy="2732040"/>
          </a:xfrm>
        </p:spPr>
        <p:txBody>
          <a:bodyPr>
            <a:normAutofit fontScale="90000"/>
          </a:bodyPr>
          <a:lstStyle/>
          <a:p>
            <a:pPr algn="ctr"/>
            <a:r>
              <a:rPr lang="en-ZA" dirty="0" smtClean="0">
                <a:latin typeface="Arial" panose="020B0604020202020204" pitchFamily="34" charset="0"/>
                <a:cs typeface="Arial" panose="020B0604020202020204" pitchFamily="34" charset="0"/>
              </a:rPr>
              <a:t>Challenge:  </a:t>
            </a:r>
            <a:br>
              <a:rPr lang="en-ZA" dirty="0" smtClean="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Lack lustre Domestic Tourism </a:t>
            </a:r>
            <a:br>
              <a:rPr lang="en-ZA" dirty="0" smtClean="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Performance</a:t>
            </a:r>
            <a:br>
              <a:rPr lang="en-ZA" dirty="0" smtClean="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sz="1000" b="0" i="1" dirty="0">
                <a:solidFill>
                  <a:schemeClr val="tx1"/>
                </a:solidFill>
                <a:latin typeface="Arial" panose="020B0604020202020204" pitchFamily="34" charset="0"/>
                <a:cs typeface="Arial" panose="020B0604020202020204" pitchFamily="34" charset="0"/>
              </a:rPr>
              <a:t>Source: </a:t>
            </a:r>
            <a:r>
              <a:rPr lang="en-ZA" sz="1000" b="0" i="1" dirty="0" smtClean="0">
                <a:solidFill>
                  <a:schemeClr val="tx1"/>
                </a:solidFill>
                <a:latin typeface="Arial" panose="020B0604020202020204" pitchFamily="34" charset="0"/>
                <a:cs typeface="Arial" panose="020B0604020202020204" pitchFamily="34" charset="0"/>
              </a:rPr>
              <a:t>SA Tourism</a:t>
            </a:r>
            <a:endParaRPr lang="en-ZA" sz="1000" b="0" i="1" dirty="0">
              <a:solidFill>
                <a:schemeClr val="tx1"/>
              </a:solidFill>
              <a:latin typeface="Arial" panose="020B0604020202020204" pitchFamily="34" charset="0"/>
              <a:cs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6023507" y="323104"/>
            <a:ext cx="5747785" cy="6387921"/>
          </a:xfrm>
          <a:prstGeom prst="rect">
            <a:avLst/>
          </a:prstGeom>
          <a:noFill/>
          <a:ln>
            <a:noFill/>
          </a:ln>
        </p:spPr>
      </p:pic>
      <p:sp>
        <p:nvSpPr>
          <p:cNvPr id="3" name="Rectangle 2"/>
          <p:cNvSpPr/>
          <p:nvPr/>
        </p:nvSpPr>
        <p:spPr>
          <a:xfrm>
            <a:off x="926180" y="817798"/>
            <a:ext cx="4572000" cy="2308324"/>
          </a:xfrm>
          <a:prstGeom prst="rect">
            <a:avLst/>
          </a:prstGeom>
          <a:ln>
            <a:solidFill>
              <a:srgbClr val="C00000"/>
            </a:solidFill>
          </a:ln>
        </p:spPr>
        <p:txBody>
          <a:bodyPr>
            <a:spAutoFit/>
          </a:bodyPr>
          <a:lstStyle/>
          <a:p>
            <a:pPr algn="ctr"/>
            <a:r>
              <a:rPr lang="en-ZA" sz="2400" b="1" dirty="0">
                <a:solidFill>
                  <a:srgbClr val="000000"/>
                </a:solidFill>
                <a:latin typeface="Arial" panose="020B0604020202020204" pitchFamily="34" charset="0"/>
                <a:cs typeface="Arial" panose="020B0604020202020204" pitchFamily="34" charset="0"/>
              </a:rPr>
              <a:t>South Africa has seen a decline in the total number of domestic trips; total number of domestic travellers; and domestic travel spend in real terms.</a:t>
            </a:r>
            <a:endParaRPr lang="en-ZA"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4</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a:xfrm>
            <a:off x="200706" y="6638192"/>
            <a:ext cx="8770257" cy="189384"/>
          </a:xfrm>
        </p:spPr>
        <p:txBody>
          <a:bodyPr/>
          <a:lstStyle/>
          <a:p>
            <a:pPr defTabSz="914432">
              <a:defRPr/>
            </a:pPr>
            <a:r>
              <a:rPr lang="en-ZA" sz="675" i="1" dirty="0"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8285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9576" y="1504059"/>
            <a:ext cx="7560840" cy="3139321"/>
          </a:xfrm>
          <a:prstGeom prst="rect">
            <a:avLst/>
          </a:prstGeom>
          <a:noFill/>
        </p:spPr>
        <p:txBody>
          <a:bodyPr wrap="square" rtlCol="0">
            <a:spAutoFit/>
          </a:bodyPr>
          <a:lstStyle/>
          <a:p>
            <a:r>
              <a:rPr lang="en-US" sz="4000" b="1" dirty="0"/>
              <a:t>Access is the common factor: </a:t>
            </a:r>
          </a:p>
          <a:p>
            <a:endParaRPr lang="en-US" dirty="0"/>
          </a:p>
          <a:p>
            <a:pPr marL="342900" indent="-342900">
              <a:buFont typeface="Arial" panose="020B0604020202020204" pitchFamily="34" charset="0"/>
              <a:buChar char="•"/>
            </a:pPr>
            <a:r>
              <a:rPr lang="en-US" sz="2800" i="1" dirty="0"/>
              <a:t>Access to disposable income</a:t>
            </a:r>
          </a:p>
          <a:p>
            <a:pPr marL="342900" indent="-342900">
              <a:buFont typeface="Arial" panose="020B0604020202020204" pitchFamily="34" charset="0"/>
              <a:buChar char="•"/>
            </a:pPr>
            <a:r>
              <a:rPr lang="en-US" sz="2800" i="1" dirty="0"/>
              <a:t>Access to time</a:t>
            </a:r>
          </a:p>
          <a:p>
            <a:pPr marL="342900" indent="-342900">
              <a:buFont typeface="Arial" panose="020B0604020202020204" pitchFamily="34" charset="0"/>
              <a:buChar char="•"/>
            </a:pPr>
            <a:r>
              <a:rPr lang="en-US" sz="2800" i="1" dirty="0"/>
              <a:t>Access to information about what is available for the local tourist</a:t>
            </a:r>
          </a:p>
          <a:p>
            <a:pPr marL="342900" indent="-342900">
              <a:buFont typeface="Arial" panose="020B0604020202020204" pitchFamily="34" charset="0"/>
              <a:buChar char="•"/>
            </a:pPr>
            <a:r>
              <a:rPr lang="en-US" sz="2800" i="1" dirty="0"/>
              <a:t>Fear of the unknown</a:t>
            </a:r>
          </a:p>
        </p:txBody>
      </p:sp>
      <p:pic>
        <p:nvPicPr>
          <p:cNvPr id="3"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334604" y="5936488"/>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9519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24"/>
          <p:cNvSpPr/>
          <p:nvPr/>
        </p:nvSpPr>
        <p:spPr>
          <a:xfrm>
            <a:off x="2191287" y="1160459"/>
            <a:ext cx="8013480" cy="2040898"/>
          </a:xfrm>
          <a:prstGeom prst="rect">
            <a:avLst/>
          </a:prstGeom>
          <a:ln w="3175">
            <a:miter lim="400000"/>
          </a:ln>
          <a:extLst>
            <a:ext uri="{C572A759-6A51-4108-AA02-DFA0A04FC94B}">
              <ma14:wrappingTextBoxFlag xmlns="" xmlns:ma14="http://schemas.microsoft.com/office/mac/drawingml/2011/main" val="1"/>
            </a:ext>
          </a:extLst>
        </p:spPr>
        <p:txBody>
          <a:bodyPr lIns="30616" tIns="30616" rIns="30616" bIns="30616">
            <a:spAutoFit/>
          </a:bodyPr>
          <a:lstStyle>
            <a:lvl1pPr marR="457200" algn="l" defTabSz="457200">
              <a:defRPr sz="6000" b="1">
                <a:solidFill>
                  <a:srgbClr val="FFFFFF"/>
                </a:solidFill>
                <a:latin typeface="MundoSans"/>
                <a:ea typeface="MundoSans"/>
                <a:cs typeface="MundoSans"/>
                <a:sym typeface="MundoSans"/>
              </a:defRPr>
            </a:lvl1pPr>
          </a:lstStyle>
          <a:p>
            <a:r>
              <a:rPr sz="2572" dirty="0">
                <a:solidFill>
                  <a:schemeClr val="tx1">
                    <a:lumMod val="95000"/>
                    <a:lumOff val="5000"/>
                  </a:schemeClr>
                </a:solidFill>
                <a:latin typeface="Trebuchet MS"/>
                <a:cs typeface="Trebuchet MS"/>
              </a:rPr>
              <a:t>Through </a:t>
            </a:r>
            <a:r>
              <a:rPr lang="en-US" sz="2572" dirty="0">
                <a:solidFill>
                  <a:schemeClr val="tx1">
                    <a:lumMod val="95000"/>
                    <a:lumOff val="5000"/>
                  </a:schemeClr>
                </a:solidFill>
                <a:latin typeface="Trebuchet MS"/>
                <a:cs typeface="Trebuchet MS"/>
              </a:rPr>
              <a:t>this</a:t>
            </a:r>
            <a:r>
              <a:rPr sz="2572" dirty="0">
                <a:solidFill>
                  <a:schemeClr val="tx1">
                    <a:lumMod val="95000"/>
                    <a:lumOff val="5000"/>
                  </a:schemeClr>
                </a:solidFill>
                <a:latin typeface="Trebuchet MS"/>
                <a:cs typeface="Trebuchet MS"/>
              </a:rPr>
              <a:t> campaign, we want to engage South Africans. We want to inspire them with the breadth of experiences that can be enjoyed within South Africa. Then, we want to turn that inspiration into action.</a:t>
            </a:r>
          </a:p>
        </p:txBody>
      </p:sp>
      <p:sp>
        <p:nvSpPr>
          <p:cNvPr id="4" name="Shape 229">
            <a:extLst>
              <a:ext uri="{FF2B5EF4-FFF2-40B4-BE49-F238E27FC236}">
                <a16:creationId xmlns:a16="http://schemas.microsoft.com/office/drawing/2014/main" xmlns="" id="{79332E96-F3AC-4095-A9A1-C387D5077285}"/>
              </a:ext>
            </a:extLst>
          </p:cNvPr>
          <p:cNvSpPr/>
          <p:nvPr/>
        </p:nvSpPr>
        <p:spPr>
          <a:xfrm>
            <a:off x="2044983" y="3859707"/>
            <a:ext cx="8013480" cy="1249271"/>
          </a:xfrm>
          <a:prstGeom prst="rect">
            <a:avLst/>
          </a:prstGeom>
          <a:ln w="3175">
            <a:miter lim="400000"/>
          </a:ln>
          <a:extLst>
            <a:ext uri="{C572A759-6A51-4108-AA02-DFA0A04FC94B}">
              <ma14:wrappingTextBoxFlag xmlns="" xmlns:ma14="http://schemas.microsoft.com/office/mac/drawingml/2011/main" val="1"/>
            </a:ext>
          </a:extLst>
        </p:spPr>
        <p:txBody>
          <a:bodyPr lIns="30616" tIns="30616" rIns="30616" bIns="30616">
            <a:spAutoFit/>
          </a:bodyPr>
          <a:lstStyle>
            <a:lvl1pPr algn="l" defTabSz="457200">
              <a:defRPr sz="6000" b="1">
                <a:solidFill>
                  <a:srgbClr val="FFFFFF"/>
                </a:solidFill>
                <a:latin typeface="MundoSans"/>
                <a:ea typeface="MundoSans"/>
                <a:cs typeface="MundoSans"/>
                <a:sym typeface="MundoSans"/>
              </a:defRPr>
            </a:lvl1pPr>
          </a:lstStyle>
          <a:p>
            <a:r>
              <a:rPr sz="2572" dirty="0">
                <a:solidFill>
                  <a:schemeClr val="tx1">
                    <a:lumMod val="95000"/>
                    <a:lumOff val="5000"/>
                  </a:schemeClr>
                </a:solidFill>
                <a:latin typeface="Trebuchet MS"/>
                <a:cs typeface="Trebuchet MS"/>
              </a:rPr>
              <a:t>We want to call on all South Africans to experience an </a:t>
            </a:r>
            <a:r>
              <a:rPr lang="en-US" sz="2572" i="1" dirty="0">
                <a:solidFill>
                  <a:srgbClr val="FF0000"/>
                </a:solidFill>
                <a:latin typeface="Trebuchet MS"/>
                <a:cs typeface="Trebuchet MS"/>
              </a:rPr>
              <a:t>A</a:t>
            </a:r>
            <a:r>
              <a:rPr sz="2572" i="1" dirty="0">
                <a:solidFill>
                  <a:srgbClr val="FF0000"/>
                </a:solidFill>
                <a:latin typeface="Trebuchet MS"/>
                <a:cs typeface="Trebuchet MS"/>
              </a:rPr>
              <a:t>ll </a:t>
            </a:r>
            <a:r>
              <a:rPr lang="en-US" sz="2572" i="1" dirty="0">
                <a:solidFill>
                  <a:srgbClr val="FF0000"/>
                </a:solidFill>
                <a:latin typeface="Trebuchet MS"/>
                <a:cs typeface="Trebuchet MS"/>
              </a:rPr>
              <a:t>A</a:t>
            </a:r>
            <a:r>
              <a:rPr sz="2572" i="1" dirty="0">
                <a:solidFill>
                  <a:srgbClr val="FF0000"/>
                </a:solidFill>
                <a:latin typeface="Trebuchet MS"/>
                <a:cs typeface="Trebuchet MS"/>
              </a:rPr>
              <a:t>ccess </a:t>
            </a:r>
            <a:r>
              <a:rPr lang="en-US" sz="2572" i="1" dirty="0">
                <a:solidFill>
                  <a:srgbClr val="FF0000"/>
                </a:solidFill>
                <a:latin typeface="Trebuchet MS"/>
                <a:cs typeface="Trebuchet MS"/>
              </a:rPr>
              <a:t>P</a:t>
            </a:r>
            <a:r>
              <a:rPr sz="2572" i="1" dirty="0">
                <a:solidFill>
                  <a:srgbClr val="FF0000"/>
                </a:solidFill>
                <a:latin typeface="Trebuchet MS"/>
                <a:cs typeface="Trebuchet MS"/>
              </a:rPr>
              <a:t>ass to </a:t>
            </a:r>
            <a:r>
              <a:rPr lang="en-US" sz="2572" i="1" dirty="0">
                <a:solidFill>
                  <a:srgbClr val="FF0000"/>
                </a:solidFill>
                <a:latin typeface="Trebuchet MS"/>
                <a:cs typeface="Trebuchet MS"/>
              </a:rPr>
              <a:t>R</a:t>
            </a:r>
            <a:r>
              <a:rPr sz="2572" i="1" dirty="0">
                <a:solidFill>
                  <a:srgbClr val="FF0000"/>
                </a:solidFill>
                <a:latin typeface="Trebuchet MS"/>
                <a:cs typeface="Trebuchet MS"/>
              </a:rPr>
              <a:t>eal South Africa</a:t>
            </a:r>
            <a:r>
              <a:rPr sz="2572" dirty="0">
                <a:solidFill>
                  <a:schemeClr val="tx1">
                    <a:lumMod val="95000"/>
                    <a:lumOff val="5000"/>
                  </a:schemeClr>
                </a:solidFill>
                <a:latin typeface="Trebuchet MS"/>
                <a:cs typeface="Trebuchet MS"/>
              </a:rPr>
              <a:t>, and enjoy all that our country has to offer.</a:t>
            </a:r>
          </a:p>
        </p:txBody>
      </p:sp>
      <p:pic>
        <p:nvPicPr>
          <p:cNvPr id="5"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535867" y="5873858"/>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58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4"/>
          <p:cNvSpPr/>
          <p:nvPr/>
        </p:nvSpPr>
        <p:spPr>
          <a:xfrm>
            <a:off x="2063552" y="2512171"/>
            <a:ext cx="7360512" cy="1004589"/>
          </a:xfrm>
          <a:prstGeom prst="rect">
            <a:avLst/>
          </a:prstGeom>
          <a:ln w="3175">
            <a:miter lim="400000"/>
          </a:ln>
          <a:extLst>
            <a:ext uri="{C572A759-6A51-4108-AA02-DFA0A04FC94B}">
              <ma14:wrappingTextBoxFlag xmlns="" xmlns:ma14="http://schemas.microsoft.com/office/mac/drawingml/2011/main" val="1"/>
            </a:ext>
          </a:extLst>
        </p:spPr>
        <p:txBody>
          <a:bodyPr lIns="30616" tIns="30616" rIns="30616" bIns="30616" anchor="ctr">
            <a:spAutoFit/>
          </a:bodyPr>
          <a:lstStyle>
            <a:lvl1pPr algn="l" defTabSz="1778000">
              <a:lnSpc>
                <a:spcPct val="70000"/>
              </a:lnSpc>
              <a:defRPr sz="20000" b="1" cap="all">
                <a:latin typeface="MundoSans"/>
                <a:ea typeface="MundoSans"/>
                <a:cs typeface="MundoSans"/>
                <a:sym typeface="MundoSans"/>
              </a:defRPr>
            </a:lvl1pPr>
          </a:lstStyle>
          <a:p>
            <a:r>
              <a:rPr lang="en-US" sz="8572" dirty="0">
                <a:latin typeface="+mj-lt"/>
              </a:rPr>
              <a:t>How?</a:t>
            </a:r>
            <a:endParaRPr sz="8572" dirty="0">
              <a:latin typeface="+mj-lt"/>
            </a:endParaRPr>
          </a:p>
        </p:txBody>
      </p:sp>
      <p:pic>
        <p:nvPicPr>
          <p:cNvPr id="3"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375229" y="5886214"/>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8250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1FB3C-4067-4655-B5E8-94A12FFD1BD2}"/>
              </a:ext>
            </a:extLst>
          </p:cNvPr>
          <p:cNvSpPr>
            <a:spLocks noGrp="1"/>
          </p:cNvSpPr>
          <p:nvPr>
            <p:ph type="title"/>
          </p:nvPr>
        </p:nvSpPr>
        <p:spPr>
          <a:xfrm>
            <a:off x="442013" y="282959"/>
            <a:ext cx="11176000" cy="457200"/>
          </a:xfrm>
        </p:spPr>
        <p:txBody>
          <a:bodyPr>
            <a:noAutofit/>
          </a:bodyPr>
          <a:lstStyle/>
          <a:p>
            <a:r>
              <a:rPr lang="en-US" sz="3200" dirty="0"/>
              <a:t>Summary of Activities</a:t>
            </a:r>
          </a:p>
        </p:txBody>
      </p:sp>
      <p:graphicFrame>
        <p:nvGraphicFramePr>
          <p:cNvPr id="6" name="Table 5">
            <a:extLst>
              <a:ext uri="{FF2B5EF4-FFF2-40B4-BE49-F238E27FC236}">
                <a16:creationId xmlns:a16="http://schemas.microsoft.com/office/drawing/2014/main" xmlns="" id="{8CE92690-60CA-415B-B8EA-04EF5FB6FA11}"/>
              </a:ext>
            </a:extLst>
          </p:cNvPr>
          <p:cNvGraphicFramePr>
            <a:graphicFrameLocks noGrp="1"/>
          </p:cNvGraphicFramePr>
          <p:nvPr>
            <p:extLst>
              <p:ext uri="{D42A27DB-BD31-4B8C-83A1-F6EECF244321}">
                <p14:modId xmlns:p14="http://schemas.microsoft.com/office/powerpoint/2010/main" val="2367258442"/>
              </p:ext>
            </p:extLst>
          </p:nvPr>
        </p:nvGraphicFramePr>
        <p:xfrm>
          <a:off x="345989" y="740159"/>
          <a:ext cx="10977540" cy="6126480"/>
        </p:xfrm>
        <a:graphic>
          <a:graphicData uri="http://schemas.openxmlformats.org/drawingml/2006/table">
            <a:tbl>
              <a:tblPr firstRow="1" bandRow="1">
                <a:tableStyleId>{21E4AEA4-8DFA-4A89-87EB-49C32662AFE0}</a:tableStyleId>
              </a:tblPr>
              <a:tblGrid>
                <a:gridCol w="5616400">
                  <a:extLst>
                    <a:ext uri="{9D8B030D-6E8A-4147-A177-3AD203B41FA5}">
                      <a16:colId xmlns:a16="http://schemas.microsoft.com/office/drawing/2014/main" xmlns="" val="1744798507"/>
                    </a:ext>
                  </a:extLst>
                </a:gridCol>
                <a:gridCol w="5361140">
                  <a:extLst>
                    <a:ext uri="{9D8B030D-6E8A-4147-A177-3AD203B41FA5}">
                      <a16:colId xmlns:a16="http://schemas.microsoft.com/office/drawing/2014/main" xmlns="" val="3721306804"/>
                    </a:ext>
                  </a:extLst>
                </a:gridCol>
              </a:tblGrid>
              <a:tr h="457200">
                <a:tc>
                  <a:txBody>
                    <a:bodyPr/>
                    <a:lstStyle/>
                    <a:p>
                      <a:r>
                        <a:rPr lang="en-US" dirty="0"/>
                        <a:t>Activity</a:t>
                      </a:r>
                    </a:p>
                  </a:txBody>
                  <a:tcPr/>
                </a:tc>
                <a:tc>
                  <a:txBody>
                    <a:bodyPr/>
                    <a:lstStyle/>
                    <a:p>
                      <a:r>
                        <a:rPr lang="en-US" dirty="0"/>
                        <a:t>Date</a:t>
                      </a:r>
                    </a:p>
                  </a:txBody>
                  <a:tcPr/>
                </a:tc>
                <a:extLst>
                  <a:ext uri="{0D108BD9-81ED-4DB2-BD59-A6C34878D82A}">
                    <a16:rowId xmlns:a16="http://schemas.microsoft.com/office/drawing/2014/main" xmlns="" val="705775697"/>
                  </a:ext>
                </a:extLst>
              </a:tr>
              <a:tr h="457200">
                <a:tc>
                  <a:txBody>
                    <a:bodyPr/>
                    <a:lstStyle/>
                    <a:p>
                      <a:r>
                        <a:rPr lang="en-US" sz="1800" b="1" dirty="0"/>
                        <a:t>Morning Live Campaign Launch</a:t>
                      </a:r>
                    </a:p>
                  </a:txBody>
                  <a:tcPr/>
                </a:tc>
                <a:tc>
                  <a:txBody>
                    <a:bodyPr/>
                    <a:lstStyle/>
                    <a:p>
                      <a:r>
                        <a:rPr lang="en-US" sz="1800" b="1" dirty="0"/>
                        <a:t>30 November 2017</a:t>
                      </a:r>
                    </a:p>
                  </a:txBody>
                  <a:tcPr/>
                </a:tc>
                <a:extLst>
                  <a:ext uri="{0D108BD9-81ED-4DB2-BD59-A6C34878D82A}">
                    <a16:rowId xmlns:a16="http://schemas.microsoft.com/office/drawing/2014/main" xmlns="" val="2422914985"/>
                  </a:ext>
                </a:extLst>
              </a:tr>
              <a:tr h="457200">
                <a:tc>
                  <a:txBody>
                    <a:bodyPr/>
                    <a:lstStyle/>
                    <a:p>
                      <a:r>
                        <a:rPr lang="en-US" sz="1800" b="1" dirty="0"/>
                        <a:t>Photoshoot</a:t>
                      </a:r>
                    </a:p>
                  </a:txBody>
                  <a:tcPr/>
                </a:tc>
                <a:tc>
                  <a:txBody>
                    <a:bodyPr/>
                    <a:lstStyle/>
                    <a:p>
                      <a:r>
                        <a:rPr lang="en-US" sz="1800" b="1" dirty="0"/>
                        <a:t>1 Dec 2017 – 31 Mar 2018</a:t>
                      </a:r>
                    </a:p>
                  </a:txBody>
                  <a:tcPr/>
                </a:tc>
                <a:extLst>
                  <a:ext uri="{0D108BD9-81ED-4DB2-BD59-A6C34878D82A}">
                    <a16:rowId xmlns:a16="http://schemas.microsoft.com/office/drawing/2014/main" xmlns="" val="2963905907"/>
                  </a:ext>
                </a:extLst>
              </a:tr>
              <a:tr h="457200">
                <a:tc>
                  <a:txBody>
                    <a:bodyPr/>
                    <a:lstStyle/>
                    <a:p>
                      <a:r>
                        <a:rPr lang="en-US" sz="1800" b="1" dirty="0"/>
                        <a:t>Radio Campaign </a:t>
                      </a:r>
                    </a:p>
                  </a:txBody>
                  <a:tcPr/>
                </a:tc>
                <a:tc>
                  <a:txBody>
                    <a:bodyPr/>
                    <a:lstStyle/>
                    <a:p>
                      <a:r>
                        <a:rPr lang="pt-BR" sz="1800" b="1" dirty="0"/>
                        <a:t>From Dec 2017</a:t>
                      </a:r>
                    </a:p>
                  </a:txBody>
                  <a:tcPr/>
                </a:tc>
                <a:extLst>
                  <a:ext uri="{0D108BD9-81ED-4DB2-BD59-A6C34878D82A}">
                    <a16:rowId xmlns:a16="http://schemas.microsoft.com/office/drawing/2014/main" xmlns="" val="1233568841"/>
                  </a:ext>
                </a:extLst>
              </a:tr>
              <a:tr h="457200">
                <a:tc>
                  <a:txBody>
                    <a:bodyPr/>
                    <a:lstStyle/>
                    <a:p>
                      <a:r>
                        <a:rPr lang="en-US" sz="1800" b="1" dirty="0"/>
                        <a:t>Always On Social Media</a:t>
                      </a:r>
                    </a:p>
                  </a:txBody>
                  <a:tcPr/>
                </a:tc>
                <a:tc>
                  <a:txBody>
                    <a:bodyPr/>
                    <a:lstStyle/>
                    <a:p>
                      <a:r>
                        <a:rPr lang="en-US" sz="1800" b="1" dirty="0"/>
                        <a:t>Ongoing</a:t>
                      </a:r>
                    </a:p>
                  </a:txBody>
                  <a:tcPr/>
                </a:tc>
                <a:extLst>
                  <a:ext uri="{0D108BD9-81ED-4DB2-BD59-A6C34878D82A}">
                    <a16:rowId xmlns:a16="http://schemas.microsoft.com/office/drawing/2014/main" xmlns="" val="2194489366"/>
                  </a:ext>
                </a:extLst>
              </a:tr>
              <a:tr h="457200">
                <a:tc>
                  <a:txBody>
                    <a:bodyPr/>
                    <a:lstStyle/>
                    <a:p>
                      <a:r>
                        <a:rPr lang="en-US" sz="1800" b="1" dirty="0"/>
                        <a:t>Public Relations</a:t>
                      </a:r>
                    </a:p>
                  </a:txBody>
                  <a:tcPr/>
                </a:tc>
                <a:tc>
                  <a:txBody>
                    <a:bodyPr/>
                    <a:lstStyle/>
                    <a:p>
                      <a:r>
                        <a:rPr lang="en-US" sz="1800" b="1" dirty="0"/>
                        <a:t>Ongoing</a:t>
                      </a:r>
                    </a:p>
                  </a:txBody>
                  <a:tcPr/>
                </a:tc>
                <a:extLst>
                  <a:ext uri="{0D108BD9-81ED-4DB2-BD59-A6C34878D82A}">
                    <a16:rowId xmlns:a16="http://schemas.microsoft.com/office/drawing/2014/main" xmlns="" val="4084579975"/>
                  </a:ext>
                </a:extLst>
              </a:tr>
              <a:tr h="457200">
                <a:tc>
                  <a:txBody>
                    <a:bodyPr/>
                    <a:lstStyle/>
                    <a:p>
                      <a:r>
                        <a:rPr lang="en-US" sz="1800" b="1" dirty="0"/>
                        <a:t>Travel Expo</a:t>
                      </a:r>
                    </a:p>
                  </a:txBody>
                  <a:tcPr/>
                </a:tc>
                <a:tc>
                  <a:txBody>
                    <a:bodyPr/>
                    <a:lstStyle/>
                    <a:p>
                      <a:r>
                        <a:rPr lang="en-US" sz="1800" b="1" dirty="0"/>
                        <a:t>Feb 2018</a:t>
                      </a:r>
                    </a:p>
                  </a:txBody>
                  <a:tcPr/>
                </a:tc>
                <a:extLst>
                  <a:ext uri="{0D108BD9-81ED-4DB2-BD59-A6C34878D82A}">
                    <a16:rowId xmlns:a16="http://schemas.microsoft.com/office/drawing/2014/main" xmlns="" val="2237409181"/>
                  </a:ext>
                </a:extLst>
              </a:tr>
              <a:tr h="457200">
                <a:tc>
                  <a:txBody>
                    <a:bodyPr/>
                    <a:lstStyle/>
                    <a:p>
                      <a:r>
                        <a:rPr lang="en-US" sz="1800" b="1" dirty="0"/>
                        <a:t>Out of Home</a:t>
                      </a:r>
                    </a:p>
                  </a:txBody>
                  <a:tcPr/>
                </a:tc>
                <a:tc>
                  <a:txBody>
                    <a:bodyPr/>
                    <a:lstStyle/>
                    <a:p>
                      <a:r>
                        <a:rPr lang="en-US" sz="1800" b="1" dirty="0"/>
                        <a:t>From March 2018</a:t>
                      </a:r>
                    </a:p>
                  </a:txBody>
                  <a:tcPr/>
                </a:tc>
                <a:extLst>
                  <a:ext uri="{0D108BD9-81ED-4DB2-BD59-A6C34878D82A}">
                    <a16:rowId xmlns:a16="http://schemas.microsoft.com/office/drawing/2014/main" xmlns="" val="1190116540"/>
                  </a:ext>
                </a:extLst>
              </a:tr>
              <a:tr h="457200">
                <a:tc>
                  <a:txBody>
                    <a:bodyPr/>
                    <a:lstStyle/>
                    <a:p>
                      <a:r>
                        <a:rPr lang="en-US" sz="1800" b="1" dirty="0"/>
                        <a:t>TV Campaign</a:t>
                      </a:r>
                    </a:p>
                  </a:txBody>
                  <a:tcPr/>
                </a:tc>
                <a:tc>
                  <a:txBody>
                    <a:bodyPr/>
                    <a:lstStyle/>
                    <a:p>
                      <a:r>
                        <a:rPr lang="en-US" sz="1800" b="1" dirty="0"/>
                        <a:t>From March 2018</a:t>
                      </a:r>
                    </a:p>
                  </a:txBody>
                  <a:tcPr/>
                </a:tc>
                <a:extLst>
                  <a:ext uri="{0D108BD9-81ED-4DB2-BD59-A6C34878D82A}">
                    <a16:rowId xmlns:a16="http://schemas.microsoft.com/office/drawing/2014/main" xmlns="" val="233316524"/>
                  </a:ext>
                </a:extLst>
              </a:tr>
              <a:tr h="457200">
                <a:tc>
                  <a:txBody>
                    <a:bodyPr/>
                    <a:lstStyle/>
                    <a:p>
                      <a:r>
                        <a:rPr lang="en-US" sz="1800" b="1" dirty="0"/>
                        <a:t>Stokvel Activations</a:t>
                      </a:r>
                    </a:p>
                  </a:txBody>
                  <a:tcPr/>
                </a:tc>
                <a:tc>
                  <a:txBody>
                    <a:bodyPr/>
                    <a:lstStyle/>
                    <a:p>
                      <a:r>
                        <a:rPr lang="en-US" sz="1800" b="1" dirty="0"/>
                        <a:t>From Sept 2018</a:t>
                      </a:r>
                    </a:p>
                  </a:txBody>
                  <a:tcPr/>
                </a:tc>
                <a:extLst>
                  <a:ext uri="{0D108BD9-81ED-4DB2-BD59-A6C34878D82A}">
                    <a16:rowId xmlns:a16="http://schemas.microsoft.com/office/drawing/2014/main" xmlns="" val="658249454"/>
                  </a:ext>
                </a:extLst>
              </a:tr>
              <a:tr h="457200">
                <a:tc>
                  <a:txBody>
                    <a:bodyPr/>
                    <a:lstStyle/>
                    <a:p>
                      <a:r>
                        <a:rPr lang="en-US" sz="1800" b="1" dirty="0"/>
                        <a:t>Holiday Expo</a:t>
                      </a:r>
                    </a:p>
                  </a:txBody>
                  <a:tcPr/>
                </a:tc>
                <a:tc>
                  <a:txBody>
                    <a:bodyPr/>
                    <a:lstStyle/>
                    <a:p>
                      <a:r>
                        <a:rPr lang="en-US" sz="1800" b="1" dirty="0"/>
                        <a:t>Aug 2018</a:t>
                      </a:r>
                    </a:p>
                  </a:txBody>
                  <a:tcPr/>
                </a:tc>
                <a:extLst>
                  <a:ext uri="{0D108BD9-81ED-4DB2-BD59-A6C34878D82A}">
                    <a16:rowId xmlns:a16="http://schemas.microsoft.com/office/drawing/2014/main" xmlns="" val="4253632360"/>
                  </a:ext>
                </a:extLst>
              </a:tr>
              <a:tr h="457200">
                <a:tc>
                  <a:txBody>
                    <a:bodyPr/>
                    <a:lstStyle/>
                    <a:p>
                      <a:r>
                        <a:rPr lang="en-US" sz="1800" b="1" dirty="0"/>
                        <a:t>Annual </a:t>
                      </a:r>
                      <a:r>
                        <a:rPr lang="en-US" sz="1800" b="1" dirty="0" err="1"/>
                        <a:t>Sho’t</a:t>
                      </a:r>
                      <a:r>
                        <a:rPr lang="en-US" sz="1800" b="1" dirty="0"/>
                        <a:t> Left Travel Week</a:t>
                      </a:r>
                    </a:p>
                  </a:txBody>
                  <a:tcPr/>
                </a:tc>
                <a:tc>
                  <a:txBody>
                    <a:bodyPr/>
                    <a:lstStyle/>
                    <a:p>
                      <a:r>
                        <a:rPr lang="en-US" sz="1800" b="1" dirty="0"/>
                        <a:t>24 – 30 Sept 2018</a:t>
                      </a:r>
                    </a:p>
                  </a:txBody>
                  <a:tcPr/>
                </a:tc>
                <a:extLst>
                  <a:ext uri="{0D108BD9-81ED-4DB2-BD59-A6C34878D82A}">
                    <a16:rowId xmlns:a16="http://schemas.microsoft.com/office/drawing/2014/main" xmlns="" val="938899422"/>
                  </a:ext>
                </a:extLst>
              </a:tr>
              <a:tr h="457200">
                <a:tc>
                  <a:txBody>
                    <a:bodyPr/>
                    <a:lstStyle/>
                    <a:p>
                      <a:r>
                        <a:rPr lang="en-US" sz="1800" b="1" dirty="0"/>
                        <a:t>Public Sector </a:t>
                      </a:r>
                      <a:r>
                        <a:rPr lang="en-US" sz="1800" b="1" dirty="0" smtClean="0"/>
                        <a:t>Activations</a:t>
                      </a:r>
                    </a:p>
                    <a:p>
                      <a:endParaRPr lang="en-US" sz="1800" b="1" dirty="0"/>
                    </a:p>
                  </a:txBody>
                  <a:tcPr/>
                </a:tc>
                <a:tc>
                  <a:txBody>
                    <a:bodyPr/>
                    <a:lstStyle/>
                    <a:p>
                      <a:r>
                        <a:rPr lang="en-US" sz="1800" b="1" dirty="0"/>
                        <a:t>From Oct 2018</a:t>
                      </a:r>
                    </a:p>
                  </a:txBody>
                  <a:tcPr/>
                </a:tc>
                <a:extLst>
                  <a:ext uri="{0D108BD9-81ED-4DB2-BD59-A6C34878D82A}">
                    <a16:rowId xmlns:a16="http://schemas.microsoft.com/office/drawing/2014/main" xmlns="" val="1684230947"/>
                  </a:ext>
                </a:extLst>
              </a:tr>
            </a:tbl>
          </a:graphicData>
        </a:graphic>
      </p:graphicFrame>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061009" y="6223397"/>
            <a:ext cx="1277655"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43</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5785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B60B595-921E-41A1-A9E7-1742F4E303D3}"/>
              </a:ext>
            </a:extLst>
          </p:cNvPr>
          <p:cNvSpPr>
            <a:spLocks noGrp="1"/>
          </p:cNvSpPr>
          <p:nvPr>
            <p:ph type="title"/>
          </p:nvPr>
        </p:nvSpPr>
        <p:spPr>
          <a:xfrm>
            <a:off x="1647569" y="222345"/>
            <a:ext cx="8962766" cy="710184"/>
          </a:xfrm>
        </p:spPr>
        <p:txBody>
          <a:bodyPr>
            <a:normAutofit fontScale="90000"/>
          </a:bodyPr>
          <a:lstStyle/>
          <a:p>
            <a:pPr algn="ctr"/>
            <a:r>
              <a:rPr lang="en-US" sz="2000" dirty="0"/>
              <a:t>Radio Campaign </a:t>
            </a:r>
            <a:r>
              <a:rPr lang="en-ZA" sz="2000" dirty="0"/>
              <a:t>Promoting Holiday Travel</a:t>
            </a:r>
            <a:br>
              <a:rPr lang="en-ZA" sz="2000" dirty="0"/>
            </a:br>
            <a:r>
              <a:rPr lang="en-ZA" sz="2000" dirty="0"/>
              <a:t>(sound to be played on the day)</a:t>
            </a:r>
            <a:br>
              <a:rPr lang="en-ZA" sz="2000" dirty="0"/>
            </a:br>
            <a:endParaRPr lang="en-US" sz="2000" dirty="0"/>
          </a:p>
        </p:txBody>
      </p:sp>
      <p:pic>
        <p:nvPicPr>
          <p:cNvPr id="7" name="SATO_30_022_E">
            <a:hlinkClick r:id="" action="ppaction://media"/>
            <a:extLst>
              <a:ext uri="{FF2B5EF4-FFF2-40B4-BE49-F238E27FC236}">
                <a16:creationId xmlns:a16="http://schemas.microsoft.com/office/drawing/2014/main" xmlns="" id="{10CA99C3-D881-4745-89C2-80153DC613E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6680" y="2933033"/>
            <a:ext cx="406400" cy="406400"/>
          </a:xfrm>
          <a:prstGeom prst="rect">
            <a:avLst/>
          </a:prstGeom>
        </p:spPr>
      </p:pic>
      <p:sp>
        <p:nvSpPr>
          <p:cNvPr id="8" name="TextBox 7">
            <a:extLst>
              <a:ext uri="{FF2B5EF4-FFF2-40B4-BE49-F238E27FC236}">
                <a16:creationId xmlns:a16="http://schemas.microsoft.com/office/drawing/2014/main" xmlns="" id="{020839A0-0EDD-48E3-8346-85D6E3DCFB97}"/>
              </a:ext>
            </a:extLst>
          </p:cNvPr>
          <p:cNvSpPr txBox="1"/>
          <p:nvPr/>
        </p:nvSpPr>
        <p:spPr>
          <a:xfrm>
            <a:off x="4072128" y="1909695"/>
            <a:ext cx="3651504" cy="338554"/>
          </a:xfrm>
          <a:prstGeom prst="rect">
            <a:avLst/>
          </a:prstGeom>
          <a:noFill/>
        </p:spPr>
        <p:txBody>
          <a:bodyPr wrap="square" rtlCol="0">
            <a:spAutoFit/>
          </a:bodyPr>
          <a:lstStyle/>
          <a:p>
            <a:pPr algn="ctr"/>
            <a:r>
              <a:rPr lang="en-US" sz="1600" b="1" i="1" dirty="0"/>
              <a:t>Generic Brand Message</a:t>
            </a:r>
          </a:p>
        </p:txBody>
      </p:sp>
      <p:pic>
        <p:nvPicPr>
          <p:cNvPr id="9" name="SATO_30_023_E">
            <a:hlinkClick r:id="" action="ppaction://media"/>
            <a:extLst>
              <a:ext uri="{FF2B5EF4-FFF2-40B4-BE49-F238E27FC236}">
                <a16:creationId xmlns:a16="http://schemas.microsoft.com/office/drawing/2014/main" xmlns="" id="{FFC74B3D-D4F9-434A-BBD1-FC41CCD91A1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159504" y="2933033"/>
            <a:ext cx="406400" cy="406400"/>
          </a:xfrm>
          <a:prstGeom prst="rect">
            <a:avLst/>
          </a:prstGeom>
        </p:spPr>
      </p:pic>
      <p:pic>
        <p:nvPicPr>
          <p:cNvPr id="10" name="SATO_30_024_E">
            <a:hlinkClick r:id="" action="ppaction://media"/>
            <a:extLst>
              <a:ext uri="{FF2B5EF4-FFF2-40B4-BE49-F238E27FC236}">
                <a16:creationId xmlns:a16="http://schemas.microsoft.com/office/drawing/2014/main" xmlns="" id="{89DAD79F-DF65-4F19-A759-D86A39E0EE83}"/>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672328" y="2933033"/>
            <a:ext cx="406400" cy="406400"/>
          </a:xfrm>
          <a:prstGeom prst="rect">
            <a:avLst/>
          </a:prstGeom>
        </p:spPr>
      </p:pic>
      <p:pic>
        <p:nvPicPr>
          <p:cNvPr id="11" name="SATO_30_025_E">
            <a:hlinkClick r:id="" action="ppaction://media"/>
            <a:extLst>
              <a:ext uri="{FF2B5EF4-FFF2-40B4-BE49-F238E27FC236}">
                <a16:creationId xmlns:a16="http://schemas.microsoft.com/office/drawing/2014/main" xmlns="" id="{E9D487FA-C00B-4D1C-83A3-7DD8F826FB92}"/>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7185152" y="2933033"/>
            <a:ext cx="406400" cy="406400"/>
          </a:xfrm>
          <a:prstGeom prst="rect">
            <a:avLst/>
          </a:prstGeom>
        </p:spPr>
      </p:pic>
      <p:pic>
        <p:nvPicPr>
          <p:cNvPr id="12" name="SATO_30_026_E">
            <a:hlinkClick r:id="" action="ppaction://media"/>
            <a:extLst>
              <a:ext uri="{FF2B5EF4-FFF2-40B4-BE49-F238E27FC236}">
                <a16:creationId xmlns:a16="http://schemas.microsoft.com/office/drawing/2014/main" xmlns="" id="{328EE1D8-9AC4-4826-A032-8653D6239D00}"/>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8697976" y="2933033"/>
            <a:ext cx="406400" cy="406400"/>
          </a:xfrm>
          <a:prstGeom prst="rect">
            <a:avLst/>
          </a:prstGeom>
        </p:spPr>
      </p:pic>
      <p:sp>
        <p:nvSpPr>
          <p:cNvPr id="13" name="TextBox 12">
            <a:extLst>
              <a:ext uri="{FF2B5EF4-FFF2-40B4-BE49-F238E27FC236}">
                <a16:creationId xmlns:a16="http://schemas.microsoft.com/office/drawing/2014/main" xmlns="" id="{EA8EB15F-B298-4F68-9B67-7F07F5EC905F}"/>
              </a:ext>
            </a:extLst>
          </p:cNvPr>
          <p:cNvSpPr txBox="1"/>
          <p:nvPr/>
        </p:nvSpPr>
        <p:spPr>
          <a:xfrm>
            <a:off x="2118360" y="3694017"/>
            <a:ext cx="1499616" cy="261610"/>
          </a:xfrm>
          <a:prstGeom prst="rect">
            <a:avLst/>
          </a:prstGeom>
          <a:noFill/>
        </p:spPr>
        <p:txBody>
          <a:bodyPr wrap="square" rtlCol="0">
            <a:spAutoFit/>
          </a:bodyPr>
          <a:lstStyle/>
          <a:p>
            <a:pPr algn="ctr"/>
            <a:r>
              <a:rPr lang="en-US" sz="1100" i="1" dirty="0"/>
              <a:t>Business Travel</a:t>
            </a:r>
          </a:p>
        </p:txBody>
      </p:sp>
      <p:sp>
        <p:nvSpPr>
          <p:cNvPr id="14" name="TextBox 13">
            <a:extLst>
              <a:ext uri="{FF2B5EF4-FFF2-40B4-BE49-F238E27FC236}">
                <a16:creationId xmlns:a16="http://schemas.microsoft.com/office/drawing/2014/main" xmlns="" id="{1E338F8F-140B-4618-85A0-573E63E26300}"/>
              </a:ext>
            </a:extLst>
          </p:cNvPr>
          <p:cNvSpPr txBox="1"/>
          <p:nvPr/>
        </p:nvSpPr>
        <p:spPr>
          <a:xfrm>
            <a:off x="3617976" y="3695356"/>
            <a:ext cx="1627632" cy="261610"/>
          </a:xfrm>
          <a:prstGeom prst="rect">
            <a:avLst/>
          </a:prstGeom>
          <a:noFill/>
        </p:spPr>
        <p:txBody>
          <a:bodyPr wrap="square" rtlCol="0">
            <a:spAutoFit/>
          </a:bodyPr>
          <a:lstStyle/>
          <a:p>
            <a:pPr algn="ctr"/>
            <a:r>
              <a:rPr lang="en-US" sz="1100" i="1" dirty="0"/>
              <a:t>International Travel</a:t>
            </a:r>
          </a:p>
        </p:txBody>
      </p:sp>
      <p:sp>
        <p:nvSpPr>
          <p:cNvPr id="15" name="TextBox 14">
            <a:extLst>
              <a:ext uri="{FF2B5EF4-FFF2-40B4-BE49-F238E27FC236}">
                <a16:creationId xmlns:a16="http://schemas.microsoft.com/office/drawing/2014/main" xmlns="" id="{57C5DF7D-E350-4C26-BDDA-006E33596F1D}"/>
              </a:ext>
            </a:extLst>
          </p:cNvPr>
          <p:cNvSpPr txBox="1"/>
          <p:nvPr/>
        </p:nvSpPr>
        <p:spPr>
          <a:xfrm>
            <a:off x="5125720" y="3694017"/>
            <a:ext cx="1499616" cy="261610"/>
          </a:xfrm>
          <a:prstGeom prst="rect">
            <a:avLst/>
          </a:prstGeom>
          <a:noFill/>
        </p:spPr>
        <p:txBody>
          <a:bodyPr wrap="square" rtlCol="0">
            <a:spAutoFit/>
          </a:bodyPr>
          <a:lstStyle/>
          <a:p>
            <a:pPr algn="ctr"/>
            <a:r>
              <a:rPr lang="en-US" sz="1100" i="1" dirty="0"/>
              <a:t>Beach Experience</a:t>
            </a:r>
          </a:p>
        </p:txBody>
      </p:sp>
      <p:sp>
        <p:nvSpPr>
          <p:cNvPr id="16" name="TextBox 15">
            <a:extLst>
              <a:ext uri="{FF2B5EF4-FFF2-40B4-BE49-F238E27FC236}">
                <a16:creationId xmlns:a16="http://schemas.microsoft.com/office/drawing/2014/main" xmlns="" id="{E31655B3-225E-48EF-8262-029F828516D7}"/>
              </a:ext>
            </a:extLst>
          </p:cNvPr>
          <p:cNvSpPr txBox="1"/>
          <p:nvPr/>
        </p:nvSpPr>
        <p:spPr>
          <a:xfrm>
            <a:off x="6638544" y="3694017"/>
            <a:ext cx="1499616" cy="261610"/>
          </a:xfrm>
          <a:prstGeom prst="rect">
            <a:avLst/>
          </a:prstGeom>
          <a:noFill/>
        </p:spPr>
        <p:txBody>
          <a:bodyPr wrap="square" rtlCol="0">
            <a:spAutoFit/>
          </a:bodyPr>
          <a:lstStyle/>
          <a:p>
            <a:pPr algn="ctr"/>
            <a:r>
              <a:rPr lang="en-US" sz="1100" i="1" dirty="0"/>
              <a:t>Safari Experience</a:t>
            </a:r>
          </a:p>
        </p:txBody>
      </p:sp>
      <p:sp>
        <p:nvSpPr>
          <p:cNvPr id="18" name="TextBox 17">
            <a:extLst>
              <a:ext uri="{FF2B5EF4-FFF2-40B4-BE49-F238E27FC236}">
                <a16:creationId xmlns:a16="http://schemas.microsoft.com/office/drawing/2014/main" xmlns="" id="{8223785C-BE61-4AFA-8175-2C7A1A74B5F2}"/>
              </a:ext>
            </a:extLst>
          </p:cNvPr>
          <p:cNvSpPr txBox="1"/>
          <p:nvPr/>
        </p:nvSpPr>
        <p:spPr>
          <a:xfrm>
            <a:off x="8151368" y="3694017"/>
            <a:ext cx="1757680" cy="261610"/>
          </a:xfrm>
          <a:prstGeom prst="rect">
            <a:avLst/>
          </a:prstGeom>
          <a:noFill/>
        </p:spPr>
        <p:txBody>
          <a:bodyPr wrap="square" rtlCol="0">
            <a:spAutoFit/>
          </a:bodyPr>
          <a:lstStyle/>
          <a:p>
            <a:pPr algn="ctr"/>
            <a:r>
              <a:rPr lang="en-US" sz="1100" i="1" dirty="0"/>
              <a:t>Winelands Experience</a:t>
            </a:r>
          </a:p>
        </p:txBody>
      </p:sp>
      <p:pic>
        <p:nvPicPr>
          <p:cNvPr id="17"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52266" y="5854554"/>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44</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125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552"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552"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552"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552" fill="hold"/>
                                        <p:tgtEl>
                                          <p:spTgt spid="12"/>
                                        </p:tgtEl>
                                      </p:cBhvr>
                                    </p:cmd>
                                  </p:childTnLst>
                                </p:cTn>
                              </p:par>
                            </p:childTnLst>
                          </p:cTn>
                        </p:par>
                      </p:childTnLst>
                    </p:cTn>
                  </p:par>
                </p:childTnLst>
              </p:cTn>
              <p:nextCondLst>
                <p:cond evt="onClick" delay="0">
                  <p:tgtEl>
                    <p:spTgt spid="12"/>
                  </p:tgtEl>
                </p:cond>
              </p:nextCondLst>
            </p:seq>
            <p:audio>
              <p:cMediaNode vol="80000">
                <p:cTn id="31" fill="hold" display="0">
                  <p:stCondLst>
                    <p:cond delay="indefinite"/>
                  </p:stCondLst>
                  <p:endCondLst>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10880887"/>
              </p:ext>
            </p:extLst>
          </p:nvPr>
        </p:nvGraphicFramePr>
        <p:xfrm>
          <a:off x="420131" y="355516"/>
          <a:ext cx="11027283" cy="6578070"/>
        </p:xfrm>
        <a:graphic>
          <a:graphicData uri="http://schemas.openxmlformats.org/drawingml/2006/table">
            <a:tbl>
              <a:tblPr firstRow="1" bandRow="1">
                <a:tableStyleId>{21E4AEA4-8DFA-4A89-87EB-49C32662AFE0}</a:tableStyleId>
              </a:tblPr>
              <a:tblGrid>
                <a:gridCol w="2224216">
                  <a:extLst>
                    <a:ext uri="{9D8B030D-6E8A-4147-A177-3AD203B41FA5}">
                      <a16:colId xmlns:a16="http://schemas.microsoft.com/office/drawing/2014/main" xmlns="" val="2193496516"/>
                    </a:ext>
                  </a:extLst>
                </a:gridCol>
                <a:gridCol w="1631092">
                  <a:extLst>
                    <a:ext uri="{9D8B030D-6E8A-4147-A177-3AD203B41FA5}">
                      <a16:colId xmlns:a16="http://schemas.microsoft.com/office/drawing/2014/main" xmlns="" val="380938709"/>
                    </a:ext>
                  </a:extLst>
                </a:gridCol>
                <a:gridCol w="2829697">
                  <a:extLst>
                    <a:ext uri="{9D8B030D-6E8A-4147-A177-3AD203B41FA5}">
                      <a16:colId xmlns:a16="http://schemas.microsoft.com/office/drawing/2014/main" xmlns="" val="438132852"/>
                    </a:ext>
                  </a:extLst>
                </a:gridCol>
                <a:gridCol w="2581654">
                  <a:extLst>
                    <a:ext uri="{9D8B030D-6E8A-4147-A177-3AD203B41FA5}">
                      <a16:colId xmlns:a16="http://schemas.microsoft.com/office/drawing/2014/main" xmlns="" val="4263967858"/>
                    </a:ext>
                  </a:extLst>
                </a:gridCol>
                <a:gridCol w="1760624">
                  <a:extLst>
                    <a:ext uri="{9D8B030D-6E8A-4147-A177-3AD203B41FA5}">
                      <a16:colId xmlns:a16="http://schemas.microsoft.com/office/drawing/2014/main" xmlns="" val="1173204126"/>
                    </a:ext>
                  </a:extLst>
                </a:gridCol>
              </a:tblGrid>
              <a:tr h="245738">
                <a:tc>
                  <a:txBody>
                    <a:bodyPr/>
                    <a:lstStyle/>
                    <a:p>
                      <a:r>
                        <a:rPr lang="en-US" sz="1100" dirty="0"/>
                        <a:t>Radio Station</a:t>
                      </a:r>
                    </a:p>
                  </a:txBody>
                  <a:tcPr/>
                </a:tc>
                <a:tc>
                  <a:txBody>
                    <a:bodyPr/>
                    <a:lstStyle/>
                    <a:p>
                      <a:r>
                        <a:rPr lang="en-US" sz="1100" dirty="0"/>
                        <a:t>Activities</a:t>
                      </a:r>
                    </a:p>
                  </a:txBody>
                  <a:tcPr/>
                </a:tc>
                <a:tc>
                  <a:txBody>
                    <a:bodyPr/>
                    <a:lstStyle/>
                    <a:p>
                      <a:r>
                        <a:rPr lang="en-US" sz="1100" dirty="0"/>
                        <a:t>Target Show</a:t>
                      </a:r>
                    </a:p>
                  </a:txBody>
                  <a:tcPr/>
                </a:tc>
                <a:tc>
                  <a:txBody>
                    <a:bodyPr/>
                    <a:lstStyle/>
                    <a:p>
                      <a:r>
                        <a:rPr lang="en-US" sz="1100" dirty="0"/>
                        <a:t>Added Value</a:t>
                      </a:r>
                    </a:p>
                  </a:txBody>
                  <a:tcPr/>
                </a:tc>
                <a:tc>
                  <a:txBody>
                    <a:bodyPr/>
                    <a:lstStyle/>
                    <a:p>
                      <a:r>
                        <a:rPr lang="en-US" sz="1100" dirty="0"/>
                        <a:t>Province: Hosting</a:t>
                      </a:r>
                    </a:p>
                  </a:txBody>
                  <a:tcPr/>
                </a:tc>
                <a:extLst>
                  <a:ext uri="{0D108BD9-81ED-4DB2-BD59-A6C34878D82A}">
                    <a16:rowId xmlns:a16="http://schemas.microsoft.com/office/drawing/2014/main" xmlns="" val="3201480559"/>
                  </a:ext>
                </a:extLst>
              </a:tr>
              <a:tr h="711348">
                <a:tc>
                  <a:txBody>
                    <a:bodyPr/>
                    <a:lstStyle/>
                    <a:p>
                      <a:endParaRPr lang="en-US" sz="1000" dirty="0"/>
                    </a:p>
                  </a:txBody>
                  <a:tcPr>
                    <a:solidFill>
                      <a:schemeClr val="accent2">
                        <a:lumMod val="40000"/>
                        <a:lumOff val="60000"/>
                      </a:schemeClr>
                    </a:solidFill>
                  </a:tcPr>
                </a:tc>
                <a:tc>
                  <a:txBody>
                    <a:bodyPr/>
                    <a:lstStyle/>
                    <a:p>
                      <a:pPr marL="171450" indent="-171450">
                        <a:buFont typeface="Arial" panose="020B0604020202020204" pitchFamily="34" charset="0"/>
                        <a:buChar char="•"/>
                      </a:pPr>
                      <a:r>
                        <a:rPr lang="en-US" sz="1000" b="1" dirty="0"/>
                        <a:t>Power Spots</a:t>
                      </a:r>
                    </a:p>
                    <a:p>
                      <a:pPr marL="171450" indent="-171450">
                        <a:buFont typeface="Arial" panose="020B0604020202020204" pitchFamily="34" charset="0"/>
                        <a:buChar char="•"/>
                      </a:pPr>
                      <a:r>
                        <a:rPr lang="en-US" sz="1000" b="1" dirty="0"/>
                        <a:t>DJ Endorsement</a:t>
                      </a:r>
                    </a:p>
                    <a:p>
                      <a:pPr marL="171450" indent="-171450">
                        <a:buFont typeface="Arial" panose="020B0604020202020204" pitchFamily="34" charset="0"/>
                        <a:buChar char="•"/>
                      </a:pPr>
                      <a:r>
                        <a:rPr lang="en-US" sz="1000" b="1" dirty="0"/>
                        <a:t>Travel Clubs</a:t>
                      </a:r>
                    </a:p>
                    <a:p>
                      <a:pPr marL="171450" indent="-171450">
                        <a:buFont typeface="Arial" panose="020B0604020202020204" pitchFamily="34" charset="0"/>
                        <a:buChar char="•"/>
                      </a:pPr>
                      <a:r>
                        <a:rPr lang="en-US" sz="1000" b="1" dirty="0"/>
                        <a:t>DJ</a:t>
                      </a:r>
                      <a:r>
                        <a:rPr lang="en-US" sz="1000" b="1" baseline="0" dirty="0"/>
                        <a:t> Exchange</a:t>
                      </a:r>
                      <a:endParaRPr lang="en-US" sz="1000" b="1" dirty="0"/>
                    </a:p>
                  </a:txBody>
                  <a:tcPr/>
                </a:tc>
                <a:tc>
                  <a:txBody>
                    <a:bodyPr/>
                    <a:lstStyle/>
                    <a:p>
                      <a:endParaRPr lang="en-US" sz="1000" b="1" dirty="0"/>
                    </a:p>
                  </a:txBody>
                  <a:tcPr/>
                </a:tc>
                <a:tc>
                  <a:txBody>
                    <a:bodyPr/>
                    <a:lstStyle/>
                    <a:p>
                      <a:pPr marL="171450" indent="-171450" algn="l" defTabSz="457200" rtl="0" eaLnBrk="1" latinLnBrk="0" hangingPunct="1">
                        <a:buFont typeface="Arial" panose="020B0604020202020204" pitchFamily="34" charset="0"/>
                        <a:buChar char="•"/>
                      </a:pPr>
                      <a:r>
                        <a:rPr lang="en-US" sz="1000" b="1" kern="1200" dirty="0"/>
                        <a:t>Interviews with SAT EXCO</a:t>
                      </a:r>
                    </a:p>
                    <a:p>
                      <a:pPr marL="171450" indent="-171450" algn="l" defTabSz="457200" rtl="0" eaLnBrk="1" latinLnBrk="0" hangingPunct="1">
                        <a:buFont typeface="Arial" panose="020B0604020202020204" pitchFamily="34" charset="0"/>
                        <a:buChar char="•"/>
                      </a:pPr>
                      <a:r>
                        <a:rPr lang="en-US" sz="1000" b="1" kern="1200" dirty="0"/>
                        <a:t>Competition and promos</a:t>
                      </a:r>
                      <a:endParaRPr lang="en-US" sz="1000" b="1" kern="1200" baseline="0" dirty="0"/>
                    </a:p>
                    <a:p>
                      <a:pPr marL="171450" indent="-171450" algn="l" defTabSz="457200" rtl="0" eaLnBrk="1" latinLnBrk="0" hangingPunct="1">
                        <a:buFont typeface="Arial" panose="020B0604020202020204" pitchFamily="34" charset="0"/>
                        <a:buChar char="•"/>
                      </a:pPr>
                      <a:r>
                        <a:rPr lang="en-US" sz="1000" b="1" kern="1200" baseline="0" dirty="0"/>
                        <a:t>2 x Outside Broadcasts</a:t>
                      </a:r>
                    </a:p>
                    <a:p>
                      <a:pPr marL="171450" indent="-171450" algn="l" defTabSz="457200" rtl="0" eaLnBrk="1" latinLnBrk="0" hangingPunct="1">
                        <a:buFont typeface="Arial" panose="020B0604020202020204" pitchFamily="34" charset="0"/>
                        <a:buChar char="•"/>
                      </a:pPr>
                      <a:r>
                        <a:rPr lang="en-US" sz="1000" b="1" kern="1200" baseline="0" dirty="0"/>
                        <a:t>Interview with competition winner</a:t>
                      </a:r>
                      <a:endParaRPr lang="en-US" sz="1000" b="1" kern="1200" dirty="0">
                        <a:solidFill>
                          <a:schemeClr val="dk1"/>
                        </a:solidFill>
                        <a:latin typeface="+mn-lt"/>
                        <a:ea typeface="+mn-ea"/>
                        <a:cs typeface="+mn-cs"/>
                      </a:endParaRPr>
                    </a:p>
                  </a:txBody>
                  <a:tcPr/>
                </a:tc>
                <a:tc>
                  <a:txBody>
                    <a:bodyPr/>
                    <a:lstStyle/>
                    <a:p>
                      <a:pPr marL="171450" indent="-171450" algn="l" defTabSz="457200" rtl="0" eaLnBrk="1" latinLnBrk="0" hangingPunct="1">
                        <a:buFont typeface="Arial" panose="020B0604020202020204" pitchFamily="34" charset="0"/>
                        <a:buChar char="•"/>
                      </a:pPr>
                      <a:r>
                        <a:rPr lang="en-US" sz="1000" b="1" kern="1200" dirty="0"/>
                        <a:t>Western Cape</a:t>
                      </a:r>
                    </a:p>
                    <a:p>
                      <a:pPr marL="171450" indent="-171450" algn="l" defTabSz="457200" rtl="0" eaLnBrk="1" latinLnBrk="0" hangingPunct="1">
                        <a:buFont typeface="Arial" panose="020B0604020202020204" pitchFamily="34" charset="0"/>
                        <a:buChar char="•"/>
                      </a:pPr>
                      <a:r>
                        <a:rPr lang="en-US" sz="1000" b="1" kern="1200" dirty="0"/>
                        <a:t>Northern Cape</a:t>
                      </a:r>
                      <a:endParaRPr lang="en-US" sz="1000" b="1" kern="1200" dirty="0">
                        <a:solidFill>
                          <a:schemeClr val="dk1"/>
                        </a:solidFill>
                        <a:latin typeface="+mn-lt"/>
                        <a:ea typeface="+mn-ea"/>
                        <a:cs typeface="+mn-cs"/>
                      </a:endParaRPr>
                    </a:p>
                  </a:txBody>
                  <a:tcPr/>
                </a:tc>
                <a:extLst>
                  <a:ext uri="{0D108BD9-81ED-4DB2-BD59-A6C34878D82A}">
                    <a16:rowId xmlns:a16="http://schemas.microsoft.com/office/drawing/2014/main" xmlns="" val="535357019"/>
                  </a:ext>
                </a:extLst>
              </a:tr>
              <a:tr h="711348">
                <a:tc>
                  <a:txBody>
                    <a:bodyPr/>
                    <a:lstStyle/>
                    <a:p>
                      <a:endParaRPr lang="en-US" sz="1000" dirty="0"/>
                    </a:p>
                  </a:txBody>
                  <a:tcPr/>
                </a:tc>
                <a:tc>
                  <a:txBody>
                    <a:bodyPr/>
                    <a:lstStyle/>
                    <a:p>
                      <a:pPr marL="171450" indent="-171450">
                        <a:buFont typeface="Arial" panose="020B0604020202020204" pitchFamily="34" charset="0"/>
                        <a:buChar char="•"/>
                      </a:pPr>
                      <a:r>
                        <a:rPr lang="en-US" sz="1000" b="1" dirty="0"/>
                        <a:t>Power Spots</a:t>
                      </a:r>
                    </a:p>
                    <a:p>
                      <a:pPr marL="171450" indent="-171450">
                        <a:buFont typeface="Arial" panose="020B0604020202020204" pitchFamily="34" charset="0"/>
                        <a:buChar char="•"/>
                      </a:pPr>
                      <a:r>
                        <a:rPr lang="en-US" sz="1000" b="1" dirty="0"/>
                        <a:t>DJ Endorsement</a:t>
                      </a:r>
                    </a:p>
                    <a:p>
                      <a:pPr marL="171450" indent="-171450">
                        <a:buFont typeface="Arial" panose="020B0604020202020204" pitchFamily="34" charset="0"/>
                        <a:buChar char="•"/>
                      </a:pPr>
                      <a:r>
                        <a:rPr lang="en-US" sz="1000" b="1" dirty="0"/>
                        <a:t>Travel Clubs</a:t>
                      </a:r>
                    </a:p>
                    <a:p>
                      <a:pPr marL="171450" indent="-171450">
                        <a:buFont typeface="Arial" panose="020B0604020202020204" pitchFamily="34" charset="0"/>
                        <a:buChar char="•"/>
                      </a:pPr>
                      <a:r>
                        <a:rPr lang="en-US" sz="1000" b="1" dirty="0"/>
                        <a:t>DJ</a:t>
                      </a:r>
                      <a:r>
                        <a:rPr lang="en-US" sz="1000" b="1" baseline="0" dirty="0"/>
                        <a:t> Exchange</a:t>
                      </a:r>
                      <a:endParaRPr lang="en-US" sz="1000" b="1" dirty="0"/>
                    </a:p>
                  </a:txBody>
                  <a:tcPr/>
                </a:tc>
                <a:tc>
                  <a:txBody>
                    <a:bodyPr/>
                    <a:lstStyle/>
                    <a:p>
                      <a:endParaRPr lang="en-US" sz="1000" b="1" dirty="0"/>
                    </a:p>
                  </a:txBody>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dirty="0"/>
                        <a:t>Interviews with</a:t>
                      </a:r>
                      <a:r>
                        <a:rPr lang="en-US" sz="1000" b="1" kern="1200" baseline="0" dirty="0"/>
                        <a:t> SAT EXCO</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dirty="0"/>
                        <a:t>Interview with competition winner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kern="1200" dirty="0"/>
                    </a:p>
                    <a:p>
                      <a:endParaRPr lang="en-US" sz="1000" b="1" dirty="0"/>
                    </a:p>
                  </a:txBody>
                  <a:tcPr/>
                </a:tc>
                <a:tc>
                  <a:txBody>
                    <a:bodyPr/>
                    <a:lstStyle/>
                    <a:p>
                      <a:pPr marL="171450" indent="-171450">
                        <a:buFont typeface="Arial" panose="020B0604020202020204" pitchFamily="34" charset="0"/>
                        <a:buChar char="•"/>
                      </a:pPr>
                      <a:r>
                        <a:rPr lang="en-US" sz="1000" b="1" dirty="0"/>
                        <a:t>North West</a:t>
                      </a:r>
                    </a:p>
                    <a:p>
                      <a:pPr marL="171450" indent="-171450">
                        <a:buFont typeface="Arial" panose="020B0604020202020204" pitchFamily="34" charset="0"/>
                        <a:buChar char="•"/>
                      </a:pPr>
                      <a:r>
                        <a:rPr lang="en-US" sz="1000" b="1" dirty="0"/>
                        <a:t>Limpopo</a:t>
                      </a:r>
                    </a:p>
                  </a:txBody>
                  <a:tcPr/>
                </a:tc>
                <a:extLst>
                  <a:ext uri="{0D108BD9-81ED-4DB2-BD59-A6C34878D82A}">
                    <a16:rowId xmlns:a16="http://schemas.microsoft.com/office/drawing/2014/main" xmlns="" val="2765007091"/>
                  </a:ext>
                </a:extLst>
              </a:tr>
              <a:tr h="711348">
                <a:tc>
                  <a:txBody>
                    <a:bodyPr/>
                    <a:lstStyle/>
                    <a:p>
                      <a:endParaRPr lang="en-US" sz="1000" dirty="0"/>
                    </a:p>
                  </a:txBody>
                  <a:tcPr/>
                </a:tc>
                <a:tc>
                  <a:txBody>
                    <a:bodyPr/>
                    <a:lstStyle/>
                    <a:p>
                      <a:pPr marL="171450" indent="-171450">
                        <a:buFont typeface="Arial" panose="020B0604020202020204" pitchFamily="34" charset="0"/>
                        <a:buChar char="•"/>
                      </a:pPr>
                      <a:r>
                        <a:rPr lang="en-US" sz="1000" b="1" dirty="0"/>
                        <a:t>Power Spots</a:t>
                      </a:r>
                    </a:p>
                    <a:p>
                      <a:pPr marL="171450" indent="-171450">
                        <a:buFont typeface="Arial" panose="020B0604020202020204" pitchFamily="34" charset="0"/>
                        <a:buChar char="•"/>
                      </a:pPr>
                      <a:r>
                        <a:rPr lang="en-US" sz="1000" b="1" dirty="0"/>
                        <a:t>DJ Endorsement</a:t>
                      </a:r>
                    </a:p>
                    <a:p>
                      <a:pPr marL="171450" indent="-171450">
                        <a:buFont typeface="Arial" panose="020B0604020202020204" pitchFamily="34" charset="0"/>
                        <a:buChar char="•"/>
                      </a:pPr>
                      <a:r>
                        <a:rPr lang="en-US" sz="1000" b="1" dirty="0"/>
                        <a:t>Travel Clubs</a:t>
                      </a:r>
                    </a:p>
                    <a:p>
                      <a:pPr marL="171450" indent="-171450">
                        <a:buFont typeface="Arial" panose="020B0604020202020204" pitchFamily="34" charset="0"/>
                        <a:buChar char="•"/>
                      </a:pPr>
                      <a:r>
                        <a:rPr lang="en-US" sz="1000" b="1" dirty="0"/>
                        <a:t>DJ</a:t>
                      </a:r>
                      <a:r>
                        <a:rPr lang="en-US" sz="1000" b="1" baseline="0" dirty="0"/>
                        <a:t> Exchange</a:t>
                      </a:r>
                      <a:endParaRPr lang="en-US" sz="1000" b="1" dirty="0"/>
                    </a:p>
                  </a:txBody>
                  <a:tcPr/>
                </a:tc>
                <a:tc>
                  <a:txBody>
                    <a:bodyPr/>
                    <a:lstStyle/>
                    <a:p>
                      <a:endParaRPr lang="en-US" sz="1000" b="1" dirty="0"/>
                    </a:p>
                  </a:txBody>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dirty="0"/>
                        <a:t>Interviews with</a:t>
                      </a:r>
                      <a:r>
                        <a:rPr lang="en-US" sz="1000" b="1" kern="1200" baseline="0" dirty="0"/>
                        <a:t> SAT EXCO</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baseline="0" dirty="0"/>
                        <a:t>2 x Outside Broadcasts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baseline="0" dirty="0"/>
                        <a:t>Competition and promos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dirty="0"/>
                        <a:t>Interview with competition winner</a:t>
                      </a:r>
                      <a:endParaRPr lang="en-US" sz="1000" b="1" kern="1200" dirty="0">
                        <a:solidFill>
                          <a:schemeClr val="dk1"/>
                        </a:solidFill>
                        <a:latin typeface="+mn-lt"/>
                        <a:ea typeface="+mn-ea"/>
                        <a:cs typeface="+mn-cs"/>
                      </a:endParaRPr>
                    </a:p>
                  </a:txBody>
                  <a:tcPr/>
                </a:tc>
                <a:tc>
                  <a:txBody>
                    <a:bodyPr/>
                    <a:lstStyle/>
                    <a:p>
                      <a:pPr marL="171450" indent="-171450">
                        <a:buFont typeface="Arial" panose="020B0604020202020204" pitchFamily="34" charset="0"/>
                        <a:buChar char="•"/>
                      </a:pPr>
                      <a:r>
                        <a:rPr lang="en-US" sz="1000" b="1" dirty="0"/>
                        <a:t>KwaZulu Natal</a:t>
                      </a:r>
                    </a:p>
                    <a:p>
                      <a:pPr marL="171450" indent="-171450">
                        <a:buFont typeface="Arial" panose="020B0604020202020204" pitchFamily="34" charset="0"/>
                        <a:buChar char="•"/>
                      </a:pPr>
                      <a:r>
                        <a:rPr lang="en-US" sz="1000" b="1" dirty="0"/>
                        <a:t>Gauteng</a:t>
                      </a:r>
                    </a:p>
                    <a:p>
                      <a:pPr marL="171450" indent="-171450">
                        <a:buFont typeface="Arial" panose="020B0604020202020204" pitchFamily="34" charset="0"/>
                        <a:buChar char="•"/>
                      </a:pPr>
                      <a:endParaRPr lang="en-US" sz="1000" b="1" dirty="0"/>
                    </a:p>
                  </a:txBody>
                  <a:tcPr/>
                </a:tc>
                <a:extLst>
                  <a:ext uri="{0D108BD9-81ED-4DB2-BD59-A6C34878D82A}">
                    <a16:rowId xmlns:a16="http://schemas.microsoft.com/office/drawing/2014/main" xmlns="" val="1554844339"/>
                  </a:ext>
                </a:extLst>
              </a:tr>
              <a:tr h="628206">
                <a:tc>
                  <a:txBody>
                    <a:bodyPr/>
                    <a:lstStyle/>
                    <a:p>
                      <a:endParaRPr lang="en-US" sz="1000" dirty="0"/>
                    </a:p>
                  </a:txBody>
                  <a:tcPr/>
                </a:tc>
                <a:tc>
                  <a:txBody>
                    <a:bodyPr/>
                    <a:lstStyle/>
                    <a:p>
                      <a:pPr marL="171450" indent="-171450">
                        <a:buFont typeface="Arial" panose="020B0604020202020204" pitchFamily="34" charset="0"/>
                        <a:buChar char="•"/>
                      </a:pPr>
                      <a:r>
                        <a:rPr lang="en-US" sz="1000" b="1" dirty="0"/>
                        <a:t>Power Spots</a:t>
                      </a:r>
                    </a:p>
                    <a:p>
                      <a:pPr marL="171450" indent="-171450">
                        <a:buFont typeface="Arial" panose="020B0604020202020204" pitchFamily="34" charset="0"/>
                        <a:buChar char="•"/>
                      </a:pPr>
                      <a:r>
                        <a:rPr lang="en-US" sz="1000" b="1" dirty="0"/>
                        <a:t>DJ Endorsement</a:t>
                      </a:r>
                    </a:p>
                    <a:p>
                      <a:pPr marL="171450" indent="-171450">
                        <a:buFont typeface="Arial" panose="020B0604020202020204" pitchFamily="34" charset="0"/>
                        <a:buChar char="•"/>
                      </a:pPr>
                      <a:r>
                        <a:rPr lang="en-US" sz="1000" b="1" dirty="0"/>
                        <a:t>Travel Clubs</a:t>
                      </a:r>
                    </a:p>
                  </a:txBody>
                  <a:tcPr/>
                </a:tc>
                <a:tc>
                  <a:txBody>
                    <a:bodyPr/>
                    <a:lstStyle/>
                    <a:p>
                      <a:pPr algn="l"/>
                      <a:endParaRPr lang="en-US" sz="1000" b="1" dirty="0"/>
                    </a:p>
                  </a:txBody>
                  <a:tcPr/>
                </a:tc>
                <a:tc>
                  <a:txBody>
                    <a:bodyPr/>
                    <a:lstStyle/>
                    <a:p>
                      <a:pPr marL="171450" indent="-171450">
                        <a:buFont typeface="Arial" panose="020B0604020202020204" pitchFamily="34" charset="0"/>
                        <a:buChar char="•"/>
                      </a:pPr>
                      <a:r>
                        <a:rPr lang="en-US" sz="1000" b="1" dirty="0"/>
                        <a:t>Interviews with</a:t>
                      </a:r>
                      <a:r>
                        <a:rPr lang="en-US" sz="1000" b="1" baseline="0" dirty="0"/>
                        <a:t> SAT EXCO</a:t>
                      </a:r>
                      <a:endParaRPr lang="en-US" sz="1000" b="1" dirty="0"/>
                    </a:p>
                    <a:p>
                      <a:pPr marL="171450" indent="-171450">
                        <a:buFont typeface="Arial" panose="020B0604020202020204" pitchFamily="34" charset="0"/>
                        <a:buChar char="•"/>
                      </a:pPr>
                      <a:r>
                        <a:rPr lang="en-US" sz="1000" b="1" dirty="0"/>
                        <a:t>Competition and promos</a:t>
                      </a:r>
                    </a:p>
                    <a:p>
                      <a:pPr marL="171450" indent="-171450">
                        <a:buFont typeface="Arial" panose="020B0604020202020204" pitchFamily="34" charset="0"/>
                        <a:buChar char="•"/>
                      </a:pPr>
                      <a:r>
                        <a:rPr lang="en-US" sz="1000" b="1" dirty="0"/>
                        <a:t>Interview with competition winner</a:t>
                      </a:r>
                    </a:p>
                  </a:txBody>
                  <a:tcPr/>
                </a:tc>
                <a:tc>
                  <a:txBody>
                    <a:bodyPr/>
                    <a:lstStyle/>
                    <a:p>
                      <a:pPr marL="171450" indent="-171450">
                        <a:buFont typeface="Arial" panose="020B0604020202020204" pitchFamily="34" charset="0"/>
                        <a:buChar char="•"/>
                      </a:pPr>
                      <a:r>
                        <a:rPr lang="en-US" sz="1000" b="1" dirty="0"/>
                        <a:t>Free State</a:t>
                      </a:r>
                    </a:p>
                    <a:p>
                      <a:pPr marL="171450" indent="-171450">
                        <a:buFont typeface="Arial" panose="020B0604020202020204" pitchFamily="34" charset="0"/>
                        <a:buChar char="•"/>
                      </a:pPr>
                      <a:r>
                        <a:rPr lang="en-US" sz="1000" b="1" dirty="0"/>
                        <a:t>Eastern Cape</a:t>
                      </a:r>
                    </a:p>
                  </a:txBody>
                  <a:tcPr/>
                </a:tc>
                <a:extLst>
                  <a:ext uri="{0D108BD9-81ED-4DB2-BD59-A6C34878D82A}">
                    <a16:rowId xmlns:a16="http://schemas.microsoft.com/office/drawing/2014/main" xmlns="" val="479022985"/>
                  </a:ext>
                </a:extLst>
              </a:tr>
              <a:tr h="711348">
                <a:tc>
                  <a:txBody>
                    <a:bodyPr/>
                    <a:lstStyle/>
                    <a:p>
                      <a:endParaRPr lang="en-US" sz="1000" dirty="0"/>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Power Spots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Endorsement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Travel Clubs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endParaRPr lang="en-US" sz="1000" b="1" dirty="0"/>
                    </a:p>
                  </a:txBody>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Interviews with Tourism</a:t>
                      </a:r>
                      <a:r>
                        <a:rPr lang="en-US" sz="1000" b="1" baseline="0" dirty="0"/>
                        <a:t> Minister</a:t>
                      </a:r>
                      <a:endParaRPr lang="en-US" sz="1000" b="1" dirty="0"/>
                    </a:p>
                    <a:p>
                      <a:pPr marL="171450" indent="-171450">
                        <a:buFont typeface="Arial" panose="020B0604020202020204" pitchFamily="34" charset="0"/>
                        <a:buChar char="•"/>
                      </a:pPr>
                      <a:r>
                        <a:rPr lang="en-US" sz="1000" b="1" dirty="0"/>
                        <a:t>Interview with competition winner</a:t>
                      </a:r>
                    </a:p>
                    <a:p>
                      <a:pPr marL="171450" indent="-171450">
                        <a:buFont typeface="Arial" panose="020B0604020202020204" pitchFamily="34" charset="0"/>
                        <a:buChar char="•"/>
                      </a:pPr>
                      <a:endParaRPr lang="en-US" sz="1000" b="1" dirty="0"/>
                    </a:p>
                  </a:txBody>
                  <a:tcPr/>
                </a:tc>
                <a:tc>
                  <a:txBody>
                    <a:bodyPr/>
                    <a:lstStyle/>
                    <a:p>
                      <a:pPr marL="171450" indent="-171450">
                        <a:buFont typeface="Arial" panose="020B0604020202020204" pitchFamily="34" charset="0"/>
                        <a:buChar char="•"/>
                      </a:pPr>
                      <a:r>
                        <a:rPr lang="en-US" sz="1000" b="1" dirty="0"/>
                        <a:t>Eastern Cape</a:t>
                      </a:r>
                    </a:p>
                    <a:p>
                      <a:pPr marL="171450" indent="-171450">
                        <a:buFont typeface="Arial" panose="020B0604020202020204" pitchFamily="34" charset="0"/>
                        <a:buChar char="•"/>
                      </a:pPr>
                      <a:r>
                        <a:rPr lang="en-US" sz="1000" b="1" dirty="0"/>
                        <a:t>Mpumalanga</a:t>
                      </a:r>
                    </a:p>
                  </a:txBody>
                  <a:tcPr/>
                </a:tc>
                <a:extLst>
                  <a:ext uri="{0D108BD9-81ED-4DB2-BD59-A6C34878D82A}">
                    <a16:rowId xmlns:a16="http://schemas.microsoft.com/office/drawing/2014/main" xmlns="" val="708311817"/>
                  </a:ext>
                </a:extLst>
              </a:tr>
              <a:tr h="711348">
                <a:tc>
                  <a:txBody>
                    <a:bodyPr/>
                    <a:lstStyle/>
                    <a:p>
                      <a:endParaRPr lang="en-US" sz="1000" dirty="0"/>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Power Spots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Endorsement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Travel Clubs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Exchange</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endParaRPr lang="en-US" sz="1000" b="1" dirty="0"/>
                    </a:p>
                  </a:txBody>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Interviews with SAT</a:t>
                      </a:r>
                      <a:endParaRPr lang="en-US" sz="1000" b="1" baseline="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 with competition winner</a:t>
                      </a:r>
                    </a:p>
                    <a:p>
                      <a:pPr marL="0" indent="0">
                        <a:buFont typeface="Arial" panose="020B0604020202020204" pitchFamily="34" charset="0"/>
                        <a:buNone/>
                      </a:pPr>
                      <a:endParaRPr lang="en-US" sz="1000" b="1" dirty="0"/>
                    </a:p>
                  </a:txBody>
                  <a:tcPr/>
                </a:tc>
                <a:tc>
                  <a:txBody>
                    <a:bodyPr/>
                    <a:lstStyle/>
                    <a:p>
                      <a:pPr marL="171450" indent="-171450">
                        <a:buFont typeface="Arial" panose="020B0604020202020204" pitchFamily="34" charset="0"/>
                        <a:buChar char="•"/>
                      </a:pPr>
                      <a:r>
                        <a:rPr lang="en-US" sz="1000" b="1" dirty="0"/>
                        <a:t>Limpopo</a:t>
                      </a:r>
                    </a:p>
                    <a:p>
                      <a:pPr marL="171450" indent="-171450">
                        <a:buFont typeface="Arial" panose="020B0604020202020204" pitchFamily="34" charset="0"/>
                        <a:buChar char="•"/>
                      </a:pPr>
                      <a:r>
                        <a:rPr lang="en-US" sz="1000" b="1" dirty="0"/>
                        <a:t>Western Cape</a:t>
                      </a:r>
                    </a:p>
                  </a:txBody>
                  <a:tcPr/>
                </a:tc>
                <a:extLst>
                  <a:ext uri="{0D108BD9-81ED-4DB2-BD59-A6C34878D82A}">
                    <a16:rowId xmlns:a16="http://schemas.microsoft.com/office/drawing/2014/main" xmlns="" val="431609814"/>
                  </a:ext>
                </a:extLst>
              </a:tr>
              <a:tr h="711348">
                <a:tc>
                  <a:txBody>
                    <a:bodyPr/>
                    <a:lstStyle/>
                    <a:p>
                      <a:endParaRPr lang="en-US" sz="1000" dirty="0"/>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Power Spots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Endorsement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Travel Clubs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Exchange</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endParaRPr lang="en-US" sz="1000" b="1" dirty="0"/>
                    </a:p>
                  </a:txBody>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Interviews SMME</a:t>
                      </a:r>
                      <a:r>
                        <a:rPr lang="en-US" sz="1000" b="1" baseline="0" dirty="0"/>
                        <a:t> Tour Operator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 with competition winner</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dirty="0"/>
                    </a:p>
                  </a:txBody>
                  <a:tcPr/>
                </a:tc>
                <a:tc>
                  <a:txBody>
                    <a:bodyPr/>
                    <a:lstStyle/>
                    <a:p>
                      <a:pPr marL="171450" indent="-171450">
                        <a:buFont typeface="Arial" panose="020B0604020202020204" pitchFamily="34" charset="0"/>
                        <a:buChar char="•"/>
                      </a:pPr>
                      <a:r>
                        <a:rPr lang="en-US" sz="1000" b="1" dirty="0"/>
                        <a:t>Gauteng</a:t>
                      </a:r>
                    </a:p>
                    <a:p>
                      <a:pPr marL="171450" indent="-171450">
                        <a:buFont typeface="Arial" panose="020B0604020202020204" pitchFamily="34" charset="0"/>
                        <a:buChar char="•"/>
                      </a:pPr>
                      <a:r>
                        <a:rPr lang="en-US" sz="1000" b="1" dirty="0"/>
                        <a:t>North West</a:t>
                      </a:r>
                    </a:p>
                  </a:txBody>
                  <a:tcPr/>
                </a:tc>
                <a:extLst>
                  <a:ext uri="{0D108BD9-81ED-4DB2-BD59-A6C34878D82A}">
                    <a16:rowId xmlns:a16="http://schemas.microsoft.com/office/drawing/2014/main" xmlns="" val="710589163"/>
                  </a:ext>
                </a:extLst>
              </a:tr>
              <a:tr h="711348">
                <a:tc>
                  <a:txBody>
                    <a:bodyPr/>
                    <a:lstStyle/>
                    <a:p>
                      <a:endParaRPr lang="en-US" sz="1000" dirty="0"/>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Power Spots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Endorsement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Travel Clubs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Exchange</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endParaRPr lang="en-US" sz="1000" b="1" dirty="0"/>
                    </a:p>
                  </a:txBody>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Interviews SAT</a:t>
                      </a:r>
                      <a:r>
                        <a:rPr lang="en-US" sz="1000" b="1" baseline="0" dirty="0"/>
                        <a:t> EXCO</a:t>
                      </a:r>
                      <a:endParaRPr lang="en-US" sz="1000" b="1"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err="1"/>
                        <a:t>MetroFM</a:t>
                      </a:r>
                      <a:r>
                        <a:rPr lang="en-US" sz="1000" b="1" dirty="0"/>
                        <a:t> Awards Hosting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err="1"/>
                        <a:t>Somizi</a:t>
                      </a:r>
                      <a:r>
                        <a:rPr lang="en-US" sz="1000" b="1" dirty="0"/>
                        <a:t> TV Show</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 with competition winner</a:t>
                      </a:r>
                    </a:p>
                  </a:txBody>
                  <a:tcPr/>
                </a:tc>
                <a:tc>
                  <a:txBody>
                    <a:bodyPr/>
                    <a:lstStyle/>
                    <a:p>
                      <a:pPr marL="171450" indent="-171450">
                        <a:buFont typeface="Arial" panose="020B0604020202020204" pitchFamily="34" charset="0"/>
                        <a:buChar char="•"/>
                      </a:pPr>
                      <a:r>
                        <a:rPr lang="en-US" sz="1000" b="1" dirty="0"/>
                        <a:t>Northern</a:t>
                      </a:r>
                      <a:r>
                        <a:rPr lang="en-US" sz="1000" b="1" baseline="0" dirty="0"/>
                        <a:t> Cape</a:t>
                      </a:r>
                    </a:p>
                    <a:p>
                      <a:pPr marL="171450" indent="-171450">
                        <a:buFont typeface="Arial" panose="020B0604020202020204" pitchFamily="34" charset="0"/>
                        <a:buChar char="•"/>
                      </a:pPr>
                      <a:r>
                        <a:rPr lang="en-US" sz="1000" b="1" baseline="0" dirty="0"/>
                        <a:t>Free State</a:t>
                      </a:r>
                    </a:p>
                  </a:txBody>
                  <a:tcPr/>
                </a:tc>
                <a:extLst>
                  <a:ext uri="{0D108BD9-81ED-4DB2-BD59-A6C34878D82A}">
                    <a16:rowId xmlns:a16="http://schemas.microsoft.com/office/drawing/2014/main" xmlns="" val="3501456712"/>
                  </a:ext>
                </a:extLst>
              </a:tr>
              <a:tr h="711348">
                <a:tc>
                  <a:txBody>
                    <a:bodyPr/>
                    <a:lstStyle/>
                    <a:p>
                      <a:endParaRPr lang="en-US" sz="1000" dirty="0"/>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Power Spots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Endorsement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Travel Clubs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u="none" strike="noStrike" kern="1200" cap="none" spc="0" normalizeH="0" baseline="0" noProof="0" dirty="0">
                          <a:ln>
                            <a:noFill/>
                          </a:ln>
                          <a:effectLst/>
                          <a:uLnTx/>
                          <a:uFillTx/>
                        </a:rPr>
                        <a:t>DJ Exchange</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endParaRPr lang="en-US" sz="1000" b="1" dirty="0"/>
                    </a:p>
                  </a:txBody>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Interviews Provincial</a:t>
                      </a:r>
                      <a:r>
                        <a:rPr lang="en-US" sz="1000" b="1" baseline="0" dirty="0"/>
                        <a:t> Tourism Authority EXCO</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Interview with competition winner</a:t>
                      </a:r>
                    </a:p>
                    <a:p>
                      <a:pPr marL="171450" indent="-171450">
                        <a:buFont typeface="Arial" panose="020B0604020202020204" pitchFamily="34" charset="0"/>
                        <a:buChar char="•"/>
                      </a:pPr>
                      <a:endParaRPr lang="en-US" sz="1000" b="1" dirty="0"/>
                    </a:p>
                  </a:txBody>
                  <a:tcPr/>
                </a:tc>
                <a:tc>
                  <a:txBody>
                    <a:bodyPr/>
                    <a:lstStyle/>
                    <a:p>
                      <a:pPr marL="171450" indent="-171450">
                        <a:buFont typeface="Arial" panose="020B0604020202020204" pitchFamily="34" charset="0"/>
                        <a:buChar char="•"/>
                      </a:pPr>
                      <a:r>
                        <a:rPr lang="en-US" sz="1000" b="1" dirty="0"/>
                        <a:t>Mpumalanga</a:t>
                      </a:r>
                    </a:p>
                    <a:p>
                      <a:pPr marL="171450" indent="-171450">
                        <a:buFont typeface="Arial" panose="020B0604020202020204" pitchFamily="34" charset="0"/>
                        <a:buChar char="•"/>
                      </a:pPr>
                      <a:r>
                        <a:rPr lang="en-US" sz="1000" b="1" dirty="0" err="1"/>
                        <a:t>KwaZulu</a:t>
                      </a:r>
                      <a:r>
                        <a:rPr lang="en-US" sz="1000" b="1" dirty="0"/>
                        <a:t> Natal</a:t>
                      </a:r>
                    </a:p>
                  </a:txBody>
                  <a:tcPr/>
                </a:tc>
                <a:extLst>
                  <a:ext uri="{0D108BD9-81ED-4DB2-BD59-A6C34878D82A}">
                    <a16:rowId xmlns:a16="http://schemas.microsoft.com/office/drawing/2014/main" xmlns="" val="748747125"/>
                  </a:ext>
                </a:extLst>
              </a:tr>
            </a:tbl>
          </a:graphicData>
        </a:graphic>
      </p:graphicFrame>
      <p:pic>
        <p:nvPicPr>
          <p:cNvPr id="4" name="Picture 3"/>
          <p:cNvPicPr>
            <a:picLocks noChangeAspect="1"/>
          </p:cNvPicPr>
          <p:nvPr/>
        </p:nvPicPr>
        <p:blipFill>
          <a:blip r:embed="rId3"/>
          <a:stretch>
            <a:fillRect/>
          </a:stretch>
        </p:blipFill>
        <p:spPr>
          <a:xfrm>
            <a:off x="1123786" y="676547"/>
            <a:ext cx="543298" cy="531980"/>
          </a:xfrm>
          <a:prstGeom prst="rect">
            <a:avLst/>
          </a:prstGeom>
        </p:spPr>
      </p:pic>
      <p:pic>
        <p:nvPicPr>
          <p:cNvPr id="5" name="Picture 2" descr="Image result for ukhozi f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776" b="23721"/>
          <a:stretch/>
        </p:blipFill>
        <p:spPr bwMode="auto">
          <a:xfrm>
            <a:off x="986886" y="1476280"/>
            <a:ext cx="911154" cy="36237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782" y="656024"/>
            <a:ext cx="644998" cy="538726"/>
          </a:xfrm>
          <a:prstGeom prst="rect">
            <a:avLst/>
          </a:prstGeom>
        </p:spPr>
      </p:pic>
      <p:pic>
        <p:nvPicPr>
          <p:cNvPr id="7" name="Picture 6" descr="Twitter 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6832" y="743388"/>
            <a:ext cx="288479" cy="227043"/>
          </a:xfrm>
          <a:prstGeom prst="rect">
            <a:avLst/>
          </a:prstGeom>
        </p:spPr>
      </p:pic>
      <p:pic>
        <p:nvPicPr>
          <p:cNvPr id="8" name="Picture 7" descr="Facebook ic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2523" y="743386"/>
            <a:ext cx="279248" cy="221594"/>
          </a:xfrm>
          <a:prstGeom prst="rect">
            <a:avLst/>
          </a:prstGeom>
        </p:spPr>
      </p:pic>
      <p:sp>
        <p:nvSpPr>
          <p:cNvPr id="9" name="Rectangle 8"/>
          <p:cNvSpPr/>
          <p:nvPr/>
        </p:nvSpPr>
        <p:spPr>
          <a:xfrm>
            <a:off x="5985894" y="983602"/>
            <a:ext cx="645932" cy="211148"/>
          </a:xfrm>
          <a:prstGeom prst="rect">
            <a:avLst/>
          </a:prstGeom>
        </p:spPr>
        <p:txBody>
          <a:bodyPr wrap="square">
            <a:spAutoFit/>
          </a:bodyPr>
          <a:lstStyle/>
          <a:p>
            <a:pPr defTabSz="685804"/>
            <a:r>
              <a:rPr lang="en-ZA" sz="772" dirty="0">
                <a:solidFill>
                  <a:prstClr val="black"/>
                </a:solidFill>
                <a:latin typeface="Trebuchet MS" panose="020B0603020202020204" pitchFamily="34" charset="0"/>
                <a:ea typeface="Helvetica"/>
                <a:cs typeface="Helvetica"/>
                <a:sym typeface="Helvetica"/>
              </a:rPr>
              <a:t>410 000</a:t>
            </a:r>
          </a:p>
        </p:txBody>
      </p:sp>
      <p:sp>
        <p:nvSpPr>
          <p:cNvPr id="10" name="Rectangle 9"/>
          <p:cNvSpPr/>
          <p:nvPr/>
        </p:nvSpPr>
        <p:spPr>
          <a:xfrm>
            <a:off x="6349429" y="983602"/>
            <a:ext cx="645932" cy="211148"/>
          </a:xfrm>
          <a:prstGeom prst="rect">
            <a:avLst/>
          </a:prstGeom>
        </p:spPr>
        <p:txBody>
          <a:bodyPr wrap="square">
            <a:spAutoFit/>
          </a:bodyPr>
          <a:lstStyle/>
          <a:p>
            <a:pPr defTabSz="685804"/>
            <a:r>
              <a:rPr lang="en-ZA" sz="772" dirty="0">
                <a:solidFill>
                  <a:prstClr val="black"/>
                </a:solidFill>
                <a:latin typeface="Trebuchet MS" panose="020B0603020202020204" pitchFamily="34" charset="0"/>
                <a:ea typeface="Helvetica"/>
                <a:cs typeface="Helvetica"/>
                <a:sym typeface="Helvetica"/>
              </a:rPr>
              <a:t>130 000</a:t>
            </a:r>
          </a:p>
        </p:txBody>
      </p:sp>
      <p:pic>
        <p:nvPicPr>
          <p:cNvPr id="11" name="Picture 10" descr="Radio ico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0546" y="748835"/>
            <a:ext cx="281556" cy="221594"/>
          </a:xfrm>
          <a:prstGeom prst="rect">
            <a:avLst/>
          </a:prstGeom>
        </p:spPr>
      </p:pic>
      <p:sp>
        <p:nvSpPr>
          <p:cNvPr id="12" name="Rectangle 11"/>
          <p:cNvSpPr/>
          <p:nvPr/>
        </p:nvSpPr>
        <p:spPr>
          <a:xfrm>
            <a:off x="5578653" y="988299"/>
            <a:ext cx="645932" cy="211148"/>
          </a:xfrm>
          <a:prstGeom prst="rect">
            <a:avLst/>
          </a:prstGeom>
        </p:spPr>
        <p:txBody>
          <a:bodyPr wrap="square">
            <a:spAutoFit/>
          </a:bodyPr>
          <a:lstStyle/>
          <a:p>
            <a:pPr defTabSz="685804"/>
            <a:r>
              <a:rPr lang="en-ZA" sz="772" dirty="0">
                <a:solidFill>
                  <a:prstClr val="black"/>
                </a:solidFill>
                <a:latin typeface="Trebuchet MS" panose="020B0603020202020204" pitchFamily="34" charset="0"/>
                <a:ea typeface="Helvetica"/>
                <a:cs typeface="Helvetica"/>
                <a:sym typeface="Helvetica"/>
              </a:rPr>
              <a:t>498 000</a:t>
            </a:r>
          </a:p>
        </p:txBody>
      </p:sp>
      <p:pic>
        <p:nvPicPr>
          <p:cNvPr id="13" name="Picture 12"/>
          <p:cNvPicPr>
            <a:picLocks noChangeAspect="1"/>
          </p:cNvPicPr>
          <p:nvPr/>
        </p:nvPicPr>
        <p:blipFill rotWithShape="1">
          <a:blip r:embed="rId9"/>
          <a:srcRect l="13165" r="5580"/>
          <a:stretch/>
        </p:blipFill>
        <p:spPr>
          <a:xfrm>
            <a:off x="4969187" y="1392257"/>
            <a:ext cx="629593" cy="424003"/>
          </a:xfrm>
          <a:prstGeom prst="rect">
            <a:avLst/>
          </a:prstGeom>
        </p:spPr>
      </p:pic>
      <p:pic>
        <p:nvPicPr>
          <p:cNvPr id="14" name="Picture 13" descr="Twitter 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2916" y="1507633"/>
            <a:ext cx="233532" cy="227043"/>
          </a:xfrm>
          <a:prstGeom prst="rect">
            <a:avLst/>
          </a:prstGeom>
        </p:spPr>
      </p:pic>
      <p:pic>
        <p:nvPicPr>
          <p:cNvPr id="15" name="Picture 14" descr="Facebook ic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5075" y="1513080"/>
            <a:ext cx="226059" cy="221594"/>
          </a:xfrm>
          <a:prstGeom prst="rect">
            <a:avLst/>
          </a:prstGeom>
        </p:spPr>
      </p:pic>
      <p:sp>
        <p:nvSpPr>
          <p:cNvPr id="16" name="Rectangle 15"/>
          <p:cNvSpPr/>
          <p:nvPr/>
        </p:nvSpPr>
        <p:spPr>
          <a:xfrm>
            <a:off x="6083758" y="1747815"/>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197 000</a:t>
            </a:r>
          </a:p>
        </p:txBody>
      </p:sp>
      <p:sp>
        <p:nvSpPr>
          <p:cNvPr id="17" name="Rectangle 16"/>
          <p:cNvSpPr/>
          <p:nvPr/>
        </p:nvSpPr>
        <p:spPr>
          <a:xfrm>
            <a:off x="6462631" y="1747847"/>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263 000</a:t>
            </a:r>
          </a:p>
        </p:txBody>
      </p:sp>
      <p:pic>
        <p:nvPicPr>
          <p:cNvPr id="18" name="Picture 17" descr="Radio ico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7518" y="1507631"/>
            <a:ext cx="227927" cy="221594"/>
          </a:xfrm>
          <a:prstGeom prst="rect">
            <a:avLst/>
          </a:prstGeom>
        </p:spPr>
      </p:pic>
      <p:sp>
        <p:nvSpPr>
          <p:cNvPr id="19" name="Rectangle 18"/>
          <p:cNvSpPr/>
          <p:nvPr/>
        </p:nvSpPr>
        <p:spPr>
          <a:xfrm>
            <a:off x="5741756" y="1748126"/>
            <a:ext cx="457176"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1,15m</a:t>
            </a:r>
          </a:p>
        </p:txBody>
      </p:sp>
      <p:pic>
        <p:nvPicPr>
          <p:cNvPr id="20" name="Picture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7906" y="1963950"/>
            <a:ext cx="779179" cy="78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1"/>
          <a:stretch>
            <a:fillRect/>
          </a:stretch>
        </p:blipFill>
        <p:spPr>
          <a:xfrm>
            <a:off x="870945" y="2907876"/>
            <a:ext cx="1073690" cy="474731"/>
          </a:xfrm>
          <a:prstGeom prst="rect">
            <a:avLst/>
          </a:prstGeom>
        </p:spPr>
      </p:pic>
      <p:sp>
        <p:nvSpPr>
          <p:cNvPr id="22" name="TextBox 21"/>
          <p:cNvSpPr txBox="1"/>
          <p:nvPr/>
        </p:nvSpPr>
        <p:spPr>
          <a:xfrm>
            <a:off x="4961405" y="1203737"/>
            <a:ext cx="1924320" cy="12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600" b="1" dirty="0">
                <a:solidFill>
                  <a:prstClr val="black"/>
                </a:solidFill>
                <a:latin typeface="Trebuchet MS" panose="020B0603020202020204" pitchFamily="34" charset="0"/>
                <a:cs typeface="Arial" pitchFamily="34" charset="0"/>
                <a:sym typeface="Helvetica"/>
              </a:rPr>
              <a:t>DJ: T-BOSE - </a:t>
            </a:r>
            <a:r>
              <a:rPr lang="en-US" sz="600" b="1" dirty="0">
                <a:solidFill>
                  <a:prstClr val="black"/>
                </a:solidFill>
                <a:latin typeface="Trebuchet MS" panose="020B0603020202020204" pitchFamily="34" charset="0"/>
                <a:cs typeface="Arial" pitchFamily="34" charset="0"/>
                <a:sym typeface="Helvetica"/>
              </a:rPr>
              <a:t>THE BEST T IN THE CITY (9AM – 12PM) </a:t>
            </a:r>
            <a:r>
              <a:rPr lang="en-ZA" sz="600" b="1" dirty="0">
                <a:solidFill>
                  <a:prstClr val="black"/>
                </a:solidFill>
                <a:latin typeface="Trebuchet MS" panose="020B0603020202020204" pitchFamily="34" charset="0"/>
                <a:cs typeface="Arial" pitchFamily="34" charset="0"/>
                <a:sym typeface="Helvetica"/>
              </a:rPr>
              <a:t> </a:t>
            </a:r>
          </a:p>
        </p:txBody>
      </p:sp>
      <p:pic>
        <p:nvPicPr>
          <p:cNvPr id="23" name="Picture 6" descr="Image result for umhlobo wenene logo"/>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844" b="23223"/>
          <a:stretch/>
        </p:blipFill>
        <p:spPr bwMode="auto">
          <a:xfrm>
            <a:off x="920920" y="3604215"/>
            <a:ext cx="911154" cy="472815"/>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5658" y="4251852"/>
            <a:ext cx="1002382" cy="52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
          <p:cNvPicPr>
            <a:picLocks noChangeAspect="1"/>
          </p:cNvPicPr>
          <p:nvPr/>
        </p:nvPicPr>
        <p:blipFill>
          <a:blip r:embed="rId14" cstate="print">
            <a:extLst>
              <a:ext uri="{28A0092B-C50C-407E-A947-70E740481C1C}">
                <a14:useLocalDpi xmlns:a14="http://schemas.microsoft.com/office/drawing/2010/main" val="0"/>
              </a:ext>
            </a:extLst>
          </a:blip>
          <a:srcRect l="-1186" t="7968" r="1382" b="13985"/>
          <a:stretch>
            <a:fillRect/>
          </a:stretch>
        </p:blipFill>
        <p:spPr bwMode="auto">
          <a:xfrm>
            <a:off x="946385" y="4923747"/>
            <a:ext cx="821215" cy="48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15"/>
          <a:stretch>
            <a:fillRect/>
          </a:stretch>
        </p:blipFill>
        <p:spPr>
          <a:xfrm>
            <a:off x="1138884" y="5664783"/>
            <a:ext cx="560757" cy="560757"/>
          </a:xfrm>
          <a:prstGeom prst="rect">
            <a:avLst/>
          </a:prstGeom>
        </p:spPr>
      </p:pic>
      <p:pic>
        <p:nvPicPr>
          <p:cNvPr id="27" name="Picture 26"/>
          <p:cNvPicPr>
            <a:picLocks noChangeAspect="1"/>
          </p:cNvPicPr>
          <p:nvPr/>
        </p:nvPicPr>
        <p:blipFill>
          <a:blip r:embed="rId16"/>
          <a:stretch>
            <a:fillRect/>
          </a:stretch>
        </p:blipFill>
        <p:spPr>
          <a:xfrm>
            <a:off x="987562" y="6329171"/>
            <a:ext cx="827469" cy="432484"/>
          </a:xfrm>
          <a:prstGeom prst="rect">
            <a:avLst/>
          </a:prstGeom>
        </p:spPr>
      </p:pic>
      <p:sp>
        <p:nvSpPr>
          <p:cNvPr id="28" name="TextBox 27"/>
          <p:cNvSpPr txBox="1"/>
          <p:nvPr/>
        </p:nvSpPr>
        <p:spPr>
          <a:xfrm>
            <a:off x="1742493" y="848249"/>
            <a:ext cx="1238977" cy="253916"/>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979k</a:t>
            </a:r>
          </a:p>
        </p:txBody>
      </p:sp>
      <p:sp>
        <p:nvSpPr>
          <p:cNvPr id="29" name="TextBox 28"/>
          <p:cNvSpPr txBox="1"/>
          <p:nvPr/>
        </p:nvSpPr>
        <p:spPr>
          <a:xfrm>
            <a:off x="1842071" y="1501864"/>
            <a:ext cx="1238977" cy="253916"/>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7.6m</a:t>
            </a:r>
          </a:p>
        </p:txBody>
      </p:sp>
      <p:sp>
        <p:nvSpPr>
          <p:cNvPr id="31" name="TextBox 30"/>
          <p:cNvSpPr txBox="1"/>
          <p:nvPr/>
        </p:nvSpPr>
        <p:spPr>
          <a:xfrm>
            <a:off x="1683225" y="2292976"/>
            <a:ext cx="1035120" cy="253916"/>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1.4m</a:t>
            </a:r>
          </a:p>
        </p:txBody>
      </p:sp>
      <p:sp>
        <p:nvSpPr>
          <p:cNvPr id="32" name="TextBox 31"/>
          <p:cNvSpPr txBox="1"/>
          <p:nvPr/>
        </p:nvSpPr>
        <p:spPr>
          <a:xfrm>
            <a:off x="1877630" y="3037805"/>
            <a:ext cx="1238977" cy="253916"/>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1.0m</a:t>
            </a:r>
          </a:p>
        </p:txBody>
      </p:sp>
      <p:sp>
        <p:nvSpPr>
          <p:cNvPr id="33" name="TextBox 32"/>
          <p:cNvSpPr txBox="1"/>
          <p:nvPr/>
        </p:nvSpPr>
        <p:spPr>
          <a:xfrm>
            <a:off x="1806793" y="3684612"/>
            <a:ext cx="960979" cy="253916"/>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5.4m</a:t>
            </a:r>
          </a:p>
        </p:txBody>
      </p:sp>
      <p:sp>
        <p:nvSpPr>
          <p:cNvPr id="34" name="TextBox 33"/>
          <p:cNvSpPr txBox="1"/>
          <p:nvPr/>
        </p:nvSpPr>
        <p:spPr>
          <a:xfrm>
            <a:off x="1939419" y="4297783"/>
            <a:ext cx="844829" cy="415498"/>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700k</a:t>
            </a:r>
          </a:p>
        </p:txBody>
      </p:sp>
      <p:sp>
        <p:nvSpPr>
          <p:cNvPr id="35" name="TextBox 34"/>
          <p:cNvSpPr txBox="1"/>
          <p:nvPr/>
        </p:nvSpPr>
        <p:spPr>
          <a:xfrm>
            <a:off x="1774176" y="5037662"/>
            <a:ext cx="886504" cy="415498"/>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300k</a:t>
            </a:r>
          </a:p>
        </p:txBody>
      </p:sp>
      <p:sp>
        <p:nvSpPr>
          <p:cNvPr id="36" name="TextBox 35"/>
          <p:cNvSpPr txBox="1"/>
          <p:nvPr/>
        </p:nvSpPr>
        <p:spPr>
          <a:xfrm>
            <a:off x="1751169" y="5744757"/>
            <a:ext cx="942463" cy="253916"/>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4m</a:t>
            </a:r>
          </a:p>
        </p:txBody>
      </p:sp>
      <p:sp>
        <p:nvSpPr>
          <p:cNvPr id="37" name="TextBox 36"/>
          <p:cNvSpPr txBox="1"/>
          <p:nvPr/>
        </p:nvSpPr>
        <p:spPr>
          <a:xfrm>
            <a:off x="1842070" y="6418455"/>
            <a:ext cx="884512" cy="415498"/>
          </a:xfrm>
          <a:prstGeom prst="rect">
            <a:avLst/>
          </a:prstGeom>
          <a:noFill/>
        </p:spPr>
        <p:txBody>
          <a:bodyPr wrap="square" rtlCol="0">
            <a:spAutoFit/>
          </a:bodyPr>
          <a:lstStyle/>
          <a:p>
            <a:pPr defTabSz="914404"/>
            <a:r>
              <a:rPr lang="en-US" sz="1050" dirty="0">
                <a:solidFill>
                  <a:srgbClr val="000000"/>
                </a:solidFill>
                <a:latin typeface="Trebuchet MS"/>
                <a:cs typeface="Arial" pitchFamily="34" charset="0"/>
                <a:sym typeface="Helvetica"/>
              </a:rPr>
              <a:t>Reach: 2.9m</a:t>
            </a:r>
          </a:p>
        </p:txBody>
      </p:sp>
      <p:pic>
        <p:nvPicPr>
          <p:cNvPr id="38" name="Picture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33768" y="2099411"/>
            <a:ext cx="562342" cy="474650"/>
          </a:xfrm>
          <a:prstGeom prst="rect">
            <a:avLst/>
          </a:prstGeom>
        </p:spPr>
      </p:pic>
      <p:pic>
        <p:nvPicPr>
          <p:cNvPr id="39" name="Picture 38" descr="Twitter 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3991" y="2198357"/>
            <a:ext cx="233532" cy="227043"/>
          </a:xfrm>
          <a:prstGeom prst="rect">
            <a:avLst/>
          </a:prstGeom>
        </p:spPr>
      </p:pic>
      <p:pic>
        <p:nvPicPr>
          <p:cNvPr id="40" name="Picture 39" descr="Facebook ic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3714" y="2203804"/>
            <a:ext cx="226059" cy="221594"/>
          </a:xfrm>
          <a:prstGeom prst="rect">
            <a:avLst/>
          </a:prstGeom>
        </p:spPr>
      </p:pic>
      <p:sp>
        <p:nvSpPr>
          <p:cNvPr id="41" name="Rectangle 40"/>
          <p:cNvSpPr/>
          <p:nvPr/>
        </p:nvSpPr>
        <p:spPr>
          <a:xfrm>
            <a:off x="6081142" y="2438571"/>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149 000</a:t>
            </a:r>
          </a:p>
        </p:txBody>
      </p:sp>
      <p:sp>
        <p:nvSpPr>
          <p:cNvPr id="42" name="Rectangle 41"/>
          <p:cNvSpPr/>
          <p:nvPr/>
        </p:nvSpPr>
        <p:spPr>
          <a:xfrm>
            <a:off x="6459554" y="2440731"/>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257 000</a:t>
            </a:r>
          </a:p>
        </p:txBody>
      </p:sp>
      <p:pic>
        <p:nvPicPr>
          <p:cNvPr id="43" name="Picture 42" descr="Radio ico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9560" y="2198355"/>
            <a:ext cx="227927" cy="221594"/>
          </a:xfrm>
          <a:prstGeom prst="rect">
            <a:avLst/>
          </a:prstGeom>
        </p:spPr>
      </p:pic>
      <p:sp>
        <p:nvSpPr>
          <p:cNvPr id="44" name="Rectangle 43"/>
          <p:cNvSpPr/>
          <p:nvPr/>
        </p:nvSpPr>
        <p:spPr>
          <a:xfrm>
            <a:off x="5655608" y="2438538"/>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738 000</a:t>
            </a:r>
          </a:p>
        </p:txBody>
      </p:sp>
      <p:sp>
        <p:nvSpPr>
          <p:cNvPr id="45" name="TextBox 44"/>
          <p:cNvSpPr txBox="1"/>
          <p:nvPr/>
        </p:nvSpPr>
        <p:spPr>
          <a:xfrm>
            <a:off x="4882330" y="1844897"/>
            <a:ext cx="1877201" cy="201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547" b="1" dirty="0">
                <a:solidFill>
                  <a:prstClr val="black"/>
                </a:solidFill>
                <a:latin typeface="Trebuchet MS" panose="020B0603020202020204" pitchFamily="34" charset="0"/>
                <a:cs typeface="Arial" pitchFamily="34" charset="0"/>
                <a:sym typeface="Helvetica"/>
              </a:rPr>
              <a:t>NDIZA NATHI  (12PM  - 3PM)</a:t>
            </a:r>
            <a:endParaRPr lang="en-ZA" sz="1029" b="1" dirty="0">
              <a:solidFill>
                <a:prstClr val="black"/>
              </a:solidFill>
              <a:latin typeface="Trebuchet MS" panose="020B0603020202020204" pitchFamily="34" charset="0"/>
              <a:cs typeface="Arial" pitchFamily="34" charset="0"/>
              <a:sym typeface="Helvetica"/>
            </a:endParaRPr>
          </a:p>
          <a:p>
            <a:pPr defTabSz="685804"/>
            <a:r>
              <a:rPr lang="en-ZA" sz="547" b="1" dirty="0">
                <a:solidFill>
                  <a:prstClr val="black"/>
                </a:solidFill>
                <a:latin typeface="Trebuchet MS" panose="020B0603020202020204" pitchFamily="34" charset="0"/>
                <a:cs typeface="Arial" pitchFamily="34" charset="0"/>
                <a:sym typeface="Helvetica"/>
              </a:rPr>
              <a:t>DJ’s: MROZA &amp; SBU BUTHELEZI </a:t>
            </a:r>
          </a:p>
        </p:txBody>
      </p:sp>
      <p:sp>
        <p:nvSpPr>
          <p:cNvPr id="46" name="TextBox 45"/>
          <p:cNvSpPr txBox="1"/>
          <p:nvPr/>
        </p:nvSpPr>
        <p:spPr>
          <a:xfrm>
            <a:off x="4865490" y="2570097"/>
            <a:ext cx="1310175" cy="201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547" b="1" dirty="0">
                <a:solidFill>
                  <a:prstClr val="black"/>
                </a:solidFill>
                <a:latin typeface="Trebuchet MS" panose="020B0603020202020204" pitchFamily="34" charset="0"/>
                <a:cs typeface="Arial" pitchFamily="34" charset="0"/>
                <a:sym typeface="Helvetica"/>
              </a:rPr>
              <a:t>THE GOLDEN CIRCLE (9AM – 12PM) </a:t>
            </a:r>
          </a:p>
          <a:p>
            <a:pPr defTabSz="685804"/>
            <a:r>
              <a:rPr lang="en-ZA" sz="547" b="1" dirty="0">
                <a:solidFill>
                  <a:prstClr val="black"/>
                </a:solidFill>
                <a:latin typeface="Trebuchet MS" panose="020B0603020202020204" pitchFamily="34" charset="0"/>
                <a:cs typeface="Arial" pitchFamily="34" charset="0"/>
                <a:sym typeface="Helvetica"/>
              </a:rPr>
              <a:t>DJ: MFUNDO DAZZLING </a:t>
            </a:r>
          </a:p>
        </p:txBody>
      </p:sp>
      <p:pic>
        <p:nvPicPr>
          <p:cNvPr id="47" name="Picture 46" descr="Azania-Mosaka.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78279" y="2827279"/>
            <a:ext cx="526819" cy="384136"/>
          </a:xfrm>
          <a:prstGeom prst="rect">
            <a:avLst/>
          </a:prstGeom>
        </p:spPr>
      </p:pic>
      <p:pic>
        <p:nvPicPr>
          <p:cNvPr id="48" name="Picture 47" descr="Twitter 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1407" y="2856809"/>
            <a:ext cx="233532" cy="227043"/>
          </a:xfrm>
          <a:prstGeom prst="rect">
            <a:avLst/>
          </a:prstGeom>
        </p:spPr>
      </p:pic>
      <p:pic>
        <p:nvPicPr>
          <p:cNvPr id="49" name="Picture 48" descr="Facebook ic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0328" y="2862256"/>
            <a:ext cx="226059" cy="221594"/>
          </a:xfrm>
          <a:prstGeom prst="rect">
            <a:avLst/>
          </a:prstGeom>
        </p:spPr>
      </p:pic>
      <p:sp>
        <p:nvSpPr>
          <p:cNvPr id="50" name="Rectangle 49"/>
          <p:cNvSpPr/>
          <p:nvPr/>
        </p:nvSpPr>
        <p:spPr>
          <a:xfrm>
            <a:off x="5998557" y="3097023"/>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541 000</a:t>
            </a:r>
          </a:p>
        </p:txBody>
      </p:sp>
      <p:sp>
        <p:nvSpPr>
          <p:cNvPr id="51" name="Rectangle 50"/>
          <p:cNvSpPr/>
          <p:nvPr/>
        </p:nvSpPr>
        <p:spPr>
          <a:xfrm>
            <a:off x="6407885" y="3097023"/>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241 000</a:t>
            </a:r>
          </a:p>
        </p:txBody>
      </p:sp>
      <p:pic>
        <p:nvPicPr>
          <p:cNvPr id="52" name="Picture 51" descr="Radio ico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3806" y="2856807"/>
            <a:ext cx="227927" cy="221594"/>
          </a:xfrm>
          <a:prstGeom prst="rect">
            <a:avLst/>
          </a:prstGeom>
        </p:spPr>
      </p:pic>
      <p:sp>
        <p:nvSpPr>
          <p:cNvPr id="53" name="Rectangle 52"/>
          <p:cNvSpPr/>
          <p:nvPr/>
        </p:nvSpPr>
        <p:spPr>
          <a:xfrm>
            <a:off x="5585877" y="3103861"/>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160 000</a:t>
            </a:r>
          </a:p>
        </p:txBody>
      </p:sp>
      <p:sp>
        <p:nvSpPr>
          <p:cNvPr id="54" name="TextBox 53"/>
          <p:cNvSpPr txBox="1"/>
          <p:nvPr/>
        </p:nvSpPr>
        <p:spPr>
          <a:xfrm>
            <a:off x="4861142" y="3212756"/>
            <a:ext cx="1436107" cy="201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547" b="1" dirty="0">
                <a:solidFill>
                  <a:prstClr val="black"/>
                </a:solidFill>
                <a:latin typeface="Trebuchet MS" panose="020B0603020202020204" pitchFamily="34" charset="0"/>
                <a:cs typeface="Arial" pitchFamily="34" charset="0"/>
                <a:sym typeface="Helvetica"/>
              </a:rPr>
              <a:t>AZANIA MOSAKA SHOW (1PM – 3PM)</a:t>
            </a:r>
          </a:p>
          <a:p>
            <a:pPr defTabSz="685804"/>
            <a:r>
              <a:rPr lang="en-ZA" sz="547" b="1" dirty="0">
                <a:solidFill>
                  <a:prstClr val="black"/>
                </a:solidFill>
                <a:latin typeface="Trebuchet MS" panose="020B0603020202020204" pitchFamily="34" charset="0"/>
                <a:cs typeface="Arial" pitchFamily="34" charset="0"/>
                <a:sym typeface="Helvetica"/>
              </a:rPr>
              <a:t>DJ: AZANIA MOSAKA </a:t>
            </a:r>
          </a:p>
        </p:txBody>
      </p:sp>
      <p:pic>
        <p:nvPicPr>
          <p:cNvPr id="55" name="Picture 54"/>
          <p:cNvPicPr>
            <a:picLocks noChangeAspect="1"/>
          </p:cNvPicPr>
          <p:nvPr/>
        </p:nvPicPr>
        <p:blipFill rotWithShape="1">
          <a:blip r:embed="rId19"/>
          <a:srcRect l="30983" r="32537"/>
          <a:stretch/>
        </p:blipFill>
        <p:spPr>
          <a:xfrm>
            <a:off x="4918947" y="3472085"/>
            <a:ext cx="322512" cy="520278"/>
          </a:xfrm>
          <a:prstGeom prst="rect">
            <a:avLst/>
          </a:prstGeom>
        </p:spPr>
      </p:pic>
      <p:pic>
        <p:nvPicPr>
          <p:cNvPr id="56" name="Picture 55"/>
          <p:cNvPicPr>
            <a:picLocks noChangeAspect="1"/>
          </p:cNvPicPr>
          <p:nvPr/>
        </p:nvPicPr>
        <p:blipFill rotWithShape="1">
          <a:blip r:embed="rId20"/>
          <a:srcRect l="32630" r="28970"/>
          <a:stretch/>
        </p:blipFill>
        <p:spPr>
          <a:xfrm>
            <a:off x="5237537" y="3466339"/>
            <a:ext cx="339486" cy="520278"/>
          </a:xfrm>
          <a:prstGeom prst="rect">
            <a:avLst/>
          </a:prstGeom>
        </p:spPr>
      </p:pic>
      <p:sp>
        <p:nvSpPr>
          <p:cNvPr id="57" name="TextBox 56"/>
          <p:cNvSpPr txBox="1"/>
          <p:nvPr/>
        </p:nvSpPr>
        <p:spPr>
          <a:xfrm>
            <a:off x="5698942" y="3959770"/>
            <a:ext cx="1288183" cy="1913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547" b="1" dirty="0">
                <a:solidFill>
                  <a:prstClr val="black"/>
                </a:solidFill>
                <a:latin typeface="Trebuchet MS" panose="020B0603020202020204" pitchFamily="34" charset="0"/>
                <a:cs typeface="Arial" pitchFamily="34" charset="0"/>
                <a:sym typeface="Helvetica"/>
              </a:rPr>
              <a:t>MASIGODUKE (3PM – 6PM) </a:t>
            </a:r>
          </a:p>
          <a:p>
            <a:pPr defTabSz="685804"/>
            <a:r>
              <a:rPr lang="en-ZA" sz="482" b="1" dirty="0">
                <a:solidFill>
                  <a:prstClr val="black"/>
                </a:solidFill>
                <a:latin typeface="Trebuchet MS" panose="020B0603020202020204" pitchFamily="34" charset="0"/>
                <a:cs typeface="Arial" pitchFamily="34" charset="0"/>
                <a:sym typeface="Helvetica"/>
              </a:rPr>
              <a:t>DJ: AMAZA NTSHANGA &amp; ZIZO TSHWETE</a:t>
            </a:r>
          </a:p>
        </p:txBody>
      </p:sp>
      <p:pic>
        <p:nvPicPr>
          <p:cNvPr id="58" name="Picture 57" descr="Twitter icon.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53864" y="3539913"/>
            <a:ext cx="232942" cy="243554"/>
          </a:xfrm>
          <a:prstGeom prst="rect">
            <a:avLst/>
          </a:prstGeom>
        </p:spPr>
      </p:pic>
      <p:pic>
        <p:nvPicPr>
          <p:cNvPr id="59" name="Picture 58" descr="Facebook icon.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42608" y="3539914"/>
            <a:ext cx="225488" cy="237709"/>
          </a:xfrm>
          <a:prstGeom prst="rect">
            <a:avLst/>
          </a:prstGeom>
        </p:spPr>
      </p:pic>
      <p:sp>
        <p:nvSpPr>
          <p:cNvPr id="60" name="Rectangle 59"/>
          <p:cNvSpPr/>
          <p:nvPr/>
        </p:nvSpPr>
        <p:spPr>
          <a:xfrm>
            <a:off x="6001147" y="3797597"/>
            <a:ext cx="471604"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14 000</a:t>
            </a:r>
          </a:p>
        </p:txBody>
      </p:sp>
      <p:sp>
        <p:nvSpPr>
          <p:cNvPr id="61" name="Rectangle 60"/>
          <p:cNvSpPr/>
          <p:nvPr/>
        </p:nvSpPr>
        <p:spPr>
          <a:xfrm>
            <a:off x="6409442" y="3797596"/>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297 000</a:t>
            </a:r>
          </a:p>
        </p:txBody>
      </p:sp>
      <p:pic>
        <p:nvPicPr>
          <p:cNvPr id="62" name="Picture 61" descr="Radio icon.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07254" y="3539914"/>
            <a:ext cx="227352" cy="237709"/>
          </a:xfrm>
          <a:prstGeom prst="rect">
            <a:avLst/>
          </a:prstGeom>
        </p:spPr>
      </p:pic>
      <p:sp>
        <p:nvSpPr>
          <p:cNvPr id="63" name="Rectangle 62"/>
          <p:cNvSpPr/>
          <p:nvPr/>
        </p:nvSpPr>
        <p:spPr>
          <a:xfrm>
            <a:off x="5563947" y="3797596"/>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788 000</a:t>
            </a:r>
          </a:p>
        </p:txBody>
      </p:sp>
      <p:sp>
        <p:nvSpPr>
          <p:cNvPr id="64" name="TextBox 63"/>
          <p:cNvSpPr txBox="1"/>
          <p:nvPr/>
        </p:nvSpPr>
        <p:spPr>
          <a:xfrm>
            <a:off x="4917451" y="4686572"/>
            <a:ext cx="1872463" cy="201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547" b="1" dirty="0">
                <a:solidFill>
                  <a:prstClr val="black"/>
                </a:solidFill>
                <a:latin typeface="Trebuchet MS" panose="020B0603020202020204" pitchFamily="34" charset="0"/>
                <a:cs typeface="Arial" pitchFamily="34" charset="0"/>
                <a:sym typeface="Helvetica"/>
              </a:rPr>
              <a:t>DZIAOROWA (3PM – 6PM)</a:t>
            </a:r>
          </a:p>
          <a:p>
            <a:pPr defTabSz="685804"/>
            <a:r>
              <a:rPr lang="en-ZA" sz="547" b="1" dirty="0">
                <a:solidFill>
                  <a:prstClr val="black"/>
                </a:solidFill>
                <a:latin typeface="Trebuchet MS" panose="020B0603020202020204" pitchFamily="34" charset="0"/>
                <a:cs typeface="Arial" pitchFamily="34" charset="0"/>
                <a:sym typeface="Helvetica"/>
              </a:rPr>
              <a:t>DJ’s: DIVHAMBELE MBALAVHALI</a:t>
            </a:r>
          </a:p>
        </p:txBody>
      </p:sp>
      <p:pic>
        <p:nvPicPr>
          <p:cNvPr id="65" name="Picture 64"/>
          <p:cNvPicPr>
            <a:picLocks noChangeAspect="1"/>
          </p:cNvPicPr>
          <p:nvPr/>
        </p:nvPicPr>
        <p:blipFill rotWithShape="1">
          <a:blip r:embed="rId24"/>
          <a:srcRect l="6034"/>
          <a:stretch/>
        </p:blipFill>
        <p:spPr>
          <a:xfrm>
            <a:off x="4926027" y="4151122"/>
            <a:ext cx="801628" cy="502051"/>
          </a:xfrm>
          <a:prstGeom prst="rect">
            <a:avLst/>
          </a:prstGeom>
        </p:spPr>
      </p:pic>
      <p:pic>
        <p:nvPicPr>
          <p:cNvPr id="66" name="Picture 65" descr="Twitter icon.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24792" y="4205051"/>
            <a:ext cx="232942" cy="243554"/>
          </a:xfrm>
          <a:prstGeom prst="rect">
            <a:avLst/>
          </a:prstGeom>
        </p:spPr>
      </p:pic>
      <p:pic>
        <p:nvPicPr>
          <p:cNvPr id="67" name="Picture 66" descr="Facebook icon.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65698" y="4202173"/>
            <a:ext cx="225488" cy="237709"/>
          </a:xfrm>
          <a:prstGeom prst="rect">
            <a:avLst/>
          </a:prstGeom>
        </p:spPr>
      </p:pic>
      <p:sp>
        <p:nvSpPr>
          <p:cNvPr id="68" name="Rectangle 67"/>
          <p:cNvSpPr/>
          <p:nvPr/>
        </p:nvSpPr>
        <p:spPr>
          <a:xfrm>
            <a:off x="6072075" y="4462734"/>
            <a:ext cx="471604"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37 000</a:t>
            </a:r>
          </a:p>
        </p:txBody>
      </p:sp>
      <p:sp>
        <p:nvSpPr>
          <p:cNvPr id="69" name="Rectangle 68"/>
          <p:cNvSpPr/>
          <p:nvPr/>
        </p:nvSpPr>
        <p:spPr>
          <a:xfrm>
            <a:off x="6392373" y="4462734"/>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164 000</a:t>
            </a:r>
          </a:p>
        </p:txBody>
      </p:sp>
      <p:pic>
        <p:nvPicPr>
          <p:cNvPr id="70" name="Picture 69" descr="Radio icon.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86850" y="4202173"/>
            <a:ext cx="227352" cy="237709"/>
          </a:xfrm>
          <a:prstGeom prst="rect">
            <a:avLst/>
          </a:prstGeom>
        </p:spPr>
      </p:pic>
      <p:sp>
        <p:nvSpPr>
          <p:cNvPr id="71" name="Rectangle 70"/>
          <p:cNvSpPr/>
          <p:nvPr/>
        </p:nvSpPr>
        <p:spPr>
          <a:xfrm>
            <a:off x="5750167" y="4464478"/>
            <a:ext cx="471604"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93 000</a:t>
            </a:r>
          </a:p>
        </p:txBody>
      </p:sp>
      <p:sp>
        <p:nvSpPr>
          <p:cNvPr id="72" name="TextBox 71"/>
          <p:cNvSpPr txBox="1"/>
          <p:nvPr/>
        </p:nvSpPr>
        <p:spPr>
          <a:xfrm>
            <a:off x="5220039" y="5354769"/>
            <a:ext cx="1665686" cy="201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547" b="1" dirty="0">
                <a:solidFill>
                  <a:prstClr val="black"/>
                </a:solidFill>
                <a:latin typeface="Trebuchet MS" panose="020B0603020202020204" pitchFamily="34" charset="0"/>
                <a:cs typeface="Arial" pitchFamily="34" charset="0"/>
                <a:sym typeface="Helvetica"/>
              </a:rPr>
              <a:t>URBAN LUNCH EXPEREIENCE (12PM – 3PM)</a:t>
            </a:r>
          </a:p>
          <a:p>
            <a:pPr defTabSz="685804"/>
            <a:r>
              <a:rPr lang="en-ZA" sz="547" b="1" dirty="0">
                <a:solidFill>
                  <a:prstClr val="black"/>
                </a:solidFill>
                <a:latin typeface="Trebuchet MS" panose="020B0603020202020204" pitchFamily="34" charset="0"/>
                <a:cs typeface="Arial" pitchFamily="34" charset="0"/>
                <a:sym typeface="Helvetica"/>
              </a:rPr>
              <a:t>DJ: DEE NKOMO &amp; ITU BANDA</a:t>
            </a:r>
          </a:p>
        </p:txBody>
      </p:sp>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861143" y="4862648"/>
            <a:ext cx="350703" cy="651948"/>
          </a:xfrm>
          <a:prstGeom prst="rect">
            <a:avLst/>
          </a:prstGeom>
        </p:spPr>
      </p:pic>
      <p:pic>
        <p:nvPicPr>
          <p:cNvPr id="74" name="Picture 73" descr="Twitter icon.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33620" y="4915448"/>
            <a:ext cx="232942" cy="243554"/>
          </a:xfrm>
          <a:prstGeom prst="rect">
            <a:avLst/>
          </a:prstGeom>
        </p:spPr>
      </p:pic>
      <p:pic>
        <p:nvPicPr>
          <p:cNvPr id="75" name="Picture 74" descr="Facebook icon.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20724" y="4912571"/>
            <a:ext cx="225488" cy="237709"/>
          </a:xfrm>
          <a:prstGeom prst="rect">
            <a:avLst/>
          </a:prstGeom>
        </p:spPr>
      </p:pic>
      <p:sp>
        <p:nvSpPr>
          <p:cNvPr id="76" name="Rectangle 75"/>
          <p:cNvSpPr/>
          <p:nvPr/>
        </p:nvSpPr>
        <p:spPr>
          <a:xfrm>
            <a:off x="5770834" y="5173131"/>
            <a:ext cx="471604"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64 000</a:t>
            </a:r>
          </a:p>
        </p:txBody>
      </p:sp>
      <p:sp>
        <p:nvSpPr>
          <p:cNvPr id="77" name="Rectangle 76"/>
          <p:cNvSpPr/>
          <p:nvPr/>
        </p:nvSpPr>
        <p:spPr>
          <a:xfrm>
            <a:off x="6120724" y="5173131"/>
            <a:ext cx="471604"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60 000</a:t>
            </a:r>
          </a:p>
        </p:txBody>
      </p:sp>
      <p:pic>
        <p:nvPicPr>
          <p:cNvPr id="78" name="Picture 77" descr="Radio icon.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10446" y="4914886"/>
            <a:ext cx="227352" cy="237709"/>
          </a:xfrm>
          <a:prstGeom prst="rect">
            <a:avLst/>
          </a:prstGeom>
        </p:spPr>
      </p:pic>
      <p:sp>
        <p:nvSpPr>
          <p:cNvPr id="79" name="Rectangle 78"/>
          <p:cNvSpPr/>
          <p:nvPr/>
        </p:nvSpPr>
        <p:spPr>
          <a:xfrm>
            <a:off x="5317486" y="5166723"/>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160 000</a:t>
            </a:r>
          </a:p>
        </p:txBody>
      </p:sp>
      <p:sp>
        <p:nvSpPr>
          <p:cNvPr id="80" name="TextBox 79"/>
          <p:cNvSpPr txBox="1"/>
          <p:nvPr/>
        </p:nvSpPr>
        <p:spPr>
          <a:xfrm>
            <a:off x="5268332" y="6034887"/>
            <a:ext cx="1822277" cy="201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547" b="1" dirty="0">
                <a:solidFill>
                  <a:prstClr val="black"/>
                </a:solidFill>
                <a:latin typeface="Trebuchet MS" panose="020B0603020202020204" pitchFamily="34" charset="0"/>
                <a:cs typeface="Arial" pitchFamily="34" charset="0"/>
                <a:sym typeface="Helvetica"/>
              </a:rPr>
              <a:t>FRESH BREAKFAST (5AM – 8AM)</a:t>
            </a:r>
          </a:p>
          <a:p>
            <a:pPr defTabSz="146955"/>
            <a:r>
              <a:rPr lang="en-ZA" sz="547" b="1" dirty="0">
                <a:solidFill>
                  <a:prstClr val="black"/>
                </a:solidFill>
                <a:latin typeface="Trebuchet MS" panose="020B0603020202020204" pitchFamily="34" charset="0"/>
                <a:cs typeface="Arial" pitchFamily="34" charset="0"/>
                <a:sym typeface="Helvetica"/>
              </a:rPr>
              <a:t>DJ: DJ FRESH  </a:t>
            </a:r>
          </a:p>
        </p:txBody>
      </p:sp>
      <p:pic>
        <p:nvPicPr>
          <p:cNvPr id="81" name="Picture 80"/>
          <p:cNvPicPr>
            <a:picLocks noChangeAspect="1"/>
          </p:cNvPicPr>
          <p:nvPr/>
        </p:nvPicPr>
        <p:blipFill>
          <a:blip r:embed="rId26">
            <a:extLst>
              <a:ext uri="{BEBA8EAE-BF5A-486C-A8C5-ECC9F3942E4B}">
                <a14:imgProps xmlns:a14="http://schemas.microsoft.com/office/drawing/2010/main">
                  <a14:imgLayer r:embed="rId27">
                    <a14:imgEffect>
                      <a14:backgroundRemoval t="478" b="89904" l="0" r="89927"/>
                    </a14:imgEffect>
                  </a14:imgLayer>
                </a14:imgProps>
              </a:ext>
            </a:extLst>
          </a:blip>
          <a:stretch>
            <a:fillRect/>
          </a:stretch>
        </p:blipFill>
        <p:spPr>
          <a:xfrm>
            <a:off x="4704215" y="5578196"/>
            <a:ext cx="583234" cy="630328"/>
          </a:xfrm>
          <a:prstGeom prst="rect">
            <a:avLst/>
          </a:prstGeom>
        </p:spPr>
      </p:pic>
      <p:pic>
        <p:nvPicPr>
          <p:cNvPr id="82" name="Picture 81" descr="Twitter icon.png"/>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0839" y="5599022"/>
            <a:ext cx="244924" cy="270889"/>
          </a:xfrm>
          <a:prstGeom prst="rect">
            <a:avLst/>
          </a:prstGeom>
        </p:spPr>
      </p:pic>
      <p:pic>
        <p:nvPicPr>
          <p:cNvPr id="83" name="Picture 82" descr="Facebook icon.png"/>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19901" y="5605521"/>
            <a:ext cx="237086" cy="264388"/>
          </a:xfrm>
          <a:prstGeom prst="rect">
            <a:avLst/>
          </a:prstGeom>
        </p:spPr>
      </p:pic>
      <p:sp>
        <p:nvSpPr>
          <p:cNvPr id="84" name="Rectangle 83"/>
          <p:cNvSpPr/>
          <p:nvPr/>
        </p:nvSpPr>
        <p:spPr>
          <a:xfrm>
            <a:off x="5736553" y="5865686"/>
            <a:ext cx="556152" cy="211148"/>
          </a:xfrm>
          <a:prstGeom prst="rect">
            <a:avLst/>
          </a:prstGeom>
        </p:spPr>
        <p:txBody>
          <a:bodyPr wrap="square">
            <a:spAutoFit/>
          </a:bodyPr>
          <a:lstStyle/>
          <a:p>
            <a:pPr defTabSz="685804"/>
            <a:r>
              <a:rPr lang="en-ZA" sz="772" dirty="0">
                <a:solidFill>
                  <a:prstClr val="black"/>
                </a:solidFill>
                <a:latin typeface="Trebuchet MS" panose="020B0603020202020204" pitchFamily="34" charset="0"/>
                <a:ea typeface="Helvetica"/>
                <a:cs typeface="Helvetica"/>
                <a:sym typeface="Helvetica"/>
              </a:rPr>
              <a:t>845 000</a:t>
            </a:r>
          </a:p>
        </p:txBody>
      </p:sp>
      <p:sp>
        <p:nvSpPr>
          <p:cNvPr id="85" name="Rectangle 84"/>
          <p:cNvSpPr/>
          <p:nvPr/>
        </p:nvSpPr>
        <p:spPr>
          <a:xfrm>
            <a:off x="6187216" y="5865686"/>
            <a:ext cx="429704" cy="211148"/>
          </a:xfrm>
          <a:prstGeom prst="rect">
            <a:avLst/>
          </a:prstGeom>
        </p:spPr>
        <p:txBody>
          <a:bodyPr wrap="square">
            <a:spAutoFit/>
          </a:bodyPr>
          <a:lstStyle/>
          <a:p>
            <a:pPr defTabSz="685804"/>
            <a:r>
              <a:rPr lang="en-ZA" sz="772" dirty="0">
                <a:solidFill>
                  <a:prstClr val="black"/>
                </a:solidFill>
                <a:latin typeface="Trebuchet MS" panose="020B0603020202020204" pitchFamily="34" charset="0"/>
                <a:ea typeface="Helvetica"/>
                <a:cs typeface="Helvetica"/>
                <a:sym typeface="Helvetica"/>
              </a:rPr>
              <a:t>1,2m</a:t>
            </a:r>
          </a:p>
        </p:txBody>
      </p:sp>
      <p:pic>
        <p:nvPicPr>
          <p:cNvPr id="86" name="Picture 85" descr="Radio icon.png"/>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359719" y="5609283"/>
            <a:ext cx="239046" cy="264388"/>
          </a:xfrm>
          <a:prstGeom prst="rect">
            <a:avLst/>
          </a:prstGeom>
        </p:spPr>
      </p:pic>
      <p:sp>
        <p:nvSpPr>
          <p:cNvPr id="87" name="Rectangle 86"/>
          <p:cNvSpPr/>
          <p:nvPr/>
        </p:nvSpPr>
        <p:spPr>
          <a:xfrm>
            <a:off x="5353601" y="5865685"/>
            <a:ext cx="442437" cy="211148"/>
          </a:xfrm>
          <a:prstGeom prst="rect">
            <a:avLst/>
          </a:prstGeom>
        </p:spPr>
        <p:txBody>
          <a:bodyPr wrap="square">
            <a:spAutoFit/>
          </a:bodyPr>
          <a:lstStyle/>
          <a:p>
            <a:pPr defTabSz="685804"/>
            <a:r>
              <a:rPr lang="en-ZA" sz="772" dirty="0">
                <a:solidFill>
                  <a:prstClr val="black"/>
                </a:solidFill>
                <a:latin typeface="Trebuchet MS" panose="020B0603020202020204" pitchFamily="34" charset="0"/>
                <a:ea typeface="Helvetica"/>
                <a:cs typeface="Helvetica"/>
                <a:sym typeface="Helvetica"/>
              </a:rPr>
              <a:t>1,9m</a:t>
            </a:r>
          </a:p>
        </p:txBody>
      </p:sp>
      <p:pic>
        <p:nvPicPr>
          <p:cNvPr id="88" name="Picture 87"/>
          <p:cNvPicPr>
            <a:picLocks noChangeAspect="1"/>
          </p:cNvPicPr>
          <p:nvPr/>
        </p:nvPicPr>
        <p:blipFill rotWithShape="1">
          <a:blip r:embed="rId31"/>
          <a:srcRect l="18914" r="25405"/>
          <a:stretch/>
        </p:blipFill>
        <p:spPr>
          <a:xfrm>
            <a:off x="4773583" y="6332825"/>
            <a:ext cx="525401" cy="587423"/>
          </a:xfrm>
          <a:prstGeom prst="rect">
            <a:avLst/>
          </a:prstGeom>
        </p:spPr>
      </p:pic>
      <p:sp>
        <p:nvSpPr>
          <p:cNvPr id="89" name="TextBox 88"/>
          <p:cNvSpPr txBox="1"/>
          <p:nvPr/>
        </p:nvSpPr>
        <p:spPr>
          <a:xfrm>
            <a:off x="5432334" y="6776394"/>
            <a:ext cx="1529418" cy="201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328" tIns="16328" rIns="16328" bIns="16328" numCol="1" spcCol="38100" rtlCol="0" anchor="ctr">
            <a:spAutoFit/>
          </a:bodyPr>
          <a:lstStyle/>
          <a:p>
            <a:pPr defTabSz="685804"/>
            <a:r>
              <a:rPr lang="en-ZA" sz="547" b="1" dirty="0">
                <a:solidFill>
                  <a:prstClr val="black"/>
                </a:solidFill>
                <a:latin typeface="Trebuchet MS" panose="020B0603020202020204" pitchFamily="34" charset="0"/>
                <a:cs typeface="Arial" pitchFamily="34" charset="0"/>
                <a:sym typeface="Helvetica"/>
              </a:rPr>
              <a:t>MOSWA LE BOKAMOSO (3PM – 6PM) </a:t>
            </a:r>
          </a:p>
          <a:p>
            <a:pPr defTabSz="685804"/>
            <a:r>
              <a:rPr lang="en-ZA" sz="547" b="1" dirty="0">
                <a:solidFill>
                  <a:prstClr val="black"/>
                </a:solidFill>
                <a:latin typeface="Trebuchet MS" panose="020B0603020202020204" pitchFamily="34" charset="0"/>
                <a:cs typeface="Arial" pitchFamily="34" charset="0"/>
                <a:sym typeface="Helvetica"/>
              </a:rPr>
              <a:t>DJ: SKHUMBUZO MBATHA</a:t>
            </a:r>
          </a:p>
        </p:txBody>
      </p:sp>
      <p:pic>
        <p:nvPicPr>
          <p:cNvPr id="90" name="Picture 89" descr="Twitter icon.png"/>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915785" y="6302915"/>
            <a:ext cx="259879" cy="287430"/>
          </a:xfrm>
          <a:prstGeom prst="rect">
            <a:avLst/>
          </a:prstGeom>
        </p:spPr>
      </p:pic>
      <p:pic>
        <p:nvPicPr>
          <p:cNvPr id="91" name="Picture 90" descr="Facebook icon.png"/>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451725" y="6309814"/>
            <a:ext cx="251563" cy="280531"/>
          </a:xfrm>
          <a:prstGeom prst="rect">
            <a:avLst/>
          </a:prstGeom>
        </p:spPr>
      </p:pic>
      <p:sp>
        <p:nvSpPr>
          <p:cNvPr id="92" name="Rectangle 91"/>
          <p:cNvSpPr/>
          <p:nvPr/>
        </p:nvSpPr>
        <p:spPr>
          <a:xfrm>
            <a:off x="5815554" y="6590343"/>
            <a:ext cx="471604"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11 000</a:t>
            </a:r>
          </a:p>
        </p:txBody>
      </p:sp>
      <p:sp>
        <p:nvSpPr>
          <p:cNvPr id="93" name="Rectangle 92"/>
          <p:cNvSpPr/>
          <p:nvPr/>
        </p:nvSpPr>
        <p:spPr>
          <a:xfrm>
            <a:off x="6283313" y="6590343"/>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159 000</a:t>
            </a:r>
          </a:p>
        </p:txBody>
      </p:sp>
      <p:pic>
        <p:nvPicPr>
          <p:cNvPr id="94" name="Picture 93" descr="Radio icon.png"/>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42303" y="6309814"/>
            <a:ext cx="253642" cy="280531"/>
          </a:xfrm>
          <a:prstGeom prst="rect">
            <a:avLst/>
          </a:prstGeom>
        </p:spPr>
      </p:pic>
      <p:sp>
        <p:nvSpPr>
          <p:cNvPr id="95" name="Rectangle 94"/>
          <p:cNvSpPr/>
          <p:nvPr/>
        </p:nvSpPr>
        <p:spPr>
          <a:xfrm>
            <a:off x="5289736" y="6599085"/>
            <a:ext cx="522900" cy="211148"/>
          </a:xfrm>
          <a:prstGeom prst="rect">
            <a:avLst/>
          </a:prstGeom>
        </p:spPr>
        <p:txBody>
          <a:bodyPr wrap="none">
            <a:spAutoFit/>
          </a:bodyPr>
          <a:lstStyle/>
          <a:p>
            <a:pPr defTabSz="685804"/>
            <a:r>
              <a:rPr lang="en-ZA" sz="772" dirty="0">
                <a:solidFill>
                  <a:prstClr val="black"/>
                </a:solidFill>
                <a:latin typeface="Trebuchet MS" panose="020B0603020202020204" pitchFamily="34" charset="0"/>
                <a:ea typeface="Helvetica"/>
                <a:cs typeface="Helvetica"/>
                <a:sym typeface="Helvetica"/>
              </a:rPr>
              <a:t>415 000</a:t>
            </a:r>
          </a:p>
        </p:txBody>
      </p:sp>
      <p:sp>
        <p:nvSpPr>
          <p:cNvPr id="96" name="Title 1"/>
          <p:cNvSpPr>
            <a:spLocks noGrp="1"/>
          </p:cNvSpPr>
          <p:nvPr>
            <p:ph type="title"/>
          </p:nvPr>
        </p:nvSpPr>
        <p:spPr>
          <a:xfrm>
            <a:off x="601249" y="-78288"/>
            <a:ext cx="9594937" cy="418471"/>
          </a:xfrm>
        </p:spPr>
        <p:txBody>
          <a:bodyPr>
            <a:normAutofit/>
          </a:bodyPr>
          <a:lstStyle/>
          <a:p>
            <a:r>
              <a:rPr lang="en-US" sz="2000" dirty="0">
                <a:latin typeface="Trebuchet MS" panose="020B0603020202020204" pitchFamily="34" charset="0"/>
              </a:rPr>
              <a:t>National and Regional Radio Campaign Promoting Holiday Travel and Packages</a:t>
            </a:r>
          </a:p>
        </p:txBody>
      </p:sp>
    </p:spTree>
    <p:extLst>
      <p:ext uri="{BB962C8B-B14F-4D97-AF65-F5344CB8AC3E}">
        <p14:creationId xmlns:p14="http://schemas.microsoft.com/office/powerpoint/2010/main" val="33412639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FD2AE-7232-488A-85CC-B49F9A91FA6F}"/>
              </a:ext>
            </a:extLst>
          </p:cNvPr>
          <p:cNvSpPr>
            <a:spLocks noGrp="1"/>
          </p:cNvSpPr>
          <p:nvPr>
            <p:ph type="title"/>
          </p:nvPr>
        </p:nvSpPr>
        <p:spPr>
          <a:xfrm>
            <a:off x="488335" y="0"/>
            <a:ext cx="11176000" cy="388307"/>
          </a:xfrm>
        </p:spPr>
        <p:txBody>
          <a:bodyPr>
            <a:normAutofit fontScale="90000"/>
          </a:bodyPr>
          <a:lstStyle/>
          <a:p>
            <a:r>
              <a:rPr lang="en-US" sz="2200" dirty="0"/>
              <a:t>About Holiday Expo</a:t>
            </a:r>
          </a:p>
        </p:txBody>
      </p:sp>
      <p:sp>
        <p:nvSpPr>
          <p:cNvPr id="3" name="Content Placeholder 2">
            <a:extLst>
              <a:ext uri="{FF2B5EF4-FFF2-40B4-BE49-F238E27FC236}">
                <a16:creationId xmlns:a16="http://schemas.microsoft.com/office/drawing/2014/main" xmlns="" id="{C02AD017-A8BF-4D39-8B89-95C97F386B4F}"/>
              </a:ext>
            </a:extLst>
          </p:cNvPr>
          <p:cNvSpPr>
            <a:spLocks noGrp="1"/>
          </p:cNvSpPr>
          <p:nvPr>
            <p:ph idx="1"/>
          </p:nvPr>
        </p:nvSpPr>
        <p:spPr>
          <a:xfrm>
            <a:off x="301522" y="388307"/>
            <a:ext cx="11176000" cy="5287697"/>
          </a:xfrm>
        </p:spPr>
        <p:txBody>
          <a:bodyPr>
            <a:normAutofit/>
          </a:bodyPr>
          <a:lstStyle/>
          <a:p>
            <a:r>
              <a:rPr lang="en-US" sz="1400" dirty="0"/>
              <a:t>Holiday Expo is a platform where travel exhibitors sell packages directly to consumers. </a:t>
            </a:r>
            <a:r>
              <a:rPr lang="en-US" sz="1400" dirty="0" smtClean="0"/>
              <a:t>-  SA </a:t>
            </a:r>
            <a:r>
              <a:rPr lang="en-US" sz="1400" dirty="0"/>
              <a:t>Tourism is hosting 17 Hidden Gems who have created packages that they will be selling at the </a:t>
            </a:r>
            <a:r>
              <a:rPr lang="en-US" sz="1400" dirty="0" smtClean="0"/>
              <a:t>EXPO. - The </a:t>
            </a:r>
            <a:r>
              <a:rPr lang="en-US" sz="1400" dirty="0"/>
              <a:t>Hidden Gems underwent a 3 day training on running a business and packaging for the local market</a:t>
            </a:r>
            <a:r>
              <a:rPr lang="en-US" sz="1400" dirty="0" smtClean="0"/>
              <a:t>.  - They </a:t>
            </a:r>
            <a:r>
              <a:rPr lang="en-US" sz="1400" dirty="0"/>
              <a:t>also spent 3 months with a mentor who assisted them in creating marketing material for their businesses.</a:t>
            </a:r>
          </a:p>
        </p:txBody>
      </p:sp>
      <p:graphicFrame>
        <p:nvGraphicFramePr>
          <p:cNvPr id="7" name="Table 6">
            <a:extLst>
              <a:ext uri="{FF2B5EF4-FFF2-40B4-BE49-F238E27FC236}">
                <a16:creationId xmlns:a16="http://schemas.microsoft.com/office/drawing/2014/main" xmlns="" id="{4E2991CD-18B0-4D65-B050-5E607CFD53E8}"/>
              </a:ext>
            </a:extLst>
          </p:cNvPr>
          <p:cNvGraphicFramePr>
            <a:graphicFrameLocks noGrp="1"/>
          </p:cNvGraphicFramePr>
          <p:nvPr>
            <p:extLst>
              <p:ext uri="{D42A27DB-BD31-4B8C-83A1-F6EECF244321}">
                <p14:modId xmlns:p14="http://schemas.microsoft.com/office/powerpoint/2010/main" val="1861527068"/>
              </p:ext>
            </p:extLst>
          </p:nvPr>
        </p:nvGraphicFramePr>
        <p:xfrm>
          <a:off x="676406" y="1114811"/>
          <a:ext cx="5561557" cy="5471752"/>
        </p:xfrm>
        <a:graphic>
          <a:graphicData uri="http://schemas.openxmlformats.org/drawingml/2006/table">
            <a:tbl>
              <a:tblPr/>
              <a:tblGrid>
                <a:gridCol w="3344449">
                  <a:extLst>
                    <a:ext uri="{9D8B030D-6E8A-4147-A177-3AD203B41FA5}">
                      <a16:colId xmlns:a16="http://schemas.microsoft.com/office/drawing/2014/main" xmlns="" val="3891707866"/>
                    </a:ext>
                  </a:extLst>
                </a:gridCol>
                <a:gridCol w="2217108">
                  <a:extLst>
                    <a:ext uri="{9D8B030D-6E8A-4147-A177-3AD203B41FA5}">
                      <a16:colId xmlns:a16="http://schemas.microsoft.com/office/drawing/2014/main" xmlns="" val="3065540129"/>
                    </a:ext>
                  </a:extLst>
                </a:gridCol>
              </a:tblGrid>
              <a:tr h="207847">
                <a:tc>
                  <a:txBody>
                    <a:bodyPr/>
                    <a:lstStyle/>
                    <a:p>
                      <a:pPr marL="91440" algn="l" fontAlgn="b"/>
                      <a:r>
                        <a:rPr lang="en-US" sz="1300" b="1" i="0" u="none" strike="noStrike" baseline="0" dirty="0">
                          <a:solidFill>
                            <a:srgbClr val="000000"/>
                          </a:solidFill>
                          <a:effectLst/>
                          <a:latin typeface="Calibri" panose="020F0502020204030204" pitchFamily="34" charset="0"/>
                        </a:rPr>
                        <a:t>Province: Gauteng </a:t>
                      </a:r>
                    </a:p>
                  </a:txBody>
                  <a:tcPr marL="6258" marR="6258" marT="6258"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300" b="1" i="0" u="none" strike="noStrike" dirty="0">
                          <a:solidFill>
                            <a:srgbClr val="000000"/>
                          </a:solidFill>
                          <a:effectLst/>
                          <a:latin typeface="Calibri" panose="020F0502020204030204" pitchFamily="34" charset="0"/>
                        </a:rPr>
                        <a:t> </a:t>
                      </a:r>
                    </a:p>
                  </a:txBody>
                  <a:tcPr marL="6258" marR="6258" marT="6258"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3055791022"/>
                  </a:ext>
                </a:extLst>
              </a:tr>
              <a:tr h="207847">
                <a:tc>
                  <a:txBody>
                    <a:bodyPr/>
                    <a:lstStyle/>
                    <a:p>
                      <a:pPr marL="91440" algn="l" fontAlgn="b"/>
                      <a:r>
                        <a:rPr lang="en-US" sz="1300" b="0" i="0" u="none" strike="noStrike" baseline="0" dirty="0" err="1">
                          <a:solidFill>
                            <a:srgbClr val="000000"/>
                          </a:solidFill>
                          <a:effectLst/>
                          <a:latin typeface="Gill Sans MT" panose="020B0502020104020203" pitchFamily="34" charset="0"/>
                        </a:rPr>
                        <a:t>Curiocity</a:t>
                      </a:r>
                      <a:r>
                        <a:rPr lang="en-US" sz="1300" b="0" i="0" u="none" strike="noStrike" baseline="0" dirty="0">
                          <a:solidFill>
                            <a:srgbClr val="000000"/>
                          </a:solidFill>
                          <a:effectLst/>
                          <a:latin typeface="Gill Sans MT" panose="020B0502020104020203" pitchFamily="34" charset="0"/>
                        </a:rPr>
                        <a:t> Backpackers (</a:t>
                      </a:r>
                      <a:r>
                        <a:rPr lang="en-US" sz="1300" b="0" i="0" u="none" strike="noStrike" baseline="0" dirty="0" err="1">
                          <a:solidFill>
                            <a:srgbClr val="000000"/>
                          </a:solidFill>
                          <a:effectLst/>
                          <a:latin typeface="Gill Sans MT" panose="020B0502020104020203" pitchFamily="34" charset="0"/>
                        </a:rPr>
                        <a:t>Maboneng</a:t>
                      </a:r>
                      <a:r>
                        <a:rPr lang="en-US" sz="1300" b="0" i="0" u="none" strike="noStrike" baseline="0" dirty="0">
                          <a:solidFill>
                            <a:srgbClr val="000000"/>
                          </a:solidFill>
                          <a:effectLst/>
                          <a:latin typeface="Gill Sans MT" panose="020B0502020104020203" pitchFamily="34" charset="0"/>
                        </a:rPr>
                        <a:t>)</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Accommodation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94529562"/>
                  </a:ext>
                </a:extLst>
              </a:tr>
              <a:tr h="207847">
                <a:tc>
                  <a:txBody>
                    <a:bodyPr/>
                    <a:lstStyle/>
                    <a:p>
                      <a:pPr marL="91440" algn="l" fontAlgn="b"/>
                      <a:r>
                        <a:rPr lang="en-US" sz="1300" b="0" i="0" u="none" strike="noStrike" baseline="0" dirty="0">
                          <a:solidFill>
                            <a:srgbClr val="000000"/>
                          </a:solidFill>
                          <a:effectLst/>
                          <a:latin typeface="Gill Sans MT" panose="020B0502020104020203" pitchFamily="34" charset="0"/>
                        </a:rPr>
                        <a:t>The Hub Presents (Alex)</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Experience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7298096"/>
                  </a:ext>
                </a:extLst>
              </a:tr>
              <a:tr h="245910">
                <a:tc>
                  <a:txBody>
                    <a:bodyPr/>
                    <a:lstStyle/>
                    <a:p>
                      <a:pPr marL="91440" algn="l" fontAlgn="b"/>
                      <a:r>
                        <a:rPr lang="en-US" sz="1300" b="0" i="0" u="none" strike="noStrike" baseline="0" dirty="0" err="1">
                          <a:solidFill>
                            <a:srgbClr val="000000"/>
                          </a:solidFill>
                          <a:effectLst/>
                          <a:latin typeface="Gill Sans MT" panose="020B0502020104020203" pitchFamily="34" charset="0"/>
                        </a:rPr>
                        <a:t>Tshuku's</a:t>
                      </a:r>
                      <a:r>
                        <a:rPr lang="en-US" sz="1300" b="0" i="0" u="none" strike="noStrike" baseline="0" dirty="0">
                          <a:solidFill>
                            <a:srgbClr val="000000"/>
                          </a:solidFill>
                          <a:effectLst/>
                          <a:latin typeface="Gill Sans MT" panose="020B0502020104020203" pitchFamily="34" charset="0"/>
                        </a:rPr>
                        <a:t> Transport Services (Cradle/</a:t>
                      </a:r>
                      <a:r>
                        <a:rPr lang="en-US" sz="1300" b="0" i="0" u="none" strike="noStrike" baseline="0" dirty="0" err="1">
                          <a:solidFill>
                            <a:srgbClr val="000000"/>
                          </a:solidFill>
                          <a:effectLst/>
                          <a:latin typeface="Gill Sans MT" panose="020B0502020104020203" pitchFamily="34" charset="0"/>
                        </a:rPr>
                        <a:t>Westrand</a:t>
                      </a:r>
                      <a:r>
                        <a:rPr lang="en-US" sz="1300" b="0" i="0" u="none" strike="noStrike" baseline="0" dirty="0">
                          <a:solidFill>
                            <a:srgbClr val="000000"/>
                          </a:solidFill>
                          <a:effectLst/>
                          <a:latin typeface="Gill Sans MT" panose="020B0502020104020203" pitchFamily="34" charset="0"/>
                        </a:rPr>
                        <a:t>)</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Tour Operator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55549206"/>
                  </a:ext>
                </a:extLst>
              </a:tr>
              <a:tr h="207847">
                <a:tc>
                  <a:txBody>
                    <a:bodyPr/>
                    <a:lstStyle/>
                    <a:p>
                      <a:pPr marL="91440" algn="l" fontAlgn="b"/>
                      <a:r>
                        <a:rPr lang="en-US" sz="1300" b="1" i="0" u="none" strike="noStrike" baseline="0" dirty="0">
                          <a:solidFill>
                            <a:srgbClr val="000000"/>
                          </a:solidFill>
                          <a:effectLst/>
                          <a:latin typeface="Gill Sans MT" panose="020B0502020104020203" pitchFamily="34" charset="0"/>
                        </a:rPr>
                        <a:t>Province: Western Cape </a:t>
                      </a:r>
                    </a:p>
                  </a:txBody>
                  <a:tcPr marL="6258" marR="6258" marT="62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91440" algn="l" fontAlgn="b">
                        <a:spcBef>
                          <a:spcPts val="0"/>
                        </a:spcBef>
                      </a:pPr>
                      <a:r>
                        <a:rPr lang="en-US" sz="1300" b="1" i="0" u="none" strike="noStrike" dirty="0">
                          <a:solidFill>
                            <a:srgbClr val="000000"/>
                          </a:solidFill>
                          <a:effectLst/>
                          <a:latin typeface="Gill Sans MT" panose="020B0502020104020203" pitchFamily="34" charset="0"/>
                        </a:rPr>
                        <a:t> </a:t>
                      </a:r>
                    </a:p>
                  </a:txBody>
                  <a:tcPr marL="6258" marR="6258" marT="6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598143691"/>
                  </a:ext>
                </a:extLst>
              </a:tr>
              <a:tr h="238720">
                <a:tc>
                  <a:txBody>
                    <a:bodyPr/>
                    <a:lstStyle/>
                    <a:p>
                      <a:pPr marL="91440" algn="l" fontAlgn="b"/>
                      <a:r>
                        <a:rPr lang="en-US" sz="1300" b="0" i="0" u="none" strike="noStrike" baseline="0" dirty="0">
                          <a:solidFill>
                            <a:srgbClr val="000000"/>
                          </a:solidFill>
                          <a:effectLst/>
                          <a:latin typeface="Gill Sans MT" panose="020B0502020104020203" pitchFamily="34" charset="0"/>
                        </a:rPr>
                        <a:t>Cultivar Travel</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Tour Operator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89613761"/>
                  </a:ext>
                </a:extLst>
              </a:tr>
              <a:tr h="207847">
                <a:tc>
                  <a:txBody>
                    <a:bodyPr/>
                    <a:lstStyle/>
                    <a:p>
                      <a:pPr marL="91440" algn="l" fontAlgn="b"/>
                      <a:r>
                        <a:rPr lang="en-US" sz="1300" b="0" i="0" u="none" strike="noStrike" baseline="0" dirty="0">
                          <a:solidFill>
                            <a:srgbClr val="000000"/>
                          </a:solidFill>
                          <a:effectLst/>
                          <a:latin typeface="Gill Sans MT" panose="020B0502020104020203" pitchFamily="34" charset="0"/>
                        </a:rPr>
                        <a:t>San Parks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National Parks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68703048"/>
                  </a:ext>
                </a:extLst>
              </a:tr>
              <a:tr h="207847">
                <a:tc>
                  <a:txBody>
                    <a:bodyPr/>
                    <a:lstStyle/>
                    <a:p>
                      <a:pPr marL="91440" algn="l" fontAlgn="b"/>
                      <a:r>
                        <a:rPr lang="en-US" sz="1300" b="1" i="0" u="none" strike="noStrike" baseline="0" dirty="0">
                          <a:solidFill>
                            <a:srgbClr val="000000"/>
                          </a:solidFill>
                          <a:effectLst/>
                          <a:latin typeface="Gill Sans MT" panose="020B0502020104020203" pitchFamily="34" charset="0"/>
                        </a:rPr>
                        <a:t>Province:  Kwa Zulu Natal</a:t>
                      </a:r>
                    </a:p>
                  </a:txBody>
                  <a:tcPr marL="6258" marR="6258" marT="62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91440" algn="l" fontAlgn="b">
                        <a:spcBef>
                          <a:spcPts val="0"/>
                        </a:spcBef>
                      </a:pPr>
                      <a:r>
                        <a:rPr lang="en-US" sz="1300" b="1" i="0" u="none" strike="noStrike" dirty="0">
                          <a:solidFill>
                            <a:srgbClr val="000000"/>
                          </a:solidFill>
                          <a:effectLst/>
                          <a:latin typeface="Gill Sans MT" panose="020B0502020104020203" pitchFamily="34" charset="0"/>
                        </a:rPr>
                        <a:t> </a:t>
                      </a:r>
                    </a:p>
                  </a:txBody>
                  <a:tcPr marL="6258" marR="6258" marT="6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63090967"/>
                  </a:ext>
                </a:extLst>
              </a:tr>
              <a:tr h="207847">
                <a:tc>
                  <a:txBody>
                    <a:bodyPr/>
                    <a:lstStyle/>
                    <a:p>
                      <a:pPr marL="91440" algn="l" fontAlgn="b"/>
                      <a:r>
                        <a:rPr lang="en-US" sz="1300" b="0" i="0" u="none" strike="noStrike" baseline="0" dirty="0">
                          <a:solidFill>
                            <a:srgbClr val="000000"/>
                          </a:solidFill>
                          <a:effectLst/>
                          <a:latin typeface="Gill Sans MT" panose="020B0502020104020203" pitchFamily="34" charset="0"/>
                        </a:rPr>
                        <a:t>Africa Ignite (</a:t>
                      </a:r>
                      <a:r>
                        <a:rPr lang="en-US" sz="1300" b="0" i="0" u="none" strike="noStrike" baseline="0" dirty="0" err="1">
                          <a:solidFill>
                            <a:srgbClr val="000000"/>
                          </a:solidFill>
                          <a:effectLst/>
                          <a:latin typeface="Gill Sans MT" panose="020B0502020104020203" pitchFamily="34" charset="0"/>
                        </a:rPr>
                        <a:t>WoW</a:t>
                      </a:r>
                      <a:r>
                        <a:rPr lang="en-US" sz="1300" b="0" i="0" u="none" strike="noStrike" baseline="0" dirty="0">
                          <a:solidFill>
                            <a:srgbClr val="000000"/>
                          </a:solidFill>
                          <a:effectLst/>
                          <a:latin typeface="Gill Sans MT" panose="020B0502020104020203" pitchFamily="34" charset="0"/>
                        </a:rPr>
                        <a:t> Zulu)</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Tour Operator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16248604"/>
                  </a:ext>
                </a:extLst>
              </a:tr>
              <a:tr h="207847">
                <a:tc>
                  <a:txBody>
                    <a:bodyPr/>
                    <a:lstStyle/>
                    <a:p>
                      <a:pPr marL="91440" algn="l" fontAlgn="b"/>
                      <a:r>
                        <a:rPr lang="en-US" sz="1300" b="0" i="0" u="none" strike="noStrike" baseline="0" dirty="0">
                          <a:solidFill>
                            <a:srgbClr val="000000"/>
                          </a:solidFill>
                          <a:effectLst/>
                          <a:latin typeface="Gill Sans MT" panose="020B0502020104020203" pitchFamily="34" charset="0"/>
                        </a:rPr>
                        <a:t>Happy Hippo accommodation</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Accommodation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6290755"/>
                  </a:ext>
                </a:extLst>
              </a:tr>
              <a:tr h="207847">
                <a:tc>
                  <a:txBody>
                    <a:bodyPr/>
                    <a:lstStyle/>
                    <a:p>
                      <a:pPr marL="91440" algn="l" fontAlgn="b"/>
                      <a:r>
                        <a:rPr lang="en-US" sz="1300" b="1" i="0" u="none" strike="noStrike" baseline="0" dirty="0">
                          <a:solidFill>
                            <a:srgbClr val="000000"/>
                          </a:solidFill>
                          <a:effectLst/>
                          <a:latin typeface="Gill Sans MT" panose="020B0502020104020203" pitchFamily="34" charset="0"/>
                        </a:rPr>
                        <a:t>Province: Eastern Cape </a:t>
                      </a:r>
                    </a:p>
                  </a:txBody>
                  <a:tcPr marL="6258" marR="6258" marT="62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91440" algn="l" fontAlgn="b">
                        <a:spcBef>
                          <a:spcPts val="0"/>
                        </a:spcBef>
                      </a:pPr>
                      <a:r>
                        <a:rPr lang="en-US" sz="1300" b="1" i="0" u="none" strike="noStrike" dirty="0">
                          <a:solidFill>
                            <a:srgbClr val="000000"/>
                          </a:solidFill>
                          <a:effectLst/>
                          <a:latin typeface="Gill Sans MT" panose="020B0502020104020203" pitchFamily="34" charset="0"/>
                        </a:rPr>
                        <a:t> </a:t>
                      </a:r>
                    </a:p>
                  </a:txBody>
                  <a:tcPr marL="6258" marR="6258" marT="6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772323935"/>
                  </a:ext>
                </a:extLst>
              </a:tr>
              <a:tr h="206641">
                <a:tc>
                  <a:txBody>
                    <a:bodyPr/>
                    <a:lstStyle/>
                    <a:p>
                      <a:pPr marL="91440" algn="l" fontAlgn="b"/>
                      <a:r>
                        <a:rPr lang="en-US" sz="1300" b="0" i="0" u="none" strike="noStrike" baseline="0" dirty="0">
                          <a:solidFill>
                            <a:srgbClr val="000000"/>
                          </a:solidFill>
                          <a:effectLst/>
                          <a:latin typeface="Gill Sans MT" panose="020B0502020104020203" pitchFamily="34" charset="0"/>
                        </a:rPr>
                        <a:t>Park Place Boutique Hotels CC</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Accommodation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7643633"/>
                  </a:ext>
                </a:extLst>
              </a:tr>
              <a:tr h="207847">
                <a:tc>
                  <a:txBody>
                    <a:bodyPr/>
                    <a:lstStyle/>
                    <a:p>
                      <a:pPr marL="91440" algn="l" fontAlgn="b"/>
                      <a:r>
                        <a:rPr lang="en-US" sz="1300" b="0" i="0" u="none" strike="noStrike" baseline="0" dirty="0">
                          <a:solidFill>
                            <a:srgbClr val="000000"/>
                          </a:solidFill>
                          <a:effectLst/>
                          <a:latin typeface="Gill Sans MT" panose="020B0502020104020203" pitchFamily="34" charset="0"/>
                        </a:rPr>
                        <a:t>Drifters Raceway Theme Park</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Experience</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5316166"/>
                  </a:ext>
                </a:extLst>
              </a:tr>
              <a:tr h="207847">
                <a:tc>
                  <a:txBody>
                    <a:bodyPr/>
                    <a:lstStyle/>
                    <a:p>
                      <a:pPr marL="91440" algn="l" fontAlgn="b"/>
                      <a:r>
                        <a:rPr lang="en-US" sz="1300" b="1" i="0" u="none" strike="noStrike" baseline="0" dirty="0">
                          <a:solidFill>
                            <a:srgbClr val="000000"/>
                          </a:solidFill>
                          <a:effectLst/>
                          <a:latin typeface="Gill Sans MT" panose="020B0502020104020203" pitchFamily="34" charset="0"/>
                        </a:rPr>
                        <a:t>Province: Limpopo</a:t>
                      </a:r>
                    </a:p>
                  </a:txBody>
                  <a:tcPr marL="6258" marR="6258" marT="62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91440" algn="l" fontAlgn="b">
                        <a:spcBef>
                          <a:spcPts val="0"/>
                        </a:spcBef>
                      </a:pPr>
                      <a:r>
                        <a:rPr lang="en-US" sz="1300" b="1" i="0" u="none" strike="noStrike" dirty="0">
                          <a:solidFill>
                            <a:srgbClr val="000000"/>
                          </a:solidFill>
                          <a:effectLst/>
                          <a:latin typeface="Gill Sans MT" panose="020B0502020104020203" pitchFamily="34" charset="0"/>
                        </a:rPr>
                        <a:t> </a:t>
                      </a:r>
                    </a:p>
                  </a:txBody>
                  <a:tcPr marL="6258" marR="6258" marT="6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961936336"/>
                  </a:ext>
                </a:extLst>
              </a:tr>
              <a:tr h="207847">
                <a:tc>
                  <a:txBody>
                    <a:bodyPr/>
                    <a:lstStyle/>
                    <a:p>
                      <a:pPr marL="91440" algn="l" fontAlgn="b"/>
                      <a:r>
                        <a:rPr lang="en-US" sz="1300" b="0" i="0" u="none" strike="noStrike" baseline="0" dirty="0" err="1">
                          <a:solidFill>
                            <a:srgbClr val="000000"/>
                          </a:solidFill>
                          <a:effectLst/>
                          <a:latin typeface="Gill Sans MT" panose="020B0502020104020203" pitchFamily="34" charset="0"/>
                        </a:rPr>
                        <a:t>Lapologa</a:t>
                      </a:r>
                      <a:r>
                        <a:rPr lang="en-US" sz="1300" b="0" i="0" u="none" strike="noStrike" baseline="0" dirty="0">
                          <a:solidFill>
                            <a:srgbClr val="000000"/>
                          </a:solidFill>
                          <a:effectLst/>
                          <a:latin typeface="Gill Sans MT" panose="020B0502020104020203" pitchFamily="34" charset="0"/>
                        </a:rPr>
                        <a:t> Bed &amp; Breakfast</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Accommodation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565547"/>
                  </a:ext>
                </a:extLst>
              </a:tr>
              <a:tr h="207847">
                <a:tc>
                  <a:txBody>
                    <a:bodyPr/>
                    <a:lstStyle/>
                    <a:p>
                      <a:pPr marL="91440" algn="l" fontAlgn="b"/>
                      <a:r>
                        <a:rPr lang="en-US" sz="1300" b="1" i="0" u="none" strike="noStrike" baseline="0" dirty="0">
                          <a:solidFill>
                            <a:srgbClr val="000000"/>
                          </a:solidFill>
                          <a:effectLst/>
                          <a:latin typeface="Gill Sans MT" panose="020B0502020104020203" pitchFamily="34" charset="0"/>
                        </a:rPr>
                        <a:t>Province: Mpumalanga</a:t>
                      </a:r>
                    </a:p>
                  </a:txBody>
                  <a:tcPr marL="6258" marR="6258" marT="62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91440" algn="l" fontAlgn="b">
                        <a:spcBef>
                          <a:spcPts val="0"/>
                        </a:spcBef>
                      </a:pPr>
                      <a:r>
                        <a:rPr lang="en-US" sz="1300" b="1" i="0" u="none" strike="noStrike" dirty="0">
                          <a:solidFill>
                            <a:srgbClr val="000000"/>
                          </a:solidFill>
                          <a:effectLst/>
                          <a:latin typeface="Gill Sans MT" panose="020B0502020104020203" pitchFamily="34" charset="0"/>
                        </a:rPr>
                        <a:t> </a:t>
                      </a:r>
                    </a:p>
                  </a:txBody>
                  <a:tcPr marL="6258" marR="6258" marT="6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3548411746"/>
                  </a:ext>
                </a:extLst>
              </a:tr>
              <a:tr h="207847">
                <a:tc>
                  <a:txBody>
                    <a:bodyPr/>
                    <a:lstStyle/>
                    <a:p>
                      <a:pPr marL="91440" algn="l" fontAlgn="b"/>
                      <a:r>
                        <a:rPr lang="en-US" sz="1300" b="0" i="0" u="none" strike="noStrike" baseline="0" dirty="0" err="1">
                          <a:solidFill>
                            <a:srgbClr val="000000"/>
                          </a:solidFill>
                          <a:effectLst/>
                          <a:latin typeface="Gill Sans MT" panose="020B0502020104020203" pitchFamily="34" charset="0"/>
                        </a:rPr>
                        <a:t>Ntwanano</a:t>
                      </a:r>
                      <a:r>
                        <a:rPr lang="en-US" sz="1300" b="0" i="0" u="none" strike="noStrike" baseline="0" dirty="0">
                          <a:solidFill>
                            <a:srgbClr val="000000"/>
                          </a:solidFill>
                          <a:effectLst/>
                          <a:latin typeface="Gill Sans MT" panose="020B0502020104020203" pitchFamily="34" charset="0"/>
                        </a:rPr>
                        <a:t> Kruger Safaris</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Tour Operator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39453782"/>
                  </a:ext>
                </a:extLst>
              </a:tr>
              <a:tr h="207847">
                <a:tc>
                  <a:txBody>
                    <a:bodyPr/>
                    <a:lstStyle/>
                    <a:p>
                      <a:pPr marL="91440" algn="l" fontAlgn="b"/>
                      <a:r>
                        <a:rPr lang="en-US" sz="1300" b="0" i="0" u="none" strike="noStrike" baseline="0" dirty="0">
                          <a:solidFill>
                            <a:srgbClr val="000000"/>
                          </a:solidFill>
                          <a:effectLst/>
                          <a:latin typeface="Gill Sans MT" panose="020B0502020104020203" pitchFamily="34" charset="0"/>
                        </a:rPr>
                        <a:t>Visit </a:t>
                      </a:r>
                      <a:r>
                        <a:rPr lang="en-US" sz="1300" b="0" i="0" u="none" strike="noStrike" baseline="0" dirty="0" err="1">
                          <a:solidFill>
                            <a:srgbClr val="000000"/>
                          </a:solidFill>
                          <a:effectLst/>
                          <a:latin typeface="Gill Sans MT" panose="020B0502020104020203" pitchFamily="34" charset="0"/>
                        </a:rPr>
                        <a:t>Vakasha</a:t>
                      </a:r>
                      <a:r>
                        <a:rPr lang="en-US" sz="1300" b="0" i="0" u="none" strike="noStrike" baseline="0" dirty="0">
                          <a:solidFill>
                            <a:srgbClr val="000000"/>
                          </a:solidFill>
                          <a:effectLst/>
                          <a:latin typeface="Gill Sans MT" panose="020B0502020104020203" pitchFamily="34" charset="0"/>
                        </a:rPr>
                        <a:t> Guest Lodge</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Accommodation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0935883"/>
                  </a:ext>
                </a:extLst>
              </a:tr>
              <a:tr h="207847">
                <a:tc>
                  <a:txBody>
                    <a:bodyPr/>
                    <a:lstStyle/>
                    <a:p>
                      <a:pPr marL="91440" algn="l" fontAlgn="b"/>
                      <a:r>
                        <a:rPr lang="en-US" sz="1300" b="1" i="0" u="none" strike="noStrike" baseline="0" dirty="0">
                          <a:solidFill>
                            <a:srgbClr val="000000"/>
                          </a:solidFill>
                          <a:effectLst/>
                          <a:latin typeface="Gill Sans MT" panose="020B0502020104020203" pitchFamily="34" charset="0"/>
                        </a:rPr>
                        <a:t>Province: Free State </a:t>
                      </a:r>
                    </a:p>
                  </a:txBody>
                  <a:tcPr marL="6258" marR="6258" marT="62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91440" algn="l" fontAlgn="b">
                        <a:spcBef>
                          <a:spcPts val="0"/>
                        </a:spcBef>
                      </a:pPr>
                      <a:r>
                        <a:rPr lang="en-US" sz="1300" b="1" i="0" u="none" strike="noStrike" dirty="0">
                          <a:solidFill>
                            <a:srgbClr val="000000"/>
                          </a:solidFill>
                          <a:effectLst/>
                          <a:latin typeface="Gill Sans MT" panose="020B0502020104020203" pitchFamily="34" charset="0"/>
                        </a:rPr>
                        <a:t> </a:t>
                      </a:r>
                    </a:p>
                  </a:txBody>
                  <a:tcPr marL="6258" marR="6258" marT="6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792343332"/>
                  </a:ext>
                </a:extLst>
              </a:tr>
              <a:tr h="207847">
                <a:tc>
                  <a:txBody>
                    <a:bodyPr/>
                    <a:lstStyle/>
                    <a:p>
                      <a:pPr marL="91440" algn="l" fontAlgn="b"/>
                      <a:r>
                        <a:rPr lang="en-US" sz="1300" b="0" i="0" u="none" strike="noStrike" baseline="0" dirty="0" err="1">
                          <a:solidFill>
                            <a:srgbClr val="000000"/>
                          </a:solidFill>
                          <a:effectLst/>
                          <a:latin typeface="Gill Sans MT" panose="020B0502020104020203" pitchFamily="34" charset="0"/>
                        </a:rPr>
                        <a:t>Vuka</a:t>
                      </a:r>
                      <a:r>
                        <a:rPr lang="en-US" sz="1300" b="0" i="0" u="none" strike="noStrike" baseline="0" dirty="0">
                          <a:solidFill>
                            <a:srgbClr val="000000"/>
                          </a:solidFill>
                          <a:effectLst/>
                          <a:latin typeface="Gill Sans MT" panose="020B0502020104020203" pitchFamily="34" charset="0"/>
                        </a:rPr>
                        <a:t> Tours</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Tour Operator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5756223"/>
                  </a:ext>
                </a:extLst>
              </a:tr>
              <a:tr h="207847">
                <a:tc>
                  <a:txBody>
                    <a:bodyPr/>
                    <a:lstStyle/>
                    <a:p>
                      <a:pPr marL="91440" algn="l" fontAlgn="b"/>
                      <a:r>
                        <a:rPr lang="en-US" sz="1300" b="0" i="0" u="none" strike="noStrike" baseline="0" dirty="0">
                          <a:solidFill>
                            <a:srgbClr val="000000"/>
                          </a:solidFill>
                          <a:effectLst/>
                          <a:latin typeface="Gill Sans MT" panose="020B0502020104020203" pitchFamily="34" charset="0"/>
                        </a:rPr>
                        <a:t>Lions Rest Country Estate</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Accommodation</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93924963"/>
                  </a:ext>
                </a:extLst>
              </a:tr>
              <a:tr h="207847">
                <a:tc>
                  <a:txBody>
                    <a:bodyPr/>
                    <a:lstStyle/>
                    <a:p>
                      <a:pPr marL="91440" algn="l" fontAlgn="b"/>
                      <a:r>
                        <a:rPr lang="en-US" sz="1300" b="0" i="0" u="none" strike="noStrike" baseline="0" dirty="0" err="1">
                          <a:solidFill>
                            <a:srgbClr val="000000"/>
                          </a:solidFill>
                          <a:effectLst/>
                          <a:latin typeface="Gill Sans MT" panose="020B0502020104020203" pitchFamily="34" charset="0"/>
                        </a:rPr>
                        <a:t>Clarens</a:t>
                      </a:r>
                      <a:r>
                        <a:rPr lang="en-US" sz="1300" b="0" i="0" u="none" strike="noStrike" baseline="0" dirty="0">
                          <a:solidFill>
                            <a:srgbClr val="000000"/>
                          </a:solidFill>
                          <a:effectLst/>
                          <a:latin typeface="Gill Sans MT" panose="020B0502020104020203" pitchFamily="34" charset="0"/>
                        </a:rPr>
                        <a:t> Extreme adventure</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Experience</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123044"/>
                  </a:ext>
                </a:extLst>
              </a:tr>
              <a:tr h="207847">
                <a:tc>
                  <a:txBody>
                    <a:bodyPr/>
                    <a:lstStyle/>
                    <a:p>
                      <a:pPr marL="91440" algn="l" fontAlgn="b"/>
                      <a:r>
                        <a:rPr lang="en-US" sz="1300" b="1" i="0" u="none" strike="noStrike" baseline="0" dirty="0">
                          <a:solidFill>
                            <a:srgbClr val="000000"/>
                          </a:solidFill>
                          <a:effectLst/>
                          <a:latin typeface="Gill Sans MT" panose="020B0502020104020203" pitchFamily="34" charset="0"/>
                        </a:rPr>
                        <a:t>Province: </a:t>
                      </a:r>
                      <a:r>
                        <a:rPr lang="en-US" sz="1300" b="1" i="0" u="none" strike="noStrike" baseline="0" dirty="0" err="1">
                          <a:solidFill>
                            <a:srgbClr val="000000"/>
                          </a:solidFill>
                          <a:effectLst/>
                          <a:latin typeface="Gill Sans MT" panose="020B0502020104020203" pitchFamily="34" charset="0"/>
                        </a:rPr>
                        <a:t>NorthWest</a:t>
                      </a:r>
                      <a:r>
                        <a:rPr lang="en-US" sz="1300" b="1" i="0" u="none" strike="noStrike" baseline="0" dirty="0">
                          <a:solidFill>
                            <a:srgbClr val="000000"/>
                          </a:solidFill>
                          <a:effectLst/>
                          <a:latin typeface="Gill Sans MT" panose="020B0502020104020203" pitchFamily="34" charset="0"/>
                        </a:rPr>
                        <a:t> </a:t>
                      </a:r>
                    </a:p>
                  </a:txBody>
                  <a:tcPr marL="6258" marR="6258" marT="62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91440" algn="l" fontAlgn="b">
                        <a:spcBef>
                          <a:spcPts val="0"/>
                        </a:spcBef>
                      </a:pPr>
                      <a:r>
                        <a:rPr lang="en-US" sz="1300" b="1" i="0" u="none" strike="noStrike" dirty="0">
                          <a:solidFill>
                            <a:srgbClr val="000000"/>
                          </a:solidFill>
                          <a:effectLst/>
                          <a:latin typeface="Gill Sans MT" panose="020B0502020104020203" pitchFamily="34" charset="0"/>
                        </a:rPr>
                        <a:t> </a:t>
                      </a:r>
                    </a:p>
                  </a:txBody>
                  <a:tcPr marL="6258" marR="6258" marT="6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60488607"/>
                  </a:ext>
                </a:extLst>
              </a:tr>
              <a:tr h="207847">
                <a:tc>
                  <a:txBody>
                    <a:bodyPr/>
                    <a:lstStyle/>
                    <a:p>
                      <a:pPr marL="91440" algn="l" fontAlgn="b"/>
                      <a:r>
                        <a:rPr lang="en-US" sz="1300" b="0" i="0" u="none" strike="noStrike" baseline="0" dirty="0" err="1">
                          <a:solidFill>
                            <a:srgbClr val="000000"/>
                          </a:solidFill>
                          <a:effectLst/>
                          <a:latin typeface="Gill Sans MT" panose="020B0502020104020203" pitchFamily="34" charset="0"/>
                        </a:rPr>
                        <a:t>Thaba</a:t>
                      </a:r>
                      <a:r>
                        <a:rPr lang="en-US" sz="1300" b="0" i="0" u="none" strike="noStrike" baseline="0" dirty="0">
                          <a:solidFill>
                            <a:srgbClr val="000000"/>
                          </a:solidFill>
                          <a:effectLst/>
                          <a:latin typeface="Gill Sans MT" panose="020B0502020104020203" pitchFamily="34" charset="0"/>
                        </a:rPr>
                        <a:t> </a:t>
                      </a:r>
                      <a:r>
                        <a:rPr lang="en-US" sz="1300" b="0" i="0" u="none" strike="noStrike" baseline="0" dirty="0" err="1">
                          <a:solidFill>
                            <a:srgbClr val="000000"/>
                          </a:solidFill>
                          <a:effectLst/>
                          <a:latin typeface="Gill Sans MT" panose="020B0502020104020203" pitchFamily="34" charset="0"/>
                        </a:rPr>
                        <a:t>Legae</a:t>
                      </a:r>
                      <a:r>
                        <a:rPr lang="en-US" sz="1300" b="0" i="0" u="none" strike="noStrike" baseline="0" dirty="0">
                          <a:solidFill>
                            <a:srgbClr val="000000"/>
                          </a:solidFill>
                          <a:effectLst/>
                          <a:latin typeface="Gill Sans MT" panose="020B0502020104020203" pitchFamily="34" charset="0"/>
                        </a:rPr>
                        <a:t> Guest Lodge</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300" b="0" i="0" u="none" strike="noStrike" dirty="0">
                          <a:solidFill>
                            <a:srgbClr val="000000"/>
                          </a:solidFill>
                          <a:effectLst/>
                          <a:latin typeface="Gill Sans MT" panose="020B0502020104020203" pitchFamily="34" charset="0"/>
                        </a:rPr>
                        <a:t>Accommodation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9126563"/>
                  </a:ext>
                </a:extLst>
              </a:tr>
              <a:tr h="207847">
                <a:tc>
                  <a:txBody>
                    <a:bodyPr/>
                    <a:lstStyle/>
                    <a:p>
                      <a:pPr marL="91440" algn="l" fontAlgn="b"/>
                      <a:r>
                        <a:rPr lang="en-US" sz="1300" b="1" i="0" u="none" strike="noStrike" baseline="0" dirty="0">
                          <a:solidFill>
                            <a:srgbClr val="000000"/>
                          </a:solidFill>
                          <a:effectLst/>
                          <a:latin typeface="Gill Sans MT" panose="020B0502020104020203" pitchFamily="34" charset="0"/>
                        </a:rPr>
                        <a:t>Province: Northern Cape </a:t>
                      </a:r>
                    </a:p>
                  </a:txBody>
                  <a:tcPr marL="6258" marR="6258" marT="62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91440" algn="l" fontAlgn="b">
                        <a:spcBef>
                          <a:spcPts val="0"/>
                        </a:spcBef>
                      </a:pPr>
                      <a:r>
                        <a:rPr lang="en-US" sz="1300" b="1" i="0" u="none" strike="noStrike" dirty="0">
                          <a:solidFill>
                            <a:srgbClr val="000000"/>
                          </a:solidFill>
                          <a:effectLst/>
                          <a:latin typeface="Gill Sans MT" panose="020B0502020104020203" pitchFamily="34" charset="0"/>
                        </a:rPr>
                        <a:t> </a:t>
                      </a:r>
                    </a:p>
                  </a:txBody>
                  <a:tcPr marL="6258" marR="6258" marT="6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4223590561"/>
                  </a:ext>
                </a:extLst>
              </a:tr>
              <a:tr h="207847">
                <a:tc>
                  <a:txBody>
                    <a:bodyPr/>
                    <a:lstStyle/>
                    <a:p>
                      <a:pPr marL="91440" algn="l" fontAlgn="b"/>
                      <a:r>
                        <a:rPr lang="en-US" sz="1200" b="0" i="0" u="none" strike="noStrike" baseline="0" dirty="0">
                          <a:solidFill>
                            <a:srgbClr val="000000"/>
                          </a:solidFill>
                          <a:effectLst/>
                          <a:latin typeface="Calibri" panose="020F0502020204030204" pitchFamily="34" charset="0"/>
                        </a:rPr>
                        <a:t>Native Minds Heritage</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spcBef>
                          <a:spcPts val="0"/>
                        </a:spcBef>
                      </a:pPr>
                      <a:r>
                        <a:rPr lang="en-US" sz="1200" b="0" i="0" u="none" strike="noStrike" dirty="0">
                          <a:solidFill>
                            <a:srgbClr val="000000"/>
                          </a:solidFill>
                          <a:effectLst/>
                          <a:latin typeface="Calibri" panose="020F0502020204030204" pitchFamily="34" charset="0"/>
                        </a:rPr>
                        <a:t>Adventure Operator </a:t>
                      </a:r>
                    </a:p>
                  </a:txBody>
                  <a:tcPr marL="6258" marR="6258" marT="6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9352899"/>
                  </a:ext>
                </a:extLst>
              </a:tr>
            </a:tbl>
          </a:graphicData>
        </a:graphic>
      </p:graphicFrame>
      <p:sp>
        <p:nvSpPr>
          <p:cNvPr id="4" name="Footer Placeholder 3"/>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46</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908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95">
            <a:extLst>
              <a:ext uri="{FF2B5EF4-FFF2-40B4-BE49-F238E27FC236}">
                <a16:creationId xmlns:a16="http://schemas.microsoft.com/office/drawing/2014/main" xmlns="" id="{2A9346BE-3728-42B0-B1DD-3E64E9236D3A}"/>
              </a:ext>
            </a:extLst>
          </p:cNvPr>
          <p:cNvSpPr>
            <a:spLocks noGrp="1"/>
          </p:cNvSpPr>
          <p:nvPr>
            <p:ph type="title"/>
          </p:nvPr>
        </p:nvSpPr>
        <p:spPr>
          <a:xfrm>
            <a:off x="3355757" y="517894"/>
            <a:ext cx="5567527" cy="582381"/>
          </a:xfrm>
          <a:prstGeom prst="rect">
            <a:avLst/>
          </a:prstGeom>
        </p:spPr>
        <p:txBody>
          <a:bodyPr>
            <a:normAutofit fontScale="90000"/>
          </a:bodyPr>
          <a:lstStyle/>
          <a:p>
            <a:pPr algn="ctr">
              <a:defRPr>
                <a:latin typeface="Trebuchet MS"/>
                <a:ea typeface="Trebuchet MS"/>
                <a:cs typeface="Trebuchet MS"/>
                <a:sym typeface="Trebuchet MS"/>
              </a:defRPr>
            </a:pPr>
            <a:r>
              <a:rPr lang="en-US" sz="3200" dirty="0">
                <a:solidFill>
                  <a:schemeClr val="tx1">
                    <a:lumMod val="95000"/>
                    <a:lumOff val="5000"/>
                  </a:schemeClr>
                </a:solidFill>
              </a:rPr>
              <a:t>SHO’T LEFT TRAVEL WEEK</a:t>
            </a:r>
            <a:br>
              <a:rPr lang="en-US" sz="3200" dirty="0">
                <a:solidFill>
                  <a:schemeClr val="tx1">
                    <a:lumMod val="95000"/>
                    <a:lumOff val="5000"/>
                  </a:schemeClr>
                </a:solidFill>
              </a:rPr>
            </a:br>
            <a:r>
              <a:rPr lang="en-US" sz="3200" dirty="0">
                <a:solidFill>
                  <a:schemeClr val="tx1">
                    <a:lumMod val="95000"/>
                    <a:lumOff val="5000"/>
                  </a:schemeClr>
                </a:solidFill>
              </a:rPr>
              <a:t>24 – 30 Sept 2018 </a:t>
            </a:r>
            <a:endParaRPr sz="3200" dirty="0">
              <a:solidFill>
                <a:schemeClr val="tx1">
                  <a:lumMod val="95000"/>
                  <a:lumOff val="5000"/>
                </a:schemeClr>
              </a:solidFill>
            </a:endParaRPr>
          </a:p>
        </p:txBody>
      </p:sp>
      <p:sp>
        <p:nvSpPr>
          <p:cNvPr id="5" name="Shape 2796">
            <a:extLst>
              <a:ext uri="{FF2B5EF4-FFF2-40B4-BE49-F238E27FC236}">
                <a16:creationId xmlns:a16="http://schemas.microsoft.com/office/drawing/2014/main" xmlns="" id="{D14457CB-B66B-4750-8F02-AACEF48CBAEE}"/>
              </a:ext>
            </a:extLst>
          </p:cNvPr>
          <p:cNvSpPr/>
          <p:nvPr/>
        </p:nvSpPr>
        <p:spPr>
          <a:xfrm>
            <a:off x="1870843" y="2070300"/>
            <a:ext cx="9148452" cy="533015"/>
          </a:xfrm>
          <a:prstGeom prst="rect">
            <a:avLst/>
          </a:prstGeom>
          <a:ln w="12700">
            <a:miter lim="400000"/>
          </a:ln>
          <a:extLst>
            <a:ext uri="{C572A759-6A51-4108-AA02-DFA0A04FC94B}">
              <ma14:wrappingTextBoxFlag xmlns="" xmlns:ma14="http://schemas.microsoft.com/office/mac/drawingml/2011/main" val="1"/>
            </a:ext>
          </a:extLst>
        </p:spPr>
        <p:txBody>
          <a:bodyPr wrap="square" lIns="20090" tIns="20090" rIns="20090" bIns="20090" anchor="ctr">
            <a:spAutoFit/>
          </a:bodyPr>
          <a:lstStyle/>
          <a:p>
            <a:pPr marR="146951" algn="ctr" defTabSz="206648" fontAlgn="base">
              <a:spcBef>
                <a:spcPct val="0"/>
              </a:spcBef>
              <a:spcAft>
                <a:spcPct val="0"/>
              </a:spcAft>
              <a:defRPr sz="4400" b="1">
                <a:solidFill>
                  <a:srgbClr val="FFFFFF"/>
                </a:solidFill>
                <a:latin typeface="Trebuchet MS"/>
                <a:ea typeface="Trebuchet MS"/>
                <a:cs typeface="Trebuchet MS"/>
                <a:sym typeface="Trebuchet MS"/>
              </a:defRPr>
            </a:pPr>
            <a:r>
              <a:rPr lang="en-US" sz="3200" b="1" dirty="0">
                <a:solidFill>
                  <a:srgbClr val="000000">
                    <a:lumMod val="95000"/>
                    <a:lumOff val="5000"/>
                  </a:srgbClr>
                </a:solidFill>
                <a:latin typeface="Trebuchet MS"/>
                <a:cs typeface="Trebuchet MS"/>
                <a:sym typeface="Trebuchet MS"/>
              </a:rPr>
              <a:t>Unlock holiday travel to all South Africans.</a:t>
            </a:r>
            <a:endParaRPr sz="3200" b="1" dirty="0">
              <a:solidFill>
                <a:srgbClr val="000000">
                  <a:lumMod val="95000"/>
                  <a:lumOff val="5000"/>
                </a:srgbClr>
              </a:solidFill>
              <a:latin typeface="Trebuchet MS"/>
              <a:sym typeface="Trebuchet MS"/>
            </a:endParaRPr>
          </a:p>
        </p:txBody>
      </p:sp>
      <p:sp>
        <p:nvSpPr>
          <p:cNvPr id="6" name="TextBox 5">
            <a:extLst>
              <a:ext uri="{FF2B5EF4-FFF2-40B4-BE49-F238E27FC236}">
                <a16:creationId xmlns:a16="http://schemas.microsoft.com/office/drawing/2014/main" xmlns="" id="{03588391-C8CA-4DFB-B6F9-0C350D2372CD}"/>
              </a:ext>
            </a:extLst>
          </p:cNvPr>
          <p:cNvSpPr txBox="1"/>
          <p:nvPr/>
        </p:nvSpPr>
        <p:spPr>
          <a:xfrm>
            <a:off x="630978" y="2889248"/>
            <a:ext cx="10321157" cy="3170099"/>
          </a:xfrm>
          <a:prstGeom prst="rect">
            <a:avLst/>
          </a:prstGeom>
          <a:noFill/>
        </p:spPr>
        <p:txBody>
          <a:bodyPr wrap="square" rtlCol="0">
            <a:spAutoFit/>
          </a:bodyPr>
          <a:lstStyle/>
          <a:p>
            <a:pPr fontAlgn="base">
              <a:spcBef>
                <a:spcPct val="0"/>
              </a:spcBef>
              <a:spcAft>
                <a:spcPct val="0"/>
              </a:spcAft>
              <a:defRPr/>
            </a:pPr>
            <a:r>
              <a:rPr lang="en-US" sz="2000" dirty="0">
                <a:solidFill>
                  <a:srgbClr val="000000"/>
                </a:solidFill>
                <a:latin typeface="Trebuchet MS"/>
              </a:rPr>
              <a:t>On a specified week, South African Tourism, in partnership with Tourism Grading Council of South Africa (TGCSA) and Provincial Tourism Authorities, would initiate an open week that unlocks the country to all South Africans who hold a valid ID, passport or driver’s license. This would include among others, free access to national parks and museums, discounts at graded establishments, discounts with transport partners etc. </a:t>
            </a:r>
          </a:p>
          <a:p>
            <a:pPr fontAlgn="base">
              <a:spcBef>
                <a:spcPct val="0"/>
              </a:spcBef>
              <a:spcAft>
                <a:spcPct val="0"/>
              </a:spcAft>
              <a:defRPr/>
            </a:pPr>
            <a:endParaRPr lang="en-US" sz="2000" dirty="0">
              <a:solidFill>
                <a:srgbClr val="000000"/>
              </a:solidFill>
              <a:latin typeface="Trebuchet MS"/>
            </a:endParaRPr>
          </a:p>
          <a:p>
            <a:pPr fontAlgn="base">
              <a:spcBef>
                <a:spcPct val="0"/>
              </a:spcBef>
              <a:spcAft>
                <a:spcPct val="0"/>
              </a:spcAft>
              <a:defRPr/>
            </a:pPr>
            <a:r>
              <a:rPr lang="en-US" sz="2000" dirty="0">
                <a:solidFill>
                  <a:srgbClr val="000000"/>
                </a:solidFill>
                <a:latin typeface="Trebuchet MS"/>
              </a:rPr>
              <a:t>24 – 30 September 2018 is the booking period and travel can happen later in the year (depending on the partners’ terms and conditions).</a:t>
            </a:r>
          </a:p>
          <a:p>
            <a:pPr fontAlgn="base">
              <a:spcBef>
                <a:spcPct val="0"/>
              </a:spcBef>
              <a:spcAft>
                <a:spcPct val="0"/>
              </a:spcAft>
              <a:defRPr/>
            </a:pPr>
            <a:endParaRPr lang="en-US" sz="2000" dirty="0">
              <a:solidFill>
                <a:srgbClr val="000000"/>
              </a:solidFill>
              <a:latin typeface="Trebuchet MS"/>
            </a:endParaRPr>
          </a:p>
          <a:p>
            <a:pPr algn="ctr" fontAlgn="base">
              <a:spcBef>
                <a:spcPct val="0"/>
              </a:spcBef>
              <a:spcAft>
                <a:spcPct val="0"/>
              </a:spcAft>
              <a:defRPr/>
            </a:pPr>
            <a:r>
              <a:rPr lang="en-US" sz="2000" dirty="0">
                <a:solidFill>
                  <a:srgbClr val="000000"/>
                </a:solidFill>
                <a:latin typeface="Trebuchet MS"/>
              </a:rPr>
              <a:t>This is in line with our objective of providing easy access for South Africans to travel</a:t>
            </a:r>
            <a:r>
              <a:rPr lang="en-US" sz="2000" i="1" dirty="0">
                <a:solidFill>
                  <a:srgbClr val="000000"/>
                </a:solidFill>
                <a:latin typeface="Trebuchet MS"/>
              </a:rPr>
              <a:t>.</a:t>
            </a:r>
          </a:p>
        </p:txBody>
      </p:sp>
      <p:pic>
        <p:nvPicPr>
          <p:cNvPr id="7" name="Picture 6">
            <a:extLst>
              <a:ext uri="{FF2B5EF4-FFF2-40B4-BE49-F238E27FC236}">
                <a16:creationId xmlns:a16="http://schemas.microsoft.com/office/drawing/2014/main" xmlns="" id="{17005D54-ABEE-4ED0-AAE0-74E44B3767E7}"/>
              </a:ext>
            </a:extLst>
          </p:cNvPr>
          <p:cNvPicPr>
            <a:picLocks noChangeAspect="1"/>
          </p:cNvPicPr>
          <p:nvPr/>
        </p:nvPicPr>
        <p:blipFill rotWithShape="1">
          <a:blip r:embed="rId2">
            <a:extLst>
              <a:ext uri="{28A0092B-C50C-407E-A947-70E740481C1C}">
                <a14:useLocalDpi xmlns:a14="http://schemas.microsoft.com/office/drawing/2010/main" val="0"/>
              </a:ext>
            </a:extLst>
          </a:blip>
          <a:srcRect l="28846" t="59184" r="29063" b="16292"/>
          <a:stretch/>
        </p:blipFill>
        <p:spPr>
          <a:xfrm>
            <a:off x="91440" y="169469"/>
            <a:ext cx="2220956" cy="1861610"/>
          </a:xfrm>
          <a:prstGeom prst="rect">
            <a:avLst/>
          </a:prstGeom>
        </p:spPr>
      </p:pic>
      <p:pic>
        <p:nvPicPr>
          <p:cNvPr id="8"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09011" y="6187058"/>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47</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8280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18378-44ED-46F9-98F1-63E7F36FD9F8}"/>
              </a:ext>
            </a:extLst>
          </p:cNvPr>
          <p:cNvSpPr>
            <a:spLocks noGrp="1"/>
          </p:cNvSpPr>
          <p:nvPr>
            <p:ph type="title"/>
          </p:nvPr>
        </p:nvSpPr>
        <p:spPr>
          <a:xfrm>
            <a:off x="212106" y="205643"/>
            <a:ext cx="11176000" cy="457200"/>
          </a:xfrm>
        </p:spPr>
        <p:txBody>
          <a:bodyPr>
            <a:noAutofit/>
          </a:bodyPr>
          <a:lstStyle/>
          <a:p>
            <a:r>
              <a:rPr lang="en-US" sz="2800" dirty="0"/>
              <a:t>445 partners are registered (discounts ranging from 30% – 50%)</a:t>
            </a:r>
            <a:br>
              <a:rPr lang="en-US" sz="2800" dirty="0"/>
            </a:br>
            <a:r>
              <a:rPr lang="en-US" sz="2800" dirty="0"/>
              <a:t>Highlights</a:t>
            </a:r>
            <a:r>
              <a:rPr lang="en-US" sz="2800" dirty="0" smtClean="0"/>
              <a:t>:    </a:t>
            </a:r>
            <a:r>
              <a:rPr lang="en-US" sz="1800" dirty="0" smtClean="0"/>
              <a:t>(</a:t>
            </a:r>
            <a:r>
              <a:rPr lang="en-US" sz="1800" dirty="0"/>
              <a:t>Hidden Gems also part of Travel Week</a:t>
            </a:r>
            <a:r>
              <a:rPr lang="en-US" sz="1800" dirty="0" smtClean="0"/>
              <a:t>.)</a:t>
            </a:r>
            <a:r>
              <a:rPr lang="en-US" sz="1800" dirty="0"/>
              <a:t/>
            </a:r>
            <a:br>
              <a:rPr lang="en-US" sz="1800" dirty="0"/>
            </a:br>
            <a:endParaRPr lang="en-US" sz="1800" dirty="0"/>
          </a:p>
        </p:txBody>
      </p:sp>
      <p:pic>
        <p:nvPicPr>
          <p:cNvPr id="6146" name="Picture 2" descr="Image result for thompsons">
            <a:extLst>
              <a:ext uri="{FF2B5EF4-FFF2-40B4-BE49-F238E27FC236}">
                <a16:creationId xmlns:a16="http://schemas.microsoft.com/office/drawing/2014/main" xmlns="" id="{3527D3DD-9154-41BF-A777-D5D58E2380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75" y="1340024"/>
            <a:ext cx="2310581" cy="1068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Image result for kulula holidays">
            <a:extLst>
              <a:ext uri="{FF2B5EF4-FFF2-40B4-BE49-F238E27FC236}">
                <a16:creationId xmlns:a16="http://schemas.microsoft.com/office/drawing/2014/main" xmlns="" id="{14D3908D-63C0-4D74-A4D1-7B9FFF86BF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1141" y="1047720"/>
            <a:ext cx="1935497" cy="8034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Image result for tsogo sun">
            <a:extLst>
              <a:ext uri="{FF2B5EF4-FFF2-40B4-BE49-F238E27FC236}">
                <a16:creationId xmlns:a16="http://schemas.microsoft.com/office/drawing/2014/main" xmlns="" id="{F99FC3AD-EDFD-4584-A908-374C4074AC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1691" y="2717208"/>
            <a:ext cx="1779372" cy="10549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sanparks">
            <a:extLst>
              <a:ext uri="{FF2B5EF4-FFF2-40B4-BE49-F238E27FC236}">
                <a16:creationId xmlns:a16="http://schemas.microsoft.com/office/drawing/2014/main" xmlns="" id="{926A7574-60FF-4519-AAAB-587DA83C7F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7244" y="2426058"/>
            <a:ext cx="1703557" cy="930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omputicket">
            <a:extLst>
              <a:ext uri="{FF2B5EF4-FFF2-40B4-BE49-F238E27FC236}">
                <a16:creationId xmlns:a16="http://schemas.microsoft.com/office/drawing/2014/main" xmlns="" id="{69F8E862-C505-41AD-8CB0-0B721CEC46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399" y="2582160"/>
            <a:ext cx="1772079" cy="12579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a:extLst>
              <a:ext uri="{FF2B5EF4-FFF2-40B4-BE49-F238E27FC236}">
                <a16:creationId xmlns:a16="http://schemas.microsoft.com/office/drawing/2014/main" xmlns="" id="{6CA1EC19-0795-41F5-878E-96DD00692D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2963" y="917087"/>
            <a:ext cx="187173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32A3F774-ABAE-402B-8A06-D6CF1A3AAFF3}"/>
              </a:ext>
            </a:extLst>
          </p:cNvPr>
          <p:cNvPicPr>
            <a:picLocks noChangeAspect="1"/>
          </p:cNvPicPr>
          <p:nvPr/>
        </p:nvPicPr>
        <p:blipFill>
          <a:blip r:embed="rId9"/>
          <a:stretch>
            <a:fillRect/>
          </a:stretch>
        </p:blipFill>
        <p:spPr>
          <a:xfrm>
            <a:off x="7260497" y="1135086"/>
            <a:ext cx="1617073" cy="774356"/>
          </a:xfrm>
          <a:prstGeom prst="rect">
            <a:avLst/>
          </a:prstGeom>
        </p:spPr>
      </p:pic>
      <p:pic>
        <p:nvPicPr>
          <p:cNvPr id="6148" name="Picture 4" descr="Image result for city lodge">
            <a:extLst>
              <a:ext uri="{FF2B5EF4-FFF2-40B4-BE49-F238E27FC236}">
                <a16:creationId xmlns:a16="http://schemas.microsoft.com/office/drawing/2014/main" xmlns="" id="{5CFF8F46-483E-46DB-9371-B40A8D565B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03019" y="2139455"/>
            <a:ext cx="1735036" cy="13581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saytc">
            <a:extLst>
              <a:ext uri="{FF2B5EF4-FFF2-40B4-BE49-F238E27FC236}">
                <a16:creationId xmlns:a16="http://schemas.microsoft.com/office/drawing/2014/main" xmlns="" id="{5DA0CE3C-7A39-493A-8815-54714B7C1D1B}"/>
              </a:ext>
            </a:extLst>
          </p:cNvPr>
          <p:cNvSpPr>
            <a:spLocks noChangeAspect="1" noChangeArrowheads="1"/>
          </p:cNvSpPr>
          <p:nvPr/>
        </p:nvSpPr>
        <p:spPr bwMode="auto">
          <a:xfrm>
            <a:off x="5943600" y="33678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2400">
              <a:solidFill>
                <a:srgbClr val="000000"/>
              </a:solidFill>
              <a:latin typeface="Arial" charset="0"/>
            </a:endParaRPr>
          </a:p>
        </p:txBody>
      </p:sp>
      <p:pic>
        <p:nvPicPr>
          <p:cNvPr id="13" name="Picture 12">
            <a:extLst>
              <a:ext uri="{FF2B5EF4-FFF2-40B4-BE49-F238E27FC236}">
                <a16:creationId xmlns:a16="http://schemas.microsoft.com/office/drawing/2014/main" xmlns="" id="{E890B21B-D162-48EE-8D6D-553242A537E2}"/>
              </a:ext>
            </a:extLst>
          </p:cNvPr>
          <p:cNvPicPr>
            <a:picLocks noChangeAspect="1"/>
          </p:cNvPicPr>
          <p:nvPr/>
        </p:nvPicPr>
        <p:blipFill>
          <a:blip r:embed="rId11"/>
          <a:stretch>
            <a:fillRect/>
          </a:stretch>
        </p:blipFill>
        <p:spPr>
          <a:xfrm>
            <a:off x="7741619" y="3725113"/>
            <a:ext cx="2037600" cy="862289"/>
          </a:xfrm>
          <a:prstGeom prst="rect">
            <a:avLst/>
          </a:prstGeom>
        </p:spPr>
      </p:pic>
      <p:pic>
        <p:nvPicPr>
          <p:cNvPr id="6154" name="Picture 10" descr="Image result for protea hotel">
            <a:extLst>
              <a:ext uri="{FF2B5EF4-FFF2-40B4-BE49-F238E27FC236}">
                <a16:creationId xmlns:a16="http://schemas.microsoft.com/office/drawing/2014/main" xmlns="" id="{F2CE033D-E473-4F67-A88B-B9C8E37348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3300" y="394493"/>
            <a:ext cx="17907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sun international logo">
            <a:extLst>
              <a:ext uri="{FF2B5EF4-FFF2-40B4-BE49-F238E27FC236}">
                <a16:creationId xmlns:a16="http://schemas.microsoft.com/office/drawing/2014/main" xmlns="" id="{4FFE60A8-10BD-4B6F-9333-993C6F397E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81326" y="3441893"/>
            <a:ext cx="2057400" cy="141511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ucount">
            <a:extLst>
              <a:ext uri="{FF2B5EF4-FFF2-40B4-BE49-F238E27FC236}">
                <a16:creationId xmlns:a16="http://schemas.microsoft.com/office/drawing/2014/main" xmlns="" id="{4646A3F1-E283-4847-ACDC-61C1445E3ED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60420" y="2350680"/>
            <a:ext cx="2498623" cy="124931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baz bus">
            <a:extLst>
              <a:ext uri="{FF2B5EF4-FFF2-40B4-BE49-F238E27FC236}">
                <a16:creationId xmlns:a16="http://schemas.microsoft.com/office/drawing/2014/main" xmlns="" id="{2A6D953C-8120-46F6-A973-33BE0FC22C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56552" y="1447377"/>
            <a:ext cx="2753719" cy="7297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D3E48363-C580-48A8-AC4F-EE027BD54312}"/>
              </a:ext>
            </a:extLst>
          </p:cNvPr>
          <p:cNvPicPr>
            <a:picLocks noChangeAspect="1"/>
          </p:cNvPicPr>
          <p:nvPr/>
        </p:nvPicPr>
        <p:blipFill>
          <a:blip r:embed="rId16"/>
          <a:stretch>
            <a:fillRect/>
          </a:stretch>
        </p:blipFill>
        <p:spPr>
          <a:xfrm>
            <a:off x="4811567" y="3767893"/>
            <a:ext cx="2685031" cy="805509"/>
          </a:xfrm>
          <a:prstGeom prst="rect">
            <a:avLst/>
          </a:prstGeom>
        </p:spPr>
      </p:pic>
      <p:pic>
        <p:nvPicPr>
          <p:cNvPr id="1026" name="Picture 2" descr="Image result for robben island">
            <a:extLst>
              <a:ext uri="{FF2B5EF4-FFF2-40B4-BE49-F238E27FC236}">
                <a16:creationId xmlns:a16="http://schemas.microsoft.com/office/drawing/2014/main" xmlns="" id="{05BB8E57-1047-456B-89B3-CEC5FDDDD9E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0919" y="3888548"/>
            <a:ext cx="1729674" cy="9080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ity sightseeing south africa">
            <a:extLst>
              <a:ext uri="{FF2B5EF4-FFF2-40B4-BE49-F238E27FC236}">
                <a16:creationId xmlns:a16="http://schemas.microsoft.com/office/drawing/2014/main" xmlns="" id="{0B8CF584-8018-422A-BC49-972DD391BE3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2106" y="4941362"/>
            <a:ext cx="1328928" cy="13289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vis budget group">
            <a:extLst>
              <a:ext uri="{FF2B5EF4-FFF2-40B4-BE49-F238E27FC236}">
                <a16:creationId xmlns:a16="http://schemas.microsoft.com/office/drawing/2014/main" xmlns="" id="{2E67B193-6FE3-4707-A71F-EAEBEFCE885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02242" y="5029493"/>
            <a:ext cx="2489342" cy="12757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light centre logo">
            <a:extLst>
              <a:ext uri="{FF2B5EF4-FFF2-40B4-BE49-F238E27FC236}">
                <a16:creationId xmlns:a16="http://schemas.microsoft.com/office/drawing/2014/main" xmlns="" id="{07F7AEDC-29A6-4853-B362-E49FC4CD6A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86605" y="3558837"/>
            <a:ext cx="2125702" cy="11016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exford manor">
            <a:extLst>
              <a:ext uri="{FF2B5EF4-FFF2-40B4-BE49-F238E27FC236}">
                <a16:creationId xmlns:a16="http://schemas.microsoft.com/office/drawing/2014/main" xmlns="" id="{C7689A4D-E7CE-46F4-9DA9-9E2E7785D4E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64665" y="5171446"/>
            <a:ext cx="1291608" cy="8007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wine flies wine tours">
            <a:extLst>
              <a:ext uri="{FF2B5EF4-FFF2-40B4-BE49-F238E27FC236}">
                <a16:creationId xmlns:a16="http://schemas.microsoft.com/office/drawing/2014/main" xmlns="" id="{700BC715-4C99-41D1-B03F-CFE2E8EB3E8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29354" y="4996319"/>
            <a:ext cx="2045010" cy="13348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partheid museum">
            <a:extLst>
              <a:ext uri="{FF2B5EF4-FFF2-40B4-BE49-F238E27FC236}">
                <a16:creationId xmlns:a16="http://schemas.microsoft.com/office/drawing/2014/main" xmlns="" id="{9E5AFDB6-800D-4940-B2C2-8E668F1D62B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279905" y="5073095"/>
            <a:ext cx="2412781" cy="10555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1140E19-8235-4B88-86EC-499A7F6CBF90}"/>
              </a:ext>
            </a:extLst>
          </p:cNvPr>
          <p:cNvPicPr>
            <a:picLocks noChangeAspect="1"/>
          </p:cNvPicPr>
          <p:nvPr/>
        </p:nvPicPr>
        <p:blipFill>
          <a:blip r:embed="rId24"/>
          <a:stretch>
            <a:fillRect/>
          </a:stretch>
        </p:blipFill>
        <p:spPr>
          <a:xfrm>
            <a:off x="5086263" y="2013066"/>
            <a:ext cx="1383706" cy="947792"/>
          </a:xfrm>
          <a:prstGeom prst="rect">
            <a:avLst/>
          </a:prstGeom>
        </p:spPr>
      </p:pic>
      <p:sp>
        <p:nvSpPr>
          <p:cNvPr id="9" name="Footer Placeholder 8"/>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14" name="Slide Number Placeholder 13"/>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48</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2061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B4CD1F-5650-46B2-B816-86E945CBCD65}"/>
              </a:ext>
            </a:extLst>
          </p:cNvPr>
          <p:cNvSpPr>
            <a:spLocks noGrp="1"/>
          </p:cNvSpPr>
          <p:nvPr>
            <p:ph type="title"/>
          </p:nvPr>
        </p:nvSpPr>
        <p:spPr>
          <a:xfrm>
            <a:off x="508000" y="112734"/>
            <a:ext cx="11176000" cy="825332"/>
          </a:xfrm>
        </p:spPr>
        <p:txBody>
          <a:bodyPr>
            <a:noAutofit/>
          </a:bodyPr>
          <a:lstStyle/>
          <a:p>
            <a:r>
              <a:rPr lang="en-US" sz="2800" dirty="0"/>
              <a:t>Out of Home including Airport TV and Gautrain TV: 17 sites</a:t>
            </a:r>
            <a:br>
              <a:rPr lang="en-US" sz="2800" dirty="0"/>
            </a:br>
            <a:endParaRPr lang="en-US" sz="2800" dirty="0"/>
          </a:p>
        </p:txBody>
      </p:sp>
      <p:pic>
        <p:nvPicPr>
          <p:cNvPr id="4" name="Picture 3">
            <a:extLst>
              <a:ext uri="{FF2B5EF4-FFF2-40B4-BE49-F238E27FC236}">
                <a16:creationId xmlns:a16="http://schemas.microsoft.com/office/drawing/2014/main" xmlns="" id="{EE8BF3A6-D14A-41B1-A581-DCEFB07ECE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72" y="1141318"/>
            <a:ext cx="11615928" cy="5807965"/>
          </a:xfrm>
          <a:prstGeom prst="rect">
            <a:avLst/>
          </a:prstGeom>
        </p:spPr>
      </p:pic>
      <p:pic>
        <p:nvPicPr>
          <p:cNvPr id="5" name="Picture 4">
            <a:extLst>
              <a:ext uri="{FF2B5EF4-FFF2-40B4-BE49-F238E27FC236}">
                <a16:creationId xmlns:a16="http://schemas.microsoft.com/office/drawing/2014/main" xmlns="" id="{7B6C020A-609A-4A61-BE31-3A70189CD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27" t="8977" r="29026" b="7551"/>
          <a:stretch/>
        </p:blipFill>
        <p:spPr>
          <a:xfrm rot="20882843">
            <a:off x="693150" y="1087192"/>
            <a:ext cx="1374899" cy="3885583"/>
          </a:xfrm>
          <a:prstGeom prst="rect">
            <a:avLst/>
          </a:prstGeom>
        </p:spPr>
      </p:pic>
      <p:sp>
        <p:nvSpPr>
          <p:cNvPr id="6" name="Rectangle 5">
            <a:extLst>
              <a:ext uri="{FF2B5EF4-FFF2-40B4-BE49-F238E27FC236}">
                <a16:creationId xmlns:a16="http://schemas.microsoft.com/office/drawing/2014/main" xmlns="" id="{E212603F-0BDA-4785-A7C4-3FF2D67A3E20}"/>
              </a:ext>
            </a:extLst>
          </p:cNvPr>
          <p:cNvSpPr/>
          <p:nvPr/>
        </p:nvSpPr>
        <p:spPr>
          <a:xfrm rot="20865664">
            <a:off x="668808" y="2685267"/>
            <a:ext cx="1316964" cy="364202"/>
          </a:xfrm>
          <a:prstGeom prst="rect">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8900" tIns="88900" rIns="88900" bIns="88900" numCol="1" spcCol="38100" rtlCol="0" anchor="t">
            <a:spAutoFit/>
          </a:bodyPr>
          <a:lstStyle/>
          <a:p>
            <a:pPr defTabSz="889000" hangingPunct="0">
              <a:lnSpc>
                <a:spcPct val="120000"/>
              </a:lnSpc>
            </a:pPr>
            <a:r>
              <a:rPr lang="en-US" sz="1000" b="1" dirty="0">
                <a:solidFill>
                  <a:schemeClr val="bg1"/>
                </a:solidFill>
                <a:latin typeface="Trebuchet MS" panose="020B0603020202020204" pitchFamily="34" charset="0"/>
                <a:sym typeface="Helvetica"/>
              </a:rPr>
              <a:t>24 – 30 Sep 2018</a:t>
            </a:r>
          </a:p>
        </p:txBody>
      </p:sp>
      <p:sp>
        <p:nvSpPr>
          <p:cNvPr id="3" name="Footer Placeholder 2"/>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49</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819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91281"/>
            <a:ext cx="5795493" cy="6858000"/>
          </a:xfrm>
          <a:prstGeom prst="rect">
            <a:avLst/>
          </a:prstGeom>
        </p:spPr>
      </p:pic>
      <p:sp>
        <p:nvSpPr>
          <p:cNvPr id="6" name="Title 2"/>
          <p:cNvSpPr>
            <a:spLocks noGrp="1"/>
          </p:cNvSpPr>
          <p:nvPr>
            <p:ph type="title"/>
          </p:nvPr>
        </p:nvSpPr>
        <p:spPr>
          <a:xfrm>
            <a:off x="6220497" y="1732513"/>
            <a:ext cx="5876554" cy="3190260"/>
          </a:xfrm>
        </p:spPr>
        <p:txBody>
          <a:bodyPr>
            <a:normAutofit fontScale="90000"/>
          </a:bodyPr>
          <a:lstStyle/>
          <a:p>
            <a:r>
              <a:rPr lang="en-ZA" dirty="0" smtClean="0">
                <a:latin typeface="Arial" panose="020B0604020202020204" pitchFamily="34" charset="0"/>
                <a:cs typeface="Arial" panose="020B0604020202020204" pitchFamily="34" charset="0"/>
              </a:rPr>
              <a:t>The </a:t>
            </a:r>
            <a:r>
              <a:rPr lang="en-ZA" dirty="0">
                <a:latin typeface="Arial" panose="020B0604020202020204" pitchFamily="34" charset="0"/>
                <a:cs typeface="Arial" panose="020B0604020202020204" pitchFamily="34" charset="0"/>
              </a:rPr>
              <a:t>biggest challenge facing the South African tourism sector is how to grow domestic tourism on the back of tough economic conditions in the country. </a:t>
            </a: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The </a:t>
            </a:r>
            <a:r>
              <a:rPr lang="en-ZA" dirty="0">
                <a:latin typeface="Arial" panose="020B0604020202020204" pitchFamily="34" charset="0"/>
                <a:cs typeface="Arial" panose="020B0604020202020204" pitchFamily="34" charset="0"/>
              </a:rPr>
              <a:t>sharp drop in overall domestic tourist trips shows that ordinary South Africans are feeling the pinch</a:t>
            </a:r>
            <a:r>
              <a:rPr lang="en-ZA" dirty="0" smtClean="0">
                <a:latin typeface="Arial" panose="020B0604020202020204" pitchFamily="34" charset="0"/>
                <a:cs typeface="Arial" panose="020B0604020202020204" pitchFamily="34" charset="0"/>
              </a:rPr>
              <a:t>. </a:t>
            </a:r>
            <a:br>
              <a:rPr lang="en-ZA" dirty="0" smtClean="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r>
              <a:rPr lang="en-ZA" dirty="0" smtClean="0">
                <a:latin typeface="Arial" panose="020B0604020202020204" pitchFamily="34" charset="0"/>
                <a:cs typeface="Arial" panose="020B0604020202020204" pitchFamily="34" charset="0"/>
              </a:rPr>
              <a:t/>
            </a:r>
            <a:br>
              <a:rPr lang="en-ZA" dirty="0" smtClean="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r>
              <a:rPr lang="en-ZA" sz="1000" b="0" i="1" dirty="0" smtClean="0">
                <a:solidFill>
                  <a:schemeClr val="tx1"/>
                </a:solidFill>
                <a:latin typeface="Arial" panose="020B0604020202020204" pitchFamily="34" charset="0"/>
                <a:cs typeface="Arial" panose="020B0604020202020204" pitchFamily="34" charset="0"/>
              </a:rPr>
              <a:t>Source</a:t>
            </a:r>
            <a:r>
              <a:rPr lang="en-ZA" sz="1000" b="0" i="1" dirty="0">
                <a:solidFill>
                  <a:schemeClr val="tx1"/>
                </a:solidFill>
                <a:latin typeface="Arial" panose="020B0604020202020204" pitchFamily="34" charset="0"/>
                <a:cs typeface="Arial" panose="020B0604020202020204" pitchFamily="34" charset="0"/>
              </a:rPr>
              <a:t>: </a:t>
            </a:r>
            <a:r>
              <a:rPr lang="en-ZA" sz="1000" b="0" i="1" dirty="0" smtClean="0">
                <a:solidFill>
                  <a:schemeClr val="tx1"/>
                </a:solidFill>
                <a:latin typeface="Arial" panose="020B0604020202020204" pitchFamily="34" charset="0"/>
                <a:cs typeface="Arial" panose="020B0604020202020204" pitchFamily="34" charset="0"/>
              </a:rPr>
              <a:t>SA Tourism</a:t>
            </a:r>
            <a:endParaRPr lang="en-ZA" sz="1000" b="0" i="1" dirty="0">
              <a:solidFill>
                <a:schemeClr val="tx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5</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060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p-mockgen.s3-us-west-2.amazonaws.com/gorgon/f30a33023bd0c08ae015ea7669a584bf/AdParlor_Tweet_Desktop_Preview.png">
            <a:extLst>
              <a:ext uri="{FF2B5EF4-FFF2-40B4-BE49-F238E27FC236}">
                <a16:creationId xmlns:a16="http://schemas.microsoft.com/office/drawing/2014/main" xmlns="" id="{75A71D7A-04E5-466A-9B1D-8A7F94020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671" y="742680"/>
            <a:ext cx="3285129" cy="223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ADF7708-3410-48F9-A5D5-D65C63A9C0E7}"/>
              </a:ext>
            </a:extLst>
          </p:cNvPr>
          <p:cNvSpPr txBox="1"/>
          <p:nvPr/>
        </p:nvSpPr>
        <p:spPr>
          <a:xfrm>
            <a:off x="425885" y="269202"/>
            <a:ext cx="11547814" cy="553998"/>
          </a:xfrm>
          <a:prstGeom prst="rect">
            <a:avLst/>
          </a:prstGeom>
          <a:noFill/>
        </p:spPr>
        <p:txBody>
          <a:bodyPr wrap="square" rtlCol="0">
            <a:spAutoFit/>
          </a:bodyPr>
          <a:lstStyle/>
          <a:p>
            <a:r>
              <a:rPr lang="en-US" sz="3000" b="1" dirty="0">
                <a:solidFill>
                  <a:srgbClr val="FF6600"/>
                </a:solidFill>
              </a:rPr>
              <a:t>Digital and Social Media Promotion starting 1 – 30 </a:t>
            </a:r>
            <a:r>
              <a:rPr lang="en-US" sz="3000" b="1" dirty="0" smtClean="0">
                <a:solidFill>
                  <a:srgbClr val="FF6600"/>
                </a:solidFill>
              </a:rPr>
              <a:t>September 2018 </a:t>
            </a:r>
            <a:endParaRPr lang="en-US" sz="3000" b="1" dirty="0">
              <a:solidFill>
                <a:srgbClr val="FF6600"/>
              </a:solidFill>
            </a:endParaRPr>
          </a:p>
        </p:txBody>
      </p:sp>
      <p:pic>
        <p:nvPicPr>
          <p:cNvPr id="4" name="Picture 2" descr="C:\Users\ashleigh\Desktop\AdParlor_Tweet_Desktop_Preview.png">
            <a:extLst>
              <a:ext uri="{FF2B5EF4-FFF2-40B4-BE49-F238E27FC236}">
                <a16:creationId xmlns:a16="http://schemas.microsoft.com/office/drawing/2014/main" xmlns="" id="{675002D8-45F8-4457-8ABA-AA37C7004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1231" y="819705"/>
            <a:ext cx="3446772" cy="2084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58169" y="5239407"/>
            <a:ext cx="4692442" cy="1323439"/>
          </a:xfrm>
          <a:prstGeom prst="rect">
            <a:avLst/>
          </a:prstGeom>
        </p:spPr>
        <p:txBody>
          <a:bodyPr wrap="square">
            <a:spAutoFit/>
          </a:bodyPr>
          <a:lstStyle/>
          <a:p>
            <a:r>
              <a:rPr lang="en-ZA" sz="1600" dirty="0">
                <a:ea typeface="Calibri" panose="020F0502020204030204" pitchFamily="34" charset="0"/>
              </a:rPr>
              <a:t>Edgars (86 stores) </a:t>
            </a:r>
          </a:p>
          <a:p>
            <a:r>
              <a:rPr lang="en-ZA" sz="1600" dirty="0">
                <a:ea typeface="Calibri" panose="020F0502020204030204" pitchFamily="34" charset="0"/>
              </a:rPr>
              <a:t>Red Square (40 Stores) </a:t>
            </a:r>
          </a:p>
          <a:p>
            <a:r>
              <a:rPr lang="en-ZA" sz="1600" dirty="0">
                <a:ea typeface="Calibri" panose="020F0502020204030204" pitchFamily="34" charset="0"/>
              </a:rPr>
              <a:t>Edgars Active (100 stores) </a:t>
            </a:r>
          </a:p>
          <a:p>
            <a:r>
              <a:rPr lang="en-ZA" sz="1600" dirty="0">
                <a:ea typeface="Calibri" panose="020F0502020204030204" pitchFamily="34" charset="0"/>
              </a:rPr>
              <a:t>Clicks - (top 50 grossing stores in SA)</a:t>
            </a:r>
          </a:p>
          <a:p>
            <a:r>
              <a:rPr lang="en-ZA" sz="1600" dirty="0">
                <a:ea typeface="Calibri" panose="020F0502020204030204" pitchFamily="34" charset="0"/>
              </a:rPr>
              <a:t>  </a:t>
            </a:r>
            <a:r>
              <a:rPr lang="en-ZA" sz="1600" dirty="0" smtClean="0">
                <a:ea typeface="Calibri" panose="020F0502020204030204" pitchFamily="34" charset="0"/>
                <a:cs typeface="Times New Roman" panose="02020603050405020304" pitchFamily="18" charset="0"/>
              </a:rPr>
              <a:t>2 </a:t>
            </a:r>
            <a:r>
              <a:rPr lang="en-ZA" sz="1600" dirty="0">
                <a:ea typeface="Calibri" panose="020F0502020204030204" pitchFamily="34" charset="0"/>
                <a:cs typeface="Times New Roman" panose="02020603050405020304" pitchFamily="18" charset="0"/>
              </a:rPr>
              <a:t>x 15 sec ads every 10 minutes for a month. </a:t>
            </a:r>
            <a:endParaRPr lang="en-ZA" sz="1600" dirty="0"/>
          </a:p>
        </p:txBody>
      </p:sp>
      <p:pic>
        <p:nvPicPr>
          <p:cNvPr id="6" name="Picture 7" descr="IMG_0490"/>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5577120" y="3121499"/>
            <a:ext cx="4478511" cy="27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G00096-20101124-1335.jpg"/>
          <p:cNvPicPr>
            <a:picLocks noChangeAspect="1"/>
          </p:cNvPicPr>
          <p:nvPr/>
        </p:nvPicPr>
        <p:blipFill>
          <a:blip r:embed="rId5">
            <a:lum contrast="10000"/>
            <a:extLst>
              <a:ext uri="{28A0092B-C50C-407E-A947-70E740481C1C}">
                <a14:useLocalDpi xmlns:a14="http://schemas.microsoft.com/office/drawing/2010/main" val="0"/>
              </a:ext>
            </a:extLst>
          </a:blip>
          <a:srcRect/>
          <a:stretch>
            <a:fillRect/>
          </a:stretch>
        </p:blipFill>
        <p:spPr bwMode="auto">
          <a:xfrm>
            <a:off x="796225" y="1811596"/>
            <a:ext cx="4369296" cy="307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269562" y="5905564"/>
            <a:ext cx="1541439"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p:cNvSpPr>
            <a:spLocks noGrp="1"/>
          </p:cNvSpPr>
          <p:nvPr>
            <p:ph type="ftr" sz="quarter" idx="11"/>
          </p:nvPr>
        </p:nvSpPr>
        <p:spPr>
          <a:xfrm>
            <a:off x="700969" y="6525564"/>
            <a:ext cx="4114800" cy="374845"/>
          </a:xfrm>
        </p:spPr>
        <p:txBody>
          <a:bodyPr/>
          <a:lstStyle/>
          <a:p>
            <a:pPr defTabSz="914432">
              <a:defRPr/>
            </a:pPr>
            <a:r>
              <a:rPr lang="en-ZA" sz="1100" i="1" dirty="0" smtClean="0">
                <a:solidFill>
                  <a:prstClr val="black"/>
                </a:solidFill>
              </a:rPr>
              <a:t>Domestic</a:t>
            </a:r>
            <a:r>
              <a:rPr lang="en-ZA" sz="1100" dirty="0" smtClean="0">
                <a:solidFill>
                  <a:prstClr val="black"/>
                </a:solidFill>
              </a:rPr>
              <a:t> </a:t>
            </a:r>
            <a:r>
              <a:rPr lang="en-ZA" sz="1100" i="1" dirty="0" smtClean="0">
                <a:solidFill>
                  <a:prstClr val="black"/>
                </a:solidFill>
              </a:rPr>
              <a:t>Tourism</a:t>
            </a:r>
            <a:endParaRPr lang="en-ZA" sz="1100" i="1" dirty="0">
              <a:solidFill>
                <a:prstClr val="black"/>
              </a:solidFill>
            </a:endParaRPr>
          </a:p>
        </p:txBody>
      </p:sp>
      <p:sp>
        <p:nvSpPr>
          <p:cNvPr id="10" name="Slide Number Placeholder 9"/>
          <p:cNvSpPr>
            <a:spLocks noGrp="1"/>
          </p:cNvSpPr>
          <p:nvPr>
            <p:ph type="sldNum" sz="quarter" idx="12"/>
          </p:nvPr>
        </p:nvSpPr>
        <p:spPr/>
        <p:txBody>
          <a:bodyPr/>
          <a:lstStyle/>
          <a:p>
            <a:pPr defTabSz="914432">
              <a:defRPr/>
            </a:pPr>
            <a:fld id="{E40FEAE8-3F87-4A99-BAF2-EE59B96B6E72}" type="slidenum">
              <a:rPr lang="en-ZA" sz="1000" smtClean="0">
                <a:solidFill>
                  <a:prstClr val="black"/>
                </a:solidFill>
              </a:rPr>
              <a:pPr defTabSz="914432">
                <a:defRPr/>
              </a:pPr>
              <a:t>50</a:t>
            </a:fld>
            <a:endParaRPr lang="en-ZA" sz="1000" dirty="0">
              <a:solidFill>
                <a:prstClr val="black"/>
              </a:solidFill>
            </a:endParaRPr>
          </a:p>
        </p:txBody>
      </p:sp>
    </p:spTree>
    <p:extLst>
      <p:ext uri="{BB962C8B-B14F-4D97-AF65-F5344CB8AC3E}">
        <p14:creationId xmlns:p14="http://schemas.microsoft.com/office/powerpoint/2010/main" val="390436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B1755EC-922F-4777-A778-D2FE491C0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899719"/>
            <a:ext cx="9144000" cy="5742432"/>
          </a:xfrm>
          <a:prstGeom prst="rect">
            <a:avLst/>
          </a:prstGeom>
        </p:spPr>
      </p:pic>
      <p:sp>
        <p:nvSpPr>
          <p:cNvPr id="4" name="TextBox 3">
            <a:extLst>
              <a:ext uri="{FF2B5EF4-FFF2-40B4-BE49-F238E27FC236}">
                <a16:creationId xmlns:a16="http://schemas.microsoft.com/office/drawing/2014/main" xmlns="" id="{FEAE1344-3B73-47F4-BDFE-7D26593CA400}"/>
              </a:ext>
            </a:extLst>
          </p:cNvPr>
          <p:cNvSpPr txBox="1"/>
          <p:nvPr/>
        </p:nvSpPr>
        <p:spPr>
          <a:xfrm>
            <a:off x="658762" y="228933"/>
            <a:ext cx="6105833" cy="646331"/>
          </a:xfrm>
          <a:prstGeom prst="rect">
            <a:avLst/>
          </a:prstGeom>
          <a:noFill/>
        </p:spPr>
        <p:txBody>
          <a:bodyPr wrap="square" rtlCol="0">
            <a:spAutoFit/>
          </a:bodyPr>
          <a:lstStyle/>
          <a:p>
            <a:r>
              <a:rPr lang="en-US" sz="3600" b="1" dirty="0">
                <a:solidFill>
                  <a:srgbClr val="FF6600"/>
                </a:solidFill>
              </a:rPr>
              <a:t>Branding of Mango Airline</a:t>
            </a:r>
          </a:p>
        </p:txBody>
      </p:sp>
      <p:pic>
        <p:nvPicPr>
          <p:cNvPr id="5"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733576" y="5965139"/>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306860" y="6666606"/>
            <a:ext cx="4114800" cy="374845"/>
          </a:xfrm>
        </p:spPr>
        <p:txBody>
          <a:bodyPr/>
          <a:lstStyle/>
          <a:p>
            <a:pPr defTabSz="914432">
              <a:defRPr/>
            </a:pPr>
            <a:r>
              <a:rPr lang="en-ZA" sz="1100" i="1" dirty="0" smtClean="0">
                <a:solidFill>
                  <a:prstClr val="black"/>
                </a:solidFill>
              </a:rPr>
              <a:t>Domestic Tourism</a:t>
            </a:r>
            <a:endParaRPr lang="en-ZA" sz="1100" i="1" dirty="0">
              <a:solidFill>
                <a:prstClr val="black"/>
              </a:solidFill>
            </a:endParaRPr>
          </a:p>
        </p:txBody>
      </p:sp>
      <p:sp>
        <p:nvSpPr>
          <p:cNvPr id="6" name="Slide Number Placeholder 5"/>
          <p:cNvSpPr>
            <a:spLocks noGrp="1"/>
          </p:cNvSpPr>
          <p:nvPr>
            <p:ph type="sldNum" sz="quarter" idx="12"/>
          </p:nvPr>
        </p:nvSpPr>
        <p:spPr>
          <a:xfrm>
            <a:off x="8610601" y="6642151"/>
            <a:ext cx="2743200" cy="258259"/>
          </a:xfrm>
        </p:spPr>
        <p:txBody>
          <a:bodyPr/>
          <a:lstStyle/>
          <a:p>
            <a:pPr defTabSz="914432">
              <a:defRPr/>
            </a:pPr>
            <a:fld id="{E40FEAE8-3F87-4A99-BAF2-EE59B96B6E72}" type="slidenum">
              <a:rPr lang="en-ZA" sz="1050" smtClean="0">
                <a:solidFill>
                  <a:prstClr val="black"/>
                </a:solidFill>
              </a:rPr>
              <a:pPr defTabSz="914432">
                <a:defRPr/>
              </a:pPr>
              <a:t>51</a:t>
            </a:fld>
            <a:endParaRPr lang="en-ZA" sz="1050" dirty="0">
              <a:solidFill>
                <a:prstClr val="black"/>
              </a:solidFill>
            </a:endParaRPr>
          </a:p>
        </p:txBody>
      </p:sp>
    </p:spTree>
    <p:extLst>
      <p:ext uri="{BB962C8B-B14F-4D97-AF65-F5344CB8AC3E}">
        <p14:creationId xmlns:p14="http://schemas.microsoft.com/office/powerpoint/2010/main" val="1946914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FCEB1-B307-44E5-93E6-9DCC4B21A95C}"/>
              </a:ext>
            </a:extLst>
          </p:cNvPr>
          <p:cNvSpPr>
            <a:spLocks noGrp="1"/>
          </p:cNvSpPr>
          <p:nvPr>
            <p:ph type="title"/>
          </p:nvPr>
        </p:nvSpPr>
        <p:spPr>
          <a:xfrm>
            <a:off x="311791" y="298991"/>
            <a:ext cx="11176000" cy="457200"/>
          </a:xfrm>
        </p:spPr>
        <p:txBody>
          <a:bodyPr>
            <a:noAutofit/>
          </a:bodyPr>
          <a:lstStyle/>
          <a:p>
            <a:r>
              <a:rPr lang="en-US" sz="3600" dirty="0"/>
              <a:t>Mass media promotion: 1 - 30 September</a:t>
            </a:r>
          </a:p>
        </p:txBody>
      </p:sp>
      <p:pic>
        <p:nvPicPr>
          <p:cNvPr id="3" name="Picture 2">
            <a:extLst>
              <a:ext uri="{FF2B5EF4-FFF2-40B4-BE49-F238E27FC236}">
                <a16:creationId xmlns:a16="http://schemas.microsoft.com/office/drawing/2014/main" xmlns="" id="{3C55B8A8-392A-4DD0-B4F1-A907DE13D3EB}"/>
              </a:ext>
            </a:extLst>
          </p:cNvPr>
          <p:cNvPicPr>
            <a:picLocks noChangeAspect="1"/>
          </p:cNvPicPr>
          <p:nvPr/>
        </p:nvPicPr>
        <p:blipFill rotWithShape="1">
          <a:blip r:embed="rId2"/>
          <a:srcRect l="24611" t="25243" r="25515" b="24074"/>
          <a:stretch/>
        </p:blipFill>
        <p:spPr>
          <a:xfrm>
            <a:off x="8377468" y="865227"/>
            <a:ext cx="1101560" cy="1154859"/>
          </a:xfrm>
          <a:prstGeom prst="rect">
            <a:avLst/>
          </a:prstGeom>
        </p:spPr>
      </p:pic>
      <p:pic>
        <p:nvPicPr>
          <p:cNvPr id="4" name="Picture 3">
            <a:extLst>
              <a:ext uri="{FF2B5EF4-FFF2-40B4-BE49-F238E27FC236}">
                <a16:creationId xmlns:a16="http://schemas.microsoft.com/office/drawing/2014/main" xmlns="" id="{3BCB7D28-49F3-42DF-A82D-48354DFD7489}"/>
              </a:ext>
            </a:extLst>
          </p:cNvPr>
          <p:cNvPicPr>
            <a:picLocks noChangeAspect="1"/>
          </p:cNvPicPr>
          <p:nvPr/>
        </p:nvPicPr>
        <p:blipFill rotWithShape="1">
          <a:blip r:embed="rId3"/>
          <a:srcRect l="7479" t="30102" r="6866" b="28510"/>
          <a:stretch/>
        </p:blipFill>
        <p:spPr>
          <a:xfrm>
            <a:off x="2977380" y="972568"/>
            <a:ext cx="2134116" cy="1031213"/>
          </a:xfrm>
          <a:prstGeom prst="rect">
            <a:avLst/>
          </a:prstGeom>
        </p:spPr>
      </p:pic>
      <p:pic>
        <p:nvPicPr>
          <p:cNvPr id="5" name="Picture 4">
            <a:extLst>
              <a:ext uri="{FF2B5EF4-FFF2-40B4-BE49-F238E27FC236}">
                <a16:creationId xmlns:a16="http://schemas.microsoft.com/office/drawing/2014/main" xmlns="" id="{ACF99ED7-4BB8-45D0-B611-CC857EBD95B3}"/>
              </a:ext>
            </a:extLst>
          </p:cNvPr>
          <p:cNvPicPr>
            <a:picLocks noChangeAspect="1"/>
          </p:cNvPicPr>
          <p:nvPr/>
        </p:nvPicPr>
        <p:blipFill>
          <a:blip r:embed="rId4"/>
          <a:stretch>
            <a:fillRect/>
          </a:stretch>
        </p:blipFill>
        <p:spPr>
          <a:xfrm>
            <a:off x="1" y="762272"/>
            <a:ext cx="2628780" cy="1382229"/>
          </a:xfrm>
          <a:prstGeom prst="rect">
            <a:avLst/>
          </a:prstGeom>
        </p:spPr>
      </p:pic>
      <p:pic>
        <p:nvPicPr>
          <p:cNvPr id="6" name="Picture 5">
            <a:extLst>
              <a:ext uri="{FF2B5EF4-FFF2-40B4-BE49-F238E27FC236}">
                <a16:creationId xmlns:a16="http://schemas.microsoft.com/office/drawing/2014/main" xmlns="" id="{4CA879A3-6DF9-4F15-BB4E-0ECD7BC552DD}"/>
              </a:ext>
            </a:extLst>
          </p:cNvPr>
          <p:cNvPicPr>
            <a:picLocks noChangeAspect="1"/>
          </p:cNvPicPr>
          <p:nvPr/>
        </p:nvPicPr>
        <p:blipFill>
          <a:blip r:embed="rId5"/>
          <a:stretch>
            <a:fillRect/>
          </a:stretch>
        </p:blipFill>
        <p:spPr>
          <a:xfrm>
            <a:off x="5738868" y="944597"/>
            <a:ext cx="1935274" cy="1017577"/>
          </a:xfrm>
          <a:prstGeom prst="rect">
            <a:avLst/>
          </a:prstGeom>
        </p:spPr>
      </p:pic>
      <p:pic>
        <p:nvPicPr>
          <p:cNvPr id="3074" name="Picture 2" descr="Image result for mzansi magic">
            <a:extLst>
              <a:ext uri="{FF2B5EF4-FFF2-40B4-BE49-F238E27FC236}">
                <a16:creationId xmlns:a16="http://schemas.microsoft.com/office/drawing/2014/main" xmlns="" id="{D2980860-C20B-4138-97AD-8D95819D97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3197" y="762272"/>
            <a:ext cx="1296757" cy="1296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0F226CD1-C84C-479A-94AE-450E7ABFBE88}"/>
              </a:ext>
            </a:extLst>
          </p:cNvPr>
          <p:cNvPicPr>
            <a:picLocks noChangeAspect="1"/>
          </p:cNvPicPr>
          <p:nvPr/>
        </p:nvPicPr>
        <p:blipFill>
          <a:blip r:embed="rId7"/>
          <a:stretch>
            <a:fillRect/>
          </a:stretch>
        </p:blipFill>
        <p:spPr>
          <a:xfrm>
            <a:off x="2337381" y="2529192"/>
            <a:ext cx="1219480" cy="592008"/>
          </a:xfrm>
          <a:prstGeom prst="rect">
            <a:avLst/>
          </a:prstGeom>
        </p:spPr>
      </p:pic>
      <p:pic>
        <p:nvPicPr>
          <p:cNvPr id="10" name="Picture 2" descr="Image result for ukhozi fm">
            <a:extLst>
              <a:ext uri="{FF2B5EF4-FFF2-40B4-BE49-F238E27FC236}">
                <a16:creationId xmlns:a16="http://schemas.microsoft.com/office/drawing/2014/main" xmlns="" id="{EB40ADD6-032C-47F4-85FF-BF6883A9FC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5987" y="2624044"/>
            <a:ext cx="1469594" cy="457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04188D59-6EC2-4A88-ACC1-65A808340E16}"/>
              </a:ext>
            </a:extLst>
          </p:cNvPr>
          <p:cNvPicPr>
            <a:picLocks noChangeAspect="1"/>
          </p:cNvPicPr>
          <p:nvPr/>
        </p:nvPicPr>
        <p:blipFill>
          <a:blip r:embed="rId9"/>
          <a:stretch>
            <a:fillRect/>
          </a:stretch>
        </p:blipFill>
        <p:spPr>
          <a:xfrm>
            <a:off x="495943" y="2612836"/>
            <a:ext cx="1508615" cy="454120"/>
          </a:xfrm>
          <a:prstGeom prst="rect">
            <a:avLst/>
          </a:prstGeom>
        </p:spPr>
      </p:pic>
      <p:pic>
        <p:nvPicPr>
          <p:cNvPr id="12" name="Picture 11">
            <a:extLst>
              <a:ext uri="{FF2B5EF4-FFF2-40B4-BE49-F238E27FC236}">
                <a16:creationId xmlns:a16="http://schemas.microsoft.com/office/drawing/2014/main" xmlns="" id="{A473B158-0FDA-4137-8D9A-A846668E7F31}"/>
              </a:ext>
            </a:extLst>
          </p:cNvPr>
          <p:cNvPicPr>
            <a:picLocks noChangeAspect="1"/>
          </p:cNvPicPr>
          <p:nvPr/>
        </p:nvPicPr>
        <p:blipFill>
          <a:blip r:embed="rId10"/>
          <a:stretch>
            <a:fillRect/>
          </a:stretch>
        </p:blipFill>
        <p:spPr>
          <a:xfrm>
            <a:off x="1232116" y="3531905"/>
            <a:ext cx="1065899" cy="651446"/>
          </a:xfrm>
          <a:prstGeom prst="rect">
            <a:avLst/>
          </a:prstGeom>
        </p:spPr>
      </p:pic>
      <p:pic>
        <p:nvPicPr>
          <p:cNvPr id="13" name="Picture 6" descr="Image result for umhlobo wenene logo">
            <a:extLst>
              <a:ext uri="{FF2B5EF4-FFF2-40B4-BE49-F238E27FC236}">
                <a16:creationId xmlns:a16="http://schemas.microsoft.com/office/drawing/2014/main" xmlns="" id="{F09B729D-DD81-4130-B34F-96F5DCAD44C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5122" b="28425"/>
          <a:stretch/>
        </p:blipFill>
        <p:spPr bwMode="auto">
          <a:xfrm>
            <a:off x="10111035" y="2718178"/>
            <a:ext cx="1508615" cy="3510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DCFB2745-E659-46E8-83F5-F6B2122C0AA8}"/>
              </a:ext>
            </a:extLst>
          </p:cNvPr>
          <p:cNvPicPr>
            <a:picLocks noChangeAspect="1"/>
          </p:cNvPicPr>
          <p:nvPr/>
        </p:nvPicPr>
        <p:blipFill rotWithShape="1">
          <a:blip r:embed="rId12"/>
          <a:srcRect l="23123" t="15709" r="20648" b="20030"/>
          <a:stretch/>
        </p:blipFill>
        <p:spPr>
          <a:xfrm>
            <a:off x="8205356" y="2659880"/>
            <a:ext cx="1469594" cy="487563"/>
          </a:xfrm>
          <a:prstGeom prst="rect">
            <a:avLst/>
          </a:prstGeom>
        </p:spPr>
      </p:pic>
      <p:pic>
        <p:nvPicPr>
          <p:cNvPr id="15" name="Picture 14">
            <a:extLst>
              <a:ext uri="{FF2B5EF4-FFF2-40B4-BE49-F238E27FC236}">
                <a16:creationId xmlns:a16="http://schemas.microsoft.com/office/drawing/2014/main" xmlns="" id="{1E237BBA-D5A1-4CDB-9A98-C2D6ED74ECC4}"/>
              </a:ext>
            </a:extLst>
          </p:cNvPr>
          <p:cNvPicPr>
            <a:picLocks noChangeAspect="1"/>
          </p:cNvPicPr>
          <p:nvPr/>
        </p:nvPicPr>
        <p:blipFill rotWithShape="1">
          <a:blip r:embed="rId13"/>
          <a:srcRect b="7929"/>
          <a:stretch/>
        </p:blipFill>
        <p:spPr>
          <a:xfrm>
            <a:off x="5648511" y="3400170"/>
            <a:ext cx="1325727" cy="706629"/>
          </a:xfrm>
          <a:prstGeom prst="rect">
            <a:avLst/>
          </a:prstGeom>
        </p:spPr>
      </p:pic>
      <p:pic>
        <p:nvPicPr>
          <p:cNvPr id="16" name="Picture 15">
            <a:extLst>
              <a:ext uri="{FF2B5EF4-FFF2-40B4-BE49-F238E27FC236}">
                <a16:creationId xmlns:a16="http://schemas.microsoft.com/office/drawing/2014/main" xmlns="" id="{FB580FBD-85CB-444F-9E5C-E45EC941683F}"/>
              </a:ext>
            </a:extLst>
          </p:cNvPr>
          <p:cNvPicPr>
            <a:picLocks noChangeAspect="1"/>
          </p:cNvPicPr>
          <p:nvPr/>
        </p:nvPicPr>
        <p:blipFill>
          <a:blip r:embed="rId14"/>
          <a:stretch>
            <a:fillRect/>
          </a:stretch>
        </p:blipFill>
        <p:spPr>
          <a:xfrm>
            <a:off x="4262036" y="2592794"/>
            <a:ext cx="1080620" cy="474163"/>
          </a:xfrm>
          <a:prstGeom prst="rect">
            <a:avLst/>
          </a:prstGeom>
        </p:spPr>
      </p:pic>
      <p:pic>
        <p:nvPicPr>
          <p:cNvPr id="17" name="Picture 16">
            <a:extLst>
              <a:ext uri="{FF2B5EF4-FFF2-40B4-BE49-F238E27FC236}">
                <a16:creationId xmlns:a16="http://schemas.microsoft.com/office/drawing/2014/main" xmlns="" id="{C1697C03-DC72-41E3-9A06-F0C69B8BCF87}"/>
              </a:ext>
            </a:extLst>
          </p:cNvPr>
          <p:cNvPicPr>
            <a:picLocks noChangeAspect="1"/>
          </p:cNvPicPr>
          <p:nvPr/>
        </p:nvPicPr>
        <p:blipFill>
          <a:blip r:embed="rId15"/>
          <a:stretch>
            <a:fillRect/>
          </a:stretch>
        </p:blipFill>
        <p:spPr>
          <a:xfrm>
            <a:off x="3192059" y="3570651"/>
            <a:ext cx="1447705" cy="539691"/>
          </a:xfrm>
          <a:prstGeom prst="rect">
            <a:avLst/>
          </a:prstGeom>
        </p:spPr>
      </p:pic>
      <p:pic>
        <p:nvPicPr>
          <p:cNvPr id="18" name="Picture 2" descr="Image result for sunday times">
            <a:extLst>
              <a:ext uri="{FF2B5EF4-FFF2-40B4-BE49-F238E27FC236}">
                <a16:creationId xmlns:a16="http://schemas.microsoft.com/office/drawing/2014/main" xmlns="" id="{8B25D466-671A-4456-B1B4-6239FD98B9C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1791" y="4911247"/>
            <a:ext cx="2291924" cy="8679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sowetan">
            <a:extLst>
              <a:ext uri="{FF2B5EF4-FFF2-40B4-BE49-F238E27FC236}">
                <a16:creationId xmlns:a16="http://schemas.microsoft.com/office/drawing/2014/main" xmlns="" id="{08F6DF5C-03D2-489B-9BD7-453E0575C8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50026" y="4918996"/>
            <a:ext cx="2636367" cy="6896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the citizen">
            <a:extLst>
              <a:ext uri="{FF2B5EF4-FFF2-40B4-BE49-F238E27FC236}">
                <a16:creationId xmlns:a16="http://schemas.microsoft.com/office/drawing/2014/main" xmlns="" id="{A5B02050-F2CA-494E-B9C9-393ED507BC8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98872" y="4965500"/>
            <a:ext cx="2986869" cy="542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mage result for the star">
            <a:extLst>
              <a:ext uri="{FF2B5EF4-FFF2-40B4-BE49-F238E27FC236}">
                <a16:creationId xmlns:a16="http://schemas.microsoft.com/office/drawing/2014/main" xmlns="" id="{FCAD73A0-7E18-4048-B3E5-46C656C7F3A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16194" y="4543167"/>
            <a:ext cx="2541103" cy="1441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379527" y="5787699"/>
            <a:ext cx="1240123" cy="6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0159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CEFB9-77AE-4226-84C5-280A04576A6E}"/>
              </a:ext>
            </a:extLst>
          </p:cNvPr>
          <p:cNvSpPr>
            <a:spLocks noGrp="1"/>
          </p:cNvSpPr>
          <p:nvPr>
            <p:ph type="title"/>
          </p:nvPr>
        </p:nvSpPr>
        <p:spPr>
          <a:xfrm>
            <a:off x="301523" y="258430"/>
            <a:ext cx="11176000" cy="457200"/>
          </a:xfrm>
        </p:spPr>
        <p:txBody>
          <a:bodyPr>
            <a:noAutofit/>
          </a:bodyPr>
          <a:lstStyle/>
          <a:p>
            <a:r>
              <a:rPr lang="en-US" sz="3200" dirty="0"/>
              <a:t>Stokvel Activations in partnership with Flight Centre</a:t>
            </a:r>
          </a:p>
        </p:txBody>
      </p:sp>
      <p:pic>
        <p:nvPicPr>
          <p:cNvPr id="4" name="Picture 3">
            <a:extLst>
              <a:ext uri="{FF2B5EF4-FFF2-40B4-BE49-F238E27FC236}">
                <a16:creationId xmlns:a16="http://schemas.microsoft.com/office/drawing/2014/main" xmlns="" id="{1ACA561E-09E9-4CB0-A56E-4D917C8EC4F5}"/>
              </a:ext>
            </a:extLst>
          </p:cNvPr>
          <p:cNvPicPr>
            <a:picLocks noChangeAspect="1"/>
          </p:cNvPicPr>
          <p:nvPr/>
        </p:nvPicPr>
        <p:blipFill rotWithShape="1">
          <a:blip r:embed="rId3"/>
          <a:srcRect l="834" r="1060" b="1449"/>
          <a:stretch/>
        </p:blipFill>
        <p:spPr>
          <a:xfrm>
            <a:off x="1139869" y="786375"/>
            <a:ext cx="6350695" cy="5668443"/>
          </a:xfrm>
          <a:prstGeom prst="rect">
            <a:avLst/>
          </a:prstGeom>
        </p:spPr>
      </p:pic>
      <p:sp>
        <p:nvSpPr>
          <p:cNvPr id="3" name="Footer Placeholder 2"/>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53</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31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EB4BD8-A483-4B99-9EBB-FB1874E289AB}"/>
              </a:ext>
            </a:extLst>
          </p:cNvPr>
          <p:cNvSpPr>
            <a:spLocks noGrp="1"/>
          </p:cNvSpPr>
          <p:nvPr>
            <p:ph type="title"/>
          </p:nvPr>
        </p:nvSpPr>
        <p:spPr>
          <a:xfrm>
            <a:off x="177800" y="-250521"/>
            <a:ext cx="11176000" cy="1415441"/>
          </a:xfrm>
        </p:spPr>
        <p:txBody>
          <a:bodyPr>
            <a:noAutofit/>
          </a:bodyPr>
          <a:lstStyle/>
          <a:p>
            <a:r>
              <a:rPr lang="en-US" sz="3200" dirty="0"/>
              <a:t>Digital Truck will be used as mobile billboard as well as interactive activation at the Stokvel Events</a:t>
            </a:r>
          </a:p>
        </p:txBody>
      </p:sp>
      <p:pic>
        <p:nvPicPr>
          <p:cNvPr id="4" name="Picture 3">
            <a:extLst>
              <a:ext uri="{FF2B5EF4-FFF2-40B4-BE49-F238E27FC236}">
                <a16:creationId xmlns:a16="http://schemas.microsoft.com/office/drawing/2014/main" xmlns="" id="{758FD59C-6FD3-4BFE-8864-A16127E12E5D}"/>
              </a:ext>
            </a:extLst>
          </p:cNvPr>
          <p:cNvPicPr>
            <a:picLocks noChangeAspect="1"/>
          </p:cNvPicPr>
          <p:nvPr/>
        </p:nvPicPr>
        <p:blipFill>
          <a:blip r:embed="rId2"/>
          <a:stretch>
            <a:fillRect/>
          </a:stretch>
        </p:blipFill>
        <p:spPr>
          <a:xfrm>
            <a:off x="587010" y="868030"/>
            <a:ext cx="11332625" cy="5505603"/>
          </a:xfrm>
          <a:prstGeom prst="rect">
            <a:avLst/>
          </a:prstGeom>
        </p:spPr>
      </p:pic>
      <p:sp>
        <p:nvSpPr>
          <p:cNvPr id="3" name="Footer Placeholder 2"/>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smtClean="0">
                <a:solidFill>
                  <a:prstClr val="white">
                    <a:lumMod val="65000"/>
                  </a:prstClr>
                </a:solidFill>
                <a:latin typeface="Arial" panose="020B0604020202020204" pitchFamily="34" charset="0"/>
                <a:cs typeface="Arial" panose="020B0604020202020204" pitchFamily="34" charset="0"/>
              </a:rPr>
              <a:pPr defTabSz="914432">
                <a:defRPr/>
              </a:pPr>
              <a:t>54</a:t>
            </a:fld>
            <a:endParaRPr lang="en-ZA" sz="675"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8152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00" y="313350"/>
            <a:ext cx="9313333" cy="457200"/>
          </a:xfrm>
        </p:spPr>
        <p:txBody>
          <a:bodyPr>
            <a:noAutofit/>
          </a:bodyPr>
          <a:lstStyle/>
          <a:p>
            <a:r>
              <a:rPr lang="en-US" sz="3600" dirty="0"/>
              <a:t>Provincial Creative</a:t>
            </a:r>
          </a:p>
        </p:txBody>
      </p:sp>
      <p:pic>
        <p:nvPicPr>
          <p:cNvPr id="3" name="Picture 2"/>
          <p:cNvPicPr>
            <a:picLocks noChangeAspect="1"/>
          </p:cNvPicPr>
          <p:nvPr/>
        </p:nvPicPr>
        <p:blipFill>
          <a:blip r:embed="rId3"/>
          <a:stretch>
            <a:fillRect/>
          </a:stretch>
        </p:blipFill>
        <p:spPr>
          <a:xfrm>
            <a:off x="819878" y="937778"/>
            <a:ext cx="9073455" cy="4218520"/>
          </a:xfrm>
          <a:prstGeom prst="rect">
            <a:avLst/>
          </a:prstGeom>
        </p:spPr>
      </p:pic>
      <p:pic>
        <p:nvPicPr>
          <p:cNvPr id="4" name="Picture 7">
            <a:extLst>
              <a:ext uri="{FF2B5EF4-FFF2-40B4-BE49-F238E27FC236}">
                <a16:creationId xmlns:a16="http://schemas.microsoft.com/office/drawing/2014/main" xmlns="" id="{100D3293-15A1-4A0B-B496-1A4675B69E4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041926" y="5802812"/>
            <a:ext cx="1421028" cy="71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a:xfrm>
            <a:off x="418072" y="6452940"/>
            <a:ext cx="4114800" cy="374845"/>
          </a:xfrm>
        </p:spPr>
        <p:txBody>
          <a:bodyPr/>
          <a:lstStyle/>
          <a:p>
            <a:pPr defTabSz="914432">
              <a:defRPr/>
            </a:pPr>
            <a:r>
              <a:rPr lang="en-ZA" sz="1100" i="1" dirty="0" smtClean="0">
                <a:solidFill>
                  <a:prstClr val="black"/>
                </a:solidFill>
              </a:rPr>
              <a:t>Domestic Tourism</a:t>
            </a:r>
            <a:endParaRPr lang="en-ZA" sz="1100" i="1" dirty="0">
              <a:solidFill>
                <a:prstClr val="black"/>
              </a:solidFill>
            </a:endParaRPr>
          </a:p>
        </p:txBody>
      </p:sp>
      <p:sp>
        <p:nvSpPr>
          <p:cNvPr id="7" name="Slide Number Placeholder 6"/>
          <p:cNvSpPr>
            <a:spLocks noGrp="1"/>
          </p:cNvSpPr>
          <p:nvPr>
            <p:ph type="sldNum" sz="quarter" idx="12"/>
          </p:nvPr>
        </p:nvSpPr>
        <p:spPr>
          <a:xfrm>
            <a:off x="9225857" y="6538617"/>
            <a:ext cx="2743200" cy="374845"/>
          </a:xfrm>
        </p:spPr>
        <p:txBody>
          <a:bodyPr/>
          <a:lstStyle/>
          <a:p>
            <a:pPr defTabSz="914432">
              <a:defRPr/>
            </a:pPr>
            <a:fld id="{E40FEAE8-3F87-4A99-BAF2-EE59B96B6E72}" type="slidenum">
              <a:rPr lang="en-ZA" sz="1100" smtClean="0">
                <a:solidFill>
                  <a:prstClr val="black"/>
                </a:solidFill>
              </a:rPr>
              <a:pPr defTabSz="914432">
                <a:defRPr/>
              </a:pPr>
              <a:t>55</a:t>
            </a:fld>
            <a:endParaRPr lang="en-ZA" sz="1100" dirty="0">
              <a:solidFill>
                <a:prstClr val="black"/>
              </a:solidFill>
            </a:endParaRPr>
          </a:p>
        </p:txBody>
      </p:sp>
    </p:spTree>
    <p:extLst>
      <p:ext uri="{BB962C8B-B14F-4D97-AF65-F5344CB8AC3E}">
        <p14:creationId xmlns:p14="http://schemas.microsoft.com/office/powerpoint/2010/main" val="3642483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32">
              <a:defRPr/>
            </a:pPr>
            <a:fld id="{E40FEAE8-3F87-4A99-BAF2-EE59B96B6E72}" type="slidenum">
              <a:rPr lang="en-ZA" sz="1100">
                <a:solidFill>
                  <a:prstClr val="black"/>
                </a:solidFill>
                <a:latin typeface="Calibri" panose="020F0502020204030204"/>
              </a:rPr>
              <a:pPr defTabSz="914432">
                <a:defRPr/>
              </a:pPr>
              <a:t>56</a:t>
            </a:fld>
            <a:endParaRPr lang="en-ZA" sz="1100" dirty="0">
              <a:solidFill>
                <a:prstClr val="black"/>
              </a:solidFill>
              <a:latin typeface="Calibri" panose="020F0502020204030204"/>
            </a:endParaRPr>
          </a:p>
        </p:txBody>
      </p:sp>
      <p:sp>
        <p:nvSpPr>
          <p:cNvPr id="2" name="Title 1"/>
          <p:cNvSpPr>
            <a:spLocks noGrp="1"/>
          </p:cNvSpPr>
          <p:nvPr>
            <p:ph type="title"/>
          </p:nvPr>
        </p:nvSpPr>
        <p:spPr/>
        <p:txBody>
          <a:bodyPr>
            <a:normAutofit/>
          </a:bodyPr>
          <a:lstStyle/>
          <a:p>
            <a:r>
              <a:rPr lang="en-US" sz="3600" dirty="0" smtClean="0"/>
              <a:t>Acronyms</a:t>
            </a:r>
            <a:br>
              <a:rPr lang="en-US" sz="3600" dirty="0" smtClean="0"/>
            </a:br>
            <a:endParaRPr lang="en-US" sz="3600" dirty="0"/>
          </a:p>
        </p:txBody>
      </p:sp>
      <p:sp>
        <p:nvSpPr>
          <p:cNvPr id="3" name="Content Placeholder 2"/>
          <p:cNvSpPr>
            <a:spLocks noGrp="1"/>
          </p:cNvSpPr>
          <p:nvPr>
            <p:ph idx="1"/>
          </p:nvPr>
        </p:nvSpPr>
        <p:spPr/>
        <p:txBody>
          <a:bodyPr>
            <a:normAutofit/>
          </a:bodyPr>
          <a:lstStyle/>
          <a:p>
            <a:pPr marL="171450" indent="-171450" defTabSz="688975">
              <a:lnSpc>
                <a:spcPct val="150000"/>
              </a:lnSpc>
              <a:spcAft>
                <a:spcPts val="600"/>
              </a:spcAft>
            </a:pPr>
            <a:r>
              <a:rPr lang="en-US" sz="2000" dirty="0" smtClean="0"/>
              <a:t>DT:  	    	Department of Tourism </a:t>
            </a:r>
          </a:p>
          <a:p>
            <a:pPr marL="171450" indent="-171450" defTabSz="688975">
              <a:lnSpc>
                <a:spcPct val="150000"/>
              </a:lnSpc>
              <a:spcAft>
                <a:spcPts val="600"/>
              </a:spcAft>
            </a:pPr>
            <a:r>
              <a:rPr lang="en-US" sz="2000" dirty="0" smtClean="0"/>
              <a:t>DTGS:	Domestic </a:t>
            </a:r>
            <a:r>
              <a:rPr lang="en-US" sz="2000" dirty="0"/>
              <a:t>T</a:t>
            </a:r>
            <a:r>
              <a:rPr lang="en-US" sz="2000" dirty="0" smtClean="0"/>
              <a:t>ourism Growth Strategy</a:t>
            </a:r>
          </a:p>
          <a:p>
            <a:pPr marL="171450" indent="-171450" defTabSz="688975">
              <a:lnSpc>
                <a:spcPct val="150000"/>
              </a:lnSpc>
              <a:spcAft>
                <a:spcPts val="600"/>
              </a:spcAft>
            </a:pPr>
            <a:r>
              <a:rPr lang="en-US" sz="2000" dirty="0" smtClean="0"/>
              <a:t>PSC:  	Project Steering Committee</a:t>
            </a:r>
            <a:endParaRPr lang="en-US" sz="2000" dirty="0"/>
          </a:p>
          <a:p>
            <a:pPr marL="171450" indent="-171450" defTabSz="688975">
              <a:lnSpc>
                <a:spcPct val="150000"/>
              </a:lnSpc>
              <a:spcAft>
                <a:spcPts val="600"/>
              </a:spcAft>
            </a:pPr>
            <a:r>
              <a:rPr lang="en-US" sz="2000" dirty="0" smtClean="0"/>
              <a:t>SAT:    	South African Tourism</a:t>
            </a:r>
          </a:p>
          <a:p>
            <a:pPr marL="171450" indent="-171450" defTabSz="688975">
              <a:lnSpc>
                <a:spcPct val="150000"/>
              </a:lnSpc>
              <a:spcAft>
                <a:spcPts val="600"/>
              </a:spcAft>
            </a:pPr>
            <a:r>
              <a:rPr lang="en-US" sz="2000" dirty="0" smtClean="0"/>
              <a:t>STS:	  	Social Tourism Scheme</a:t>
            </a:r>
          </a:p>
          <a:p>
            <a:pPr marL="171450" indent="-171450" defTabSz="688975">
              <a:lnSpc>
                <a:spcPct val="150000"/>
              </a:lnSpc>
              <a:spcAft>
                <a:spcPts val="600"/>
              </a:spcAft>
            </a:pPr>
            <a:r>
              <a:rPr lang="en-US" sz="2000" dirty="0" smtClean="0"/>
              <a:t>TM:  	Tourism Month</a:t>
            </a:r>
          </a:p>
          <a:p>
            <a:endParaRPr lang="en-US" sz="2000" dirty="0"/>
          </a:p>
        </p:txBody>
      </p:sp>
      <p:sp>
        <p:nvSpPr>
          <p:cNvPr id="5" name="Footer Placeholder 4"/>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8996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57</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838201" y="556053"/>
            <a:ext cx="10515600" cy="1853515"/>
          </a:xfrm>
        </p:spPr>
        <p:txBody>
          <a:bodyPr>
            <a:normAutofit/>
          </a:bodyPr>
          <a:lstStyle/>
          <a:p>
            <a:pPr algn="ctr"/>
            <a:r>
              <a:rPr lang="en-US" sz="4000" dirty="0" smtClean="0"/>
              <a:t>THANK   </a:t>
            </a:r>
            <a:r>
              <a:rPr lang="en-US" sz="4000" dirty="0"/>
              <a:t>YOU</a:t>
            </a:r>
          </a:p>
        </p:txBody>
      </p:sp>
      <p:pic>
        <p:nvPicPr>
          <p:cNvPr id="5" name="Picture 7">
            <a:extLst>
              <a:ext uri="{FF2B5EF4-FFF2-40B4-BE49-F238E27FC236}">
                <a16:creationId xmlns:a16="http://schemas.microsoft.com/office/drawing/2014/main" xmlns="" id="{100D3293-15A1-4A0B-B496-1A4675B69E4E}"/>
              </a:ext>
            </a:extLst>
          </p:cNvPr>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17492" y="3375366"/>
            <a:ext cx="2766737" cy="151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National Department of Tourism (ND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423335" y="3343819"/>
            <a:ext cx="3161022" cy="1198024"/>
          </a:xfrm>
          <a:prstGeom prst="rect">
            <a:avLst/>
          </a:prstGeom>
          <a:noFill/>
          <a:ln>
            <a:noFill/>
          </a:ln>
        </p:spPr>
      </p:pic>
      <p:sp>
        <p:nvSpPr>
          <p:cNvPr id="4" name="Footer Placeholder 3"/>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940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95755"/>
            <a:ext cx="10515600" cy="1325563"/>
          </a:xfrm>
        </p:spPr>
        <p:txBody>
          <a:bodyPr/>
          <a:lstStyle/>
          <a:p>
            <a:r>
              <a:rPr lang="en-ZA" dirty="0" smtClean="0">
                <a:latin typeface="Arial" panose="020B0604020202020204" pitchFamily="34" charset="0"/>
                <a:cs typeface="Arial" panose="020B0604020202020204" pitchFamily="34" charset="0"/>
              </a:rPr>
              <a:t>STRATEGIC FRAMEWORK:   </a:t>
            </a:r>
            <a:r>
              <a:rPr lang="en-ZA" i="1" dirty="0" smtClean="0">
                <a:latin typeface="Arial" panose="020B0604020202020204" pitchFamily="34" charset="0"/>
                <a:cs typeface="Arial" panose="020B0604020202020204" pitchFamily="34" charset="0"/>
              </a:rPr>
              <a:t>DEPARTMENT</a:t>
            </a:r>
            <a:r>
              <a:rPr lang="en-ZA" i="1" dirty="0">
                <a:latin typeface="Arial" panose="020B0604020202020204" pitchFamily="34" charset="0"/>
                <a:cs typeface="Arial" panose="020B0604020202020204" pitchFamily="34" charset="0"/>
              </a:rPr>
              <a:t/>
            </a:r>
            <a:br>
              <a:rPr lang="en-ZA" i="1" dirty="0">
                <a:latin typeface="Arial" panose="020B0604020202020204" pitchFamily="34" charset="0"/>
                <a:cs typeface="Arial" panose="020B0604020202020204" pitchFamily="34" charset="0"/>
              </a:rPr>
            </a:br>
            <a:endParaRPr lang="en-ZA"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999286"/>
            <a:ext cx="10515600" cy="4734702"/>
          </a:xfrm>
        </p:spPr>
        <p:txBody>
          <a:bodyPr>
            <a:noAutofit/>
          </a:bodyPr>
          <a:lstStyle/>
          <a:p>
            <a:pPr marL="0" indent="0">
              <a:lnSpc>
                <a:spcPct val="150000"/>
              </a:lnSpc>
              <a:buNone/>
            </a:pPr>
            <a:r>
              <a:rPr lang="en-ZA" sz="2000" dirty="0" smtClean="0">
                <a:latin typeface="Arial" panose="020B0604020202020204" pitchFamily="34" charset="0"/>
                <a:cs typeface="Arial" panose="020B0604020202020204" pitchFamily="34" charset="0"/>
              </a:rPr>
              <a:t>National </a:t>
            </a:r>
            <a:r>
              <a:rPr lang="en-ZA" sz="2000" dirty="0">
                <a:latin typeface="Arial" panose="020B0604020202020204" pitchFamily="34" charset="0"/>
                <a:cs typeface="Arial" panose="020B0604020202020204" pitchFamily="34" charset="0"/>
              </a:rPr>
              <a:t>Tourism Sector Strategy:  2016-2026 (NTSS)</a:t>
            </a:r>
          </a:p>
          <a:p>
            <a:pPr>
              <a:lnSpc>
                <a:spcPct val="150000"/>
              </a:lnSpc>
              <a:buFont typeface="Wingdings" panose="05000000000000000000" pitchFamily="2" charset="2"/>
              <a:buChar char="v"/>
            </a:pPr>
            <a:endParaRPr lang="en-ZA" sz="10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v"/>
            </a:pPr>
            <a:r>
              <a:rPr lang="en-ZA" sz="2000" dirty="0">
                <a:latin typeface="Arial" panose="020B0604020202020204" pitchFamily="34" charset="0"/>
                <a:cs typeface="Arial" panose="020B0604020202020204" pitchFamily="34" charset="0"/>
              </a:rPr>
              <a:t>  Domestic Tourism Growth Strategy Review (2016/17):</a:t>
            </a:r>
          </a:p>
          <a:p>
            <a:pPr lvl="2">
              <a:lnSpc>
                <a:spcPct val="150000"/>
              </a:lnSpc>
              <a:buFont typeface="Wingdings" panose="05000000000000000000" pitchFamily="2" charset="2"/>
              <a:buChar char="§"/>
            </a:pPr>
            <a:r>
              <a:rPr lang="en-ZA" sz="1850" dirty="0">
                <a:latin typeface="Arial" panose="020B0604020202020204" pitchFamily="34" charset="0"/>
                <a:cs typeface="Arial" panose="020B0604020202020204" pitchFamily="34" charset="0"/>
              </a:rPr>
              <a:t>Its objective is to create </a:t>
            </a:r>
            <a:r>
              <a:rPr lang="en-ZA" sz="1850" i="1" dirty="0">
                <a:solidFill>
                  <a:schemeClr val="accent2"/>
                </a:solidFill>
                <a:latin typeface="Arial" panose="020B0604020202020204" pitchFamily="34" charset="0"/>
                <a:cs typeface="Arial" panose="020B0604020202020204" pitchFamily="34" charset="0"/>
              </a:rPr>
              <a:t>“</a:t>
            </a:r>
            <a:r>
              <a:rPr lang="en-ZA" sz="1850" b="1" i="1" dirty="0">
                <a:solidFill>
                  <a:schemeClr val="accent2"/>
                </a:solidFill>
                <a:latin typeface="Arial" panose="020B0604020202020204" pitchFamily="34" charset="0"/>
                <a:cs typeface="Arial" panose="020B0604020202020204" pitchFamily="34" charset="0"/>
              </a:rPr>
              <a:t>A robust domestic tourism economy by 2030”.</a:t>
            </a:r>
          </a:p>
          <a:p>
            <a:pPr lvl="2">
              <a:lnSpc>
                <a:spcPct val="150000"/>
              </a:lnSpc>
              <a:buFont typeface="Wingdings" panose="05000000000000000000" pitchFamily="2" charset="2"/>
              <a:buChar char="§"/>
            </a:pPr>
            <a:r>
              <a:rPr lang="en-ZA" sz="1850" dirty="0">
                <a:latin typeface="Arial" panose="020B0604020202020204" pitchFamily="34" charset="0"/>
                <a:cs typeface="Arial" panose="020B0604020202020204" pitchFamily="34" charset="0"/>
              </a:rPr>
              <a:t>This is to be achieved from</a:t>
            </a:r>
            <a:r>
              <a:rPr lang="en-ZA" sz="1850" b="1" dirty="0">
                <a:latin typeface="Arial" panose="020B0604020202020204" pitchFamily="34" charset="0"/>
                <a:cs typeface="Arial" panose="020B0604020202020204" pitchFamily="34" charset="0"/>
              </a:rPr>
              <a:t> </a:t>
            </a:r>
            <a:r>
              <a:rPr lang="en-ZA" sz="1850" dirty="0">
                <a:latin typeface="Arial" panose="020B0604020202020204" pitchFamily="34" charset="0"/>
                <a:cs typeface="Arial" panose="020B0604020202020204" pitchFamily="34" charset="0"/>
              </a:rPr>
              <a:t>by</a:t>
            </a:r>
            <a:r>
              <a:rPr lang="en-ZA" sz="1850" b="1" dirty="0">
                <a:latin typeface="Arial" panose="020B0604020202020204" pitchFamily="34" charset="0"/>
                <a:cs typeface="Arial" panose="020B0604020202020204" pitchFamily="34" charset="0"/>
              </a:rPr>
              <a:t> </a:t>
            </a:r>
            <a:r>
              <a:rPr lang="en-ZA" sz="1850" b="1" dirty="0">
                <a:solidFill>
                  <a:schemeClr val="accent2"/>
                </a:solidFill>
                <a:latin typeface="Arial" panose="020B0604020202020204" pitchFamily="34" charset="0"/>
                <a:cs typeface="Arial" panose="020B0604020202020204" pitchFamily="34" charset="0"/>
              </a:rPr>
              <a:t>“</a:t>
            </a:r>
            <a:r>
              <a:rPr lang="en-ZA" sz="1850" b="1" i="1" dirty="0">
                <a:solidFill>
                  <a:schemeClr val="accent2"/>
                </a:solidFill>
                <a:latin typeface="Arial" panose="020B0604020202020204" pitchFamily="34" charset="0"/>
                <a:cs typeface="Arial" panose="020B0604020202020204" pitchFamily="34" charset="0"/>
              </a:rPr>
              <a:t>Making affordable and compelling tourism experiences accessible for the domestic tourism market”.</a:t>
            </a:r>
          </a:p>
          <a:p>
            <a:pPr lvl="1">
              <a:lnSpc>
                <a:spcPct val="150000"/>
              </a:lnSpc>
              <a:buFont typeface="Wingdings" panose="05000000000000000000" pitchFamily="2" charset="2"/>
              <a:buChar char="v"/>
            </a:pPr>
            <a:endParaRPr lang="en-ZA" sz="1000" i="1"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v"/>
            </a:pPr>
            <a:r>
              <a:rPr lang="en-ZA" sz="2000" dirty="0">
                <a:latin typeface="Arial" panose="020B0604020202020204" pitchFamily="34" charset="0"/>
                <a:cs typeface="Arial" panose="020B0604020202020204" pitchFamily="34" charset="0"/>
              </a:rPr>
              <a:t>  Domestic Tourism Unit established</a:t>
            </a:r>
          </a:p>
          <a:p>
            <a:pPr>
              <a:lnSpc>
                <a:spcPct val="150000"/>
              </a:lnSpc>
              <a:buFont typeface="Wingdings" panose="05000000000000000000" pitchFamily="2" charset="2"/>
              <a:buChar char="v"/>
            </a:pPr>
            <a:endParaRPr lang="en-ZA" sz="800" b="1" i="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6</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899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40FEAE8-3F87-4A99-BAF2-EE59B96B6E72}" type="slidenum">
              <a:rPr lang="en-ZA" sz="900">
                <a:solidFill>
                  <a:prstClr val="white">
                    <a:lumMod val="65000"/>
                  </a:prstClr>
                </a:solidFill>
                <a:latin typeface="Arial" panose="020B0604020202020204" pitchFamily="34" charset="0"/>
                <a:cs typeface="Arial" panose="020B0604020202020204" pitchFamily="34" charset="0"/>
              </a:rPr>
              <a:pPr/>
              <a:t>7</a:t>
            </a:fld>
            <a:endParaRPr lang="en-ZA" sz="900" dirty="0">
              <a:solidFill>
                <a:prstClr val="white">
                  <a:lumMod val="65000"/>
                </a:prstClr>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96562" y="317832"/>
            <a:ext cx="11775989" cy="1064835"/>
          </a:xfrm>
        </p:spPr>
        <p:txBody>
          <a:bodyPr>
            <a:normAutofit/>
          </a:bodyPr>
          <a:lstStyle/>
          <a:p>
            <a:pPr algn="ctr"/>
            <a:r>
              <a:rPr lang="en-ZA" sz="2800" dirty="0" smtClean="0"/>
              <a:t>OVERARCHING GOAL AND FIVE STRATEGIC NTSS PILLARS</a:t>
            </a:r>
            <a:endParaRPr lang="en-ZA"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85495479"/>
              </p:ext>
            </p:extLst>
          </p:nvPr>
        </p:nvGraphicFramePr>
        <p:xfrm>
          <a:off x="1344706" y="1382666"/>
          <a:ext cx="9434456" cy="4426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1"/>
          <p:cNvSpPr>
            <a:spLocks noGrp="1"/>
          </p:cNvSpPr>
          <p:nvPr>
            <p:ph type="ftr" sz="quarter" idx="11"/>
          </p:nvPr>
        </p:nvSpPr>
        <p:spPr>
          <a:xfrm>
            <a:off x="2152650" y="6082506"/>
            <a:ext cx="2464174" cy="365126"/>
          </a:xfrm>
        </p:spPr>
        <p:txBody>
          <a:bodyPr/>
          <a:lstStyle/>
          <a:p>
            <a:r>
              <a:rPr lang="en-ZA" sz="900" i="1" smtClean="0">
                <a:solidFill>
                  <a:prstClr val="white">
                    <a:lumMod val="65000"/>
                  </a:prstClr>
                </a:solidFill>
                <a:latin typeface="Arial" panose="020B0604020202020204" pitchFamily="34" charset="0"/>
                <a:cs typeface="Arial" panose="020B0604020202020204" pitchFamily="34" charset="0"/>
              </a:rPr>
              <a:t>Domestic Tourism</a:t>
            </a:r>
            <a:endParaRPr lang="en-ZA" sz="900"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191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40FEAE8-3F87-4A99-BAF2-EE59B96B6E72}" type="slidenum">
              <a:rPr lang="en-ZA" sz="900">
                <a:solidFill>
                  <a:prstClr val="white">
                    <a:lumMod val="65000"/>
                  </a:prstClr>
                </a:solidFill>
                <a:latin typeface="Arial" panose="020B0604020202020204" pitchFamily="34" charset="0"/>
                <a:cs typeface="Arial" panose="020B0604020202020204" pitchFamily="34" charset="0"/>
              </a:rPr>
              <a:pPr/>
              <a:t>8</a:t>
            </a:fld>
            <a:endParaRPr lang="en-ZA" sz="900" dirty="0">
              <a:solidFill>
                <a:prstClr val="white">
                  <a:lumMod val="65000"/>
                </a:prstClr>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666975" y="344593"/>
            <a:ext cx="10348857" cy="1175288"/>
          </a:xfrm>
        </p:spPr>
        <p:txBody>
          <a:bodyPr>
            <a:noAutofit/>
          </a:bodyPr>
          <a:lstStyle/>
          <a:p>
            <a:pPr algn="ctr"/>
            <a:r>
              <a:rPr lang="en-ZA" sz="2200" dirty="0"/>
              <a:t>Tourism Sector Support Services: Links on Strategic Objectives, Objective Statements and Programme Performance </a:t>
            </a:r>
            <a:r>
              <a:rPr lang="en-ZA" sz="2200" dirty="0" smtClean="0"/>
              <a:t>Indicators</a:t>
            </a:r>
            <a:br>
              <a:rPr lang="en-ZA" sz="2200" dirty="0" smtClean="0"/>
            </a:br>
            <a:r>
              <a:rPr lang="en-ZA" sz="2200" dirty="0"/>
              <a:t/>
            </a:r>
            <a:br>
              <a:rPr lang="en-ZA" sz="2200" dirty="0"/>
            </a:br>
            <a:r>
              <a:rPr lang="en-ZA" sz="1800" dirty="0"/>
              <a:t>ANNUAL PERFORMANCE PLAN  - DEPARTMENT</a:t>
            </a:r>
          </a:p>
        </p:txBody>
      </p:sp>
      <p:graphicFrame>
        <p:nvGraphicFramePr>
          <p:cNvPr id="6" name="Table 5"/>
          <p:cNvGraphicFramePr>
            <a:graphicFrameLocks noGrp="1"/>
          </p:cNvGraphicFramePr>
          <p:nvPr>
            <p:extLst>
              <p:ext uri="{D42A27DB-BD31-4B8C-83A1-F6EECF244321}">
                <p14:modId xmlns:p14="http://schemas.microsoft.com/office/powerpoint/2010/main" val="4283258833"/>
              </p:ext>
            </p:extLst>
          </p:nvPr>
        </p:nvGraphicFramePr>
        <p:xfrm>
          <a:off x="666975" y="1742301"/>
          <a:ext cx="10348857" cy="4309532"/>
        </p:xfrm>
        <a:graphic>
          <a:graphicData uri="http://schemas.openxmlformats.org/drawingml/2006/table">
            <a:tbl>
              <a:tblPr firstRow="1" bandRow="1">
                <a:tableStyleId>{21E4AEA4-8DFA-4A89-87EB-49C32662AFE0}</a:tableStyleId>
              </a:tblPr>
              <a:tblGrid>
                <a:gridCol w="4584647">
                  <a:extLst>
                    <a:ext uri="{9D8B030D-6E8A-4147-A177-3AD203B41FA5}">
                      <a16:colId xmlns:a16="http://schemas.microsoft.com/office/drawing/2014/main" xmlns="" val="20000"/>
                    </a:ext>
                  </a:extLst>
                </a:gridCol>
                <a:gridCol w="5764210">
                  <a:extLst>
                    <a:ext uri="{9D8B030D-6E8A-4147-A177-3AD203B41FA5}">
                      <a16:colId xmlns:a16="http://schemas.microsoft.com/office/drawing/2014/main" xmlns="" val="20001"/>
                    </a:ext>
                  </a:extLst>
                </a:gridCol>
              </a:tblGrid>
              <a:tr h="798686">
                <a:tc gridSpan="2">
                  <a:txBody>
                    <a:bodyPr/>
                    <a:lstStyle/>
                    <a:p>
                      <a:pPr marL="0" marR="0" indent="0" algn="l" defTabSz="914400" rtl="0" eaLnBrk="1" fontAlgn="auto" latinLnBrk="0" hangingPunct="1">
                        <a:lnSpc>
                          <a:spcPct val="90000"/>
                        </a:lnSpc>
                        <a:spcBef>
                          <a:spcPts val="0"/>
                        </a:spcBef>
                        <a:spcAft>
                          <a:spcPts val="0"/>
                        </a:spcAft>
                        <a:buClrTx/>
                        <a:buSzTx/>
                        <a:buFontTx/>
                        <a:buNone/>
                        <a:tabLst/>
                        <a:defRPr/>
                      </a:pPr>
                      <a:endParaRPr lang="en-ZA" sz="2000" b="1"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90000"/>
                        </a:lnSpc>
                        <a:spcBef>
                          <a:spcPts val="0"/>
                        </a:spcBef>
                        <a:spcAft>
                          <a:spcPts val="0"/>
                        </a:spcAft>
                        <a:buClrTx/>
                        <a:buSzTx/>
                        <a:buFontTx/>
                        <a:buNone/>
                        <a:tabLst/>
                        <a:defRPr/>
                      </a:pPr>
                      <a:r>
                        <a:rPr lang="en-ZA" sz="2000" b="1" dirty="0" smtClean="0">
                          <a:solidFill>
                            <a:schemeClr val="tx1"/>
                          </a:solidFill>
                          <a:latin typeface="Arial" panose="020B0604020202020204" pitchFamily="34" charset="0"/>
                          <a:cs typeface="Arial" panose="020B0604020202020204" pitchFamily="34" charset="0"/>
                        </a:rPr>
                        <a:t>Strategic Objective 5:</a:t>
                      </a:r>
                      <a:r>
                        <a:rPr lang="en-ZA" sz="2000" b="1" baseline="0" dirty="0" smtClean="0">
                          <a:solidFill>
                            <a:schemeClr val="tx1"/>
                          </a:solidFill>
                          <a:latin typeface="Arial" panose="020B0604020202020204" pitchFamily="34" charset="0"/>
                          <a:cs typeface="Arial" panose="020B0604020202020204" pitchFamily="34" charset="0"/>
                        </a:rPr>
                        <a:t>  </a:t>
                      </a:r>
                      <a:r>
                        <a:rPr lang="en-ZA"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To accelerate the transformation of the tourism sector.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AB83"/>
                    </a:solidFill>
                  </a:tcPr>
                </a:tc>
                <a:tc hMerge="1">
                  <a:txBody>
                    <a:bodyPr/>
                    <a:lstStyle/>
                    <a:p>
                      <a:endParaRPr lang="en-ZA"/>
                    </a:p>
                  </a:txBody>
                  <a:tcPr/>
                </a:tc>
                <a:extLst>
                  <a:ext uri="{0D108BD9-81ED-4DB2-BD59-A6C34878D82A}">
                    <a16:rowId xmlns:a16="http://schemas.microsoft.com/office/drawing/2014/main" xmlns="" val="10000"/>
                  </a:ext>
                </a:extLst>
              </a:tr>
              <a:tr h="609986">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ZA" sz="2000" b="1" dirty="0" smtClean="0">
                          <a:solidFill>
                            <a:schemeClr val="tx1"/>
                          </a:solidFill>
                          <a:latin typeface="Arial" panose="020B0604020202020204" pitchFamily="34" charset="0"/>
                          <a:cs typeface="Arial" panose="020B0604020202020204" pitchFamily="34" charset="0"/>
                        </a:rPr>
                        <a:t>Objective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8"/>
                    </a:solid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ZA" sz="2000" b="1" dirty="0" smtClean="0">
                          <a:solidFill>
                            <a:schemeClr val="tx1"/>
                          </a:solidFill>
                          <a:latin typeface="Arial" panose="020B0604020202020204" pitchFamily="34" charset="0"/>
                          <a:cs typeface="Arial" panose="020B0604020202020204" pitchFamily="34" charset="0"/>
                        </a:rPr>
                        <a:t>Programme</a:t>
                      </a:r>
                      <a:r>
                        <a:rPr lang="en-ZA" sz="2000" b="1" baseline="0" dirty="0" smtClean="0">
                          <a:solidFill>
                            <a:schemeClr val="tx1"/>
                          </a:solidFill>
                          <a:latin typeface="Arial" panose="020B0604020202020204" pitchFamily="34" charset="0"/>
                          <a:cs typeface="Arial" panose="020B0604020202020204" pitchFamily="34" charset="0"/>
                        </a:rPr>
                        <a:t> Performance Indicator (PPI)</a:t>
                      </a:r>
                      <a:endParaRPr lang="en-ZA" sz="20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8"/>
                    </a:solidFill>
                  </a:tcPr>
                </a:tc>
                <a:extLst>
                  <a:ext uri="{0D108BD9-81ED-4DB2-BD59-A6C34878D82A}">
                    <a16:rowId xmlns:a16="http://schemas.microsoft.com/office/drawing/2014/main" xmlns="" val="10001"/>
                  </a:ext>
                </a:extLst>
              </a:tr>
              <a:tr h="2109122">
                <a:tc>
                  <a:txBody>
                    <a:bodyPr/>
                    <a:lstStyle/>
                    <a:p>
                      <a:pPr algn="just">
                        <a:lnSpc>
                          <a:spcPct val="150000"/>
                        </a:lnSpc>
                        <a:spcBef>
                          <a:spcPts val="1200"/>
                        </a:spcBef>
                        <a:spcAft>
                          <a:spcPts val="600"/>
                        </a:spcAft>
                      </a:pPr>
                      <a:r>
                        <a:rPr lang="en-ZA" sz="2000" kern="1200" dirty="0" smtClean="0">
                          <a:solidFill>
                            <a:schemeClr val="dk1"/>
                          </a:solidFill>
                          <a:effectLst/>
                          <a:latin typeface="Arial" panose="020B0604020202020204" pitchFamily="34" charset="0"/>
                          <a:ea typeface="+mn-ea"/>
                          <a:cs typeface="Arial" panose="020B0604020202020204" pitchFamily="34" charset="0"/>
                        </a:rPr>
                        <a:t>To implement programmes aimed at the empowerment of marginalised enterprises and individuals to promote inclusive growth of the sector.</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endParaRPr lang="en-ZA" sz="2400" b="1" i="1"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ZA" sz="2400" b="1" i="1" dirty="0" smtClean="0">
                          <a:effectLst/>
                          <a:latin typeface="Arial" panose="020B0604020202020204" pitchFamily="34" charset="0"/>
                          <a:ea typeface="Calibri" panose="020F0502020204030204" pitchFamily="34" charset="0"/>
                          <a:cs typeface="Arial" panose="020B0604020202020204" pitchFamily="34" charset="0"/>
                        </a:rPr>
                        <a:t>PPI </a:t>
                      </a:r>
                      <a:r>
                        <a:rPr lang="en-ZA" sz="2400" b="1" i="1" dirty="0">
                          <a:effectLst/>
                          <a:latin typeface="Arial" panose="020B0604020202020204" pitchFamily="34" charset="0"/>
                          <a:ea typeface="Calibri" panose="020F0502020204030204" pitchFamily="34" charset="0"/>
                          <a:cs typeface="Arial" panose="020B0604020202020204" pitchFamily="34" charset="0"/>
                        </a:rPr>
                        <a:t>2: Number of </a:t>
                      </a:r>
                      <a:r>
                        <a:rPr lang="en-ZA" sz="2400" b="1" i="1" dirty="0" smtClean="0">
                          <a:effectLst/>
                          <a:latin typeface="Arial" panose="020B0604020202020204" pitchFamily="34" charset="0"/>
                          <a:ea typeface="Calibri" panose="020F0502020204030204" pitchFamily="34" charset="0"/>
                          <a:cs typeface="Arial" panose="020B0604020202020204" pitchFamily="34" charset="0"/>
                        </a:rPr>
                        <a:t>initiatives supported to stimulate domestic tourism</a:t>
                      </a:r>
                      <a:endParaRPr lang="en-ZA" sz="2400" b="1"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791738">
                <a:tc gridSpan="2">
                  <a:txBody>
                    <a:bodyPr/>
                    <a:lstStyle/>
                    <a:p>
                      <a:pPr marL="0" marR="0" indent="0" algn="l" defTabSz="914400" rtl="0" eaLnBrk="1" fontAlgn="auto" latinLnBrk="0" hangingPunct="1">
                        <a:lnSpc>
                          <a:spcPct val="90000"/>
                        </a:lnSpc>
                        <a:spcBef>
                          <a:spcPts val="0"/>
                        </a:spcBef>
                        <a:spcAft>
                          <a:spcPts val="0"/>
                        </a:spcAft>
                        <a:buClrTx/>
                        <a:buSzTx/>
                        <a:buFontTx/>
                        <a:buNone/>
                        <a:tabLst/>
                        <a:defRPr/>
                      </a:pPr>
                      <a:endParaRPr lang="en-ZA" sz="1600" b="1" baseline="0" dirty="0" smtClean="0">
                        <a:solidFill>
                          <a:schemeClr val="tx1"/>
                        </a:solidFill>
                        <a:latin typeface="Gill Sans MT" panose="020B05020201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AB83"/>
                    </a:solidFill>
                  </a:tcPr>
                </a:tc>
                <a:tc hMerge="1">
                  <a:txBody>
                    <a:bodyPr/>
                    <a:lstStyle/>
                    <a:p>
                      <a:pPr>
                        <a:lnSpc>
                          <a:spcPct val="90000"/>
                        </a:lnSpc>
                        <a:spcAft>
                          <a:spcPts val="0"/>
                        </a:spcAft>
                      </a:pPr>
                      <a:endParaRPr lang="en-ZA"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7" name="Footer Placeholder 1"/>
          <p:cNvSpPr>
            <a:spLocks noGrp="1"/>
          </p:cNvSpPr>
          <p:nvPr>
            <p:ph type="ftr" sz="quarter" idx="11"/>
          </p:nvPr>
        </p:nvSpPr>
        <p:spPr>
          <a:xfrm>
            <a:off x="1806388" y="6118741"/>
            <a:ext cx="2464174" cy="328893"/>
          </a:xfrm>
        </p:spPr>
        <p:txBody>
          <a:bodyPr/>
          <a:lstStyle/>
          <a:p>
            <a:r>
              <a:rPr lang="en-ZA" sz="900" i="1" smtClean="0">
                <a:solidFill>
                  <a:prstClr val="white">
                    <a:lumMod val="65000"/>
                  </a:prstClr>
                </a:solidFill>
                <a:latin typeface="Arial" panose="020B0604020202020204" pitchFamily="34" charset="0"/>
                <a:cs typeface="Arial" panose="020B0604020202020204" pitchFamily="34" charset="0"/>
              </a:rPr>
              <a:t>Domestic Tourism</a:t>
            </a:r>
            <a:endParaRPr lang="en-ZA" sz="900"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037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16914"/>
            <a:ext cx="10515600" cy="1325563"/>
          </a:xfrm>
        </p:spPr>
        <p:txBody>
          <a:bodyPr/>
          <a:lstStyle/>
          <a:p>
            <a:r>
              <a:rPr lang="en-ZA" dirty="0" smtClean="0">
                <a:latin typeface="Arial" panose="020B0604020202020204" pitchFamily="34" charset="0"/>
                <a:cs typeface="Arial" panose="020B0604020202020204" pitchFamily="34" charset="0"/>
              </a:rPr>
              <a:t>BACKGROUND:</a:t>
            </a:r>
            <a:endParaRPr lang="en-ZA"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838201" y="1167047"/>
            <a:ext cx="10515600" cy="5280591"/>
          </a:xfrm>
        </p:spPr>
        <p:txBody>
          <a:bodyPr>
            <a:noAutofit/>
          </a:bodyPr>
          <a:lstStyle/>
          <a:p>
            <a:pPr marL="568325" indent="-506413" algn="just">
              <a:lnSpc>
                <a:spcPct val="170000"/>
              </a:lnSpc>
              <a:buFont typeface="Wingdings" panose="05000000000000000000" pitchFamily="2" charset="2"/>
              <a:buChar char="v"/>
            </a:pPr>
            <a:r>
              <a:rPr lang="en-ZA" sz="2000" dirty="0" smtClean="0">
                <a:latin typeface="Arial" panose="020B0604020202020204" pitchFamily="34" charset="0"/>
                <a:cs typeface="Arial" panose="020B0604020202020204" pitchFamily="34" charset="0"/>
              </a:rPr>
              <a:t>The Department developed the Domestic Tourism Growth Strategy (DTGS)  2012 - 2020, aligned to the National Tourism Sector Strategy (NTSS).</a:t>
            </a:r>
          </a:p>
          <a:p>
            <a:pPr marL="568325" indent="-506413" algn="just">
              <a:lnSpc>
                <a:spcPct val="170000"/>
              </a:lnSpc>
              <a:spcBef>
                <a:spcPts val="1200"/>
              </a:spcBef>
              <a:buFont typeface="Wingdings" panose="05000000000000000000" pitchFamily="2" charset="2"/>
              <a:buChar char="v"/>
            </a:pPr>
            <a:r>
              <a:rPr lang="en-US" sz="2000" dirty="0" smtClean="0">
                <a:latin typeface="Arial" panose="020B0604020202020204" pitchFamily="34" charset="0"/>
                <a:cs typeface="Arial" panose="020B0604020202020204" pitchFamily="34" charset="0"/>
              </a:rPr>
              <a:t>This DTGS </a:t>
            </a:r>
            <a:r>
              <a:rPr lang="en-US" sz="2000" dirty="0">
                <a:latin typeface="Arial" panose="020B0604020202020204" pitchFamily="34" charset="0"/>
                <a:cs typeface="Arial" panose="020B0604020202020204" pitchFamily="34" charset="0"/>
              </a:rPr>
              <a:t>was compiled with due consideration to the global and domestic contexts as well as in keeping with the priorities of the NTSS. </a:t>
            </a:r>
            <a:endParaRPr lang="en-US" sz="2000" dirty="0" smtClean="0">
              <a:latin typeface="Arial" panose="020B0604020202020204" pitchFamily="34" charset="0"/>
              <a:cs typeface="Arial" panose="020B0604020202020204" pitchFamily="34" charset="0"/>
            </a:endParaRPr>
          </a:p>
          <a:p>
            <a:pPr marL="568325" indent="-506413" algn="just">
              <a:lnSpc>
                <a:spcPct val="170000"/>
              </a:lnSpc>
              <a:spcBef>
                <a:spcPts val="1200"/>
              </a:spcBef>
              <a:buFont typeface="Wingdings" panose="05000000000000000000" pitchFamily="2" charset="2"/>
              <a:buChar char="v"/>
            </a:pPr>
            <a:r>
              <a:rPr lang="en-US" sz="2000" dirty="0" smtClean="0">
                <a:latin typeface="Arial" panose="020B0604020202020204" pitchFamily="34" charset="0"/>
                <a:cs typeface="Arial" panose="020B0604020202020204" pitchFamily="34" charset="0"/>
              </a:rPr>
              <a:t>Through </a:t>
            </a:r>
            <a:r>
              <a:rPr lang="en-US" sz="2000" dirty="0">
                <a:latin typeface="Arial" panose="020B0604020202020204" pitchFamily="34" charset="0"/>
                <a:cs typeface="Arial" panose="020B0604020202020204" pitchFamily="34" charset="0"/>
              </a:rPr>
              <a:t>the strategy, we expect to build a culture that will result in the following:</a:t>
            </a:r>
          </a:p>
          <a:p>
            <a:pPr marL="914400" lvl="1" indent="-284163" algn="just">
              <a:lnSpc>
                <a:spcPct val="17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increased awareness of tourism and its value for the country; and </a:t>
            </a:r>
          </a:p>
          <a:p>
            <a:pPr marL="914400" lvl="1" indent="-284163" algn="just">
              <a:lnSpc>
                <a:spcPct val="17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an increase in the levels of community participation in the tourism sector. </a:t>
            </a:r>
          </a:p>
          <a:p>
            <a:pPr marL="568325" indent="-506413">
              <a:lnSpc>
                <a:spcPct val="170000"/>
              </a:lnSpc>
            </a:pPr>
            <a:endParaRPr lang="en-Z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32">
              <a:defRPr/>
            </a:pPr>
            <a:fld id="{E40FEAE8-3F87-4A99-BAF2-EE59B96B6E72}" type="slidenum">
              <a:rPr lang="en-ZA" sz="675">
                <a:solidFill>
                  <a:prstClr val="white">
                    <a:lumMod val="65000"/>
                  </a:prstClr>
                </a:solidFill>
                <a:latin typeface="Arial" panose="020B0604020202020204" pitchFamily="34" charset="0"/>
                <a:cs typeface="Arial" panose="020B0604020202020204" pitchFamily="34" charset="0"/>
              </a:rPr>
              <a:pPr defTabSz="914432">
                <a:defRPr/>
              </a:pPr>
              <a:t>9</a:t>
            </a:fld>
            <a:endParaRPr lang="en-ZA" sz="675" dirty="0">
              <a:solidFill>
                <a:prstClr val="white">
                  <a:lumMod val="65000"/>
                </a:prstClr>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defTabSz="914432">
              <a:defRPr/>
            </a:pPr>
            <a:r>
              <a:rPr lang="en-ZA" sz="675" i="1" smtClean="0">
                <a:solidFill>
                  <a:prstClr val="white">
                    <a:lumMod val="65000"/>
                  </a:prstClr>
                </a:solidFill>
                <a:latin typeface="Arial" panose="020B0604020202020204" pitchFamily="34" charset="0"/>
                <a:cs typeface="Arial" panose="020B0604020202020204" pitchFamily="34" charset="0"/>
              </a:rPr>
              <a:t>Domestic Tourism</a:t>
            </a:r>
            <a:endParaRPr lang="en-ZA" sz="675" i="1" dirty="0">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6198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GT5EcRtURJCvkE5CE.HA1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10G4D9_KQeGbZCwMTgVaB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kLt6pxTpQqSij4YE_m_.Q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jy03mkmDQ9.CXb12wmVfO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kN3wNjScQmaJ4Io0hswvk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fz.MGxI1QTWth3M1ud2hB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4RXHU6v7SumXbSnU_GaT5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pWGEg5heTFeIq5hmOPShE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yLECwY7uS3yyLYRrH_yQ.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B2f5UqVZQtW8qbqsoDmZm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MizlAfVrS8OUPhYeBBsiA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UF3zL34RweoynFqvDVix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uobEAVcWRci1A.NV7zq5f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zDsI90pdT0aBtF6dQJBYc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2mw6vps8QPOEAdF5zZ_RR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ndCIySToQ5q0KuKJZ42JJ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dyqu8WcfTxGrk32s5o15m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ZIDlqq.hQreEpws6xUr9N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ulTq3byQS_C1l1nTZxa_2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eTfx8KJkSKuTyHEZhXxIm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MVE37yiMRUCWJRT79cQt8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xu.BRgVHT528LYMgXKlf0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KjKboyyTwGFW0jzeYjzn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rSlOw9TASAS6lWaUx0tUn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7xAhI2EkRpiGSUsqhcQVl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xNgrpbKFQ0CT0n5LvwQE6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Myfl5FLKSGm9SnOH6jfn1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oalbu9JMTrytuIWJDJXbH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00JHlLHfSRW8GujvqKSJE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TpBrUA.FTnKfmexhpjPdA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ApZvnQGmTD2K1VctPykOj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TTE6Mi60T8aonaXnYfH68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_PtwmJVXRYOapLbVy.uN3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G3WdFvLlTtKZYPVoqNQ5c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mXYVkTDTSiy5rCUtO8e1O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s8CowlmKTqWUpC3ouABwO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O5i025FTzWBbomjE.9Jy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o85.zs6VTi6mvZSVzXpdo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gLnVMAPLRweYb_3dALrz4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3qPDLUsHQkyv4a0rL5fNq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_5jSfpalT_qQU.UDGuYpY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kw5Ws_6RsKTuuqCf4OTw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J21NjuNdQ5q4PE2dNEAIJ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4LK4R_KRWWrLAPoa_5oY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OkmNRg1qRruTiLiA9cF.F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vrcpBN3eRgCGlnrSaN290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bTJTlcsVTkeiHprbQJ.LF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1yzkSBfLTRm1mu5KEI2TN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VGWjzDIjSB6GP5NWRQpEH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xvLRH8_SqSa3iIhuim_j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KwFjr1.9RMO9pRG9HXPtM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RQe995K3QNSZFPHIvHs7W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2yRQXCp1TSe6bDSQYPL7Q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rpooKab8TTK9_eRU3UNpz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z8YY2bn4Tmal7WKFMSLeB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_ENVQroDQciZP1_T0kow_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Bk6mrP6hRmChKfxJFM6cf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gpnkliXLRvmZtCLzn_wg7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j0Nn2JbdShe_Jo8MUZ0ru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b4BY1Zk2TX278Ag4r1Y18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lXqTnnC.ReeJktj5QoB19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_d4v91LcTtCJuv7nuo2G4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SMneyWHQnmtO8bqH2H85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bAGFT.pMRSqS5sBQCHyBH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R1RI8r0ITO6Llh3jBbYDA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USWMeIR.Qm22M2SAVCfVz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8TY_aO85RZqZicuelFSbk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KsaTQ0BTSWG22qfjR4kzJ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1LR_svHS0SniJ0um2GoE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2SRX4eatQ4imva6zGqvoT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ldGzSiWMQP6JdmvB5fAeb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xVp.T33ZQU.bNwUSDtEYR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n_fV0Ih8R7qPOI44csW9M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U.mhW3M9QVuLki6EU67Fu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x8ojrnUQZiIhKRPJcefQ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9OgJ7j9rQF.AYIE2CX4Pi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tYXsjQPpTOSilikruLQUG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_4Q6NER_TXmVXQ2OccsHo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Ej1itWeCTLaOv40lYBqVe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F6hvfAuRByePnvKZHUKb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gh8pd48oToita8SfCPeWt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8RO_L__Q7evenoX5bcPE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8HCUh96lQKWsXBFVKcLQh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1EFXbk15SmSDMBE_2W.n1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s0ut40SRQ0qjujlKhjzkV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G4PizeCrQcGGkeaKqvtEM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tONrLgVxTcy1KUxEOFsey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FR7RJHL4QnSscJg7MsU9h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p0uBlUE2SlSWpo4Xnqmt3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5UNjMOgOTD2KE0IkWllOC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S4_xiFCGQ5umIr1n0F7zg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Z73ZTacTwCPEhwfrn.k2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TwIi4nPRuOD7jU7TQm_6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0xhBlyNQCqiUPlLQ3tn.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O0mtHtdaRDS00dGewdSY2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XlqL.S6OQTqgLjcQ7BdjC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gwCoGWAoTdeB0MmVdieFG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gm4YNMcdTKC5RHJX6LJfI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ODMGYL_S8.64YIjUXt5y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yAV5buByTo.r7reMItcoQ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wo7zb90RTg.l_KCKEN3NK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03Mrk_BBSWqe4o5Ks5uB5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7D_FNdJ5TXmRCWEdAgMuy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ZjCM25f0QleOiYietKDdS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TxjYIDCtSmqtRo9kUfxoy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x1BfZCb3Rmem_fnY1zrIl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gGQkeaBTQxCElfOxOu14e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qqR5fHnpR0ai0z7NNrE0I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ieYWV7znR.WlkBP5EVFxu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3jfHDAohTSO1F4gm3oEB3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SIiRRHKWQX..7IjbER9ba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2HmkeZX1TSSkjgTYbSOue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BsWF7Ul2SiGUBIzWcNmun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4rPQ04PNTpeji6VSh6ALe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J0Koh6ZvQwO9xU8coCV7V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4gPzjaXnT2GqMt1VlFMzW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OFY3FsaxSYa6AoW9j4H3h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GeUO59iSU2R9txWPhzK1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zn4mrrI8Rr2nJsDiqZFKl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j0VNUyCWSZuC1GoIe25DB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1jCzMkubSn2DXXZHMSzE9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QUHbb1.CTO60.Leb.vW3d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l7gPtp1NTvy91x1xE3uqT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CMzCkMhkSo2qKLfzlictx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QRmYb2_ET4ypB3p8N0LKm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kERH4czkQkKlysruL4f4h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Ny6df.bQ5SXXG8RVyJU7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PWYYLeh0SbG3oh_vEiLV2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bSHdI3PZQ.e3EtC0l.xNp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g0nkeI_9SIyUzc1YHUKLG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04MmBtcYQ3m9tYMDNKsoB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4C22TRjZTOOERNbufRmMnQ"/>
</p:tagLst>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B2BDCB8-2D38-4E51-A163-8CCC057C192A}" vid="{364663F6-3048-4148-8A89-BCA10B8400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1789</TotalTime>
  <Words>5257</Words>
  <Application>Microsoft Office PowerPoint</Application>
  <PresentationFormat>Custom</PresentationFormat>
  <Paragraphs>763</Paragraphs>
  <Slides>57</Slides>
  <Notes>16</Notes>
  <HiddenSlides>0</HiddenSlides>
  <MMClips>5</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75" baseType="lpstr">
      <vt:lpstr>MS PGothic</vt:lpstr>
      <vt:lpstr>Arial</vt:lpstr>
      <vt:lpstr>Arial Narrow</vt:lpstr>
      <vt:lpstr>Calibri</vt:lpstr>
      <vt:lpstr>Calibri Light</vt:lpstr>
      <vt:lpstr>Gill Sans MT</vt:lpstr>
      <vt:lpstr>Helvetica</vt:lpstr>
      <vt:lpstr>Helvetica Light</vt:lpstr>
      <vt:lpstr>MundoSans</vt:lpstr>
      <vt:lpstr>Segoe UI</vt:lpstr>
      <vt:lpstr>Times</vt:lpstr>
      <vt:lpstr>Times New Roman</vt:lpstr>
      <vt:lpstr>Trebuchet MS</vt:lpstr>
      <vt:lpstr>Wingdings</vt:lpstr>
      <vt:lpstr>ヒラギノ角ゴ Pro W3</vt:lpstr>
      <vt:lpstr>3_Office Theme</vt:lpstr>
      <vt:lpstr>think-cell Slide</vt:lpstr>
      <vt:lpstr>Chart</vt:lpstr>
      <vt:lpstr>Briefing by the Department of  Tourism and South African Tourism on the Progress &amp; Interventions to stimulate  Domestic Tourism to:   Select Committee on Trade and International Relations 5 September 2018 </vt:lpstr>
      <vt:lpstr>PRESENTATION OUTLINE</vt:lpstr>
      <vt:lpstr>PURPOSE </vt:lpstr>
      <vt:lpstr>Challenge:    Lack lustre Domestic Tourism  Performance      Source: SA Tourism</vt:lpstr>
      <vt:lpstr>The biggest challenge facing the South African tourism sector is how to grow domestic tourism on the back of tough economic conditions in the country.   The sharp drop in overall domestic tourist trips shows that ordinary South Africans are feeling the pinch.           Source: SA Tourism</vt:lpstr>
      <vt:lpstr>STRATEGIC FRAMEWORK:   DEPARTMENT </vt:lpstr>
      <vt:lpstr>OVERARCHING GOAL AND FIVE STRATEGIC NTSS PILLARS</vt:lpstr>
      <vt:lpstr>Tourism Sector Support Services: Links on Strategic Objectives, Objective Statements and Programme Performance Indicators  ANNUAL PERFORMANCE PLAN  - DEPARTMENT</vt:lpstr>
      <vt:lpstr>BACKGROUND:</vt:lpstr>
      <vt:lpstr>BACKGROUND    (Cont...)</vt:lpstr>
      <vt:lpstr>BACKGROUND   (Cont…)</vt:lpstr>
      <vt:lpstr>RATIONALE:   2016/17 REVISION:</vt:lpstr>
      <vt:lpstr>2016/17 REVISION: DTGS FINDINGS &amp; RECOMMENDATIONS</vt:lpstr>
      <vt:lpstr>2016/17 REVISION: DTGS FINDINGS &amp; RECOMMENDATIONS (Cont…)</vt:lpstr>
      <vt:lpstr> DOMESTIC TOURISM FOCUS AREAS – DEPARTMENT OF TOURISM</vt:lpstr>
      <vt:lpstr>DOMESTIC TOURISM FOCUS AREAS: DEPARTMENT OF TOURISM (Cont….)</vt:lpstr>
      <vt:lpstr> WORKING TOGETHER:  TOURISM MONTH : PROJECT STEERING COMMITTEE (PSC):   </vt:lpstr>
      <vt:lpstr>WORKING TOGETHER: TOURISM MONTH : PROJECT STEERING COMMITTEE (PSC): (Cont...) </vt:lpstr>
      <vt:lpstr>PowerPoint Presentation</vt:lpstr>
      <vt:lpstr>STRATEGIC FRAMEWORK:   SOUTH AFRICAN TOURISM (SAT) </vt:lpstr>
      <vt:lpstr>SA Tourism’s 5-in-5 Strategy: Focus on Driving Domestic Holiday Travel</vt:lpstr>
      <vt:lpstr>To inform the Domestic Market Strategy, a deeper analysis of the South African population was conducted to identify the insights that would help SA Tourism promote domestic holiday travel</vt:lpstr>
      <vt:lpstr>Domestic Marketing Strategy to Meet the Set Targets</vt:lpstr>
      <vt:lpstr>PowerPoint Presentation</vt:lpstr>
      <vt:lpstr>Domestic Market Performance:  Purpose of Trips</vt:lpstr>
      <vt:lpstr>Impact of Macro-economic Environment on Domestic Holiday-taking</vt:lpstr>
      <vt:lpstr>SA Tourism’s Marketing Efforts towards Domestic Holiday Tourism</vt:lpstr>
      <vt:lpstr>Impact of Marketing Efforts: Perceptions towards Domestic Holiday-taking</vt:lpstr>
      <vt:lpstr>Key Barriers to Domestic Holiday Travel: By Segments</vt:lpstr>
      <vt:lpstr>Barriers to promoting domestic holiday travel</vt:lpstr>
      <vt:lpstr>Barriers to promoting domestic holiday travel  (Cont….)</vt:lpstr>
      <vt:lpstr>Goals for the market 2018/19</vt:lpstr>
      <vt:lpstr>Goals for the market 2018/19</vt:lpstr>
      <vt:lpstr>The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Activities</vt:lpstr>
      <vt:lpstr>Radio Campaign Promoting Holiday Travel (sound to be played on the day) </vt:lpstr>
      <vt:lpstr>National and Regional Radio Campaign Promoting Holiday Travel and Packages</vt:lpstr>
      <vt:lpstr>About Holiday Expo</vt:lpstr>
      <vt:lpstr>SHO’T LEFT TRAVEL WEEK 24 – 30 Sept 2018 </vt:lpstr>
      <vt:lpstr>445 partners are registered (discounts ranging from 30% – 50%) Highlights:    (Hidden Gems also part of Travel Week.) </vt:lpstr>
      <vt:lpstr>Out of Home including Airport TV and Gautrain TV: 17 sites </vt:lpstr>
      <vt:lpstr>PowerPoint Presentation</vt:lpstr>
      <vt:lpstr>PowerPoint Presentation</vt:lpstr>
      <vt:lpstr>Mass media promotion: 1 - 30 September</vt:lpstr>
      <vt:lpstr>Stokvel Activations in partnership with Flight Centre</vt:lpstr>
      <vt:lpstr>Digital Truck will be used as mobile billboard as well as interactive activation at the Stokvel Events</vt:lpstr>
      <vt:lpstr>Provincial Creative</vt:lpstr>
      <vt:lpstr>Acronyms </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TOURISM GROWTH STRATEGY THE REVIEW</dc:title>
  <dc:creator>RMogotsi</dc:creator>
  <cp:lastModifiedBy>P van Niekerk</cp:lastModifiedBy>
  <cp:revision>119</cp:revision>
  <cp:lastPrinted>2018-09-03T12:07:35Z</cp:lastPrinted>
  <dcterms:created xsi:type="dcterms:W3CDTF">2018-03-16T07:49:00Z</dcterms:created>
  <dcterms:modified xsi:type="dcterms:W3CDTF">2018-09-03T12:20:07Z</dcterms:modified>
</cp:coreProperties>
</file>