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handoutMasterIdLst>
    <p:handoutMasterId r:id="rId57"/>
  </p:handoutMasterIdLst>
  <p:sldIdLst>
    <p:sldId id="257" r:id="rId2"/>
    <p:sldId id="358" r:id="rId3"/>
    <p:sldId id="365" r:id="rId4"/>
    <p:sldId id="275" r:id="rId5"/>
    <p:sldId id="278" r:id="rId6"/>
    <p:sldId id="276" r:id="rId7"/>
    <p:sldId id="295" r:id="rId8"/>
    <p:sldId id="311" r:id="rId9"/>
    <p:sldId id="366" r:id="rId10"/>
    <p:sldId id="547" r:id="rId11"/>
    <p:sldId id="548" r:id="rId12"/>
    <p:sldId id="549" r:id="rId13"/>
    <p:sldId id="550" r:id="rId14"/>
    <p:sldId id="555" r:id="rId15"/>
    <p:sldId id="519" r:id="rId16"/>
    <p:sldId id="367" r:id="rId17"/>
    <p:sldId id="368" r:id="rId18"/>
    <p:sldId id="521" r:id="rId19"/>
    <p:sldId id="520" r:id="rId20"/>
    <p:sldId id="391" r:id="rId21"/>
    <p:sldId id="522" r:id="rId22"/>
    <p:sldId id="552" r:id="rId23"/>
    <p:sldId id="523" r:id="rId24"/>
    <p:sldId id="524" r:id="rId25"/>
    <p:sldId id="525" r:id="rId26"/>
    <p:sldId id="526" r:id="rId27"/>
    <p:sldId id="527" r:id="rId28"/>
    <p:sldId id="263" r:id="rId29"/>
    <p:sldId id="515" r:id="rId30"/>
    <p:sldId id="544" r:id="rId31"/>
    <p:sldId id="545" r:id="rId32"/>
    <p:sldId id="546" r:id="rId33"/>
    <p:sldId id="489" r:id="rId34"/>
    <p:sldId id="490" r:id="rId35"/>
    <p:sldId id="528" r:id="rId36"/>
    <p:sldId id="529" r:id="rId37"/>
    <p:sldId id="530" r:id="rId38"/>
    <p:sldId id="492" r:id="rId39"/>
    <p:sldId id="532" r:id="rId40"/>
    <p:sldId id="531" r:id="rId41"/>
    <p:sldId id="533" r:id="rId42"/>
    <p:sldId id="497" r:id="rId43"/>
    <p:sldId id="537" r:id="rId44"/>
    <p:sldId id="538" r:id="rId45"/>
    <p:sldId id="539" r:id="rId46"/>
    <p:sldId id="540" r:id="rId47"/>
    <p:sldId id="541" r:id="rId48"/>
    <p:sldId id="542" r:id="rId49"/>
    <p:sldId id="558" r:id="rId50"/>
    <p:sldId id="559" r:id="rId51"/>
    <p:sldId id="556" r:id="rId52"/>
    <p:sldId id="553" r:id="rId53"/>
    <p:sldId id="554" r:id="rId54"/>
    <p:sldId id="557" r:id="rId55"/>
  </p:sldIdLst>
  <p:sldSz cx="9144000" cy="6858000" type="screen4x3"/>
  <p:notesSz cx="6797675" cy="9926638"/>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4B1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74526" autoAdjust="0"/>
  </p:normalViewPr>
  <p:slideViewPr>
    <p:cSldViewPr snapToGrid="0" snapToObjects="1">
      <p:cViewPr varScale="1">
        <p:scale>
          <a:sx n="116" d="100"/>
          <a:sy n="116" d="100"/>
        </p:scale>
        <p:origin x="-1494" y="-114"/>
      </p:cViewPr>
      <p:guideLst>
        <p:guide orient="horz" pos="2358"/>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ManyakanyakaB\Documents\2018%20documents\OtherOrgMatters\DPME\MPAT%201.7Results\MPAT%20TrendAnalysisPerKPA-09Apr2017.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7.xml.rels><?xml version="1.0" encoding="UTF-8" standalone="yes"?>
<Relationships xmlns="http://schemas.openxmlformats.org/package/2006/relationships"><Relationship Id="rId1" Type="http://schemas.openxmlformats.org/officeDocument/2006/relationships/oleObject" Target="file:///C:\Users\ManyakanyakaB\Documents\2018%20documents\OtherOrgMatters\DPME\MPAT%201.7Results\MPAT%20TrendAnalysisPerKPA-09Apr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tx>
            <c:strRef>
              <c:f>Sheet1!$B$1</c:f>
              <c:strCache>
                <c:ptCount val="1"/>
                <c:pt idx="0">
                  <c:v>Sales</c:v>
                </c:pt>
              </c:strCache>
            </c:strRef>
          </c:tx>
          <c:dPt>
            <c:idx val="0"/>
            <c:spPr>
              <a:solidFill>
                <a:srgbClr val="92D050"/>
              </a:solidFill>
            </c:spPr>
          </c:dPt>
          <c:dPt>
            <c:idx val="1"/>
            <c:spPr>
              <a:solidFill>
                <a:srgbClr val="FFFF00"/>
              </a:solidFill>
            </c:spPr>
          </c:dPt>
          <c:dPt>
            <c:idx val="2"/>
            <c:spPr>
              <a:solidFill>
                <a:srgbClr val="FF0000"/>
              </a:solidFill>
            </c:spPr>
          </c:dPt>
          <c:cat>
            <c:strRef>
              <c:f>Sheet1!$A$2:$A$4</c:f>
              <c:strCache>
                <c:ptCount val="3"/>
                <c:pt idx="0">
                  <c:v>Achieved</c:v>
                </c:pt>
                <c:pt idx="1">
                  <c:v>Partially achieved</c:v>
                </c:pt>
                <c:pt idx="2">
                  <c:v>Not achieved</c:v>
                </c:pt>
              </c:strCache>
            </c:strRef>
          </c:cat>
          <c:val>
            <c:numRef>
              <c:f>Sheet1!$B$2:$B$4</c:f>
              <c:numCache>
                <c:formatCode>General</c:formatCode>
                <c:ptCount val="3"/>
                <c:pt idx="0">
                  <c:v>21</c:v>
                </c:pt>
                <c:pt idx="1">
                  <c:v>5</c:v>
                </c:pt>
                <c:pt idx="2">
                  <c:v>6</c:v>
                </c:pt>
              </c:numCache>
            </c:numRef>
          </c:val>
        </c:ser>
        <c:dLbls>
          <c:showCatName val="1"/>
          <c:showPercent val="1"/>
        </c:dLbls>
      </c:pie3DChart>
    </c:plotArea>
    <c:plotVisOnly val="1"/>
    <c:dispBlanksAs val="zero"/>
  </c:chart>
  <c:txPr>
    <a:bodyPr/>
    <a:lstStyle/>
    <a:p>
      <a:pPr>
        <a:defRPr sz="100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tx>
            <c:strRef>
              <c:f>Sheet1!$B$1</c:f>
              <c:strCache>
                <c:ptCount val="1"/>
                <c:pt idx="0">
                  <c:v>Sales</c:v>
                </c:pt>
              </c:strCache>
            </c:strRef>
          </c:tx>
          <c:dPt>
            <c:idx val="0"/>
            <c:spPr>
              <a:solidFill>
                <a:srgbClr val="92D050"/>
              </a:solidFill>
            </c:spPr>
          </c:dPt>
          <c:dPt>
            <c:idx val="1"/>
            <c:spPr>
              <a:solidFill>
                <a:srgbClr val="FFFF00"/>
              </a:solidFill>
            </c:spPr>
          </c:dPt>
          <c:dPt>
            <c:idx val="2"/>
            <c:spPr>
              <a:solidFill>
                <a:srgbClr val="FF0000"/>
              </a:solidFill>
            </c:spPr>
          </c:dPt>
          <c:dLbls>
            <c:dLbl>
              <c:idx val="2"/>
              <c:delete val="1"/>
            </c:dLbl>
            <c:dLbl>
              <c:idx val="4"/>
              <c:spPr/>
              <c:txPr>
                <a:bodyPr/>
                <a:lstStyle/>
                <a:p>
                  <a:pPr>
                    <a:defRPr lang="en-US">
                      <a:solidFill>
                        <a:schemeClr val="bg1"/>
                      </a:solidFill>
                    </a:defRPr>
                  </a:pPr>
                  <a:endParaRPr lang="en-US"/>
                </a:p>
              </c:txPr>
            </c:dLbl>
            <c:txPr>
              <a:bodyPr/>
              <a:lstStyle/>
              <a:p>
                <a:pPr>
                  <a:defRPr lang="en-US"/>
                </a:pPr>
                <a:endParaRPr lang="en-US"/>
              </a:p>
            </c:txPr>
            <c:showCatName val="1"/>
            <c:showPercent val="1"/>
          </c:dLbls>
          <c:cat>
            <c:strRef>
              <c:f>Sheet1!$A$2:$A$4</c:f>
              <c:strCache>
                <c:ptCount val="3"/>
                <c:pt idx="0">
                  <c:v>Achieved</c:v>
                </c:pt>
                <c:pt idx="1">
                  <c:v>Partially achieved</c:v>
                </c:pt>
                <c:pt idx="2">
                  <c:v>Not achieved</c:v>
                </c:pt>
              </c:strCache>
            </c:strRef>
          </c:cat>
          <c:val>
            <c:numRef>
              <c:f>Sheet1!$B$2:$B$4</c:f>
              <c:numCache>
                <c:formatCode>General</c:formatCode>
                <c:ptCount val="3"/>
                <c:pt idx="0">
                  <c:v>2</c:v>
                </c:pt>
                <c:pt idx="1">
                  <c:v>2</c:v>
                </c:pt>
                <c:pt idx="2">
                  <c:v>0</c:v>
                </c:pt>
              </c:numCache>
            </c:numRef>
          </c:val>
        </c:ser>
        <c:dLbls>
          <c:showCatName val="1"/>
          <c:showPercent val="1"/>
        </c:dLbls>
      </c:pie3DChart>
    </c:plotArea>
    <c:plotVisOnly val="1"/>
    <c:dispBlanksAs val="zero"/>
  </c:chart>
  <c:txPr>
    <a:bodyPr/>
    <a:lstStyle/>
    <a:p>
      <a:pPr>
        <a:defRPr sz="1000">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lang="en-US"/>
            </a:pPr>
            <a:r>
              <a:rPr lang="en-ZA" baseline="0" dirty="0" smtClean="0"/>
              <a:t>Main Account</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txPr>
              <a:bodyPr/>
              <a:lstStyle/>
              <a:p>
                <a:pPr>
                  <a:defRPr lang="en-US"/>
                </a:pPr>
                <a:endParaRPr lang="en-US"/>
              </a:p>
            </c:txPr>
            <c:showVal val="1"/>
          </c:dLbls>
          <c:cat>
            <c:strRef>
              <c:f>Sheet1!$A$2:$A$5</c:f>
              <c:strCache>
                <c:ptCount val="4"/>
                <c:pt idx="0">
                  <c:v>P1: Admin</c:v>
                </c:pt>
                <c:pt idx="1">
                  <c:v>P2: Planning</c:v>
                </c:pt>
                <c:pt idx="2">
                  <c:v>P3: Infrastructure</c:v>
                </c:pt>
                <c:pt idx="3">
                  <c:v>P4: Regulation</c:v>
                </c:pt>
              </c:strCache>
            </c:strRef>
          </c:cat>
          <c:val>
            <c:numRef>
              <c:f>Sheet1!$B$2:$B$5</c:f>
              <c:numCache>
                <c:formatCode>0%</c:formatCode>
                <c:ptCount val="4"/>
                <c:pt idx="0">
                  <c:v>0.5</c:v>
                </c:pt>
                <c:pt idx="1">
                  <c:v>0.67000000000000015</c:v>
                </c:pt>
                <c:pt idx="2">
                  <c:v>0.5</c:v>
                </c:pt>
                <c:pt idx="3">
                  <c:v>0.30000000000000004</c:v>
                </c:pt>
              </c:numCache>
            </c:numRef>
          </c:val>
        </c:ser>
        <c:ser>
          <c:idx val="1"/>
          <c:order val="1"/>
          <c:tx>
            <c:strRef>
              <c:f>Sheet1!$C$1</c:f>
              <c:strCache>
                <c:ptCount val="1"/>
                <c:pt idx="0">
                  <c:v>Partially achieved</c:v>
                </c:pt>
              </c:strCache>
            </c:strRef>
          </c:tx>
          <c:spPr>
            <a:solidFill>
              <a:srgbClr val="FFFF00"/>
            </a:solidFill>
          </c:spPr>
          <c:dLbls>
            <c:dLbl>
              <c:idx val="1"/>
              <c:delete val="1"/>
            </c:dLbl>
            <c:txPr>
              <a:bodyPr/>
              <a:lstStyle/>
              <a:p>
                <a:pPr>
                  <a:defRPr lang="en-US"/>
                </a:pPr>
                <a:endParaRPr lang="en-US"/>
              </a:p>
            </c:txPr>
            <c:showVal val="1"/>
          </c:dLbls>
          <c:cat>
            <c:strRef>
              <c:f>Sheet1!$A$2:$A$5</c:f>
              <c:strCache>
                <c:ptCount val="4"/>
                <c:pt idx="0">
                  <c:v>P1: Admin</c:v>
                </c:pt>
                <c:pt idx="1">
                  <c:v>P2: Planning</c:v>
                </c:pt>
                <c:pt idx="2">
                  <c:v>P3: Infrastructure</c:v>
                </c:pt>
                <c:pt idx="3">
                  <c:v>P4: Regulation</c:v>
                </c:pt>
              </c:strCache>
            </c:strRef>
          </c:cat>
          <c:val>
            <c:numRef>
              <c:f>Sheet1!$C$2:$C$5</c:f>
              <c:numCache>
                <c:formatCode>0%</c:formatCode>
                <c:ptCount val="4"/>
                <c:pt idx="0">
                  <c:v>-0.33000000000000007</c:v>
                </c:pt>
                <c:pt idx="1">
                  <c:v>0</c:v>
                </c:pt>
                <c:pt idx="2">
                  <c:v>-7.0000000000000021E-2</c:v>
                </c:pt>
                <c:pt idx="3">
                  <c:v>-0.2</c:v>
                </c:pt>
              </c:numCache>
            </c:numRef>
          </c:val>
        </c:ser>
        <c:ser>
          <c:idx val="2"/>
          <c:order val="2"/>
          <c:tx>
            <c:strRef>
              <c:f>Sheet1!$D$1</c:f>
              <c:strCache>
                <c:ptCount val="1"/>
                <c:pt idx="0">
                  <c:v>Not achieved</c:v>
                </c:pt>
              </c:strCache>
            </c:strRef>
          </c:tx>
          <c:spPr>
            <a:solidFill>
              <a:srgbClr val="FF0000"/>
            </a:solidFill>
          </c:spPr>
          <c:dLbls>
            <c:txPr>
              <a:bodyPr/>
              <a:lstStyle/>
              <a:p>
                <a:pPr>
                  <a:defRPr lang="en-US">
                    <a:solidFill>
                      <a:schemeClr val="tx1"/>
                    </a:solidFill>
                  </a:defRPr>
                </a:pPr>
                <a:endParaRPr lang="en-US"/>
              </a:p>
            </c:txPr>
            <c:showVal val="1"/>
          </c:dLbls>
          <c:cat>
            <c:strRef>
              <c:f>Sheet1!$A$2:$A$5</c:f>
              <c:strCache>
                <c:ptCount val="4"/>
                <c:pt idx="0">
                  <c:v>P1: Admin</c:v>
                </c:pt>
                <c:pt idx="1">
                  <c:v>P2: Planning</c:v>
                </c:pt>
                <c:pt idx="2">
                  <c:v>P3: Infrastructure</c:v>
                </c:pt>
                <c:pt idx="3">
                  <c:v>P4: Regulation</c:v>
                </c:pt>
              </c:strCache>
            </c:strRef>
          </c:cat>
          <c:val>
            <c:numRef>
              <c:f>Sheet1!$D$2:$D$5</c:f>
              <c:numCache>
                <c:formatCode>0%</c:formatCode>
                <c:ptCount val="4"/>
                <c:pt idx="0">
                  <c:v>-0.17</c:v>
                </c:pt>
                <c:pt idx="1">
                  <c:v>-0.33000000000000007</c:v>
                </c:pt>
                <c:pt idx="2">
                  <c:v>-0.43000000000000005</c:v>
                </c:pt>
                <c:pt idx="3">
                  <c:v>-0.5</c:v>
                </c:pt>
              </c:numCache>
            </c:numRef>
          </c:val>
        </c:ser>
        <c:dLbls/>
        <c:gapWidth val="95"/>
        <c:overlap val="100"/>
        <c:axId val="96744960"/>
        <c:axId val="96746496"/>
      </c:barChart>
      <c:catAx>
        <c:axId val="96744960"/>
        <c:scaling>
          <c:orientation val="minMax"/>
        </c:scaling>
        <c:axPos val="b"/>
        <c:majorTickMark val="none"/>
        <c:tickLblPos val="nextTo"/>
        <c:txPr>
          <a:bodyPr/>
          <a:lstStyle/>
          <a:p>
            <a:pPr>
              <a:defRPr lang="en-US"/>
            </a:pPr>
            <a:endParaRPr lang="en-US"/>
          </a:p>
        </c:txPr>
        <c:crossAx val="96746496"/>
        <c:crosses val="autoZero"/>
        <c:auto val="1"/>
        <c:lblAlgn val="ctr"/>
        <c:lblOffset val="100"/>
      </c:catAx>
      <c:valAx>
        <c:axId val="96746496"/>
        <c:scaling>
          <c:orientation val="minMax"/>
        </c:scaling>
        <c:axPos val="l"/>
        <c:majorGridlines/>
        <c:title>
          <c:tx>
            <c:rich>
              <a:bodyPr/>
              <a:lstStyle/>
              <a:p>
                <a:pPr>
                  <a:defRPr lang="en-US"/>
                </a:pPr>
                <a:r>
                  <a:rPr lang="en-ZA" dirty="0" smtClean="0"/>
                  <a:t>% achievement of quarterly milestones</a:t>
                </a:r>
                <a:endParaRPr lang="en-ZA" dirty="0"/>
              </a:p>
            </c:rich>
          </c:tx>
          <c:layout/>
        </c:title>
        <c:numFmt formatCode="0%" sourceLinked="1"/>
        <c:majorTickMark val="none"/>
        <c:tickLblPos val="nextTo"/>
        <c:txPr>
          <a:bodyPr/>
          <a:lstStyle/>
          <a:p>
            <a:pPr>
              <a:defRPr lang="en-US"/>
            </a:pPr>
            <a:endParaRPr lang="en-US"/>
          </a:p>
        </c:txPr>
        <c:crossAx val="96744960"/>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lang="en-US"/>
            </a:pPr>
            <a:r>
              <a:rPr lang="en-ZA" dirty="0" smtClean="0"/>
              <a:t>Water Trading sub-programmes </a:t>
            </a:r>
            <a:endParaRPr lang="en-ZA" dirty="0"/>
          </a:p>
        </c:rich>
      </c:tx>
      <c:layout/>
    </c:title>
    <c:plotArea>
      <c:layout/>
      <c:barChart>
        <c:barDir val="col"/>
        <c:grouping val="percentStacked"/>
        <c:ser>
          <c:idx val="0"/>
          <c:order val="0"/>
          <c:tx>
            <c:strRef>
              <c:f>Sheet1!$B$1</c:f>
              <c:strCache>
                <c:ptCount val="1"/>
                <c:pt idx="0">
                  <c:v>Achieved</c:v>
                </c:pt>
              </c:strCache>
            </c:strRef>
          </c:tx>
          <c:spPr>
            <a:solidFill>
              <a:srgbClr val="92D050"/>
            </a:solidFill>
          </c:spPr>
          <c:dLbls>
            <c:dLbl>
              <c:idx val="1"/>
              <c:delete val="1"/>
            </c:dLbl>
            <c:txPr>
              <a:bodyPr/>
              <a:lstStyle/>
              <a:p>
                <a:pPr>
                  <a:defRPr lang="en-US"/>
                </a:pPr>
                <a:endParaRPr lang="en-US"/>
              </a:p>
            </c:txPr>
            <c:showVal val="1"/>
          </c:dLbls>
          <c:cat>
            <c:strRef>
              <c:f>Sheet1!$A$2:$A$3</c:f>
              <c:strCache>
                <c:ptCount val="2"/>
                <c:pt idx="0">
                  <c:v>Fin Mgt</c:v>
                </c:pt>
                <c:pt idx="1">
                  <c:v>Proto CMAs</c:v>
                </c:pt>
              </c:strCache>
            </c:strRef>
          </c:cat>
          <c:val>
            <c:numRef>
              <c:f>Sheet1!$B$2:$B$3</c:f>
              <c:numCache>
                <c:formatCode>0%</c:formatCode>
                <c:ptCount val="2"/>
                <c:pt idx="0">
                  <c:v>0.67000000000000015</c:v>
                </c:pt>
                <c:pt idx="1">
                  <c:v>0</c:v>
                </c:pt>
              </c:numCache>
            </c:numRef>
          </c:val>
        </c:ser>
        <c:ser>
          <c:idx val="1"/>
          <c:order val="1"/>
          <c:tx>
            <c:strRef>
              <c:f>Sheet1!$C$1</c:f>
              <c:strCache>
                <c:ptCount val="1"/>
                <c:pt idx="0">
                  <c:v>Partially achieved</c:v>
                </c:pt>
              </c:strCache>
            </c:strRef>
          </c:tx>
          <c:spPr>
            <a:solidFill>
              <a:srgbClr val="FFFF00"/>
            </a:solidFill>
          </c:spPr>
          <c:dLbls>
            <c:dLbl>
              <c:idx val="0"/>
              <c:layout/>
              <c:showVal val="1"/>
            </c:dLbl>
            <c:dLbl>
              <c:idx val="1"/>
              <c:layout/>
              <c:showVal val="1"/>
            </c:dLbl>
            <c:delete val="1"/>
          </c:dLbls>
          <c:cat>
            <c:strRef>
              <c:f>Sheet1!$A$2:$A$3</c:f>
              <c:strCache>
                <c:ptCount val="2"/>
                <c:pt idx="0">
                  <c:v>Fin Mgt</c:v>
                </c:pt>
                <c:pt idx="1">
                  <c:v>Proto CMAs</c:v>
                </c:pt>
              </c:strCache>
            </c:strRef>
          </c:cat>
          <c:val>
            <c:numRef>
              <c:f>Sheet1!$C$2:$C$3</c:f>
              <c:numCache>
                <c:formatCode>0%</c:formatCode>
                <c:ptCount val="2"/>
                <c:pt idx="0">
                  <c:v>-0.33000000000000007</c:v>
                </c:pt>
                <c:pt idx="1">
                  <c:v>-1</c:v>
                </c:pt>
              </c:numCache>
            </c:numRef>
          </c:val>
        </c:ser>
        <c:ser>
          <c:idx val="2"/>
          <c:order val="2"/>
          <c:tx>
            <c:strRef>
              <c:f>Sheet1!$D$1</c:f>
              <c:strCache>
                <c:ptCount val="1"/>
                <c:pt idx="0">
                  <c:v>Not achieved</c:v>
                </c:pt>
              </c:strCache>
            </c:strRef>
          </c:tx>
          <c:spPr>
            <a:solidFill>
              <a:srgbClr val="FF0000"/>
            </a:solidFill>
          </c:spPr>
          <c:cat>
            <c:strRef>
              <c:f>Sheet1!$A$2:$A$3</c:f>
              <c:strCache>
                <c:ptCount val="2"/>
                <c:pt idx="0">
                  <c:v>Fin Mgt</c:v>
                </c:pt>
                <c:pt idx="1">
                  <c:v>Proto CMAs</c:v>
                </c:pt>
              </c:strCache>
            </c:strRef>
          </c:cat>
          <c:val>
            <c:numRef>
              <c:f>Sheet1!$D$2:$D$3</c:f>
              <c:numCache>
                <c:formatCode>0%</c:formatCode>
                <c:ptCount val="2"/>
                <c:pt idx="0">
                  <c:v>0</c:v>
                </c:pt>
                <c:pt idx="1">
                  <c:v>0</c:v>
                </c:pt>
              </c:numCache>
            </c:numRef>
          </c:val>
        </c:ser>
        <c:dLbls/>
        <c:gapWidth val="95"/>
        <c:overlap val="100"/>
        <c:axId val="100020608"/>
        <c:axId val="100022144"/>
      </c:barChart>
      <c:catAx>
        <c:axId val="100020608"/>
        <c:scaling>
          <c:orientation val="minMax"/>
        </c:scaling>
        <c:axPos val="b"/>
        <c:majorTickMark val="none"/>
        <c:tickLblPos val="nextTo"/>
        <c:txPr>
          <a:bodyPr/>
          <a:lstStyle/>
          <a:p>
            <a:pPr>
              <a:defRPr lang="en-US"/>
            </a:pPr>
            <a:endParaRPr lang="en-US"/>
          </a:p>
        </c:txPr>
        <c:crossAx val="100022144"/>
        <c:crosses val="autoZero"/>
        <c:auto val="1"/>
        <c:lblAlgn val="ctr"/>
        <c:lblOffset val="100"/>
      </c:catAx>
      <c:valAx>
        <c:axId val="100022144"/>
        <c:scaling>
          <c:orientation val="minMax"/>
        </c:scaling>
        <c:axPos val="l"/>
        <c:majorGridlines/>
        <c:title>
          <c:tx>
            <c:rich>
              <a:bodyPr/>
              <a:lstStyle/>
              <a:p>
                <a:pPr>
                  <a:defRPr lang="en-US"/>
                </a:pPr>
                <a:r>
                  <a:rPr lang="en-ZA" dirty="0" smtClean="0"/>
                  <a:t>% achievement</a:t>
                </a:r>
                <a:r>
                  <a:rPr lang="en-ZA" baseline="0" dirty="0" smtClean="0"/>
                  <a:t> of  quarterly milestones</a:t>
                </a:r>
              </a:p>
            </c:rich>
          </c:tx>
          <c:layout/>
        </c:title>
        <c:numFmt formatCode="0%" sourceLinked="1"/>
        <c:majorTickMark val="none"/>
        <c:tickLblPos val="nextTo"/>
        <c:txPr>
          <a:bodyPr/>
          <a:lstStyle/>
          <a:p>
            <a:pPr>
              <a:defRPr lang="en-US"/>
            </a:pPr>
            <a:endParaRPr lang="en-US"/>
          </a:p>
        </c:txPr>
        <c:crossAx val="100020608"/>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chart>
  <c:txPr>
    <a:bodyPr/>
    <a:lstStyle/>
    <a:p>
      <a:pPr>
        <a:defRPr sz="1000">
          <a:latin typeface="Arial" pitchFamily="34" charset="0"/>
          <a:cs typeface="Arial"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Five year trend analysis</a:t>
            </a:r>
          </a:p>
        </c:rich>
      </c:tx>
    </c:title>
    <c:plotArea>
      <c:layout/>
      <c:lineChart>
        <c:grouping val="standard"/>
        <c:ser>
          <c:idx val="0"/>
          <c:order val="0"/>
          <c:tx>
            <c:strRef>
              <c:f>'Trend analysis'!$B$1</c:f>
              <c:strCache>
                <c:ptCount val="1"/>
                <c:pt idx="0">
                  <c:v>Compliance level </c:v>
                </c:pt>
              </c:strCache>
            </c:strRef>
          </c:tx>
          <c:cat>
            <c:strRef>
              <c:f>'Trend analysis'!$A$2:$A$7</c:f>
              <c:strCache>
                <c:ptCount val="6"/>
                <c:pt idx="0">
                  <c:v>MPAT 1.2</c:v>
                </c:pt>
                <c:pt idx="1">
                  <c:v>MPAT 1.3</c:v>
                </c:pt>
                <c:pt idx="2">
                  <c:v>MPAT 1.4</c:v>
                </c:pt>
                <c:pt idx="3">
                  <c:v>MPAT 1.5</c:v>
                </c:pt>
                <c:pt idx="4">
                  <c:v>MPAT 1.6</c:v>
                </c:pt>
                <c:pt idx="5">
                  <c:v>MPAT 1.7</c:v>
                </c:pt>
              </c:strCache>
            </c:strRef>
          </c:cat>
          <c:val>
            <c:numRef>
              <c:f>'Trend analysis'!$B$2:$B$7</c:f>
              <c:numCache>
                <c:formatCode>0%</c:formatCode>
                <c:ptCount val="6"/>
                <c:pt idx="0">
                  <c:v>0.17</c:v>
                </c:pt>
                <c:pt idx="1">
                  <c:v>0.36000000000000004</c:v>
                </c:pt>
                <c:pt idx="2">
                  <c:v>0.56000000000000005</c:v>
                </c:pt>
                <c:pt idx="3">
                  <c:v>0.47000000000000003</c:v>
                </c:pt>
                <c:pt idx="4">
                  <c:v>0.43000000000000005</c:v>
                </c:pt>
                <c:pt idx="5">
                  <c:v>0.6100000000000001</c:v>
                </c:pt>
              </c:numCache>
            </c:numRef>
          </c:val>
        </c:ser>
        <c:dLbls/>
        <c:marker val="1"/>
        <c:axId val="80548224"/>
        <c:axId val="80696832"/>
      </c:lineChart>
      <c:catAx>
        <c:axId val="80548224"/>
        <c:scaling>
          <c:orientation val="minMax"/>
        </c:scaling>
        <c:axPos val="b"/>
        <c:majorTickMark val="none"/>
        <c:tickLblPos val="nextTo"/>
        <c:crossAx val="80696832"/>
        <c:crosses val="autoZero"/>
        <c:auto val="1"/>
        <c:lblAlgn val="ctr"/>
        <c:lblOffset val="100"/>
      </c:catAx>
      <c:valAx>
        <c:axId val="80696832"/>
        <c:scaling>
          <c:orientation val="minMax"/>
        </c:scaling>
        <c:axPos val="l"/>
        <c:majorGridlines/>
        <c:title>
          <c:tx>
            <c:rich>
              <a:bodyPr/>
              <a:lstStyle/>
              <a:p>
                <a:pPr>
                  <a:defRPr/>
                </a:pPr>
                <a:r>
                  <a:rPr lang="en-ZA"/>
                  <a:t>% of compliance per year</a:t>
                </a:r>
              </a:p>
            </c:rich>
          </c:tx>
        </c:title>
        <c:numFmt formatCode="0%" sourceLinked="1"/>
        <c:majorTickMark val="none"/>
        <c:tickLblPos val="nextTo"/>
        <c:crossAx val="80548224"/>
        <c:crosses val="autoZero"/>
        <c:crossBetween val="between"/>
      </c:valAx>
      <c:dTable>
        <c:showHorzBorder val="1"/>
        <c:showVertBorder val="1"/>
        <c:showOutline val="1"/>
        <c:showKeys val="1"/>
      </c:dTable>
    </c:plotArea>
    <c:plotVisOnly val="1"/>
    <c:dispBlanksAs val="gap"/>
  </c:chart>
  <c:txPr>
    <a:bodyPr/>
    <a:lstStyle/>
    <a:p>
      <a:pPr>
        <a:defRPr sz="1400">
          <a:latin typeface="Franklin Gothic Book"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sz="1800" b="1" i="0" baseline="0" dirty="0" smtClean="0">
                <a:effectLst/>
              </a:rPr>
              <a:t>Analysis based on final </a:t>
            </a:r>
            <a:r>
              <a:rPr lang="en-US" sz="1800" b="1" i="0" baseline="0" dirty="0" err="1" smtClean="0">
                <a:effectLst/>
              </a:rPr>
              <a:t>MPAT</a:t>
            </a:r>
            <a:r>
              <a:rPr lang="en-US" sz="1800" b="1" i="0" baseline="0" dirty="0" smtClean="0">
                <a:effectLst/>
              </a:rPr>
              <a:t> 1.7 moderation results </a:t>
            </a:r>
            <a:endParaRPr lang="en-US" dirty="0">
              <a:effectLst/>
            </a:endParaRPr>
          </a:p>
        </c:rich>
      </c:tx>
    </c:title>
    <c:plotArea>
      <c:layout/>
      <c:barChart>
        <c:barDir val="col"/>
        <c:grouping val="percentStacked"/>
        <c:ser>
          <c:idx val="0"/>
          <c:order val="0"/>
          <c:tx>
            <c:strRef>
              <c:f>Sheet1!$B$1</c:f>
              <c:strCache>
                <c:ptCount val="1"/>
                <c:pt idx="0">
                  <c:v>Level 1</c:v>
                </c:pt>
              </c:strCache>
            </c:strRef>
          </c:tx>
          <c:spPr>
            <a:solidFill>
              <a:srgbClr val="FF0000"/>
            </a:solidFill>
          </c:spPr>
          <c:dLbls>
            <c:showVal val="1"/>
          </c:dLbls>
          <c:cat>
            <c:strRef>
              <c:f>Sheet1!$A$2:$A$7</c:f>
              <c:strCache>
                <c:ptCount val="6"/>
                <c:pt idx="0">
                  <c:v>MPAT 1.2</c:v>
                </c:pt>
                <c:pt idx="1">
                  <c:v>MPAT 1.3</c:v>
                </c:pt>
                <c:pt idx="2">
                  <c:v>MPAT 1.4</c:v>
                </c:pt>
                <c:pt idx="3">
                  <c:v>MPAT 1.5</c:v>
                </c:pt>
                <c:pt idx="4">
                  <c:v>MPAT 1.6</c:v>
                </c:pt>
                <c:pt idx="5">
                  <c:v>MPAT 1.7</c:v>
                </c:pt>
              </c:strCache>
            </c:strRef>
          </c:cat>
          <c:val>
            <c:numRef>
              <c:f>Sheet1!$B$2:$B$7</c:f>
              <c:numCache>
                <c:formatCode>0%</c:formatCode>
                <c:ptCount val="6"/>
                <c:pt idx="0">
                  <c:v>-0.36000000000000004</c:v>
                </c:pt>
                <c:pt idx="1">
                  <c:v>-0.15000000000000002</c:v>
                </c:pt>
                <c:pt idx="2">
                  <c:v>-9.0000000000000011E-2</c:v>
                </c:pt>
                <c:pt idx="3">
                  <c:v>-0.18000000000000002</c:v>
                </c:pt>
                <c:pt idx="4">
                  <c:v>-0.14000000000000001</c:v>
                </c:pt>
                <c:pt idx="5">
                  <c:v>-4.0000000000000008E-2</c:v>
                </c:pt>
              </c:numCache>
            </c:numRef>
          </c:val>
        </c:ser>
        <c:ser>
          <c:idx val="1"/>
          <c:order val="1"/>
          <c:tx>
            <c:strRef>
              <c:f>Sheet1!$C$1</c:f>
              <c:strCache>
                <c:ptCount val="1"/>
                <c:pt idx="0">
                  <c:v>Level 2</c:v>
                </c:pt>
              </c:strCache>
            </c:strRef>
          </c:tx>
          <c:spPr>
            <a:solidFill>
              <a:srgbClr val="FFC000"/>
            </a:solidFill>
          </c:spPr>
          <c:dLbls>
            <c:showVal val="1"/>
          </c:dLbls>
          <c:cat>
            <c:strRef>
              <c:f>Sheet1!$A$2:$A$7</c:f>
              <c:strCache>
                <c:ptCount val="6"/>
                <c:pt idx="0">
                  <c:v>MPAT 1.2</c:v>
                </c:pt>
                <c:pt idx="1">
                  <c:v>MPAT 1.3</c:v>
                </c:pt>
                <c:pt idx="2">
                  <c:v>MPAT 1.4</c:v>
                </c:pt>
                <c:pt idx="3">
                  <c:v>MPAT 1.5</c:v>
                </c:pt>
                <c:pt idx="4">
                  <c:v>MPAT 1.6</c:v>
                </c:pt>
                <c:pt idx="5">
                  <c:v>MPAT 1.7</c:v>
                </c:pt>
              </c:strCache>
            </c:strRef>
          </c:cat>
          <c:val>
            <c:numRef>
              <c:f>Sheet1!$C$2:$C$7</c:f>
              <c:numCache>
                <c:formatCode>0%</c:formatCode>
                <c:ptCount val="6"/>
                <c:pt idx="0">
                  <c:v>-0.47000000000000003</c:v>
                </c:pt>
                <c:pt idx="1">
                  <c:v>-0.49000000000000005</c:v>
                </c:pt>
                <c:pt idx="2">
                  <c:v>-0.35000000000000003</c:v>
                </c:pt>
                <c:pt idx="3">
                  <c:v>-0.21000000000000002</c:v>
                </c:pt>
                <c:pt idx="4">
                  <c:v>-0.23</c:v>
                </c:pt>
                <c:pt idx="5">
                  <c:v>-0.22</c:v>
                </c:pt>
              </c:numCache>
            </c:numRef>
          </c:val>
        </c:ser>
        <c:ser>
          <c:idx val="2"/>
          <c:order val="2"/>
          <c:tx>
            <c:strRef>
              <c:f>Sheet1!$D$1</c:f>
              <c:strCache>
                <c:ptCount val="1"/>
                <c:pt idx="0">
                  <c:v>Level 2+</c:v>
                </c:pt>
              </c:strCache>
            </c:strRef>
          </c:tx>
          <c:spPr>
            <a:solidFill>
              <a:schemeClr val="accent6">
                <a:lumMod val="20000"/>
                <a:lumOff val="80000"/>
              </a:schemeClr>
            </a:solidFill>
          </c:spPr>
          <c:dPt>
            <c:idx val="3"/>
            <c:spPr>
              <a:solidFill>
                <a:schemeClr val="accent6">
                  <a:lumMod val="20000"/>
                  <a:lumOff val="80000"/>
                </a:schemeClr>
              </a:solidFill>
              <a:ln>
                <a:solidFill>
                  <a:schemeClr val="accent6">
                    <a:lumMod val="20000"/>
                    <a:lumOff val="80000"/>
                  </a:schemeClr>
                </a:solidFill>
              </a:ln>
            </c:spPr>
          </c:dPt>
          <c:dLbls>
            <c:dLbl>
              <c:idx val="0"/>
              <c:delete val="1"/>
            </c:dLbl>
            <c:dLbl>
              <c:idx val="1"/>
              <c:delete val="1"/>
            </c:dLbl>
            <c:dLbl>
              <c:idx val="2"/>
              <c:delete val="1"/>
            </c:dLbl>
            <c:showVal val="1"/>
          </c:dLbls>
          <c:cat>
            <c:strRef>
              <c:f>Sheet1!$A$2:$A$7</c:f>
              <c:strCache>
                <c:ptCount val="6"/>
                <c:pt idx="0">
                  <c:v>MPAT 1.2</c:v>
                </c:pt>
                <c:pt idx="1">
                  <c:v>MPAT 1.3</c:v>
                </c:pt>
                <c:pt idx="2">
                  <c:v>MPAT 1.4</c:v>
                </c:pt>
                <c:pt idx="3">
                  <c:v>MPAT 1.5</c:v>
                </c:pt>
                <c:pt idx="4">
                  <c:v>MPAT 1.6</c:v>
                </c:pt>
                <c:pt idx="5">
                  <c:v>MPAT 1.7</c:v>
                </c:pt>
              </c:strCache>
            </c:strRef>
          </c:cat>
          <c:val>
            <c:numRef>
              <c:f>Sheet1!$D$2:$D$7</c:f>
              <c:numCache>
                <c:formatCode>0%</c:formatCode>
                <c:ptCount val="6"/>
                <c:pt idx="0">
                  <c:v>0</c:v>
                </c:pt>
                <c:pt idx="1">
                  <c:v>0</c:v>
                </c:pt>
                <c:pt idx="2">
                  <c:v>0</c:v>
                </c:pt>
                <c:pt idx="3">
                  <c:v>-0.14000000000000001</c:v>
                </c:pt>
                <c:pt idx="4">
                  <c:v>-0.2</c:v>
                </c:pt>
                <c:pt idx="5">
                  <c:v>-0.13</c:v>
                </c:pt>
              </c:numCache>
            </c:numRef>
          </c:val>
        </c:ser>
        <c:ser>
          <c:idx val="3"/>
          <c:order val="3"/>
          <c:tx>
            <c:strRef>
              <c:f>Sheet1!$E$1</c:f>
              <c:strCache>
                <c:ptCount val="1"/>
                <c:pt idx="0">
                  <c:v>Level 3</c:v>
                </c:pt>
              </c:strCache>
            </c:strRef>
          </c:tx>
          <c:spPr>
            <a:solidFill>
              <a:srgbClr val="FFFF00"/>
            </a:solidFill>
          </c:spPr>
          <c:dLbls>
            <c:showVal val="1"/>
          </c:dLbls>
          <c:cat>
            <c:strRef>
              <c:f>Sheet1!$A$2:$A$7</c:f>
              <c:strCache>
                <c:ptCount val="6"/>
                <c:pt idx="0">
                  <c:v>MPAT 1.2</c:v>
                </c:pt>
                <c:pt idx="1">
                  <c:v>MPAT 1.3</c:v>
                </c:pt>
                <c:pt idx="2">
                  <c:v>MPAT 1.4</c:v>
                </c:pt>
                <c:pt idx="3">
                  <c:v>MPAT 1.5</c:v>
                </c:pt>
                <c:pt idx="4">
                  <c:v>MPAT 1.6</c:v>
                </c:pt>
                <c:pt idx="5">
                  <c:v>MPAT 1.7</c:v>
                </c:pt>
              </c:strCache>
            </c:strRef>
          </c:cat>
          <c:val>
            <c:numRef>
              <c:f>Sheet1!$E$2:$E$7</c:f>
              <c:numCache>
                <c:formatCode>0%</c:formatCode>
                <c:ptCount val="6"/>
                <c:pt idx="0">
                  <c:v>0.17</c:v>
                </c:pt>
                <c:pt idx="1">
                  <c:v>0.27</c:v>
                </c:pt>
                <c:pt idx="2">
                  <c:v>0.41000000000000003</c:v>
                </c:pt>
                <c:pt idx="3">
                  <c:v>0.29000000000000004</c:v>
                </c:pt>
                <c:pt idx="4">
                  <c:v>0.2</c:v>
                </c:pt>
                <c:pt idx="5">
                  <c:v>0.30000000000000004</c:v>
                </c:pt>
              </c:numCache>
            </c:numRef>
          </c:val>
        </c:ser>
        <c:ser>
          <c:idx val="4"/>
          <c:order val="4"/>
          <c:tx>
            <c:strRef>
              <c:f>Sheet1!$F$1</c:f>
              <c:strCache>
                <c:ptCount val="1"/>
                <c:pt idx="0">
                  <c:v>Level 4</c:v>
                </c:pt>
              </c:strCache>
            </c:strRef>
          </c:tx>
          <c:spPr>
            <a:solidFill>
              <a:srgbClr val="92D050"/>
            </a:solidFill>
          </c:spPr>
          <c:dLbls>
            <c:dLbl>
              <c:idx val="0"/>
              <c:delete val="1"/>
            </c:dLbl>
            <c:showVal val="1"/>
          </c:dLbls>
          <c:cat>
            <c:strRef>
              <c:f>Sheet1!$A$2:$A$7</c:f>
              <c:strCache>
                <c:ptCount val="6"/>
                <c:pt idx="0">
                  <c:v>MPAT 1.2</c:v>
                </c:pt>
                <c:pt idx="1">
                  <c:v>MPAT 1.3</c:v>
                </c:pt>
                <c:pt idx="2">
                  <c:v>MPAT 1.4</c:v>
                </c:pt>
                <c:pt idx="3">
                  <c:v>MPAT 1.5</c:v>
                </c:pt>
                <c:pt idx="4">
                  <c:v>MPAT 1.6</c:v>
                </c:pt>
                <c:pt idx="5">
                  <c:v>MPAT 1.7</c:v>
                </c:pt>
              </c:strCache>
            </c:strRef>
          </c:cat>
          <c:val>
            <c:numRef>
              <c:f>Sheet1!$F$2:$F$7</c:f>
              <c:numCache>
                <c:formatCode>0%</c:formatCode>
                <c:ptCount val="6"/>
                <c:pt idx="0" formatCode="General">
                  <c:v>0</c:v>
                </c:pt>
                <c:pt idx="1">
                  <c:v>9.0000000000000011E-2</c:v>
                </c:pt>
                <c:pt idx="2">
                  <c:v>0.15000000000000002</c:v>
                </c:pt>
                <c:pt idx="3">
                  <c:v>0.18000000000000002</c:v>
                </c:pt>
                <c:pt idx="4">
                  <c:v>0.23</c:v>
                </c:pt>
                <c:pt idx="5">
                  <c:v>0.30000000000000004</c:v>
                </c:pt>
              </c:numCache>
            </c:numRef>
          </c:val>
        </c:ser>
        <c:dLbls/>
        <c:gapWidth val="95"/>
        <c:overlap val="100"/>
        <c:axId val="115385088"/>
        <c:axId val="115386624"/>
      </c:barChart>
      <c:catAx>
        <c:axId val="115385088"/>
        <c:scaling>
          <c:orientation val="minMax"/>
        </c:scaling>
        <c:axPos val="b"/>
        <c:majorTickMark val="none"/>
        <c:tickLblPos val="nextTo"/>
        <c:crossAx val="115386624"/>
        <c:crosses val="autoZero"/>
        <c:auto val="1"/>
        <c:lblAlgn val="ctr"/>
        <c:lblOffset val="100"/>
      </c:catAx>
      <c:valAx>
        <c:axId val="115386624"/>
        <c:scaling>
          <c:orientation val="minMax"/>
        </c:scaling>
        <c:axPos val="l"/>
        <c:majorGridlines/>
        <c:numFmt formatCode="0%" sourceLinked="1"/>
        <c:majorTickMark val="none"/>
        <c:tickLblPos val="nextTo"/>
        <c:crossAx val="115385088"/>
        <c:crosses val="autoZero"/>
        <c:crossBetween val="between"/>
      </c:valAx>
      <c:dTable>
        <c:showHorzBorder val="1"/>
        <c:showVertBorder val="1"/>
        <c:showOutline val="1"/>
        <c:showKeys val="1"/>
      </c:dTable>
    </c:plotArea>
    <c:plotVisOnly val="1"/>
    <c:dispBlanksAs val="gap"/>
  </c:chart>
  <c:txPr>
    <a:bodyPr/>
    <a:lstStyle/>
    <a:p>
      <a:pPr>
        <a:defRPr sz="1400">
          <a:latin typeface="Franklin Gothic Book"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percentStacked"/>
        <c:ser>
          <c:idx val="0"/>
          <c:order val="0"/>
          <c:tx>
            <c:strRef>
              <c:f>'Comparison per KPA'!$A$3</c:f>
              <c:strCache>
                <c:ptCount val="1"/>
                <c:pt idx="0">
                  <c:v>Level 1</c:v>
                </c:pt>
              </c:strCache>
            </c:strRef>
          </c:tx>
          <c:spPr>
            <a:solidFill>
              <a:srgbClr val="FF0000"/>
            </a:solidFill>
          </c:spPr>
          <c:dLbls>
            <c:dLbl>
              <c:idx val="2"/>
              <c:delete val="1"/>
            </c:dLbl>
            <c:dLbl>
              <c:idx val="5"/>
              <c:delete val="1"/>
            </c:dLbl>
            <c:dLbl>
              <c:idx val="9"/>
              <c:delete val="1"/>
            </c:dLbl>
            <c:dLbl>
              <c:idx val="10"/>
              <c:delete val="1"/>
            </c:dLbl>
            <c:dLbl>
              <c:idx val="11"/>
              <c:delete val="1"/>
            </c:dLbl>
            <c:dLbl>
              <c:idx val="14"/>
              <c:delete val="1"/>
            </c:dLbl>
            <c:dLbl>
              <c:idx val="17"/>
              <c:delete val="1"/>
            </c:dLbl>
            <c:dLbl>
              <c:idx val="21"/>
              <c:delete val="1"/>
            </c:dLbl>
            <c:dLbl>
              <c:idx val="22"/>
              <c:delete val="1"/>
            </c:dLbl>
            <c:dLbl>
              <c:idx val="23"/>
              <c:delete val="1"/>
            </c:dLbl>
            <c:txPr>
              <a:bodyPr/>
              <a:lstStyle/>
              <a:p>
                <a:pPr>
                  <a:defRPr sz="800"/>
                </a:pPr>
                <a:endParaRPr lang="en-US"/>
              </a:p>
            </c:txPr>
            <c:showVal val="1"/>
          </c:dLbls>
          <c:cat>
            <c:multiLvlStrRef>
              <c:f>'Comparison per KPA'!$N$1:$Y$2</c:f>
              <c:multiLvlStrCache>
                <c:ptCount val="12"/>
                <c:lvl>
                  <c:pt idx="0">
                    <c:v>Strat Mgt</c:v>
                  </c:pt>
                  <c:pt idx="1">
                    <c:v>G &amp; A</c:v>
                  </c:pt>
                  <c:pt idx="2">
                    <c:v>HRM</c:v>
                  </c:pt>
                  <c:pt idx="3">
                    <c:v>Fin. Mgt</c:v>
                  </c:pt>
                  <c:pt idx="4">
                    <c:v>Strat Mgt</c:v>
                  </c:pt>
                  <c:pt idx="5">
                    <c:v>G &amp; A</c:v>
                  </c:pt>
                  <c:pt idx="6">
                    <c:v>HRM</c:v>
                  </c:pt>
                  <c:pt idx="7">
                    <c:v>Fin. Mgt</c:v>
                  </c:pt>
                  <c:pt idx="8">
                    <c:v>Strat Mgt</c:v>
                  </c:pt>
                  <c:pt idx="9">
                    <c:v>G &amp; A</c:v>
                  </c:pt>
                  <c:pt idx="10">
                    <c:v>HRM</c:v>
                  </c:pt>
                  <c:pt idx="11">
                    <c:v>Fin. Mgt</c:v>
                  </c:pt>
                </c:lvl>
                <c:lvl>
                  <c:pt idx="0">
                    <c:v>MPAT 1.5</c:v>
                  </c:pt>
                  <c:pt idx="4">
                    <c:v>MPAT 1.6</c:v>
                  </c:pt>
                  <c:pt idx="8">
                    <c:v>MPAT 1.7</c:v>
                  </c:pt>
                </c:lvl>
              </c:multiLvlStrCache>
            </c:multiLvlStrRef>
          </c:cat>
          <c:val>
            <c:numRef>
              <c:f>'Comparison per KPA'!$N$3:$Y$3</c:f>
              <c:numCache>
                <c:formatCode>0%</c:formatCode>
                <c:ptCount val="12"/>
                <c:pt idx="0">
                  <c:v>-0.43000000000000005</c:v>
                </c:pt>
                <c:pt idx="1">
                  <c:v>-0.46</c:v>
                </c:pt>
                <c:pt idx="2">
                  <c:v>0</c:v>
                </c:pt>
                <c:pt idx="3">
                  <c:v>-0.11</c:v>
                </c:pt>
                <c:pt idx="4">
                  <c:v>-0.4</c:v>
                </c:pt>
                <c:pt idx="5">
                  <c:v>0</c:v>
                </c:pt>
                <c:pt idx="6">
                  <c:v>-0.18000000000000002</c:v>
                </c:pt>
                <c:pt idx="7">
                  <c:v>-0.12000000000000001</c:v>
                </c:pt>
                <c:pt idx="8">
                  <c:v>-0.25</c:v>
                </c:pt>
                <c:pt idx="9">
                  <c:v>0</c:v>
                </c:pt>
                <c:pt idx="10">
                  <c:v>0</c:v>
                </c:pt>
                <c:pt idx="11">
                  <c:v>0</c:v>
                </c:pt>
              </c:numCache>
            </c:numRef>
          </c:val>
        </c:ser>
        <c:ser>
          <c:idx val="1"/>
          <c:order val="1"/>
          <c:tx>
            <c:strRef>
              <c:f>'Comparison per KPA'!$A$4</c:f>
              <c:strCache>
                <c:ptCount val="1"/>
                <c:pt idx="0">
                  <c:v>Level 2</c:v>
                </c:pt>
              </c:strCache>
            </c:strRef>
          </c:tx>
          <c:spPr>
            <a:solidFill>
              <a:srgbClr val="FFC000"/>
            </a:solidFill>
          </c:spPr>
          <c:dLbls>
            <c:dLbl>
              <c:idx val="0"/>
              <c:delete val="1"/>
            </c:dLbl>
            <c:dLbl>
              <c:idx val="4"/>
              <c:delete val="1"/>
            </c:dLbl>
            <c:dLbl>
              <c:idx val="9"/>
              <c:delete val="1"/>
            </c:dLbl>
            <c:dLbl>
              <c:idx val="12"/>
              <c:delete val="1"/>
            </c:dLbl>
            <c:dLbl>
              <c:idx val="16"/>
              <c:delete val="1"/>
            </c:dLbl>
            <c:dLbl>
              <c:idx val="21"/>
              <c:delete val="1"/>
            </c:dLbl>
            <c:txPr>
              <a:bodyPr/>
              <a:lstStyle/>
              <a:p>
                <a:pPr>
                  <a:defRPr sz="800"/>
                </a:pPr>
                <a:endParaRPr lang="en-US"/>
              </a:p>
            </c:txPr>
            <c:showVal val="1"/>
          </c:dLbls>
          <c:cat>
            <c:multiLvlStrRef>
              <c:f>'Comparison per KPA'!$N$1:$Y$2</c:f>
              <c:multiLvlStrCache>
                <c:ptCount val="12"/>
                <c:lvl>
                  <c:pt idx="0">
                    <c:v>Strat Mgt</c:v>
                  </c:pt>
                  <c:pt idx="1">
                    <c:v>G &amp; A</c:v>
                  </c:pt>
                  <c:pt idx="2">
                    <c:v>HRM</c:v>
                  </c:pt>
                  <c:pt idx="3">
                    <c:v>Fin. Mgt</c:v>
                  </c:pt>
                  <c:pt idx="4">
                    <c:v>Strat Mgt</c:v>
                  </c:pt>
                  <c:pt idx="5">
                    <c:v>G &amp; A</c:v>
                  </c:pt>
                  <c:pt idx="6">
                    <c:v>HRM</c:v>
                  </c:pt>
                  <c:pt idx="7">
                    <c:v>Fin. Mgt</c:v>
                  </c:pt>
                  <c:pt idx="8">
                    <c:v>Strat Mgt</c:v>
                  </c:pt>
                  <c:pt idx="9">
                    <c:v>G &amp; A</c:v>
                  </c:pt>
                  <c:pt idx="10">
                    <c:v>HRM</c:v>
                  </c:pt>
                  <c:pt idx="11">
                    <c:v>Fin. Mgt</c:v>
                  </c:pt>
                </c:lvl>
                <c:lvl>
                  <c:pt idx="0">
                    <c:v>MPAT 1.5</c:v>
                  </c:pt>
                  <c:pt idx="4">
                    <c:v>MPAT 1.6</c:v>
                  </c:pt>
                  <c:pt idx="8">
                    <c:v>MPAT 1.7</c:v>
                  </c:pt>
                </c:lvl>
              </c:multiLvlStrCache>
            </c:multiLvlStrRef>
          </c:cat>
          <c:val>
            <c:numRef>
              <c:f>'Comparison per KPA'!$N$4:$Y$4</c:f>
              <c:numCache>
                <c:formatCode>0%</c:formatCode>
                <c:ptCount val="12"/>
                <c:pt idx="0">
                  <c:v>0</c:v>
                </c:pt>
                <c:pt idx="1">
                  <c:v>-9.0000000000000011E-2</c:v>
                </c:pt>
                <c:pt idx="2">
                  <c:v>-0.46</c:v>
                </c:pt>
                <c:pt idx="3">
                  <c:v>-0.27</c:v>
                </c:pt>
                <c:pt idx="4">
                  <c:v>0</c:v>
                </c:pt>
                <c:pt idx="5">
                  <c:v>-0.1</c:v>
                </c:pt>
                <c:pt idx="6">
                  <c:v>-0.27</c:v>
                </c:pt>
                <c:pt idx="7">
                  <c:v>-0.44</c:v>
                </c:pt>
                <c:pt idx="8">
                  <c:v>-0.25</c:v>
                </c:pt>
                <c:pt idx="9">
                  <c:v>0</c:v>
                </c:pt>
                <c:pt idx="10">
                  <c:v>-0.37000000000000005</c:v>
                </c:pt>
                <c:pt idx="11">
                  <c:v>-0.2</c:v>
                </c:pt>
              </c:numCache>
            </c:numRef>
          </c:val>
        </c:ser>
        <c:ser>
          <c:idx val="2"/>
          <c:order val="2"/>
          <c:tx>
            <c:strRef>
              <c:f>'Comparison per KPA'!$A$5</c:f>
              <c:strCache>
                <c:ptCount val="1"/>
                <c:pt idx="0">
                  <c:v>Level 2+</c:v>
                </c:pt>
              </c:strCache>
            </c:strRef>
          </c:tx>
          <c:spPr>
            <a:solidFill>
              <a:schemeClr val="accent6">
                <a:lumMod val="20000"/>
                <a:lumOff val="80000"/>
              </a:schemeClr>
            </a:solidFill>
          </c:spPr>
          <c:dLbls>
            <c:dLbl>
              <c:idx val="4"/>
              <c:delete val="1"/>
            </c:dLbl>
            <c:dLbl>
              <c:idx val="7"/>
              <c:delete val="1"/>
            </c:dLbl>
            <c:dLbl>
              <c:idx val="8"/>
              <c:delete val="1"/>
            </c:dLbl>
            <c:dLbl>
              <c:idx val="11"/>
              <c:delete val="1"/>
            </c:dLbl>
            <c:dLbl>
              <c:idx val="16"/>
              <c:delete val="1"/>
            </c:dLbl>
            <c:dLbl>
              <c:idx val="19"/>
              <c:delete val="1"/>
            </c:dLbl>
            <c:dLbl>
              <c:idx val="20"/>
              <c:delete val="1"/>
            </c:dLbl>
            <c:dLbl>
              <c:idx val="23"/>
              <c:delete val="1"/>
            </c:dLbl>
            <c:txPr>
              <a:bodyPr/>
              <a:lstStyle/>
              <a:p>
                <a:pPr>
                  <a:defRPr sz="800"/>
                </a:pPr>
                <a:endParaRPr lang="en-US"/>
              </a:p>
            </c:txPr>
            <c:showVal val="1"/>
          </c:dLbls>
          <c:cat>
            <c:multiLvlStrRef>
              <c:f>'Comparison per KPA'!$N$1:$Y$2</c:f>
              <c:multiLvlStrCache>
                <c:ptCount val="12"/>
                <c:lvl>
                  <c:pt idx="0">
                    <c:v>Strat Mgt</c:v>
                  </c:pt>
                  <c:pt idx="1">
                    <c:v>G &amp; A</c:v>
                  </c:pt>
                  <c:pt idx="2">
                    <c:v>HRM</c:v>
                  </c:pt>
                  <c:pt idx="3">
                    <c:v>Fin. Mgt</c:v>
                  </c:pt>
                  <c:pt idx="4">
                    <c:v>Strat Mgt</c:v>
                  </c:pt>
                  <c:pt idx="5">
                    <c:v>G &amp; A</c:v>
                  </c:pt>
                  <c:pt idx="6">
                    <c:v>HRM</c:v>
                  </c:pt>
                  <c:pt idx="7">
                    <c:v>Fin. Mgt</c:v>
                  </c:pt>
                  <c:pt idx="8">
                    <c:v>Strat Mgt</c:v>
                  </c:pt>
                  <c:pt idx="9">
                    <c:v>G &amp; A</c:v>
                  </c:pt>
                  <c:pt idx="10">
                    <c:v>HRM</c:v>
                  </c:pt>
                  <c:pt idx="11">
                    <c:v>Fin. Mgt</c:v>
                  </c:pt>
                </c:lvl>
                <c:lvl>
                  <c:pt idx="0">
                    <c:v>MPAT 1.5</c:v>
                  </c:pt>
                  <c:pt idx="4">
                    <c:v>MPAT 1.6</c:v>
                  </c:pt>
                  <c:pt idx="8">
                    <c:v>MPAT 1.7</c:v>
                  </c:pt>
                </c:lvl>
              </c:multiLvlStrCache>
            </c:multiLvlStrRef>
          </c:cat>
          <c:val>
            <c:numRef>
              <c:f>'Comparison per KPA'!$N$5:$Y$5</c:f>
              <c:numCache>
                <c:formatCode>0%</c:formatCode>
                <c:ptCount val="12"/>
                <c:pt idx="0">
                  <c:v>-0.14000000000000001</c:v>
                </c:pt>
                <c:pt idx="1">
                  <c:v>-0.18000000000000002</c:v>
                </c:pt>
                <c:pt idx="2">
                  <c:v>-0.27</c:v>
                </c:pt>
                <c:pt idx="3">
                  <c:v>-0.22</c:v>
                </c:pt>
                <c:pt idx="4">
                  <c:v>0</c:v>
                </c:pt>
                <c:pt idx="5">
                  <c:v>-0.4</c:v>
                </c:pt>
                <c:pt idx="6">
                  <c:v>-0.27</c:v>
                </c:pt>
                <c:pt idx="7">
                  <c:v>0</c:v>
                </c:pt>
                <c:pt idx="8">
                  <c:v>0</c:v>
                </c:pt>
                <c:pt idx="9">
                  <c:v>-0.33000000000000007</c:v>
                </c:pt>
                <c:pt idx="10">
                  <c:v>-0.13</c:v>
                </c:pt>
                <c:pt idx="11">
                  <c:v>0</c:v>
                </c:pt>
              </c:numCache>
            </c:numRef>
          </c:val>
        </c:ser>
        <c:ser>
          <c:idx val="3"/>
          <c:order val="3"/>
          <c:tx>
            <c:strRef>
              <c:f>'Comparison per KPA'!$A$6</c:f>
              <c:strCache>
                <c:ptCount val="1"/>
                <c:pt idx="0">
                  <c:v>Level 3</c:v>
                </c:pt>
              </c:strCache>
            </c:strRef>
          </c:tx>
          <c:spPr>
            <a:solidFill>
              <a:srgbClr val="FFFF00"/>
            </a:solidFill>
          </c:spPr>
          <c:dLbls>
            <c:dLbl>
              <c:idx val="1"/>
              <c:delete val="1"/>
            </c:dLbl>
            <c:dLbl>
              <c:idx val="13"/>
              <c:delete val="1"/>
            </c:dLbl>
            <c:txPr>
              <a:bodyPr/>
              <a:lstStyle/>
              <a:p>
                <a:pPr>
                  <a:defRPr sz="800"/>
                </a:pPr>
                <a:endParaRPr lang="en-US"/>
              </a:p>
            </c:txPr>
            <c:showVal val="1"/>
          </c:dLbls>
          <c:cat>
            <c:multiLvlStrRef>
              <c:f>'Comparison per KPA'!$N$1:$Y$2</c:f>
              <c:multiLvlStrCache>
                <c:ptCount val="12"/>
                <c:lvl>
                  <c:pt idx="0">
                    <c:v>Strat Mgt</c:v>
                  </c:pt>
                  <c:pt idx="1">
                    <c:v>G &amp; A</c:v>
                  </c:pt>
                  <c:pt idx="2">
                    <c:v>HRM</c:v>
                  </c:pt>
                  <c:pt idx="3">
                    <c:v>Fin. Mgt</c:v>
                  </c:pt>
                  <c:pt idx="4">
                    <c:v>Strat Mgt</c:v>
                  </c:pt>
                  <c:pt idx="5">
                    <c:v>G &amp; A</c:v>
                  </c:pt>
                  <c:pt idx="6">
                    <c:v>HRM</c:v>
                  </c:pt>
                  <c:pt idx="7">
                    <c:v>Fin. Mgt</c:v>
                  </c:pt>
                  <c:pt idx="8">
                    <c:v>Strat Mgt</c:v>
                  </c:pt>
                  <c:pt idx="9">
                    <c:v>G &amp; A</c:v>
                  </c:pt>
                  <c:pt idx="10">
                    <c:v>HRM</c:v>
                  </c:pt>
                  <c:pt idx="11">
                    <c:v>Fin. Mgt</c:v>
                  </c:pt>
                </c:lvl>
                <c:lvl>
                  <c:pt idx="0">
                    <c:v>MPAT 1.5</c:v>
                  </c:pt>
                  <c:pt idx="4">
                    <c:v>MPAT 1.6</c:v>
                  </c:pt>
                  <c:pt idx="8">
                    <c:v>MPAT 1.7</c:v>
                  </c:pt>
                </c:lvl>
              </c:multiLvlStrCache>
            </c:multiLvlStrRef>
          </c:cat>
          <c:val>
            <c:numRef>
              <c:f>'Comparison per KPA'!$N$6:$Y$6</c:f>
              <c:numCache>
                <c:formatCode>0%</c:formatCode>
                <c:ptCount val="12"/>
                <c:pt idx="0">
                  <c:v>0.29000000000000004</c:v>
                </c:pt>
                <c:pt idx="1">
                  <c:v>0</c:v>
                </c:pt>
                <c:pt idx="2">
                  <c:v>0.27</c:v>
                </c:pt>
                <c:pt idx="3">
                  <c:v>0.33000000000000007</c:v>
                </c:pt>
                <c:pt idx="4">
                  <c:v>0.4</c:v>
                </c:pt>
                <c:pt idx="5">
                  <c:v>0.2</c:v>
                </c:pt>
                <c:pt idx="6">
                  <c:v>9.0000000000000011E-2</c:v>
                </c:pt>
                <c:pt idx="7">
                  <c:v>0.22</c:v>
                </c:pt>
                <c:pt idx="8">
                  <c:v>0.5</c:v>
                </c:pt>
                <c:pt idx="9">
                  <c:v>0.17</c:v>
                </c:pt>
                <c:pt idx="10">
                  <c:v>0.37000000000000005</c:v>
                </c:pt>
                <c:pt idx="11">
                  <c:v>0.2</c:v>
                </c:pt>
              </c:numCache>
            </c:numRef>
          </c:val>
        </c:ser>
        <c:ser>
          <c:idx val="4"/>
          <c:order val="4"/>
          <c:tx>
            <c:strRef>
              <c:f>'Comparison per KPA'!$A$7</c:f>
              <c:strCache>
                <c:ptCount val="1"/>
                <c:pt idx="0">
                  <c:v>Level 4</c:v>
                </c:pt>
              </c:strCache>
            </c:strRef>
          </c:tx>
          <c:spPr>
            <a:solidFill>
              <a:srgbClr val="92D050"/>
            </a:solidFill>
          </c:spPr>
          <c:dLbls>
            <c:dLbl>
              <c:idx val="0"/>
              <c:showVal val="1"/>
            </c:dLbl>
            <c:dLbl>
              <c:idx val="1"/>
              <c:showVal val="1"/>
            </c:dLbl>
            <c:dLbl>
              <c:idx val="4"/>
              <c:showVal val="1"/>
            </c:dLbl>
            <c:dLbl>
              <c:idx val="5"/>
              <c:showVal val="1"/>
            </c:dLbl>
            <c:dLbl>
              <c:idx val="6"/>
              <c:showVal val="1"/>
            </c:dLbl>
            <c:dLbl>
              <c:idx val="7"/>
              <c:showVal val="1"/>
            </c:dLbl>
            <c:dLbl>
              <c:idx val="9"/>
              <c:showVal val="1"/>
            </c:dLbl>
            <c:dLbl>
              <c:idx val="10"/>
              <c:showVal val="1"/>
            </c:dLbl>
            <c:dLbl>
              <c:idx val="11"/>
              <c:showVal val="1"/>
            </c:dLbl>
            <c:dLbl>
              <c:idx val="12"/>
              <c:showVal val="1"/>
            </c:dLbl>
            <c:dLbl>
              <c:idx val="13"/>
              <c:showVal val="1"/>
            </c:dLbl>
            <c:dLbl>
              <c:idx val="16"/>
              <c:showVal val="1"/>
            </c:dLbl>
            <c:dLbl>
              <c:idx val="17"/>
              <c:showVal val="1"/>
            </c:dLbl>
            <c:dLbl>
              <c:idx val="18"/>
              <c:showVal val="1"/>
            </c:dLbl>
            <c:dLbl>
              <c:idx val="19"/>
              <c:showVal val="1"/>
            </c:dLbl>
            <c:dLbl>
              <c:idx val="21"/>
              <c:showVal val="1"/>
            </c:dLbl>
            <c:dLbl>
              <c:idx val="22"/>
              <c:showVal val="1"/>
            </c:dLbl>
            <c:dLbl>
              <c:idx val="23"/>
              <c:showVal val="1"/>
            </c:dLbl>
            <c:delete val="1"/>
            <c:txPr>
              <a:bodyPr/>
              <a:lstStyle/>
              <a:p>
                <a:pPr>
                  <a:defRPr sz="800"/>
                </a:pPr>
                <a:endParaRPr lang="en-US"/>
              </a:p>
            </c:txPr>
          </c:dLbls>
          <c:cat>
            <c:multiLvlStrRef>
              <c:f>'Comparison per KPA'!$N$1:$Y$2</c:f>
              <c:multiLvlStrCache>
                <c:ptCount val="12"/>
                <c:lvl>
                  <c:pt idx="0">
                    <c:v>Strat Mgt</c:v>
                  </c:pt>
                  <c:pt idx="1">
                    <c:v>G &amp; A</c:v>
                  </c:pt>
                  <c:pt idx="2">
                    <c:v>HRM</c:v>
                  </c:pt>
                  <c:pt idx="3">
                    <c:v>Fin. Mgt</c:v>
                  </c:pt>
                  <c:pt idx="4">
                    <c:v>Strat Mgt</c:v>
                  </c:pt>
                  <c:pt idx="5">
                    <c:v>G &amp; A</c:v>
                  </c:pt>
                  <c:pt idx="6">
                    <c:v>HRM</c:v>
                  </c:pt>
                  <c:pt idx="7">
                    <c:v>Fin. Mgt</c:v>
                  </c:pt>
                  <c:pt idx="8">
                    <c:v>Strat Mgt</c:v>
                  </c:pt>
                  <c:pt idx="9">
                    <c:v>G &amp; A</c:v>
                  </c:pt>
                  <c:pt idx="10">
                    <c:v>HRM</c:v>
                  </c:pt>
                  <c:pt idx="11">
                    <c:v>Fin. Mgt</c:v>
                  </c:pt>
                </c:lvl>
                <c:lvl>
                  <c:pt idx="0">
                    <c:v>MPAT 1.5</c:v>
                  </c:pt>
                  <c:pt idx="4">
                    <c:v>MPAT 1.6</c:v>
                  </c:pt>
                  <c:pt idx="8">
                    <c:v>MPAT 1.7</c:v>
                  </c:pt>
                </c:lvl>
              </c:multiLvlStrCache>
            </c:multiLvlStrRef>
          </c:cat>
          <c:val>
            <c:numRef>
              <c:f>'Comparison per KPA'!$N$7:$Y$7</c:f>
              <c:numCache>
                <c:formatCode>0%</c:formatCode>
                <c:ptCount val="12"/>
                <c:pt idx="0">
                  <c:v>0.14000000000000001</c:v>
                </c:pt>
                <c:pt idx="1">
                  <c:v>0.27</c:v>
                </c:pt>
                <c:pt idx="2">
                  <c:v>0</c:v>
                </c:pt>
                <c:pt idx="3">
                  <c:v>0</c:v>
                </c:pt>
                <c:pt idx="4">
                  <c:v>0.2</c:v>
                </c:pt>
                <c:pt idx="5">
                  <c:v>0.30000000000000004</c:v>
                </c:pt>
                <c:pt idx="6">
                  <c:v>0.19</c:v>
                </c:pt>
                <c:pt idx="7">
                  <c:v>0.22</c:v>
                </c:pt>
                <c:pt idx="8">
                  <c:v>0</c:v>
                </c:pt>
                <c:pt idx="9">
                  <c:v>0.5</c:v>
                </c:pt>
                <c:pt idx="10">
                  <c:v>0.13</c:v>
                </c:pt>
                <c:pt idx="11">
                  <c:v>0.60000000000000009</c:v>
                </c:pt>
              </c:numCache>
            </c:numRef>
          </c:val>
        </c:ser>
        <c:dLbls/>
        <c:gapWidth val="95"/>
        <c:overlap val="100"/>
        <c:axId val="42252160"/>
        <c:axId val="42253696"/>
      </c:barChart>
      <c:catAx>
        <c:axId val="42252160"/>
        <c:scaling>
          <c:orientation val="minMax"/>
        </c:scaling>
        <c:axPos val="b"/>
        <c:majorTickMark val="none"/>
        <c:tickLblPos val="nextTo"/>
        <c:crossAx val="42253696"/>
        <c:crosses val="autoZero"/>
        <c:auto val="1"/>
        <c:lblAlgn val="ctr"/>
        <c:lblOffset val="100"/>
      </c:catAx>
      <c:valAx>
        <c:axId val="42253696"/>
        <c:scaling>
          <c:orientation val="minMax"/>
        </c:scaling>
        <c:axPos val="l"/>
        <c:majorGridlines/>
        <c:numFmt formatCode="0%" sourceLinked="1"/>
        <c:majorTickMark val="none"/>
        <c:tickLblPos val="nextTo"/>
        <c:crossAx val="42252160"/>
        <c:crosses val="autoZero"/>
        <c:crossBetween val="between"/>
      </c:valAx>
      <c:dTable>
        <c:showHorzBorder val="1"/>
        <c:showVertBorder val="1"/>
        <c:showOutline val="1"/>
        <c:showKeys val="1"/>
      </c:dTable>
    </c:plotArea>
    <c:plotVisOnly val="1"/>
    <c:dispBlanksAs val="gap"/>
  </c:chart>
  <c:txPr>
    <a:bodyPr/>
    <a:lstStyle/>
    <a:p>
      <a:pPr>
        <a:defRPr sz="900">
          <a:latin typeface="Franklin Gothic Book"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189" cy="49665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900" y="0"/>
            <a:ext cx="2946189" cy="496650"/>
          </a:xfrm>
          <a:prstGeom prst="rect">
            <a:avLst/>
          </a:prstGeom>
        </p:spPr>
        <p:txBody>
          <a:bodyPr vert="horz" lIns="91440" tIns="45720" rIns="91440" bIns="45720" rtlCol="0"/>
          <a:lstStyle>
            <a:lvl1pPr algn="r">
              <a:defRPr sz="1200"/>
            </a:lvl1pPr>
          </a:lstStyle>
          <a:p>
            <a:fld id="{F12352EC-4B92-47FD-812A-B838E367D094}" type="datetimeFigureOut">
              <a:rPr lang="en-ZA" smtClean="0"/>
              <a:pPr/>
              <a:t>2018/09/06</a:t>
            </a:fld>
            <a:endParaRPr lang="en-ZA" dirty="0"/>
          </a:p>
        </p:txBody>
      </p:sp>
      <p:sp>
        <p:nvSpPr>
          <p:cNvPr id="4" name="Footer Placeholder 3"/>
          <p:cNvSpPr>
            <a:spLocks noGrp="1"/>
          </p:cNvSpPr>
          <p:nvPr>
            <p:ph type="ftr" sz="quarter" idx="2"/>
          </p:nvPr>
        </p:nvSpPr>
        <p:spPr>
          <a:xfrm>
            <a:off x="2" y="9428402"/>
            <a:ext cx="2946189" cy="49665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900" y="9428402"/>
            <a:ext cx="2946189" cy="496650"/>
          </a:xfrm>
          <a:prstGeom prst="rect">
            <a:avLst/>
          </a:prstGeom>
        </p:spPr>
        <p:txBody>
          <a:bodyPr vert="horz" lIns="91440" tIns="45720" rIns="91440" bIns="45720" rtlCol="0" anchor="b"/>
          <a:lstStyle>
            <a:lvl1pPr algn="r">
              <a:defRPr sz="1200"/>
            </a:lvl1pPr>
          </a:lstStyle>
          <a:p>
            <a:fld id="{EDE25B2F-C869-4BE4-B135-D15DBAE285A4}" type="slidenum">
              <a:rPr lang="en-ZA" smtClean="0"/>
              <a:pPr/>
              <a:t>‹#›</a:t>
            </a:fld>
            <a:endParaRPr lang="en-ZA" dirty="0"/>
          </a:p>
        </p:txBody>
      </p:sp>
    </p:spTree>
    <p:extLst>
      <p:ext uri="{BB962C8B-B14F-4D97-AF65-F5344CB8AC3E}">
        <p14:creationId xmlns:p14="http://schemas.microsoft.com/office/powerpoint/2010/main" xmlns="" val="3695370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850444"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9/6/2018</a:t>
            </a:fld>
            <a:endParaRPr lang="en-US" dirty="0"/>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85044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dirty="0"/>
          </a:p>
        </p:txBody>
      </p:sp>
    </p:spTree>
    <p:extLst>
      <p:ext uri="{BB962C8B-B14F-4D97-AF65-F5344CB8AC3E}">
        <p14:creationId xmlns:p14="http://schemas.microsoft.com/office/powerpoint/2010/main" xmlns="" val="3137157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This analysis</a:t>
            </a:r>
            <a:r>
              <a:rPr lang="en-ZA" baseline="0" dirty="0" smtClean="0"/>
              <a:t> reflects the department’s performance before the audit was finalised. The attached report (i.e. fourth quarter report) only reflects the department’s performance against it’s fourth quarter milestones (i.e. non cumulative). Therefore there will be some discrepancies in the analysis especially for programme 4.</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4</a:t>
            </a:fld>
            <a:endParaRPr lang="en-US" dirty="0"/>
          </a:p>
        </p:txBody>
      </p:sp>
    </p:spTree>
    <p:extLst>
      <p:ext uri="{BB962C8B-B14F-4D97-AF65-F5344CB8AC3E}">
        <p14:creationId xmlns:p14="http://schemas.microsoft.com/office/powerpoint/2010/main" xmlns="" val="3210316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Areas of under achievement during the quarter:</a:t>
            </a:r>
            <a:r>
              <a:rPr lang="en-ZA" baseline="0" dirty="0" smtClean="0"/>
              <a:t> </a:t>
            </a:r>
            <a:endParaRPr lang="en-ZA" dirty="0" smtClean="0"/>
          </a:p>
          <a:p>
            <a:pPr marL="171450" indent="-171450">
              <a:buFont typeface="Arial" pitchFamily="34" charset="0"/>
              <a:buChar char="•"/>
            </a:pPr>
            <a:r>
              <a:rPr lang="en-ZA" dirty="0" smtClean="0"/>
              <a:t>Programme 1: The department achieved</a:t>
            </a:r>
            <a:r>
              <a:rPr lang="en-ZA" baseline="0" dirty="0" smtClean="0"/>
              <a:t> 43% versus the planned 100% compliance for MPAT (see PPI no. 4.3.1, page 1) </a:t>
            </a:r>
          </a:p>
          <a:p>
            <a:pPr marL="171450" indent="-171450">
              <a:buFont typeface="Arial" pitchFamily="34" charset="0"/>
              <a:buChar char="•"/>
            </a:pPr>
            <a:r>
              <a:rPr lang="en-ZA" baseline="0" dirty="0" smtClean="0"/>
              <a:t>Programme 2: The department </a:t>
            </a:r>
          </a:p>
          <a:p>
            <a:pPr marL="628650" lvl="1" indent="-171450">
              <a:buFont typeface="Arial" pitchFamily="34" charset="0"/>
              <a:buChar char="•"/>
            </a:pPr>
            <a:r>
              <a:rPr lang="en-ZA" baseline="0" dirty="0" smtClean="0"/>
              <a:t>completed 1 (uMkhomazi) versus the 2 record for implementation decision (see PPI no 2.2.1, page 1), </a:t>
            </a:r>
          </a:p>
          <a:p>
            <a:pPr marL="628650" lvl="1" indent="-171450">
              <a:buFont typeface="Arial" pitchFamily="34" charset="0"/>
              <a:buChar char="•"/>
            </a:pPr>
            <a:r>
              <a:rPr lang="en-ZA" baseline="0" dirty="0" smtClean="0"/>
              <a:t>conducted 49 of planned 50 WSA audits (PPI no 2.1.3, page 4) </a:t>
            </a:r>
          </a:p>
          <a:p>
            <a:pPr marL="628650" lvl="1" indent="-171450">
              <a:buFont typeface="Arial" pitchFamily="34" charset="0"/>
              <a:buChar char="•"/>
            </a:pPr>
            <a:r>
              <a:rPr lang="en-ZA" baseline="0" dirty="0" smtClean="0"/>
              <a:t>completed 1 of planned 11 feasibility study and 4 of planned 8 implementation readiness study for RBIG (PPI no 2.2.2 &amp; 2.2.3 respectively, page 5)</a:t>
            </a:r>
          </a:p>
          <a:p>
            <a:pPr marL="628650" lvl="1" indent="-171450">
              <a:buFont typeface="Arial" pitchFamily="34" charset="0"/>
              <a:buChar char="•"/>
            </a:pPr>
            <a:r>
              <a:rPr lang="en-ZA" baseline="0" dirty="0" smtClean="0"/>
              <a:t>Did not assess 17 WSA for socio-economic impact (PPI no 2.1.4, page 6)</a:t>
            </a:r>
          </a:p>
          <a:p>
            <a:pPr marL="171450" lvl="0" indent="-171450">
              <a:buFont typeface="Arial" pitchFamily="34" charset="0"/>
              <a:buChar char="•"/>
            </a:pPr>
            <a:r>
              <a:rPr lang="en-ZA" dirty="0" smtClean="0"/>
              <a:t>Programme 3: The</a:t>
            </a:r>
            <a:r>
              <a:rPr lang="en-ZA" baseline="0" dirty="0" smtClean="0"/>
              <a:t> department </a:t>
            </a:r>
          </a:p>
          <a:p>
            <a:pPr marL="628650" lvl="1" indent="-171450">
              <a:buFont typeface="Arial" pitchFamily="34" charset="0"/>
              <a:buChar char="•"/>
            </a:pPr>
            <a:r>
              <a:rPr lang="en-ZA" baseline="0" dirty="0" smtClean="0"/>
              <a:t>Did not achieve the planned Q4 milestones for the bulk raw water projects under construction (PPI no 2.3.2, page 6) </a:t>
            </a:r>
          </a:p>
          <a:p>
            <a:pPr marL="628650" lvl="1" indent="-171450">
              <a:buFont typeface="Arial" pitchFamily="34" charset="0"/>
              <a:buChar char="•"/>
            </a:pPr>
            <a:r>
              <a:rPr lang="en-ZA" baseline="0" dirty="0" smtClean="0"/>
              <a:t>Did not complete the planned Q4 milestones for the mega water and wastewater services project (PPI no 2.3.6, page 8)</a:t>
            </a:r>
          </a:p>
          <a:p>
            <a:pPr marL="628650" lvl="1" indent="-171450">
              <a:buFont typeface="Arial" pitchFamily="34" charset="0"/>
              <a:buChar char="•"/>
            </a:pPr>
            <a:r>
              <a:rPr lang="en-ZA" baseline="0" dirty="0" smtClean="0"/>
              <a:t>Constructed 30 of the planned 34  large water and wastewater services projects (PPI no 2.3.7, page 8)</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Constructed 33 of the planned 381  small water and wastewater services projects (PPI no 2.3.9, page 9)</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Completed 6 of the planned 229  small water and wastewater services projects (PPI no 2.3.10, page 12)</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Did not achieve the planned Q4 milestones for completing 3 dam safety projects (PPI no 2.4.1, page 13)</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Did not achieve the planned Q4 milestones for rehabilitating 20km conveyance systems (PPI no 2.4.5, page 18)</a:t>
            </a:r>
          </a:p>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Programme 4: The department </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Served 3 338 of the planned 5 700 rural households to eradicate sanitation backlog</a:t>
            </a:r>
          </a:p>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Programme 5: The department</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ZA" baseline="0" dirty="0" smtClean="0"/>
              <a:t>Partially assessed the planned catchments(i.e. Inkomati-Usuthu &amp; Tugela to Usuthu-Mhlathuze) for AMD  (PPI no 1.5.1, page 21) </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ZA" baseline="0" dirty="0" smtClean="0"/>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ZA" dirty="0" smtClean="0"/>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ZA" dirty="0" smtClean="0"/>
          </a:p>
          <a:p>
            <a:pPr marL="628650" lvl="1" indent="-171450">
              <a:buFont typeface="Arial"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6</a:t>
            </a:fld>
            <a:endParaRPr lang="en-US" dirty="0"/>
          </a:p>
        </p:txBody>
      </p:sp>
    </p:spTree>
    <p:extLst>
      <p:ext uri="{BB962C8B-B14F-4D97-AF65-F5344CB8AC3E}">
        <p14:creationId xmlns:p14="http://schemas.microsoft.com/office/powerpoint/2010/main" xmlns="" val="274860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F174F664-A482-4093-A1F0-879C191A7A59}" type="datetime1">
              <a:rPr lang="en-US" smtClean="0"/>
              <a:pPr>
                <a:defRPr/>
              </a:pPr>
              <a:t>9/6/2018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51217295-DBCE-4F0B-B883-1C9DE84188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A74B641F-4C5D-47D5-8397-A2C52AA8CB53}" type="datetime1">
              <a:rPr lang="en-US" smtClean="0"/>
              <a:pPr>
                <a:defRPr/>
              </a:pPr>
              <a:t>9/6/2018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4E18BEC-B791-4667-9550-153E3F71E36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84756172-78A0-4EC7-A5CF-903796254319}" type="datetime1">
              <a:rPr lang="en-US" smtClean="0"/>
              <a:pPr>
                <a:defRPr/>
              </a:pPr>
              <a:t>9/6/2018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D24AB0AE-FD3F-4776-A959-1D045317C98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416" y="274638"/>
            <a:ext cx="7202384" cy="1143000"/>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84416" y="1600200"/>
            <a:ext cx="7202384"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7D45F5D-B2B6-49D1-9E75-2F7E0E2AF481}" type="datetime1">
              <a:rPr lang="en-US" smtClean="0"/>
              <a:pPr>
                <a:defRPr/>
              </a:pPr>
              <a:t>9/6/2018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178225"/>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3BABFDD9-386B-4635-A8AB-4BCCAEB4E35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6038E4-0415-4FE9-A52B-8B89E2113161}" type="datetime1">
              <a:rPr lang="en-US" smtClean="0"/>
              <a:pPr>
                <a:defRPr/>
              </a:pPr>
              <a:t>9/6/2018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CAD041C9-F1BE-498E-A6B1-DAF350FEA22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0C9FE3F-5C36-434A-9660-C29ACC7FC2CD}" type="datetime1">
              <a:rPr lang="en-US" smtClean="0"/>
              <a:pPr>
                <a:defRPr/>
              </a:pPr>
              <a:t>9/6/2018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C6507D-7A9B-4CBD-AECD-8A240EE11E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F512D69-9E9E-484E-8FCE-A09224314A7B}" type="datetime1">
              <a:rPr lang="en-US" smtClean="0"/>
              <a:pPr>
                <a:defRPr/>
              </a:pPr>
              <a:t>9/6/2018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46718E0-1054-4BA3-B139-7AE800E7959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873127D-D0F9-4A4E-A9DA-0DC29CA529BC}" type="datetime1">
              <a:rPr lang="en-US" smtClean="0"/>
              <a:pPr>
                <a:defRPr/>
              </a:pPr>
              <a:t>9/6/2018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26AA24C-6DF8-4126-814D-D4898393D0C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D7D60A4-DE2A-4FBE-8CB5-9EC4351842F1}" type="datetime1">
              <a:rPr lang="en-US" smtClean="0"/>
              <a:pPr>
                <a:defRPr/>
              </a:pPr>
              <a:t>9/6/2018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CCE0A75-9371-4C25-90ED-378BF618AD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52EA1E1-12BB-48A0-82C7-4A4A1BDC86FD}" type="datetime1">
              <a:rPr lang="en-US" smtClean="0"/>
              <a:pPr>
                <a:defRPr/>
              </a:pPr>
              <a:t>9/6/2018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AFD5DE1-1848-48AE-9C2F-FB52CF72AC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40AD38C6-BC66-4D0D-8574-45FC6F7CC764}" type="datetime1">
              <a:rPr lang="en-US" smtClean="0"/>
              <a:pPr>
                <a:defRPr/>
              </a:pPr>
              <a:t>9/6/2018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95AAAEF6-0C29-415D-9079-6FFC7BE16DD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DWS Slide Pages1.jpg"/>
          <p:cNvPicPr>
            <a:picLocks noChangeAspect="1"/>
          </p:cNvPicPr>
          <p:nvPr userDrawn="1"/>
        </p:nvPicPr>
        <p:blipFill>
          <a:blip r:embed="rId13"/>
          <a:srcRect/>
          <a:stretch>
            <a:fillRect/>
          </a:stretch>
        </p:blipFill>
        <p:spPr bwMode="auto">
          <a:xfrm>
            <a:off x="0" y="0"/>
            <a:ext cx="9144000"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4" name="TextBox 2"/>
          <p:cNvSpPr txBox="1">
            <a:spLocks noChangeArrowheads="1"/>
          </p:cNvSpPr>
          <p:nvPr/>
        </p:nvSpPr>
        <p:spPr bwMode="auto">
          <a:xfrm>
            <a:off x="203201" y="2370667"/>
            <a:ext cx="5309326" cy="3662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smtClean="0">
                <a:latin typeface="Gill Snas" charset="0"/>
                <a:cs typeface="Gill Snas" charset="0"/>
              </a:rPr>
              <a:t>FIRST QUARTER ANALYSIS REPORT </a:t>
            </a:r>
            <a:r>
              <a:rPr lang="en-ZA" b="1" dirty="0" smtClean="0">
                <a:cs typeface="Arial" pitchFamily="34" charset="0"/>
              </a:rPr>
              <a:t>FOR THE 2018/19 FINANCIAL YEAR</a:t>
            </a:r>
            <a:endParaRPr lang="en-US" b="1" dirty="0" smtClean="0">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r>
              <a:rPr lang="en-US" sz="1600" dirty="0" smtClean="0">
                <a:solidFill>
                  <a:schemeClr val="bg2">
                    <a:lumMod val="25000"/>
                  </a:schemeClr>
                </a:solidFill>
                <a:latin typeface="Gill Snas" charset="0"/>
                <a:cs typeface="Gill Snas" charset="0"/>
              </a:rPr>
              <a:t>Presented by:</a:t>
            </a:r>
          </a:p>
          <a:p>
            <a:pPr eaLnBrk="1" hangingPunct="1">
              <a:defRPr/>
            </a:pPr>
            <a:r>
              <a:rPr lang="en-US" sz="2000" dirty="0" smtClean="0">
                <a:solidFill>
                  <a:schemeClr val="bg2">
                    <a:lumMod val="25000"/>
                  </a:schemeClr>
                </a:solidFill>
                <a:latin typeface="Gill Snas" charset="0"/>
                <a:cs typeface="Gill Snas" charset="0"/>
              </a:rPr>
              <a:t>Acting DG</a:t>
            </a:r>
          </a:p>
          <a:p>
            <a:pPr eaLnBrk="1" hangingPunct="1">
              <a:defRPr/>
            </a:pPr>
            <a:endParaRPr lang="en-US" sz="2000" dirty="0" smtClean="0">
              <a:solidFill>
                <a:schemeClr val="bg2">
                  <a:lumMod val="25000"/>
                </a:schemeClr>
              </a:solidFill>
              <a:latin typeface="Gill Snas" charset="0"/>
              <a:cs typeface="Gill Snas" charset="0"/>
            </a:endParaRPr>
          </a:p>
          <a:p>
            <a:pPr eaLnBrk="1" hangingPunct="1">
              <a:defRPr/>
            </a:pPr>
            <a:r>
              <a:rPr lang="en-US" sz="1600" dirty="0" smtClean="0">
                <a:solidFill>
                  <a:schemeClr val="bg2">
                    <a:lumMod val="25000"/>
                  </a:schemeClr>
                </a:solidFill>
                <a:latin typeface="Gill Snas" charset="0"/>
                <a:cs typeface="Gill Snas" charset="0"/>
              </a:rPr>
              <a:t>Date: 05 September 2018</a:t>
            </a:r>
          </a:p>
          <a:p>
            <a:pPr eaLnBrk="1" hangingPunct="1">
              <a:defRPr/>
            </a:pPr>
            <a:endParaRPr lang="en-US" sz="1600" dirty="0" smtClean="0">
              <a:solidFill>
                <a:schemeClr val="bg2">
                  <a:lumMod val="25000"/>
                </a:schemeClr>
              </a:solidFill>
              <a:latin typeface="Gill Snas" charset="0"/>
              <a:cs typeface="Gill Snas"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98438"/>
            <a:ext cx="7202384" cy="1143000"/>
          </a:xfrm>
        </p:spPr>
        <p:txBody>
          <a:bodyPr/>
          <a:lstStyle/>
          <a:p>
            <a:r>
              <a:rPr lang="en-US" sz="3600" dirty="0" smtClean="0"/>
              <a:t>Budget overview: 2018/19 financial year</a:t>
            </a:r>
            <a:endParaRPr lang="en-US" sz="3600" dirty="0"/>
          </a:p>
        </p:txBody>
      </p:sp>
      <p:sp>
        <p:nvSpPr>
          <p:cNvPr id="3" name="Content Placeholder 2"/>
          <p:cNvSpPr>
            <a:spLocks noGrp="1"/>
          </p:cNvSpPr>
          <p:nvPr>
            <p:ph idx="1"/>
          </p:nvPr>
        </p:nvSpPr>
        <p:spPr/>
        <p:txBody>
          <a:bodyPr/>
          <a:lstStyle/>
          <a:p>
            <a:pPr marL="342900" lvl="1" indent="-342900" algn="just">
              <a:buFont typeface="Arial" pitchFamily="34" charset="0"/>
              <a:buChar char="•"/>
            </a:pPr>
            <a:r>
              <a:rPr lang="en-GB" sz="2200" dirty="0"/>
              <a:t>The Department has been allocated </a:t>
            </a:r>
            <a:r>
              <a:rPr lang="en-GB" sz="2200" dirty="0" smtClean="0"/>
              <a:t>R15.5 billion </a:t>
            </a:r>
            <a:r>
              <a:rPr lang="en-GB" sz="2200" dirty="0"/>
              <a:t>for the 2018/19 financial year. There are stringent rules applicable to the budget which pose huge limits regarding moving funds and reprioritising the budget.</a:t>
            </a:r>
            <a:endParaRPr lang="en-ZA" sz="2200" dirty="0"/>
          </a:p>
          <a:p>
            <a:pPr marL="342900" lvl="1" indent="-342900" algn="just">
              <a:buFont typeface="Arial" pitchFamily="34" charset="0"/>
              <a:buChar char="•"/>
            </a:pPr>
            <a:r>
              <a:rPr lang="en-GB" sz="2200" dirty="0"/>
              <a:t>Most of the budget is made up of funds which have been </a:t>
            </a:r>
            <a:r>
              <a:rPr lang="en-GB" sz="2200" b="1" u="sng" dirty="0"/>
              <a:t>exclusively and specifically appropriated</a:t>
            </a:r>
            <a:r>
              <a:rPr lang="en-GB" sz="2200" dirty="0"/>
              <a:t> and cannot be used for any other purpose other than what the funds were appropriated for</a:t>
            </a:r>
            <a:r>
              <a:rPr lang="en-GB" sz="2200" dirty="0" smtClean="0"/>
              <a:t>.</a:t>
            </a:r>
            <a:endParaRPr lang="en-US" sz="22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10</a:t>
            </a:fld>
            <a:endParaRPr lang="en-US" dirty="0"/>
          </a:p>
        </p:txBody>
      </p:sp>
    </p:spTree>
    <p:extLst>
      <p:ext uri="{BB962C8B-B14F-4D97-AF65-F5344CB8AC3E}">
        <p14:creationId xmlns:p14="http://schemas.microsoft.com/office/powerpoint/2010/main" xmlns="" val="386619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22238"/>
            <a:ext cx="7202384" cy="1143000"/>
          </a:xfrm>
        </p:spPr>
        <p:txBody>
          <a:bodyPr/>
          <a:lstStyle/>
          <a:p>
            <a:r>
              <a:rPr lang="en-US" sz="3600" dirty="0" smtClean="0"/>
              <a:t>Budget overview: 2018/19 financial year</a:t>
            </a:r>
            <a:endParaRPr lang="en-US" sz="3600" dirty="0"/>
          </a:p>
        </p:txBody>
      </p:sp>
      <p:sp>
        <p:nvSpPr>
          <p:cNvPr id="3" name="Content Placeholder 2"/>
          <p:cNvSpPr>
            <a:spLocks noGrp="1"/>
          </p:cNvSpPr>
          <p:nvPr>
            <p:ph idx="1"/>
          </p:nvPr>
        </p:nvSpPr>
        <p:spPr>
          <a:xfrm>
            <a:off x="1484416" y="1485900"/>
            <a:ext cx="7202384" cy="4876800"/>
          </a:xfrm>
        </p:spPr>
        <p:txBody>
          <a:bodyPr/>
          <a:lstStyle/>
          <a:p>
            <a:pPr marL="0" lvl="1" indent="0" algn="just">
              <a:buNone/>
            </a:pPr>
            <a:r>
              <a:rPr lang="en-ZA" sz="2400" dirty="0"/>
              <a:t>The Department started the year with </a:t>
            </a:r>
            <a:r>
              <a:rPr lang="en-GB" sz="2400" dirty="0"/>
              <a:t>significant budget pressures as a result of </a:t>
            </a:r>
            <a:r>
              <a:rPr lang="en-ZA" sz="2400" dirty="0"/>
              <a:t>the accruals &amp; payables totalling R2.005 billion as follows:</a:t>
            </a:r>
          </a:p>
          <a:p>
            <a:pPr marL="0" lvl="1" indent="0" algn="just">
              <a:buNone/>
            </a:pPr>
            <a:endParaRPr lang="en-ZA" sz="400" b="1" dirty="0"/>
          </a:p>
          <a:p>
            <a:pPr marL="0" lvl="1" indent="0" algn="just">
              <a:buNone/>
            </a:pPr>
            <a:r>
              <a:rPr lang="en-ZA" sz="2400" b="1" dirty="0"/>
              <a:t>Goods and Services</a:t>
            </a:r>
          </a:p>
          <a:p>
            <a:pPr marL="342900" lvl="1" indent="-342900" algn="just"/>
            <a:r>
              <a:rPr lang="en-ZA" sz="1600" dirty="0"/>
              <a:t>R965.218m of allocated budget of R1.573b was already billed, leaving only R608.416m for the year for goods and services </a:t>
            </a:r>
          </a:p>
          <a:p>
            <a:pPr marL="342900" lvl="1" indent="-342900" algn="just"/>
            <a:r>
              <a:rPr lang="en-ZA" sz="1600" dirty="0"/>
              <a:t>Out of R608.416m residual budget, R439.180m is earmarked </a:t>
            </a:r>
            <a:r>
              <a:rPr lang="en-ZA" sz="1600" dirty="0" smtClean="0"/>
              <a:t>for Office Accommodation, </a:t>
            </a:r>
            <a:r>
              <a:rPr lang="en-ZA" sz="1600" dirty="0"/>
              <a:t>R70m for establishment of </a:t>
            </a:r>
            <a:r>
              <a:rPr lang="en-ZA" sz="1600" dirty="0" smtClean="0"/>
              <a:t>CMAs </a:t>
            </a:r>
            <a:r>
              <a:rPr lang="en-ZA" sz="1600" dirty="0"/>
              <a:t>and R122m for infrastructure planning). </a:t>
            </a:r>
          </a:p>
          <a:p>
            <a:pPr marL="342900" lvl="1" indent="-342900" algn="just"/>
            <a:r>
              <a:rPr lang="en-ZA" sz="1600" dirty="0"/>
              <a:t>Effectively, the Department has no budget for contractual obligations and recurrent expenditure such as Audit fees, Computer Services, etc.</a:t>
            </a:r>
          </a:p>
          <a:p>
            <a:pPr marL="342900" lvl="1" indent="-342900" algn="just"/>
            <a:r>
              <a:rPr lang="en-ZA" sz="1600" dirty="0"/>
              <a:t>The Department has also current liabilities arising from unfunded projects including the War on Leaks Programme (paid to date </a:t>
            </a:r>
            <a:r>
              <a:rPr lang="en-ZA" sz="1600" dirty="0" smtClean="0"/>
              <a:t>R580.286m).</a:t>
            </a:r>
            <a:endParaRPr lang="en-ZA" sz="16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11</a:t>
            </a:fld>
            <a:endParaRPr lang="en-US" dirty="0"/>
          </a:p>
        </p:txBody>
      </p:sp>
    </p:spTree>
    <p:extLst>
      <p:ext uri="{BB962C8B-B14F-4D97-AF65-F5344CB8AC3E}">
        <p14:creationId xmlns:p14="http://schemas.microsoft.com/office/powerpoint/2010/main" xmlns="" val="46280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22238"/>
            <a:ext cx="7202384" cy="1143000"/>
          </a:xfrm>
        </p:spPr>
        <p:txBody>
          <a:bodyPr/>
          <a:lstStyle/>
          <a:p>
            <a:r>
              <a:rPr lang="en-US" sz="3600" dirty="0" smtClean="0"/>
              <a:t>Budget overview: 2018/19 financial year</a:t>
            </a:r>
            <a:endParaRPr lang="en-US" sz="3600" dirty="0"/>
          </a:p>
        </p:txBody>
      </p:sp>
      <p:sp>
        <p:nvSpPr>
          <p:cNvPr id="3" name="Content Placeholder 2"/>
          <p:cNvSpPr>
            <a:spLocks noGrp="1"/>
          </p:cNvSpPr>
          <p:nvPr>
            <p:ph idx="1"/>
          </p:nvPr>
        </p:nvSpPr>
        <p:spPr>
          <a:xfrm>
            <a:off x="1484416" y="1485900"/>
            <a:ext cx="7202384" cy="4876800"/>
          </a:xfrm>
        </p:spPr>
        <p:txBody>
          <a:bodyPr/>
          <a:lstStyle/>
          <a:p>
            <a:pPr marL="0" lvl="1" indent="0" algn="just">
              <a:buNone/>
            </a:pPr>
            <a:r>
              <a:rPr lang="en-ZA" sz="2400" b="1" dirty="0"/>
              <a:t>Transfers and Subsidies</a:t>
            </a:r>
          </a:p>
          <a:p>
            <a:pPr marL="342900" lvl="1" indent="-342900" algn="just"/>
            <a:r>
              <a:rPr lang="en-ZA" sz="2000" dirty="0"/>
              <a:t>The transfers totalling R222.773 million could not be made in 2017/18 financial year to various institutions as follows:</a:t>
            </a:r>
          </a:p>
          <a:p>
            <a:pPr marL="742950" lvl="2" indent="-342900" algn="just"/>
            <a:r>
              <a:rPr lang="en-ZA" sz="1600" dirty="0"/>
              <a:t>Sub Fees</a:t>
            </a:r>
            <a:r>
              <a:rPr lang="en-ZA" sz="1600" dirty="0" smtClean="0"/>
              <a:t>: African </a:t>
            </a:r>
            <a:r>
              <a:rPr lang="en-ZA" sz="1600" dirty="0"/>
              <a:t>Min Council-Water (</a:t>
            </a:r>
            <a:r>
              <a:rPr lang="en-ZA" sz="1600" dirty="0" err="1"/>
              <a:t>AMCOW</a:t>
            </a:r>
            <a:r>
              <a:rPr lang="en-ZA" sz="1600" dirty="0"/>
              <a:t>) </a:t>
            </a:r>
            <a:r>
              <a:rPr lang="en-ZA" sz="1600" dirty="0" smtClean="0"/>
              <a:t> (</a:t>
            </a:r>
            <a:r>
              <a:rPr lang="en-ZA" sz="1600" dirty="0"/>
              <a:t>R140 thousand)       </a:t>
            </a:r>
          </a:p>
          <a:p>
            <a:pPr marL="742950" lvl="2" indent="-342900" algn="just"/>
            <a:r>
              <a:rPr lang="en-ZA" sz="1600" dirty="0"/>
              <a:t>Regional Bulk Infrastructure Grant (</a:t>
            </a:r>
            <a:r>
              <a:rPr lang="en-ZA" sz="1600" dirty="0" err="1"/>
              <a:t>RBIG</a:t>
            </a:r>
            <a:r>
              <a:rPr lang="en-ZA" sz="1600" dirty="0"/>
              <a:t>): Direct Grant (R35.998m)</a:t>
            </a:r>
          </a:p>
          <a:p>
            <a:pPr marL="742950" lvl="2" indent="-342900" algn="just"/>
            <a:r>
              <a:rPr lang="en-ZA" sz="1600" dirty="0"/>
              <a:t>Water Services Infrastructure (R24.227m)</a:t>
            </a:r>
          </a:p>
          <a:p>
            <a:pPr marL="742950" lvl="2" indent="-342900" algn="just"/>
            <a:r>
              <a:rPr lang="en-ZA" sz="1600" dirty="0" err="1"/>
              <a:t>Magalies</a:t>
            </a:r>
            <a:r>
              <a:rPr lang="en-ZA" sz="1600" dirty="0"/>
              <a:t> Water Board (R6.154m)</a:t>
            </a:r>
          </a:p>
          <a:p>
            <a:pPr marL="742950" lvl="2" indent="-342900" algn="just"/>
            <a:r>
              <a:rPr lang="en-ZA" sz="1600" dirty="0"/>
              <a:t>Sedibeng Water Board (R70.000m)</a:t>
            </a:r>
          </a:p>
          <a:p>
            <a:pPr marL="742950" lvl="2" indent="-342900" algn="just"/>
            <a:r>
              <a:rPr lang="en-ZA" sz="1600" dirty="0"/>
              <a:t>Infrastructure </a:t>
            </a:r>
            <a:r>
              <a:rPr lang="en-ZA" sz="1600" dirty="0" err="1"/>
              <a:t>KOBWA</a:t>
            </a:r>
            <a:r>
              <a:rPr lang="en-ZA" sz="1600" dirty="0"/>
              <a:t> (R86.254m)</a:t>
            </a:r>
          </a:p>
          <a:p>
            <a:pPr marL="342900" lvl="1" indent="-342900" algn="just"/>
            <a:r>
              <a:rPr lang="en-ZA" sz="2000" dirty="0"/>
              <a:t>As a consequence, the budget for 2018/19 has had to absorb R222.773 million</a:t>
            </a:r>
          </a:p>
          <a:p>
            <a:pPr marL="342900" lvl="1" indent="-342900"/>
            <a:endParaRPr lang="en-ZA" sz="1600" dirty="0"/>
          </a:p>
          <a:p>
            <a:pPr marL="0" lvl="1" indent="0" algn="just">
              <a:buNone/>
            </a:pPr>
            <a:endParaRPr lang="en-ZA" sz="16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12</a:t>
            </a:fld>
            <a:endParaRPr lang="en-US" dirty="0"/>
          </a:p>
        </p:txBody>
      </p:sp>
    </p:spTree>
    <p:extLst>
      <p:ext uri="{BB962C8B-B14F-4D97-AF65-F5344CB8AC3E}">
        <p14:creationId xmlns:p14="http://schemas.microsoft.com/office/powerpoint/2010/main" xmlns="" val="229020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53998"/>
            <a:ext cx="7202384" cy="1143000"/>
          </a:xfrm>
        </p:spPr>
        <p:txBody>
          <a:bodyPr/>
          <a:lstStyle/>
          <a:p>
            <a:r>
              <a:rPr lang="en-US" sz="3600" dirty="0" smtClean="0"/>
              <a:t>Budget overview: 2018/19 financial year</a:t>
            </a:r>
            <a:endParaRPr lang="en-US" sz="3600" dirty="0"/>
          </a:p>
        </p:txBody>
      </p:sp>
      <p:sp>
        <p:nvSpPr>
          <p:cNvPr id="3" name="Content Placeholder 2"/>
          <p:cNvSpPr>
            <a:spLocks noGrp="1"/>
          </p:cNvSpPr>
          <p:nvPr>
            <p:ph idx="1"/>
          </p:nvPr>
        </p:nvSpPr>
        <p:spPr>
          <a:xfrm>
            <a:off x="1484416" y="1281180"/>
            <a:ext cx="7202384" cy="4876800"/>
          </a:xfrm>
        </p:spPr>
        <p:txBody>
          <a:bodyPr/>
          <a:lstStyle/>
          <a:p>
            <a:pPr marL="0" lvl="1" indent="0" algn="just">
              <a:buNone/>
            </a:pPr>
            <a:r>
              <a:rPr lang="en-ZA" sz="2400" b="1" dirty="0" smtClean="0"/>
              <a:t>Payment </a:t>
            </a:r>
            <a:r>
              <a:rPr lang="en-ZA" sz="2400" b="1" dirty="0"/>
              <a:t>for Capital Assets</a:t>
            </a:r>
          </a:p>
          <a:p>
            <a:pPr marL="342900" lvl="1" indent="-342900" algn="just"/>
            <a:r>
              <a:rPr lang="en-ZA" sz="1800" dirty="0"/>
              <a:t>R945.919m of allocated budget of R3.644b in Payment for Capital Assets was already billed (mainly for Sanitation, Water Services Infrastructure and Regional Bulk Infrastructure), leaving only R2.698b for the year for capital projects, machinery and equipment</a:t>
            </a:r>
            <a:r>
              <a:rPr lang="en-ZA" sz="2000" dirty="0" smtClean="0"/>
              <a:t>.</a:t>
            </a:r>
          </a:p>
          <a:p>
            <a:pPr marL="0" lvl="1" indent="0" algn="just">
              <a:buNone/>
            </a:pPr>
            <a:r>
              <a:rPr lang="en-ZA" sz="2400" b="1" dirty="0" smtClean="0"/>
              <a:t>Inter </a:t>
            </a:r>
            <a:r>
              <a:rPr lang="en-ZA" sz="2400" b="1" dirty="0"/>
              <a:t>account balances (i.e. Main and Water Trading) </a:t>
            </a:r>
          </a:p>
          <a:p>
            <a:pPr marL="342900" lvl="1" indent="-342900" algn="just"/>
            <a:r>
              <a:rPr lang="en-ZA" sz="1800" dirty="0" smtClean="0"/>
              <a:t>R916.077m under the Water Trading is a receivable from Main Account for historical water services projects and the 2017/18 War of Leaks payments</a:t>
            </a:r>
          </a:p>
          <a:p>
            <a:pPr marL="342900" lvl="1" indent="-342900" algn="just"/>
            <a:r>
              <a:rPr lang="en-ZA" sz="1800" dirty="0" smtClean="0"/>
              <a:t>R253.103m under the Main Account is a receivable from the Water Trading Entity for office accommodation and the </a:t>
            </a:r>
            <a:r>
              <a:rPr lang="en-ZA" sz="1800" dirty="0" err="1" smtClean="0"/>
              <a:t>Mzimvubu</a:t>
            </a:r>
            <a:r>
              <a:rPr lang="en-ZA" sz="1800" dirty="0" smtClean="0"/>
              <a:t> Water Project</a:t>
            </a:r>
          </a:p>
          <a:p>
            <a:pPr marL="342900" lvl="1" indent="-342900" algn="just"/>
            <a:r>
              <a:rPr lang="en-ZA" sz="1800" dirty="0" smtClean="0"/>
              <a:t>A process is underway to reconcile the books of the two accounts</a:t>
            </a:r>
            <a:endParaRPr lang="en-ZA" sz="1800" dirty="0"/>
          </a:p>
          <a:p>
            <a:pPr marL="0" lvl="1" indent="0" algn="just">
              <a:buNone/>
            </a:pPr>
            <a:endParaRPr lang="en-ZA" sz="16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13</a:t>
            </a:fld>
            <a:endParaRPr lang="en-US" dirty="0"/>
          </a:p>
        </p:txBody>
      </p:sp>
    </p:spTree>
    <p:extLst>
      <p:ext uri="{BB962C8B-B14F-4D97-AF65-F5344CB8AC3E}">
        <p14:creationId xmlns:p14="http://schemas.microsoft.com/office/powerpoint/2010/main" xmlns="" val="500332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3566"/>
            <a:ext cx="7202384" cy="1143000"/>
          </a:xfrm>
        </p:spPr>
        <p:txBody>
          <a:bodyPr/>
          <a:lstStyle/>
          <a:p>
            <a:r>
              <a:rPr lang="en-US" sz="3600" dirty="0"/>
              <a:t>Service delivery implications from spending performance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62893869"/>
              </p:ext>
            </p:extLst>
          </p:nvPr>
        </p:nvGraphicFramePr>
        <p:xfrm>
          <a:off x="1607142" y="1995028"/>
          <a:ext cx="7202487" cy="2865120"/>
        </p:xfrm>
        <a:graphic>
          <a:graphicData uri="http://schemas.openxmlformats.org/drawingml/2006/table">
            <a:tbl>
              <a:tblPr firstRow="1" bandRow="1">
                <a:tableStyleId>{F5AB1C69-6EDB-4FF4-983F-18BD219EF322}</a:tableStyleId>
              </a:tblPr>
              <a:tblGrid>
                <a:gridCol w="3224165"/>
                <a:gridCol w="2101755"/>
                <a:gridCol w="1876567"/>
              </a:tblGrid>
              <a:tr h="370840">
                <a:tc rowSpan="2">
                  <a:txBody>
                    <a:bodyPr/>
                    <a:lstStyle/>
                    <a:p>
                      <a:r>
                        <a:rPr lang="en-US" dirty="0" err="1" smtClean="0">
                          <a:latin typeface="Arial" panose="020B0604020202020204" pitchFamily="34" charset="0"/>
                          <a:cs typeface="Arial" panose="020B0604020202020204" pitchFamily="34" charset="0"/>
                        </a:rPr>
                        <a:t>Programme</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gridSpan="2">
                  <a:txBody>
                    <a:bodyPr/>
                    <a:lstStyle/>
                    <a:p>
                      <a:pPr algn="ctr"/>
                      <a:r>
                        <a:rPr lang="en-US" dirty="0" smtClean="0">
                          <a:latin typeface="Arial" panose="020B0604020202020204" pitchFamily="34" charset="0"/>
                          <a:cs typeface="Arial" panose="020B0604020202020204" pitchFamily="34" charset="0"/>
                        </a:rPr>
                        <a:t>Targets that</a:t>
                      </a:r>
                      <a:r>
                        <a:rPr lang="en-US" baseline="0" dirty="0" smtClean="0">
                          <a:latin typeface="Arial" panose="020B0604020202020204" pitchFamily="34" charset="0"/>
                          <a:cs typeface="Arial" panose="020B0604020202020204" pitchFamily="34" charset="0"/>
                        </a:rPr>
                        <a:t> may not be achieved </a:t>
                      </a:r>
                      <a:endParaRPr lang="en-US" dirty="0">
                        <a:latin typeface="Arial" panose="020B0604020202020204" pitchFamily="34" charset="0"/>
                        <a:cs typeface="Arial" panose="020B0604020202020204" pitchFamily="34" charset="0"/>
                      </a:endParaRPr>
                    </a:p>
                  </a:txBody>
                  <a:tcPr/>
                </a:tc>
                <a:tc hMerge="1">
                  <a:txBody>
                    <a:bodyPr/>
                    <a:lstStyle/>
                    <a:p>
                      <a:endParaRPr lang="en-US" dirty="0">
                        <a:latin typeface="Arial" panose="020B0604020202020204" pitchFamily="34" charset="0"/>
                        <a:cs typeface="Arial" panose="020B0604020202020204" pitchFamily="34" charset="0"/>
                      </a:endParaRPr>
                    </a:p>
                  </a:txBody>
                  <a:tcPr/>
                </a:tc>
              </a:tr>
              <a:tr h="370840">
                <a:tc vMerge="1">
                  <a:txBody>
                    <a:bodyPr/>
                    <a:lstStyle/>
                    <a:p>
                      <a:endParaRPr lang="en-US" dirty="0">
                        <a:latin typeface="Arial" panose="020B0604020202020204" pitchFamily="34" charset="0"/>
                        <a:cs typeface="Arial" panose="020B0604020202020204" pitchFamily="34" charset="0"/>
                      </a:endParaRPr>
                    </a:p>
                  </a:txBody>
                  <a:tcPr/>
                </a:tc>
                <a:tc>
                  <a:txBody>
                    <a:bodyPr/>
                    <a:lstStyle/>
                    <a:p>
                      <a:r>
                        <a:rPr lang="en-US" b="1" dirty="0" smtClean="0">
                          <a:solidFill>
                            <a:schemeClr val="bg1"/>
                          </a:solidFill>
                          <a:latin typeface="Arial" panose="020B0604020202020204" pitchFamily="34" charset="0"/>
                          <a:cs typeface="Arial" panose="020B0604020202020204" pitchFamily="34" charset="0"/>
                        </a:rPr>
                        <a:t>No of targets</a:t>
                      </a:r>
                      <a:endParaRPr lang="en-US"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r>
                        <a:rPr lang="en-US" b="1" dirty="0" smtClean="0">
                          <a:solidFill>
                            <a:schemeClr val="bg1"/>
                          </a:solidFill>
                          <a:latin typeface="Arial" panose="020B0604020202020204" pitchFamily="34" charset="0"/>
                          <a:cs typeface="Arial" panose="020B0604020202020204" pitchFamily="34" charset="0"/>
                        </a:rPr>
                        <a:t>% of targets</a:t>
                      </a:r>
                      <a:endParaRPr lang="en-US" b="1" dirty="0">
                        <a:solidFill>
                          <a:schemeClr val="bg1"/>
                        </a:solidFill>
                        <a:latin typeface="Arial" panose="020B0604020202020204" pitchFamily="34" charset="0"/>
                        <a:cs typeface="Arial" panose="020B0604020202020204" pitchFamily="34" charset="0"/>
                      </a:endParaRPr>
                    </a:p>
                  </a:txBody>
                  <a:tcPr>
                    <a:solidFill>
                      <a:schemeClr val="accent3"/>
                    </a:solidFill>
                  </a:tcPr>
                </a:tc>
              </a:tr>
              <a:tr h="370840">
                <a:tc>
                  <a:txBody>
                    <a:bodyPr/>
                    <a:lstStyle/>
                    <a:p>
                      <a:r>
                        <a:rPr lang="en-US" dirty="0" smtClean="0">
                          <a:latin typeface="Arial" panose="020B0604020202020204" pitchFamily="34" charset="0"/>
                          <a:cs typeface="Arial" panose="020B0604020202020204" pitchFamily="34" charset="0"/>
                        </a:rPr>
                        <a:t>Administration</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2 of 14</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14%</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Water Planning &amp; Information</a:t>
                      </a:r>
                      <a:r>
                        <a:rPr lang="en-US" baseline="0" dirty="0" smtClean="0">
                          <a:latin typeface="Arial" panose="020B0604020202020204" pitchFamily="34" charset="0"/>
                          <a:cs typeface="Arial" panose="020B0604020202020204" pitchFamily="34" charset="0"/>
                        </a:rPr>
                        <a:t> Mgt. </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6 of 13</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46%</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Water Infrastructure</a:t>
                      </a:r>
                      <a:r>
                        <a:rPr lang="en-US" baseline="0" dirty="0" smtClean="0">
                          <a:latin typeface="Arial" panose="020B0604020202020204" pitchFamily="34" charset="0"/>
                          <a:cs typeface="Arial" panose="020B0604020202020204" pitchFamily="34" charset="0"/>
                        </a:rPr>
                        <a:t> Dev</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12 of 17</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71%</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Water</a:t>
                      </a:r>
                      <a:r>
                        <a:rPr lang="en-US" baseline="0" dirty="0" smtClean="0">
                          <a:latin typeface="Arial" panose="020B0604020202020204" pitchFamily="34" charset="0"/>
                          <a:cs typeface="Arial" panose="020B0604020202020204" pitchFamily="34" charset="0"/>
                        </a:rPr>
                        <a:t> Sector Regulation</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6 of 12 </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50%</a:t>
                      </a:r>
                      <a:endParaRPr lang="en-US" dirty="0">
                        <a:latin typeface="Arial" panose="020B0604020202020204" pitchFamily="34" charset="0"/>
                        <a:cs typeface="Arial" panose="020B0604020202020204" pitchFamily="34" charset="0"/>
                      </a:endParaRPr>
                    </a:p>
                  </a:txBody>
                  <a:tcPr/>
                </a:tc>
              </a:tr>
              <a:tr h="370840">
                <a:tc>
                  <a:txBody>
                    <a:bodyPr/>
                    <a:lstStyle/>
                    <a:p>
                      <a:r>
                        <a:rPr lang="en-US" b="1" dirty="0" smtClean="0">
                          <a:latin typeface="Arial" panose="020B0604020202020204" pitchFamily="34" charset="0"/>
                          <a:cs typeface="Arial" panose="020B0604020202020204" pitchFamily="34" charset="0"/>
                        </a:rPr>
                        <a:t>Departmental</a:t>
                      </a:r>
                      <a:r>
                        <a:rPr lang="en-US" b="1" baseline="0" dirty="0" smtClean="0">
                          <a:latin typeface="Arial" panose="020B0604020202020204" pitchFamily="34" charset="0"/>
                          <a:cs typeface="Arial" panose="020B0604020202020204" pitchFamily="34" charset="0"/>
                        </a:rPr>
                        <a:t> Average </a:t>
                      </a:r>
                      <a:endParaRPr lang="en-US" b="1" dirty="0">
                        <a:latin typeface="Arial" panose="020B0604020202020204" pitchFamily="34" charset="0"/>
                        <a:cs typeface="Arial" panose="020B0604020202020204" pitchFamily="34" charset="0"/>
                      </a:endParaRPr>
                    </a:p>
                  </a:txBody>
                  <a:tcPr/>
                </a:tc>
                <a:tc>
                  <a:txBody>
                    <a:bodyPr/>
                    <a:lstStyle/>
                    <a:p>
                      <a:pPr algn="ctr"/>
                      <a:r>
                        <a:rPr lang="en-US" b="1" dirty="0" smtClean="0">
                          <a:latin typeface="Arial" panose="020B0604020202020204" pitchFamily="34" charset="0"/>
                          <a:cs typeface="Arial" panose="020B0604020202020204" pitchFamily="34" charset="0"/>
                        </a:rPr>
                        <a:t>26 of 56</a:t>
                      </a:r>
                      <a:endParaRPr lang="en-US" b="1" dirty="0">
                        <a:latin typeface="Arial" panose="020B0604020202020204" pitchFamily="34" charset="0"/>
                        <a:cs typeface="Arial" panose="020B0604020202020204" pitchFamily="34" charset="0"/>
                      </a:endParaRPr>
                    </a:p>
                  </a:txBody>
                  <a:tcPr/>
                </a:tc>
                <a:tc>
                  <a:txBody>
                    <a:bodyPr/>
                    <a:lstStyle/>
                    <a:p>
                      <a:pPr algn="ctr"/>
                      <a:r>
                        <a:rPr lang="en-US" b="1" dirty="0" smtClean="0">
                          <a:latin typeface="Arial" panose="020B0604020202020204" pitchFamily="34" charset="0"/>
                          <a:cs typeface="Arial" panose="020B0604020202020204" pitchFamily="34" charset="0"/>
                        </a:rPr>
                        <a:t>46%</a:t>
                      </a:r>
                      <a:endParaRPr lang="en-US" b="1"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14</a:t>
            </a:fld>
            <a:endParaRPr lang="en-US" dirty="0"/>
          </a:p>
        </p:txBody>
      </p:sp>
      <p:sp>
        <p:nvSpPr>
          <p:cNvPr id="6" name="Rectangle 5"/>
          <p:cNvSpPr/>
          <p:nvPr/>
        </p:nvSpPr>
        <p:spPr>
          <a:xfrm>
            <a:off x="1607141" y="1477935"/>
            <a:ext cx="7202487" cy="523220"/>
          </a:xfrm>
          <a:prstGeom prst="rect">
            <a:avLst/>
          </a:prstGeom>
        </p:spPr>
        <p:txBody>
          <a:bodyPr wrap="square">
            <a:spAutoFit/>
          </a:bodyPr>
          <a:lstStyle/>
          <a:p>
            <a:r>
              <a:rPr lang="en-US" sz="2800" dirty="0"/>
              <a:t>Implications for the 2018/19 APP: </a:t>
            </a:r>
          </a:p>
        </p:txBody>
      </p:sp>
      <p:sp>
        <p:nvSpPr>
          <p:cNvPr id="7" name="Rectangle 6"/>
          <p:cNvSpPr/>
          <p:nvPr/>
        </p:nvSpPr>
        <p:spPr>
          <a:xfrm>
            <a:off x="1607142" y="4977896"/>
            <a:ext cx="7202486" cy="1200329"/>
          </a:xfrm>
          <a:prstGeom prst="rect">
            <a:avLst/>
          </a:prstGeom>
        </p:spPr>
        <p:txBody>
          <a:bodyPr wrap="square">
            <a:spAutoFit/>
          </a:bodyPr>
          <a:lstStyle/>
          <a:p>
            <a:pPr algn="just"/>
            <a:r>
              <a:rPr lang="en-US" dirty="0"/>
              <a:t>The Department will request approval to adjust the 2018/19 </a:t>
            </a:r>
            <a:r>
              <a:rPr lang="en-US" dirty="0" smtClean="0"/>
              <a:t>APP in line with the Minister’s budget policy statement</a:t>
            </a:r>
            <a:endParaRPr lang="en-US" dirty="0"/>
          </a:p>
        </p:txBody>
      </p:sp>
    </p:spTree>
    <p:extLst>
      <p:ext uri="{BB962C8B-B14F-4D97-AF65-F5344CB8AC3E}">
        <p14:creationId xmlns:p14="http://schemas.microsoft.com/office/powerpoint/2010/main" xmlns="" val="3646943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Cost containment and efficiency measures: value for money </a:t>
            </a:r>
            <a:endParaRPr lang="en-US" sz="3600" dirty="0"/>
          </a:p>
        </p:txBody>
      </p:sp>
      <p:sp>
        <p:nvSpPr>
          <p:cNvPr id="3" name="Content Placeholder 2"/>
          <p:cNvSpPr>
            <a:spLocks noGrp="1"/>
          </p:cNvSpPr>
          <p:nvPr>
            <p:ph idx="1"/>
          </p:nvPr>
        </p:nvSpPr>
        <p:spPr/>
        <p:txBody>
          <a:bodyPr/>
          <a:lstStyle/>
          <a:p>
            <a:pPr marL="0" lvl="0" indent="0" algn="just">
              <a:buNone/>
            </a:pPr>
            <a:r>
              <a:rPr lang="en-GB" sz="2400" dirty="0"/>
              <a:t>The Department has implemented cost saving measures in low priority spending and non-essential items (e.g. advertising, vehicle hire, travel, security, non-essential telecommunications, entertainment costs, consultant fees where relevant), and has identified efficiency savings to reprioritise funding to priority areas as well as to curtail shortfalls in the identified activities.</a:t>
            </a:r>
          </a:p>
          <a:p>
            <a:pPr lvl="0" algn="just"/>
            <a:r>
              <a:rPr lang="en-GB" sz="1800" dirty="0"/>
              <a:t>Identified savings were redirected to Office Accommodation. </a:t>
            </a:r>
          </a:p>
          <a:p>
            <a:pPr algn="just"/>
            <a:r>
              <a:rPr lang="en-GB" sz="1800" dirty="0"/>
              <a:t>Majors are being made to ensure that officials travel only when its necessary to do so.</a:t>
            </a:r>
          </a:p>
          <a:p>
            <a:pPr algn="just"/>
            <a:r>
              <a:rPr lang="en-GB" sz="1800" dirty="0"/>
              <a:t>The Travel policy of the department needs to be revisited to ensure that savings are realised for reallocation to priority arears.</a:t>
            </a:r>
          </a:p>
          <a:p>
            <a:endParaRPr lang="en-US" sz="18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15</a:t>
            </a:fld>
            <a:endParaRPr lang="en-US" dirty="0"/>
          </a:p>
        </p:txBody>
      </p:sp>
    </p:spTree>
    <p:extLst>
      <p:ext uri="{BB962C8B-B14F-4D97-AF65-F5344CB8AC3E}">
        <p14:creationId xmlns:p14="http://schemas.microsoft.com/office/powerpoint/2010/main" xmlns="" val="1520002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428" y="85956"/>
            <a:ext cx="7235371" cy="1095144"/>
          </a:xfrm>
        </p:spPr>
        <p:txBody>
          <a:bodyPr/>
          <a:lstStyle/>
          <a:p>
            <a:r>
              <a:rPr lang="en-US" sz="3600" dirty="0" smtClean="0">
                <a:latin typeface="Arial" pitchFamily="34" charset="0"/>
                <a:cs typeface="Arial" pitchFamily="34" charset="0"/>
              </a:rPr>
              <a:t>Departmental spending </a:t>
            </a:r>
            <a:br>
              <a:rPr lang="en-US" sz="3600" dirty="0" smtClean="0">
                <a:latin typeface="Arial" pitchFamily="34" charset="0"/>
                <a:cs typeface="Arial" pitchFamily="34" charset="0"/>
              </a:rPr>
            </a:br>
            <a:r>
              <a:rPr lang="en-US" sz="3600" dirty="0" smtClean="0">
                <a:latin typeface="Arial" pitchFamily="34" charset="0"/>
                <a:cs typeface="Arial" pitchFamily="34" charset="0"/>
              </a:rPr>
              <a:t>as at 30 June 2018</a:t>
            </a:r>
            <a:endParaRPr lang="en-US" sz="3600" dirty="0">
              <a:latin typeface="Arial" pitchFamily="34" charset="0"/>
              <a:cs typeface="Arial" pitchFamily="34" charset="0"/>
            </a:endParaRPr>
          </a:p>
        </p:txBody>
      </p:sp>
      <p:sp>
        <p:nvSpPr>
          <p:cNvPr id="5"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16</a:t>
            </a:fld>
            <a:endParaRPr lang="en-ZA" sz="1400"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64500038"/>
              </p:ext>
            </p:extLst>
          </p:nvPr>
        </p:nvGraphicFramePr>
        <p:xfrm>
          <a:off x="1484313" y="1818568"/>
          <a:ext cx="7202488" cy="2907792"/>
        </p:xfrm>
        <a:graphic>
          <a:graphicData uri="http://schemas.openxmlformats.org/drawingml/2006/table">
            <a:tbl>
              <a:tblPr firstRow="1" bandRow="1">
                <a:tableStyleId>{F5AB1C69-6EDB-4FF4-983F-18BD219EF322}</a:tableStyleId>
              </a:tblPr>
              <a:tblGrid>
                <a:gridCol w="4807305"/>
                <a:gridCol w="2395183"/>
              </a:tblGrid>
              <a:tr h="370840">
                <a:tc>
                  <a:txBody>
                    <a:bodyPr/>
                    <a:lstStyle/>
                    <a:p>
                      <a:r>
                        <a:rPr lang="en-ZA" sz="2800" dirty="0" smtClean="0">
                          <a:latin typeface="Arial" pitchFamily="34" charset="0"/>
                          <a:cs typeface="Arial" pitchFamily="34" charset="0"/>
                        </a:rPr>
                        <a:t>Overall</a:t>
                      </a:r>
                      <a:r>
                        <a:rPr lang="en-ZA" sz="2800" baseline="0" dirty="0" smtClean="0">
                          <a:latin typeface="Arial" pitchFamily="34" charset="0"/>
                          <a:cs typeface="Arial" pitchFamily="34" charset="0"/>
                        </a:rPr>
                        <a:t> departmental performance </a:t>
                      </a:r>
                      <a:endParaRPr lang="en-ZA" sz="2800" dirty="0">
                        <a:latin typeface="Arial" pitchFamily="34" charset="0"/>
                        <a:cs typeface="Arial" pitchFamily="34" charset="0"/>
                      </a:endParaRPr>
                    </a:p>
                  </a:txBody>
                  <a:tcPr/>
                </a:tc>
                <a:tc>
                  <a:txBody>
                    <a:bodyPr/>
                    <a:lstStyle/>
                    <a:p>
                      <a:r>
                        <a:rPr lang="en-ZA" sz="2800" dirty="0" smtClean="0">
                          <a:latin typeface="Arial" pitchFamily="34" charset="0"/>
                          <a:cs typeface="Arial" pitchFamily="34" charset="0"/>
                        </a:rPr>
                        <a:t>Amount</a:t>
                      </a:r>
                      <a:r>
                        <a:rPr lang="en-ZA" sz="2800" baseline="0" dirty="0" smtClean="0">
                          <a:latin typeface="Arial" pitchFamily="34" charset="0"/>
                          <a:cs typeface="Arial" pitchFamily="34" charset="0"/>
                        </a:rPr>
                        <a:t> in R’000</a:t>
                      </a:r>
                      <a:endParaRPr lang="en-ZA" sz="2800" dirty="0">
                        <a:latin typeface="Arial" pitchFamily="34" charset="0"/>
                        <a:cs typeface="Arial" pitchFamily="34" charset="0"/>
                      </a:endParaRPr>
                    </a:p>
                  </a:txBody>
                  <a:tcPr/>
                </a:tc>
              </a:tr>
              <a:tr h="370840">
                <a:tc>
                  <a:txBody>
                    <a:bodyPr/>
                    <a:lstStyle/>
                    <a:p>
                      <a:pPr marL="0" marR="0" lvl="1" indent="0">
                        <a:lnSpc>
                          <a:spcPct val="115000"/>
                        </a:lnSpc>
                        <a:spcBef>
                          <a:spcPts val="0"/>
                        </a:spcBef>
                        <a:spcAft>
                          <a:spcPts val="0"/>
                        </a:spcAft>
                      </a:pPr>
                      <a:r>
                        <a:rPr lang="en-US" sz="2800" b="0" dirty="0" smtClean="0">
                          <a:solidFill>
                            <a:schemeClr val="tx1"/>
                          </a:solidFill>
                          <a:effectLst/>
                          <a:latin typeface="Arial" pitchFamily="34" charset="0"/>
                          <a:cs typeface="Arial" pitchFamily="34" charset="0"/>
                        </a:rPr>
                        <a:t>Original budget</a:t>
                      </a:r>
                      <a:endParaRPr lang="en-US" sz="2800" b="0" dirty="0">
                        <a:solidFill>
                          <a:schemeClr val="tx1"/>
                        </a:solidFill>
                        <a:effectLst/>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US" sz="2800" dirty="0">
                          <a:solidFill>
                            <a:schemeClr val="tx1"/>
                          </a:solidFill>
                          <a:effectLst/>
                          <a:latin typeface="Arial" pitchFamily="34" charset="0"/>
                          <a:cs typeface="Arial" pitchFamily="34" charset="0"/>
                        </a:rPr>
                        <a:t>15 </a:t>
                      </a:r>
                      <a:r>
                        <a:rPr lang="en-US" sz="2800" dirty="0" smtClean="0">
                          <a:solidFill>
                            <a:schemeClr val="tx1"/>
                          </a:solidFill>
                          <a:effectLst/>
                          <a:latin typeface="Arial" pitchFamily="34" charset="0"/>
                          <a:cs typeface="Arial" pitchFamily="34" charset="0"/>
                        </a:rPr>
                        <a:t>571 518</a:t>
                      </a:r>
                      <a:endParaRPr lang="en-US" sz="2800" dirty="0">
                        <a:solidFill>
                          <a:schemeClr val="tx1"/>
                        </a:solidFill>
                        <a:effectLst/>
                        <a:latin typeface="Arial" pitchFamily="34" charset="0"/>
                        <a:ea typeface="Calibri"/>
                        <a:cs typeface="Arial" pitchFamily="34" charset="0"/>
                      </a:endParaRPr>
                    </a:p>
                  </a:txBody>
                  <a:tcPr marL="68580" marR="68580" marT="0" marB="0"/>
                </a:tc>
              </a:tr>
              <a:tr h="370840">
                <a:tc>
                  <a:txBody>
                    <a:bodyPr/>
                    <a:lstStyle/>
                    <a:p>
                      <a:pPr marL="0" marR="0" lvl="1" indent="0" algn="l" defTabSz="457200" rtl="0" eaLnBrk="1" latinLnBrk="0" hangingPunct="1">
                        <a:lnSpc>
                          <a:spcPct val="115000"/>
                        </a:lnSpc>
                        <a:spcBef>
                          <a:spcPts val="0"/>
                        </a:spcBef>
                        <a:spcAft>
                          <a:spcPts val="0"/>
                        </a:spcAft>
                      </a:pPr>
                      <a:r>
                        <a:rPr lang="en-US" sz="2800" b="0" kern="1200" dirty="0">
                          <a:solidFill>
                            <a:schemeClr val="tx1"/>
                          </a:solidFill>
                          <a:effectLst/>
                          <a:latin typeface="Arial" pitchFamily="34" charset="0"/>
                          <a:ea typeface="+mn-ea"/>
                          <a:cs typeface="Arial" pitchFamily="34" charset="0"/>
                        </a:rPr>
                        <a:t>Departmental </a:t>
                      </a:r>
                      <a:r>
                        <a:rPr lang="en-US" sz="2800" b="0" kern="1200" dirty="0" smtClean="0">
                          <a:solidFill>
                            <a:schemeClr val="tx1"/>
                          </a:solidFill>
                          <a:effectLst/>
                          <a:latin typeface="Arial" pitchFamily="34" charset="0"/>
                          <a:ea typeface="+mn-ea"/>
                          <a:cs typeface="Arial" pitchFamily="34" charset="0"/>
                        </a:rPr>
                        <a:t>expenditure</a:t>
                      </a:r>
                      <a:endParaRPr lang="en-US" sz="2800" b="0" kern="1200" dirty="0">
                        <a:solidFill>
                          <a:schemeClr val="tx1"/>
                        </a:solidFill>
                        <a:effectLst/>
                        <a:latin typeface="Arial" pitchFamily="34" charset="0"/>
                        <a:ea typeface="+mn-ea"/>
                        <a:cs typeface="Arial"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2800" kern="1200" dirty="0" smtClean="0">
                          <a:solidFill>
                            <a:schemeClr val="tx1"/>
                          </a:solidFill>
                          <a:effectLst/>
                          <a:latin typeface="Arial" pitchFamily="34" charset="0"/>
                          <a:ea typeface="+mn-ea"/>
                          <a:cs typeface="Arial" pitchFamily="34" charset="0"/>
                        </a:rPr>
                        <a:t>2 261 898</a:t>
                      </a:r>
                      <a:endParaRPr lang="en-US" sz="2800" kern="1200" dirty="0">
                        <a:solidFill>
                          <a:schemeClr val="tx1"/>
                        </a:solidFill>
                        <a:effectLst/>
                        <a:latin typeface="Arial" pitchFamily="34" charset="0"/>
                        <a:ea typeface="+mn-ea"/>
                        <a:cs typeface="Arial" pitchFamily="34" charset="0"/>
                      </a:endParaRPr>
                    </a:p>
                  </a:txBody>
                  <a:tcPr marL="68580" marR="68580" marT="0" marB="0"/>
                </a:tc>
              </a:tr>
              <a:tr h="370840">
                <a:tc>
                  <a:txBody>
                    <a:bodyPr/>
                    <a:lstStyle/>
                    <a:p>
                      <a:pPr marL="0" marR="0" lvl="1" indent="0" algn="l" defTabSz="457200" rtl="0" eaLnBrk="1" latinLnBrk="0" hangingPunct="1">
                        <a:lnSpc>
                          <a:spcPct val="115000"/>
                        </a:lnSpc>
                        <a:spcBef>
                          <a:spcPts val="0"/>
                        </a:spcBef>
                        <a:spcAft>
                          <a:spcPts val="0"/>
                        </a:spcAft>
                      </a:pPr>
                      <a:r>
                        <a:rPr lang="en-US" sz="2800" b="0" kern="1200" dirty="0">
                          <a:solidFill>
                            <a:schemeClr val="tx1"/>
                          </a:solidFill>
                          <a:effectLst/>
                          <a:latin typeface="Arial" pitchFamily="34" charset="0"/>
                          <a:ea typeface="+mn-ea"/>
                          <a:cs typeface="Arial" pitchFamily="34" charset="0"/>
                        </a:rPr>
                        <a:t>% </a:t>
                      </a:r>
                      <a:r>
                        <a:rPr lang="en-US" sz="2800" b="0" kern="1200" dirty="0" smtClean="0">
                          <a:solidFill>
                            <a:schemeClr val="tx1"/>
                          </a:solidFill>
                          <a:effectLst/>
                          <a:latin typeface="Arial" pitchFamily="34" charset="0"/>
                          <a:ea typeface="+mn-ea"/>
                          <a:cs typeface="Arial" pitchFamily="34" charset="0"/>
                        </a:rPr>
                        <a:t>spent</a:t>
                      </a:r>
                      <a:endParaRPr lang="en-US" sz="2800" b="0" kern="1200" dirty="0">
                        <a:solidFill>
                          <a:schemeClr val="tx1"/>
                        </a:solidFill>
                        <a:effectLst/>
                        <a:latin typeface="Arial" pitchFamily="34" charset="0"/>
                        <a:ea typeface="+mn-ea"/>
                        <a:cs typeface="Arial" pitchFamily="34" charset="0"/>
                      </a:endParaRPr>
                    </a:p>
                  </a:txBody>
                  <a:tcPr marL="68580" marR="68580" marT="0" marB="0"/>
                </a:tc>
                <a:tc>
                  <a:txBody>
                    <a:bodyPr/>
                    <a:lstStyle/>
                    <a:p>
                      <a:pPr marL="457200" marR="0" lvl="1" algn="r" defTabSz="457200" rtl="0" eaLnBrk="1" latinLnBrk="0" hangingPunct="1">
                        <a:lnSpc>
                          <a:spcPct val="115000"/>
                        </a:lnSpc>
                        <a:spcBef>
                          <a:spcPts val="0"/>
                        </a:spcBef>
                        <a:spcAft>
                          <a:spcPts val="0"/>
                        </a:spcAft>
                      </a:pPr>
                      <a:r>
                        <a:rPr lang="en-US" sz="2800" b="1" kern="1200" dirty="0" smtClean="0">
                          <a:solidFill>
                            <a:schemeClr val="accent3">
                              <a:lumMod val="75000"/>
                            </a:schemeClr>
                          </a:solidFill>
                          <a:effectLst/>
                          <a:latin typeface="Arial" pitchFamily="34" charset="0"/>
                          <a:ea typeface="+mn-ea"/>
                          <a:cs typeface="Arial" pitchFamily="34" charset="0"/>
                        </a:rPr>
                        <a:t>15%</a:t>
                      </a:r>
                      <a:endParaRPr lang="en-US" sz="2800" b="1" kern="1200" dirty="0">
                        <a:solidFill>
                          <a:schemeClr val="accent3">
                            <a:lumMod val="75000"/>
                          </a:schemeClr>
                        </a:solidFill>
                        <a:effectLst/>
                        <a:latin typeface="Arial" pitchFamily="34" charset="0"/>
                        <a:ea typeface="+mn-ea"/>
                        <a:cs typeface="Arial" pitchFamily="34" charset="0"/>
                      </a:endParaRPr>
                    </a:p>
                  </a:txBody>
                  <a:tcPr marL="68580" marR="68580" marT="0" marB="0"/>
                </a:tc>
              </a:tr>
              <a:tr h="370840">
                <a:tc>
                  <a:txBody>
                    <a:bodyPr/>
                    <a:lstStyle/>
                    <a:p>
                      <a:pPr marL="0" marR="0" lvl="1" indent="0" algn="l" defTabSz="457200" rtl="0" eaLnBrk="1" latinLnBrk="0" hangingPunct="1">
                        <a:lnSpc>
                          <a:spcPct val="115000"/>
                        </a:lnSpc>
                        <a:spcBef>
                          <a:spcPts val="0"/>
                        </a:spcBef>
                        <a:spcAft>
                          <a:spcPts val="0"/>
                        </a:spcAft>
                      </a:pPr>
                      <a:r>
                        <a:rPr lang="en-US" sz="2800" b="0" kern="1200" dirty="0" smtClean="0">
                          <a:solidFill>
                            <a:schemeClr val="tx1"/>
                          </a:solidFill>
                          <a:effectLst/>
                          <a:latin typeface="Arial" pitchFamily="34" charset="0"/>
                          <a:ea typeface="+mn-ea"/>
                          <a:cs typeface="Arial" pitchFamily="34" charset="0"/>
                        </a:rPr>
                        <a:t>Available</a:t>
                      </a:r>
                      <a:endParaRPr lang="en-US" sz="2800" b="0" kern="1200" dirty="0">
                        <a:solidFill>
                          <a:schemeClr val="tx1"/>
                        </a:solidFill>
                        <a:effectLst/>
                        <a:latin typeface="Arial" pitchFamily="34" charset="0"/>
                        <a:ea typeface="+mn-ea"/>
                        <a:cs typeface="Arial" pitchFamily="34" charset="0"/>
                      </a:endParaRPr>
                    </a:p>
                  </a:txBody>
                  <a:tcPr marL="68580" marR="68580" marT="0" marB="0"/>
                </a:tc>
                <a:tc>
                  <a:txBody>
                    <a:bodyPr/>
                    <a:lstStyle/>
                    <a:p>
                      <a:pPr marL="0" marR="0" algn="r">
                        <a:lnSpc>
                          <a:spcPct val="115000"/>
                        </a:lnSpc>
                        <a:spcBef>
                          <a:spcPts val="0"/>
                        </a:spcBef>
                        <a:spcAft>
                          <a:spcPts val="0"/>
                        </a:spcAft>
                      </a:pPr>
                      <a:r>
                        <a:rPr lang="en-US" sz="2800" b="1" dirty="0" smtClean="0">
                          <a:solidFill>
                            <a:schemeClr val="tx1"/>
                          </a:solidFill>
                          <a:effectLst/>
                          <a:latin typeface="Arial" pitchFamily="34" charset="0"/>
                          <a:ea typeface="Calibri"/>
                          <a:cs typeface="Arial" pitchFamily="34" charset="0"/>
                        </a:rPr>
                        <a:t>13 309 620</a:t>
                      </a:r>
                      <a:endParaRPr lang="en-US" sz="2800" b="1" dirty="0">
                        <a:solidFill>
                          <a:schemeClr val="tx1"/>
                        </a:solidFill>
                        <a:effectLst/>
                        <a:latin typeface="Arial" pitchFamily="34" charset="0"/>
                        <a:ea typeface="Calibri"/>
                        <a:cs typeface="Arial" pitchFamily="34" charset="0"/>
                      </a:endParaRPr>
                    </a:p>
                  </a:txBody>
                  <a:tcPr marL="68580" marR="68580" marT="0" marB="0"/>
                </a:tc>
              </a:tr>
            </a:tbl>
          </a:graphicData>
        </a:graphic>
      </p:graphicFrame>
    </p:spTree>
    <p:extLst>
      <p:ext uri="{BB962C8B-B14F-4D97-AF65-F5344CB8AC3E}">
        <p14:creationId xmlns:p14="http://schemas.microsoft.com/office/powerpoint/2010/main" xmlns="" val="38720995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30162"/>
            <a:ext cx="7202384" cy="1143000"/>
          </a:xfrm>
        </p:spPr>
        <p:txBody>
          <a:bodyPr/>
          <a:lstStyle/>
          <a:p>
            <a:r>
              <a:rPr lang="en-US" sz="3000" dirty="0" smtClean="0">
                <a:cs typeface="ＭＳ Ｐゴシック" pitchFamily="-109" charset="-128"/>
              </a:rPr>
              <a:t>Departmental </a:t>
            </a:r>
            <a:r>
              <a:rPr lang="en-US" sz="3000" dirty="0">
                <a:cs typeface="ＭＳ Ｐゴシック" pitchFamily="-109" charset="-128"/>
              </a:rPr>
              <a:t>Expenditure: Per Programme and Economic Classification </a:t>
            </a:r>
            <a:r>
              <a:rPr lang="en-ZA" sz="3000" dirty="0">
                <a:cs typeface="ＭＳ Ｐゴシック" pitchFamily="-109" charset="-128"/>
              </a:rPr>
              <a:t/>
            </a:r>
            <a:br>
              <a:rPr lang="en-ZA" sz="3000" dirty="0">
                <a:cs typeface="ＭＳ Ｐゴシック" pitchFamily="-109" charset="-128"/>
              </a:rPr>
            </a:br>
            <a:endParaRPr lang="en-ZA" sz="3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93360099"/>
              </p:ext>
            </p:extLst>
          </p:nvPr>
        </p:nvGraphicFramePr>
        <p:xfrm>
          <a:off x="1675382" y="1005841"/>
          <a:ext cx="7233287" cy="5234937"/>
        </p:xfrm>
        <a:graphic>
          <a:graphicData uri="http://schemas.openxmlformats.org/drawingml/2006/table">
            <a:tbl>
              <a:tblPr firstRow="1" bandRow="1">
                <a:tableStyleId>{C083E6E3-FA7D-4D7B-A595-EF9225AFEA82}</a:tableStyleId>
              </a:tblPr>
              <a:tblGrid>
                <a:gridCol w="238239"/>
                <a:gridCol w="1566558"/>
                <a:gridCol w="808688"/>
                <a:gridCol w="637975"/>
                <a:gridCol w="44450"/>
                <a:gridCol w="829007"/>
                <a:gridCol w="44450"/>
                <a:gridCol w="883204"/>
                <a:gridCol w="810814"/>
                <a:gridCol w="718129"/>
                <a:gridCol w="44450"/>
                <a:gridCol w="607323"/>
              </a:tblGrid>
              <a:tr h="747025">
                <a:tc gridSpan="2">
                  <a:txBody>
                    <a:bodyPr/>
                    <a:lstStyle/>
                    <a:p>
                      <a:r>
                        <a:rPr lang="en-ZA" sz="1100" dirty="0" smtClean="0">
                          <a:latin typeface="Arial" pitchFamily="34" charset="0"/>
                          <a:cs typeface="Arial" pitchFamily="34" charset="0"/>
                        </a:rPr>
                        <a:t>Programme</a:t>
                      </a:r>
                    </a:p>
                    <a:p>
                      <a:r>
                        <a:rPr lang="en-ZA" sz="1100" dirty="0" smtClean="0">
                          <a:latin typeface="Arial" pitchFamily="34" charset="0"/>
                          <a:cs typeface="Arial" pitchFamily="34" charset="0"/>
                        </a:rPr>
                        <a:t>Amounts</a:t>
                      </a:r>
                      <a:r>
                        <a:rPr lang="en-ZA" sz="1100" baseline="0" dirty="0" smtClean="0">
                          <a:latin typeface="Arial" pitchFamily="34" charset="0"/>
                          <a:cs typeface="Arial" pitchFamily="34" charset="0"/>
                        </a:rPr>
                        <a:t> in R’000</a:t>
                      </a:r>
                      <a:endParaRPr lang="en-ZA" sz="1100" dirty="0">
                        <a:latin typeface="Arial" pitchFamily="34" charset="0"/>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Original Budget</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spent on </a:t>
                      </a:r>
                      <a:r>
                        <a:rPr lang="en-US" sz="1100" b="1" i="0" u="none" strike="noStrike" dirty="0" err="1" smtClean="0">
                          <a:solidFill>
                            <a:srgbClr val="000000"/>
                          </a:solidFill>
                          <a:effectLst/>
                          <a:latin typeface="Arial" panose="020B0604020202020204" pitchFamily="34" charset="0"/>
                          <a:cs typeface="Arial" panose="020B0604020202020204" pitchFamily="34" charset="0"/>
                        </a:rPr>
                        <a:t>Approp</a:t>
                      </a:r>
                      <a:r>
                        <a:rPr lang="en-US" sz="1100" b="1" i="0" u="none" strike="noStrike" dirty="0" smtClean="0">
                          <a:solidFill>
                            <a:srgbClr val="000000"/>
                          </a:solidFill>
                          <a:effectLst/>
                          <a:latin typeface="Arial" panose="020B0604020202020204" pitchFamily="34" charset="0"/>
                          <a:cs typeface="Arial" panose="020B0604020202020204" pitchFamily="34" charset="0"/>
                        </a:rPr>
                        <a:t>.</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gridSpan="2">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a:t>
                      </a:r>
                      <a:r>
                        <a:rPr lang="en-US" sz="1100" b="1" i="0" u="none" strike="noStrike" dirty="0" smtClean="0">
                          <a:solidFill>
                            <a:srgbClr val="000000"/>
                          </a:solidFill>
                          <a:effectLst/>
                          <a:latin typeface="Arial" panose="020B0604020202020204" pitchFamily="34" charset="0"/>
                          <a:cs typeface="Arial" panose="020B0604020202020204" pitchFamily="34" charset="0"/>
                        </a:rPr>
                        <a:t>Apr -Jun </a:t>
                      </a:r>
                      <a:r>
                        <a:rPr lang="en-US" sz="1100" b="1" i="0" u="none" strike="noStrike" dirty="0">
                          <a:solidFill>
                            <a:srgbClr val="000000"/>
                          </a:solidFill>
                          <a:effectLst/>
                          <a:latin typeface="Arial" panose="020B0604020202020204" pitchFamily="34" charset="0"/>
                          <a:cs typeface="Arial" panose="020B0604020202020204" pitchFamily="34" charset="0"/>
                        </a:rPr>
                        <a:t>2018 Planned </a:t>
                      </a:r>
                      <a:r>
                        <a:rPr lang="en-US" sz="1100" b="1" i="0" u="none" strike="noStrike" dirty="0" smtClean="0">
                          <a:solidFill>
                            <a:srgbClr val="000000"/>
                          </a:solidFill>
                          <a:effectLst/>
                          <a:latin typeface="Arial" panose="020B0604020202020204" pitchFamily="34" charset="0"/>
                          <a:cs typeface="Arial" panose="020B0604020202020204" pitchFamily="34" charset="0"/>
                        </a:rPr>
                        <a:t>Exp. </a:t>
                      </a:r>
                      <a:r>
                        <a:rPr lang="en-US" sz="1100" b="1" i="0" u="none" strike="noStrike" dirty="0">
                          <a:solidFill>
                            <a:srgbClr val="000000"/>
                          </a:solidFill>
                          <a:effectLst/>
                          <a:latin typeface="Arial" panose="020B0604020202020204" pitchFamily="34" charset="0"/>
                          <a:cs typeface="Arial" panose="020B0604020202020204" pitchFamily="34" charset="0"/>
                        </a:rPr>
                        <a:t>/ Drawings</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hMerge="1">
                  <a:txBody>
                    <a:bodyPr/>
                    <a:lstStyle/>
                    <a:p>
                      <a:pPr algn="ctr" fontAlgn="ct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gridSpan="2">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Actual </a:t>
                      </a:r>
                      <a:r>
                        <a:rPr lang="en-US" sz="1100" b="1" i="0" u="none" strike="noStrike" dirty="0" smtClean="0">
                          <a:solidFill>
                            <a:srgbClr val="000000"/>
                          </a:solidFill>
                          <a:effectLst/>
                          <a:latin typeface="Arial" panose="020B0604020202020204" pitchFamily="34" charset="0"/>
                          <a:cs typeface="Arial" panose="020B0604020202020204" pitchFamily="34" charset="0"/>
                        </a:rPr>
                        <a:t>Exp. </a:t>
                      </a:r>
                      <a:r>
                        <a:rPr lang="en-US" sz="1100" b="1" i="0" u="none" strike="noStrike" dirty="0">
                          <a:solidFill>
                            <a:srgbClr val="000000"/>
                          </a:solidFill>
                          <a:effectLst/>
                          <a:latin typeface="Arial" panose="020B0604020202020204" pitchFamily="34" charset="0"/>
                          <a:cs typeface="Arial" panose="020B0604020202020204" pitchFamily="34" charset="0"/>
                        </a:rPr>
                        <a:t>(30/06/2018) </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hMerge="1">
                  <a:txBody>
                    <a:bodyPr/>
                    <a:lstStyle/>
                    <a:p>
                      <a:pPr algn="ctr" fontAlgn="ct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Variance (Planned vs. Actual </a:t>
                      </a:r>
                      <a:r>
                        <a:rPr lang="en-US" sz="1100" b="1" i="0" u="none" strike="noStrike" dirty="0" smtClean="0">
                          <a:solidFill>
                            <a:srgbClr val="000000"/>
                          </a:solidFill>
                          <a:effectLst/>
                          <a:latin typeface="Arial" panose="020B0604020202020204" pitchFamily="34" charset="0"/>
                          <a:cs typeface="Arial" panose="020B0604020202020204" pitchFamily="34" charset="0"/>
                        </a:rPr>
                        <a:t>Exp.)</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Available Budget</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tcPr>
                </a:tc>
                <a:tc gridSpan="2">
                  <a:txBody>
                    <a:bodyPr/>
                    <a:lstStyle/>
                    <a:p>
                      <a:pPr algn="ctr" fontAlgn="ctr"/>
                      <a:r>
                        <a:rPr lang="en-US" sz="1100" b="1" i="0" u="none" strike="noStrike">
                          <a:solidFill>
                            <a:srgbClr val="000000"/>
                          </a:solidFill>
                          <a:effectLst/>
                          <a:latin typeface="Arial" panose="020B0604020202020204" pitchFamily="34" charset="0"/>
                          <a:cs typeface="Arial" panose="020B0604020202020204" pitchFamily="34" charset="0"/>
                        </a:rPr>
                        <a:t>% spent on projection</a:t>
                      </a:r>
                    </a:p>
                  </a:txBody>
                  <a:tcPr marL="9525" marR="9525" marT="9525" marB="0">
                    <a:lnL w="12700" cap="flat" cmpd="sng" algn="ctr">
                      <a:solidFill>
                        <a:schemeClr val="accent3">
                          <a:lumMod val="60000"/>
                          <a:lumOff val="40000"/>
                        </a:schemeClr>
                      </a:solidFill>
                      <a:prstDash val="solid"/>
                      <a:round/>
                      <a:headEnd type="none" w="med" len="med"/>
                      <a:tailEnd type="none" w="med" len="med"/>
                    </a:lnL>
                    <a:lnT w="12700" cap="flat" cmpd="sng" algn="ctr">
                      <a:solidFill>
                        <a:schemeClr val="accent3">
                          <a:lumMod val="60000"/>
                          <a:lumOff val="40000"/>
                        </a:schemeClr>
                      </a:solidFill>
                      <a:prstDash val="solid"/>
                      <a:round/>
                      <a:headEnd type="none" w="med" len="med"/>
                      <a:tailEnd type="none" w="med" len="med"/>
                    </a:lnT>
                  </a:tcPr>
                </a:tc>
                <a:tc hMerge="1">
                  <a:txBody>
                    <a:bodyPr/>
                    <a:lstStyle/>
                    <a:p>
                      <a:pPr algn="ctr" fontAlgn="ctr"/>
                      <a:endParaRPr lang="en-US" sz="11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T w="12700" cap="flat" cmpd="sng" algn="ctr">
                      <a:solidFill>
                        <a:schemeClr val="accent3">
                          <a:lumMod val="60000"/>
                          <a:lumOff val="40000"/>
                        </a:schemeClr>
                      </a:solidFill>
                      <a:prstDash val="solid"/>
                      <a:round/>
                      <a:headEnd type="none" w="med" len="med"/>
                      <a:tailEnd type="none" w="med" len="med"/>
                    </a:lnT>
                  </a:tcPr>
                </a:tc>
              </a:tr>
              <a:tr h="303846">
                <a:tc>
                  <a:txBody>
                    <a:bodyPr/>
                    <a:lstStyle/>
                    <a:p>
                      <a:r>
                        <a:rPr lang="en-ZA" sz="1100" dirty="0" smtClean="0">
                          <a:latin typeface="Arial" pitchFamily="34" charset="0"/>
                          <a:cs typeface="Arial" pitchFamily="34" charset="0"/>
                        </a:rPr>
                        <a:t>1</a:t>
                      </a:r>
                      <a:endParaRPr lang="en-ZA" sz="1100" dirty="0">
                        <a:latin typeface="Arial" pitchFamily="34" charset="0"/>
                        <a:cs typeface="Arial" pitchFamily="34" charset="0"/>
                      </a:endParaRPr>
                    </a:p>
                  </a:txBody>
                  <a:tcPr/>
                </a:tc>
                <a:tc>
                  <a:txBody>
                    <a:bodyPr/>
                    <a:lstStyle/>
                    <a:p>
                      <a:r>
                        <a:rPr lang="en-ZA" sz="1100" dirty="0" smtClean="0">
                          <a:latin typeface="Arial" pitchFamily="34" charset="0"/>
                          <a:cs typeface="Arial" pitchFamily="34" charset="0"/>
                        </a:rPr>
                        <a:t>Admin</a:t>
                      </a:r>
                      <a:endParaRPr lang="en-ZA" sz="1100" dirty="0">
                        <a:latin typeface="Arial" pitchFamily="34" charset="0"/>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smtClean="0">
                          <a:solidFill>
                            <a:srgbClr val="000000"/>
                          </a:solidFill>
                          <a:effectLst/>
                          <a:latin typeface="Arial" panose="020B0604020202020204" pitchFamily="34" charset="0"/>
                          <a:cs typeface="Arial" panose="020B0604020202020204" pitchFamily="34" charset="0"/>
                        </a:rPr>
                        <a:t>1,714,639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a:solidFill>
                            <a:srgbClr val="000000"/>
                          </a:solidFill>
                          <a:effectLst/>
                          <a:latin typeface="Arial" panose="020B0604020202020204" pitchFamily="34" charset="0"/>
                          <a:cs typeface="Arial" panose="020B0604020202020204" pitchFamily="34" charset="0"/>
                        </a:rPr>
                        <a:t>31%</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438,441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524,509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b"/>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a:t>
                      </a: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86,068)</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1,190,130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a:solidFill>
                            <a:srgbClr val="000000"/>
                          </a:solidFill>
                          <a:effectLst/>
                          <a:latin typeface="Arial" panose="020B0604020202020204" pitchFamily="34" charset="0"/>
                          <a:cs typeface="Arial" panose="020B0604020202020204" pitchFamily="34" charset="0"/>
                        </a:rPr>
                        <a:t>120%</a:t>
                      </a: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r>
              <a:tr h="376031">
                <a:tc>
                  <a:txBody>
                    <a:bodyPr/>
                    <a:lstStyle/>
                    <a:p>
                      <a:r>
                        <a:rPr lang="en-ZA" sz="1100" dirty="0" smtClean="0">
                          <a:latin typeface="Arial" pitchFamily="34" charset="0"/>
                          <a:cs typeface="Arial" pitchFamily="34" charset="0"/>
                        </a:rPr>
                        <a:t>2</a:t>
                      </a:r>
                      <a:endParaRPr lang="en-ZA" sz="1100" dirty="0">
                        <a:latin typeface="Arial" pitchFamily="34" charset="0"/>
                        <a:cs typeface="Arial" pitchFamily="34" charset="0"/>
                      </a:endParaRPr>
                    </a:p>
                  </a:txBody>
                  <a:tcPr/>
                </a:tc>
                <a:tc>
                  <a:txBody>
                    <a:bodyPr/>
                    <a:lstStyle/>
                    <a:p>
                      <a:r>
                        <a:rPr lang="en-ZA" sz="1100" dirty="0" smtClean="0">
                          <a:latin typeface="Arial" pitchFamily="34" charset="0"/>
                          <a:cs typeface="Arial" pitchFamily="34" charset="0"/>
                        </a:rPr>
                        <a:t>Water Plan &amp; Info Mgt.</a:t>
                      </a:r>
                      <a:endParaRPr lang="en-ZA" sz="1100" dirty="0">
                        <a:latin typeface="Arial" pitchFamily="34" charset="0"/>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smtClean="0">
                          <a:solidFill>
                            <a:srgbClr val="000000"/>
                          </a:solidFill>
                          <a:effectLst/>
                          <a:latin typeface="Arial" panose="020B0604020202020204" pitchFamily="34" charset="0"/>
                          <a:cs typeface="Arial" panose="020B0604020202020204" pitchFamily="34" charset="0"/>
                        </a:rPr>
                        <a:t>862,122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23%</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179,781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199,186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b"/>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a:t>
                      </a: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19,405)</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662,936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a:solidFill>
                            <a:srgbClr val="000000"/>
                          </a:solidFill>
                          <a:effectLst/>
                          <a:latin typeface="Arial" panose="020B0604020202020204" pitchFamily="34" charset="0"/>
                          <a:cs typeface="Arial" panose="020B0604020202020204" pitchFamily="34" charset="0"/>
                        </a:rPr>
                        <a:t>111%</a:t>
                      </a: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r>
              <a:tr h="228304">
                <a:tc>
                  <a:txBody>
                    <a:bodyPr/>
                    <a:lstStyle/>
                    <a:p>
                      <a:r>
                        <a:rPr lang="en-ZA" sz="1100" dirty="0" smtClean="0">
                          <a:latin typeface="Arial" pitchFamily="34" charset="0"/>
                          <a:cs typeface="Arial" pitchFamily="34" charset="0"/>
                        </a:rPr>
                        <a:t>3</a:t>
                      </a:r>
                      <a:endParaRPr lang="en-ZA" sz="1100" dirty="0">
                        <a:latin typeface="Arial" pitchFamily="34" charset="0"/>
                        <a:cs typeface="Arial" pitchFamily="34" charset="0"/>
                      </a:endParaRPr>
                    </a:p>
                  </a:txBody>
                  <a:tcPr/>
                </a:tc>
                <a:tc>
                  <a:txBody>
                    <a:bodyPr/>
                    <a:lstStyle/>
                    <a:p>
                      <a:r>
                        <a:rPr lang="en-ZA" sz="1100" dirty="0" smtClean="0">
                          <a:latin typeface="Arial" pitchFamily="34" charset="0"/>
                          <a:cs typeface="Arial" pitchFamily="34" charset="0"/>
                        </a:rPr>
                        <a:t>Water Infra</a:t>
                      </a:r>
                      <a:r>
                        <a:rPr lang="en-ZA" sz="1100" baseline="0" dirty="0" smtClean="0">
                          <a:latin typeface="Arial" pitchFamily="34" charset="0"/>
                          <a:cs typeface="Arial" pitchFamily="34" charset="0"/>
                        </a:rPr>
                        <a:t> Dev.</a:t>
                      </a:r>
                      <a:endParaRPr lang="en-ZA" sz="1100" dirty="0">
                        <a:latin typeface="Arial" pitchFamily="34" charset="0"/>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smtClean="0">
                          <a:solidFill>
                            <a:srgbClr val="000000"/>
                          </a:solidFill>
                          <a:effectLst/>
                          <a:latin typeface="Arial" panose="020B0604020202020204" pitchFamily="34" charset="0"/>
                          <a:cs typeface="Arial" panose="020B0604020202020204" pitchFamily="34" charset="0"/>
                        </a:rPr>
                        <a:t>12,496,165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a:solidFill>
                            <a:srgbClr val="000000"/>
                          </a:solidFill>
                          <a:effectLst/>
                          <a:latin typeface="Arial" panose="020B0604020202020204" pitchFamily="34" charset="0"/>
                          <a:cs typeface="Arial" panose="020B0604020202020204" pitchFamily="34" charset="0"/>
                        </a:rPr>
                        <a:t>12%</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2,613,734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1,463,625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1,150,109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11,032,540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a:solidFill>
                            <a:srgbClr val="000000"/>
                          </a:solidFill>
                          <a:effectLst/>
                          <a:latin typeface="Arial" panose="020B0604020202020204" pitchFamily="34" charset="0"/>
                          <a:cs typeface="Arial" panose="020B0604020202020204" pitchFamily="34" charset="0"/>
                        </a:rPr>
                        <a:t>56%</a:t>
                      </a: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r>
              <a:tr h="228304">
                <a:tc>
                  <a:txBody>
                    <a:bodyPr/>
                    <a:lstStyle/>
                    <a:p>
                      <a:r>
                        <a:rPr lang="en-ZA" sz="1100" dirty="0" smtClean="0">
                          <a:latin typeface="Arial" pitchFamily="34" charset="0"/>
                          <a:cs typeface="Arial" pitchFamily="34" charset="0"/>
                        </a:rPr>
                        <a:t>4</a:t>
                      </a:r>
                      <a:endParaRPr lang="en-ZA" sz="1100" dirty="0">
                        <a:latin typeface="Arial" pitchFamily="34" charset="0"/>
                        <a:cs typeface="Arial"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dirty="0" smtClean="0">
                          <a:latin typeface="Arial" pitchFamily="34" charset="0"/>
                          <a:cs typeface="Arial" pitchFamily="34" charset="0"/>
                        </a:rPr>
                        <a:t>Water Sector Reg.</a:t>
                      </a:r>
                    </a:p>
                  </a:txBody>
                  <a:tcPr>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smtClean="0">
                          <a:solidFill>
                            <a:srgbClr val="000000"/>
                          </a:solidFill>
                          <a:effectLst/>
                          <a:latin typeface="Arial" panose="020B0604020202020204" pitchFamily="34" charset="0"/>
                          <a:cs typeface="Arial" panose="020B0604020202020204" pitchFamily="34" charset="0"/>
                        </a:rPr>
                        <a:t>498,592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a:solidFill>
                            <a:srgbClr val="000000"/>
                          </a:solidFill>
                          <a:effectLst/>
                          <a:latin typeface="Arial" panose="020B0604020202020204" pitchFamily="34" charset="0"/>
                          <a:cs typeface="Arial" panose="020B0604020202020204" pitchFamily="34" charset="0"/>
                        </a:rPr>
                        <a:t>15%</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100,506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74,578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kern="120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25,928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100" b="0" i="0" u="none" strike="noStrike" kern="1200" dirty="0" smtClean="0">
                          <a:solidFill>
                            <a:srgbClr val="000000"/>
                          </a:solidFill>
                          <a:effectLst/>
                          <a:latin typeface="Arial" panose="020B0604020202020204" pitchFamily="34" charset="0"/>
                          <a:ea typeface="+mn-ea"/>
                          <a:cs typeface="Arial" panose="020B0604020202020204" pitchFamily="34" charset="0"/>
                        </a:rPr>
                        <a:t>424,014 </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dirty="0">
                          <a:solidFill>
                            <a:srgbClr val="000000"/>
                          </a:solidFill>
                          <a:effectLst/>
                          <a:latin typeface="Arial" panose="020B0604020202020204" pitchFamily="34" charset="0"/>
                          <a:cs typeface="Arial" panose="020B0604020202020204" pitchFamily="34" charset="0"/>
                        </a:rPr>
                        <a:t>74%</a:t>
                      </a: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r>
              <a:tr h="303846">
                <a:tc gridSpan="2">
                  <a:txBody>
                    <a:bodyPr/>
                    <a:lstStyle/>
                    <a:p>
                      <a:r>
                        <a:rPr lang="en-ZA" sz="1100" b="1" dirty="0" smtClean="0">
                          <a:latin typeface="Arial" pitchFamily="34" charset="0"/>
                          <a:cs typeface="Arial" pitchFamily="34" charset="0"/>
                        </a:rPr>
                        <a:t>Total</a:t>
                      </a:r>
                      <a:endParaRPr lang="en-ZA" sz="1100" b="1" dirty="0">
                        <a:latin typeface="Arial" pitchFamily="34" charset="0"/>
                        <a:cs typeface="Arial" pitchFamily="34" charset="0"/>
                      </a:endParaRPr>
                    </a:p>
                  </a:txBody>
                  <a:tcPr>
                    <a:lnB w="12700" cap="flat" cmpd="sng" algn="ctr">
                      <a:solidFill>
                        <a:schemeClr val="accent3">
                          <a:lumMod val="60000"/>
                          <a:lumOff val="40000"/>
                        </a:schemeClr>
                      </a:solidFill>
                      <a:prstDash val="solid"/>
                      <a:round/>
                      <a:headEnd type="none" w="med" len="med"/>
                      <a:tailEnd type="none" w="med" len="med"/>
                    </a:lnB>
                  </a:tcPr>
                </a:tc>
                <a:tc hMerge="1">
                  <a:txBody>
                    <a:bodyPr/>
                    <a:lstStyle/>
                    <a:p>
                      <a:endParaRPr lang="en-ZA"/>
                    </a:p>
                  </a:txBody>
                  <a:tcPr/>
                </a:tc>
                <a:tc>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  </a:t>
                      </a:r>
                      <a:r>
                        <a:rPr lang="en-US" sz="1100" b="1" i="0" u="none" strike="noStrike" dirty="0" smtClean="0">
                          <a:solidFill>
                            <a:srgbClr val="000000"/>
                          </a:solidFill>
                          <a:effectLst/>
                          <a:latin typeface="Arial" panose="020B0604020202020204" pitchFamily="34" charset="0"/>
                          <a:cs typeface="Arial" panose="020B0604020202020204" pitchFamily="34" charset="0"/>
                        </a:rPr>
                        <a:t>15,571,518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15%</a:t>
                      </a: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gridSpan="2">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    </a:t>
                      </a:r>
                      <a:r>
                        <a:rPr lang="en-US" sz="1100" b="1" i="0" u="none" strike="noStrike" dirty="0" smtClean="0">
                          <a:solidFill>
                            <a:srgbClr val="000000"/>
                          </a:solidFill>
                          <a:effectLst/>
                          <a:latin typeface="Arial" panose="020B0604020202020204" pitchFamily="34" charset="0"/>
                          <a:cs typeface="Arial" panose="020B0604020202020204" pitchFamily="34" charset="0"/>
                        </a:rPr>
                        <a:t>3,332,462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hMerge="1">
                  <a:txBody>
                    <a:bodyPr/>
                    <a:lstStyle/>
                    <a:p>
                      <a:pPr algn="r" fontAlgn="ctr"/>
                      <a:endParaRPr lang="en-US" sz="1100" b="1" i="0" u="none" strike="noStrike" dirty="0">
                        <a:solidFill>
                          <a:srgbClr val="000000"/>
                        </a:solidFill>
                        <a:effectLst/>
                        <a:latin typeface="Arial"/>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gridSpan="2">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     </a:t>
                      </a:r>
                      <a:r>
                        <a:rPr lang="en-US" sz="1100" b="1" i="0" u="none" strike="noStrike" dirty="0" smtClean="0">
                          <a:solidFill>
                            <a:srgbClr val="000000"/>
                          </a:solidFill>
                          <a:effectLst/>
                          <a:latin typeface="Arial" panose="020B0604020202020204" pitchFamily="34" charset="0"/>
                          <a:cs typeface="Arial" panose="020B0604020202020204" pitchFamily="34" charset="0"/>
                        </a:rPr>
                        <a:t>2,261,898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hMerge="1">
                  <a:txBody>
                    <a:bodyPr/>
                    <a:lstStyle/>
                    <a:p>
                      <a:pPr algn="r" fontAlgn="ctr"/>
                      <a:endParaRPr lang="en-US" sz="1100" b="1" i="0" u="none" strike="noStrike" dirty="0">
                        <a:solidFill>
                          <a:srgbClr val="000000"/>
                        </a:solidFill>
                        <a:effectLst/>
                        <a:latin typeface="Arial"/>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   </a:t>
                      </a:r>
                      <a:r>
                        <a:rPr lang="en-US" sz="1100" b="1" i="0" u="none" strike="noStrike" dirty="0" smtClean="0">
                          <a:solidFill>
                            <a:srgbClr val="000000"/>
                          </a:solidFill>
                          <a:effectLst/>
                          <a:latin typeface="Arial" panose="020B0604020202020204" pitchFamily="34" charset="0"/>
                          <a:cs typeface="Arial" panose="020B0604020202020204" pitchFamily="34" charset="0"/>
                        </a:rPr>
                        <a:t>1,070,564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a:txBody>
                    <a:bodyPr/>
                    <a:lstStyle/>
                    <a:p>
                      <a:pPr algn="r" fontAlgn="ctr"/>
                      <a:r>
                        <a:rPr lang="en-US" sz="1100" b="1" i="0" u="none" strike="noStrike" dirty="0" smtClean="0">
                          <a:solidFill>
                            <a:srgbClr val="000000"/>
                          </a:solidFill>
                          <a:effectLst/>
                          <a:latin typeface="Arial" panose="020B0604020202020204" pitchFamily="34" charset="0"/>
                          <a:cs typeface="Arial" panose="020B0604020202020204" pitchFamily="34" charset="0"/>
                        </a:rPr>
                        <a:t>13,309,620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gridSpan="2">
                  <a:txBody>
                    <a:bodyPr/>
                    <a:lstStyle/>
                    <a:p>
                      <a:pPr algn="r" fontAlgn="ctr"/>
                      <a:r>
                        <a:rPr lang="en-US" sz="1100" b="1" i="0" u="none" strike="noStrike" dirty="0">
                          <a:solidFill>
                            <a:srgbClr val="000000"/>
                          </a:solidFill>
                          <a:effectLst/>
                          <a:latin typeface="Arial" panose="020B0604020202020204" pitchFamily="34" charset="0"/>
                          <a:cs typeface="Arial" panose="020B0604020202020204" pitchFamily="34" charset="0"/>
                        </a:rPr>
                        <a:t>68%</a:t>
                      </a: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c hMerge="1">
                  <a:txBody>
                    <a:bodyPr/>
                    <a:lstStyle/>
                    <a:p>
                      <a:pPr algn="r" fontAlgn="ct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B w="12700" cap="flat" cmpd="sng" algn="ctr">
                      <a:solidFill>
                        <a:schemeClr val="accent3">
                          <a:lumMod val="60000"/>
                          <a:lumOff val="40000"/>
                        </a:schemeClr>
                      </a:solidFill>
                      <a:prstDash val="solid"/>
                      <a:round/>
                      <a:headEnd type="none" w="med" len="med"/>
                      <a:tailEnd type="none" w="med" len="med"/>
                    </a:lnB>
                  </a:tcPr>
                </a:tc>
              </a:tr>
              <a:tr h="228304">
                <a:tc gridSpan="12">
                  <a:txBody>
                    <a:bodyPr/>
                    <a:lstStyle/>
                    <a:p>
                      <a:r>
                        <a:rPr lang="en-ZA" sz="1100" b="1" dirty="0" smtClean="0">
                          <a:latin typeface="Arial" pitchFamily="34" charset="0"/>
                          <a:cs typeface="Arial" pitchFamily="34" charset="0"/>
                        </a:rPr>
                        <a:t>Economic classification</a:t>
                      </a:r>
                      <a:endParaRPr lang="en-ZA" sz="1100" b="1" dirty="0">
                        <a:latin typeface="Arial" pitchFamily="34" charset="0"/>
                        <a:cs typeface="Arial" pitchFamily="34" charset="0"/>
                      </a:endParaRPr>
                    </a:p>
                  </a:txBody>
                  <a:tcPr>
                    <a:lnT w="12700" cap="flat" cmpd="sng" algn="ctr">
                      <a:solidFill>
                        <a:schemeClr val="accent3">
                          <a:lumMod val="60000"/>
                          <a:lumOff val="40000"/>
                        </a:schemeClr>
                      </a:solidFill>
                      <a:prstDash val="solid"/>
                      <a:round/>
                      <a:headEnd type="none" w="med" len="med"/>
                      <a:tailEnd type="none" w="med" len="med"/>
                    </a:lnT>
                  </a:tcPr>
                </a:tc>
                <a:tc hMerge="1">
                  <a:txBody>
                    <a:bodyPr/>
                    <a:lstStyle/>
                    <a:p>
                      <a:endParaRPr lang="en-ZA"/>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ZA" sz="1400" dirty="0">
                        <a:latin typeface="Arial" pitchFamily="34" charset="0"/>
                        <a:cs typeface="Arial" pitchFamily="34" charset="0"/>
                      </a:endParaRPr>
                    </a:p>
                  </a:txBody>
                  <a:tcPr>
                    <a:lnT w="12700" cap="flat" cmpd="sng" algn="ctr">
                      <a:solidFill>
                        <a:schemeClr val="accent3">
                          <a:lumMod val="60000"/>
                          <a:lumOff val="40000"/>
                        </a:schemeClr>
                      </a:solidFill>
                      <a:prstDash val="solid"/>
                      <a:round/>
                      <a:headEnd type="none" w="med" len="med"/>
                      <a:tailEnd type="none" w="med" len="med"/>
                    </a:lnT>
                  </a:tcPr>
                </a:tc>
                <a:tc hMerge="1">
                  <a:txBody>
                    <a:bodyPr/>
                    <a:lstStyle/>
                    <a:p>
                      <a:endParaRPr lang="en-ZA" sz="1400" dirty="0">
                        <a:latin typeface="Arial" pitchFamily="34" charset="0"/>
                        <a:cs typeface="Arial" pitchFamily="34" charset="0"/>
                      </a:endParaRPr>
                    </a:p>
                  </a:txBody>
                  <a:tcPr>
                    <a:lnT w="12700" cap="flat" cmpd="sng" algn="ctr">
                      <a:solidFill>
                        <a:schemeClr val="accent3">
                          <a:lumMod val="60000"/>
                          <a:lumOff val="40000"/>
                        </a:schemeClr>
                      </a:solidFill>
                      <a:prstDash val="solid"/>
                      <a:round/>
                      <a:headEnd type="none" w="med" len="med"/>
                      <a:tailEnd type="none" w="med" len="med"/>
                    </a:lnT>
                  </a:tcPr>
                </a:tc>
                <a:tc hMerge="1">
                  <a:txBody>
                    <a:bodyPr/>
                    <a:lstStyle/>
                    <a:p>
                      <a:endParaRPr lang="en-US"/>
                    </a:p>
                  </a:txBody>
                  <a:tcPr/>
                </a:tc>
                <a:tc hMerge="1">
                  <a:txBody>
                    <a:bodyPr/>
                    <a:lstStyle/>
                    <a:p>
                      <a:endParaRPr lang="en-ZA" sz="1400" dirty="0">
                        <a:latin typeface="Arial" pitchFamily="34" charset="0"/>
                        <a:cs typeface="Arial" pitchFamily="34" charset="0"/>
                      </a:endParaRPr>
                    </a:p>
                  </a:txBody>
                  <a:tcPr>
                    <a:lnT w="12700" cap="flat" cmpd="sng" algn="ctr">
                      <a:solidFill>
                        <a:schemeClr val="accent3">
                          <a:lumMod val="60000"/>
                          <a:lumOff val="40000"/>
                        </a:schemeClr>
                      </a:solidFill>
                      <a:prstDash val="solid"/>
                      <a:round/>
                      <a:headEnd type="none" w="med" len="med"/>
                      <a:tailEnd type="none" w="med" len="med"/>
                    </a:lnT>
                  </a:tcPr>
                </a:tc>
              </a:tr>
              <a:tr h="228304">
                <a:tc gridSpan="2">
                  <a:txBody>
                    <a:bodyPr/>
                    <a:lstStyle/>
                    <a:p>
                      <a:pPr marL="0" algn="l" defTabSz="457200" rtl="0" eaLnBrk="1" latinLnBrk="0" hangingPunct="1"/>
                      <a:r>
                        <a:rPr lang="en-ZA" sz="1100" b="1" kern="1200" dirty="0" smtClean="0">
                          <a:solidFill>
                            <a:schemeClr val="tx1"/>
                          </a:solidFill>
                          <a:latin typeface="Arial" pitchFamily="34" charset="0"/>
                          <a:ea typeface="+mn-ea"/>
                          <a:cs typeface="Arial" pitchFamily="34" charset="0"/>
                        </a:rPr>
                        <a:t>Current payments</a:t>
                      </a:r>
                      <a:endParaRPr lang="en-ZA" sz="1100" b="1"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1" i="0" u="none" strike="noStrike" dirty="0">
                          <a:solidFill>
                            <a:srgbClr val="000000"/>
                          </a:solidFill>
                          <a:effectLst/>
                          <a:latin typeface="Arial"/>
                        </a:rPr>
                        <a:t> </a:t>
                      </a:r>
                      <a:r>
                        <a:rPr lang="en-US" sz="1100" b="1" i="0" u="none" strike="noStrike" dirty="0" smtClean="0">
                          <a:solidFill>
                            <a:srgbClr val="000000"/>
                          </a:solidFill>
                          <a:effectLst/>
                          <a:latin typeface="Arial"/>
                        </a:rPr>
                        <a:t>3,293,839 </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1" i="0" u="none" strike="noStrike" dirty="0" smtClean="0">
                          <a:solidFill>
                            <a:srgbClr val="000000"/>
                          </a:solidFill>
                          <a:effectLst/>
                          <a:latin typeface="Arial"/>
                        </a:rPr>
                        <a:t>26%</a:t>
                      </a:r>
                      <a:endParaRPr lang="en-US" sz="1100" b="1" i="0" u="none" strike="noStrike" dirty="0">
                        <a:solidFill>
                          <a:srgbClr val="000000"/>
                        </a:solidFill>
                        <a:effectLst/>
                        <a:latin typeface="Arial"/>
                      </a:endParaRPr>
                    </a:p>
                  </a:txBody>
                  <a:tcPr marL="9525" marR="9525" marT="9525" marB="0" anchor="ctr">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1" i="0" u="none" strike="noStrike" dirty="0">
                        <a:solidFill>
                          <a:srgbClr val="000000"/>
                        </a:solidFill>
                        <a:effectLst/>
                        <a:latin typeface="Arial"/>
                      </a:endParaRPr>
                    </a:p>
                  </a:txBody>
                  <a:tcPr marL="9525" marR="9525" marT="9525" marB="0" anchor="ctr"/>
                </a:tc>
                <a:tc gridSpan="2">
                  <a:txBody>
                    <a:bodyPr/>
                    <a:lstStyle/>
                    <a:p>
                      <a:pPr algn="r" fontAlgn="ctr"/>
                      <a:r>
                        <a:rPr lang="en-US" sz="1100" b="1" i="0" u="none" strike="noStrike" dirty="0" smtClean="0">
                          <a:solidFill>
                            <a:srgbClr val="000000"/>
                          </a:solidFill>
                          <a:effectLst/>
                          <a:latin typeface="Arial"/>
                        </a:rPr>
                        <a:t>764 825</a:t>
                      </a:r>
                      <a:endParaRPr lang="en-US" sz="1100" b="1"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l" fontAlgn="b"/>
                      <a:endParaRPr lang="en-US" sz="1100" b="1" i="0" u="none" strike="noStrike" dirty="0">
                        <a:solidFill>
                          <a:srgbClr val="000000"/>
                        </a:solidFill>
                        <a:effectLst/>
                        <a:latin typeface="Arial"/>
                      </a:endParaRPr>
                    </a:p>
                  </a:txBody>
                  <a:tcPr marL="9525" marR="9525" marT="9525" marB="0" anchor="b"/>
                </a:tc>
                <a:tc>
                  <a:txBody>
                    <a:bodyPr/>
                    <a:lstStyle/>
                    <a:p>
                      <a:pPr algn="r" fontAlgn="ctr"/>
                      <a:r>
                        <a:rPr lang="en-US" sz="1100" b="1" i="0" u="none" strike="noStrike" dirty="0" smtClean="0">
                          <a:solidFill>
                            <a:srgbClr val="000000"/>
                          </a:solidFill>
                          <a:effectLst/>
                          <a:latin typeface="Arial"/>
                        </a:rPr>
                        <a:t>850 215</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1" i="0" u="none" strike="noStrike" dirty="0" smtClean="0">
                          <a:solidFill>
                            <a:srgbClr val="000000"/>
                          </a:solidFill>
                          <a:effectLst/>
                          <a:latin typeface="Arial"/>
                        </a:rPr>
                        <a:t>(85 390)</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1" i="0" u="none" strike="noStrike" dirty="0" smtClean="0">
                          <a:solidFill>
                            <a:srgbClr val="000000"/>
                          </a:solidFill>
                          <a:effectLst/>
                          <a:latin typeface="Arial"/>
                        </a:rPr>
                        <a:t>2 443 624</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1" i="0" u="none" strike="noStrike" dirty="0">
                        <a:solidFill>
                          <a:srgbClr val="000000"/>
                        </a:solidFill>
                        <a:effectLst/>
                        <a:latin typeface="Arial"/>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111%</a:t>
                      </a:r>
                      <a:endParaRPr lang="en-US" sz="1100" b="1" i="0" u="none" strike="noStrike" dirty="0">
                        <a:solidFill>
                          <a:srgbClr val="000000"/>
                        </a:solidFill>
                        <a:effectLst/>
                        <a:latin typeface="Arial"/>
                      </a:endParaRPr>
                    </a:p>
                  </a:txBody>
                  <a:tcPr marL="9525" marR="9525" marT="9525" marB="0"/>
                </a:tc>
              </a:tr>
              <a:tr h="376031">
                <a:tc gridSpan="2">
                  <a:txBody>
                    <a:bodyPr/>
                    <a:lstStyle/>
                    <a:p>
                      <a:pPr marL="114300" indent="-22225" algn="l" defTabSz="457200" rtl="0" eaLnBrk="1" latinLnBrk="0" hangingPunct="1"/>
                      <a:r>
                        <a:rPr lang="en-ZA" sz="1100" kern="1200" dirty="0" smtClean="0">
                          <a:solidFill>
                            <a:schemeClr val="tx1"/>
                          </a:solidFill>
                          <a:latin typeface="Arial" pitchFamily="34" charset="0"/>
                          <a:ea typeface="+mn-ea"/>
                          <a:cs typeface="Arial" pitchFamily="34" charset="0"/>
                        </a:rPr>
                        <a:t>Compensation</a:t>
                      </a:r>
                      <a:r>
                        <a:rPr lang="en-ZA" sz="1100" kern="1200" baseline="0" dirty="0" smtClean="0">
                          <a:solidFill>
                            <a:schemeClr val="tx1"/>
                          </a:solidFill>
                          <a:latin typeface="Arial" pitchFamily="34" charset="0"/>
                          <a:ea typeface="+mn-ea"/>
                          <a:cs typeface="Arial" pitchFamily="34" charset="0"/>
                        </a:rPr>
                        <a:t> of employees</a:t>
                      </a:r>
                      <a:endParaRPr lang="en-ZA" sz="1100"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0" i="0" u="none" strike="noStrike" dirty="0" smtClean="0">
                          <a:solidFill>
                            <a:srgbClr val="000000"/>
                          </a:solidFill>
                          <a:effectLst/>
                          <a:latin typeface="Arial"/>
                        </a:rPr>
                        <a:t>1,720,205 </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smtClean="0">
                          <a:solidFill>
                            <a:srgbClr val="000000"/>
                          </a:solidFill>
                          <a:effectLst/>
                          <a:latin typeface="Arial"/>
                          <a:ea typeface="+mn-ea"/>
                          <a:cs typeface="+mn-cs"/>
                        </a:rPr>
                        <a:t>21%</a:t>
                      </a: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dirty="0">
                        <a:solidFill>
                          <a:srgbClr val="000000"/>
                        </a:solidFill>
                        <a:effectLst/>
                        <a:latin typeface="Arial"/>
                      </a:endParaRPr>
                    </a:p>
                  </a:txBody>
                  <a:tcPr marL="9525" marR="9525" marT="9525" marB="0" anchor="ctr"/>
                </a:tc>
                <a:tc gridSpan="2">
                  <a:txBody>
                    <a:bodyPr/>
                    <a:lstStyle/>
                    <a:p>
                      <a:pPr algn="r" fontAlgn="ctr"/>
                      <a:r>
                        <a:rPr lang="en-US" sz="1100" b="0" i="0" u="none" strike="noStrike" dirty="0" smtClean="0">
                          <a:solidFill>
                            <a:srgbClr val="000000"/>
                          </a:solidFill>
                          <a:effectLst/>
                          <a:latin typeface="Arial"/>
                        </a:rPr>
                        <a:t>418 046</a:t>
                      </a:r>
                      <a:endParaRPr lang="en-US" sz="1100" b="0"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a:solidFill>
                          <a:srgbClr val="000000"/>
                        </a:solidFill>
                        <a:effectLst/>
                        <a:latin typeface="Arial"/>
                      </a:endParaRPr>
                    </a:p>
                  </a:txBody>
                  <a:tcPr marL="9525" marR="9525" marT="9525" marB="0" anchor="ctr"/>
                </a:tc>
                <a:tc>
                  <a:txBody>
                    <a:bodyPr/>
                    <a:lstStyle/>
                    <a:p>
                      <a:pPr algn="r" fontAlgn="ctr"/>
                      <a:r>
                        <a:rPr lang="en-US" sz="1100" b="0" i="0" u="none" strike="noStrike" dirty="0" smtClean="0">
                          <a:solidFill>
                            <a:srgbClr val="000000"/>
                          </a:solidFill>
                          <a:effectLst/>
                          <a:latin typeface="Arial"/>
                        </a:rPr>
                        <a:t>368 723</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smtClean="0">
                          <a:solidFill>
                            <a:srgbClr val="000000"/>
                          </a:solidFill>
                          <a:effectLst/>
                          <a:latin typeface="Arial"/>
                        </a:rPr>
                        <a:t>49 323</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marL="0" algn="r" defTabSz="457200" rtl="0" eaLnBrk="1" fontAlgn="ctr" latinLnBrk="0" hangingPunct="1"/>
                      <a:r>
                        <a:rPr lang="en-US" sz="1100" b="1" i="0" u="none" strike="noStrike" kern="1200" dirty="0" smtClean="0">
                          <a:solidFill>
                            <a:srgbClr val="000000"/>
                          </a:solidFill>
                          <a:effectLst/>
                          <a:latin typeface="Arial"/>
                          <a:ea typeface="+mn-ea"/>
                          <a:cs typeface="+mn-cs"/>
                        </a:rPr>
                        <a:t>1 351</a:t>
                      </a:r>
                      <a:r>
                        <a:rPr lang="en-US" sz="1100" b="1" i="0" u="none" strike="noStrike" kern="1200" baseline="0" dirty="0" smtClean="0">
                          <a:solidFill>
                            <a:srgbClr val="000000"/>
                          </a:solidFill>
                          <a:effectLst/>
                          <a:latin typeface="Arial"/>
                          <a:ea typeface="+mn-ea"/>
                          <a:cs typeface="+mn-cs"/>
                        </a:rPr>
                        <a:t> 482</a:t>
                      </a:r>
                      <a:endParaRPr lang="en-US" sz="1100" b="1"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marL="0" algn="r" defTabSz="457200" rtl="0" eaLnBrk="1" fontAlgn="ctr" latinLnBrk="0" hangingPunct="1"/>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r" fontAlgn="ctr"/>
                      <a:r>
                        <a:rPr lang="en-US" sz="1100" b="0" i="0" u="none" strike="noStrike" dirty="0" smtClean="0">
                          <a:solidFill>
                            <a:srgbClr val="000000"/>
                          </a:solidFill>
                          <a:effectLst/>
                          <a:latin typeface="Arial"/>
                        </a:rPr>
                        <a:t>88%</a:t>
                      </a:r>
                      <a:endParaRPr lang="en-US" sz="1100" b="0" i="0" u="none" strike="noStrike" dirty="0">
                        <a:solidFill>
                          <a:srgbClr val="000000"/>
                        </a:solidFill>
                        <a:effectLst/>
                        <a:latin typeface="Arial"/>
                      </a:endParaRPr>
                    </a:p>
                  </a:txBody>
                  <a:tcPr marL="9525" marR="9525" marT="9525" marB="0"/>
                </a:tc>
              </a:tr>
              <a:tr h="248278">
                <a:tc gridSpan="2">
                  <a:txBody>
                    <a:bodyPr/>
                    <a:lstStyle/>
                    <a:p>
                      <a:pPr marL="114300" indent="-22225" algn="l" defTabSz="457200" rtl="0" eaLnBrk="1" latinLnBrk="0" hangingPunct="1"/>
                      <a:r>
                        <a:rPr lang="en-ZA" sz="1100" kern="1200" dirty="0" smtClean="0">
                          <a:solidFill>
                            <a:schemeClr val="tx1"/>
                          </a:solidFill>
                          <a:latin typeface="Arial" pitchFamily="34" charset="0"/>
                          <a:ea typeface="+mn-ea"/>
                          <a:cs typeface="Arial" pitchFamily="34" charset="0"/>
                        </a:rPr>
                        <a:t>Goods and services </a:t>
                      </a:r>
                      <a:endParaRPr lang="en-ZA" sz="1100"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0" i="0" u="none" strike="noStrike" dirty="0">
                          <a:solidFill>
                            <a:srgbClr val="000000"/>
                          </a:solidFill>
                          <a:effectLst/>
                          <a:latin typeface="Arial"/>
                        </a:rPr>
                        <a:t> </a:t>
                      </a:r>
                      <a:r>
                        <a:rPr lang="en-US" sz="1100" b="0" i="0" u="none" strike="noStrike" dirty="0" smtClean="0">
                          <a:solidFill>
                            <a:srgbClr val="000000"/>
                          </a:solidFill>
                          <a:effectLst/>
                          <a:latin typeface="Arial"/>
                        </a:rPr>
                        <a:t>1,573,634 </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smtClean="0">
                          <a:solidFill>
                            <a:srgbClr val="000000"/>
                          </a:solidFill>
                          <a:effectLst/>
                          <a:latin typeface="Arial"/>
                          <a:ea typeface="+mn-ea"/>
                          <a:cs typeface="+mn-cs"/>
                        </a:rPr>
                        <a:t>31%</a:t>
                      </a: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dirty="0">
                        <a:solidFill>
                          <a:srgbClr val="000000"/>
                        </a:solidFill>
                        <a:effectLst/>
                        <a:latin typeface="Arial"/>
                      </a:endParaRPr>
                    </a:p>
                  </a:txBody>
                  <a:tcPr marL="9525" marR="9525" marT="9525" marB="0" anchor="ctr"/>
                </a:tc>
                <a:tc gridSpan="2">
                  <a:txBody>
                    <a:bodyPr/>
                    <a:lstStyle/>
                    <a:p>
                      <a:pPr algn="r" fontAlgn="ctr"/>
                      <a:r>
                        <a:rPr lang="en-US" sz="1100" b="0" i="0" u="none" strike="noStrike" dirty="0" smtClean="0">
                          <a:solidFill>
                            <a:srgbClr val="000000"/>
                          </a:solidFill>
                          <a:effectLst/>
                          <a:latin typeface="Arial"/>
                        </a:rPr>
                        <a:t>346 779</a:t>
                      </a:r>
                      <a:endParaRPr lang="en-US" sz="1100" b="0"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l" fontAlgn="b"/>
                      <a:endParaRPr lang="en-US" sz="1100" b="0" i="0" u="none" strike="noStrike" dirty="0">
                        <a:solidFill>
                          <a:srgbClr val="000000"/>
                        </a:solidFill>
                        <a:effectLst/>
                        <a:latin typeface="Arial"/>
                      </a:endParaRPr>
                    </a:p>
                  </a:txBody>
                  <a:tcPr marL="9525" marR="9525" marT="9525" marB="0" anchor="b"/>
                </a:tc>
                <a:tc>
                  <a:txBody>
                    <a:bodyPr/>
                    <a:lstStyle/>
                    <a:p>
                      <a:pPr algn="r" fontAlgn="ctr"/>
                      <a:r>
                        <a:rPr lang="en-US" sz="1100" b="0" i="0" u="none" strike="noStrike" dirty="0" smtClean="0">
                          <a:solidFill>
                            <a:srgbClr val="000000"/>
                          </a:solidFill>
                          <a:effectLst/>
                          <a:latin typeface="Arial"/>
                        </a:rPr>
                        <a:t>481 491</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smtClean="0">
                          <a:solidFill>
                            <a:srgbClr val="000000"/>
                          </a:solidFill>
                          <a:effectLst/>
                          <a:latin typeface="Arial"/>
                        </a:rPr>
                        <a:t>(134</a:t>
                      </a:r>
                      <a:r>
                        <a:rPr lang="en-US" sz="1100" b="0" i="0" u="none" strike="noStrike" baseline="0" dirty="0" smtClean="0">
                          <a:solidFill>
                            <a:srgbClr val="000000"/>
                          </a:solidFill>
                          <a:effectLst/>
                          <a:latin typeface="Arial"/>
                        </a:rPr>
                        <a:t> 712)</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marL="0" algn="r" defTabSz="457200" rtl="0" eaLnBrk="1" fontAlgn="ctr" latinLnBrk="0" hangingPunct="1"/>
                      <a:r>
                        <a:rPr lang="en-US" sz="1100" b="1" i="0" u="none" strike="noStrike" kern="1200" dirty="0" smtClean="0">
                          <a:solidFill>
                            <a:srgbClr val="000000"/>
                          </a:solidFill>
                          <a:effectLst/>
                          <a:latin typeface="Arial"/>
                          <a:ea typeface="+mn-ea"/>
                          <a:cs typeface="+mn-cs"/>
                        </a:rPr>
                        <a:t>1 092 143</a:t>
                      </a:r>
                      <a:endParaRPr lang="en-US" sz="1100" b="1"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marL="0" algn="r" defTabSz="457200" rtl="0" eaLnBrk="1" fontAlgn="ctr" latinLnBrk="0" hangingPunct="1"/>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r" fontAlgn="ctr"/>
                      <a:r>
                        <a:rPr lang="en-US" sz="1100" b="0" i="0" u="none" strike="noStrike" dirty="0" smtClean="0">
                          <a:solidFill>
                            <a:srgbClr val="000000"/>
                          </a:solidFill>
                          <a:effectLst/>
                          <a:latin typeface="Arial"/>
                        </a:rPr>
                        <a:t>139%</a:t>
                      </a:r>
                      <a:endParaRPr lang="en-US" sz="1100" b="0" i="0" u="none" strike="noStrike" dirty="0">
                        <a:solidFill>
                          <a:srgbClr val="000000"/>
                        </a:solidFill>
                        <a:effectLst/>
                        <a:latin typeface="Arial"/>
                      </a:endParaRPr>
                    </a:p>
                  </a:txBody>
                  <a:tcPr marL="9525" marR="9525" marT="9525" marB="0"/>
                </a:tc>
              </a:tr>
              <a:tr h="228304">
                <a:tc gridSpan="2">
                  <a:txBody>
                    <a:bodyPr/>
                    <a:lstStyle/>
                    <a:p>
                      <a:pPr marL="114300" indent="-22225" algn="l" defTabSz="457200" rtl="0" eaLnBrk="1" latinLnBrk="0" hangingPunct="1"/>
                      <a:r>
                        <a:rPr lang="en-ZA" sz="1100" kern="1200" dirty="0" smtClean="0">
                          <a:solidFill>
                            <a:schemeClr val="tx1"/>
                          </a:solidFill>
                          <a:latin typeface="Arial" pitchFamily="34" charset="0"/>
                          <a:ea typeface="+mn-ea"/>
                          <a:cs typeface="Arial" pitchFamily="34" charset="0"/>
                        </a:rPr>
                        <a:t>Interest on rent and land</a:t>
                      </a:r>
                      <a:endParaRPr lang="en-ZA" sz="1100"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0" i="0" u="none" strike="noStrike" dirty="0">
                          <a:solidFill>
                            <a:srgbClr val="000000"/>
                          </a:solidFill>
                          <a:effectLst/>
                          <a:latin typeface="Arial"/>
                        </a:rPr>
                        <a:t>              </a:t>
                      </a:r>
                      <a:r>
                        <a:rPr lang="en-US" sz="1100" b="0" i="0" u="none" strike="noStrike" dirty="0" smtClean="0">
                          <a:solidFill>
                            <a:srgbClr val="000000"/>
                          </a:solidFill>
                          <a:effectLst/>
                          <a:latin typeface="Arial"/>
                        </a:rPr>
                        <a:t>  </a:t>
                      </a:r>
                      <a:r>
                        <a:rPr lang="en-US" sz="1100" b="0" i="0" u="none" strike="noStrike" dirty="0">
                          <a:solidFill>
                            <a:srgbClr val="000000"/>
                          </a:solidFill>
                          <a:effectLst/>
                          <a:latin typeface="Arial"/>
                        </a:rPr>
                        <a:t>-   </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smtClean="0">
                          <a:solidFill>
                            <a:srgbClr val="000000"/>
                          </a:solidFill>
                          <a:effectLst/>
                          <a:latin typeface="Arial"/>
                          <a:ea typeface="+mn-ea"/>
                          <a:cs typeface="+mn-cs"/>
                        </a:rPr>
                        <a:t>0%</a:t>
                      </a: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dirty="0">
                        <a:solidFill>
                          <a:srgbClr val="000000"/>
                        </a:solidFill>
                        <a:effectLst/>
                        <a:latin typeface="Arial"/>
                      </a:endParaRPr>
                    </a:p>
                  </a:txBody>
                  <a:tcPr marL="9525" marR="9525" marT="9525" marB="0" anchor="ctr"/>
                </a:tc>
                <a:tc gridSpan="2">
                  <a:txBody>
                    <a:bodyPr/>
                    <a:lstStyle/>
                    <a:p>
                      <a:pPr algn="r" fontAlgn="ctr"/>
                      <a:r>
                        <a:rPr lang="en-US" sz="1100" b="0" i="0" u="none" strike="noStrike" dirty="0" smtClean="0">
                          <a:solidFill>
                            <a:srgbClr val="000000"/>
                          </a:solidFill>
                          <a:effectLst/>
                          <a:latin typeface="Arial"/>
                        </a:rPr>
                        <a:t>-</a:t>
                      </a:r>
                      <a:endParaRPr lang="en-US" sz="1100" b="0"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l" fontAlgn="b"/>
                      <a:endParaRPr lang="en-US" sz="1100" b="0" i="0" u="none" strike="noStrike">
                        <a:solidFill>
                          <a:srgbClr val="000000"/>
                        </a:solidFill>
                        <a:effectLst/>
                        <a:latin typeface="Arial"/>
                      </a:endParaRPr>
                    </a:p>
                  </a:txBody>
                  <a:tcPr marL="9525" marR="9525" marT="9525" marB="0" anchor="b"/>
                </a:tc>
                <a:tc>
                  <a:txBody>
                    <a:bodyPr/>
                    <a:lstStyle/>
                    <a:p>
                      <a:pPr algn="r" fontAlgn="b"/>
                      <a:r>
                        <a:rPr lang="en-US" sz="1100" b="0" i="0" u="none" strike="noStrike" dirty="0" smtClean="0">
                          <a:solidFill>
                            <a:srgbClr val="000000"/>
                          </a:solidFill>
                          <a:effectLst/>
                          <a:latin typeface="Arial"/>
                        </a:rPr>
                        <a:t>1</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smtClean="0">
                          <a:solidFill>
                            <a:srgbClr val="000000"/>
                          </a:solidFill>
                          <a:effectLst/>
                          <a:latin typeface="Arial"/>
                        </a:rPr>
                        <a:t>(1)</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marL="0" algn="r" defTabSz="457200" rtl="0" eaLnBrk="1" fontAlgn="ctr" latinLnBrk="0" hangingPunct="1"/>
                      <a:r>
                        <a:rPr lang="en-US" sz="1100" b="1" i="0" u="none" strike="noStrike" kern="1200" dirty="0" smtClean="0">
                          <a:solidFill>
                            <a:srgbClr val="000000"/>
                          </a:solidFill>
                          <a:effectLst/>
                          <a:latin typeface="Arial"/>
                          <a:ea typeface="+mn-ea"/>
                          <a:cs typeface="+mn-cs"/>
                        </a:rPr>
                        <a:t>(1)</a:t>
                      </a:r>
                      <a:endParaRPr lang="en-US" sz="1100" b="1"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marL="0" algn="r" defTabSz="457200" rtl="0" eaLnBrk="1" fontAlgn="ctr" latinLnBrk="0" hangingPunct="1"/>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r" fontAlgn="ctr"/>
                      <a:r>
                        <a:rPr lang="en-US" sz="1100" b="0" i="0" u="none" strike="noStrike" dirty="0" smtClean="0">
                          <a:solidFill>
                            <a:srgbClr val="000000"/>
                          </a:solidFill>
                          <a:effectLst/>
                          <a:latin typeface="Arial"/>
                        </a:rPr>
                        <a:t>0%</a:t>
                      </a:r>
                      <a:endParaRPr lang="en-US" sz="1100" b="0" i="0" u="none" strike="noStrike" dirty="0">
                        <a:solidFill>
                          <a:srgbClr val="000000"/>
                        </a:solidFill>
                        <a:effectLst/>
                        <a:latin typeface="Arial"/>
                      </a:endParaRPr>
                    </a:p>
                  </a:txBody>
                  <a:tcPr marL="9525" marR="9525" marT="9525" marB="0"/>
                </a:tc>
              </a:tr>
              <a:tr h="228304">
                <a:tc gridSpan="2">
                  <a:txBody>
                    <a:bodyPr/>
                    <a:lstStyle/>
                    <a:p>
                      <a:pPr marL="0" algn="l" defTabSz="457200" rtl="0" eaLnBrk="1" latinLnBrk="0" hangingPunct="1"/>
                      <a:r>
                        <a:rPr lang="en-ZA" sz="1100" b="1" kern="1200" dirty="0" smtClean="0">
                          <a:solidFill>
                            <a:schemeClr val="tx1"/>
                          </a:solidFill>
                          <a:latin typeface="Arial" pitchFamily="34" charset="0"/>
                          <a:ea typeface="+mn-ea"/>
                          <a:cs typeface="Arial" pitchFamily="34" charset="0"/>
                        </a:rPr>
                        <a:t>Transfers and subsidies</a:t>
                      </a:r>
                      <a:endParaRPr lang="en-ZA" sz="1100" b="1"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1" i="0" u="none" strike="noStrike" dirty="0">
                          <a:solidFill>
                            <a:srgbClr val="000000"/>
                          </a:solidFill>
                          <a:effectLst/>
                          <a:latin typeface="Arial"/>
                        </a:rPr>
                        <a:t>    </a:t>
                      </a:r>
                      <a:r>
                        <a:rPr lang="en-US" sz="1100" b="1" i="0" u="none" strike="noStrike" dirty="0" smtClean="0">
                          <a:solidFill>
                            <a:srgbClr val="000000"/>
                          </a:solidFill>
                          <a:effectLst/>
                          <a:latin typeface="Arial"/>
                        </a:rPr>
                        <a:t>8,633,286 </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smtClean="0">
                          <a:solidFill>
                            <a:srgbClr val="000000"/>
                          </a:solidFill>
                          <a:effectLst/>
                          <a:latin typeface="Arial"/>
                          <a:ea typeface="+mn-ea"/>
                          <a:cs typeface="+mn-cs"/>
                        </a:rPr>
                        <a:t>9%</a:t>
                      </a: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0" i="0" u="none" strike="noStrike" dirty="0">
                        <a:solidFill>
                          <a:srgbClr val="000000"/>
                        </a:solidFill>
                        <a:effectLst/>
                        <a:latin typeface="Arial"/>
                      </a:endParaRPr>
                    </a:p>
                  </a:txBody>
                  <a:tcPr marL="9525" marR="9525" marT="9525" marB="0" anchor="ctr"/>
                </a:tc>
                <a:tc gridSpan="2">
                  <a:txBody>
                    <a:bodyPr/>
                    <a:lstStyle/>
                    <a:p>
                      <a:pPr algn="r" fontAlgn="ctr"/>
                      <a:r>
                        <a:rPr lang="en-US" sz="1100" b="0" i="0" u="none" strike="noStrike" dirty="0" smtClean="0">
                          <a:solidFill>
                            <a:srgbClr val="000000"/>
                          </a:solidFill>
                          <a:effectLst/>
                          <a:latin typeface="Arial"/>
                        </a:rPr>
                        <a:t>1 400 527</a:t>
                      </a:r>
                      <a:endParaRPr lang="en-US" sz="1100" b="0"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0" i="0" u="none" strike="noStrike">
                        <a:solidFill>
                          <a:srgbClr val="000000"/>
                        </a:solidFill>
                        <a:effectLst/>
                        <a:latin typeface="Arial"/>
                      </a:endParaRPr>
                    </a:p>
                  </a:txBody>
                  <a:tcPr marL="9525" marR="9525" marT="9525" marB="0" anchor="ctr"/>
                </a:tc>
                <a:tc>
                  <a:txBody>
                    <a:bodyPr/>
                    <a:lstStyle/>
                    <a:p>
                      <a:pPr algn="r" fontAlgn="ctr"/>
                      <a:r>
                        <a:rPr lang="en-US" sz="1100" b="0" i="0" u="none" strike="noStrike" dirty="0" smtClean="0">
                          <a:solidFill>
                            <a:srgbClr val="000000"/>
                          </a:solidFill>
                          <a:effectLst/>
                          <a:latin typeface="Arial"/>
                        </a:rPr>
                        <a:t>796 282</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0" i="0" u="none" strike="noStrike" dirty="0" smtClean="0">
                          <a:solidFill>
                            <a:srgbClr val="000000"/>
                          </a:solidFill>
                          <a:effectLst/>
                          <a:latin typeface="Arial"/>
                        </a:rPr>
                        <a:t>604 245</a:t>
                      </a:r>
                      <a:endParaRPr lang="en-US" sz="1100" b="0"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marL="0" algn="r" defTabSz="457200" rtl="0" eaLnBrk="1" fontAlgn="ctr" latinLnBrk="0" hangingPunct="1"/>
                      <a:r>
                        <a:rPr lang="en-US" sz="1100" b="1" i="0" u="none" strike="noStrike" kern="1200" dirty="0" smtClean="0">
                          <a:solidFill>
                            <a:srgbClr val="000000"/>
                          </a:solidFill>
                          <a:effectLst/>
                          <a:latin typeface="Arial"/>
                          <a:ea typeface="+mn-ea"/>
                          <a:cs typeface="+mn-cs"/>
                        </a:rPr>
                        <a:t>7 837 004</a:t>
                      </a:r>
                      <a:endParaRPr lang="en-US" sz="1100" b="1"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marL="0" algn="r" defTabSz="457200" rtl="0" eaLnBrk="1" fontAlgn="ctr" latinLnBrk="0" hangingPunct="1"/>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r" fontAlgn="ctr"/>
                      <a:r>
                        <a:rPr lang="en-US" sz="1100" b="0" i="0" u="none" strike="noStrike" dirty="0" smtClean="0">
                          <a:solidFill>
                            <a:srgbClr val="000000"/>
                          </a:solidFill>
                          <a:effectLst/>
                          <a:latin typeface="Arial"/>
                        </a:rPr>
                        <a:t>57%</a:t>
                      </a:r>
                      <a:endParaRPr lang="en-US" sz="1100" b="0" i="0" u="none" strike="noStrike" dirty="0">
                        <a:solidFill>
                          <a:srgbClr val="000000"/>
                        </a:solidFill>
                        <a:effectLst/>
                        <a:latin typeface="Arial"/>
                      </a:endParaRPr>
                    </a:p>
                  </a:txBody>
                  <a:tcPr marL="9525" marR="9525" marT="9525" marB="0"/>
                </a:tc>
              </a:tr>
              <a:tr h="376031">
                <a:tc gridSpan="2">
                  <a:txBody>
                    <a:bodyPr/>
                    <a:lstStyle/>
                    <a:p>
                      <a:pPr marL="0" algn="l" defTabSz="457200" rtl="0" eaLnBrk="1" latinLnBrk="0" hangingPunct="1"/>
                      <a:r>
                        <a:rPr lang="en-ZA" sz="1100" b="1" kern="1200" dirty="0" smtClean="0">
                          <a:solidFill>
                            <a:schemeClr val="tx1"/>
                          </a:solidFill>
                          <a:latin typeface="Arial" pitchFamily="34" charset="0"/>
                          <a:ea typeface="+mn-ea"/>
                          <a:cs typeface="Arial" pitchFamily="34" charset="0"/>
                        </a:rPr>
                        <a:t>Payment of capital assets</a:t>
                      </a:r>
                      <a:endParaRPr lang="en-ZA" sz="1100" b="1"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1" i="0" u="none" strike="noStrike" dirty="0">
                          <a:solidFill>
                            <a:srgbClr val="000000"/>
                          </a:solidFill>
                          <a:effectLst/>
                          <a:latin typeface="Arial"/>
                        </a:rPr>
                        <a:t>    </a:t>
                      </a:r>
                      <a:r>
                        <a:rPr lang="en-US" sz="1100" b="1" i="0" u="none" strike="noStrike" dirty="0" smtClean="0">
                          <a:solidFill>
                            <a:srgbClr val="000000"/>
                          </a:solidFill>
                          <a:effectLst/>
                          <a:latin typeface="Arial"/>
                        </a:rPr>
                        <a:t>3,644,393 </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smtClean="0">
                          <a:solidFill>
                            <a:srgbClr val="000000"/>
                          </a:solidFill>
                          <a:effectLst/>
                          <a:latin typeface="Arial"/>
                          <a:ea typeface="+mn-ea"/>
                          <a:cs typeface="+mn-cs"/>
                        </a:rPr>
                        <a:t>17%</a:t>
                      </a: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1" i="0" u="none" strike="noStrike" dirty="0">
                        <a:solidFill>
                          <a:srgbClr val="000000"/>
                        </a:solidFill>
                        <a:effectLst/>
                        <a:latin typeface="Arial"/>
                      </a:endParaRPr>
                    </a:p>
                  </a:txBody>
                  <a:tcPr marL="9525" marR="9525" marT="9525" marB="0" anchor="ctr"/>
                </a:tc>
                <a:tc gridSpan="2">
                  <a:txBody>
                    <a:bodyPr/>
                    <a:lstStyle/>
                    <a:p>
                      <a:pPr algn="r" fontAlgn="ctr"/>
                      <a:r>
                        <a:rPr lang="en-US" sz="1100" b="1" i="0" u="none" strike="noStrike" dirty="0" smtClean="0">
                          <a:solidFill>
                            <a:srgbClr val="000000"/>
                          </a:solidFill>
                          <a:effectLst/>
                          <a:latin typeface="Arial"/>
                        </a:rPr>
                        <a:t>1 167 110</a:t>
                      </a:r>
                      <a:endParaRPr lang="en-US" sz="1100" b="1"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1" i="0" u="none" strike="noStrike">
                        <a:solidFill>
                          <a:srgbClr val="000000"/>
                        </a:solidFill>
                        <a:effectLst/>
                        <a:latin typeface="Arial"/>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615 401</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1" i="0" u="none" strike="noStrike" dirty="0" smtClean="0">
                          <a:solidFill>
                            <a:srgbClr val="000000"/>
                          </a:solidFill>
                          <a:effectLst/>
                          <a:latin typeface="Arial"/>
                        </a:rPr>
                        <a:t>551 709</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marL="0" algn="r" defTabSz="457200" rtl="0" eaLnBrk="1" fontAlgn="ctr" latinLnBrk="0" hangingPunct="1"/>
                      <a:r>
                        <a:rPr lang="en-US" sz="1100" b="1" i="0" u="none" strike="noStrike" kern="1200" dirty="0" smtClean="0">
                          <a:solidFill>
                            <a:srgbClr val="000000"/>
                          </a:solidFill>
                          <a:effectLst/>
                          <a:latin typeface="Arial"/>
                          <a:ea typeface="+mn-ea"/>
                          <a:cs typeface="+mn-cs"/>
                        </a:rPr>
                        <a:t>3 028 992</a:t>
                      </a:r>
                      <a:endParaRPr lang="en-US" sz="1100" b="1"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marL="0" algn="r" defTabSz="457200" rtl="0" eaLnBrk="1" fontAlgn="ctr" latinLnBrk="0" hangingPunct="1"/>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53%</a:t>
                      </a:r>
                      <a:endParaRPr lang="en-US" sz="1100" b="1" i="0" u="none" strike="noStrike" dirty="0">
                        <a:solidFill>
                          <a:srgbClr val="000000"/>
                        </a:solidFill>
                        <a:effectLst/>
                        <a:latin typeface="Arial"/>
                      </a:endParaRPr>
                    </a:p>
                  </a:txBody>
                  <a:tcPr marL="9525" marR="9525" marT="9525" marB="0"/>
                </a:tc>
              </a:tr>
              <a:tr h="376031">
                <a:tc gridSpan="2">
                  <a:txBody>
                    <a:bodyPr/>
                    <a:lstStyle/>
                    <a:p>
                      <a:pPr marL="0" algn="l" defTabSz="457200" rtl="0" eaLnBrk="1" latinLnBrk="0" hangingPunct="1"/>
                      <a:r>
                        <a:rPr lang="en-ZA" sz="1100" b="1" kern="1200" dirty="0" smtClean="0">
                          <a:solidFill>
                            <a:schemeClr val="tx1"/>
                          </a:solidFill>
                          <a:latin typeface="Arial" pitchFamily="34" charset="0"/>
                          <a:ea typeface="+mn-ea"/>
                          <a:cs typeface="Arial" pitchFamily="34" charset="0"/>
                        </a:rPr>
                        <a:t>Payments</a:t>
                      </a:r>
                      <a:r>
                        <a:rPr lang="en-ZA" sz="1100" b="1" kern="1200" baseline="0" dirty="0" smtClean="0">
                          <a:solidFill>
                            <a:schemeClr val="tx1"/>
                          </a:solidFill>
                          <a:latin typeface="Arial" pitchFamily="34" charset="0"/>
                          <a:ea typeface="+mn-ea"/>
                          <a:cs typeface="Arial" pitchFamily="34" charset="0"/>
                        </a:rPr>
                        <a:t> for financial assets</a:t>
                      </a:r>
                      <a:endParaRPr lang="en-ZA" sz="1100" b="1" kern="1200" dirty="0">
                        <a:solidFill>
                          <a:schemeClr val="tx1"/>
                        </a:solidFill>
                        <a:latin typeface="Arial" pitchFamily="34" charset="0"/>
                        <a:ea typeface="+mn-ea"/>
                        <a:cs typeface="Arial" pitchFamily="34" charset="0"/>
                      </a:endParaRPr>
                    </a:p>
                  </a:txBody>
                  <a:tcPr>
                    <a:lnR w="12700" cap="flat" cmpd="sng" algn="ctr">
                      <a:solidFill>
                        <a:schemeClr val="accent3">
                          <a:lumMod val="60000"/>
                          <a:lumOff val="40000"/>
                        </a:schemeClr>
                      </a:solidFill>
                      <a:prstDash val="solid"/>
                      <a:round/>
                      <a:headEnd type="none" w="med" len="med"/>
                      <a:tailEnd type="none" w="med" len="med"/>
                    </a:lnR>
                  </a:tcPr>
                </a:tc>
                <a:tc hMerge="1">
                  <a:txBody>
                    <a:bodyPr/>
                    <a:lstStyle/>
                    <a:p>
                      <a:endParaRPr lang="en-ZA"/>
                    </a:p>
                  </a:txBody>
                  <a:tcPr/>
                </a:tc>
                <a:tc>
                  <a:txBody>
                    <a:bodyPr/>
                    <a:lstStyle/>
                    <a:p>
                      <a:pPr algn="r" fontAlgn="ctr"/>
                      <a:r>
                        <a:rPr lang="en-US" sz="1100" b="1" i="0" u="none" strike="noStrike" dirty="0">
                          <a:solidFill>
                            <a:srgbClr val="000000"/>
                          </a:solidFill>
                          <a:effectLst/>
                          <a:latin typeface="Arial"/>
                        </a:rPr>
                        <a:t>                   -   </a:t>
                      </a: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algn="r" fontAlgn="ctr"/>
                      <a:r>
                        <a:rPr lang="en-US" sz="1100" b="0" i="0" u="none" strike="noStrike" kern="1200" dirty="0" smtClean="0">
                          <a:solidFill>
                            <a:srgbClr val="000000"/>
                          </a:solidFill>
                          <a:effectLst/>
                          <a:latin typeface="Arial"/>
                          <a:ea typeface="+mn-ea"/>
                          <a:cs typeface="+mn-cs"/>
                        </a:rPr>
                        <a:t>0%</a:t>
                      </a:r>
                      <a:endParaRPr lang="en-US" sz="1100" b="0"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algn="r" fontAlgn="ctr"/>
                      <a:endParaRPr lang="en-US" sz="1100" b="1" i="0" u="none" strike="noStrike" dirty="0">
                        <a:solidFill>
                          <a:srgbClr val="000000"/>
                        </a:solidFill>
                        <a:effectLst/>
                        <a:latin typeface="Arial"/>
                      </a:endParaRPr>
                    </a:p>
                  </a:txBody>
                  <a:tcPr marL="9525" marR="9525" marT="9525" marB="0" anchor="ctr"/>
                </a:tc>
                <a:tc gridSpan="2">
                  <a:txBody>
                    <a:bodyPr/>
                    <a:lstStyle/>
                    <a:p>
                      <a:pPr algn="r" fontAlgn="ctr"/>
                      <a:r>
                        <a:rPr lang="en-US" sz="1100" b="1" i="0" u="none" strike="noStrike" dirty="0" smtClean="0">
                          <a:solidFill>
                            <a:srgbClr val="000000"/>
                          </a:solidFill>
                          <a:effectLst/>
                          <a:latin typeface="Arial"/>
                        </a:rPr>
                        <a:t>-</a:t>
                      </a:r>
                      <a:endParaRPr lang="en-US" sz="1100" b="1" i="0" u="none" strike="noStrike" dirty="0">
                        <a:solidFill>
                          <a:srgbClr val="000000"/>
                        </a:solidFill>
                        <a:effectLst/>
                        <a:latin typeface="Arial"/>
                      </a:endParaRPr>
                    </a:p>
                  </a:txBody>
                  <a:tcPr marL="9525" marR="9525" marT="9525" marB="0">
                    <a:lnR w="12700" cap="flat" cmpd="sng" algn="ctr">
                      <a:solidFill>
                        <a:schemeClr val="accent3">
                          <a:lumMod val="60000"/>
                          <a:lumOff val="40000"/>
                        </a:schemeClr>
                      </a:solidFill>
                      <a:prstDash val="solid"/>
                      <a:round/>
                      <a:headEnd type="none" w="med" len="med"/>
                      <a:tailEnd type="none" w="med" len="med"/>
                    </a:lnR>
                  </a:tcPr>
                </a:tc>
                <a:tc hMerge="1">
                  <a:txBody>
                    <a:bodyPr/>
                    <a:lstStyle/>
                    <a:p>
                      <a:pPr algn="r" fontAlgn="ctr"/>
                      <a:endParaRPr lang="en-US" sz="1100" b="1" i="0" u="none" strike="noStrike">
                        <a:solidFill>
                          <a:srgbClr val="000000"/>
                        </a:solidFill>
                        <a:effectLst/>
                        <a:latin typeface="Arial"/>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a:txBody>
                    <a:bodyPr/>
                    <a:lstStyle/>
                    <a:p>
                      <a:pPr algn="r" fontAlgn="ctr"/>
                      <a:r>
                        <a:rPr lang="en-US" sz="1100" b="1" i="0" u="none" strike="noStrike" dirty="0" smtClean="0">
                          <a:solidFill>
                            <a:srgbClr val="000000"/>
                          </a:solidFill>
                          <a:effectLst/>
                          <a:latin typeface="Arial"/>
                        </a:rPr>
                        <a:t>-</a:t>
                      </a:r>
                      <a:endParaRPr lang="en-US" sz="1100" b="1" i="0" u="none" strike="noStrike" dirty="0">
                        <a:solidFill>
                          <a:srgbClr val="000000"/>
                        </a:solidFill>
                        <a:effectLst/>
                        <a:latin typeface="Arial"/>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tcPr>
                </a:tc>
                <a:tc gridSpan="2">
                  <a:txBody>
                    <a:bodyPr/>
                    <a:lstStyle/>
                    <a:p>
                      <a:pPr marL="0" algn="r" defTabSz="457200" rtl="0" eaLnBrk="1" fontAlgn="ctr" latinLnBrk="0" hangingPunct="1"/>
                      <a:r>
                        <a:rPr lang="en-US" sz="1100" b="1" i="0" u="none" strike="noStrike" kern="1200" dirty="0" smtClean="0">
                          <a:solidFill>
                            <a:srgbClr val="000000"/>
                          </a:solidFill>
                          <a:effectLst/>
                          <a:latin typeface="Arial"/>
                          <a:ea typeface="+mn-ea"/>
                          <a:cs typeface="+mn-cs"/>
                        </a:rPr>
                        <a:t>-</a:t>
                      </a:r>
                      <a:endParaRPr lang="en-US" sz="1100" b="1" i="0" u="none" strike="noStrike" kern="1200" dirty="0">
                        <a:solidFill>
                          <a:srgbClr val="000000"/>
                        </a:solidFill>
                        <a:effectLst/>
                        <a:latin typeface="Arial"/>
                        <a:ea typeface="+mn-ea"/>
                        <a:cs typeface="+mn-cs"/>
                      </a:endParaRPr>
                    </a:p>
                  </a:txBody>
                  <a:tcPr marL="9525" marR="9525" marT="9525" marB="0">
                    <a:lnL w="12700" cap="flat" cmpd="sng" algn="ctr">
                      <a:solidFill>
                        <a:schemeClr val="accent3">
                          <a:lumMod val="60000"/>
                          <a:lumOff val="40000"/>
                        </a:schemeClr>
                      </a:solidFill>
                      <a:prstDash val="solid"/>
                      <a:round/>
                      <a:headEnd type="none" w="med" len="med"/>
                      <a:tailEnd type="none" w="med" len="med"/>
                    </a:lnL>
                  </a:tcPr>
                </a:tc>
                <a:tc hMerge="1">
                  <a:txBody>
                    <a:bodyPr/>
                    <a:lstStyle/>
                    <a:p>
                      <a:pPr marL="0" algn="r" defTabSz="457200" rtl="0" eaLnBrk="1" fontAlgn="ctr" latinLnBrk="0" hangingPunct="1"/>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0%</a:t>
                      </a:r>
                      <a:endParaRPr lang="en-US" sz="1100" b="1" i="0" u="none" strike="noStrike" dirty="0">
                        <a:solidFill>
                          <a:srgbClr val="000000"/>
                        </a:solidFill>
                        <a:effectLst/>
                        <a:latin typeface="Arial"/>
                      </a:endParaRPr>
                    </a:p>
                  </a:txBody>
                  <a:tcPr marL="9525" marR="9525" marT="9525" marB="0"/>
                </a:tc>
              </a:tr>
              <a:tr h="228304">
                <a:tc gridSpan="2">
                  <a:txBody>
                    <a:bodyPr/>
                    <a:lstStyle/>
                    <a:p>
                      <a:pPr marL="0" algn="l" defTabSz="457200" rtl="0" eaLnBrk="1" latinLnBrk="0" hangingPunct="1"/>
                      <a:r>
                        <a:rPr lang="en-ZA" sz="1100" b="1" kern="1200" dirty="0" smtClean="0">
                          <a:solidFill>
                            <a:schemeClr val="tx1"/>
                          </a:solidFill>
                          <a:latin typeface="Arial" pitchFamily="34" charset="0"/>
                          <a:ea typeface="+mn-ea"/>
                          <a:cs typeface="Arial" pitchFamily="34" charset="0"/>
                        </a:rPr>
                        <a:t>Total</a:t>
                      </a:r>
                      <a:endParaRPr lang="en-ZA" sz="1100" b="1" kern="1200" dirty="0">
                        <a:solidFill>
                          <a:schemeClr val="tx1"/>
                        </a:solidFill>
                        <a:latin typeface="Arial" pitchFamily="34" charset="0"/>
                        <a:ea typeface="+mn-ea"/>
                        <a:cs typeface="Arial" pitchFamily="34" charset="0"/>
                      </a:endParaRPr>
                    </a:p>
                  </a:txBody>
                  <a:tcPr/>
                </a:tc>
                <a:tc hMerge="1">
                  <a:txBody>
                    <a:bodyPr/>
                    <a:lstStyle/>
                    <a:p>
                      <a:endParaRPr lang="en-ZA"/>
                    </a:p>
                  </a:txBody>
                  <a:tcPr/>
                </a:tc>
                <a:tc>
                  <a:txBody>
                    <a:bodyPr/>
                    <a:lstStyle/>
                    <a:p>
                      <a:pPr algn="r" fontAlgn="ctr"/>
                      <a:r>
                        <a:rPr lang="en-US" sz="1100" b="1" i="0" u="none" strike="noStrike" dirty="0">
                          <a:solidFill>
                            <a:srgbClr val="000000"/>
                          </a:solidFill>
                          <a:effectLst/>
                          <a:latin typeface="Arial"/>
                        </a:rPr>
                        <a:t>  </a:t>
                      </a:r>
                      <a:r>
                        <a:rPr lang="en-US" sz="1100" b="1" i="0" u="none" strike="noStrike" dirty="0" smtClean="0">
                          <a:solidFill>
                            <a:srgbClr val="000000"/>
                          </a:solidFill>
                          <a:effectLst/>
                          <a:latin typeface="Arial"/>
                        </a:rPr>
                        <a:t>15,571,518 </a:t>
                      </a:r>
                      <a:endParaRPr lang="en-US" sz="1100" b="1" i="0" u="none" strike="noStrike" dirty="0">
                        <a:solidFill>
                          <a:srgbClr val="000000"/>
                        </a:solidFill>
                        <a:effectLst/>
                        <a:latin typeface="Arial"/>
                      </a:endParaRPr>
                    </a:p>
                  </a:txBody>
                  <a:tcPr marL="9525" marR="9525" marT="9525" marB="0"/>
                </a:tc>
                <a:tc gridSpan="2">
                  <a:txBody>
                    <a:bodyPr/>
                    <a:lstStyle/>
                    <a:p>
                      <a:pPr algn="r" fontAlgn="ctr"/>
                      <a:r>
                        <a:rPr lang="en-US" sz="1100" b="1" i="0" u="none" strike="noStrike" dirty="0" smtClean="0">
                          <a:solidFill>
                            <a:srgbClr val="000000"/>
                          </a:solidFill>
                          <a:effectLst/>
                          <a:latin typeface="Arial"/>
                        </a:rPr>
                        <a:t>15%</a:t>
                      </a:r>
                      <a:endParaRPr lang="en-US" sz="1100" b="1" i="0" u="none" strike="noStrike" dirty="0">
                        <a:solidFill>
                          <a:srgbClr val="000000"/>
                        </a:solidFill>
                        <a:effectLst/>
                        <a:latin typeface="Arial"/>
                      </a:endParaRPr>
                    </a:p>
                  </a:txBody>
                  <a:tcPr marL="9525" marR="9525" marT="9525" marB="0"/>
                </a:tc>
                <a:tc hMerge="1">
                  <a:txBody>
                    <a:bodyPr/>
                    <a:lstStyle/>
                    <a:p>
                      <a:pPr algn="r" fontAlgn="ctr"/>
                      <a:endParaRPr lang="en-US" sz="1100" b="1" i="0" u="none" strike="noStrike" dirty="0">
                        <a:solidFill>
                          <a:srgbClr val="000000"/>
                        </a:solidFill>
                        <a:effectLst/>
                        <a:latin typeface="Arial"/>
                      </a:endParaRPr>
                    </a:p>
                  </a:txBody>
                  <a:tcPr marL="9525" marR="9525" marT="9525" marB="0" anchor="ctr"/>
                </a:tc>
                <a:tc gridSpan="2">
                  <a:txBody>
                    <a:bodyPr/>
                    <a:lstStyle/>
                    <a:p>
                      <a:pPr algn="r" fontAlgn="ctr"/>
                      <a:r>
                        <a:rPr lang="en-US" sz="1100" b="1" i="0" u="none" strike="noStrike" dirty="0" smtClean="0">
                          <a:solidFill>
                            <a:srgbClr val="000000"/>
                          </a:solidFill>
                          <a:effectLst/>
                          <a:latin typeface="Arial"/>
                        </a:rPr>
                        <a:t>3 332 462</a:t>
                      </a:r>
                      <a:endParaRPr lang="en-US" sz="1100" b="1" i="0" u="none" strike="noStrike" dirty="0">
                        <a:solidFill>
                          <a:srgbClr val="000000"/>
                        </a:solidFill>
                        <a:effectLst/>
                        <a:latin typeface="Arial"/>
                      </a:endParaRPr>
                    </a:p>
                  </a:txBody>
                  <a:tcPr marL="9525" marR="9525" marT="9525" marB="0"/>
                </a:tc>
                <a:tc hMerge="1">
                  <a:txBody>
                    <a:bodyPr/>
                    <a:lstStyle/>
                    <a:p>
                      <a:pPr algn="r" fontAlgn="ctr"/>
                      <a:endParaRPr lang="en-US" sz="1100" b="1" i="0" u="none" strike="noStrike">
                        <a:solidFill>
                          <a:srgbClr val="000000"/>
                        </a:solidFill>
                        <a:effectLst/>
                        <a:latin typeface="Arial"/>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2 261 898</a:t>
                      </a:r>
                      <a:endParaRPr lang="en-US" sz="1100" b="1" i="0" u="none" strike="noStrike" dirty="0">
                        <a:solidFill>
                          <a:srgbClr val="000000"/>
                        </a:solidFill>
                        <a:effectLst/>
                        <a:latin typeface="Arial"/>
                      </a:endParaRPr>
                    </a:p>
                  </a:txBody>
                  <a:tcPr marL="9525" marR="9525" marT="9525" marB="0"/>
                </a:tc>
                <a:tc>
                  <a:txBody>
                    <a:bodyPr/>
                    <a:lstStyle/>
                    <a:p>
                      <a:pPr algn="r" fontAlgn="ctr"/>
                      <a:r>
                        <a:rPr lang="en-US" sz="1100" b="1" i="0" u="none" strike="noStrike" dirty="0" smtClean="0">
                          <a:solidFill>
                            <a:srgbClr val="000000"/>
                          </a:solidFill>
                          <a:effectLst/>
                          <a:latin typeface="Arial"/>
                        </a:rPr>
                        <a:t>1 070 564</a:t>
                      </a:r>
                      <a:endParaRPr lang="en-US" sz="1100" b="1" i="0" u="none" strike="noStrike" dirty="0">
                        <a:solidFill>
                          <a:srgbClr val="000000"/>
                        </a:solidFill>
                        <a:effectLst/>
                        <a:latin typeface="Arial"/>
                      </a:endParaRPr>
                    </a:p>
                  </a:txBody>
                  <a:tcPr marL="9525" marR="9525" marT="9525" marB="0"/>
                </a:tc>
                <a:tc gridSpan="2">
                  <a:txBody>
                    <a:bodyPr/>
                    <a:lstStyle/>
                    <a:p>
                      <a:pPr algn="r" fontAlgn="ctr"/>
                      <a:r>
                        <a:rPr lang="en-US" sz="1100" b="1" i="0" u="none" strike="noStrike" dirty="0" smtClean="0">
                          <a:solidFill>
                            <a:srgbClr val="000000"/>
                          </a:solidFill>
                          <a:effectLst/>
                          <a:latin typeface="Arial"/>
                        </a:rPr>
                        <a:t>13 309 620</a:t>
                      </a:r>
                      <a:endParaRPr lang="en-US" sz="1100" b="1" i="0" u="none" strike="noStrike" dirty="0">
                        <a:solidFill>
                          <a:srgbClr val="000000"/>
                        </a:solidFill>
                        <a:effectLst/>
                        <a:latin typeface="Arial"/>
                      </a:endParaRPr>
                    </a:p>
                  </a:txBody>
                  <a:tcPr marL="9525" marR="9525" marT="9525" marB="0"/>
                </a:tc>
                <a:tc hMerge="1">
                  <a:txBody>
                    <a:bodyPr/>
                    <a:lstStyle/>
                    <a:p>
                      <a:pPr algn="r" fontAlgn="ctr"/>
                      <a:endParaRPr lang="en-US" sz="1100" b="1" i="0" u="none" strike="noStrike" dirty="0">
                        <a:solidFill>
                          <a:srgbClr val="000000"/>
                        </a:solidFill>
                        <a:effectLst/>
                        <a:latin typeface="Arial"/>
                      </a:endParaRPr>
                    </a:p>
                  </a:txBody>
                  <a:tcPr marL="9525" marR="9525" marT="9525" marB="0" anchor="ctr"/>
                </a:tc>
                <a:tc>
                  <a:txBody>
                    <a:bodyPr/>
                    <a:lstStyle/>
                    <a:p>
                      <a:pPr algn="r" fontAlgn="ctr"/>
                      <a:r>
                        <a:rPr lang="en-US" sz="1100" b="1" i="0" u="none" strike="noStrike" dirty="0" smtClean="0">
                          <a:solidFill>
                            <a:srgbClr val="000000"/>
                          </a:solidFill>
                          <a:effectLst/>
                          <a:latin typeface="Arial"/>
                        </a:rPr>
                        <a:t>68%</a:t>
                      </a:r>
                      <a:endParaRPr lang="en-US" sz="1100" b="1" i="0" u="none" strike="noStrike" dirty="0">
                        <a:solidFill>
                          <a:srgbClr val="000000"/>
                        </a:solidFill>
                        <a:effectLst/>
                        <a:latin typeface="Arial"/>
                      </a:endParaRPr>
                    </a:p>
                  </a:txBody>
                  <a:tcPr marL="9525" marR="9525" marT="9525" marB="0"/>
                </a:tc>
              </a:tr>
            </a:tbl>
          </a:graphicData>
        </a:graphic>
      </p:graphicFrame>
      <p:sp>
        <p:nvSpPr>
          <p:cNvPr id="4" name="Slide Number Placeholder 3"/>
          <p:cNvSpPr>
            <a:spLocks noGrp="1"/>
          </p:cNvSpPr>
          <p:nvPr>
            <p:ph type="sldNum" sz="quarter" idx="12"/>
          </p:nvPr>
        </p:nvSpPr>
        <p:spPr>
          <a:xfrm>
            <a:off x="7010400" y="6178225"/>
            <a:ext cx="2133600" cy="365125"/>
          </a:xfrm>
        </p:spPr>
        <p:txBody>
          <a:bodyPr/>
          <a:lstStyle/>
          <a:p>
            <a:pPr>
              <a:defRPr/>
            </a:pPr>
            <a:fld id="{3BABFDD9-386B-4635-A8AB-4BCCAEB4E35F}" type="slidenum">
              <a:rPr lang="en-US" smtClean="0"/>
              <a:pPr>
                <a:defRPr/>
              </a:pPr>
              <a:t>17</a:t>
            </a:fld>
            <a:endParaRPr lang="en-US" dirty="0"/>
          </a:p>
        </p:txBody>
      </p:sp>
    </p:spTree>
    <p:extLst>
      <p:ext uri="{BB962C8B-B14F-4D97-AF65-F5344CB8AC3E}">
        <p14:creationId xmlns:p14="http://schemas.microsoft.com/office/powerpoint/2010/main" xmlns="" val="2121473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67646"/>
            <a:ext cx="7202384" cy="1143000"/>
          </a:xfrm>
        </p:spPr>
        <p:txBody>
          <a:bodyPr/>
          <a:lstStyle/>
          <a:p>
            <a:r>
              <a:rPr lang="en-US" sz="3600" dirty="0" smtClean="0"/>
              <a:t>Reasons for over and under expenditure </a:t>
            </a:r>
            <a:endParaRPr lang="en-US" sz="3600" dirty="0"/>
          </a:p>
        </p:txBody>
      </p:sp>
      <p:sp>
        <p:nvSpPr>
          <p:cNvPr id="3" name="Content Placeholder 2"/>
          <p:cNvSpPr>
            <a:spLocks noGrp="1"/>
          </p:cNvSpPr>
          <p:nvPr>
            <p:ph idx="1"/>
          </p:nvPr>
        </p:nvSpPr>
        <p:spPr>
          <a:xfrm>
            <a:off x="1484416" y="1409128"/>
            <a:ext cx="7202384" cy="4909785"/>
          </a:xfrm>
        </p:spPr>
        <p:txBody>
          <a:bodyPr/>
          <a:lstStyle/>
          <a:p>
            <a:pPr marL="0" indent="0">
              <a:buNone/>
            </a:pPr>
            <a:r>
              <a:rPr lang="en-ZA" sz="2000" b="1" u="sng" dirty="0"/>
              <a:t>Compensation of Employees (Under-spending)</a:t>
            </a:r>
          </a:p>
          <a:p>
            <a:pPr lvl="0" algn="just"/>
            <a:r>
              <a:rPr lang="en-ZA" sz="1600" dirty="0" smtClean="0"/>
              <a:t>Outstanding </a:t>
            </a:r>
            <a:r>
              <a:rPr lang="en-ZA" sz="1600" dirty="0"/>
              <a:t>cost of living adjustments and pay progression.</a:t>
            </a:r>
          </a:p>
          <a:p>
            <a:pPr lvl="0" algn="just"/>
            <a:r>
              <a:rPr lang="en-ZA" sz="1600" dirty="0"/>
              <a:t>Vacant posts across all four programmes</a:t>
            </a:r>
            <a:r>
              <a:rPr lang="en-GB" sz="1600" dirty="0">
                <a:latin typeface="Arial"/>
                <a:ea typeface="Times New Roman"/>
              </a:rPr>
              <a:t>. </a:t>
            </a:r>
          </a:p>
          <a:p>
            <a:pPr lvl="0" algn="just"/>
            <a:endParaRPr lang="en-ZA" sz="1400" b="1" dirty="0"/>
          </a:p>
          <a:p>
            <a:pPr marL="0" indent="0">
              <a:buNone/>
            </a:pPr>
            <a:r>
              <a:rPr lang="en-ZA" sz="2000" b="1" u="sng" dirty="0"/>
              <a:t>Goods and Services (Over-spending) </a:t>
            </a:r>
          </a:p>
          <a:p>
            <a:pPr algn="just">
              <a:tabLst>
                <a:tab pos="457200" algn="l"/>
              </a:tabLst>
            </a:pPr>
            <a:r>
              <a:rPr lang="en-GB" sz="1600" dirty="0"/>
              <a:t>The current spending mainly consists of paid invoices from the previous financial year. </a:t>
            </a:r>
          </a:p>
          <a:p>
            <a:pPr lvl="0" algn="just">
              <a:spcAft>
                <a:spcPts val="0"/>
              </a:spcAft>
              <a:tabLst>
                <a:tab pos="457200" algn="l"/>
              </a:tabLst>
            </a:pPr>
            <a:endParaRPr lang="en-ZA" sz="1400" b="1" dirty="0"/>
          </a:p>
          <a:p>
            <a:pPr marL="0" lvl="1" indent="0">
              <a:buNone/>
            </a:pPr>
            <a:r>
              <a:rPr lang="en-ZA" sz="2000" b="1" u="sng" dirty="0"/>
              <a:t>Transfers and Subsidies  (Under-spending)</a:t>
            </a:r>
          </a:p>
          <a:p>
            <a:pPr marL="342900" lvl="1" indent="-342900" algn="just">
              <a:buFont typeface="Arial" pitchFamily="34" charset="0"/>
              <a:buChar char="•"/>
              <a:tabLst>
                <a:tab pos="457200" algn="l"/>
              </a:tabLst>
            </a:pPr>
            <a:r>
              <a:rPr lang="en-ZA" sz="1600" dirty="0"/>
              <a:t>The variance of R604.245 million is attributable to the outstanding transfers to the </a:t>
            </a:r>
            <a:r>
              <a:rPr lang="en-ZA" sz="1600" dirty="0" err="1"/>
              <a:t>WTE</a:t>
            </a:r>
            <a:r>
              <a:rPr lang="en-ZA" sz="1600" dirty="0"/>
              <a:t> and Water Boards.</a:t>
            </a:r>
          </a:p>
          <a:p>
            <a:pPr marL="0" lvl="1" algn="just"/>
            <a:endParaRPr lang="en-ZA" sz="1400" b="1" dirty="0"/>
          </a:p>
          <a:p>
            <a:pPr marL="0" lvl="1" indent="0">
              <a:buNone/>
            </a:pPr>
            <a:r>
              <a:rPr lang="en-ZA" sz="2000" b="1" u="sng" dirty="0"/>
              <a:t>Payments for Capital Assets (Under-spending)</a:t>
            </a:r>
          </a:p>
          <a:p>
            <a:pPr marL="342900" lvl="1" indent="-342900" algn="just">
              <a:buFont typeface="Arial" pitchFamily="34" charset="0"/>
              <a:buChar char="•"/>
              <a:tabLst>
                <a:tab pos="457200" algn="l"/>
              </a:tabLst>
            </a:pPr>
            <a:r>
              <a:rPr lang="en-ZA" sz="1600" dirty="0"/>
              <a:t>The variance of R551.709 million is attributable to the invoices still to be certified, verified and approved for payment of work done on the Indirect (Schedule 6B) Regional Bulk Infrastructure  and Water Services Infrastructure Grants.</a:t>
            </a:r>
            <a:endParaRPr lang="en-GB" sz="16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18</a:t>
            </a:fld>
            <a:endParaRPr lang="en-US" dirty="0"/>
          </a:p>
        </p:txBody>
      </p:sp>
    </p:spTree>
    <p:extLst>
      <p:ext uri="{BB962C8B-B14F-4D97-AF65-F5344CB8AC3E}">
        <p14:creationId xmlns:p14="http://schemas.microsoft.com/office/powerpoint/2010/main" xmlns="" val="266633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06998"/>
            <a:ext cx="7202384" cy="624522"/>
          </a:xfrm>
        </p:spPr>
        <p:txBody>
          <a:bodyPr/>
          <a:lstStyle/>
          <a:p>
            <a:r>
              <a:rPr lang="en-ZA" sz="2800" dirty="0" smtClean="0"/>
              <a:t>Budget vs. expenditure as at 30 June 2018</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34941978"/>
              </p:ext>
            </p:extLst>
          </p:nvPr>
        </p:nvGraphicFramePr>
        <p:xfrm>
          <a:off x="1525257" y="896889"/>
          <a:ext cx="7202485" cy="5236606"/>
        </p:xfrm>
        <a:graphic>
          <a:graphicData uri="http://schemas.openxmlformats.org/drawingml/2006/table">
            <a:tbl>
              <a:tblPr firstRow="1" bandRow="1">
                <a:tableStyleId>{F5AB1C69-6EDB-4FF4-983F-18BD219EF322}</a:tableStyleId>
              </a:tblPr>
              <a:tblGrid>
                <a:gridCol w="2910265"/>
                <a:gridCol w="1119117"/>
                <a:gridCol w="1255594"/>
                <a:gridCol w="1132764"/>
                <a:gridCol w="784745"/>
              </a:tblGrid>
              <a:tr h="690865">
                <a:tc>
                  <a:txBody>
                    <a:bodyPr/>
                    <a:lstStyle/>
                    <a:p>
                      <a:r>
                        <a:rPr lang="en-ZA" sz="1400" dirty="0" smtClean="0">
                          <a:latin typeface="Arial" pitchFamily="34" charset="0"/>
                          <a:cs typeface="Arial" pitchFamily="34" charset="0"/>
                        </a:rPr>
                        <a:t>Summary of infrastructure programmes</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Original budget</a:t>
                      </a:r>
                    </a:p>
                    <a:p>
                      <a:r>
                        <a:rPr lang="en-ZA" sz="1400" dirty="0" smtClean="0">
                          <a:latin typeface="Arial" pitchFamily="34" charset="0"/>
                          <a:cs typeface="Arial" pitchFamily="34" charset="0"/>
                        </a:rPr>
                        <a:t>R`000</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Actual expenditure</a:t>
                      </a:r>
                    </a:p>
                    <a:p>
                      <a:r>
                        <a:rPr lang="en-ZA" sz="1400" dirty="0" smtClean="0">
                          <a:latin typeface="Arial" pitchFamily="34" charset="0"/>
                          <a:cs typeface="Arial" pitchFamily="34" charset="0"/>
                        </a:rPr>
                        <a:t>R`000</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Available </a:t>
                      </a:r>
                    </a:p>
                    <a:p>
                      <a:r>
                        <a:rPr lang="en-ZA" sz="1400" dirty="0" smtClean="0">
                          <a:latin typeface="Arial" pitchFamily="34" charset="0"/>
                          <a:cs typeface="Arial" pitchFamily="34" charset="0"/>
                        </a:rPr>
                        <a:t>R`000</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 spent</a:t>
                      </a:r>
                      <a:endParaRPr lang="en-ZA" sz="1400" dirty="0">
                        <a:latin typeface="Arial" pitchFamily="34" charset="0"/>
                        <a:cs typeface="Arial" pitchFamily="34" charset="0"/>
                      </a:endParaRPr>
                    </a:p>
                  </a:txBody>
                  <a:tcPr/>
                </a:tc>
              </a:tr>
              <a:tr h="412000">
                <a:tc>
                  <a:txBody>
                    <a:bodyPr/>
                    <a:lstStyle/>
                    <a:p>
                      <a:pPr algn="l" fontAlgn="b"/>
                      <a:r>
                        <a:rPr lang="en-ZA" sz="1400" b="0" i="0" u="none" strike="noStrike" dirty="0">
                          <a:solidFill>
                            <a:srgbClr val="000000"/>
                          </a:solidFill>
                          <a:effectLst/>
                          <a:latin typeface="Arial" pitchFamily="34" charset="0"/>
                          <a:cs typeface="Arial" pitchFamily="34" charset="0"/>
                        </a:rPr>
                        <a:t>Regional Bulk </a:t>
                      </a:r>
                      <a:r>
                        <a:rPr lang="en-ZA" sz="1400" b="0" i="0" u="none" strike="noStrike" dirty="0" smtClean="0">
                          <a:solidFill>
                            <a:srgbClr val="000000"/>
                          </a:solidFill>
                          <a:effectLst/>
                          <a:latin typeface="Arial" pitchFamily="34" charset="0"/>
                          <a:cs typeface="Arial" pitchFamily="34" charset="0"/>
                        </a:rPr>
                        <a:t>Infrastructure Grant (</a:t>
                      </a:r>
                      <a:r>
                        <a:rPr lang="en-ZA" sz="1400" b="0" i="0" u="none" strike="noStrike" dirty="0" err="1">
                          <a:solidFill>
                            <a:srgbClr val="000000"/>
                          </a:solidFill>
                          <a:effectLst/>
                          <a:latin typeface="Arial" pitchFamily="34" charset="0"/>
                          <a:cs typeface="Arial" pitchFamily="34" charset="0"/>
                        </a:rPr>
                        <a:t>RBIG</a:t>
                      </a:r>
                      <a:r>
                        <a:rPr lang="en-ZA" sz="1400" b="0" i="0" u="none" strike="noStrike" dirty="0" smtClean="0">
                          <a:solidFill>
                            <a:srgbClr val="000000"/>
                          </a:solidFill>
                          <a:effectLst/>
                          <a:latin typeface="Arial" pitchFamily="34" charset="0"/>
                          <a:cs typeface="Arial" pitchFamily="34" charset="0"/>
                        </a:rPr>
                        <a:t>):</a:t>
                      </a:r>
                      <a:r>
                        <a:rPr lang="en-ZA" sz="1400" b="0" i="0" u="none" strike="noStrike" baseline="0" dirty="0" smtClean="0">
                          <a:solidFill>
                            <a:srgbClr val="000000"/>
                          </a:solidFill>
                          <a:effectLst/>
                          <a:latin typeface="Arial" pitchFamily="34" charset="0"/>
                          <a:cs typeface="Arial" pitchFamily="34" charset="0"/>
                        </a:rPr>
                        <a:t> </a:t>
                      </a:r>
                      <a:r>
                        <a:rPr lang="en-ZA" sz="1400" b="0" i="0" u="none" strike="noStrike" dirty="0" smtClean="0">
                          <a:solidFill>
                            <a:srgbClr val="000000"/>
                          </a:solidFill>
                          <a:effectLst/>
                          <a:latin typeface="Arial" pitchFamily="34" charset="0"/>
                          <a:cs typeface="Arial" pitchFamily="34" charset="0"/>
                        </a:rPr>
                        <a:t>Direct </a:t>
                      </a:r>
                      <a:r>
                        <a:rPr lang="en-ZA" sz="1400" b="0" i="0" u="none" strike="noStrike" dirty="0">
                          <a:solidFill>
                            <a:srgbClr val="000000"/>
                          </a:solidFill>
                          <a:effectLst/>
                          <a:latin typeface="Arial" pitchFamily="34" charset="0"/>
                          <a:cs typeface="Arial" pitchFamily="34" charset="0"/>
                        </a:rPr>
                        <a:t>Grant</a:t>
                      </a: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1 957 000</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pitchFamily="34" charset="0"/>
                          <a:cs typeface="Arial" pitchFamily="34" charset="0"/>
                        </a:rPr>
                        <a:t>1 957 000</a:t>
                      </a: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412000">
                <a:tc>
                  <a:txBody>
                    <a:bodyPr/>
                    <a:lstStyle/>
                    <a:p>
                      <a:pPr algn="l" fontAlgn="b"/>
                      <a:r>
                        <a:rPr lang="en-ZA" sz="1400" b="0" i="0" u="none" strike="noStrike" dirty="0">
                          <a:solidFill>
                            <a:srgbClr val="000000"/>
                          </a:solidFill>
                          <a:effectLst/>
                          <a:latin typeface="Arial" pitchFamily="34" charset="0"/>
                          <a:cs typeface="Arial" pitchFamily="34" charset="0"/>
                        </a:rPr>
                        <a:t>Regional Bulk </a:t>
                      </a:r>
                      <a:r>
                        <a:rPr lang="en-ZA" sz="1400" b="0" i="0" u="none" strike="noStrike" dirty="0" smtClean="0">
                          <a:solidFill>
                            <a:srgbClr val="000000"/>
                          </a:solidFill>
                          <a:effectLst/>
                          <a:latin typeface="Arial" pitchFamily="34" charset="0"/>
                          <a:cs typeface="Arial" pitchFamily="34" charset="0"/>
                        </a:rPr>
                        <a:t>Infrastructure </a:t>
                      </a:r>
                      <a:r>
                        <a:rPr lang="en-ZA" sz="1400" b="0" i="0" u="none" strike="noStrike" dirty="0">
                          <a:solidFill>
                            <a:srgbClr val="000000"/>
                          </a:solidFill>
                          <a:effectLst/>
                          <a:latin typeface="Arial" pitchFamily="34" charset="0"/>
                          <a:cs typeface="Arial" pitchFamily="34" charset="0"/>
                        </a:rPr>
                        <a:t>Grant(</a:t>
                      </a:r>
                      <a:r>
                        <a:rPr lang="en-ZA" sz="1400" b="0" i="0" u="none" strike="noStrike" dirty="0" err="1">
                          <a:solidFill>
                            <a:srgbClr val="000000"/>
                          </a:solidFill>
                          <a:effectLst/>
                          <a:latin typeface="Arial" pitchFamily="34" charset="0"/>
                          <a:cs typeface="Arial" pitchFamily="34" charset="0"/>
                        </a:rPr>
                        <a:t>RBIG</a:t>
                      </a:r>
                      <a:r>
                        <a:rPr lang="en-ZA" sz="1400" b="0" i="0" u="none" strike="noStrike" dirty="0" smtClean="0">
                          <a:solidFill>
                            <a:srgbClr val="000000"/>
                          </a:solidFill>
                          <a:effectLst/>
                          <a:latin typeface="Arial" pitchFamily="34" charset="0"/>
                          <a:cs typeface="Arial" pitchFamily="34" charset="0"/>
                        </a:rPr>
                        <a:t>):</a:t>
                      </a:r>
                      <a:r>
                        <a:rPr lang="en-ZA" sz="1400" b="0" i="0" u="none" strike="noStrike" baseline="0" dirty="0" smtClean="0">
                          <a:solidFill>
                            <a:srgbClr val="000000"/>
                          </a:solidFill>
                          <a:effectLst/>
                          <a:latin typeface="Arial" pitchFamily="34" charset="0"/>
                          <a:cs typeface="Arial" pitchFamily="34" charset="0"/>
                        </a:rPr>
                        <a:t> </a:t>
                      </a:r>
                      <a:r>
                        <a:rPr lang="en-ZA" sz="1400" b="0" i="0" u="none" strike="noStrike" dirty="0" smtClean="0">
                          <a:solidFill>
                            <a:srgbClr val="000000"/>
                          </a:solidFill>
                          <a:effectLst/>
                          <a:latin typeface="Arial" pitchFamily="34" charset="0"/>
                          <a:cs typeface="Arial" pitchFamily="34" charset="0"/>
                        </a:rPr>
                        <a:t>Indirect </a:t>
                      </a:r>
                      <a:r>
                        <a:rPr lang="en-ZA" sz="1400" b="0" i="0" u="none" strike="noStrike" dirty="0">
                          <a:solidFill>
                            <a:srgbClr val="000000"/>
                          </a:solidFill>
                          <a:effectLst/>
                          <a:latin typeface="Arial" pitchFamily="34" charset="0"/>
                          <a:cs typeface="Arial" pitchFamily="34" charset="0"/>
                        </a:rPr>
                        <a:t>Grant</a:t>
                      </a: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2 880 922</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483 5771</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2 397 351</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17%</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318968">
                <a:tc>
                  <a:txBody>
                    <a:bodyPr/>
                    <a:lstStyle/>
                    <a:p>
                      <a:pPr algn="l" fontAlgn="b"/>
                      <a:r>
                        <a:rPr lang="en-US" sz="1400" b="0" i="0" u="none" strike="noStrike" dirty="0" err="1" smtClean="0">
                          <a:solidFill>
                            <a:srgbClr val="000000"/>
                          </a:solidFill>
                          <a:effectLst/>
                          <a:latin typeface="Arial" pitchFamily="34" charset="0"/>
                          <a:cs typeface="Arial" pitchFamily="34" charset="0"/>
                        </a:rPr>
                        <a:t>Amatola</a:t>
                      </a:r>
                      <a:r>
                        <a:rPr lang="en-US" sz="1400" b="0" i="0" u="none" strike="noStrike" dirty="0" smtClean="0">
                          <a:solidFill>
                            <a:srgbClr val="000000"/>
                          </a:solidFill>
                          <a:effectLst/>
                          <a:latin typeface="Arial" pitchFamily="34" charset="0"/>
                          <a:cs typeface="Arial" pitchFamily="34" charset="0"/>
                        </a:rPr>
                        <a:t> Water Board (</a:t>
                      </a:r>
                      <a:r>
                        <a:rPr lang="en-US" sz="1400" b="0" i="0" u="none" strike="noStrike" dirty="0" err="1" smtClean="0">
                          <a:solidFill>
                            <a:srgbClr val="000000"/>
                          </a:solidFill>
                          <a:effectLst/>
                          <a:latin typeface="Arial" pitchFamily="34" charset="0"/>
                          <a:cs typeface="Arial" pitchFamily="34" charset="0"/>
                        </a:rPr>
                        <a:t>RBIG</a:t>
                      </a:r>
                      <a:r>
                        <a:rPr lang="en-US" sz="1400" b="0" i="0" u="none" strike="noStrike" dirty="0" smtClean="0">
                          <a:solidFill>
                            <a:srgbClr val="000000"/>
                          </a:solidFill>
                          <a:effectLst/>
                          <a:latin typeface="Arial" pitchFamily="34" charset="0"/>
                          <a:cs typeface="Arial" pitchFamily="34" charset="0"/>
                        </a:rPr>
                        <a:t>)</a:t>
                      </a:r>
                      <a:endParaRPr lang="en-US"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92 386</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pitchFamily="34" charset="0"/>
                          <a:cs typeface="Arial" pitchFamily="34" charset="0"/>
                        </a:rPr>
                        <a:t>92 386</a:t>
                      </a: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271145">
                <a:tc>
                  <a:txBody>
                    <a:bodyPr/>
                    <a:lstStyle/>
                    <a:p>
                      <a:pPr algn="l" fontAlgn="b"/>
                      <a:r>
                        <a:rPr lang="en-ZA" sz="1400" b="0" i="0" u="none" strike="noStrike" dirty="0" err="1" smtClean="0">
                          <a:solidFill>
                            <a:srgbClr val="000000"/>
                          </a:solidFill>
                          <a:effectLst/>
                          <a:latin typeface="Arial" pitchFamily="34" charset="0"/>
                          <a:cs typeface="Arial" pitchFamily="34" charset="0"/>
                        </a:rPr>
                        <a:t>Magalies</a:t>
                      </a:r>
                      <a:r>
                        <a:rPr lang="en-ZA" sz="1400" b="0" i="0" u="none" strike="noStrike" dirty="0" smtClean="0">
                          <a:solidFill>
                            <a:srgbClr val="000000"/>
                          </a:solidFill>
                          <a:effectLst/>
                          <a:latin typeface="Arial" pitchFamily="34" charset="0"/>
                          <a:cs typeface="Arial" pitchFamily="34" charset="0"/>
                        </a:rPr>
                        <a:t> Water Board (</a:t>
                      </a:r>
                      <a:r>
                        <a:rPr lang="en-ZA" sz="1400" b="0" i="0" u="none" strike="noStrike" dirty="0" err="1" smtClean="0">
                          <a:solidFill>
                            <a:srgbClr val="000000"/>
                          </a:solidFill>
                          <a:effectLst/>
                          <a:latin typeface="Arial" pitchFamily="34" charset="0"/>
                          <a:cs typeface="Arial" pitchFamily="34" charset="0"/>
                        </a:rPr>
                        <a:t>RBIG</a:t>
                      </a:r>
                      <a:r>
                        <a:rPr lang="en-ZA" sz="1400" b="0" i="0" u="none" strike="noStrike"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36 000</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6 154</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29 846</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17%</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271145">
                <a:tc>
                  <a:txBody>
                    <a:bodyPr/>
                    <a:lstStyle/>
                    <a:p>
                      <a:pPr algn="l" fontAlgn="b"/>
                      <a:r>
                        <a:rPr lang="en-ZA" sz="1400" b="0" i="0" u="none" strike="noStrike" dirty="0" smtClean="0">
                          <a:solidFill>
                            <a:srgbClr val="000000"/>
                          </a:solidFill>
                          <a:effectLst/>
                          <a:latin typeface="Arial" pitchFamily="34" charset="0"/>
                          <a:cs typeface="Arial" pitchFamily="34" charset="0"/>
                        </a:rPr>
                        <a:t>Sedibeng Water Board</a:t>
                      </a:r>
                      <a:r>
                        <a:rPr lang="en-ZA" sz="1400" b="0" i="0" u="none" strike="noStrike" baseline="0" dirty="0" smtClean="0">
                          <a:solidFill>
                            <a:srgbClr val="000000"/>
                          </a:solidFill>
                          <a:effectLst/>
                          <a:latin typeface="Arial" pitchFamily="34" charset="0"/>
                          <a:cs typeface="Arial" pitchFamily="34" charset="0"/>
                        </a:rPr>
                        <a:t> (</a:t>
                      </a:r>
                      <a:r>
                        <a:rPr lang="en-ZA" sz="1400" b="0" i="0" u="none" strike="noStrike" baseline="0" dirty="0" err="1" smtClean="0">
                          <a:solidFill>
                            <a:srgbClr val="000000"/>
                          </a:solidFill>
                          <a:effectLst/>
                          <a:latin typeface="Arial" pitchFamily="34" charset="0"/>
                          <a:cs typeface="Arial" pitchFamily="34" charset="0"/>
                        </a:rPr>
                        <a:t>RBIG</a:t>
                      </a:r>
                      <a:r>
                        <a:rPr lang="en-ZA" sz="1400" b="0" i="0" u="none" strike="noStrike" baseline="0"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434 000</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70 000</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364 000</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16%</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318968">
                <a:tc>
                  <a:txBody>
                    <a:bodyPr/>
                    <a:lstStyle/>
                    <a:p>
                      <a:pPr algn="l" fontAlgn="b"/>
                      <a:r>
                        <a:rPr lang="en-ZA" sz="1400" b="0" i="0" u="none" strike="noStrike" dirty="0" smtClean="0">
                          <a:solidFill>
                            <a:srgbClr val="000000"/>
                          </a:solidFill>
                          <a:effectLst/>
                          <a:latin typeface="Arial" pitchFamily="34" charset="0"/>
                          <a:cs typeface="Arial" pitchFamily="34" charset="0"/>
                        </a:rPr>
                        <a:t>Umgeni Water Board</a:t>
                      </a:r>
                      <a:r>
                        <a:rPr lang="en-ZA" sz="1400" b="0" i="0" u="none" strike="noStrike" baseline="0" dirty="0" smtClean="0">
                          <a:solidFill>
                            <a:srgbClr val="000000"/>
                          </a:solidFill>
                          <a:effectLst/>
                          <a:latin typeface="Arial" pitchFamily="34" charset="0"/>
                          <a:cs typeface="Arial" pitchFamily="34" charset="0"/>
                        </a:rPr>
                        <a:t> (</a:t>
                      </a:r>
                      <a:r>
                        <a:rPr lang="en-ZA" sz="1400" b="0" i="0" u="none" strike="noStrike" baseline="0" dirty="0" err="1" smtClean="0">
                          <a:solidFill>
                            <a:srgbClr val="000000"/>
                          </a:solidFill>
                          <a:effectLst/>
                          <a:latin typeface="Arial" pitchFamily="34" charset="0"/>
                          <a:cs typeface="Arial" pitchFamily="34" charset="0"/>
                        </a:rPr>
                        <a:t>RBIG</a:t>
                      </a:r>
                      <a:r>
                        <a:rPr lang="en-ZA" sz="1400" b="0" i="0" u="none" strike="noStrike" baseline="0"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132 329</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132 329</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4120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pitchFamily="34" charset="0"/>
                          <a:cs typeface="Arial" pitchFamily="34" charset="0"/>
                        </a:rPr>
                        <a:t>Water Services Infrastructure</a:t>
                      </a:r>
                      <a:r>
                        <a:rPr lang="en-ZA" sz="1400" b="0" i="0" u="none" strike="noStrike" baseline="0" dirty="0" smtClean="0">
                          <a:solidFill>
                            <a:srgbClr val="000000"/>
                          </a:solidFill>
                          <a:effectLst/>
                          <a:latin typeface="Arial" pitchFamily="34" charset="0"/>
                          <a:cs typeface="Arial" pitchFamily="34" charset="0"/>
                        </a:rPr>
                        <a:t> Grant (</a:t>
                      </a:r>
                      <a:r>
                        <a:rPr lang="en-ZA" sz="1400" b="0" i="0" u="none" strike="noStrike" baseline="0" dirty="0" err="1" smtClean="0">
                          <a:solidFill>
                            <a:srgbClr val="000000"/>
                          </a:solidFill>
                          <a:effectLst/>
                          <a:latin typeface="Arial" pitchFamily="34" charset="0"/>
                          <a:cs typeface="Arial" pitchFamily="34" charset="0"/>
                        </a:rPr>
                        <a:t>WSIG</a:t>
                      </a:r>
                      <a:r>
                        <a:rPr lang="en-ZA" sz="1400" b="0" i="0" u="none" strike="noStrike" baseline="0" dirty="0" smtClean="0">
                          <a:solidFill>
                            <a:srgbClr val="000000"/>
                          </a:solidFill>
                          <a:effectLst/>
                          <a:latin typeface="Arial" pitchFamily="34" charset="0"/>
                          <a:cs typeface="Arial" pitchFamily="34" charset="0"/>
                        </a:rPr>
                        <a:t>) : </a:t>
                      </a:r>
                      <a:r>
                        <a:rPr lang="en-ZA" sz="1400" b="0" i="0" u="none" strike="noStrike" dirty="0" smtClean="0">
                          <a:solidFill>
                            <a:srgbClr val="000000"/>
                          </a:solidFill>
                          <a:effectLst/>
                          <a:latin typeface="Arial" pitchFamily="34" charset="0"/>
                          <a:cs typeface="Arial" pitchFamily="34" charset="0"/>
                        </a:rPr>
                        <a:t>Direct Grant</a:t>
                      </a:r>
                    </a:p>
                  </a:txBody>
                  <a:tcPr marL="9525" marR="9525" marT="9525" marB="0"/>
                </a:tc>
                <a:tc>
                  <a:txBody>
                    <a:bodyPr/>
                    <a:lstStyle/>
                    <a:p>
                      <a:pPr marL="0" algn="r" defTabSz="457200" rtl="0" eaLnBrk="1" fontAlgn="b" latinLnBrk="0" hangingPunct="1"/>
                      <a:r>
                        <a:rPr lang="en-US" sz="1400" b="0" i="0" u="none" strike="noStrike" kern="1200" dirty="0" smtClean="0">
                          <a:solidFill>
                            <a:srgbClr val="000000"/>
                          </a:solidFill>
                          <a:effectLst/>
                          <a:latin typeface="Arial" pitchFamily="34" charset="0"/>
                          <a:ea typeface="+mn-ea"/>
                          <a:cs typeface="Arial" pitchFamily="34" charset="0"/>
                        </a:rPr>
                        <a:t>3 481 056</a:t>
                      </a:r>
                      <a:endParaRPr lang="en-US"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1400" b="0" i="0" u="none" strike="noStrike" kern="1200" dirty="0" smtClean="0">
                          <a:solidFill>
                            <a:srgbClr val="000000"/>
                          </a:solidFill>
                          <a:effectLst/>
                          <a:latin typeface="Arial" pitchFamily="34" charset="0"/>
                          <a:ea typeface="+mn-ea"/>
                          <a:cs typeface="Arial" pitchFamily="34" charset="0"/>
                        </a:rPr>
                        <a:t>3 481 056</a:t>
                      </a: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0%</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412000">
                <a:tc>
                  <a:txBody>
                    <a:bodyPr/>
                    <a:lstStyle/>
                    <a:p>
                      <a:pPr algn="l" fontAlgn="b"/>
                      <a:r>
                        <a:rPr lang="en-ZA" sz="1400" b="0" i="0" u="none" strike="noStrike" dirty="0" smtClean="0">
                          <a:solidFill>
                            <a:srgbClr val="000000"/>
                          </a:solidFill>
                          <a:effectLst/>
                          <a:latin typeface="Arial" pitchFamily="34" charset="0"/>
                          <a:cs typeface="Arial" pitchFamily="34" charset="0"/>
                        </a:rPr>
                        <a:t>Bucket Eradication Programme (</a:t>
                      </a:r>
                      <a:r>
                        <a:rPr lang="en-ZA" sz="1400" b="0" i="0" u="none" strike="noStrike" dirty="0" err="1" smtClean="0">
                          <a:solidFill>
                            <a:srgbClr val="000000"/>
                          </a:solidFill>
                          <a:effectLst/>
                          <a:latin typeface="Arial" pitchFamily="34" charset="0"/>
                          <a:cs typeface="Arial" pitchFamily="34" charset="0"/>
                        </a:rPr>
                        <a:t>BEP</a:t>
                      </a:r>
                      <a:r>
                        <a:rPr lang="en-ZA" sz="1400" b="0" i="0" u="none" strike="noStrike" dirty="0" smtClean="0">
                          <a:solidFill>
                            <a:srgbClr val="000000"/>
                          </a:solidFill>
                          <a:effectLst/>
                          <a:latin typeface="Arial" pitchFamily="34" charset="0"/>
                          <a:cs typeface="Arial" pitchFamily="34" charset="0"/>
                        </a:rPr>
                        <a:t>): Indirect Grant</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608 175</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101 340</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506 835</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chemeClr val="tx1"/>
                          </a:solidFill>
                          <a:effectLst/>
                          <a:latin typeface="Arial" pitchFamily="34" charset="0"/>
                          <a:cs typeface="Arial" pitchFamily="34" charset="0"/>
                        </a:rPr>
                        <a:t>0%</a:t>
                      </a:r>
                      <a:endParaRPr lang="en-ZA" sz="1400" b="0" i="0" u="none" strike="noStrike" dirty="0">
                        <a:solidFill>
                          <a:schemeClr val="tx1"/>
                        </a:solidFill>
                        <a:effectLst/>
                        <a:latin typeface="Arial" pitchFamily="34" charset="0"/>
                        <a:cs typeface="Arial" pitchFamily="34" charset="0"/>
                      </a:endParaRPr>
                    </a:p>
                  </a:txBody>
                  <a:tcPr marL="9525" marR="9525" marT="9525" marB="0"/>
                </a:tc>
              </a:tr>
              <a:tr h="412000">
                <a:tc>
                  <a:txBody>
                    <a:bodyPr/>
                    <a:lstStyle/>
                    <a:p>
                      <a:pPr algn="l" fontAlgn="b"/>
                      <a:r>
                        <a:rPr lang="fr-FR" sz="1400" b="0" i="0" u="none" strike="noStrike" dirty="0" smtClean="0">
                          <a:solidFill>
                            <a:srgbClr val="000000"/>
                          </a:solidFill>
                          <a:effectLst/>
                          <a:latin typeface="Arial" pitchFamily="34" charset="0"/>
                          <a:cs typeface="Arial" pitchFamily="34" charset="0"/>
                        </a:rPr>
                        <a:t>Water Trading </a:t>
                      </a:r>
                      <a:r>
                        <a:rPr lang="en-US" sz="1400" b="0" i="0" u="none" strike="noStrike" noProof="0" dirty="0" smtClean="0">
                          <a:solidFill>
                            <a:srgbClr val="000000"/>
                          </a:solidFill>
                          <a:effectLst/>
                          <a:latin typeface="Arial" pitchFamily="34" charset="0"/>
                          <a:cs typeface="Arial" pitchFamily="34" charset="0"/>
                        </a:rPr>
                        <a:t>Entity</a:t>
                      </a:r>
                      <a:r>
                        <a:rPr lang="fr-FR" sz="1400" b="0" i="0" u="none" strike="noStrike" dirty="0" smtClean="0">
                          <a:solidFill>
                            <a:srgbClr val="000000"/>
                          </a:solidFill>
                          <a:effectLst/>
                          <a:latin typeface="Arial" pitchFamily="34" charset="0"/>
                          <a:cs typeface="Arial" pitchFamily="34" charset="0"/>
                        </a:rPr>
                        <a:t>: Infra Dev &amp; </a:t>
                      </a:r>
                      <a:r>
                        <a:rPr lang="fr-FR" sz="1400" b="0" i="0" u="none" strike="noStrike" dirty="0" err="1" smtClean="0">
                          <a:solidFill>
                            <a:srgbClr val="000000"/>
                          </a:solidFill>
                          <a:effectLst/>
                          <a:latin typeface="Arial" pitchFamily="34" charset="0"/>
                          <a:cs typeface="Arial" pitchFamily="34" charset="0"/>
                        </a:rPr>
                        <a:t>Rehab</a:t>
                      </a:r>
                      <a:r>
                        <a:rPr lang="fr-FR" sz="1400" b="0" i="0" u="none" strike="noStrike" dirty="0" smtClean="0">
                          <a:solidFill>
                            <a:srgbClr val="000000"/>
                          </a:solidFill>
                          <a:effectLst/>
                          <a:latin typeface="Arial" pitchFamily="34" charset="0"/>
                          <a:cs typeface="Arial" pitchFamily="34" charset="0"/>
                        </a:rPr>
                        <a:t>. </a:t>
                      </a:r>
                      <a:r>
                        <a:rPr lang="fr-FR" sz="1400" b="0" i="0" u="none" strike="noStrike" dirty="0" err="1" smtClean="0">
                          <a:solidFill>
                            <a:srgbClr val="000000"/>
                          </a:solidFill>
                          <a:effectLst/>
                          <a:latin typeface="Arial" pitchFamily="34" charset="0"/>
                          <a:cs typeface="Arial" pitchFamily="34" charset="0"/>
                        </a:rPr>
                        <a:t>Aug</a:t>
                      </a:r>
                      <a:endParaRPr lang="en-US" sz="1400" b="0" i="0" u="none" strike="noStrike" noProof="0" dirty="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2 083 894</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505 899</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1 577 995</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24%</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4120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FR" sz="1400" b="0" i="0" u="none" strike="noStrike" dirty="0" smtClean="0">
                          <a:solidFill>
                            <a:srgbClr val="000000"/>
                          </a:solidFill>
                          <a:effectLst/>
                          <a:latin typeface="Arial" pitchFamily="34" charset="0"/>
                          <a:cs typeface="Arial" pitchFamily="34" charset="0"/>
                        </a:rPr>
                        <a:t>Water Trading </a:t>
                      </a:r>
                      <a:r>
                        <a:rPr lang="en-US" sz="1400" b="0" i="0" u="none" strike="noStrike" noProof="0" dirty="0" smtClean="0">
                          <a:solidFill>
                            <a:srgbClr val="000000"/>
                          </a:solidFill>
                          <a:effectLst/>
                          <a:latin typeface="Arial" pitchFamily="34" charset="0"/>
                          <a:cs typeface="Arial" pitchFamily="34" charset="0"/>
                        </a:rPr>
                        <a:t>Entity</a:t>
                      </a:r>
                      <a:r>
                        <a:rPr lang="fr-FR" sz="1400" b="0" i="0" u="none" strike="noStrike" dirty="0" smtClean="0">
                          <a:solidFill>
                            <a:srgbClr val="000000"/>
                          </a:solidFill>
                          <a:effectLst/>
                          <a:latin typeface="Arial" pitchFamily="34" charset="0"/>
                          <a:cs typeface="Arial" pitchFamily="34" charset="0"/>
                        </a:rPr>
                        <a:t>: </a:t>
                      </a:r>
                      <a:r>
                        <a:rPr lang="en-US" sz="1400" b="0" i="0" u="none" strike="noStrike" noProof="0" dirty="0" smtClean="0">
                          <a:solidFill>
                            <a:srgbClr val="000000"/>
                          </a:solidFill>
                          <a:effectLst/>
                          <a:latin typeface="Arial" pitchFamily="34" charset="0"/>
                          <a:cs typeface="Arial" pitchFamily="34" charset="0"/>
                        </a:rPr>
                        <a:t>Operation</a:t>
                      </a:r>
                      <a:r>
                        <a:rPr lang="fr-FR" sz="1400" b="0" i="0" u="none" strike="noStrike" baseline="0" dirty="0" smtClean="0">
                          <a:solidFill>
                            <a:srgbClr val="000000"/>
                          </a:solidFill>
                          <a:effectLst/>
                          <a:latin typeface="Arial" pitchFamily="34" charset="0"/>
                          <a:cs typeface="Arial" pitchFamily="34" charset="0"/>
                        </a:rPr>
                        <a:t> of Water </a:t>
                      </a:r>
                      <a:r>
                        <a:rPr lang="en-US" sz="1400" b="0" i="0" u="none" strike="noStrike" baseline="0" noProof="0" dirty="0" smtClean="0">
                          <a:solidFill>
                            <a:srgbClr val="000000"/>
                          </a:solidFill>
                          <a:effectLst/>
                          <a:latin typeface="Arial" pitchFamily="34" charset="0"/>
                          <a:cs typeface="Arial" pitchFamily="34" charset="0"/>
                        </a:rPr>
                        <a:t>Resources</a:t>
                      </a:r>
                      <a:endParaRPr lang="en-US" sz="1400" b="0" i="0" u="none" strike="noStrike" noProof="0" dirty="0" smtClean="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183 034</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91 517</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91</a:t>
                      </a:r>
                      <a:r>
                        <a:rPr lang="en-ZA" sz="1400" b="0" i="0" u="none" strike="noStrike" baseline="0" dirty="0" smtClean="0">
                          <a:solidFill>
                            <a:srgbClr val="000000"/>
                          </a:solidFill>
                          <a:effectLst/>
                          <a:latin typeface="Arial" pitchFamily="34" charset="0"/>
                          <a:cs typeface="Arial" pitchFamily="34" charset="0"/>
                        </a:rPr>
                        <a:t> 517</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50%</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41200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pitchFamily="34" charset="0"/>
                          <a:cs typeface="Arial" pitchFamily="34" charset="0"/>
                        </a:rPr>
                        <a:t>Infrastructure:</a:t>
                      </a:r>
                      <a:r>
                        <a:rPr lang="en-ZA" sz="1400" b="0" i="0" u="none" strike="noStrike" baseline="0" dirty="0" smtClean="0">
                          <a:solidFill>
                            <a:srgbClr val="000000"/>
                          </a:solidFill>
                          <a:effectLst/>
                          <a:latin typeface="Arial" pitchFamily="34" charset="0"/>
                          <a:cs typeface="Arial" pitchFamily="34" charset="0"/>
                        </a:rPr>
                        <a:t> Komati River Basin Water Authority (</a:t>
                      </a:r>
                      <a:r>
                        <a:rPr lang="en-ZA" sz="1400" b="0" i="0" u="none" strike="noStrike" baseline="0" dirty="0" err="1" smtClean="0">
                          <a:solidFill>
                            <a:srgbClr val="000000"/>
                          </a:solidFill>
                          <a:effectLst/>
                          <a:latin typeface="Arial" pitchFamily="34" charset="0"/>
                          <a:cs typeface="Arial" pitchFamily="34" charset="0"/>
                        </a:rPr>
                        <a:t>KOBWA</a:t>
                      </a:r>
                      <a:r>
                        <a:rPr lang="en-ZA" sz="1400" b="0" i="0" u="none" strike="noStrike" baseline="0" dirty="0" smtClean="0">
                          <a:solidFill>
                            <a:srgbClr val="000000"/>
                          </a:solidFill>
                          <a:effectLst/>
                          <a:latin typeface="Arial" pitchFamily="34" charset="0"/>
                          <a:cs typeface="Arial" pitchFamily="34" charset="0"/>
                        </a:rPr>
                        <a:t>)</a:t>
                      </a:r>
                      <a:endParaRPr lang="en-ZA" sz="1400" b="0" i="0" u="none" strike="noStrike" dirty="0" smtClean="0">
                        <a:solidFill>
                          <a:srgbClr val="000000"/>
                        </a:solidFill>
                        <a:effectLst/>
                        <a:latin typeface="Arial" pitchFamily="34" charset="0"/>
                        <a:cs typeface="Arial" pitchFamily="34" charset="0"/>
                      </a:endParaRPr>
                    </a:p>
                  </a:txBody>
                  <a:tcPr marL="9525" marR="9525" marT="9525" marB="0"/>
                </a:tc>
                <a:tc>
                  <a:txBody>
                    <a:bodyPr/>
                    <a:lstStyle/>
                    <a:p>
                      <a:pPr marL="0" algn="r" defTabSz="457200" rtl="0" eaLnBrk="1" fontAlgn="b" latinLnBrk="0" hangingPunct="1"/>
                      <a:r>
                        <a:rPr lang="en-ZA" sz="1400" b="0" i="0" u="none" strike="noStrike" kern="1200" dirty="0" smtClean="0">
                          <a:solidFill>
                            <a:srgbClr val="000000"/>
                          </a:solidFill>
                          <a:effectLst/>
                          <a:latin typeface="Arial" pitchFamily="34" charset="0"/>
                          <a:ea typeface="+mn-ea"/>
                          <a:cs typeface="Arial" pitchFamily="34" charset="0"/>
                        </a:rPr>
                        <a:t>208 239</a:t>
                      </a:r>
                      <a:endParaRPr lang="en-ZA" sz="1400" b="0"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110 831</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97 408</a:t>
                      </a:r>
                      <a:endParaRPr lang="en-ZA" sz="1400" b="0"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0" i="0" u="none" strike="noStrike" dirty="0" smtClean="0">
                          <a:solidFill>
                            <a:srgbClr val="000000"/>
                          </a:solidFill>
                          <a:effectLst/>
                          <a:latin typeface="Arial" pitchFamily="34" charset="0"/>
                          <a:cs typeface="Arial" pitchFamily="34" charset="0"/>
                        </a:rPr>
                        <a:t>53%</a:t>
                      </a:r>
                      <a:endParaRPr lang="en-ZA" sz="1400" b="0" i="0" u="none" strike="noStrike" dirty="0">
                        <a:solidFill>
                          <a:srgbClr val="000000"/>
                        </a:solidFill>
                        <a:effectLst/>
                        <a:latin typeface="Arial" pitchFamily="34" charset="0"/>
                        <a:cs typeface="Arial" pitchFamily="34" charset="0"/>
                      </a:endParaRPr>
                    </a:p>
                  </a:txBody>
                  <a:tcPr marL="9525" marR="9525" marT="9525" marB="0"/>
                </a:tc>
              </a:tr>
              <a:tr h="27114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400" b="1" i="0" u="none" strike="noStrike" dirty="0" smtClean="0">
                          <a:solidFill>
                            <a:srgbClr val="000000"/>
                          </a:solidFill>
                          <a:effectLst/>
                          <a:latin typeface="Arial" pitchFamily="34" charset="0"/>
                          <a:cs typeface="Arial" pitchFamily="34" charset="0"/>
                        </a:rPr>
                        <a:t>Total</a:t>
                      </a:r>
                    </a:p>
                  </a:txBody>
                  <a:tcPr marL="9525" marR="9525" marT="9525" marB="0"/>
                </a:tc>
                <a:tc>
                  <a:txBody>
                    <a:bodyPr/>
                    <a:lstStyle/>
                    <a:p>
                      <a:pPr marL="0" algn="r" defTabSz="457200" rtl="0" eaLnBrk="1" fontAlgn="b" latinLnBrk="0" hangingPunct="1"/>
                      <a:r>
                        <a:rPr lang="en-ZA" sz="1400" b="1" i="0" u="none" strike="noStrike" kern="1200" dirty="0" smtClean="0">
                          <a:solidFill>
                            <a:srgbClr val="000000"/>
                          </a:solidFill>
                          <a:effectLst/>
                          <a:latin typeface="Arial" pitchFamily="34" charset="0"/>
                          <a:ea typeface="+mn-ea"/>
                          <a:cs typeface="Arial" pitchFamily="34" charset="0"/>
                        </a:rPr>
                        <a:t>12 097 035</a:t>
                      </a:r>
                      <a:endParaRPr lang="en-ZA" sz="1400" b="1" i="0" u="none" strike="noStrike" kern="1200" dirty="0">
                        <a:solidFill>
                          <a:srgbClr val="000000"/>
                        </a:solidFill>
                        <a:effectLst/>
                        <a:latin typeface="Arial" pitchFamily="34" charset="0"/>
                        <a:ea typeface="+mn-ea"/>
                        <a:cs typeface="Arial" pitchFamily="34" charset="0"/>
                      </a:endParaRPr>
                    </a:p>
                  </a:txBody>
                  <a:tcPr marL="9525" marR="9525" marT="9525" marB="0"/>
                </a:tc>
                <a:tc>
                  <a:txBody>
                    <a:bodyPr/>
                    <a:lstStyle/>
                    <a:p>
                      <a:pPr algn="r" fontAlgn="b"/>
                      <a:r>
                        <a:rPr lang="en-ZA" sz="1400" b="1" i="0" u="none" strike="noStrike" dirty="0" smtClean="0">
                          <a:solidFill>
                            <a:srgbClr val="000000"/>
                          </a:solidFill>
                          <a:effectLst/>
                          <a:latin typeface="Arial" pitchFamily="34" charset="0"/>
                          <a:cs typeface="Arial" pitchFamily="34" charset="0"/>
                        </a:rPr>
                        <a:t>1 369 312</a:t>
                      </a:r>
                      <a:endParaRPr lang="en-ZA" sz="1400" b="1"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1" i="0" u="none" strike="noStrike" dirty="0" smtClean="0">
                          <a:solidFill>
                            <a:srgbClr val="000000"/>
                          </a:solidFill>
                          <a:effectLst/>
                          <a:latin typeface="Arial" pitchFamily="34" charset="0"/>
                          <a:cs typeface="Arial" pitchFamily="34" charset="0"/>
                        </a:rPr>
                        <a:t>10 727 723</a:t>
                      </a:r>
                      <a:endParaRPr lang="en-ZA" sz="1400" b="1" i="0" u="none" strike="noStrike" dirty="0">
                        <a:solidFill>
                          <a:srgbClr val="000000"/>
                        </a:solidFill>
                        <a:effectLst/>
                        <a:latin typeface="Arial" pitchFamily="34" charset="0"/>
                        <a:cs typeface="Arial" pitchFamily="34" charset="0"/>
                      </a:endParaRPr>
                    </a:p>
                  </a:txBody>
                  <a:tcPr marL="9525" marR="9525" marT="9525" marB="0"/>
                </a:tc>
                <a:tc>
                  <a:txBody>
                    <a:bodyPr/>
                    <a:lstStyle/>
                    <a:p>
                      <a:pPr algn="r" fontAlgn="b"/>
                      <a:r>
                        <a:rPr lang="en-ZA" sz="1400" b="1" i="0" u="none" strike="noStrike" dirty="0" smtClean="0">
                          <a:solidFill>
                            <a:srgbClr val="000000"/>
                          </a:solidFill>
                          <a:effectLst/>
                          <a:latin typeface="Arial" pitchFamily="34" charset="0"/>
                          <a:cs typeface="Arial" pitchFamily="34" charset="0"/>
                        </a:rPr>
                        <a:t>11%</a:t>
                      </a:r>
                      <a:endParaRPr lang="en-ZA" sz="1400" b="1" i="0" u="none" strike="noStrike" dirty="0">
                        <a:solidFill>
                          <a:srgbClr val="000000"/>
                        </a:solidFill>
                        <a:effectLst/>
                        <a:latin typeface="Arial" pitchFamily="34" charset="0"/>
                        <a:cs typeface="Arial" pitchFamily="34" charset="0"/>
                      </a:endParaRPr>
                    </a:p>
                  </a:txBody>
                  <a:tcPr marL="9525" marR="9525" marT="9525" marB="0"/>
                </a:tc>
              </a:tr>
            </a:tbl>
          </a:graphicData>
        </a:graphic>
      </p:graphicFrame>
      <p:sp>
        <p:nvSpPr>
          <p:cNvPr id="4" name="Slide Number Placeholder 3"/>
          <p:cNvSpPr>
            <a:spLocks noGrp="1"/>
          </p:cNvSpPr>
          <p:nvPr>
            <p:ph type="sldNum" sz="quarter" idx="12"/>
          </p:nvPr>
        </p:nvSpPr>
        <p:spPr>
          <a:xfrm>
            <a:off x="6995160" y="6178225"/>
            <a:ext cx="2133600" cy="365125"/>
          </a:xfrm>
        </p:spPr>
        <p:txBody>
          <a:bodyPr/>
          <a:lstStyle/>
          <a:p>
            <a:pPr>
              <a:defRPr/>
            </a:pPr>
            <a:fld id="{3BABFDD9-386B-4635-A8AB-4BCCAEB4E35F}" type="slidenum">
              <a:rPr lang="en-US" smtClean="0"/>
              <a:pPr>
                <a:defRPr/>
              </a:pPr>
              <a:t>19</a:t>
            </a:fld>
            <a:endParaRPr lang="en-US" dirty="0"/>
          </a:p>
        </p:txBody>
      </p:sp>
    </p:spTree>
    <p:extLst>
      <p:ext uri="{BB962C8B-B14F-4D97-AF65-F5344CB8AC3E}">
        <p14:creationId xmlns:p14="http://schemas.microsoft.com/office/powerpoint/2010/main" xmlns="" val="2013524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508206"/>
            <a:ext cx="7202384" cy="761722"/>
          </a:xfrm>
        </p:spPr>
        <p:txBody>
          <a:bodyPr/>
          <a:lstStyle/>
          <a:p>
            <a:r>
              <a:rPr lang="en-US" dirty="0"/>
              <a:t>Contents</a:t>
            </a:r>
            <a:endParaRPr lang="en-ZA" dirty="0"/>
          </a:p>
        </p:txBody>
      </p:sp>
      <p:sp>
        <p:nvSpPr>
          <p:cNvPr id="3" name="Content Placeholder 2"/>
          <p:cNvSpPr>
            <a:spLocks noGrp="1"/>
          </p:cNvSpPr>
          <p:nvPr>
            <p:ph idx="1"/>
          </p:nvPr>
        </p:nvSpPr>
        <p:spPr>
          <a:xfrm>
            <a:off x="1484415" y="1463099"/>
            <a:ext cx="7329975" cy="4569218"/>
          </a:xfrm>
        </p:spPr>
        <p:txBody>
          <a:bodyPr/>
          <a:lstStyle/>
          <a:p>
            <a:pPr algn="just"/>
            <a:r>
              <a:rPr lang="en-US" sz="2000" b="1" dirty="0" smtClean="0"/>
              <a:t>Part A</a:t>
            </a:r>
            <a:r>
              <a:rPr lang="en-US" sz="2000" dirty="0" smtClean="0"/>
              <a:t>: Overview of non-financial performance </a:t>
            </a:r>
          </a:p>
          <a:p>
            <a:pPr algn="just"/>
            <a:r>
              <a:rPr lang="en-US" sz="2000" b="1" dirty="0" smtClean="0"/>
              <a:t>Part B</a:t>
            </a:r>
            <a:r>
              <a:rPr lang="en-US" sz="2000" dirty="0" smtClean="0"/>
              <a:t>: Main Account financial performance</a:t>
            </a:r>
          </a:p>
          <a:p>
            <a:pPr algn="just"/>
            <a:r>
              <a:rPr lang="en-US" sz="2000" b="1" dirty="0" smtClean="0"/>
              <a:t>Part C</a:t>
            </a:r>
            <a:r>
              <a:rPr lang="en-US" sz="2000" dirty="0" smtClean="0"/>
              <a:t>: Water Trading Entity</a:t>
            </a:r>
            <a:r>
              <a:rPr lang="en-ZA" sz="2000" dirty="0" smtClean="0"/>
              <a:t> </a:t>
            </a:r>
            <a:r>
              <a:rPr lang="en-US" sz="2000" dirty="0"/>
              <a:t>financial </a:t>
            </a:r>
            <a:r>
              <a:rPr lang="en-US" sz="2000" dirty="0" smtClean="0"/>
              <a:t>performance</a:t>
            </a:r>
          </a:p>
          <a:p>
            <a:pPr marL="0" indent="0" algn="just">
              <a:buNone/>
            </a:pPr>
            <a:endParaRPr lang="en-US" sz="2000" dirty="0"/>
          </a:p>
          <a:p>
            <a:pPr marL="0" indent="0" algn="just">
              <a:buNone/>
            </a:pPr>
            <a:r>
              <a:rPr lang="en-US" sz="2000" b="1" dirty="0" smtClean="0"/>
              <a:t>Appendices</a:t>
            </a:r>
            <a:r>
              <a:rPr lang="en-US" sz="2000" dirty="0" smtClean="0"/>
              <a:t> </a:t>
            </a:r>
          </a:p>
          <a:p>
            <a:pPr algn="just"/>
            <a:r>
              <a:rPr lang="en-ZA" sz="2000" b="1" dirty="0" smtClean="0"/>
              <a:t>Part A</a:t>
            </a:r>
            <a:r>
              <a:rPr lang="en-ZA" sz="2000" dirty="0" smtClean="0"/>
              <a:t>:  Overview </a:t>
            </a:r>
            <a:r>
              <a:rPr lang="en-ZA" sz="2000" dirty="0"/>
              <a:t>of </a:t>
            </a:r>
            <a:r>
              <a:rPr lang="en-ZA" sz="1800" dirty="0" smtClean="0"/>
              <a:t>Management Performance Assessment Tool </a:t>
            </a:r>
            <a:r>
              <a:rPr lang="en-ZA" sz="2000" dirty="0" smtClean="0"/>
              <a:t>1.7 (</a:t>
            </a:r>
            <a:r>
              <a:rPr lang="en-ZA" sz="2000" dirty="0" err="1" smtClean="0"/>
              <a:t>MPAT</a:t>
            </a:r>
            <a:r>
              <a:rPr lang="en-ZA" sz="2000" dirty="0" smtClean="0"/>
              <a:t> 1.7) </a:t>
            </a:r>
          </a:p>
          <a:p>
            <a:pPr algn="just"/>
            <a:r>
              <a:rPr lang="en-US" sz="2000" b="1" dirty="0" smtClean="0"/>
              <a:t>Part </a:t>
            </a:r>
            <a:r>
              <a:rPr lang="en-US" sz="2000" b="1" dirty="0"/>
              <a:t>B</a:t>
            </a:r>
            <a:r>
              <a:rPr lang="en-US" sz="2000" dirty="0" smtClean="0"/>
              <a:t>: </a:t>
            </a:r>
            <a:r>
              <a:rPr lang="en-US" sz="2000" dirty="0"/>
              <a:t>Supply Chain Management matters </a:t>
            </a:r>
            <a:endParaRPr lang="en-US" sz="2000" dirty="0" smtClean="0"/>
          </a:p>
          <a:p>
            <a:pPr algn="just"/>
            <a:r>
              <a:rPr lang="en-US" sz="2000" b="1" dirty="0" smtClean="0"/>
              <a:t>Part C</a:t>
            </a:r>
            <a:r>
              <a:rPr lang="en-US" sz="2000" dirty="0" smtClean="0"/>
              <a:t>: </a:t>
            </a:r>
            <a:r>
              <a:rPr lang="en-ZA" sz="2000" dirty="0" smtClean="0"/>
              <a:t>Progress </a:t>
            </a:r>
            <a:r>
              <a:rPr lang="en-ZA" sz="2000" dirty="0"/>
              <a:t>on 2016/17 audit outcomes</a:t>
            </a:r>
            <a:endParaRPr lang="en-US" sz="2000" dirty="0"/>
          </a:p>
          <a:p>
            <a:pPr algn="just"/>
            <a:r>
              <a:rPr lang="en-US" sz="2000" b="1" dirty="0" smtClean="0"/>
              <a:t>Part D</a:t>
            </a:r>
            <a:r>
              <a:rPr lang="en-US" sz="2000" dirty="0" smtClean="0"/>
              <a:t>: </a:t>
            </a:r>
            <a:r>
              <a:rPr lang="en-ZA" sz="2000" dirty="0" smtClean="0"/>
              <a:t>Human </a:t>
            </a:r>
            <a:r>
              <a:rPr lang="en-ZA" sz="2000" dirty="0"/>
              <a:t>Resource </a:t>
            </a:r>
            <a:r>
              <a:rPr lang="en-ZA" sz="2000" dirty="0" smtClean="0"/>
              <a:t>Management</a:t>
            </a:r>
          </a:p>
          <a:p>
            <a:pPr algn="just"/>
            <a:r>
              <a:rPr lang="en-ZA" sz="2000" b="1" dirty="0" smtClean="0"/>
              <a:t>Part E</a:t>
            </a:r>
            <a:r>
              <a:rPr lang="en-ZA" sz="2000" dirty="0" smtClean="0"/>
              <a:t>:  Status of 2017/18 </a:t>
            </a:r>
            <a:r>
              <a:rPr lang="en-ZA" sz="2000" dirty="0" err="1" smtClean="0"/>
              <a:t>AGSA</a:t>
            </a:r>
            <a:r>
              <a:rPr lang="en-ZA" sz="2000" dirty="0" smtClean="0"/>
              <a:t> audit</a:t>
            </a:r>
            <a:endParaRPr lang="en-US" sz="2000" dirty="0" smtClean="0"/>
          </a:p>
          <a:p>
            <a:pPr marL="0" indent="0" algn="just">
              <a:buNone/>
            </a:pPr>
            <a:endParaRPr lang="en-US" sz="2000" dirty="0" smtClean="0"/>
          </a:p>
          <a:p>
            <a:pPr algn="just"/>
            <a:r>
              <a:rPr lang="en-US" sz="2000" dirty="0" smtClean="0"/>
              <a:t>Definitions</a:t>
            </a:r>
            <a:endParaRPr lang="en-US" sz="2000" dirty="0"/>
          </a:p>
          <a:p>
            <a:pPr marL="0" indent="0" algn="just">
              <a:buNone/>
            </a:pPr>
            <a:endParaRPr lang="en-ZA" sz="2000" dirty="0" smtClean="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a:t>
            </a:fld>
            <a:endParaRPr lang="en-US" dirty="0"/>
          </a:p>
        </p:txBody>
      </p:sp>
      <p:sp>
        <p:nvSpPr>
          <p:cNvPr id="5" name="TextBox 4"/>
          <p:cNvSpPr txBox="1"/>
          <p:nvPr/>
        </p:nvSpPr>
        <p:spPr bwMode="auto">
          <a:xfrm>
            <a:off x="1500188" y="80963"/>
            <a:ext cx="7458075" cy="261610"/>
          </a:xfrm>
          <a:prstGeom prst="rect">
            <a:avLst/>
          </a:prstGeom>
          <a:noFill/>
        </p:spPr>
        <p:txBody>
          <a:bodyPr>
            <a:spAutoFit/>
          </a:bodyPr>
          <a:lstStyle/>
          <a:p>
            <a:pPr eaLnBrk="1" hangingPunct="1">
              <a:defRPr/>
            </a:pPr>
            <a:r>
              <a:rPr lang="en-US" sz="1100" b="1" dirty="0" smtClean="0">
                <a:latin typeface="Gill Snas" charset="0"/>
                <a:cs typeface="Gill Snas" charset="0"/>
              </a:rPr>
              <a:t>QUARTER 1 PROGRESS REPORT </a:t>
            </a:r>
            <a:r>
              <a:rPr lang="en-ZA" sz="1100" b="1" dirty="0" smtClean="0">
                <a:cs typeface="Arial" pitchFamily="34" charset="0"/>
              </a:rPr>
              <a:t>FOR </a:t>
            </a:r>
            <a:r>
              <a:rPr lang="en-ZA" sz="1100" b="1" dirty="0">
                <a:cs typeface="Arial" pitchFamily="34" charset="0"/>
              </a:rPr>
              <a:t>THE </a:t>
            </a:r>
            <a:r>
              <a:rPr lang="en-ZA" sz="1100" b="1" dirty="0" smtClean="0">
                <a:cs typeface="Arial" pitchFamily="34" charset="0"/>
              </a:rPr>
              <a:t>2018/19 </a:t>
            </a:r>
            <a:r>
              <a:rPr lang="en-ZA" sz="1100" b="1" dirty="0">
                <a:cs typeface="Arial" pitchFamily="34" charset="0"/>
              </a:rPr>
              <a:t>FINANCIAL </a:t>
            </a:r>
            <a:r>
              <a:rPr lang="en-ZA" sz="1100" b="1" dirty="0" smtClean="0">
                <a:cs typeface="Arial" pitchFamily="34" charset="0"/>
              </a:rPr>
              <a:t>YEAR</a:t>
            </a:r>
            <a:endParaRPr lang="en-US" sz="1100" b="1" dirty="0">
              <a:latin typeface="Gill Snas" charset="0"/>
              <a:cs typeface="Gill Snas" charset="0"/>
            </a:endParaRPr>
          </a:p>
        </p:txBody>
      </p:sp>
    </p:spTree>
    <p:extLst>
      <p:ext uri="{BB962C8B-B14F-4D97-AF65-F5344CB8AC3E}">
        <p14:creationId xmlns:p14="http://schemas.microsoft.com/office/powerpoint/2010/main" xmlns="" val="3234362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fontScale="90000"/>
          </a:bodyPr>
          <a:lstStyle/>
          <a:p>
            <a:r>
              <a:rPr lang="en-US" sz="3200" dirty="0">
                <a:latin typeface="Arial" pitchFamily="34" charset="0"/>
                <a:cs typeface="Arial" pitchFamily="34" charset="0"/>
              </a:rPr>
              <a:t>Part </a:t>
            </a:r>
            <a:r>
              <a:rPr lang="en-US" sz="3200" dirty="0" smtClean="0">
                <a:latin typeface="Arial" pitchFamily="34" charset="0"/>
                <a:cs typeface="Arial" pitchFamily="34" charset="0"/>
              </a:rPr>
              <a:t>C: </a:t>
            </a:r>
            <a:r>
              <a:rPr lang="en-US" sz="3200" dirty="0">
                <a:latin typeface="Arial" pitchFamily="34" charset="0"/>
                <a:cs typeface="Arial" pitchFamily="34" charset="0"/>
              </a:rPr>
              <a:t>Overview of </a:t>
            </a:r>
            <a:r>
              <a:rPr lang="en-US" sz="3200" dirty="0" smtClean="0">
                <a:latin typeface="Arial" pitchFamily="34" charset="0"/>
                <a:cs typeface="Arial" pitchFamily="34" charset="0"/>
              </a:rPr>
              <a:t>water trading financial </a:t>
            </a:r>
            <a:r>
              <a:rPr lang="en-US" sz="3200" dirty="0">
                <a:latin typeface="Arial" pitchFamily="34" charset="0"/>
                <a:cs typeface="Arial" pitchFamily="34" charset="0"/>
              </a:rPr>
              <a:t>performance </a:t>
            </a: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20</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1619935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Income and expenditure for the month ended 30 June 2018</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53365822"/>
              </p:ext>
            </p:extLst>
          </p:nvPr>
        </p:nvGraphicFramePr>
        <p:xfrm>
          <a:off x="1484313" y="1600200"/>
          <a:ext cx="7202488" cy="3698240"/>
        </p:xfrm>
        <a:graphic>
          <a:graphicData uri="http://schemas.openxmlformats.org/drawingml/2006/table">
            <a:tbl>
              <a:tblPr firstRow="1" bandRow="1">
                <a:tableStyleId>{F5AB1C69-6EDB-4FF4-983F-18BD219EF322}</a:tableStyleId>
              </a:tblPr>
              <a:tblGrid>
                <a:gridCol w="3602037"/>
                <a:gridCol w="1352550"/>
                <a:gridCol w="1200150"/>
                <a:gridCol w="1047751"/>
              </a:tblGrid>
              <a:tr h="370840">
                <a:tc>
                  <a:txBody>
                    <a:bodyPr/>
                    <a:lstStyle/>
                    <a:p>
                      <a:r>
                        <a:rPr lang="en-US" sz="1400" dirty="0" smtClean="0">
                          <a:latin typeface="Arial" panose="020B0604020202020204" pitchFamily="34" charset="0"/>
                          <a:cs typeface="Arial" panose="020B0604020202020204" pitchFamily="34" charset="0"/>
                        </a:rPr>
                        <a:t>Economic classification</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Annual budget </a:t>
                      </a:r>
                    </a:p>
                    <a:p>
                      <a:r>
                        <a:rPr lang="en-US" sz="1400" dirty="0" smtClean="0">
                          <a:latin typeface="Arial" panose="020B0604020202020204" pitchFamily="34" charset="0"/>
                          <a:cs typeface="Arial" panose="020B0604020202020204" pitchFamily="34" charset="0"/>
                        </a:rPr>
                        <a:t>R’000</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Year-to-date actual </a:t>
                      </a:r>
                    </a:p>
                    <a:p>
                      <a:r>
                        <a:rPr lang="en-US" sz="1400" dirty="0" smtClean="0">
                          <a:latin typeface="Arial" panose="020B0604020202020204" pitchFamily="34" charset="0"/>
                          <a:cs typeface="Arial" panose="020B0604020202020204" pitchFamily="34" charset="0"/>
                        </a:rPr>
                        <a:t>R’000</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 spent</a:t>
                      </a:r>
                      <a:endParaRPr lang="en-US" sz="14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Arial" panose="020B0604020202020204" pitchFamily="34" charset="0"/>
                          <a:cs typeface="Arial" panose="020B0604020202020204" pitchFamily="34" charset="0"/>
                        </a:rPr>
                        <a:t>Revenue from exchange transactions</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8 866 476</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2 330 152</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26%</a:t>
                      </a:r>
                      <a:endParaRPr lang="en-US" sz="14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Arial" panose="020B0604020202020204" pitchFamily="34" charset="0"/>
                          <a:cs typeface="Arial" panose="020B0604020202020204" pitchFamily="34" charset="0"/>
                        </a:rPr>
                        <a:t>Revenue</a:t>
                      </a:r>
                      <a:r>
                        <a:rPr lang="en-US" sz="1400" baseline="0" dirty="0" smtClean="0">
                          <a:latin typeface="Arial" panose="020B0604020202020204" pitchFamily="34" charset="0"/>
                          <a:cs typeface="Arial" panose="020B0604020202020204" pitchFamily="34" charset="0"/>
                        </a:rPr>
                        <a:t> from non-exchange transactions</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2 031 590</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1 001 010</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49%</a:t>
                      </a:r>
                      <a:endParaRPr lang="en-US" sz="1400" dirty="0">
                        <a:latin typeface="Arial" panose="020B0604020202020204" pitchFamily="34" charset="0"/>
                        <a:cs typeface="Arial" panose="020B0604020202020204" pitchFamily="34" charset="0"/>
                      </a:endParaRPr>
                    </a:p>
                  </a:txBody>
                  <a:tcPr/>
                </a:tc>
              </a:tr>
              <a:tr h="370840">
                <a:tc>
                  <a:txBody>
                    <a:bodyPr/>
                    <a:lstStyle/>
                    <a:p>
                      <a:r>
                        <a:rPr lang="en-US" sz="1400" b="1" dirty="0" smtClean="0">
                          <a:latin typeface="Arial" panose="020B0604020202020204" pitchFamily="34" charset="0"/>
                          <a:cs typeface="Arial" panose="020B0604020202020204" pitchFamily="34" charset="0"/>
                        </a:rPr>
                        <a:t>Total income</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latin typeface="Arial" panose="020B0604020202020204" pitchFamily="34" charset="0"/>
                          <a:cs typeface="Arial" panose="020B0604020202020204" pitchFamily="34" charset="0"/>
                        </a:rPr>
                        <a:t>10 898 066</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latin typeface="Arial" panose="020B0604020202020204" pitchFamily="34" charset="0"/>
                          <a:cs typeface="Arial" panose="020B0604020202020204" pitchFamily="34" charset="0"/>
                        </a:rPr>
                        <a:t>3 331 162</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smtClean="0">
                          <a:latin typeface="Arial" panose="020B0604020202020204" pitchFamily="34" charset="0"/>
                          <a:cs typeface="Arial" panose="020B0604020202020204" pitchFamily="34" charset="0"/>
                        </a:rPr>
                        <a:t>31%</a:t>
                      </a:r>
                      <a:endParaRPr lang="en-US" sz="1400" b="1" dirty="0">
                        <a:latin typeface="Arial" panose="020B0604020202020204" pitchFamily="34" charset="0"/>
                        <a:cs typeface="Arial" panose="020B0604020202020204" pitchFamily="34" charset="0"/>
                      </a:endParaRPr>
                    </a:p>
                  </a:txBody>
                  <a:tcPr/>
                </a:tc>
              </a:tr>
              <a:tr h="370840">
                <a:tc>
                  <a:txBody>
                    <a:bodyPr/>
                    <a:lstStyle/>
                    <a:p>
                      <a:endParaRPr lang="en-US" sz="1400" dirty="0">
                        <a:latin typeface="Arial" panose="020B0604020202020204" pitchFamily="34" charset="0"/>
                        <a:cs typeface="Arial" panose="020B0604020202020204" pitchFamily="34" charset="0"/>
                      </a:endParaRPr>
                    </a:p>
                  </a:txBody>
                  <a:tcPr/>
                </a:tc>
                <a:tc>
                  <a:txBody>
                    <a:bodyPr/>
                    <a:lstStyle/>
                    <a:p>
                      <a:pPr algn="r"/>
                      <a:endParaRPr lang="en-US" sz="1400" dirty="0">
                        <a:latin typeface="Arial" panose="020B0604020202020204" pitchFamily="34" charset="0"/>
                        <a:cs typeface="Arial" panose="020B0604020202020204" pitchFamily="34" charset="0"/>
                      </a:endParaRPr>
                    </a:p>
                  </a:txBody>
                  <a:tcPr/>
                </a:tc>
                <a:tc>
                  <a:txBody>
                    <a:bodyPr/>
                    <a:lstStyle/>
                    <a:p>
                      <a:pPr algn="r"/>
                      <a:endParaRPr lang="en-US" sz="1400" dirty="0">
                        <a:latin typeface="Arial" panose="020B0604020202020204" pitchFamily="34" charset="0"/>
                        <a:cs typeface="Arial" panose="020B0604020202020204" pitchFamily="34" charset="0"/>
                      </a:endParaRPr>
                    </a:p>
                  </a:txBody>
                  <a:tcPr/>
                </a:tc>
                <a:tc>
                  <a:txBody>
                    <a:bodyPr/>
                    <a:lstStyle/>
                    <a:p>
                      <a:pPr algn="ctr"/>
                      <a:endParaRPr lang="en-US" sz="14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Arial" panose="020B0604020202020204" pitchFamily="34" charset="0"/>
                          <a:cs typeface="Arial" panose="020B0604020202020204" pitchFamily="34" charset="0"/>
                        </a:rPr>
                        <a:t>Operational expenditure</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9 062 301</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3 025 714</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33%</a:t>
                      </a:r>
                      <a:endParaRPr lang="en-US" sz="1400" dirty="0">
                        <a:latin typeface="Arial" panose="020B0604020202020204" pitchFamily="34" charset="0"/>
                        <a:cs typeface="Arial" panose="020B0604020202020204" pitchFamily="34" charset="0"/>
                      </a:endParaRPr>
                    </a:p>
                  </a:txBody>
                  <a:tcPr/>
                </a:tc>
              </a:tr>
              <a:tr h="370840">
                <a:tc>
                  <a:txBody>
                    <a:bodyPr/>
                    <a:lstStyle/>
                    <a:p>
                      <a:r>
                        <a:rPr lang="en-US" sz="1400" dirty="0" smtClean="0">
                          <a:latin typeface="Arial" panose="020B0604020202020204" pitchFamily="34" charset="0"/>
                          <a:cs typeface="Arial" panose="020B0604020202020204" pitchFamily="34" charset="0"/>
                        </a:rPr>
                        <a:t>Projects expenditure</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1 835 764</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30 437</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tc>
              </a:tr>
              <a:tr h="370840">
                <a:tc>
                  <a:txBody>
                    <a:bodyPr/>
                    <a:lstStyle/>
                    <a:p>
                      <a:r>
                        <a:rPr lang="en-US" sz="1400" b="1" dirty="0" smtClean="0">
                          <a:latin typeface="Arial" panose="020B0604020202020204" pitchFamily="34" charset="0"/>
                          <a:cs typeface="Arial" panose="020B0604020202020204" pitchFamily="34" charset="0"/>
                        </a:rPr>
                        <a:t>Total expenditure</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latin typeface="Arial" panose="020B0604020202020204" pitchFamily="34" charset="0"/>
                          <a:cs typeface="Arial" panose="020B0604020202020204" pitchFamily="34" charset="0"/>
                        </a:rPr>
                        <a:t>10 898 066</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latin typeface="Arial" panose="020B0604020202020204" pitchFamily="34" charset="0"/>
                          <a:cs typeface="Arial" panose="020B0604020202020204" pitchFamily="34" charset="0"/>
                        </a:rPr>
                        <a:t>3 066 150</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smtClean="0">
                          <a:latin typeface="Arial" panose="020B0604020202020204" pitchFamily="34" charset="0"/>
                          <a:cs typeface="Arial" panose="020B0604020202020204" pitchFamily="34" charset="0"/>
                        </a:rPr>
                        <a:t>28%</a:t>
                      </a:r>
                      <a:endParaRPr lang="en-US" sz="1400" b="1" dirty="0">
                        <a:latin typeface="Arial" panose="020B0604020202020204" pitchFamily="34" charset="0"/>
                        <a:cs typeface="Arial" panose="020B0604020202020204" pitchFamily="34" charset="0"/>
                      </a:endParaRPr>
                    </a:p>
                  </a:txBody>
                  <a:tcPr/>
                </a:tc>
              </a:tr>
              <a:tr h="370840">
                <a:tc>
                  <a:txBody>
                    <a:bodyPr/>
                    <a:lstStyle/>
                    <a:p>
                      <a:r>
                        <a:rPr lang="en-US" sz="1400" b="1" dirty="0" smtClean="0">
                          <a:latin typeface="Arial" panose="020B0604020202020204" pitchFamily="34" charset="0"/>
                          <a:cs typeface="Arial" panose="020B0604020202020204" pitchFamily="34" charset="0"/>
                        </a:rPr>
                        <a:t>Surplus / (deficit) </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latin typeface="Arial" panose="020B0604020202020204" pitchFamily="34" charset="0"/>
                          <a:cs typeface="Arial" panose="020B0604020202020204" pitchFamily="34" charset="0"/>
                        </a:rPr>
                        <a:t>0</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latin typeface="Arial" panose="020B0604020202020204" pitchFamily="34" charset="0"/>
                          <a:cs typeface="Arial" panose="020B0604020202020204" pitchFamily="34" charset="0"/>
                        </a:rPr>
                        <a:t>275 012</a:t>
                      </a:r>
                      <a:endParaRPr lang="en-US" sz="1400" b="1" dirty="0">
                        <a:latin typeface="Arial" panose="020B0604020202020204" pitchFamily="34" charset="0"/>
                        <a:cs typeface="Arial" panose="020B0604020202020204" pitchFamily="34" charset="0"/>
                      </a:endParaRPr>
                    </a:p>
                  </a:txBody>
                  <a:tcPr/>
                </a:tc>
                <a:tc>
                  <a:txBody>
                    <a:bodyPr/>
                    <a:lstStyle/>
                    <a:p>
                      <a:pPr algn="ctr"/>
                      <a:endParaRPr lang="en-US" sz="1400" b="1"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21</a:t>
            </a:fld>
            <a:endParaRPr lang="en-US" dirty="0"/>
          </a:p>
        </p:txBody>
      </p:sp>
    </p:spTree>
    <p:extLst>
      <p:ext uri="{BB962C8B-B14F-4D97-AF65-F5344CB8AC3E}">
        <p14:creationId xmlns:p14="http://schemas.microsoft.com/office/powerpoint/2010/main" xmlns="" val="4177899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3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648" y="831375"/>
            <a:ext cx="9144000" cy="4939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6553200" y="6137281"/>
            <a:ext cx="2133600" cy="365125"/>
          </a:xfrm>
        </p:spPr>
        <p:txBody>
          <a:bodyPr/>
          <a:lstStyle/>
          <a:p>
            <a:pPr algn="r">
              <a:defRPr/>
            </a:pPr>
            <a:fld id="{3BABFDD9-386B-4635-A8AB-4BCCAEB4E35F}" type="slidenum">
              <a:rPr lang="en-US" smtClean="0">
                <a:latin typeface="Arial" panose="020B0604020202020204" pitchFamily="34" charset="0"/>
                <a:cs typeface="Arial" panose="020B0604020202020204" pitchFamily="34" charset="0"/>
              </a:rPr>
              <a:pPr algn="r">
                <a:defRPr/>
              </a:pPr>
              <a:t>22</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324328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3566"/>
            <a:ext cx="7202384" cy="773112"/>
          </a:xfrm>
        </p:spPr>
        <p:txBody>
          <a:bodyPr/>
          <a:lstStyle/>
          <a:p>
            <a:r>
              <a:rPr lang="en-US" sz="3600" dirty="0" smtClean="0"/>
              <a:t>Augmentation funded projects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10538682"/>
              </p:ext>
            </p:extLst>
          </p:nvPr>
        </p:nvGraphicFramePr>
        <p:xfrm>
          <a:off x="1538905" y="769388"/>
          <a:ext cx="7202488" cy="5486400"/>
        </p:xfrm>
        <a:graphic>
          <a:graphicData uri="http://schemas.openxmlformats.org/drawingml/2006/table">
            <a:tbl>
              <a:tblPr firstRow="1" bandRow="1">
                <a:tableStyleId>{F5AB1C69-6EDB-4FF4-983F-18BD219EF322}</a:tableStyleId>
              </a:tblPr>
              <a:tblGrid>
                <a:gridCol w="4118945"/>
                <a:gridCol w="1179679"/>
                <a:gridCol w="1160913"/>
                <a:gridCol w="742951"/>
              </a:tblGrid>
              <a:tr h="421002">
                <a:tc>
                  <a:txBody>
                    <a:bodyPr/>
                    <a:lstStyle/>
                    <a:p>
                      <a:r>
                        <a:rPr lang="en-US" sz="1200" dirty="0" smtClean="0">
                          <a:latin typeface="Arial" panose="020B0604020202020204" pitchFamily="34" charset="0"/>
                          <a:cs typeface="Arial" panose="020B0604020202020204" pitchFamily="34" charset="0"/>
                        </a:rPr>
                        <a:t>Project name</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Annual budget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R’000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Year-to-date actual R’000</a:t>
                      </a:r>
                      <a:endParaRPr lang="en-US"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 spent</a:t>
                      </a:r>
                      <a:endParaRPr lang="en-US" sz="1200" dirty="0">
                        <a:latin typeface="Arial" panose="020B0604020202020204" pitchFamily="34" charset="0"/>
                        <a:cs typeface="Arial" panose="020B0604020202020204" pitchFamily="34" charset="0"/>
                      </a:endParaRPr>
                    </a:p>
                  </a:txBody>
                  <a:tcPr/>
                </a:tc>
              </a:tr>
              <a:tr h="421002">
                <a:tc>
                  <a:txBody>
                    <a:bodyPr/>
                    <a:lstStyle/>
                    <a:p>
                      <a:r>
                        <a:rPr lang="en-US" sz="1200" dirty="0" err="1" smtClean="0">
                          <a:latin typeface="Arial" panose="020B0604020202020204" pitchFamily="34" charset="0"/>
                          <a:cs typeface="Arial" panose="020B0604020202020204" pitchFamily="34" charset="0"/>
                        </a:rPr>
                        <a:t>Olifants</a:t>
                      </a:r>
                      <a:r>
                        <a:rPr lang="en-US" sz="1200" dirty="0" smtClean="0">
                          <a:latin typeface="Arial" panose="020B0604020202020204" pitchFamily="34" charset="0"/>
                          <a:cs typeface="Arial" panose="020B0604020202020204" pitchFamily="34" charset="0"/>
                        </a:rPr>
                        <a:t> River Water Resource Development Project (</a:t>
                      </a:r>
                      <a:r>
                        <a:rPr lang="en-US" sz="1200" dirty="0" err="1" smtClean="0">
                          <a:latin typeface="Arial" panose="020B0604020202020204" pitchFamily="34" charset="0"/>
                          <a:cs typeface="Arial" panose="020B0604020202020204" pitchFamily="34" charset="0"/>
                        </a:rPr>
                        <a:t>ORWRDP</a:t>
                      </a:r>
                      <a:r>
                        <a:rPr lang="en-US" sz="1200" dirty="0" smtClean="0">
                          <a:latin typeface="Arial" panose="020B0604020202020204" pitchFamily="34" charset="0"/>
                          <a:cs typeface="Arial" panose="020B0604020202020204" pitchFamily="34" charset="0"/>
                        </a:rPr>
                        <a:t> 2A)</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8 696</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2 203</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25%</a:t>
                      </a:r>
                      <a:endParaRPr lang="en-US" sz="1200" dirty="0">
                        <a:latin typeface="Arial" panose="020B0604020202020204" pitchFamily="34" charset="0"/>
                        <a:cs typeface="Arial" panose="020B0604020202020204" pitchFamily="34" charset="0"/>
                      </a:endParaRPr>
                    </a:p>
                  </a:txBody>
                  <a:tcPr/>
                </a:tc>
              </a:tr>
              <a:tr h="2526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ORWRDP</a:t>
                      </a:r>
                      <a:r>
                        <a:rPr lang="en-US" sz="1200" dirty="0" smtClean="0">
                          <a:latin typeface="Arial" panose="020B0604020202020204" pitchFamily="34" charset="0"/>
                          <a:cs typeface="Arial" panose="020B0604020202020204" pitchFamily="34" charset="0"/>
                        </a:rPr>
                        <a:t> 2C</a:t>
                      </a:r>
                    </a:p>
                  </a:txBody>
                  <a:tcPr/>
                </a:tc>
                <a:tc>
                  <a:txBody>
                    <a:bodyPr/>
                    <a:lstStyle/>
                    <a:p>
                      <a:pPr algn="r"/>
                      <a:r>
                        <a:rPr lang="en-US" sz="1200" dirty="0" smtClean="0">
                          <a:latin typeface="Arial" panose="020B0604020202020204" pitchFamily="34" charset="0"/>
                          <a:cs typeface="Arial" panose="020B0604020202020204" pitchFamily="34" charset="0"/>
                        </a:rPr>
                        <a:t>69 565</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ORWRDP</a:t>
                      </a:r>
                      <a:r>
                        <a:rPr lang="en-US" sz="1200" dirty="0" smtClean="0">
                          <a:latin typeface="Arial" panose="020B0604020202020204" pitchFamily="34" charset="0"/>
                          <a:cs typeface="Arial" panose="020B0604020202020204" pitchFamily="34" charset="0"/>
                        </a:rPr>
                        <a:t> 2D- Bulk distribution system</a:t>
                      </a: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ORWRDP</a:t>
                      </a:r>
                      <a:r>
                        <a:rPr lang="en-US" sz="1200" dirty="0" smtClean="0">
                          <a:latin typeface="Arial" panose="020B0604020202020204" pitchFamily="34" charset="0"/>
                          <a:cs typeface="Arial" panose="020B0604020202020204" pitchFamily="34" charset="0"/>
                        </a:rPr>
                        <a:t> 2E</a:t>
                      </a:r>
                    </a:p>
                  </a:txBody>
                  <a:tcPr/>
                </a:tc>
                <a:tc>
                  <a:txBody>
                    <a:bodyPr/>
                    <a:lstStyle/>
                    <a:p>
                      <a:pPr algn="r"/>
                      <a:r>
                        <a:rPr lang="en-US" sz="1200" dirty="0" smtClean="0">
                          <a:latin typeface="Arial" panose="020B0604020202020204" pitchFamily="34" charset="0"/>
                          <a:cs typeface="Arial" panose="020B0604020202020204" pitchFamily="34" charset="0"/>
                        </a:rPr>
                        <a:t>8 554</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ORWRDP</a:t>
                      </a:r>
                      <a:r>
                        <a:rPr lang="en-US" sz="1200" dirty="0" smtClean="0">
                          <a:latin typeface="Arial" panose="020B0604020202020204" pitchFamily="34" charset="0"/>
                          <a:cs typeface="Arial" panose="020B0604020202020204" pitchFamily="34" charset="0"/>
                        </a:rPr>
                        <a:t> 2F</a:t>
                      </a:r>
                    </a:p>
                  </a:txBody>
                  <a:tcPr/>
                </a:tc>
                <a:tc>
                  <a:txBody>
                    <a:bodyPr/>
                    <a:lstStyle/>
                    <a:p>
                      <a:pPr algn="r"/>
                      <a:r>
                        <a:rPr lang="en-US" sz="1200" dirty="0" smtClean="0">
                          <a:latin typeface="Arial" panose="020B0604020202020204" pitchFamily="34" charset="0"/>
                          <a:cs typeface="Arial" panose="020B0604020202020204" pitchFamily="34" charset="0"/>
                        </a:rPr>
                        <a:t>37 637</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smtClean="0">
                          <a:latin typeface="Arial" panose="020B0604020202020204" pitchFamily="34" charset="0"/>
                          <a:cs typeface="Arial" panose="020B0604020202020204" pitchFamily="34" charset="0"/>
                        </a:rPr>
                        <a:t>Groot </a:t>
                      </a:r>
                      <a:r>
                        <a:rPr lang="en-US" sz="1200" dirty="0" err="1" smtClean="0">
                          <a:latin typeface="Arial" panose="020B0604020202020204" pitchFamily="34" charset="0"/>
                          <a:cs typeface="Arial" panose="020B0604020202020204" pitchFamily="34" charset="0"/>
                        </a:rPr>
                        <a:t>Letaba</a:t>
                      </a:r>
                      <a:r>
                        <a:rPr lang="en-US" sz="1200" dirty="0" smtClean="0">
                          <a:latin typeface="Arial" panose="020B0604020202020204" pitchFamily="34" charset="0"/>
                          <a:cs typeface="Arial" panose="020B0604020202020204" pitchFamily="34" charset="0"/>
                        </a:rPr>
                        <a:t> Water Augmentation Project</a:t>
                      </a:r>
                      <a:r>
                        <a:rPr lang="en-US" sz="1200" baseline="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GLeWAP</a:t>
                      </a:r>
                      <a:r>
                        <a:rPr lang="en-US" sz="1200" dirty="0" smtClean="0">
                          <a:latin typeface="Arial" panose="020B0604020202020204" pitchFamily="34" charset="0"/>
                          <a:cs typeface="Arial" panose="020B0604020202020204" pitchFamily="34" charset="0"/>
                        </a:rPr>
                        <a:t>:</a:t>
                      </a:r>
                      <a:r>
                        <a:rPr lang="en-US" sz="1200" baseline="0" dirty="0" smtClean="0">
                          <a:latin typeface="Arial" panose="020B0604020202020204" pitchFamily="34" charset="0"/>
                          <a:cs typeface="Arial" panose="020B0604020202020204" pitchFamily="34" charset="0"/>
                        </a:rPr>
                        <a:t> </a:t>
                      </a:r>
                      <a:r>
                        <a:rPr lang="en-US" sz="1200" baseline="0" dirty="0" err="1" smtClean="0">
                          <a:latin typeface="Arial" panose="020B0604020202020204" pitchFamily="34" charset="0"/>
                          <a:cs typeface="Arial" panose="020B0604020202020204" pitchFamily="34" charset="0"/>
                        </a:rPr>
                        <a:t>Nwamitwa</a:t>
                      </a:r>
                      <a:r>
                        <a:rPr lang="en-US" sz="1200" baseline="0" dirty="0" smtClean="0">
                          <a:latin typeface="Arial" panose="020B0604020202020204" pitchFamily="34" charset="0"/>
                          <a:cs typeface="Arial" panose="020B0604020202020204" pitchFamily="34" charset="0"/>
                        </a:rPr>
                        <a:t> Dam</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73 857</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err="1" smtClean="0">
                          <a:latin typeface="Arial" panose="020B0604020202020204" pitchFamily="34" charset="0"/>
                          <a:cs typeface="Arial" panose="020B0604020202020204" pitchFamily="34" charset="0"/>
                        </a:rPr>
                        <a:t>GLeWAP</a:t>
                      </a:r>
                      <a:r>
                        <a:rPr lang="en-US" sz="1200" dirty="0" smtClean="0">
                          <a:latin typeface="Arial" panose="020B0604020202020204" pitchFamily="34" charset="0"/>
                          <a:cs typeface="Arial" panose="020B0604020202020204" pitchFamily="34" charset="0"/>
                        </a:rPr>
                        <a:t>:</a:t>
                      </a:r>
                      <a:r>
                        <a:rPr lang="en-US" sz="1200" baseline="0" dirty="0" smtClean="0">
                          <a:latin typeface="Arial" panose="020B0604020202020204" pitchFamily="34" charset="0"/>
                          <a:cs typeface="Arial" panose="020B0604020202020204" pitchFamily="34" charset="0"/>
                        </a:rPr>
                        <a:t> Raising of Tzaneen Dam</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105 983</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smtClean="0">
                          <a:latin typeface="Arial" panose="020B0604020202020204" pitchFamily="34" charset="0"/>
                          <a:cs typeface="Arial" panose="020B0604020202020204" pitchFamily="34" charset="0"/>
                        </a:rPr>
                        <a:t>Dam Safety Rehabilitation</a:t>
                      </a:r>
                      <a:r>
                        <a:rPr lang="en-US" sz="1200" baseline="0" dirty="0" smtClean="0">
                          <a:latin typeface="Arial" panose="020B0604020202020204" pitchFamily="34" charset="0"/>
                          <a:cs typeface="Arial" panose="020B0604020202020204" pitchFamily="34" charset="0"/>
                        </a:rPr>
                        <a:t> </a:t>
                      </a:r>
                      <a:r>
                        <a:rPr lang="en-US" sz="1200" baseline="0" dirty="0" err="1" smtClean="0">
                          <a:latin typeface="Arial" panose="020B0604020202020204" pitchFamily="34" charset="0"/>
                          <a:cs typeface="Arial" panose="020B0604020202020204" pitchFamily="34" charset="0"/>
                        </a:rPr>
                        <a:t>Programme</a:t>
                      </a:r>
                      <a:r>
                        <a:rPr lang="en-US" sz="1200" baseline="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DSRP</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95 652</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177</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smtClean="0">
                          <a:latin typeface="Arial" panose="020B0604020202020204" pitchFamily="34" charset="0"/>
                          <a:cs typeface="Arial" panose="020B0604020202020204" pitchFamily="34" charset="0"/>
                        </a:rPr>
                        <a:t>Raising of </a:t>
                      </a:r>
                      <a:r>
                        <a:rPr lang="en-US" sz="1200" dirty="0" err="1" smtClean="0">
                          <a:latin typeface="Arial" panose="020B0604020202020204" pitchFamily="34" charset="0"/>
                          <a:cs typeface="Arial" panose="020B0604020202020204" pitchFamily="34" charset="0"/>
                        </a:rPr>
                        <a:t>Clanwilliam</a:t>
                      </a:r>
                      <a:r>
                        <a:rPr lang="en-US" sz="1200" dirty="0" smtClean="0">
                          <a:latin typeface="Arial" panose="020B0604020202020204" pitchFamily="34" charset="0"/>
                          <a:cs typeface="Arial" panose="020B0604020202020204" pitchFamily="34" charset="0"/>
                        </a:rPr>
                        <a:t> Dam</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152 174</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smtClean="0">
                          <a:latin typeface="Arial" panose="020B0604020202020204" pitchFamily="34" charset="0"/>
                          <a:cs typeface="Arial" panose="020B0604020202020204" pitchFamily="34" charset="0"/>
                        </a:rPr>
                        <a:t>Raising of Hazelmere Dam</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95 652</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err="1" smtClean="0">
                          <a:latin typeface="Arial" panose="020B0604020202020204" pitchFamily="34" charset="0"/>
                          <a:cs typeface="Arial" panose="020B0604020202020204" pitchFamily="34" charset="0"/>
                        </a:rPr>
                        <a:t>Mzimvubu</a:t>
                      </a:r>
                      <a:r>
                        <a:rPr lang="en-US" sz="1200" dirty="0" smtClean="0">
                          <a:latin typeface="Arial" panose="020B0604020202020204" pitchFamily="34" charset="0"/>
                          <a:cs typeface="Arial" panose="020B0604020202020204" pitchFamily="34" charset="0"/>
                        </a:rPr>
                        <a:t> Water Project</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86 957</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smtClean="0">
                          <a:latin typeface="Arial" panose="020B0604020202020204" pitchFamily="34" charset="0"/>
                          <a:cs typeface="Arial" panose="020B0604020202020204" pitchFamily="34" charset="0"/>
                        </a:rPr>
                        <a:t>Acid Mine Drainage</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173 913</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err="1" smtClean="0">
                          <a:latin typeface="Arial" panose="020B0604020202020204" pitchFamily="34" charset="0"/>
                          <a:cs typeface="Arial" panose="020B0604020202020204" pitchFamily="34" charset="0"/>
                        </a:rPr>
                        <a:t>Mokolo</a:t>
                      </a:r>
                      <a:r>
                        <a:rPr lang="en-US" sz="1200" dirty="0" smtClean="0">
                          <a:latin typeface="Arial" panose="020B0604020202020204" pitchFamily="34" charset="0"/>
                          <a:cs typeface="Arial" panose="020B0604020202020204" pitchFamily="34" charset="0"/>
                        </a:rPr>
                        <a:t> Crocodile Water Augmentation Project (</a:t>
                      </a:r>
                      <a:r>
                        <a:rPr lang="en-US" sz="1200" dirty="0" err="1" smtClean="0">
                          <a:latin typeface="Arial" panose="020B0604020202020204" pitchFamily="34" charset="0"/>
                          <a:cs typeface="Arial" panose="020B0604020202020204" pitchFamily="34" charset="0"/>
                        </a:rPr>
                        <a:t>MCWAP</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124 313</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0%</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dirty="0" err="1" smtClean="0">
                          <a:latin typeface="Arial" panose="020B0604020202020204" pitchFamily="34" charset="0"/>
                          <a:cs typeface="Arial" panose="020B0604020202020204" pitchFamily="34" charset="0"/>
                        </a:rPr>
                        <a:t>Goedetrouw</a:t>
                      </a:r>
                      <a:r>
                        <a:rPr lang="en-US" sz="1200" dirty="0" smtClean="0">
                          <a:latin typeface="Arial" panose="020B0604020202020204" pitchFamily="34" charset="0"/>
                          <a:cs typeface="Arial" panose="020B0604020202020204" pitchFamily="34" charset="0"/>
                        </a:rPr>
                        <a:t> Transfer scheme</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173 913</a:t>
                      </a:r>
                      <a:endParaRPr lang="en-US" sz="1200" dirty="0">
                        <a:latin typeface="Arial" panose="020B0604020202020204" pitchFamily="34" charset="0"/>
                        <a:cs typeface="Arial" panose="020B0604020202020204" pitchFamily="34" charset="0"/>
                      </a:endParaRPr>
                    </a:p>
                  </a:txBody>
                  <a:tcPr/>
                </a:tc>
                <a:tc>
                  <a:txBody>
                    <a:bodyPr/>
                    <a:lstStyle/>
                    <a:p>
                      <a:pPr algn="r"/>
                      <a:r>
                        <a:rPr lang="en-US" sz="1200" dirty="0" smtClean="0">
                          <a:latin typeface="Arial" panose="020B0604020202020204" pitchFamily="34" charset="0"/>
                          <a:cs typeface="Arial" panose="020B0604020202020204" pitchFamily="34" charset="0"/>
                        </a:rPr>
                        <a:t>10 611</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6%</a:t>
                      </a:r>
                      <a:endParaRPr lang="en-US" sz="1200" dirty="0">
                        <a:latin typeface="Arial" panose="020B0604020202020204" pitchFamily="34" charset="0"/>
                        <a:cs typeface="Arial" panose="020B0604020202020204" pitchFamily="34" charset="0"/>
                      </a:endParaRPr>
                    </a:p>
                  </a:txBody>
                  <a:tcPr/>
                </a:tc>
              </a:tr>
              <a:tr h="252601">
                <a:tc>
                  <a:txBody>
                    <a:bodyPr/>
                    <a:lstStyle/>
                    <a:p>
                      <a:r>
                        <a:rPr lang="en-US" sz="1200" b="1" dirty="0" smtClean="0">
                          <a:latin typeface="Arial" panose="020B0604020202020204" pitchFamily="34" charset="0"/>
                          <a:cs typeface="Arial" panose="020B0604020202020204" pitchFamily="34" charset="0"/>
                        </a:rPr>
                        <a:t>Sub-total</a:t>
                      </a:r>
                      <a:endParaRPr lang="en-US" sz="1200" b="1" dirty="0">
                        <a:latin typeface="Arial" panose="020B0604020202020204" pitchFamily="34" charset="0"/>
                        <a:cs typeface="Arial" panose="020B0604020202020204" pitchFamily="34" charset="0"/>
                      </a:endParaRPr>
                    </a:p>
                  </a:txBody>
                  <a:tcPr/>
                </a:tc>
                <a:tc>
                  <a:txBody>
                    <a:bodyPr/>
                    <a:lstStyle/>
                    <a:p>
                      <a:pPr algn="r"/>
                      <a:r>
                        <a:rPr lang="en-US" sz="1200" b="1" dirty="0" smtClean="0">
                          <a:latin typeface="Arial" panose="020B0604020202020204" pitchFamily="34" charset="0"/>
                          <a:cs typeface="Arial" panose="020B0604020202020204" pitchFamily="34" charset="0"/>
                        </a:rPr>
                        <a:t>1 206 864</a:t>
                      </a:r>
                      <a:endParaRPr lang="en-US" sz="1200" b="1" dirty="0">
                        <a:latin typeface="Arial" panose="020B0604020202020204" pitchFamily="34" charset="0"/>
                        <a:cs typeface="Arial" panose="020B0604020202020204" pitchFamily="34" charset="0"/>
                      </a:endParaRPr>
                    </a:p>
                  </a:txBody>
                  <a:tcPr/>
                </a:tc>
                <a:tc>
                  <a:txBody>
                    <a:bodyPr/>
                    <a:lstStyle/>
                    <a:p>
                      <a:pPr algn="r"/>
                      <a:r>
                        <a:rPr lang="en-US" sz="1200" b="1" dirty="0" smtClean="0">
                          <a:latin typeface="Arial" panose="020B0604020202020204" pitchFamily="34" charset="0"/>
                          <a:cs typeface="Arial" panose="020B0604020202020204" pitchFamily="34" charset="0"/>
                        </a:rPr>
                        <a:t>12 991</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1%</a:t>
                      </a:r>
                      <a:endParaRPr lang="en-US" sz="1200" b="1" dirty="0">
                        <a:latin typeface="Arial" panose="020B0604020202020204" pitchFamily="34" charset="0"/>
                        <a:cs typeface="Arial" panose="020B0604020202020204" pitchFamily="34" charset="0"/>
                      </a:endParaRPr>
                    </a:p>
                  </a:txBody>
                  <a:tcPr/>
                </a:tc>
              </a:tr>
              <a:tr h="252601">
                <a:tc>
                  <a:txBody>
                    <a:bodyPr/>
                    <a:lstStyle/>
                    <a:p>
                      <a:r>
                        <a:rPr lang="en-US" sz="1200" b="1" dirty="0" smtClean="0">
                          <a:latin typeface="Arial" panose="020B0604020202020204" pitchFamily="34" charset="0"/>
                          <a:cs typeface="Arial" panose="020B0604020202020204" pitchFamily="34" charset="0"/>
                        </a:rPr>
                        <a:t>Vat at 15%</a:t>
                      </a:r>
                      <a:endParaRPr lang="en-US" sz="1200" b="1" dirty="0">
                        <a:latin typeface="Arial" panose="020B0604020202020204" pitchFamily="34" charset="0"/>
                        <a:cs typeface="Arial" panose="020B0604020202020204" pitchFamily="34" charset="0"/>
                      </a:endParaRPr>
                    </a:p>
                  </a:txBody>
                  <a:tcPr/>
                </a:tc>
                <a:tc>
                  <a:txBody>
                    <a:bodyPr/>
                    <a:lstStyle/>
                    <a:p>
                      <a:pPr algn="r"/>
                      <a:r>
                        <a:rPr lang="en-US" sz="1200" b="1" dirty="0" smtClean="0">
                          <a:latin typeface="Arial" panose="020B0604020202020204" pitchFamily="34" charset="0"/>
                          <a:cs typeface="Arial" panose="020B0604020202020204" pitchFamily="34" charset="0"/>
                        </a:rPr>
                        <a:t>168 961</a:t>
                      </a:r>
                      <a:endParaRPr lang="en-US" sz="1200" b="1" dirty="0">
                        <a:latin typeface="Arial" panose="020B0604020202020204" pitchFamily="34" charset="0"/>
                        <a:cs typeface="Arial" panose="020B0604020202020204" pitchFamily="34" charset="0"/>
                      </a:endParaRPr>
                    </a:p>
                  </a:txBody>
                  <a:tcPr/>
                </a:tc>
                <a:tc>
                  <a:txBody>
                    <a:bodyPr/>
                    <a:lstStyle/>
                    <a:p>
                      <a:pPr algn="r"/>
                      <a:r>
                        <a:rPr lang="en-US" sz="1200" b="1" dirty="0" smtClean="0">
                          <a:latin typeface="Arial" panose="020B0604020202020204" pitchFamily="34" charset="0"/>
                          <a:cs typeface="Arial" panose="020B0604020202020204" pitchFamily="34" charset="0"/>
                        </a:rPr>
                        <a:t>1 819</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1%</a:t>
                      </a:r>
                      <a:endParaRPr lang="en-US" sz="1200" b="1" dirty="0">
                        <a:latin typeface="Arial" panose="020B0604020202020204" pitchFamily="34" charset="0"/>
                        <a:cs typeface="Arial" panose="020B0604020202020204" pitchFamily="34" charset="0"/>
                      </a:endParaRPr>
                    </a:p>
                  </a:txBody>
                  <a:tcPr/>
                </a:tc>
              </a:tr>
              <a:tr h="252601">
                <a:tc>
                  <a:txBody>
                    <a:bodyPr/>
                    <a:lstStyle/>
                    <a:p>
                      <a:r>
                        <a:rPr lang="en-US" sz="1200" b="1" dirty="0" smtClean="0">
                          <a:latin typeface="Arial" panose="020B0604020202020204" pitchFamily="34" charset="0"/>
                          <a:cs typeface="Arial" panose="020B0604020202020204" pitchFamily="34" charset="0"/>
                        </a:rPr>
                        <a:t>Total</a:t>
                      </a:r>
                      <a:endParaRPr lang="en-US" sz="1200" b="1" dirty="0">
                        <a:latin typeface="Arial" panose="020B0604020202020204" pitchFamily="34" charset="0"/>
                        <a:cs typeface="Arial" panose="020B0604020202020204" pitchFamily="34" charset="0"/>
                      </a:endParaRPr>
                    </a:p>
                  </a:txBody>
                  <a:tcPr/>
                </a:tc>
                <a:tc>
                  <a:txBody>
                    <a:bodyPr/>
                    <a:lstStyle/>
                    <a:p>
                      <a:pPr algn="r"/>
                      <a:r>
                        <a:rPr lang="en-US" sz="1200" b="1" dirty="0" smtClean="0">
                          <a:latin typeface="Arial" panose="020B0604020202020204" pitchFamily="34" charset="0"/>
                          <a:cs typeface="Arial" panose="020B0604020202020204" pitchFamily="34" charset="0"/>
                        </a:rPr>
                        <a:t>1 375 825</a:t>
                      </a:r>
                      <a:endParaRPr lang="en-US" sz="1200" b="1" dirty="0">
                        <a:latin typeface="Arial" panose="020B0604020202020204" pitchFamily="34" charset="0"/>
                        <a:cs typeface="Arial" panose="020B0604020202020204" pitchFamily="34" charset="0"/>
                      </a:endParaRPr>
                    </a:p>
                  </a:txBody>
                  <a:tcPr/>
                </a:tc>
                <a:tc>
                  <a:txBody>
                    <a:bodyPr/>
                    <a:lstStyle/>
                    <a:p>
                      <a:pPr algn="r"/>
                      <a:r>
                        <a:rPr lang="en-US" sz="1200" b="1" dirty="0" smtClean="0">
                          <a:latin typeface="Arial" panose="020B0604020202020204" pitchFamily="34" charset="0"/>
                          <a:cs typeface="Arial" panose="020B0604020202020204" pitchFamily="34" charset="0"/>
                        </a:rPr>
                        <a:t>14 810</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1%</a:t>
                      </a:r>
                      <a:endParaRPr lang="en-US" sz="1200" b="1"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23</a:t>
            </a:fld>
            <a:endParaRPr lang="en-US" dirty="0"/>
          </a:p>
        </p:txBody>
      </p:sp>
    </p:spTree>
    <p:extLst>
      <p:ext uri="{BB962C8B-B14F-4D97-AF65-F5344CB8AC3E}">
        <p14:creationId xmlns:p14="http://schemas.microsoft.com/office/powerpoint/2010/main" xmlns="" val="1815691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Analysis of financial performance</a:t>
            </a:r>
            <a:endParaRPr lang="en-US" sz="3600" dirty="0"/>
          </a:p>
        </p:txBody>
      </p:sp>
      <p:sp>
        <p:nvSpPr>
          <p:cNvPr id="3" name="Content Placeholder 2"/>
          <p:cNvSpPr>
            <a:spLocks noGrp="1"/>
          </p:cNvSpPr>
          <p:nvPr>
            <p:ph idx="1"/>
          </p:nvPr>
        </p:nvSpPr>
        <p:spPr/>
        <p:txBody>
          <a:bodyPr/>
          <a:lstStyle/>
          <a:p>
            <a:pPr algn="just">
              <a:spcBef>
                <a:spcPts val="0"/>
              </a:spcBef>
              <a:spcAft>
                <a:spcPts val="0"/>
              </a:spcAft>
            </a:pPr>
            <a:r>
              <a:rPr lang="en-GB" sz="1400" dirty="0" smtClean="0">
                <a:ea typeface="Times New Roman"/>
              </a:rPr>
              <a:t>The </a:t>
            </a:r>
            <a:r>
              <a:rPr lang="en-GB" sz="1400" dirty="0">
                <a:ea typeface="Times New Roman"/>
              </a:rPr>
              <a:t>revenue billing for YTD reflects a </a:t>
            </a:r>
            <a:r>
              <a:rPr lang="en-GB" sz="1400" b="1" dirty="0">
                <a:ea typeface="Times New Roman"/>
              </a:rPr>
              <a:t>26%</a:t>
            </a:r>
            <a:r>
              <a:rPr lang="en-GB" sz="1400" dirty="0">
                <a:ea typeface="Times New Roman"/>
              </a:rPr>
              <a:t> against the annual budget while </a:t>
            </a:r>
            <a:r>
              <a:rPr lang="en-GB" sz="1400" b="1" dirty="0">
                <a:ea typeface="Times New Roman"/>
              </a:rPr>
              <a:t>50%</a:t>
            </a:r>
            <a:r>
              <a:rPr lang="en-GB" sz="1400" dirty="0">
                <a:ea typeface="Times New Roman"/>
              </a:rPr>
              <a:t> of the allocated budget for the augmentation budget has been claimed from the Main Account.</a:t>
            </a:r>
          </a:p>
          <a:p>
            <a:pPr algn="just">
              <a:spcBef>
                <a:spcPts val="0"/>
              </a:spcBef>
              <a:spcAft>
                <a:spcPts val="0"/>
              </a:spcAft>
            </a:pPr>
            <a:endParaRPr lang="en-GB" sz="1400" dirty="0">
              <a:ea typeface="Times New Roman"/>
            </a:endParaRPr>
          </a:p>
          <a:p>
            <a:pPr algn="just">
              <a:spcBef>
                <a:spcPts val="0"/>
              </a:spcBef>
              <a:spcAft>
                <a:spcPts val="0"/>
              </a:spcAft>
            </a:pPr>
            <a:r>
              <a:rPr lang="en-GB" sz="1400" dirty="0">
                <a:ea typeface="Times New Roman"/>
              </a:rPr>
              <a:t>The operation expenditure reflects a spending of </a:t>
            </a:r>
            <a:r>
              <a:rPr lang="en-GB" sz="1400" b="1" dirty="0">
                <a:ea typeface="Times New Roman"/>
              </a:rPr>
              <a:t>33% </a:t>
            </a:r>
            <a:r>
              <a:rPr lang="en-GB" sz="1400" dirty="0">
                <a:ea typeface="Times New Roman"/>
              </a:rPr>
              <a:t>against the annual budget due to the payment made to </a:t>
            </a:r>
            <a:r>
              <a:rPr lang="en-GB" sz="1400" dirty="0" err="1">
                <a:ea typeface="Times New Roman"/>
              </a:rPr>
              <a:t>TCTA</a:t>
            </a:r>
            <a:r>
              <a:rPr lang="en-GB" sz="1400" dirty="0">
                <a:ea typeface="Times New Roman"/>
              </a:rPr>
              <a:t> for the financing and investment in raw water infrastructure. Financing and investment in raw water infrastructure objective reflects an amount of </a:t>
            </a:r>
            <a:r>
              <a:rPr lang="en-GB" sz="1400" b="1" dirty="0">
                <a:ea typeface="Times New Roman"/>
              </a:rPr>
              <a:t>R2.4 billion </a:t>
            </a:r>
            <a:r>
              <a:rPr lang="en-GB" sz="1400" dirty="0">
                <a:ea typeface="Times New Roman"/>
              </a:rPr>
              <a:t>against the annual budget of </a:t>
            </a:r>
            <a:r>
              <a:rPr lang="en-GB" sz="1400" b="1" dirty="0">
                <a:ea typeface="Times New Roman"/>
              </a:rPr>
              <a:t>R6.2 billion.</a:t>
            </a:r>
          </a:p>
          <a:p>
            <a:pPr algn="just">
              <a:spcBef>
                <a:spcPts val="0"/>
              </a:spcBef>
              <a:spcAft>
                <a:spcPts val="0"/>
              </a:spcAft>
            </a:pPr>
            <a:endParaRPr lang="en-GB" sz="1400" b="1" dirty="0">
              <a:ea typeface="Times New Roman"/>
            </a:endParaRPr>
          </a:p>
          <a:p>
            <a:pPr algn="just">
              <a:spcBef>
                <a:spcPts val="0"/>
              </a:spcBef>
              <a:spcAft>
                <a:spcPts val="0"/>
              </a:spcAft>
            </a:pPr>
            <a:r>
              <a:rPr lang="en-GB" sz="1400" dirty="0">
                <a:ea typeface="Times New Roman"/>
              </a:rPr>
              <a:t>The projects expenditure reflects a spending of </a:t>
            </a:r>
            <a:r>
              <a:rPr lang="en-GB" sz="1400" b="1" dirty="0">
                <a:ea typeface="Times New Roman"/>
              </a:rPr>
              <a:t>2%</a:t>
            </a:r>
            <a:r>
              <a:rPr lang="en-GB" sz="1400" dirty="0">
                <a:ea typeface="Times New Roman"/>
              </a:rPr>
              <a:t> against the annual budget of </a:t>
            </a:r>
            <a:r>
              <a:rPr lang="en-GB" sz="1400" b="1" dirty="0">
                <a:ea typeface="Times New Roman"/>
              </a:rPr>
              <a:t>R1.8 billion</a:t>
            </a:r>
            <a:r>
              <a:rPr lang="en-GB" sz="1400" dirty="0">
                <a:ea typeface="Times New Roman"/>
              </a:rPr>
              <a:t>. Augmentation projects budget for the financial year amount to </a:t>
            </a:r>
            <a:r>
              <a:rPr lang="en-GB" sz="1400" b="1" dirty="0">
                <a:ea typeface="Times New Roman"/>
              </a:rPr>
              <a:t>R1.2 billion </a:t>
            </a:r>
            <a:r>
              <a:rPr lang="en-GB" sz="1400" dirty="0">
                <a:ea typeface="Times New Roman"/>
              </a:rPr>
              <a:t>excl. of VAT and only </a:t>
            </a:r>
            <a:r>
              <a:rPr lang="en-GB" sz="1400" b="1" dirty="0">
                <a:ea typeface="Times New Roman"/>
              </a:rPr>
              <a:t>R12 million </a:t>
            </a:r>
            <a:r>
              <a:rPr lang="en-GB" sz="1400" dirty="0">
                <a:ea typeface="Times New Roman"/>
              </a:rPr>
              <a:t>was spent to date. This is mainly due to the reprioritisation exercise  and delayed approval of the annual budget. </a:t>
            </a:r>
          </a:p>
          <a:p>
            <a:pPr algn="just">
              <a:spcBef>
                <a:spcPts val="0"/>
              </a:spcBef>
              <a:spcAft>
                <a:spcPts val="0"/>
              </a:spcAft>
            </a:pPr>
            <a:endParaRPr lang="en-GB" sz="1400" dirty="0">
              <a:ea typeface="Times New Roman"/>
            </a:endParaRPr>
          </a:p>
          <a:p>
            <a:pPr algn="just">
              <a:spcBef>
                <a:spcPts val="0"/>
              </a:spcBef>
              <a:spcAft>
                <a:spcPts val="0"/>
              </a:spcAft>
            </a:pPr>
            <a:r>
              <a:rPr lang="en-GB" sz="1400" dirty="0">
                <a:ea typeface="Times New Roman"/>
              </a:rPr>
              <a:t>Refurbishment and Rehabilitation of existing raw water infrastructure and conveyance system reflect a spending of </a:t>
            </a:r>
            <a:r>
              <a:rPr lang="en-GB" sz="1400" b="1" dirty="0">
                <a:ea typeface="Times New Roman"/>
              </a:rPr>
              <a:t>R28 million </a:t>
            </a:r>
            <a:r>
              <a:rPr lang="en-GB" sz="1400" dirty="0">
                <a:ea typeface="Times New Roman"/>
              </a:rPr>
              <a:t>against the annual budget of </a:t>
            </a:r>
            <a:r>
              <a:rPr lang="en-GB" sz="1400" b="1" dirty="0">
                <a:ea typeface="Times New Roman"/>
              </a:rPr>
              <a:t>R675 million</a:t>
            </a:r>
            <a:r>
              <a:rPr lang="en-GB" sz="1400" dirty="0">
                <a:ea typeface="Times New Roman"/>
              </a:rPr>
              <a:t>. This can be mainly attributed to the delay in the approval of the annual budget and suspension procurement process. </a:t>
            </a:r>
            <a:endParaRPr lang="en-US" sz="1400" dirty="0">
              <a:ea typeface="Times New Roman"/>
            </a:endParaRPr>
          </a:p>
          <a:p>
            <a:pPr marL="0" indent="0">
              <a:buNone/>
            </a:pPr>
            <a:endParaRPr lang="en-US" sz="14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24</a:t>
            </a:fld>
            <a:endParaRPr lang="en-US" dirty="0"/>
          </a:p>
        </p:txBody>
      </p:sp>
    </p:spTree>
    <p:extLst>
      <p:ext uri="{BB962C8B-B14F-4D97-AF65-F5344CB8AC3E}">
        <p14:creationId xmlns:p14="http://schemas.microsoft.com/office/powerpoint/2010/main" xmlns="" val="1268924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Water Trading challenges</a:t>
            </a:r>
            <a:endParaRPr lang="en-US" sz="3600" dirty="0"/>
          </a:p>
        </p:txBody>
      </p:sp>
      <p:sp>
        <p:nvSpPr>
          <p:cNvPr id="3" name="Content Placeholder 2"/>
          <p:cNvSpPr>
            <a:spLocks noGrp="1"/>
          </p:cNvSpPr>
          <p:nvPr>
            <p:ph idx="1"/>
          </p:nvPr>
        </p:nvSpPr>
        <p:spPr/>
        <p:txBody>
          <a:bodyPr/>
          <a:lstStyle/>
          <a:p>
            <a:pPr marL="0" indent="0" algn="just">
              <a:spcBef>
                <a:spcPts val="0"/>
              </a:spcBef>
              <a:spcAft>
                <a:spcPts val="0"/>
              </a:spcAft>
              <a:buNone/>
            </a:pPr>
            <a:r>
              <a:rPr lang="en-US" sz="2000" dirty="0"/>
              <a:t>The Inability to collect or revenue historic outstanding accounts which may results in:</a:t>
            </a:r>
          </a:p>
          <a:p>
            <a:pPr algn="just">
              <a:lnSpc>
                <a:spcPct val="200000"/>
              </a:lnSpc>
              <a:spcBef>
                <a:spcPts val="0"/>
              </a:spcBef>
              <a:spcAft>
                <a:spcPts val="0"/>
              </a:spcAft>
            </a:pPr>
            <a:r>
              <a:rPr lang="en-US" sz="1800" dirty="0"/>
              <a:t>Delay in the clearing the overdrawn PMG account.</a:t>
            </a:r>
          </a:p>
          <a:p>
            <a:pPr algn="just">
              <a:spcBef>
                <a:spcPts val="0"/>
              </a:spcBef>
              <a:spcAft>
                <a:spcPts val="0"/>
              </a:spcAft>
            </a:pPr>
            <a:r>
              <a:rPr lang="en-US" sz="1800" dirty="0"/>
              <a:t>Inadequate financial resources to fund the maintenance of the existing raw water infrastructure.</a:t>
            </a:r>
          </a:p>
          <a:p>
            <a:pPr algn="just">
              <a:spcBef>
                <a:spcPts val="0"/>
              </a:spcBef>
              <a:spcAft>
                <a:spcPts val="0"/>
              </a:spcAft>
            </a:pPr>
            <a:r>
              <a:rPr lang="en-US" sz="1800" dirty="0"/>
              <a:t>Inability to meet the </a:t>
            </a:r>
            <a:r>
              <a:rPr lang="en-US" sz="1800" dirty="0" err="1"/>
              <a:t>TCTA</a:t>
            </a:r>
            <a:r>
              <a:rPr lang="en-US" sz="1800" dirty="0"/>
              <a:t> loan obligation for the financing of the raw water infrastructure.</a:t>
            </a:r>
          </a:p>
          <a:p>
            <a:pPr algn="just">
              <a:spcBef>
                <a:spcPts val="0"/>
              </a:spcBef>
              <a:spcAft>
                <a:spcPts val="0"/>
              </a:spcAft>
            </a:pPr>
            <a:r>
              <a:rPr lang="en-US" sz="1800" dirty="0"/>
              <a:t>Risk of not being able to meet the pumping costs future budget requirements – which will negatively affect the pumping for strategic water users.</a:t>
            </a:r>
          </a:p>
          <a:p>
            <a:pPr algn="just">
              <a:spcBef>
                <a:spcPts val="0"/>
              </a:spcBef>
              <a:spcAft>
                <a:spcPts val="0"/>
              </a:spcAft>
            </a:pPr>
            <a:r>
              <a:rPr lang="en-US" sz="1800" dirty="0"/>
              <a:t>Inability to meet the short-term obligations -30 days payment period prescribed by the Treasury Regulation.</a:t>
            </a:r>
          </a:p>
          <a:p>
            <a:endParaRPr lang="en-US"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25</a:t>
            </a:fld>
            <a:endParaRPr lang="en-US" dirty="0"/>
          </a:p>
        </p:txBody>
      </p:sp>
    </p:spTree>
    <p:extLst>
      <p:ext uri="{BB962C8B-B14F-4D97-AF65-F5344CB8AC3E}">
        <p14:creationId xmlns:p14="http://schemas.microsoft.com/office/powerpoint/2010/main" xmlns="" val="287792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8124"/>
            <a:ext cx="7202384" cy="1143000"/>
          </a:xfrm>
        </p:spPr>
        <p:txBody>
          <a:bodyPr/>
          <a:lstStyle/>
          <a:p>
            <a:r>
              <a:rPr lang="en-US" sz="3600" dirty="0" smtClean="0"/>
              <a:t>Debtors’ age analysis </a:t>
            </a:r>
            <a:br>
              <a:rPr lang="en-US" sz="3600" dirty="0" smtClean="0"/>
            </a:br>
            <a:r>
              <a:rPr lang="en-US" sz="3600" dirty="0" smtClean="0"/>
              <a:t>as at 30 June 2018 </a:t>
            </a:r>
            <a:endParaRPr lang="en-US" sz="3600" dirty="0"/>
          </a:p>
        </p:txBody>
      </p:sp>
      <p:sp>
        <p:nvSpPr>
          <p:cNvPr id="4" name="Slide Number Placeholder 3"/>
          <p:cNvSpPr>
            <a:spLocks noGrp="1"/>
          </p:cNvSpPr>
          <p:nvPr>
            <p:ph type="sldNum" sz="quarter" idx="12"/>
          </p:nvPr>
        </p:nvSpPr>
        <p:spPr>
          <a:xfrm>
            <a:off x="6553200" y="6482242"/>
            <a:ext cx="2133600" cy="365125"/>
          </a:xfrm>
        </p:spPr>
        <p:txBody>
          <a:bodyPr/>
          <a:lstStyle/>
          <a:p>
            <a:pPr>
              <a:defRPr/>
            </a:pPr>
            <a:fld id="{3BABFDD9-386B-4635-A8AB-4BCCAEB4E35F}" type="slidenum">
              <a:rPr lang="en-US" smtClean="0"/>
              <a:pPr>
                <a:defRPr/>
              </a:pPr>
              <a:t>26</a:t>
            </a:fld>
            <a:endParaRPr lang="en-US"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86117" y="1233373"/>
            <a:ext cx="8528250" cy="52488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4883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Notes on debtors’ age analysis</a:t>
            </a:r>
            <a:endParaRPr lang="en-US" sz="3600" dirty="0"/>
          </a:p>
        </p:txBody>
      </p:sp>
      <p:sp>
        <p:nvSpPr>
          <p:cNvPr id="3" name="Content Placeholder 2"/>
          <p:cNvSpPr>
            <a:spLocks noGrp="1"/>
          </p:cNvSpPr>
          <p:nvPr>
            <p:ph idx="1"/>
          </p:nvPr>
        </p:nvSpPr>
        <p:spPr>
          <a:xfrm>
            <a:off x="1484416" y="1371600"/>
            <a:ext cx="7202384" cy="4976037"/>
          </a:xfrm>
        </p:spPr>
        <p:txBody>
          <a:bodyPr/>
          <a:lstStyle/>
          <a:p>
            <a:pPr marL="285750" lvl="1" algn="just">
              <a:lnSpc>
                <a:spcPct val="150000"/>
              </a:lnSpc>
              <a:buFont typeface="Arial" panose="020B0604020202020204" pitchFamily="34" charset="0"/>
              <a:buChar char="•"/>
            </a:pPr>
            <a:r>
              <a:rPr lang="en-US" sz="1800" dirty="0"/>
              <a:t>The debtors’ age analysis as at 30 June 2018 amounted </a:t>
            </a:r>
            <a:r>
              <a:rPr lang="en-US" sz="1800" dirty="0" smtClean="0"/>
              <a:t> </a:t>
            </a:r>
            <a:r>
              <a:rPr lang="en-US" sz="1800" b="1" dirty="0" smtClean="0"/>
              <a:t>R12.265 </a:t>
            </a:r>
            <a:r>
              <a:rPr lang="en-US" sz="1800" b="1" dirty="0"/>
              <a:t>billion</a:t>
            </a:r>
            <a:r>
              <a:rPr lang="en-US" sz="1800" dirty="0"/>
              <a:t>. </a:t>
            </a:r>
          </a:p>
          <a:p>
            <a:pPr marL="285750" lvl="1" algn="just">
              <a:lnSpc>
                <a:spcPct val="150000"/>
              </a:lnSpc>
              <a:buFont typeface="Arial" panose="020B0604020202020204" pitchFamily="34" charset="0"/>
              <a:buChar char="•"/>
            </a:pPr>
            <a:r>
              <a:rPr lang="en-US" sz="1800" dirty="0"/>
              <a:t>The entity is still struggling to recover the historic outstanding balance for Water Boards and municipalities.</a:t>
            </a:r>
          </a:p>
          <a:p>
            <a:pPr marL="285750" lvl="1" algn="just">
              <a:lnSpc>
                <a:spcPct val="150000"/>
              </a:lnSpc>
              <a:buFont typeface="Arial" panose="020B0604020202020204" pitchFamily="34" charset="0"/>
              <a:buChar char="•"/>
            </a:pPr>
            <a:r>
              <a:rPr lang="en-US" sz="1800" dirty="0" smtClean="0"/>
              <a:t>The </a:t>
            </a:r>
            <a:r>
              <a:rPr lang="en-US" sz="1800" dirty="0"/>
              <a:t>outstanding balance for water boards amount to </a:t>
            </a:r>
            <a:r>
              <a:rPr lang="en-US" sz="1800" b="1" dirty="0"/>
              <a:t>R4.017 billion </a:t>
            </a:r>
            <a:r>
              <a:rPr lang="en-US" sz="1800" dirty="0"/>
              <a:t>which accounts for </a:t>
            </a:r>
            <a:r>
              <a:rPr lang="en-US" sz="1800" b="1" dirty="0"/>
              <a:t>33%</a:t>
            </a:r>
            <a:r>
              <a:rPr lang="en-US" sz="1800" dirty="0"/>
              <a:t> of the total outstanding debt while local municipalities amount to </a:t>
            </a:r>
            <a:r>
              <a:rPr lang="en-US" sz="1800" b="1" dirty="0"/>
              <a:t>R3 billion </a:t>
            </a:r>
            <a:r>
              <a:rPr lang="en-US" sz="1800" dirty="0"/>
              <a:t>which is </a:t>
            </a:r>
            <a:r>
              <a:rPr lang="en-US" sz="1800" b="1" dirty="0"/>
              <a:t>25% </a:t>
            </a:r>
            <a:r>
              <a:rPr lang="en-US" sz="1800" dirty="0"/>
              <a:t>of the total debt. </a:t>
            </a:r>
          </a:p>
          <a:p>
            <a:pPr marL="285750" lvl="1" algn="just">
              <a:lnSpc>
                <a:spcPct val="150000"/>
              </a:lnSpc>
              <a:buFont typeface="Arial" panose="020B0604020202020204" pitchFamily="34" charset="0"/>
              <a:buChar char="•"/>
            </a:pPr>
            <a:r>
              <a:rPr lang="en-US" sz="1800" dirty="0"/>
              <a:t>The recovery of the outstanding debts through mainly from municipalities and water boards is critical for improvement of the entity’s cash flow. </a:t>
            </a:r>
          </a:p>
          <a:p>
            <a:pPr algn="just">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27</a:t>
            </a:fld>
            <a:endParaRPr lang="en-US" dirty="0"/>
          </a:p>
        </p:txBody>
      </p:sp>
    </p:spTree>
    <p:extLst>
      <p:ext uri="{BB962C8B-B14F-4D97-AF65-F5344CB8AC3E}">
        <p14:creationId xmlns:p14="http://schemas.microsoft.com/office/powerpoint/2010/main" xmlns="" val="1547255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3070" y="2767914"/>
            <a:ext cx="5016844" cy="461665"/>
          </a:xfrm>
          <a:prstGeom prst="rect">
            <a:avLst/>
          </a:prstGeom>
          <a:noFill/>
        </p:spPr>
        <p:txBody>
          <a:bodyPr wrap="square" rtlCol="0">
            <a:spAutoFit/>
          </a:bodyPr>
          <a:lstStyle/>
          <a:p>
            <a:pPr algn="ctr"/>
            <a:r>
              <a:rPr lang="en-ZA" b="1" dirty="0" smtClean="0">
                <a:latin typeface="Gill Sans"/>
              </a:rPr>
              <a:t>END</a:t>
            </a:r>
            <a:endParaRPr lang="en-ZA" b="1" dirty="0">
              <a:latin typeface="Gill Sans"/>
            </a:endParaRPr>
          </a:p>
        </p:txBody>
      </p:sp>
      <p:sp>
        <p:nvSpPr>
          <p:cNvPr id="4" name="Slide Number Placeholder 3"/>
          <p:cNvSpPr>
            <a:spLocks noGrp="1"/>
          </p:cNvSpPr>
          <p:nvPr>
            <p:ph type="sldNum" sz="quarter" idx="12"/>
          </p:nvPr>
        </p:nvSpPr>
        <p:spPr>
          <a:xfrm>
            <a:off x="6553200" y="6178225"/>
            <a:ext cx="2133600" cy="365125"/>
          </a:xfrm>
        </p:spPr>
        <p:txBody>
          <a:bodyPr/>
          <a:lstStyle/>
          <a:p>
            <a:pPr algn="r">
              <a:defRPr/>
            </a:pPr>
            <a:fld id="{3BABFDD9-386B-4635-A8AB-4BCCAEB4E35F}" type="slidenum">
              <a:rPr lang="en-US" sz="1400" smtClean="0">
                <a:latin typeface="Arial" pitchFamily="34" charset="0"/>
                <a:cs typeface="Arial" pitchFamily="34" charset="0"/>
              </a:rPr>
              <a:pPr algn="r">
                <a:defRPr/>
              </a:pPr>
              <a:t>28</a:t>
            </a:fld>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fontScale="90000"/>
          </a:bodyPr>
          <a:lstStyle/>
          <a:p>
            <a:r>
              <a:rPr lang="en-ZA" sz="3200" dirty="0" smtClean="0">
                <a:latin typeface="Arial" pitchFamily="34" charset="0"/>
                <a:cs typeface="Arial" pitchFamily="34" charset="0"/>
              </a:rPr>
              <a:t>Appendix a: overview of management performance assessment tool 1.7 (</a:t>
            </a:r>
            <a:r>
              <a:rPr lang="en-ZA" sz="3200" dirty="0" err="1" smtClean="0">
                <a:latin typeface="Arial" pitchFamily="34" charset="0"/>
                <a:cs typeface="Arial" pitchFamily="34" charset="0"/>
              </a:rPr>
              <a:t>mpat</a:t>
            </a:r>
            <a:r>
              <a:rPr lang="en-ZA" sz="3200" dirty="0" smtClean="0">
                <a:latin typeface="Arial" pitchFamily="34" charset="0"/>
                <a:cs typeface="Arial" pitchFamily="34" charset="0"/>
              </a:rPr>
              <a:t> 1.7)</a:t>
            </a:r>
            <a:endParaRPr lang="en-ZA"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29</a:t>
            </a:fld>
            <a:endParaRPr lang="en-ZA" sz="1400" dirty="0">
              <a:latin typeface="Arial" pitchFamily="34" charset="0"/>
              <a:cs typeface="Arial" pitchFamily="34" charset="0"/>
            </a:endParaRPr>
          </a:p>
        </p:txBody>
      </p:sp>
      <p:sp>
        <p:nvSpPr>
          <p:cNvPr id="7" name="Title 4"/>
          <p:cNvSpPr txBox="1">
            <a:spLocks/>
          </p:cNvSpPr>
          <p:nvPr/>
        </p:nvSpPr>
        <p:spPr>
          <a:xfrm>
            <a:off x="1481959" y="4667693"/>
            <a:ext cx="7012754" cy="1265897"/>
          </a:xfrm>
          <a:prstGeom prst="rect">
            <a:avLst/>
          </a:prstGeom>
        </p:spPr>
        <p:txBody>
          <a:bodyPr anchor="t">
            <a:normAutofit/>
          </a:bodyPr>
          <a:lstStyle/>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Strategic management</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dirty="0" smtClean="0">
                <a:ea typeface="ＭＳ Ｐゴシック" charset="0"/>
                <a:cs typeface="Arial" pitchFamily="34" charset="0"/>
              </a:rPr>
              <a:t>Governance and accountability</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Human resource management</a:t>
            </a:r>
            <a:endParaRPr kumimoji="0" lang="en-ZA" sz="1100" b="1" i="0" u="none" strike="noStrike" kern="1200" cap="all" spc="0" normalizeH="0" noProof="0" dirty="0" smtClean="0">
              <a:ln>
                <a:noFill/>
              </a:ln>
              <a:solidFill>
                <a:schemeClr val="tx1"/>
              </a:solidFill>
              <a:effectLst/>
              <a:uLnTx/>
              <a:uFillTx/>
              <a:latin typeface="Arial" pitchFamily="34" charset="0"/>
              <a:ea typeface="ＭＳ Ｐゴシック" charset="0"/>
              <a:cs typeface="Arial" pitchFamily="34" charset="0"/>
            </a:endParaRP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baseline="0" dirty="0" smtClean="0">
                <a:ea typeface="ＭＳ Ｐゴシック" charset="0"/>
                <a:cs typeface="Arial" pitchFamily="34" charset="0"/>
              </a:rPr>
              <a:t>Financial management</a:t>
            </a:r>
            <a:endParaRPr lang="en-ZA" sz="1100" b="1" cap="all" dirty="0" smtClean="0">
              <a:ea typeface="ＭＳ Ｐゴシック" charset="0"/>
              <a:cs typeface="Arial" pitchFamily="34" charset="0"/>
            </a:endParaRPr>
          </a:p>
        </p:txBody>
      </p:sp>
    </p:spTree>
    <p:extLst>
      <p:ext uri="{BB962C8B-B14F-4D97-AF65-F5344CB8AC3E}">
        <p14:creationId xmlns:p14="http://schemas.microsoft.com/office/powerpoint/2010/main" xmlns="" val="1853122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US" sz="3200" dirty="0">
                <a:latin typeface="Arial" pitchFamily="34" charset="0"/>
                <a:cs typeface="Arial" pitchFamily="34" charset="0"/>
              </a:rPr>
              <a:t>Part A: Overview of non-financial performance </a:t>
            </a: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3</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2662690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8" y="85446"/>
            <a:ext cx="7204842" cy="793443"/>
          </a:xfrm>
        </p:spPr>
        <p:txBody>
          <a:bodyPr/>
          <a:lstStyle/>
          <a:p>
            <a:r>
              <a:rPr lang="en-ZA" sz="3600" dirty="0" smtClean="0"/>
              <a:t>Overall compliance trend</a:t>
            </a:r>
            <a:endParaRPr lang="en-ZA" sz="3600" dirty="0"/>
          </a:p>
        </p:txBody>
      </p:sp>
      <p:graphicFrame>
        <p:nvGraphicFramePr>
          <p:cNvPr id="6" name="Chart 5"/>
          <p:cNvGraphicFramePr>
            <a:graphicFrameLocks/>
          </p:cNvGraphicFramePr>
          <p:nvPr>
            <p:extLst>
              <p:ext uri="{D42A27DB-BD31-4B8C-83A1-F6EECF244321}">
                <p14:modId xmlns:p14="http://schemas.microsoft.com/office/powerpoint/2010/main" xmlns="" val="1138037340"/>
              </p:ext>
            </p:extLst>
          </p:nvPr>
        </p:nvGraphicFramePr>
        <p:xfrm>
          <a:off x="1594246" y="1201003"/>
          <a:ext cx="7208560" cy="4558353"/>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30</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8980523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798" y="101212"/>
            <a:ext cx="7183001" cy="676710"/>
          </a:xfrm>
        </p:spPr>
        <p:txBody>
          <a:bodyPr/>
          <a:lstStyle/>
          <a:p>
            <a:r>
              <a:rPr lang="en-ZA" sz="3600" dirty="0" smtClean="0"/>
              <a:t>Overall trend per rating levels </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87505699"/>
              </p:ext>
            </p:extLst>
          </p:nvPr>
        </p:nvGraphicFramePr>
        <p:xfrm>
          <a:off x="1583454" y="1364778"/>
          <a:ext cx="7249510" cy="418986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48F0A114-0370-4CC0-9313-334D49B2E98A}" type="slidenum">
              <a:rPr lang="en-ZA" smtClean="0"/>
              <a:pPr/>
              <a:t>31</a:t>
            </a:fld>
            <a:endParaRPr lang="en-ZA"/>
          </a:p>
        </p:txBody>
      </p:sp>
      <p:grpSp>
        <p:nvGrpSpPr>
          <p:cNvPr id="3" name="Group 2"/>
          <p:cNvGrpSpPr/>
          <p:nvPr/>
        </p:nvGrpSpPr>
        <p:grpSpPr>
          <a:xfrm>
            <a:off x="2853816" y="5706633"/>
            <a:ext cx="4948056" cy="685800"/>
            <a:chOff x="2529360" y="5749165"/>
            <a:chExt cx="4948056" cy="685800"/>
          </a:xfrm>
        </p:grpSpPr>
        <p:sp>
          <p:nvSpPr>
            <p:cNvPr id="6" name="Rectangle 5"/>
            <p:cNvSpPr/>
            <p:nvPr/>
          </p:nvSpPr>
          <p:spPr>
            <a:xfrm>
              <a:off x="2529360" y="5749165"/>
              <a:ext cx="914400" cy="685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1: Non compliance with requirement</a:t>
              </a:r>
              <a:endParaRPr lang="en-ZA" sz="850" dirty="0">
                <a:solidFill>
                  <a:schemeClr val="tx1"/>
                </a:solidFill>
                <a:latin typeface="Franklin Gothic Book" pitchFamily="34" charset="0"/>
              </a:endParaRPr>
            </a:p>
          </p:txBody>
        </p:sp>
        <p:sp>
          <p:nvSpPr>
            <p:cNvPr id="7" name="Rectangle 6"/>
            <p:cNvSpPr/>
            <p:nvPr/>
          </p:nvSpPr>
          <p:spPr>
            <a:xfrm>
              <a:off x="3537774" y="5749165"/>
              <a:ext cx="9144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2: Partial compliance with requirement</a:t>
              </a:r>
              <a:endParaRPr lang="en-ZA" sz="850" dirty="0">
                <a:solidFill>
                  <a:schemeClr val="tx1"/>
                </a:solidFill>
                <a:latin typeface="Franklin Gothic Book" pitchFamily="34" charset="0"/>
              </a:endParaRPr>
            </a:p>
          </p:txBody>
        </p:sp>
        <p:sp>
          <p:nvSpPr>
            <p:cNvPr id="8" name="Rectangle 7"/>
            <p:cNvSpPr/>
            <p:nvPr/>
          </p:nvSpPr>
          <p:spPr>
            <a:xfrm>
              <a:off x="5554602" y="5749165"/>
              <a:ext cx="914400" cy="685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3: Full compliance with requirement</a:t>
              </a:r>
              <a:endParaRPr lang="en-ZA" sz="850" dirty="0">
                <a:solidFill>
                  <a:schemeClr val="tx1"/>
                </a:solidFill>
                <a:latin typeface="Franklin Gothic Book" pitchFamily="34" charset="0"/>
              </a:endParaRPr>
            </a:p>
          </p:txBody>
        </p:sp>
        <p:sp>
          <p:nvSpPr>
            <p:cNvPr id="9" name="Rectangle 8"/>
            <p:cNvSpPr/>
            <p:nvPr/>
          </p:nvSpPr>
          <p:spPr>
            <a:xfrm>
              <a:off x="6563016" y="5749165"/>
              <a:ext cx="914400" cy="685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4: Full compliance  and doing things smartly</a:t>
              </a:r>
              <a:endParaRPr lang="en-ZA" sz="850" dirty="0">
                <a:solidFill>
                  <a:schemeClr val="tx1"/>
                </a:solidFill>
                <a:latin typeface="Franklin Gothic Book" pitchFamily="34" charset="0"/>
              </a:endParaRPr>
            </a:p>
          </p:txBody>
        </p:sp>
        <p:sp>
          <p:nvSpPr>
            <p:cNvPr id="10" name="Rectangle 9"/>
            <p:cNvSpPr/>
            <p:nvPr/>
          </p:nvSpPr>
          <p:spPr>
            <a:xfrm>
              <a:off x="4546188" y="5749165"/>
              <a:ext cx="914400" cy="685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2+: Partial compliance with requirement</a:t>
              </a:r>
              <a:endParaRPr lang="en-ZA" sz="850" dirty="0">
                <a:solidFill>
                  <a:schemeClr val="tx1"/>
                </a:solidFill>
                <a:latin typeface="Franklin Gothic Book" pitchFamily="34" charset="0"/>
              </a:endParaRPr>
            </a:p>
          </p:txBody>
        </p:sp>
      </p:grpSp>
    </p:spTree>
    <p:extLst>
      <p:ext uri="{BB962C8B-B14F-4D97-AF65-F5344CB8AC3E}">
        <p14:creationId xmlns:p14="http://schemas.microsoft.com/office/powerpoint/2010/main" xmlns="" val="36930697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69984" y="105956"/>
            <a:ext cx="7216815" cy="781805"/>
          </a:xfrm>
        </p:spPr>
        <p:txBody>
          <a:bodyPr/>
          <a:lstStyle/>
          <a:p>
            <a:r>
              <a:rPr lang="en-ZA" sz="3600" dirty="0" smtClean="0"/>
              <a:t>Overall trend per KPA</a:t>
            </a:r>
            <a:endParaRPr lang="en-ZA" sz="3600" dirty="0"/>
          </a:p>
        </p:txBody>
      </p:sp>
      <p:sp>
        <p:nvSpPr>
          <p:cNvPr id="4" name="Slide Number Placeholder 3"/>
          <p:cNvSpPr>
            <a:spLocks noGrp="1"/>
          </p:cNvSpPr>
          <p:nvPr>
            <p:ph type="sldNum" sz="quarter" idx="12"/>
          </p:nvPr>
        </p:nvSpPr>
        <p:spPr/>
        <p:txBody>
          <a:bodyPr/>
          <a:lstStyle/>
          <a:p>
            <a:fld id="{48F0A114-0370-4CC0-9313-334D49B2E98A}" type="slidenum">
              <a:rPr lang="en-ZA" smtClean="0"/>
              <a:pPr/>
              <a:t>32</a:t>
            </a:fld>
            <a:endParaRPr lang="en-ZA"/>
          </a:p>
        </p:txBody>
      </p:sp>
      <p:grpSp>
        <p:nvGrpSpPr>
          <p:cNvPr id="11" name="Group 10"/>
          <p:cNvGrpSpPr/>
          <p:nvPr/>
        </p:nvGrpSpPr>
        <p:grpSpPr>
          <a:xfrm>
            <a:off x="2175408" y="6029377"/>
            <a:ext cx="4948056" cy="685800"/>
            <a:chOff x="2529360" y="5749165"/>
            <a:chExt cx="4948056" cy="685800"/>
          </a:xfrm>
        </p:grpSpPr>
        <p:sp>
          <p:nvSpPr>
            <p:cNvPr id="12" name="Rectangle 11"/>
            <p:cNvSpPr/>
            <p:nvPr/>
          </p:nvSpPr>
          <p:spPr>
            <a:xfrm>
              <a:off x="2529360" y="5749165"/>
              <a:ext cx="914400" cy="685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1: Non compliance with requirement</a:t>
              </a:r>
              <a:endParaRPr lang="en-ZA" sz="850" dirty="0">
                <a:solidFill>
                  <a:schemeClr val="tx1"/>
                </a:solidFill>
                <a:latin typeface="Franklin Gothic Book" pitchFamily="34" charset="0"/>
              </a:endParaRPr>
            </a:p>
          </p:txBody>
        </p:sp>
        <p:sp>
          <p:nvSpPr>
            <p:cNvPr id="13" name="Rectangle 12"/>
            <p:cNvSpPr/>
            <p:nvPr/>
          </p:nvSpPr>
          <p:spPr>
            <a:xfrm>
              <a:off x="3537774" y="5749165"/>
              <a:ext cx="914400" cy="685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2: Partial compliance with requirement</a:t>
              </a:r>
              <a:endParaRPr lang="en-ZA" sz="850" dirty="0">
                <a:solidFill>
                  <a:schemeClr val="tx1"/>
                </a:solidFill>
                <a:latin typeface="Franklin Gothic Book" pitchFamily="34" charset="0"/>
              </a:endParaRPr>
            </a:p>
          </p:txBody>
        </p:sp>
        <p:sp>
          <p:nvSpPr>
            <p:cNvPr id="15" name="Rectangle 14"/>
            <p:cNvSpPr/>
            <p:nvPr/>
          </p:nvSpPr>
          <p:spPr>
            <a:xfrm>
              <a:off x="5554602" y="5749165"/>
              <a:ext cx="914400" cy="685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3: Full compliance with requirement</a:t>
              </a:r>
              <a:endParaRPr lang="en-ZA" sz="850" dirty="0">
                <a:solidFill>
                  <a:schemeClr val="tx1"/>
                </a:solidFill>
                <a:latin typeface="Franklin Gothic Book" pitchFamily="34" charset="0"/>
              </a:endParaRPr>
            </a:p>
          </p:txBody>
        </p:sp>
        <p:sp>
          <p:nvSpPr>
            <p:cNvPr id="16" name="Rectangle 15"/>
            <p:cNvSpPr/>
            <p:nvPr/>
          </p:nvSpPr>
          <p:spPr>
            <a:xfrm>
              <a:off x="6563016" y="5749165"/>
              <a:ext cx="914400" cy="685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4: Full compliance  and doing things smartly</a:t>
              </a:r>
              <a:endParaRPr lang="en-ZA" sz="850" dirty="0">
                <a:solidFill>
                  <a:schemeClr val="tx1"/>
                </a:solidFill>
                <a:latin typeface="Franklin Gothic Book" pitchFamily="34" charset="0"/>
              </a:endParaRPr>
            </a:p>
          </p:txBody>
        </p:sp>
        <p:sp>
          <p:nvSpPr>
            <p:cNvPr id="17" name="Rectangle 16"/>
            <p:cNvSpPr/>
            <p:nvPr/>
          </p:nvSpPr>
          <p:spPr>
            <a:xfrm>
              <a:off x="4546188" y="5749165"/>
              <a:ext cx="914400" cy="685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50" dirty="0" smtClean="0">
                  <a:solidFill>
                    <a:schemeClr val="tx1"/>
                  </a:solidFill>
                  <a:latin typeface="Franklin Gothic Book" pitchFamily="34" charset="0"/>
                </a:rPr>
                <a:t>Level 2+: Partial compliance with requirement</a:t>
              </a:r>
              <a:endParaRPr lang="en-ZA" sz="850" dirty="0">
                <a:solidFill>
                  <a:schemeClr val="tx1"/>
                </a:solidFill>
                <a:latin typeface="Franklin Gothic Book" pitchFamily="34" charset="0"/>
              </a:endParaRPr>
            </a:p>
          </p:txBody>
        </p:sp>
      </p:grpSp>
      <p:graphicFrame>
        <p:nvGraphicFramePr>
          <p:cNvPr id="18" name="Chart 17"/>
          <p:cNvGraphicFramePr>
            <a:graphicFrameLocks/>
          </p:cNvGraphicFramePr>
          <p:nvPr>
            <p:extLst>
              <p:ext uri="{D42A27DB-BD31-4B8C-83A1-F6EECF244321}">
                <p14:modId xmlns:p14="http://schemas.microsoft.com/office/powerpoint/2010/main" xmlns="" val="4129561983"/>
              </p:ext>
            </p:extLst>
          </p:nvPr>
        </p:nvGraphicFramePr>
        <p:xfrm>
          <a:off x="0" y="887761"/>
          <a:ext cx="9048466" cy="4864453"/>
        </p:xfrm>
        <a:graphic>
          <a:graphicData uri="http://schemas.openxmlformats.org/drawingml/2006/chart">
            <c:chart xmlns:c="http://schemas.openxmlformats.org/drawingml/2006/chart" xmlns:r="http://schemas.openxmlformats.org/officeDocument/2006/relationships" r:id="rId2"/>
          </a:graphicData>
        </a:graphic>
      </p:graphicFrame>
      <p:sp>
        <p:nvSpPr>
          <p:cNvPr id="14" name="Slide Number Placeholder 3"/>
          <p:cNvSpPr txBox="1">
            <a:spLocks/>
          </p:cNvSpPr>
          <p:nvPr/>
        </p:nvSpPr>
        <p:spPr>
          <a:xfrm>
            <a:off x="6553200" y="6351876"/>
            <a:ext cx="21336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l" defTabSz="457200" rtl="0" fontAlgn="base">
              <a:spcBef>
                <a:spcPct val="0"/>
              </a:spcBef>
              <a:spcAft>
                <a:spcPct val="0"/>
              </a:spcAft>
              <a:defRPr sz="1800" kern="1200" smtClean="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lgn="r"/>
            <a:fld id="{48F0A114-0370-4CC0-9313-334D49B2E98A}" type="slidenum">
              <a:rPr lang="en-ZA" sz="1400" smtClean="0">
                <a:latin typeface="Arial" pitchFamily="34" charset="0"/>
                <a:cs typeface="Arial" pitchFamily="34" charset="0"/>
              </a:rPr>
              <a:pPr algn="r"/>
              <a:t>32</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3243040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US" sz="3200" dirty="0">
                <a:latin typeface="Arial" pitchFamily="34" charset="0"/>
                <a:cs typeface="Arial" pitchFamily="34" charset="0"/>
              </a:rPr>
              <a:t>Part </a:t>
            </a:r>
            <a:r>
              <a:rPr lang="en-US" sz="3200" dirty="0" smtClean="0">
                <a:latin typeface="Arial" pitchFamily="34" charset="0"/>
                <a:cs typeface="Arial" pitchFamily="34" charset="0"/>
              </a:rPr>
              <a:t>B: </a:t>
            </a:r>
            <a:r>
              <a:rPr lang="en-ZA" sz="3200" dirty="0">
                <a:latin typeface="Arial" pitchFamily="34" charset="0"/>
                <a:cs typeface="Arial" pitchFamily="34" charset="0"/>
              </a:rPr>
              <a:t>Supply chain management matters</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33</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1620059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76518"/>
            <a:ext cx="7202384" cy="594042"/>
          </a:xfrm>
        </p:spPr>
        <p:txBody>
          <a:bodyPr/>
          <a:lstStyle/>
          <a:p>
            <a:r>
              <a:rPr lang="en-ZA" sz="2800" b="1" dirty="0" smtClean="0"/>
              <a:t>Functionality of </a:t>
            </a:r>
            <a:r>
              <a:rPr lang="en-ZA" sz="2800" b="1" dirty="0" err="1" smtClean="0"/>
              <a:t>SCM</a:t>
            </a:r>
            <a:endParaRPr lang="en-ZA" sz="2800" b="1" dirty="0"/>
          </a:p>
        </p:txBody>
      </p:sp>
      <p:sp>
        <p:nvSpPr>
          <p:cNvPr id="3" name="Content Placeholder 2"/>
          <p:cNvSpPr>
            <a:spLocks noGrp="1"/>
          </p:cNvSpPr>
          <p:nvPr>
            <p:ph idx="1"/>
          </p:nvPr>
        </p:nvSpPr>
        <p:spPr>
          <a:xfrm>
            <a:off x="1484416" y="911737"/>
            <a:ext cx="7202384" cy="5143183"/>
          </a:xfrm>
        </p:spPr>
        <p:txBody>
          <a:bodyPr/>
          <a:lstStyle/>
          <a:p>
            <a:pPr marL="0" indent="0" algn="just">
              <a:buNone/>
            </a:pPr>
            <a:r>
              <a:rPr lang="en-ZA" sz="2000" b="1" dirty="0" smtClean="0"/>
              <a:t>Empowerment goals</a:t>
            </a:r>
          </a:p>
          <a:p>
            <a:pPr algn="just"/>
            <a:r>
              <a:rPr lang="en-ZA" sz="1800" dirty="0"/>
              <a:t>The Department has included in its Annual Performance Plan as a target the procurement from </a:t>
            </a:r>
            <a:r>
              <a:rPr lang="en-ZA" sz="1800" dirty="0" err="1"/>
              <a:t>SMME</a:t>
            </a:r>
            <a:r>
              <a:rPr lang="en-ZA" sz="1800" dirty="0"/>
              <a:t> which are now classified as </a:t>
            </a:r>
            <a:r>
              <a:rPr lang="en-ZA" sz="1800" dirty="0" err="1"/>
              <a:t>QSE</a:t>
            </a:r>
            <a:r>
              <a:rPr lang="en-ZA" sz="1800" dirty="0"/>
              <a:t> and </a:t>
            </a:r>
            <a:r>
              <a:rPr lang="en-ZA" sz="1800" dirty="0" err="1"/>
              <a:t>EME</a:t>
            </a:r>
            <a:r>
              <a:rPr lang="en-ZA" sz="1800" dirty="0"/>
              <a:t> (Designated Groups)  in line with the Preferential Procurement Regulation of 2017.</a:t>
            </a:r>
          </a:p>
          <a:p>
            <a:pPr marL="0" indent="0" algn="just">
              <a:buNone/>
            </a:pPr>
            <a:endParaRPr lang="en-ZA" sz="2000" dirty="0" smtClean="0"/>
          </a:p>
          <a:p>
            <a:pPr marL="0" indent="0" algn="just">
              <a:buNone/>
            </a:pPr>
            <a:endParaRPr lang="en-ZA" sz="2000" dirty="0" smtClean="0"/>
          </a:p>
          <a:p>
            <a:pPr marL="0" indent="0">
              <a:buNone/>
            </a:pPr>
            <a:r>
              <a:rPr lang="en-ZA" sz="2000" dirty="0" smtClean="0"/>
              <a:t> </a:t>
            </a:r>
            <a:endParaRPr lang="en-ZA" sz="20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910991225"/>
              </p:ext>
            </p:extLst>
          </p:nvPr>
        </p:nvGraphicFramePr>
        <p:xfrm>
          <a:off x="1865192" y="2939194"/>
          <a:ext cx="6821607" cy="2225040"/>
        </p:xfrm>
        <a:graphic>
          <a:graphicData uri="http://schemas.openxmlformats.org/drawingml/2006/table">
            <a:tbl>
              <a:tblPr firstRow="1" bandRow="1">
                <a:tableStyleId>{F5AB1C69-6EDB-4FF4-983F-18BD219EF322}</a:tableStyleId>
              </a:tblPr>
              <a:tblGrid>
                <a:gridCol w="2665865"/>
                <a:gridCol w="2183642"/>
                <a:gridCol w="1972100"/>
              </a:tblGrid>
              <a:tr h="370840">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latin typeface="Arial" panose="020B0604020202020204" pitchFamily="34" charset="0"/>
                          <a:cs typeface="Arial" panose="020B0604020202020204" pitchFamily="34" charset="0"/>
                        </a:rPr>
                        <a:t>Enterprise</a:t>
                      </a:r>
                      <a:r>
                        <a:rPr lang="en-ZA" sz="1800" baseline="0" dirty="0" smtClean="0">
                          <a:latin typeface="Arial" panose="020B0604020202020204" pitchFamily="34" charset="0"/>
                          <a:cs typeface="Arial" panose="020B0604020202020204" pitchFamily="34" charset="0"/>
                        </a:rPr>
                        <a:t> category </a:t>
                      </a:r>
                      <a:endParaRPr lang="en-ZA" sz="1800" b="1" dirty="0" smtClean="0">
                        <a:solidFill>
                          <a:schemeClr val="tx1"/>
                        </a:solidFill>
                        <a:latin typeface="Arial" panose="020B0604020202020204" pitchFamily="34" charset="0"/>
                        <a:cs typeface="Arial" panose="020B0604020202020204" pitchFamily="34" charset="0"/>
                      </a:endParaRPr>
                    </a:p>
                  </a:txBody>
                  <a:tcPr/>
                </a:tc>
                <a:tc gridSpan="2">
                  <a:txBody>
                    <a:bodyPr/>
                    <a:lstStyle/>
                    <a:p>
                      <a:pPr algn="ctr"/>
                      <a:r>
                        <a:rPr lang="en-ZA" sz="1800" b="1" dirty="0" smtClean="0">
                          <a:solidFill>
                            <a:schemeClr val="bg1"/>
                          </a:solidFill>
                          <a:latin typeface="Arial" panose="020B0604020202020204" pitchFamily="34" charset="0"/>
                          <a:cs typeface="Arial" panose="020B0604020202020204" pitchFamily="34" charset="0"/>
                        </a:rPr>
                        <a:t>Procurement</a:t>
                      </a:r>
                      <a:r>
                        <a:rPr lang="en-ZA" sz="1800" b="1" baseline="0" dirty="0" smtClean="0">
                          <a:solidFill>
                            <a:schemeClr val="bg1"/>
                          </a:solidFill>
                          <a:latin typeface="Arial" panose="020B0604020202020204" pitchFamily="34" charset="0"/>
                          <a:cs typeface="Arial" panose="020B0604020202020204" pitchFamily="34" charset="0"/>
                        </a:rPr>
                        <a:t> as at June 2018</a:t>
                      </a:r>
                      <a:endParaRPr lang="en-ZA" sz="1800" b="1" dirty="0">
                        <a:solidFill>
                          <a:schemeClr val="bg1"/>
                        </a:solidFill>
                        <a:latin typeface="Arial" panose="020B0604020202020204" pitchFamily="34" charset="0"/>
                        <a:cs typeface="Arial" panose="020B0604020202020204" pitchFamily="34" charset="0"/>
                      </a:endParaRPr>
                    </a:p>
                  </a:txBody>
                  <a:tcPr marL="91449" marR="91449" marT="45733" marB="45733"/>
                </a:tc>
                <a:tc hMerge="1">
                  <a:txBody>
                    <a:bodyPr/>
                    <a:lstStyle/>
                    <a:p>
                      <a:pPr algn="ctr"/>
                      <a:endParaRPr lang="en-ZA" sz="1800" b="1" dirty="0">
                        <a:solidFill>
                          <a:schemeClr val="bg1"/>
                        </a:solidFill>
                        <a:latin typeface="Arial" panose="020B0604020202020204" pitchFamily="34" charset="0"/>
                        <a:cs typeface="Arial" panose="020B0604020202020204" pitchFamily="34" charset="0"/>
                      </a:endParaRPr>
                    </a:p>
                  </a:txBody>
                  <a:tcPr marL="91449" marR="91449" marT="45733" marB="45733"/>
                </a:tc>
              </a:tr>
              <a:tr h="370840">
                <a:tc vMerge="1">
                  <a:txBody>
                    <a:bodyPr/>
                    <a:lstStyle/>
                    <a:p>
                      <a:endParaRPr lang="en-US" dirty="0"/>
                    </a:p>
                  </a:txBody>
                  <a:tcPr/>
                </a:tc>
                <a:tc>
                  <a:txBody>
                    <a:bodyPr/>
                    <a:lstStyle/>
                    <a:p>
                      <a:pPr algn="ctr"/>
                      <a:r>
                        <a:rPr lang="en-ZA" sz="1800" b="1" dirty="0" smtClean="0">
                          <a:solidFill>
                            <a:schemeClr val="bg1"/>
                          </a:solidFill>
                          <a:latin typeface="Arial" panose="020B0604020202020204" pitchFamily="34" charset="0"/>
                          <a:cs typeface="Arial" panose="020B0604020202020204" pitchFamily="34" charset="0"/>
                        </a:rPr>
                        <a:t>Amount</a:t>
                      </a:r>
                      <a:r>
                        <a:rPr lang="en-ZA" sz="1800" b="1" baseline="0" dirty="0" smtClean="0">
                          <a:solidFill>
                            <a:schemeClr val="bg1"/>
                          </a:solidFill>
                          <a:latin typeface="Arial" panose="020B0604020202020204" pitchFamily="34" charset="0"/>
                          <a:cs typeface="Arial" panose="020B0604020202020204" pitchFamily="34" charset="0"/>
                        </a:rPr>
                        <a:t> </a:t>
                      </a:r>
                      <a:endParaRPr lang="en-ZA" sz="1800" b="1" dirty="0">
                        <a:solidFill>
                          <a:schemeClr val="bg1"/>
                        </a:solidFill>
                        <a:latin typeface="Arial" panose="020B0604020202020204" pitchFamily="34" charset="0"/>
                        <a:cs typeface="Arial" panose="020B0604020202020204" pitchFamily="34" charset="0"/>
                      </a:endParaRPr>
                    </a:p>
                  </a:txBody>
                  <a:tcPr marL="91449" marR="91449" marT="45733" marB="45733">
                    <a:solidFill>
                      <a:schemeClr val="accent3"/>
                    </a:solidFill>
                  </a:tcPr>
                </a:tc>
                <a:tc>
                  <a:txBody>
                    <a:bodyPr/>
                    <a:lstStyle/>
                    <a:p>
                      <a:pPr algn="ctr"/>
                      <a:r>
                        <a:rPr lang="en-ZA" sz="1800" b="1" dirty="0" smtClean="0">
                          <a:solidFill>
                            <a:schemeClr val="bg1"/>
                          </a:solidFill>
                          <a:latin typeface="Arial" panose="020B0604020202020204" pitchFamily="34" charset="0"/>
                          <a:cs typeface="Arial" panose="020B0604020202020204" pitchFamily="34" charset="0"/>
                        </a:rPr>
                        <a:t>Percentage </a:t>
                      </a:r>
                      <a:endParaRPr lang="en-ZA" sz="1800" b="1" dirty="0">
                        <a:solidFill>
                          <a:schemeClr val="bg1"/>
                        </a:solidFill>
                        <a:latin typeface="Arial" panose="020B0604020202020204" pitchFamily="34" charset="0"/>
                        <a:cs typeface="Arial" panose="020B0604020202020204" pitchFamily="34" charset="0"/>
                      </a:endParaRPr>
                    </a:p>
                  </a:txBody>
                  <a:tcPr marL="91449" marR="91449" marT="45733" marB="45733">
                    <a:solidFill>
                      <a:schemeClr val="accent3"/>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err="1" smtClean="0">
                          <a:latin typeface="Arial" panose="020B0604020202020204" pitchFamily="34" charset="0"/>
                          <a:cs typeface="Arial" panose="020B0604020202020204" pitchFamily="34" charset="0"/>
                        </a:rPr>
                        <a:t>EME</a:t>
                      </a:r>
                      <a:endParaRPr lang="en-ZA" sz="1800" dirty="0" smtClean="0">
                        <a:latin typeface="Arial" panose="020B0604020202020204" pitchFamily="34" charset="0"/>
                        <a:cs typeface="Arial" panose="020B0604020202020204" pitchFamily="34" charset="0"/>
                      </a:endParaRPr>
                    </a:p>
                  </a:txBody>
                  <a:tcPr marL="91449" marR="91449" marT="45733" marB="45733"/>
                </a:tc>
                <a:tc>
                  <a:txBody>
                    <a:bodyPr/>
                    <a:lstStyle/>
                    <a:p>
                      <a:pPr marL="0" algn="r" defTabSz="457200" rtl="0" eaLnBrk="1" fontAlgn="b" latinLnBrk="0" hangingPunct="1"/>
                      <a:r>
                        <a:rPr lang="en-US" sz="1800" u="none" strike="noStrike" kern="1200" dirty="0">
                          <a:solidFill>
                            <a:schemeClr val="dk1"/>
                          </a:solidFill>
                          <a:effectLst/>
                          <a:latin typeface="Arial" panose="020B0604020202020204" pitchFamily="34" charset="0"/>
                          <a:ea typeface="+mn-ea"/>
                          <a:cs typeface="Arial" panose="020B0604020202020204" pitchFamily="34" charset="0"/>
                        </a:rPr>
                        <a:t>  </a:t>
                      </a:r>
                      <a:r>
                        <a:rPr lang="en-US" sz="1800" u="none" strike="noStrike" kern="1200" dirty="0" smtClean="0">
                          <a:solidFill>
                            <a:schemeClr val="dk1"/>
                          </a:solidFill>
                          <a:effectLst/>
                          <a:latin typeface="Arial" panose="020B0604020202020204" pitchFamily="34" charset="0"/>
                          <a:ea typeface="+mn-ea"/>
                          <a:cs typeface="Arial" panose="020B0604020202020204" pitchFamily="34" charset="0"/>
                        </a:rPr>
                        <a:t>R </a:t>
                      </a:r>
                      <a:r>
                        <a:rPr lang="en-US" sz="1800" u="none" strike="noStrike" kern="1200" dirty="0">
                          <a:solidFill>
                            <a:schemeClr val="dk1"/>
                          </a:solidFill>
                          <a:effectLst/>
                          <a:latin typeface="Arial" panose="020B0604020202020204" pitchFamily="34" charset="0"/>
                          <a:ea typeface="+mn-ea"/>
                          <a:cs typeface="Arial" panose="020B0604020202020204" pitchFamily="34" charset="0"/>
                        </a:rPr>
                        <a:t>32,866,903.32 </a:t>
                      </a:r>
                    </a:p>
                  </a:txBody>
                  <a:tcPr marL="9525" marR="9525" marT="9525" marB="0" anchor="b"/>
                </a:tc>
                <a:tc>
                  <a:txBody>
                    <a:bodyPr/>
                    <a:lstStyle/>
                    <a:p>
                      <a:pPr algn="ctr" fontAlgn="b"/>
                      <a:r>
                        <a:rPr lang="en-ZA" sz="1800" u="none" strike="noStrike" dirty="0" smtClean="0">
                          <a:effectLst/>
                          <a:latin typeface="Arial" panose="020B0604020202020204" pitchFamily="34" charset="0"/>
                          <a:cs typeface="Arial" panose="020B0604020202020204" pitchFamily="34" charset="0"/>
                        </a:rPr>
                        <a:t>11%</a:t>
                      </a:r>
                      <a:endParaRPr lang="en-ZA" sz="1800" b="0" i="0" u="none" strike="noStrike" dirty="0">
                        <a:effectLst/>
                        <a:latin typeface="Arial" panose="020B0604020202020204" pitchFamily="34" charset="0"/>
                        <a:cs typeface="Arial" panose="020B0604020202020204" pitchFamily="34" charset="0"/>
                      </a:endParaRPr>
                    </a:p>
                  </a:txBody>
                  <a:tcPr marL="0" marR="0" marT="0" marB="0"/>
                </a:tc>
              </a:tr>
              <a:tr h="370840">
                <a:tc>
                  <a:txBody>
                    <a:bodyPr/>
                    <a:lstStyle/>
                    <a:p>
                      <a:r>
                        <a:rPr lang="en-ZA" sz="1800" baseline="0" dirty="0" smtClean="0">
                          <a:latin typeface="Arial" panose="020B0604020202020204" pitchFamily="34" charset="0"/>
                          <a:cs typeface="Arial" panose="020B0604020202020204" pitchFamily="34" charset="0"/>
                        </a:rPr>
                        <a:t>QSE </a:t>
                      </a:r>
                      <a:endParaRPr lang="en-ZA" sz="1800" dirty="0">
                        <a:latin typeface="Arial" panose="020B0604020202020204" pitchFamily="34" charset="0"/>
                        <a:cs typeface="Arial" panose="020B0604020202020204" pitchFamily="34" charset="0"/>
                      </a:endParaRPr>
                    </a:p>
                  </a:txBody>
                  <a:tcPr marL="91449" marR="91449" marT="45733" marB="45733"/>
                </a:tc>
                <a:tc>
                  <a:txBody>
                    <a:bodyPr/>
                    <a:lstStyle/>
                    <a:p>
                      <a:pPr marL="0" algn="r" defTabSz="457200" rtl="0" eaLnBrk="1" fontAlgn="b" latinLnBrk="0" hangingPunct="1"/>
                      <a:r>
                        <a:rPr lang="en-US" sz="1800" u="none" strike="noStrike" kern="1200" dirty="0">
                          <a:solidFill>
                            <a:schemeClr val="dk1"/>
                          </a:solidFill>
                          <a:effectLst/>
                          <a:latin typeface="Arial" panose="020B0604020202020204" pitchFamily="34" charset="0"/>
                          <a:ea typeface="+mn-ea"/>
                          <a:cs typeface="Arial" panose="020B0604020202020204" pitchFamily="34" charset="0"/>
                        </a:rPr>
                        <a:t>  </a:t>
                      </a:r>
                      <a:r>
                        <a:rPr lang="en-US" sz="1800" u="none" strike="noStrike" kern="1200" dirty="0" smtClean="0">
                          <a:solidFill>
                            <a:schemeClr val="dk1"/>
                          </a:solidFill>
                          <a:effectLst/>
                          <a:latin typeface="Arial" panose="020B0604020202020204" pitchFamily="34" charset="0"/>
                          <a:ea typeface="+mn-ea"/>
                          <a:cs typeface="Arial" panose="020B0604020202020204" pitchFamily="34" charset="0"/>
                        </a:rPr>
                        <a:t>R  </a:t>
                      </a:r>
                      <a:r>
                        <a:rPr lang="en-US" sz="1800" u="none" strike="noStrike" kern="1200" dirty="0">
                          <a:solidFill>
                            <a:schemeClr val="dk1"/>
                          </a:solidFill>
                          <a:effectLst/>
                          <a:latin typeface="Arial" panose="020B0604020202020204" pitchFamily="34" charset="0"/>
                          <a:ea typeface="+mn-ea"/>
                          <a:cs typeface="Arial" panose="020B0604020202020204" pitchFamily="34" charset="0"/>
                        </a:rPr>
                        <a:t>82,014,048.08 </a:t>
                      </a:r>
                    </a:p>
                  </a:txBody>
                  <a:tcPr marL="9525" marR="9525" marT="9525" marB="0" anchor="b"/>
                </a:tc>
                <a:tc>
                  <a:txBody>
                    <a:bodyPr/>
                    <a:lstStyle/>
                    <a:p>
                      <a:pPr algn="ctr" fontAlgn="b"/>
                      <a:r>
                        <a:rPr lang="en-ZA" sz="1800" u="none" strike="noStrike" dirty="0" smtClean="0">
                          <a:effectLst/>
                          <a:latin typeface="Arial" panose="020B0604020202020204" pitchFamily="34" charset="0"/>
                          <a:cs typeface="Arial" panose="020B0604020202020204" pitchFamily="34" charset="0"/>
                        </a:rPr>
                        <a:t>27%</a:t>
                      </a:r>
                      <a:endParaRPr lang="en-ZA" sz="1800" b="0" i="0" u="none" strike="noStrike" dirty="0">
                        <a:effectLst/>
                        <a:latin typeface="Arial" panose="020B0604020202020204" pitchFamily="34" charset="0"/>
                        <a:cs typeface="Arial" panose="020B0604020202020204" pitchFamily="34" charset="0"/>
                      </a:endParaRPr>
                    </a:p>
                  </a:txBody>
                  <a:tcPr marL="0" marR="0" marT="0" marB="0"/>
                </a:tc>
              </a:tr>
              <a:tr h="370840">
                <a:tc>
                  <a:txBody>
                    <a:bodyPr/>
                    <a:lstStyle/>
                    <a:p>
                      <a:r>
                        <a:rPr lang="en-ZA" sz="1800" dirty="0" smtClean="0">
                          <a:latin typeface="Arial" panose="020B0604020202020204" pitchFamily="34" charset="0"/>
                          <a:cs typeface="Arial" panose="020B0604020202020204" pitchFamily="34" charset="0"/>
                        </a:rPr>
                        <a:t>Large</a:t>
                      </a:r>
                      <a:r>
                        <a:rPr lang="en-ZA" sz="1800" baseline="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a:txBody>
                  <a:tcPr marL="91449" marR="91449" marT="45733" marB="45733"/>
                </a:tc>
                <a:tc>
                  <a:txBody>
                    <a:bodyPr/>
                    <a:lstStyle/>
                    <a:p>
                      <a:pPr algn="r" fontAlgn="b"/>
                      <a:r>
                        <a:rPr lang="en-ZA" sz="1800" u="none" strike="noStrike" dirty="0" smtClean="0">
                          <a:effectLst/>
                          <a:latin typeface="Arial" panose="020B0604020202020204" pitchFamily="34" charset="0"/>
                          <a:cs typeface="Arial" panose="020B0604020202020204" pitchFamily="34" charset="0"/>
                        </a:rPr>
                        <a:t>R 185 475 572.24</a:t>
                      </a:r>
                      <a:endParaRPr lang="en-ZA" sz="1800" b="0" i="0" u="none" strike="noStrike" dirty="0">
                        <a:effectLst/>
                        <a:latin typeface="Arial" panose="020B0604020202020204" pitchFamily="34" charset="0"/>
                        <a:cs typeface="Arial" panose="020B0604020202020204" pitchFamily="34" charset="0"/>
                      </a:endParaRPr>
                    </a:p>
                  </a:txBody>
                  <a:tcPr marL="0" marR="0" marT="0" marB="0"/>
                </a:tc>
                <a:tc>
                  <a:txBody>
                    <a:bodyPr/>
                    <a:lstStyle/>
                    <a:p>
                      <a:pPr algn="ctr" fontAlgn="b"/>
                      <a:r>
                        <a:rPr lang="en-ZA" sz="1800" u="none" strike="noStrike" dirty="0" smtClean="0">
                          <a:effectLst/>
                          <a:latin typeface="Arial" panose="020B0604020202020204" pitchFamily="34" charset="0"/>
                          <a:cs typeface="Arial" panose="020B0604020202020204" pitchFamily="34" charset="0"/>
                        </a:rPr>
                        <a:t>62%</a:t>
                      </a:r>
                      <a:endParaRPr lang="en-ZA" sz="1800" b="0" i="0" u="none" strike="noStrike" dirty="0">
                        <a:effectLst/>
                        <a:latin typeface="Arial" panose="020B0604020202020204" pitchFamily="34" charset="0"/>
                        <a:cs typeface="Arial" panose="020B0604020202020204" pitchFamily="34" charset="0"/>
                      </a:endParaRPr>
                    </a:p>
                  </a:txBody>
                  <a:tcPr marL="0" marR="0" marT="0" marB="0"/>
                </a:tc>
              </a:tr>
              <a:tr h="370840">
                <a:tc>
                  <a:txBody>
                    <a:bodyPr/>
                    <a:lstStyle/>
                    <a:p>
                      <a:r>
                        <a:rPr lang="en-ZA" sz="1800" b="1" dirty="0" smtClean="0">
                          <a:latin typeface="Arial" panose="020B0604020202020204" pitchFamily="34" charset="0"/>
                          <a:cs typeface="Arial" panose="020B0604020202020204" pitchFamily="34" charset="0"/>
                        </a:rPr>
                        <a:t>Total </a:t>
                      </a:r>
                      <a:endParaRPr lang="en-ZA" sz="1800" b="1" dirty="0">
                        <a:latin typeface="Arial" panose="020B0604020202020204" pitchFamily="34" charset="0"/>
                        <a:cs typeface="Arial" panose="020B0604020202020204" pitchFamily="34" charset="0"/>
                      </a:endParaRPr>
                    </a:p>
                  </a:txBody>
                  <a:tcPr marL="91449" marR="91449" marT="45733" marB="45733"/>
                </a:tc>
                <a:tc>
                  <a:txBody>
                    <a:bodyPr/>
                    <a:lstStyle/>
                    <a:p>
                      <a:pPr marL="0" algn="r" defTabSz="457200" rtl="0" eaLnBrk="1" fontAlgn="b" latinLnBrk="0" hangingPunct="1"/>
                      <a:r>
                        <a:rPr lang="en-US" sz="1800" b="1" u="none" strike="noStrike" kern="1200" dirty="0" smtClean="0">
                          <a:solidFill>
                            <a:schemeClr val="dk1"/>
                          </a:solidFill>
                          <a:effectLst/>
                          <a:latin typeface="Arial" panose="020B0604020202020204" pitchFamily="34" charset="0"/>
                          <a:ea typeface="+mn-ea"/>
                          <a:cs typeface="Arial" panose="020B0604020202020204" pitchFamily="34" charset="0"/>
                        </a:rPr>
                        <a:t>R </a:t>
                      </a:r>
                      <a:r>
                        <a:rPr lang="en-US" sz="1800" b="1" u="none" strike="noStrike" kern="1200" dirty="0">
                          <a:solidFill>
                            <a:schemeClr val="dk1"/>
                          </a:solidFill>
                          <a:effectLst/>
                          <a:latin typeface="Arial" panose="020B0604020202020204" pitchFamily="34" charset="0"/>
                          <a:ea typeface="+mn-ea"/>
                          <a:cs typeface="Arial" panose="020B0604020202020204" pitchFamily="34" charset="0"/>
                        </a:rPr>
                        <a:t>300,356,523.64 </a:t>
                      </a:r>
                    </a:p>
                  </a:txBody>
                  <a:tcPr marL="9525" marR="9525" marT="9525" marB="0" anchor="b"/>
                </a:tc>
                <a:tc>
                  <a:txBody>
                    <a:bodyPr/>
                    <a:lstStyle/>
                    <a:p>
                      <a:pPr algn="ctr" fontAlgn="b"/>
                      <a:r>
                        <a:rPr lang="en-ZA" sz="1800" b="1" u="none" strike="noStrike" dirty="0" smtClean="0">
                          <a:effectLst/>
                          <a:latin typeface="Arial" panose="020B0604020202020204" pitchFamily="34" charset="0"/>
                          <a:cs typeface="Arial" panose="020B0604020202020204" pitchFamily="34" charset="0"/>
                        </a:rPr>
                        <a:t>100%</a:t>
                      </a:r>
                      <a:endParaRPr lang="en-ZA" sz="1800" b="1" i="0" u="none" strike="noStrike" dirty="0">
                        <a:effectLst/>
                        <a:latin typeface="Arial" panose="020B0604020202020204" pitchFamily="34" charset="0"/>
                        <a:cs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xmlns="" val="35957511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76518"/>
            <a:ext cx="7202384" cy="594042"/>
          </a:xfrm>
        </p:spPr>
        <p:txBody>
          <a:bodyPr/>
          <a:lstStyle/>
          <a:p>
            <a:r>
              <a:rPr lang="en-ZA" sz="2800" b="1" dirty="0" smtClean="0"/>
              <a:t>Functionality of </a:t>
            </a:r>
            <a:r>
              <a:rPr lang="en-ZA" sz="2800" b="1" dirty="0" err="1" smtClean="0"/>
              <a:t>SCM</a:t>
            </a:r>
            <a:endParaRPr lang="en-ZA" sz="2800" b="1" dirty="0"/>
          </a:p>
        </p:txBody>
      </p:sp>
      <p:sp>
        <p:nvSpPr>
          <p:cNvPr id="3" name="Content Placeholder 2"/>
          <p:cNvSpPr>
            <a:spLocks noGrp="1"/>
          </p:cNvSpPr>
          <p:nvPr>
            <p:ph idx="1"/>
          </p:nvPr>
        </p:nvSpPr>
        <p:spPr>
          <a:xfrm>
            <a:off x="1484416" y="1028700"/>
            <a:ext cx="7202384" cy="5143183"/>
          </a:xfrm>
        </p:spPr>
        <p:txBody>
          <a:bodyPr/>
          <a:lstStyle/>
          <a:p>
            <a:pPr marL="0" indent="0" algn="just">
              <a:buNone/>
            </a:pPr>
            <a:r>
              <a:rPr lang="en-ZA" sz="2000" b="1" dirty="0" smtClean="0"/>
              <a:t>Risks</a:t>
            </a:r>
            <a:endParaRPr lang="en-ZA" sz="2000" dirty="0" smtClean="0"/>
          </a:p>
          <a:p>
            <a:pPr algn="just"/>
            <a:r>
              <a:rPr lang="en-ZA" sz="1800" dirty="0" smtClean="0"/>
              <a:t>Poor project management (including contract management)</a:t>
            </a:r>
          </a:p>
          <a:p>
            <a:pPr algn="just"/>
            <a:r>
              <a:rPr lang="en-ZA" sz="1800" dirty="0" smtClean="0"/>
              <a:t>Fraudulent </a:t>
            </a:r>
            <a:r>
              <a:rPr lang="en-ZA" sz="1800" dirty="0"/>
              <a:t>purchase orders issued in the name of the Department.</a:t>
            </a:r>
          </a:p>
          <a:p>
            <a:pPr algn="just"/>
            <a:r>
              <a:rPr lang="en-ZA" sz="1800" dirty="0"/>
              <a:t>Inability to verify information on the declaration forms done by service providers when submitting bid documents.</a:t>
            </a:r>
          </a:p>
          <a:p>
            <a:pPr algn="just"/>
            <a:r>
              <a:rPr lang="en-ZA" sz="1800" dirty="0"/>
              <a:t>Lack of tools to verify relations between the service providers and Departmental employees</a:t>
            </a:r>
            <a:r>
              <a:rPr lang="en-ZA" sz="1800" dirty="0" smtClean="0"/>
              <a:t>.</a:t>
            </a:r>
            <a:r>
              <a:rPr lang="en-ZA" sz="2000" dirty="0" smtClean="0"/>
              <a:t> </a:t>
            </a:r>
            <a:endParaRPr lang="en-ZA" sz="20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35</a:t>
            </a:fld>
            <a:endParaRPr lang="en-US" dirty="0"/>
          </a:p>
        </p:txBody>
      </p:sp>
    </p:spTree>
    <p:extLst>
      <p:ext uri="{BB962C8B-B14F-4D97-AF65-F5344CB8AC3E}">
        <p14:creationId xmlns:p14="http://schemas.microsoft.com/office/powerpoint/2010/main" xmlns="" val="839222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76518"/>
            <a:ext cx="7202384" cy="594042"/>
          </a:xfrm>
        </p:spPr>
        <p:txBody>
          <a:bodyPr/>
          <a:lstStyle/>
          <a:p>
            <a:r>
              <a:rPr lang="en-ZA" sz="2800" b="1" dirty="0" err="1" smtClean="0"/>
              <a:t>SCM</a:t>
            </a:r>
            <a:r>
              <a:rPr lang="en-ZA" sz="2800" b="1" dirty="0" smtClean="0"/>
              <a:t> issues</a:t>
            </a:r>
            <a:endParaRPr lang="en-ZA" sz="2800" b="1" dirty="0"/>
          </a:p>
        </p:txBody>
      </p:sp>
      <p:sp>
        <p:nvSpPr>
          <p:cNvPr id="3" name="Content Placeholder 2"/>
          <p:cNvSpPr>
            <a:spLocks noGrp="1"/>
          </p:cNvSpPr>
          <p:nvPr>
            <p:ph idx="1"/>
          </p:nvPr>
        </p:nvSpPr>
        <p:spPr>
          <a:xfrm>
            <a:off x="1484416" y="1028701"/>
            <a:ext cx="7202384" cy="4457700"/>
          </a:xfrm>
        </p:spPr>
        <p:txBody>
          <a:bodyPr/>
          <a:lstStyle/>
          <a:p>
            <a:pPr marL="0" indent="0" algn="just">
              <a:buNone/>
            </a:pPr>
            <a:r>
              <a:rPr lang="en-ZA" sz="2000" b="1" dirty="0" smtClean="0"/>
              <a:t>Governance </a:t>
            </a:r>
            <a:endParaRPr lang="en-ZA" sz="2000" dirty="0" smtClean="0"/>
          </a:p>
          <a:p>
            <a:pPr algn="just">
              <a:defRPr/>
            </a:pPr>
            <a:r>
              <a:rPr lang="en-ZA" altLang="en-US" sz="1800" dirty="0"/>
              <a:t>The new Bid Specification Committee has been approved. The committee comprised of cross functional teams from different branches. </a:t>
            </a:r>
          </a:p>
          <a:p>
            <a:pPr algn="just">
              <a:defRPr/>
            </a:pPr>
            <a:r>
              <a:rPr lang="en-ZA" altLang="en-US" sz="1800" dirty="0"/>
              <a:t>The new additional members </a:t>
            </a:r>
            <a:r>
              <a:rPr lang="en-ZA" altLang="en-US" sz="1800" dirty="0" smtClean="0"/>
              <a:t>have </a:t>
            </a:r>
            <a:r>
              <a:rPr lang="en-ZA" altLang="en-US" sz="1800" dirty="0"/>
              <a:t>been recommended to Bid Adjudication Committee to replace members who resigned to ensure that the committee is always functional. </a:t>
            </a:r>
          </a:p>
          <a:p>
            <a:pPr algn="just">
              <a:defRPr/>
            </a:pPr>
            <a:r>
              <a:rPr lang="en-ZA" altLang="en-US" sz="1800" dirty="0"/>
              <a:t>The ITC committee is in place to review and recommend information technology related requirements of the Department.  </a:t>
            </a:r>
          </a:p>
          <a:p>
            <a:pPr algn="just">
              <a:defRPr/>
            </a:pPr>
            <a:r>
              <a:rPr lang="en-ZA" altLang="en-US" sz="1800" dirty="0"/>
              <a:t>The </a:t>
            </a:r>
            <a:r>
              <a:rPr lang="en-ZA" altLang="en-US" sz="1800" dirty="0" err="1"/>
              <a:t>SCM</a:t>
            </a:r>
            <a:r>
              <a:rPr lang="en-ZA" altLang="en-US" sz="1800" dirty="0"/>
              <a:t> delegations of authority are currently under review</a:t>
            </a:r>
            <a:endParaRPr lang="en-ZA" sz="1800" dirty="0"/>
          </a:p>
          <a:p>
            <a:pPr marL="0" indent="0" algn="just">
              <a:buNone/>
            </a:pPr>
            <a:endParaRPr lang="en-ZA" sz="2000" b="1" dirty="0" smtClean="0"/>
          </a:p>
          <a:p>
            <a:pPr marL="0" indent="0" algn="just">
              <a:buNone/>
            </a:pPr>
            <a:r>
              <a:rPr lang="en-ZA" sz="2000" b="1" dirty="0" smtClean="0"/>
              <a:t>Major deviations</a:t>
            </a:r>
          </a:p>
          <a:p>
            <a:pPr algn="just">
              <a:defRPr/>
            </a:pPr>
            <a:r>
              <a:rPr lang="en-US" altLang="en-US" sz="1800" dirty="0"/>
              <a:t>There were no deviations </a:t>
            </a:r>
            <a:r>
              <a:rPr lang="en-US" altLang="en-US" sz="1800" dirty="0" smtClean="0"/>
              <a:t>requested </a:t>
            </a:r>
            <a:r>
              <a:rPr lang="en-US" altLang="en-US" sz="1800" dirty="0"/>
              <a:t>in the first quarter. </a:t>
            </a:r>
            <a:endParaRPr lang="en-ZA" altLang="en-US" sz="1800" dirty="0"/>
          </a:p>
          <a:p>
            <a:pPr marL="0" indent="0" algn="just">
              <a:buNone/>
            </a:pPr>
            <a:endParaRPr lang="en-ZA" sz="2000" dirty="0" smtClean="0"/>
          </a:p>
          <a:p>
            <a:pPr marL="0" indent="0">
              <a:buNone/>
            </a:pPr>
            <a:r>
              <a:rPr lang="en-ZA" sz="2000" dirty="0" smtClean="0"/>
              <a:t> </a:t>
            </a:r>
            <a:endParaRPr lang="en-ZA" sz="20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36</a:t>
            </a:fld>
            <a:endParaRPr lang="en-US" dirty="0"/>
          </a:p>
        </p:txBody>
      </p:sp>
    </p:spTree>
    <p:extLst>
      <p:ext uri="{BB962C8B-B14F-4D97-AF65-F5344CB8AC3E}">
        <p14:creationId xmlns:p14="http://schemas.microsoft.com/office/powerpoint/2010/main" xmlns="" val="7493964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76518"/>
            <a:ext cx="7202384" cy="594042"/>
          </a:xfrm>
        </p:spPr>
        <p:txBody>
          <a:bodyPr/>
          <a:lstStyle/>
          <a:p>
            <a:r>
              <a:rPr lang="en-ZA" sz="2800" b="1" dirty="0" err="1" smtClean="0"/>
              <a:t>SCM</a:t>
            </a:r>
            <a:r>
              <a:rPr lang="en-ZA" sz="2800" b="1" dirty="0" smtClean="0"/>
              <a:t> issues</a:t>
            </a:r>
            <a:endParaRPr lang="en-ZA" sz="2800" b="1" dirty="0"/>
          </a:p>
        </p:txBody>
      </p:sp>
      <p:sp>
        <p:nvSpPr>
          <p:cNvPr id="3" name="Content Placeholder 2"/>
          <p:cNvSpPr>
            <a:spLocks noGrp="1"/>
          </p:cNvSpPr>
          <p:nvPr>
            <p:ph idx="1"/>
          </p:nvPr>
        </p:nvSpPr>
        <p:spPr>
          <a:xfrm>
            <a:off x="1484416" y="714796"/>
            <a:ext cx="7202384" cy="5143183"/>
          </a:xfrm>
        </p:spPr>
        <p:txBody>
          <a:bodyPr/>
          <a:lstStyle/>
          <a:p>
            <a:pPr marL="0" indent="0" algn="just">
              <a:buNone/>
            </a:pPr>
            <a:r>
              <a:rPr lang="en-ZA" sz="2000" b="1" dirty="0" smtClean="0"/>
              <a:t>Procurement activity</a:t>
            </a:r>
            <a:endParaRPr lang="en-ZA" sz="2000" dirty="0" smtClean="0"/>
          </a:p>
          <a:p>
            <a:pPr algn="just">
              <a:defRPr/>
            </a:pPr>
            <a:r>
              <a:rPr lang="en-ZA" altLang="en-US" sz="1800" dirty="0" smtClean="0"/>
              <a:t>Towards the end of June 2018, the </a:t>
            </a:r>
            <a:r>
              <a:rPr lang="en-ZA" altLang="en-US" sz="1800" dirty="0"/>
              <a:t>Department suspended procurement activity </a:t>
            </a:r>
            <a:r>
              <a:rPr lang="en-ZA" altLang="en-US" sz="1800" dirty="0" smtClean="0"/>
              <a:t>to </a:t>
            </a:r>
            <a:r>
              <a:rPr lang="en-ZA" altLang="en-US" sz="1800" dirty="0"/>
              <a:t>allow for the payment of outstanding invoices. Only critical requirements / items are allowed. </a:t>
            </a:r>
          </a:p>
          <a:p>
            <a:pPr algn="just">
              <a:defRPr/>
            </a:pPr>
            <a:r>
              <a:rPr lang="en-ZA" altLang="en-US" sz="1800" dirty="0"/>
              <a:t>As a result, the Department did not advertise any tender during the first quarter of </a:t>
            </a:r>
            <a:r>
              <a:rPr lang="en-ZA" altLang="en-US" sz="1800" dirty="0" smtClean="0"/>
              <a:t>2018/19 FY.</a:t>
            </a:r>
          </a:p>
          <a:p>
            <a:pPr algn="just">
              <a:defRPr/>
            </a:pPr>
            <a:r>
              <a:rPr lang="en-ZA" altLang="en-US" sz="1800" dirty="0" smtClean="0"/>
              <a:t>The procurement plan is being revised to align with the reprioritised budget. </a:t>
            </a:r>
          </a:p>
          <a:p>
            <a:pPr marL="0" indent="0" algn="just">
              <a:buNone/>
            </a:pPr>
            <a:endParaRPr lang="en-ZA" sz="2000" b="1" dirty="0" smtClean="0"/>
          </a:p>
          <a:p>
            <a:pPr marL="0" indent="0" algn="just">
              <a:buNone/>
            </a:pPr>
            <a:r>
              <a:rPr lang="en-ZA" sz="2000" b="1" dirty="0" smtClean="0"/>
              <a:t>Risks and opportunities in contract management</a:t>
            </a:r>
          </a:p>
          <a:p>
            <a:pPr algn="just">
              <a:defRPr/>
            </a:pPr>
            <a:r>
              <a:rPr lang="en-US" altLang="en-US" sz="1800" dirty="0"/>
              <a:t>The major risk associated with contract management is expenditure exceeding the contract amount due to contract escalations. </a:t>
            </a:r>
            <a:endParaRPr lang="en-ZA" altLang="en-US" sz="1800" dirty="0"/>
          </a:p>
          <a:p>
            <a:pPr algn="just">
              <a:defRPr/>
            </a:pPr>
            <a:r>
              <a:rPr lang="en-ZA" altLang="en-US" sz="1800" dirty="0"/>
              <a:t>In an effort to reduce costs, the Department is currently reviewing all contracts with a view to suspend / or terminate / or reduce volumes in a contract. The review of contracts include MOU’s with implementing </a:t>
            </a:r>
            <a:r>
              <a:rPr lang="en-ZA" altLang="en-US" sz="1800" dirty="0" smtClean="0"/>
              <a:t> agents</a:t>
            </a:r>
            <a:r>
              <a:rPr lang="en-ZA" altLang="en-US" sz="1800" dirty="0"/>
              <a:t>.</a:t>
            </a:r>
            <a:endParaRPr lang="en-ZA" sz="1800" dirty="0"/>
          </a:p>
          <a:p>
            <a:pPr marL="0" indent="0">
              <a:buNone/>
            </a:pPr>
            <a:r>
              <a:rPr lang="en-ZA" sz="2000" dirty="0" smtClean="0"/>
              <a:t> </a:t>
            </a:r>
            <a:endParaRPr lang="en-ZA" sz="20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37</a:t>
            </a:fld>
            <a:endParaRPr lang="en-US" dirty="0"/>
          </a:p>
        </p:txBody>
      </p:sp>
    </p:spTree>
    <p:extLst>
      <p:ext uri="{BB962C8B-B14F-4D97-AF65-F5344CB8AC3E}">
        <p14:creationId xmlns:p14="http://schemas.microsoft.com/office/powerpoint/2010/main" xmlns="" val="8555096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US" sz="3200" dirty="0">
                <a:latin typeface="Arial" pitchFamily="34" charset="0"/>
                <a:cs typeface="Arial" pitchFamily="34" charset="0"/>
              </a:rPr>
              <a:t>Part </a:t>
            </a:r>
            <a:r>
              <a:rPr lang="en-US" sz="3200" dirty="0" smtClean="0">
                <a:latin typeface="Arial" pitchFamily="34" charset="0"/>
                <a:cs typeface="Arial" pitchFamily="34" charset="0"/>
              </a:rPr>
              <a:t>C: </a:t>
            </a:r>
            <a:r>
              <a:rPr lang="en-ZA" sz="3200" dirty="0">
                <a:latin typeface="Arial" pitchFamily="34" charset="0"/>
                <a:cs typeface="Arial" pitchFamily="34" charset="0"/>
              </a:rPr>
              <a:t>Progress on </a:t>
            </a:r>
            <a:r>
              <a:rPr lang="en-ZA" sz="3200" dirty="0" smtClean="0">
                <a:latin typeface="Arial" pitchFamily="34" charset="0"/>
                <a:cs typeface="Arial" pitchFamily="34" charset="0"/>
              </a:rPr>
              <a:t>2016/17 </a:t>
            </a:r>
            <a:r>
              <a:rPr lang="en-ZA" sz="3200" dirty="0">
                <a:latin typeface="Arial" pitchFamily="34" charset="0"/>
                <a:cs typeface="Arial" pitchFamily="34" charset="0"/>
              </a:rPr>
              <a:t>audit outcomes</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38</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1834431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97214"/>
            <a:ext cx="7202384" cy="1090141"/>
          </a:xfrm>
        </p:spPr>
        <p:txBody>
          <a:bodyPr/>
          <a:lstStyle/>
          <a:p>
            <a:r>
              <a:rPr lang="en-US" sz="3600" dirty="0" smtClean="0"/>
              <a:t>Implementation of post audit action</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80632795"/>
              </p:ext>
            </p:extLst>
          </p:nvPr>
        </p:nvGraphicFramePr>
        <p:xfrm>
          <a:off x="1484313" y="1368184"/>
          <a:ext cx="7202487" cy="4556760"/>
        </p:xfrm>
        <a:graphic>
          <a:graphicData uri="http://schemas.openxmlformats.org/drawingml/2006/table">
            <a:tbl>
              <a:tblPr firstRow="1" bandRow="1">
                <a:tableStyleId>{F5AB1C69-6EDB-4FF4-983F-18BD219EF322}</a:tableStyleId>
              </a:tblPr>
              <a:tblGrid>
                <a:gridCol w="2105048"/>
                <a:gridCol w="1269242"/>
                <a:gridCol w="3828197"/>
              </a:tblGrid>
              <a:tr h="370840">
                <a:tc>
                  <a:txBody>
                    <a:bodyPr/>
                    <a:lstStyle/>
                    <a:p>
                      <a:pPr marL="0" marR="0">
                        <a:spcBef>
                          <a:spcPts val="0"/>
                        </a:spcBef>
                        <a:spcAft>
                          <a:spcPts val="0"/>
                        </a:spcAft>
                      </a:pPr>
                      <a:r>
                        <a:rPr lang="en-ZA" sz="1300" b="1" spc="-25" dirty="0">
                          <a:effectLst/>
                          <a:latin typeface="Arial"/>
                          <a:ea typeface="Times New Roman"/>
                          <a:cs typeface="Arial"/>
                        </a:rPr>
                        <a:t>Nature of qualification, disclaimer, adverse opinion and matters of non-compliance</a:t>
                      </a:r>
                      <a:endParaRPr lang="en-US" sz="1300" b="1" spc="-25"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ZA" sz="1300" b="1" spc="-25" dirty="0">
                          <a:effectLst/>
                          <a:latin typeface="Arial"/>
                          <a:ea typeface="Times New Roman"/>
                          <a:cs typeface="Arial"/>
                        </a:rPr>
                        <a:t>Financial year in which it first arose</a:t>
                      </a:r>
                      <a:endParaRPr lang="en-US" sz="1300" b="1" spc="-25"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ZA" sz="1300" b="1" spc="-25" dirty="0">
                          <a:effectLst/>
                          <a:latin typeface="Arial"/>
                          <a:ea typeface="Times New Roman"/>
                          <a:cs typeface="Arial"/>
                        </a:rPr>
                        <a:t>Progress made in clearing / resolving the matter</a:t>
                      </a:r>
                      <a:endParaRPr lang="en-US" sz="1300" b="1" spc="-25" dirty="0">
                        <a:effectLst/>
                        <a:latin typeface="Arial"/>
                        <a:ea typeface="Times New Roman"/>
                        <a:cs typeface="Times New Roman"/>
                      </a:endParaRPr>
                    </a:p>
                  </a:txBody>
                  <a:tcPr marL="68580" marR="68580" marT="0" marB="0"/>
                </a:tc>
              </a:tr>
              <a:tr h="370840">
                <a:tc>
                  <a:txBody>
                    <a:bodyPr/>
                    <a:lstStyle/>
                    <a:p>
                      <a:pPr marL="0" marR="0" algn="just">
                        <a:spcBef>
                          <a:spcPts val="0"/>
                        </a:spcBef>
                        <a:spcAft>
                          <a:spcPts val="0"/>
                        </a:spcAft>
                      </a:pPr>
                      <a:r>
                        <a:rPr lang="en-ZA" sz="1300" b="0" spc="0" dirty="0">
                          <a:effectLst/>
                          <a:latin typeface="Arial" panose="020B0604020202020204" pitchFamily="34" charset="0"/>
                          <a:ea typeface="Times New Roman"/>
                          <a:cs typeface="Arial" panose="020B0604020202020204" pitchFamily="34" charset="0"/>
                        </a:rPr>
                        <a:t>Irregular expenditure</a:t>
                      </a:r>
                      <a:endParaRPr lang="en-US" sz="1300" b="1" spc="-25"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a:spcBef>
                          <a:spcPts val="0"/>
                        </a:spcBef>
                        <a:spcAft>
                          <a:spcPts val="0"/>
                        </a:spcAft>
                      </a:pPr>
                      <a:r>
                        <a:rPr lang="en-ZA" sz="1300" b="0" spc="0" dirty="0">
                          <a:effectLst/>
                          <a:latin typeface="Arial" panose="020B0604020202020204" pitchFamily="34" charset="0"/>
                          <a:ea typeface="Times New Roman"/>
                          <a:cs typeface="Arial" panose="020B0604020202020204" pitchFamily="34" charset="0"/>
                        </a:rPr>
                        <a:t>2016/17</a:t>
                      </a:r>
                      <a:endParaRPr lang="en-US" sz="1300" b="1" spc="-25"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ZA" sz="1300" b="0" spc="0" dirty="0">
                          <a:solidFill>
                            <a:schemeClr val="tx1"/>
                          </a:solidFill>
                          <a:effectLst/>
                          <a:latin typeface="Arial" panose="020B0604020202020204" pitchFamily="34" charset="0"/>
                          <a:ea typeface="Times New Roman"/>
                          <a:cs typeface="Arial" panose="020B0604020202020204" pitchFamily="34" charset="0"/>
                        </a:rPr>
                        <a:t>Workshops were conducted with implementing agents (</a:t>
                      </a:r>
                      <a:r>
                        <a:rPr lang="en-ZA" sz="1300" b="0" spc="0" dirty="0" err="1">
                          <a:solidFill>
                            <a:schemeClr val="tx1"/>
                          </a:solidFill>
                          <a:effectLst/>
                          <a:latin typeface="Arial" panose="020B0604020202020204" pitchFamily="34" charset="0"/>
                          <a:ea typeface="Times New Roman"/>
                          <a:cs typeface="Arial" panose="020B0604020202020204" pitchFamily="34" charset="0"/>
                        </a:rPr>
                        <a:t>IAs</a:t>
                      </a:r>
                      <a:r>
                        <a:rPr lang="en-ZA" sz="1300" b="0" spc="0" dirty="0">
                          <a:solidFill>
                            <a:schemeClr val="tx1"/>
                          </a:solidFill>
                          <a:effectLst/>
                          <a:latin typeface="Arial" panose="020B0604020202020204" pitchFamily="34" charset="0"/>
                          <a:ea typeface="Times New Roman"/>
                          <a:cs typeface="Arial" panose="020B0604020202020204" pitchFamily="34" charset="0"/>
                        </a:rPr>
                        <a:t>) as an effort to prevent and minimise its recurrence at IA level.</a:t>
                      </a:r>
                      <a:endParaRPr lang="en-US" sz="1300" b="1" spc="-25"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a:spcBef>
                          <a:spcPts val="0"/>
                        </a:spcBef>
                        <a:spcAft>
                          <a:spcPts val="0"/>
                        </a:spcAft>
                      </a:pPr>
                      <a:r>
                        <a:rPr lang="en-ZA" sz="1300" b="0" spc="0">
                          <a:effectLst/>
                          <a:latin typeface="Arial" panose="020B0604020202020204" pitchFamily="34" charset="0"/>
                          <a:ea typeface="Times New Roman"/>
                          <a:cs typeface="Arial" panose="020B0604020202020204" pitchFamily="34" charset="0"/>
                        </a:rPr>
                        <a:t>Fruitless and wasteful expenditure</a:t>
                      </a:r>
                      <a:endParaRPr lang="en-US" sz="1300" b="1" spc="-25">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a:spcBef>
                          <a:spcPts val="0"/>
                        </a:spcBef>
                        <a:spcAft>
                          <a:spcPts val="0"/>
                        </a:spcAft>
                      </a:pPr>
                      <a:r>
                        <a:rPr lang="en-ZA" sz="1300" b="0" spc="0" dirty="0">
                          <a:effectLst/>
                          <a:latin typeface="Arial" panose="020B0604020202020204" pitchFamily="34" charset="0"/>
                          <a:ea typeface="Times New Roman"/>
                          <a:cs typeface="Arial" panose="020B0604020202020204" pitchFamily="34" charset="0"/>
                        </a:rPr>
                        <a:t>2016/17</a:t>
                      </a:r>
                      <a:endParaRPr lang="en-US" sz="1300" b="1" spc="-25"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ZA" sz="1300" b="0" spc="0" dirty="0">
                          <a:solidFill>
                            <a:schemeClr val="tx1"/>
                          </a:solidFill>
                          <a:effectLst/>
                          <a:latin typeface="Arial" panose="020B0604020202020204" pitchFamily="34" charset="0"/>
                          <a:ea typeface="Times New Roman"/>
                          <a:cs typeface="Arial" panose="020B0604020202020204" pitchFamily="34" charset="0"/>
                        </a:rPr>
                        <a:t>The process to review fruitless and wasteful expenditure is in progress and an amount of R54 million was resolved and cleared during the 2017/18 financial year.</a:t>
                      </a:r>
                      <a:endParaRPr lang="en-US" sz="1300" b="1" spc="-25"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a:spcBef>
                          <a:spcPts val="0"/>
                        </a:spcBef>
                        <a:spcAft>
                          <a:spcPts val="0"/>
                        </a:spcAft>
                      </a:pPr>
                      <a:r>
                        <a:rPr lang="en-ZA" sz="1300" b="0" spc="0">
                          <a:effectLst/>
                          <a:latin typeface="Arial" panose="020B0604020202020204" pitchFamily="34" charset="0"/>
                          <a:ea typeface="Times New Roman"/>
                          <a:cs typeface="Arial" panose="020B0604020202020204" pitchFamily="34" charset="0"/>
                        </a:rPr>
                        <a:t>Material uncertainty related to going concern / financial sustainability</a:t>
                      </a:r>
                      <a:endParaRPr lang="en-US" sz="1300" b="1" spc="-25">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a:lnSpc>
                          <a:spcPct val="115000"/>
                        </a:lnSpc>
                        <a:spcBef>
                          <a:spcPts val="0"/>
                        </a:spcBef>
                        <a:spcAft>
                          <a:spcPts val="1000"/>
                        </a:spcAft>
                      </a:pPr>
                      <a:r>
                        <a:rPr lang="en-ZA" sz="1300" dirty="0">
                          <a:effectLst/>
                          <a:latin typeface="Arial" panose="020B0604020202020204" pitchFamily="34" charset="0"/>
                          <a:ea typeface="Times New Roman"/>
                          <a:cs typeface="Arial" panose="020B0604020202020204" pitchFamily="34" charset="0"/>
                        </a:rPr>
                        <a:t>2016/17</a:t>
                      </a:r>
                      <a:endParaRPr lang="en-US" sz="13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just">
                        <a:spcBef>
                          <a:spcPts val="0"/>
                        </a:spcBef>
                        <a:spcAft>
                          <a:spcPts val="0"/>
                        </a:spcAft>
                      </a:pPr>
                      <a:r>
                        <a:rPr lang="en-ZA" sz="1300" b="0" spc="0" dirty="0" smtClean="0">
                          <a:solidFill>
                            <a:schemeClr val="tx1"/>
                          </a:solidFill>
                          <a:effectLst/>
                          <a:latin typeface="Arial" panose="020B0604020202020204" pitchFamily="34" charset="0"/>
                          <a:ea typeface="Times New Roman"/>
                          <a:cs typeface="Arial" panose="020B0604020202020204" pitchFamily="34" charset="0"/>
                        </a:rPr>
                        <a:t>There</a:t>
                      </a:r>
                      <a:r>
                        <a:rPr lang="en-ZA" sz="1300" b="0" spc="0" baseline="0" dirty="0" smtClean="0">
                          <a:solidFill>
                            <a:schemeClr val="tx1"/>
                          </a:solidFill>
                          <a:effectLst/>
                          <a:latin typeface="Arial" panose="020B0604020202020204" pitchFamily="34" charset="0"/>
                          <a:ea typeface="Times New Roman"/>
                          <a:cs typeface="Arial" panose="020B0604020202020204" pitchFamily="34" charset="0"/>
                        </a:rPr>
                        <a:t> is a </a:t>
                      </a:r>
                      <a:r>
                        <a:rPr lang="en-ZA" sz="1300" b="0" spc="0" dirty="0" smtClean="0">
                          <a:solidFill>
                            <a:schemeClr val="tx1"/>
                          </a:solidFill>
                          <a:effectLst/>
                          <a:latin typeface="Arial" panose="020B0604020202020204" pitchFamily="34" charset="0"/>
                          <a:ea typeface="Times New Roman"/>
                          <a:cs typeface="Arial" panose="020B0604020202020204" pitchFamily="34" charset="0"/>
                        </a:rPr>
                        <a:t> draft turnaround strategy</a:t>
                      </a:r>
                      <a:endParaRPr lang="en-US" sz="1300" b="1" spc="-25"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a:spcBef>
                          <a:spcPts val="0"/>
                        </a:spcBef>
                        <a:spcAft>
                          <a:spcPts val="0"/>
                        </a:spcAft>
                      </a:pPr>
                      <a:r>
                        <a:rPr lang="en-ZA" sz="1300" b="0" spc="0" dirty="0">
                          <a:effectLst/>
                          <a:latin typeface="Arial" panose="020B0604020202020204" pitchFamily="34" charset="0"/>
                          <a:ea typeface="Times New Roman"/>
                          <a:cs typeface="Arial" panose="020B0604020202020204" pitchFamily="34" charset="0"/>
                        </a:rPr>
                        <a:t>Restatement of corresponding figures</a:t>
                      </a:r>
                      <a:endParaRPr lang="en-US" sz="1300" b="1" spc="-25"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a:spcBef>
                          <a:spcPts val="0"/>
                        </a:spcBef>
                        <a:spcAft>
                          <a:spcPts val="0"/>
                        </a:spcAft>
                      </a:pPr>
                      <a:r>
                        <a:rPr lang="en-ZA" sz="1300" b="0" spc="0" dirty="0">
                          <a:effectLst/>
                          <a:latin typeface="Arial" panose="020B0604020202020204" pitchFamily="34" charset="0"/>
                          <a:ea typeface="Times New Roman"/>
                          <a:cs typeface="Arial" panose="020B0604020202020204" pitchFamily="34" charset="0"/>
                        </a:rPr>
                        <a:t>2016/17</a:t>
                      </a:r>
                      <a:endParaRPr lang="en-US" sz="1300" b="1" spc="-25" dirty="0">
                        <a:effectLst/>
                        <a:latin typeface="Arial" panose="020B0604020202020204" pitchFamily="34" charset="0"/>
                        <a:ea typeface="Times New Roman"/>
                        <a:cs typeface="Arial" panose="020B0604020202020204" pitchFamily="34" charset="0"/>
                      </a:endParaRPr>
                    </a:p>
                  </a:txBody>
                  <a:tcPr marL="68580" marR="68580" marT="0" marB="0"/>
                </a:tc>
                <a:tc rowSpan="2">
                  <a:txBody>
                    <a:bodyPr/>
                    <a:lstStyle/>
                    <a:p>
                      <a:pPr marL="0" marR="0" algn="just">
                        <a:spcBef>
                          <a:spcPts val="0"/>
                        </a:spcBef>
                        <a:spcAft>
                          <a:spcPts val="0"/>
                        </a:spcAft>
                      </a:pPr>
                      <a:r>
                        <a:rPr lang="en-ZA" sz="1300" b="0" spc="0" dirty="0">
                          <a:solidFill>
                            <a:schemeClr val="tx1"/>
                          </a:solidFill>
                          <a:effectLst/>
                          <a:latin typeface="Arial" panose="020B0604020202020204" pitchFamily="34" charset="0"/>
                          <a:ea typeface="Times New Roman"/>
                          <a:cs typeface="Arial" panose="020B0604020202020204" pitchFamily="34" charset="0"/>
                        </a:rPr>
                        <a:t>The Department introduced monthly financial statements during the 2017/18 financial year. These mainly enforce on-going reconciliations and the review of financial transactions to ensure the accuracy of disclosed information. In addition, quarterly and annual financial statements are reviewed by Internal Auditors prior to submitting to the National Treasury and the Office of the Auditor General.</a:t>
                      </a:r>
                      <a:endParaRPr lang="en-US" sz="1300" b="1" spc="-25"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spcBef>
                          <a:spcPts val="0"/>
                        </a:spcBef>
                        <a:spcAft>
                          <a:spcPts val="0"/>
                        </a:spcAft>
                      </a:pPr>
                      <a:r>
                        <a:rPr lang="en-ZA" sz="1300" b="0" spc="0">
                          <a:effectLst/>
                          <a:latin typeface="Arial" panose="020B0604020202020204" pitchFamily="34" charset="0"/>
                          <a:ea typeface="Times New Roman"/>
                          <a:cs typeface="Arial" panose="020B0604020202020204" pitchFamily="34" charset="0"/>
                        </a:rPr>
                        <a:t>Financial statements and annual reports</a:t>
                      </a:r>
                      <a:endParaRPr lang="en-US" sz="1300" b="1" spc="-25">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a:spcBef>
                          <a:spcPts val="0"/>
                        </a:spcBef>
                        <a:spcAft>
                          <a:spcPts val="0"/>
                        </a:spcAft>
                      </a:pPr>
                      <a:r>
                        <a:rPr lang="en-ZA" sz="1300" b="0" spc="0" dirty="0">
                          <a:effectLst/>
                          <a:latin typeface="Arial" panose="020B0604020202020204" pitchFamily="34" charset="0"/>
                          <a:ea typeface="Times New Roman"/>
                          <a:cs typeface="Arial" panose="020B0604020202020204" pitchFamily="34" charset="0"/>
                        </a:rPr>
                        <a:t>2016/17</a:t>
                      </a:r>
                      <a:endParaRPr lang="en-US" sz="1300" b="1" spc="-25" dirty="0">
                        <a:effectLst/>
                        <a:latin typeface="Arial" panose="020B0604020202020204" pitchFamily="34" charset="0"/>
                        <a:ea typeface="Times New Roman"/>
                        <a:cs typeface="Arial" panose="020B0604020202020204" pitchFamily="34" charset="0"/>
                      </a:endParaRPr>
                    </a:p>
                  </a:txBody>
                  <a:tcPr marL="68580" marR="68580" marT="0" marB="0"/>
                </a:tc>
                <a:tc v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39</a:t>
            </a:fld>
            <a:endParaRPr lang="en-US" dirty="0"/>
          </a:p>
        </p:txBody>
      </p:sp>
    </p:spTree>
    <p:extLst>
      <p:ext uri="{BB962C8B-B14F-4D97-AF65-F5344CB8AC3E}">
        <p14:creationId xmlns:p14="http://schemas.microsoft.com/office/powerpoint/2010/main" xmlns="" val="339990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6192" y="85446"/>
            <a:ext cx="7220607" cy="1143000"/>
          </a:xfrm>
        </p:spPr>
        <p:txBody>
          <a:bodyPr/>
          <a:lstStyle/>
          <a:p>
            <a:r>
              <a:rPr lang="en-ZA" sz="3600" dirty="0" smtClean="0">
                <a:latin typeface="Arial" pitchFamily="34" charset="0"/>
                <a:cs typeface="Arial" pitchFamily="34" charset="0"/>
              </a:rPr>
              <a:t>Analysis of quarter 1 performance </a:t>
            </a:r>
            <a:endParaRPr lang="en-ZA" sz="3600" dirty="0">
              <a:latin typeface="Arial" pitchFamily="34" charset="0"/>
              <a:cs typeface="Arial" pitchFamily="34" charset="0"/>
            </a:endParaRPr>
          </a:p>
        </p:txBody>
      </p:sp>
      <p:sp>
        <p:nvSpPr>
          <p:cNvPr id="7" name="Text Placeholder 6"/>
          <p:cNvSpPr>
            <a:spLocks noGrp="1"/>
          </p:cNvSpPr>
          <p:nvPr>
            <p:ph type="body" idx="1"/>
          </p:nvPr>
        </p:nvSpPr>
        <p:spPr>
          <a:xfrm>
            <a:off x="1466192" y="1535113"/>
            <a:ext cx="3462998" cy="639762"/>
          </a:xfrm>
        </p:spPr>
        <p:txBody>
          <a:bodyPr/>
          <a:lstStyle/>
          <a:p>
            <a:pPr algn="ctr"/>
            <a:r>
              <a:rPr lang="en-ZA" dirty="0" smtClean="0">
                <a:latin typeface="Arial" pitchFamily="34" charset="0"/>
                <a:cs typeface="Arial" pitchFamily="34" charset="0"/>
              </a:rPr>
              <a:t>Main Account</a:t>
            </a:r>
            <a:endParaRPr lang="en-ZA" dirty="0">
              <a:latin typeface="Arial" pitchFamily="34" charset="0"/>
              <a:cs typeface="Arial" pitchFamily="34" charset="0"/>
            </a:endParaRPr>
          </a:p>
        </p:txBody>
      </p:sp>
      <p:sp>
        <p:nvSpPr>
          <p:cNvPr id="9" name="Text Placeholder 8"/>
          <p:cNvSpPr>
            <a:spLocks noGrp="1"/>
          </p:cNvSpPr>
          <p:nvPr>
            <p:ph type="body" sz="quarter" idx="3"/>
          </p:nvPr>
        </p:nvSpPr>
        <p:spPr>
          <a:xfrm>
            <a:off x="5139559" y="1535113"/>
            <a:ext cx="3547241" cy="639762"/>
          </a:xfrm>
        </p:spPr>
        <p:txBody>
          <a:bodyPr/>
          <a:lstStyle/>
          <a:p>
            <a:pPr algn="ctr"/>
            <a:r>
              <a:rPr lang="en-ZA" dirty="0" smtClean="0">
                <a:latin typeface="Arial" pitchFamily="34" charset="0"/>
                <a:cs typeface="Arial" pitchFamily="34" charset="0"/>
              </a:rPr>
              <a:t>Water Trading</a:t>
            </a:r>
            <a:endParaRPr lang="en-ZA" dirty="0">
              <a:latin typeface="Arial" pitchFamily="34" charset="0"/>
              <a:cs typeface="Arial" pitchFamily="34" charset="0"/>
            </a:endParaRPr>
          </a:p>
        </p:txBody>
      </p:sp>
      <p:sp>
        <p:nvSpPr>
          <p:cNvPr id="11"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4</a:t>
            </a:fld>
            <a:endParaRPr lang="en-ZA" sz="1400" dirty="0">
              <a:latin typeface="Arial" pitchFamily="34" charset="0"/>
              <a:cs typeface="Arial" pitchFamily="34" charset="0"/>
            </a:endParaRPr>
          </a:p>
        </p:txBody>
      </p:sp>
      <p:graphicFrame>
        <p:nvGraphicFramePr>
          <p:cNvPr id="14" name="Content Placeholder 9"/>
          <p:cNvGraphicFramePr>
            <a:graphicFrameLocks/>
          </p:cNvGraphicFramePr>
          <p:nvPr>
            <p:extLst>
              <p:ext uri="{D42A27DB-BD31-4B8C-83A1-F6EECF244321}">
                <p14:modId xmlns:p14="http://schemas.microsoft.com/office/powerpoint/2010/main" xmlns="" val="2823701407"/>
              </p:ext>
            </p:extLst>
          </p:nvPr>
        </p:nvGraphicFramePr>
        <p:xfrm>
          <a:off x="1466192" y="2144758"/>
          <a:ext cx="3527425"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ontent Placeholder 10"/>
          <p:cNvGraphicFramePr>
            <a:graphicFrameLocks/>
          </p:cNvGraphicFramePr>
          <p:nvPr>
            <p:extLst>
              <p:ext uri="{D42A27DB-BD31-4B8C-83A1-F6EECF244321}">
                <p14:modId xmlns:p14="http://schemas.microsoft.com/office/powerpoint/2010/main" xmlns="" val="971194009"/>
              </p:ext>
            </p:extLst>
          </p:nvPr>
        </p:nvGraphicFramePr>
        <p:xfrm>
          <a:off x="4929190" y="2144758"/>
          <a:ext cx="3736310" cy="3951288"/>
        </p:xfrm>
        <a:graphic>
          <a:graphicData uri="http://schemas.openxmlformats.org/drawingml/2006/chart">
            <c:chart xmlns:c="http://schemas.openxmlformats.org/drawingml/2006/chart" xmlns:r="http://schemas.openxmlformats.org/officeDocument/2006/relationships" r:id="rId4"/>
          </a:graphicData>
        </a:graphic>
      </p:graphicFrame>
      <p:grpSp>
        <p:nvGrpSpPr>
          <p:cNvPr id="2" name="Group 5"/>
          <p:cNvGrpSpPr/>
          <p:nvPr/>
        </p:nvGrpSpPr>
        <p:grpSpPr>
          <a:xfrm>
            <a:off x="3569335" y="5867399"/>
            <a:ext cx="2615682" cy="547709"/>
            <a:chOff x="3505200" y="6324600"/>
            <a:chExt cx="2209800" cy="381000"/>
          </a:xfrm>
        </p:grpSpPr>
        <p:sp>
          <p:nvSpPr>
            <p:cNvPr id="15" name="Rectangle 14"/>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6" name="Rectangle 15"/>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7" name="Rectangle 16"/>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24510"/>
            <a:ext cx="7202384" cy="1090141"/>
          </a:xfrm>
        </p:spPr>
        <p:txBody>
          <a:bodyPr/>
          <a:lstStyle/>
          <a:p>
            <a:r>
              <a:rPr lang="en-US" sz="3600" dirty="0" smtClean="0"/>
              <a:t>Implementation of post audit action</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00247791"/>
              </p:ext>
            </p:extLst>
          </p:nvPr>
        </p:nvGraphicFramePr>
        <p:xfrm>
          <a:off x="1484313" y="1286296"/>
          <a:ext cx="7202487" cy="4937760"/>
        </p:xfrm>
        <a:graphic>
          <a:graphicData uri="http://schemas.openxmlformats.org/drawingml/2006/table">
            <a:tbl>
              <a:tblPr firstRow="1" bandRow="1">
                <a:tableStyleId>{F5AB1C69-6EDB-4FF4-983F-18BD219EF322}</a:tableStyleId>
              </a:tblPr>
              <a:tblGrid>
                <a:gridCol w="1954923"/>
                <a:gridCol w="1146412"/>
                <a:gridCol w="4101152"/>
              </a:tblGrid>
              <a:tr h="370840">
                <a:tc>
                  <a:txBody>
                    <a:bodyPr/>
                    <a:lstStyle/>
                    <a:p>
                      <a:pPr marL="0" marR="0" algn="l" defTabSz="457200" rtl="0" eaLnBrk="1" latinLnBrk="0" hangingPunct="1">
                        <a:spcBef>
                          <a:spcPts val="0"/>
                        </a:spcBef>
                        <a:spcAft>
                          <a:spcPts val="0"/>
                        </a:spcAft>
                      </a:pPr>
                      <a:r>
                        <a:rPr lang="en-ZA" sz="1200" b="1" kern="1200" spc="-25" dirty="0">
                          <a:solidFill>
                            <a:schemeClr val="lt1"/>
                          </a:solidFill>
                          <a:effectLst/>
                          <a:latin typeface="Arial"/>
                          <a:ea typeface="Times New Roman"/>
                          <a:cs typeface="Arial"/>
                        </a:rPr>
                        <a:t>Nature of qualification, disclaimer, adverse opinion and matters of non-compliance</a:t>
                      </a:r>
                      <a:endParaRPr lang="en-US" sz="1200" b="1" kern="1200" spc="-25" dirty="0">
                        <a:solidFill>
                          <a:schemeClr val="lt1"/>
                        </a:solidFill>
                        <a:effectLst/>
                        <a:latin typeface="Arial"/>
                        <a:ea typeface="Times New Roman"/>
                        <a:cs typeface="Arial"/>
                      </a:endParaRPr>
                    </a:p>
                  </a:txBody>
                  <a:tcPr marL="68580" marR="68580" marT="0" marB="0"/>
                </a:tc>
                <a:tc>
                  <a:txBody>
                    <a:bodyPr/>
                    <a:lstStyle/>
                    <a:p>
                      <a:pPr marL="0" marR="0" algn="l" defTabSz="457200" rtl="0" eaLnBrk="1" latinLnBrk="0" hangingPunct="1">
                        <a:spcBef>
                          <a:spcPts val="0"/>
                        </a:spcBef>
                        <a:spcAft>
                          <a:spcPts val="0"/>
                        </a:spcAft>
                      </a:pPr>
                      <a:r>
                        <a:rPr lang="en-ZA" sz="1200" b="1" kern="1200" spc="-25" dirty="0">
                          <a:solidFill>
                            <a:schemeClr val="lt1"/>
                          </a:solidFill>
                          <a:effectLst/>
                          <a:latin typeface="Arial"/>
                          <a:ea typeface="Times New Roman"/>
                          <a:cs typeface="Arial"/>
                        </a:rPr>
                        <a:t>Financial year in which it first arose</a:t>
                      </a:r>
                      <a:endParaRPr lang="en-US" sz="1200" b="1" kern="1200" spc="-25" dirty="0">
                        <a:solidFill>
                          <a:schemeClr val="lt1"/>
                        </a:solidFill>
                        <a:effectLst/>
                        <a:latin typeface="Arial"/>
                        <a:ea typeface="Times New Roman"/>
                        <a:cs typeface="Arial"/>
                      </a:endParaRPr>
                    </a:p>
                  </a:txBody>
                  <a:tcPr marL="68580" marR="68580" marT="0" marB="0"/>
                </a:tc>
                <a:tc>
                  <a:txBody>
                    <a:bodyPr/>
                    <a:lstStyle/>
                    <a:p>
                      <a:pPr marL="0" marR="0" algn="l" defTabSz="457200" rtl="0" eaLnBrk="1" latinLnBrk="0" hangingPunct="1">
                        <a:spcBef>
                          <a:spcPts val="0"/>
                        </a:spcBef>
                        <a:spcAft>
                          <a:spcPts val="0"/>
                        </a:spcAft>
                      </a:pPr>
                      <a:r>
                        <a:rPr lang="en-ZA" sz="1200" b="1" kern="1200" spc="-25" dirty="0">
                          <a:solidFill>
                            <a:schemeClr val="lt1"/>
                          </a:solidFill>
                          <a:effectLst/>
                          <a:latin typeface="Arial"/>
                          <a:ea typeface="Times New Roman"/>
                          <a:cs typeface="Arial"/>
                        </a:rPr>
                        <a:t>Progress made in clearing / resolving the matter</a:t>
                      </a:r>
                      <a:endParaRPr lang="en-US" sz="1200" b="1" kern="1200" spc="-25" dirty="0">
                        <a:solidFill>
                          <a:schemeClr val="lt1"/>
                        </a:solidFill>
                        <a:effectLst/>
                        <a:latin typeface="Arial"/>
                        <a:ea typeface="Times New Roman"/>
                        <a:cs typeface="Arial"/>
                      </a:endParaRPr>
                    </a:p>
                  </a:txBody>
                  <a:tcPr marL="68580" marR="68580" marT="0" marB="0"/>
                </a:tc>
              </a:tr>
              <a:tr h="370840">
                <a:tc>
                  <a:txBody>
                    <a:bodyPr/>
                    <a:lstStyle/>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Accruals and payables not recognised</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2016/17</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The Department implemented monthly engagements during the 2017/18 financial year between the finance and project office to streamline processes.</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A review of 2017/18 payments was also performed to adjust the 2016/2017 figures. </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An accrual policy has been developed and is in process of being approved.</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A standard operating procedure for accruals is being used to enforce the centralisation of receiving invoices.</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Unauthorised expenditure</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2016/17</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rowSpan="2">
                  <a:txBody>
                    <a:bodyPr/>
                    <a:lstStyle/>
                    <a:p>
                      <a:pPr marL="0" marR="0" algn="just" defTabSz="457200" rtl="0" eaLnBrk="1" latinLnBrk="0" hangingPunct="1">
                        <a:spcBef>
                          <a:spcPts val="0"/>
                        </a:spcBef>
                        <a:spcAft>
                          <a:spcPts val="0"/>
                        </a:spcAft>
                      </a:pPr>
                      <a:r>
                        <a:rPr lang="en-ZA" sz="1200" b="0" kern="1200" spc="0">
                          <a:solidFill>
                            <a:schemeClr val="tx1"/>
                          </a:solidFill>
                          <a:effectLst/>
                          <a:latin typeface="Arial" panose="020B0604020202020204" pitchFamily="34" charset="0"/>
                          <a:ea typeface="Times New Roman"/>
                          <a:cs typeface="Arial" panose="020B0604020202020204" pitchFamily="34" charset="0"/>
                        </a:rPr>
                        <a:t>The Department implements budget and expenditure monitoring and reporting to prevent unauthorised expenditure of the vote, main division of the vote and economic classification. </a:t>
                      </a:r>
                      <a:endParaRPr lang="en-US" sz="1200" b="0" kern="1200" spc="0">
                        <a:solidFill>
                          <a:schemeClr val="tx1"/>
                        </a:solidFill>
                        <a:effectLst/>
                        <a:latin typeface="Arial" panose="020B0604020202020204" pitchFamily="34" charset="0"/>
                        <a:ea typeface="Times New Roman"/>
                        <a:cs typeface="Arial" panose="020B0604020202020204" pitchFamily="34" charset="0"/>
                      </a:endParaRPr>
                    </a:p>
                    <a:p>
                      <a:pPr marL="0" marR="0" algn="just" defTabSz="457200" rtl="0" eaLnBrk="1" latinLnBrk="0" hangingPunct="1">
                        <a:spcBef>
                          <a:spcPts val="0"/>
                        </a:spcBef>
                        <a:spcAft>
                          <a:spcPts val="0"/>
                        </a:spcAft>
                      </a:pPr>
                      <a:r>
                        <a:rPr lang="en-ZA" sz="1200" b="0" kern="1200" spc="0">
                          <a:solidFill>
                            <a:schemeClr val="tx1"/>
                          </a:solidFill>
                          <a:effectLst/>
                          <a:latin typeface="Arial" panose="020B0604020202020204" pitchFamily="34" charset="0"/>
                          <a:ea typeface="Times New Roman"/>
                          <a:cs typeface="Arial" panose="020B0604020202020204" pitchFamily="34" charset="0"/>
                        </a:rPr>
                        <a:t>This entails preparing in-year budget and expenditure monitoring reports for the National Treasury and the Executive Authority. These reports are also presented to Top Management, Finance, Audit and Risk Management Committees and any other governance structures of the Department. </a:t>
                      </a:r>
                      <a:endParaRPr lang="en-US" sz="1200" b="0" kern="1200" spc="0">
                        <a:solidFill>
                          <a:schemeClr val="tx1"/>
                        </a:solidFill>
                        <a:effectLst/>
                        <a:latin typeface="Arial" panose="020B0604020202020204" pitchFamily="34" charset="0"/>
                        <a:ea typeface="Times New Roman"/>
                        <a:cs typeface="Arial" panose="020B0604020202020204" pitchFamily="34" charset="0"/>
                      </a:endParaRPr>
                    </a:p>
                    <a:p>
                      <a:pPr marL="0" marR="0" algn="just" defTabSz="457200" rtl="0" eaLnBrk="1" latinLnBrk="0" hangingPunct="1">
                        <a:spcBef>
                          <a:spcPts val="0"/>
                        </a:spcBef>
                        <a:spcAft>
                          <a:spcPts val="0"/>
                        </a:spcAft>
                      </a:pPr>
                      <a:r>
                        <a:rPr lang="en-ZA" sz="1200" b="0" kern="1200" spc="0">
                          <a:solidFill>
                            <a:schemeClr val="tx1"/>
                          </a:solidFill>
                          <a:effectLst/>
                          <a:latin typeface="Arial" panose="020B0604020202020204" pitchFamily="34" charset="0"/>
                          <a:ea typeface="Times New Roman"/>
                          <a:cs typeface="Arial" panose="020B0604020202020204" pitchFamily="34" charset="0"/>
                        </a:rPr>
                        <a:t>There are regular engagements on budget and expenditure issues at operational level to ensure compliance with inter alia allocation codes, confirmation of funds, etc.</a:t>
                      </a:r>
                      <a:endParaRPr lang="en-US" sz="1200" b="0" kern="1200" spc="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Budgets</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defTabSz="457200" rtl="0" eaLnBrk="1" latinLnBrk="0" hangingPunct="1">
                        <a:spcBef>
                          <a:spcPts val="0"/>
                        </a:spcBef>
                        <a:spcAft>
                          <a:spcPts val="0"/>
                        </a:spcAft>
                      </a:pPr>
                      <a:r>
                        <a:rPr lang="en-ZA" sz="1200" b="0" kern="1200" spc="0" dirty="0">
                          <a:solidFill>
                            <a:schemeClr val="tx1"/>
                          </a:solidFill>
                          <a:effectLst/>
                          <a:latin typeface="Arial" panose="020B0604020202020204" pitchFamily="34" charset="0"/>
                          <a:ea typeface="Times New Roman"/>
                          <a:cs typeface="Arial" panose="020B0604020202020204" pitchFamily="34" charset="0"/>
                        </a:rPr>
                        <a:t>2016/17</a:t>
                      </a:r>
                      <a:endParaRPr lang="en-US" sz="12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v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40</a:t>
            </a:fld>
            <a:endParaRPr lang="en-US" dirty="0"/>
          </a:p>
        </p:txBody>
      </p:sp>
    </p:spTree>
    <p:extLst>
      <p:ext uri="{BB962C8B-B14F-4D97-AF65-F5344CB8AC3E}">
        <p14:creationId xmlns:p14="http://schemas.microsoft.com/office/powerpoint/2010/main" xmlns="" val="944390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24510"/>
            <a:ext cx="7202384" cy="1090141"/>
          </a:xfrm>
        </p:spPr>
        <p:txBody>
          <a:bodyPr/>
          <a:lstStyle/>
          <a:p>
            <a:r>
              <a:rPr lang="en-US" sz="3600" dirty="0" smtClean="0"/>
              <a:t>Implementation of post audit action</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17279958"/>
              </p:ext>
            </p:extLst>
          </p:nvPr>
        </p:nvGraphicFramePr>
        <p:xfrm>
          <a:off x="1484313" y="1600200"/>
          <a:ext cx="7202487" cy="3368040"/>
        </p:xfrm>
        <a:graphic>
          <a:graphicData uri="http://schemas.openxmlformats.org/drawingml/2006/table">
            <a:tbl>
              <a:tblPr firstRow="1" bandRow="1">
                <a:tableStyleId>{F5AB1C69-6EDB-4FF4-983F-18BD219EF322}</a:tableStyleId>
              </a:tblPr>
              <a:tblGrid>
                <a:gridCol w="1954923"/>
                <a:gridCol w="1351128"/>
                <a:gridCol w="3896436"/>
              </a:tblGrid>
              <a:tr h="370840">
                <a:tc>
                  <a:txBody>
                    <a:bodyPr/>
                    <a:lstStyle/>
                    <a:p>
                      <a:pPr marL="0" marR="0" algn="l" defTabSz="457200" rtl="0" eaLnBrk="1" latinLnBrk="0" hangingPunct="1">
                        <a:spcBef>
                          <a:spcPts val="0"/>
                        </a:spcBef>
                        <a:spcAft>
                          <a:spcPts val="0"/>
                        </a:spcAft>
                      </a:pPr>
                      <a:r>
                        <a:rPr lang="en-ZA" sz="1300" b="1" kern="1200" spc="-25" dirty="0">
                          <a:solidFill>
                            <a:schemeClr val="lt1"/>
                          </a:solidFill>
                          <a:effectLst/>
                          <a:latin typeface="Arial"/>
                          <a:ea typeface="Times New Roman"/>
                          <a:cs typeface="Arial"/>
                        </a:rPr>
                        <a:t>Nature of qualification, disclaimer, adverse opinion and matters of non-compliance</a:t>
                      </a:r>
                      <a:endParaRPr lang="en-US" sz="1300" b="1" kern="1200" spc="-25" dirty="0">
                        <a:solidFill>
                          <a:schemeClr val="lt1"/>
                        </a:solidFill>
                        <a:effectLst/>
                        <a:latin typeface="Arial"/>
                        <a:ea typeface="Times New Roman"/>
                        <a:cs typeface="Arial"/>
                      </a:endParaRPr>
                    </a:p>
                  </a:txBody>
                  <a:tcPr marL="68580" marR="68580" marT="0" marB="0"/>
                </a:tc>
                <a:tc>
                  <a:txBody>
                    <a:bodyPr/>
                    <a:lstStyle/>
                    <a:p>
                      <a:pPr marL="0" marR="0" algn="l" defTabSz="457200" rtl="0" eaLnBrk="1" latinLnBrk="0" hangingPunct="1">
                        <a:spcBef>
                          <a:spcPts val="0"/>
                        </a:spcBef>
                        <a:spcAft>
                          <a:spcPts val="0"/>
                        </a:spcAft>
                      </a:pPr>
                      <a:r>
                        <a:rPr lang="en-ZA" sz="1300" b="1" kern="1200" spc="-25" dirty="0">
                          <a:solidFill>
                            <a:schemeClr val="lt1"/>
                          </a:solidFill>
                          <a:effectLst/>
                          <a:latin typeface="Arial"/>
                          <a:ea typeface="Times New Roman"/>
                          <a:cs typeface="Arial"/>
                        </a:rPr>
                        <a:t>Financial year in which it first arose</a:t>
                      </a:r>
                      <a:endParaRPr lang="en-US" sz="1300" b="1" kern="1200" spc="-25" dirty="0">
                        <a:solidFill>
                          <a:schemeClr val="lt1"/>
                        </a:solidFill>
                        <a:effectLst/>
                        <a:latin typeface="Arial"/>
                        <a:ea typeface="Times New Roman"/>
                        <a:cs typeface="Arial"/>
                      </a:endParaRPr>
                    </a:p>
                  </a:txBody>
                  <a:tcPr marL="68580" marR="68580" marT="0" marB="0"/>
                </a:tc>
                <a:tc>
                  <a:txBody>
                    <a:bodyPr/>
                    <a:lstStyle/>
                    <a:p>
                      <a:pPr marL="0" marR="0" algn="l" defTabSz="457200" rtl="0" eaLnBrk="1" latinLnBrk="0" hangingPunct="1">
                        <a:spcBef>
                          <a:spcPts val="0"/>
                        </a:spcBef>
                        <a:spcAft>
                          <a:spcPts val="0"/>
                        </a:spcAft>
                      </a:pPr>
                      <a:r>
                        <a:rPr lang="en-ZA" sz="1300" b="1" kern="1200" spc="-25" dirty="0">
                          <a:solidFill>
                            <a:schemeClr val="lt1"/>
                          </a:solidFill>
                          <a:effectLst/>
                          <a:latin typeface="Arial"/>
                          <a:ea typeface="Times New Roman"/>
                          <a:cs typeface="Arial"/>
                        </a:rPr>
                        <a:t>Progress made in clearing / resolving the matter</a:t>
                      </a:r>
                      <a:endParaRPr lang="en-US" sz="1300" b="1" kern="1200" spc="-25" dirty="0">
                        <a:solidFill>
                          <a:schemeClr val="lt1"/>
                        </a:solidFill>
                        <a:effectLst/>
                        <a:latin typeface="Arial"/>
                        <a:ea typeface="Times New Roman"/>
                        <a:cs typeface="Arial"/>
                      </a:endParaRPr>
                    </a:p>
                  </a:txBody>
                  <a:tcPr marL="68580" marR="68580" marT="0" marB="0"/>
                </a:tc>
              </a:tr>
              <a:tr h="370840">
                <a:tc>
                  <a:txBody>
                    <a:bodyPr/>
                    <a:lstStyle/>
                    <a:p>
                      <a:pPr marL="0" marR="0" algn="just"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Expenditure management</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2016/17</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Irregular, fruitless and wasteful expenditure are reported monthly in line with the approved Standard Operating Procedures/ Financial Circulars. </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Procurement and contract management</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2016/17</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A circular was sent to </a:t>
                      </a:r>
                      <a:r>
                        <a:rPr lang="en-ZA" sz="1300" b="0" kern="1200" spc="0" dirty="0" err="1">
                          <a:solidFill>
                            <a:schemeClr val="tx1"/>
                          </a:solidFill>
                          <a:effectLst/>
                          <a:latin typeface="Arial" panose="020B0604020202020204" pitchFamily="34" charset="0"/>
                          <a:ea typeface="Times New Roman"/>
                          <a:cs typeface="Arial" panose="020B0604020202020204" pitchFamily="34" charset="0"/>
                        </a:rPr>
                        <a:t>IAs</a:t>
                      </a:r>
                      <a:r>
                        <a:rPr lang="en-ZA" sz="1300" b="0" kern="1200" spc="0" dirty="0">
                          <a:solidFill>
                            <a:schemeClr val="tx1"/>
                          </a:solidFill>
                          <a:effectLst/>
                          <a:latin typeface="Arial" panose="020B0604020202020204" pitchFamily="34" charset="0"/>
                          <a:ea typeface="Times New Roman"/>
                          <a:cs typeface="Arial" panose="020B0604020202020204" pitchFamily="34" charset="0"/>
                        </a:rPr>
                        <a:t> outlining the </a:t>
                      </a:r>
                      <a:r>
                        <a:rPr lang="en-ZA" sz="1300" b="0" kern="1200" spc="0" dirty="0" err="1">
                          <a:solidFill>
                            <a:schemeClr val="tx1"/>
                          </a:solidFill>
                          <a:effectLst/>
                          <a:latin typeface="Arial" panose="020B0604020202020204" pitchFamily="34" charset="0"/>
                          <a:ea typeface="Times New Roman"/>
                          <a:cs typeface="Arial" panose="020B0604020202020204" pitchFamily="34" charset="0"/>
                        </a:rPr>
                        <a:t>SCM</a:t>
                      </a:r>
                      <a:r>
                        <a:rPr lang="en-ZA" sz="1300" b="0" kern="1200" spc="0" dirty="0">
                          <a:solidFill>
                            <a:schemeClr val="tx1"/>
                          </a:solidFill>
                          <a:effectLst/>
                          <a:latin typeface="Arial" panose="020B0604020202020204" pitchFamily="34" charset="0"/>
                          <a:ea typeface="Times New Roman"/>
                          <a:cs typeface="Arial" panose="020B0604020202020204" pitchFamily="34" charset="0"/>
                        </a:rPr>
                        <a:t> processes to follow when procuring the services utilising the Department’s budget. </a:t>
                      </a:r>
                      <a:r>
                        <a:rPr lang="en-ZA" sz="1300" b="0" kern="1200" spc="0" dirty="0" err="1">
                          <a:solidFill>
                            <a:schemeClr val="tx1"/>
                          </a:solidFill>
                          <a:effectLst/>
                          <a:latin typeface="Arial" panose="020B0604020202020204" pitchFamily="34" charset="0"/>
                          <a:ea typeface="Times New Roman"/>
                          <a:cs typeface="Arial" panose="020B0604020202020204" pitchFamily="34" charset="0"/>
                        </a:rPr>
                        <a:t>SCM</a:t>
                      </a:r>
                      <a:r>
                        <a:rPr lang="en-ZA" sz="1300" b="0" kern="1200" spc="0" dirty="0">
                          <a:solidFill>
                            <a:schemeClr val="tx1"/>
                          </a:solidFill>
                          <a:effectLst/>
                          <a:latin typeface="Arial" panose="020B0604020202020204" pitchFamily="34" charset="0"/>
                          <a:ea typeface="Times New Roman"/>
                          <a:cs typeface="Arial" panose="020B0604020202020204" pitchFamily="34" charset="0"/>
                        </a:rPr>
                        <a:t> also conducted workshops with the </a:t>
                      </a:r>
                      <a:r>
                        <a:rPr lang="en-ZA" sz="1300" b="0" kern="1200" spc="0" dirty="0" err="1">
                          <a:solidFill>
                            <a:schemeClr val="tx1"/>
                          </a:solidFill>
                          <a:effectLst/>
                          <a:latin typeface="Arial" panose="020B0604020202020204" pitchFamily="34" charset="0"/>
                          <a:ea typeface="Times New Roman"/>
                          <a:cs typeface="Arial" panose="020B0604020202020204" pitchFamily="34" charset="0"/>
                        </a:rPr>
                        <a:t>IAs</a:t>
                      </a:r>
                      <a:r>
                        <a:rPr lang="en-ZA" sz="1300" b="0" kern="1200" spc="0" dirty="0">
                          <a:solidFill>
                            <a:schemeClr val="tx1"/>
                          </a:solidFill>
                          <a:effectLst/>
                          <a:latin typeface="Arial" panose="020B0604020202020204" pitchFamily="34" charset="0"/>
                          <a:ea typeface="Times New Roman"/>
                          <a:cs typeface="Arial" panose="020B0604020202020204" pitchFamily="34" charset="0"/>
                        </a:rPr>
                        <a:t> to communicate and discuss the implementation of this circular</a:t>
                      </a:r>
                      <a:r>
                        <a:rPr lang="en-ZA" sz="1300" b="0" kern="1200" spc="0" dirty="0" smtClean="0">
                          <a:solidFill>
                            <a:schemeClr val="tx1"/>
                          </a:solidFill>
                          <a:effectLst/>
                          <a:latin typeface="Arial" panose="020B0604020202020204" pitchFamily="34" charset="0"/>
                          <a:ea typeface="Times New Roman"/>
                          <a:cs typeface="Arial" panose="020B0604020202020204" pitchFamily="34" charset="0"/>
                        </a:rPr>
                        <a:t>.</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r h="370840">
                <a:tc>
                  <a:txBody>
                    <a:bodyPr/>
                    <a:lstStyle/>
                    <a:p>
                      <a:pPr marL="0" marR="0" algn="just"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Transfers and Subsidies</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ctr"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2016/17</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defTabSz="457200" rtl="0" eaLnBrk="1" latinLnBrk="0" hangingPunct="1">
                        <a:spcBef>
                          <a:spcPts val="0"/>
                        </a:spcBef>
                        <a:spcAft>
                          <a:spcPts val="0"/>
                        </a:spcAft>
                      </a:pPr>
                      <a:r>
                        <a:rPr lang="en-ZA" sz="1300" b="0" kern="1200" spc="0" dirty="0">
                          <a:solidFill>
                            <a:schemeClr val="tx1"/>
                          </a:solidFill>
                          <a:effectLst/>
                          <a:latin typeface="Arial" panose="020B0604020202020204" pitchFamily="34" charset="0"/>
                          <a:ea typeface="Times New Roman"/>
                          <a:cs typeface="Arial" panose="020B0604020202020204" pitchFamily="34" charset="0"/>
                        </a:rPr>
                        <a:t>A circular will be issued to all stakeholders regarding the submission and reporting requirements of the Division of Revenue Act (</a:t>
                      </a:r>
                      <a:r>
                        <a:rPr lang="en-ZA" sz="1300" b="0" kern="1200" spc="0" dirty="0" err="1">
                          <a:solidFill>
                            <a:schemeClr val="tx1"/>
                          </a:solidFill>
                          <a:effectLst/>
                          <a:latin typeface="Arial" panose="020B0604020202020204" pitchFamily="34" charset="0"/>
                          <a:ea typeface="Times New Roman"/>
                          <a:cs typeface="Arial" panose="020B0604020202020204" pitchFamily="34" charset="0"/>
                        </a:rPr>
                        <a:t>DoRA</a:t>
                      </a:r>
                      <a:r>
                        <a:rPr lang="en-ZA" sz="1300" b="0" kern="1200" spc="0" dirty="0">
                          <a:solidFill>
                            <a:schemeClr val="tx1"/>
                          </a:solidFill>
                          <a:effectLst/>
                          <a:latin typeface="Arial" panose="020B0604020202020204" pitchFamily="34" charset="0"/>
                          <a:ea typeface="Times New Roman"/>
                          <a:cs typeface="Arial" panose="020B0604020202020204" pitchFamily="34" charset="0"/>
                        </a:rPr>
                        <a:t>) conditional grants. </a:t>
                      </a:r>
                      <a:endParaRPr lang="en-US" sz="1300" b="0" kern="1200" spc="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41</a:t>
            </a:fld>
            <a:endParaRPr lang="en-US" dirty="0"/>
          </a:p>
        </p:txBody>
      </p:sp>
    </p:spTree>
    <p:extLst>
      <p:ext uri="{BB962C8B-B14F-4D97-AF65-F5344CB8AC3E}">
        <p14:creationId xmlns:p14="http://schemas.microsoft.com/office/powerpoint/2010/main" xmlns="" val="42636774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US" sz="3200" dirty="0">
                <a:latin typeface="Arial" pitchFamily="34" charset="0"/>
                <a:cs typeface="Arial" pitchFamily="34" charset="0"/>
              </a:rPr>
              <a:t>Part </a:t>
            </a:r>
            <a:r>
              <a:rPr lang="en-ZA" sz="3200" dirty="0" smtClean="0">
                <a:latin typeface="Arial" pitchFamily="34" charset="0"/>
                <a:cs typeface="Arial" pitchFamily="34" charset="0"/>
              </a:rPr>
              <a:t>D: human resource management</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42</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14165844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274638"/>
            <a:ext cx="7202384" cy="746088"/>
          </a:xfrm>
        </p:spPr>
        <p:txBody>
          <a:bodyPr/>
          <a:lstStyle/>
          <a:p>
            <a:r>
              <a:rPr lang="en-US" sz="3600" dirty="0" smtClean="0"/>
              <a:t>Introduction</a:t>
            </a:r>
            <a:endParaRPr lang="en-US" sz="3600" dirty="0"/>
          </a:p>
        </p:txBody>
      </p:sp>
      <p:sp>
        <p:nvSpPr>
          <p:cNvPr id="3" name="Content Placeholder 2"/>
          <p:cNvSpPr>
            <a:spLocks noGrp="1"/>
          </p:cNvSpPr>
          <p:nvPr>
            <p:ph idx="1"/>
          </p:nvPr>
        </p:nvSpPr>
        <p:spPr>
          <a:xfrm>
            <a:off x="1484416" y="962220"/>
            <a:ext cx="7202384" cy="5353520"/>
          </a:xfrm>
        </p:spPr>
        <p:txBody>
          <a:bodyPr/>
          <a:lstStyle/>
          <a:p>
            <a:pPr algn="just"/>
            <a:r>
              <a:rPr lang="en-ZA" altLang="en-US" sz="1700" dirty="0">
                <a:ea typeface="ＭＳ Ｐゴシック" pitchFamily="34" charset="-128"/>
              </a:rPr>
              <a:t>The </a:t>
            </a:r>
            <a:r>
              <a:rPr lang="en-ZA" altLang="en-US" sz="1700" dirty="0" smtClean="0">
                <a:ea typeface="ＭＳ Ｐゴシック" pitchFamily="34" charset="-128"/>
              </a:rPr>
              <a:t>Department </a:t>
            </a:r>
            <a:r>
              <a:rPr lang="en-ZA" altLang="en-US" sz="1700" dirty="0">
                <a:ea typeface="ＭＳ Ｐゴシック" pitchFamily="34" charset="-128"/>
              </a:rPr>
              <a:t>is </a:t>
            </a:r>
            <a:r>
              <a:rPr lang="en-ZA" altLang="en-US" sz="1700" dirty="0" smtClean="0">
                <a:ea typeface="ＭＳ Ｐゴシック" pitchFamily="34" charset="-128"/>
              </a:rPr>
              <a:t>currently operating </a:t>
            </a:r>
            <a:r>
              <a:rPr lang="en-ZA" altLang="en-US" sz="1700" dirty="0">
                <a:ea typeface="ＭＳ Ｐゴシック" pitchFamily="34" charset="-128"/>
              </a:rPr>
              <a:t>on </a:t>
            </a:r>
            <a:r>
              <a:rPr lang="en-ZA" altLang="en-US" sz="1700" dirty="0" smtClean="0">
                <a:ea typeface="ＭＳ Ｐゴシック" pitchFamily="34" charset="-128"/>
              </a:rPr>
              <a:t>the </a:t>
            </a:r>
            <a:r>
              <a:rPr lang="en-ZA" altLang="en-US" sz="1700" dirty="0">
                <a:ea typeface="ＭＳ Ｐゴシック" pitchFamily="34" charset="-128"/>
              </a:rPr>
              <a:t>approved structure </a:t>
            </a:r>
            <a:r>
              <a:rPr lang="en-ZA" altLang="en-US" sz="1700" dirty="0" smtClean="0">
                <a:ea typeface="ＭＳ Ｐゴシック" pitchFamily="34" charset="-128"/>
              </a:rPr>
              <a:t>of </a:t>
            </a:r>
            <a:r>
              <a:rPr lang="en-ZA" altLang="en-US" sz="1700" dirty="0">
                <a:ea typeface="ＭＳ Ｐゴシック" pitchFamily="34" charset="-128"/>
              </a:rPr>
              <a:t>September 2014.</a:t>
            </a:r>
          </a:p>
          <a:p>
            <a:pPr algn="just"/>
            <a:r>
              <a:rPr lang="en-ZA" altLang="en-US" sz="1700" dirty="0">
                <a:ea typeface="ＭＳ Ｐゴシック" pitchFamily="34" charset="-128"/>
              </a:rPr>
              <a:t>Due to budget cuts under the employee compensation budget in the last couple of years, the establishment had to be reduced whereby unfunded posts had to be abolished from </a:t>
            </a:r>
            <a:r>
              <a:rPr lang="en-ZA" altLang="en-US" sz="1700" dirty="0" err="1">
                <a:ea typeface="ＭＳ Ｐゴシック" pitchFamily="34" charset="-128"/>
              </a:rPr>
              <a:t>Persal</a:t>
            </a:r>
            <a:r>
              <a:rPr lang="en-ZA" altLang="en-US" sz="1700" dirty="0">
                <a:ea typeface="ＭＳ Ｐゴシック" pitchFamily="34" charset="-128"/>
              </a:rPr>
              <a:t> – </a:t>
            </a:r>
            <a:r>
              <a:rPr lang="en-ZA" altLang="en-US" sz="1700" dirty="0" err="1">
                <a:ea typeface="ＭＳ Ｐゴシック" pitchFamily="34" charset="-128"/>
              </a:rPr>
              <a:t>DPSA</a:t>
            </a:r>
            <a:r>
              <a:rPr lang="en-ZA" altLang="en-US" sz="1700" dirty="0">
                <a:ea typeface="ＭＳ Ｐゴシック" pitchFamily="34" charset="-128"/>
              </a:rPr>
              <a:t> requirement that only funded posts may appear on </a:t>
            </a:r>
            <a:r>
              <a:rPr lang="en-ZA" altLang="en-US" sz="1700" dirty="0" err="1">
                <a:ea typeface="ＭＳ Ｐゴシック" pitchFamily="34" charset="-128"/>
              </a:rPr>
              <a:t>Persal</a:t>
            </a:r>
            <a:r>
              <a:rPr lang="en-ZA" altLang="en-US" sz="1700" dirty="0">
                <a:ea typeface="ＭＳ Ｐゴシック" pitchFamily="34" charset="-128"/>
              </a:rPr>
              <a:t> and the vacancy rate should be maintained below 10%. The current vacancy rate stands at 10.61%.</a:t>
            </a:r>
          </a:p>
          <a:p>
            <a:pPr algn="just"/>
            <a:r>
              <a:rPr lang="en-ZA" altLang="en-US" sz="1700" dirty="0">
                <a:ea typeface="ＭＳ Ｐゴシック" pitchFamily="34" charset="-128"/>
              </a:rPr>
              <a:t>Although the Minister approved the lifting of the moratorium on the filling of posts in 2015, not all posts could be filled as a result of budget cuts – a total of +/- 1 300 posts were approved for filling as well as posts that become vacant as a result of natural attrition.</a:t>
            </a:r>
          </a:p>
          <a:p>
            <a:pPr algn="just"/>
            <a:r>
              <a:rPr lang="en-ZA" altLang="en-US" sz="1700" dirty="0">
                <a:ea typeface="ＭＳ Ｐゴシック" pitchFamily="34" charset="-128"/>
              </a:rPr>
              <a:t>Due to further budget cuts in the 2017/18 financial year, reprioritisation had to be done to remain within the ENE ceiling – salaries have a carry-through effect in future years.</a:t>
            </a:r>
          </a:p>
          <a:p>
            <a:pPr algn="just"/>
            <a:r>
              <a:rPr lang="en-ZA" altLang="en-US" sz="1700" dirty="0">
                <a:ea typeface="ＭＳ Ｐゴシック" pitchFamily="34" charset="-128"/>
              </a:rPr>
              <a:t>Priority posts have been identified for filling and posts that become vacant as a result of natural attrition are being filled if a need exists for such capacity</a:t>
            </a:r>
            <a:r>
              <a:rPr lang="en-ZA" altLang="en-US" sz="1700" dirty="0" smtClean="0">
                <a:ea typeface="ＭＳ Ｐゴシック" pitchFamily="34" charset="-128"/>
              </a:rPr>
              <a:t>.</a:t>
            </a:r>
            <a:endParaRPr lang="en-ZA" altLang="en-US" sz="1700" dirty="0">
              <a:ea typeface="ＭＳ Ｐゴシック" pitchFamily="34" charset="-128"/>
            </a:endParaRPr>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43</a:t>
            </a:fld>
            <a:endParaRPr lang="en-US" dirty="0"/>
          </a:p>
        </p:txBody>
      </p:sp>
    </p:spTree>
    <p:extLst>
      <p:ext uri="{BB962C8B-B14F-4D97-AF65-F5344CB8AC3E}">
        <p14:creationId xmlns:p14="http://schemas.microsoft.com/office/powerpoint/2010/main" xmlns="" val="1507046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925" y="274638"/>
            <a:ext cx="7448550" cy="884237"/>
          </a:xfrm>
        </p:spPr>
        <p:txBody>
          <a:bodyPr/>
          <a:lstStyle/>
          <a:p>
            <a:pPr indent="1588" eaLnBrk="1" hangingPunct="1">
              <a:defRPr/>
            </a:pPr>
            <a:r>
              <a:rPr lang="en-US" sz="2800" dirty="0" smtClean="0">
                <a:solidFill>
                  <a:prstClr val="black"/>
                </a:solidFill>
                <a:ea typeface="ＭＳ Ｐゴシック" pitchFamily="34" charset="-128"/>
              </a:rPr>
              <a:t>Priority posts earmarked for filling per </a:t>
            </a:r>
            <a:r>
              <a:rPr lang="en-US" sz="2800" dirty="0" err="1" smtClean="0">
                <a:solidFill>
                  <a:prstClr val="black"/>
                </a:solidFill>
                <a:ea typeface="ＭＳ Ｐゴシック" pitchFamily="34" charset="-128"/>
              </a:rPr>
              <a:t>programme</a:t>
            </a:r>
            <a:r>
              <a:rPr lang="en-US" sz="2800" dirty="0" smtClean="0">
                <a:solidFill>
                  <a:prstClr val="black"/>
                </a:solidFill>
                <a:ea typeface="ＭＳ Ｐゴシック" pitchFamily="34" charset="-128"/>
              </a:rPr>
              <a:t> for 2018/19 (critical posts as well as natural attrition)</a:t>
            </a: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86834919"/>
              </p:ext>
            </p:extLst>
          </p:nvPr>
        </p:nvGraphicFramePr>
        <p:xfrm>
          <a:off x="1662113" y="2074551"/>
          <a:ext cx="6948487" cy="3867145"/>
        </p:xfrm>
        <a:graphic>
          <a:graphicData uri="http://schemas.openxmlformats.org/drawingml/2006/table">
            <a:tbl>
              <a:tblPr/>
              <a:tblGrid>
                <a:gridCol w="1875304"/>
                <a:gridCol w="1505857"/>
                <a:gridCol w="1494352"/>
                <a:gridCol w="2072974"/>
              </a:tblGrid>
              <a:tr h="284907">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552721">
                <a:tc>
                  <a:txBody>
                    <a:bodyPr/>
                    <a:lstStyle/>
                    <a:p>
                      <a:pPr algn="ctr" fontAlgn="b"/>
                      <a:r>
                        <a:rPr lang="en-ZA" sz="1600" b="1" i="0" u="none" strike="noStrike" dirty="0" smtClean="0">
                          <a:solidFill>
                            <a:srgbClr val="000000"/>
                          </a:solidFill>
                          <a:effectLst/>
                          <a:latin typeface="Arial" panose="020B0604020202020204" pitchFamily="34" charset="0"/>
                          <a:cs typeface="Arial" panose="020B0604020202020204" pitchFamily="34" charset="0"/>
                        </a:rPr>
                        <a:t>Programme</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Critical List of posts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Posts </a:t>
                      </a:r>
                      <a:r>
                        <a:rPr lang="en-ZA" sz="1600" b="1" i="0" u="none" strike="noStrike" dirty="0" smtClean="0">
                          <a:solidFill>
                            <a:srgbClr val="000000"/>
                          </a:solidFill>
                          <a:effectLst/>
                          <a:latin typeface="Arial" panose="020B0604020202020204" pitchFamily="34" charset="0"/>
                          <a:cs typeface="Arial" panose="020B0604020202020204" pitchFamily="34" charset="0"/>
                        </a:rPr>
                        <a:t>Advertised</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Posts to be advertised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274461">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Programme 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119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461">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Programme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461">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Programme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461">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Programme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461">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148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274461">
                <a:tc>
                  <a:txBody>
                    <a:bodyPr/>
                    <a:lstStyle/>
                    <a:p>
                      <a:pPr algn="ctr"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274461">
                <a:tc>
                  <a:txBody>
                    <a:bodyPr/>
                    <a:lstStyle/>
                    <a:p>
                      <a:pPr algn="ctr" fontAlgn="b"/>
                      <a:r>
                        <a:rPr lang="en-ZA" sz="1600" b="1" i="0" u="none" strike="noStrike" dirty="0" smtClean="0">
                          <a:solidFill>
                            <a:srgbClr val="000000"/>
                          </a:solidFill>
                          <a:effectLst/>
                          <a:latin typeface="Arial" panose="020B0604020202020204" pitchFamily="34" charset="0"/>
                          <a:cs typeface="Arial" panose="020B0604020202020204" pitchFamily="34" charset="0"/>
                        </a:rPr>
                        <a:t>Description</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74461">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Advertised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148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74461">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To be Advertised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Arial" panose="020B0604020202020204" pitchFamily="34" charset="0"/>
                          <a:cs typeface="Arial" panose="020B060402020202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74461">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84907">
                <a:tc>
                  <a:txBody>
                    <a:bodyPr/>
                    <a:lstStyle/>
                    <a:p>
                      <a:pPr algn="ctr"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r>
            </a:tbl>
          </a:graphicData>
        </a:graphic>
      </p:graphicFrame>
      <p:sp>
        <p:nvSpPr>
          <p:cNvPr id="5" name="Slide Number Placeholder 3"/>
          <p:cNvSpPr>
            <a:spLocks noGrp="1"/>
          </p:cNvSpPr>
          <p:nvPr>
            <p:ph type="sldNum" sz="quarter" idx="12"/>
          </p:nvPr>
        </p:nvSpPr>
        <p:spPr>
          <a:xfrm>
            <a:off x="6553200" y="6178225"/>
            <a:ext cx="2133600" cy="365125"/>
          </a:xfrm>
        </p:spPr>
        <p:txBody>
          <a:bodyPr/>
          <a:lstStyle/>
          <a:p>
            <a:pPr>
              <a:defRPr/>
            </a:pPr>
            <a:fld id="{3BABFDD9-386B-4635-A8AB-4BCCAEB4E35F}" type="slidenum">
              <a:rPr lang="en-US" smtClean="0"/>
              <a:pPr>
                <a:defRPr/>
              </a:pPr>
              <a:t>44</a:t>
            </a:fld>
            <a:endParaRPr lang="en-US" dirty="0"/>
          </a:p>
        </p:txBody>
      </p:sp>
    </p:spTree>
    <p:extLst>
      <p:ext uri="{BB962C8B-B14F-4D97-AF65-F5344CB8AC3E}">
        <p14:creationId xmlns:p14="http://schemas.microsoft.com/office/powerpoint/2010/main" xmlns="" val="2036368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1524000" y="118914"/>
            <a:ext cx="7162800" cy="5921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342900"/>
            <a:r>
              <a:rPr lang="en-ZA" altLang="en-US" sz="3600" dirty="0" smtClean="0"/>
              <a:t>Interventions to address capacity needs</a:t>
            </a:r>
            <a:endParaRPr lang="en-ZA" altLang="en-US" sz="3600" dirty="0"/>
          </a:p>
        </p:txBody>
      </p:sp>
      <p:sp>
        <p:nvSpPr>
          <p:cNvPr id="16387" name="Content Placeholder 2"/>
          <p:cNvSpPr>
            <a:spLocks noGrp="1"/>
          </p:cNvSpPr>
          <p:nvPr>
            <p:ph idx="1"/>
          </p:nvPr>
        </p:nvSpPr>
        <p:spPr bwMode="auto">
          <a:xfrm>
            <a:off x="1604963" y="1369189"/>
            <a:ext cx="7081837" cy="480903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altLang="en-US" sz="1600" dirty="0" smtClean="0">
                <a:ea typeface="ＭＳ Ｐゴシック" pitchFamily="34" charset="-128"/>
              </a:rPr>
              <a:t>Focus is being placed on critical core function positions as opposed to support functions. Support services will be downsized through natural attrition.</a:t>
            </a:r>
          </a:p>
          <a:p>
            <a:pPr algn="just"/>
            <a:r>
              <a:rPr lang="en-ZA" altLang="en-US" sz="1600" dirty="0" smtClean="0">
                <a:ea typeface="ＭＳ Ｐゴシック" pitchFamily="34" charset="-128"/>
              </a:rPr>
              <a:t>Sharing of administrative/support posts (e.g. sharing of personal assistants, administrators).</a:t>
            </a:r>
          </a:p>
          <a:p>
            <a:pPr algn="just"/>
            <a:r>
              <a:rPr lang="en-ZA" altLang="en-US" sz="1600" dirty="0" smtClean="0">
                <a:ea typeface="ＭＳ Ｐゴシック" pitchFamily="34" charset="-128"/>
              </a:rPr>
              <a:t>Grouping of homogeneous functions (considering shared services especially in support services).</a:t>
            </a:r>
          </a:p>
          <a:p>
            <a:pPr algn="just"/>
            <a:r>
              <a:rPr lang="en-ZA" altLang="en-US" sz="1600" dirty="0" smtClean="0">
                <a:ea typeface="ＭＳ Ｐゴシック" pitchFamily="34" charset="-128"/>
              </a:rPr>
              <a:t>Before identifying posts to be advertised, ensuring that the functions attached to the post are aligned to improvement of service delivery.</a:t>
            </a:r>
          </a:p>
          <a:p>
            <a:pPr algn="just"/>
            <a:r>
              <a:rPr lang="en-ZA" altLang="en-US" sz="1600" dirty="0" smtClean="0">
                <a:ea typeface="ＭＳ Ｐゴシック" pitchFamily="34" charset="-128"/>
              </a:rPr>
              <a:t>Considering fixed-term contract appointments for project-linked work (for the duration of the life-span of the project).</a:t>
            </a:r>
          </a:p>
          <a:p>
            <a:pPr algn="just"/>
            <a:r>
              <a:rPr lang="en-ZA" altLang="en-US" sz="1600" dirty="0" smtClean="0">
                <a:ea typeface="ＭＳ Ｐゴシック" pitchFamily="34" charset="-128"/>
              </a:rPr>
              <a:t>The current structure review process will provide an opportunity to match and place employees correctly/ appropriately – may consider reskilling.</a:t>
            </a:r>
          </a:p>
          <a:p>
            <a:pPr algn="just"/>
            <a:r>
              <a:rPr lang="en-ZA" altLang="en-US" sz="1600" dirty="0" smtClean="0">
                <a:ea typeface="ＭＳ Ｐゴシック" pitchFamily="34" charset="-128"/>
              </a:rPr>
              <a:t>Implementation of a vacancy management plan (every vacancy must be linked to a plan for filling. If there is no need to fill a position, there is no need for the post to appear on the structure.</a:t>
            </a:r>
          </a:p>
          <a:p>
            <a:pPr algn="just"/>
            <a:endParaRPr lang="en-ZA" altLang="en-US" sz="1600" dirty="0" smtClean="0">
              <a:ea typeface="ＭＳ Ｐゴシック" pitchFamily="34" charset="-128"/>
            </a:endParaRPr>
          </a:p>
          <a:p>
            <a:pPr algn="just"/>
            <a:endParaRPr lang="en-ZA" altLang="en-US" sz="1600" dirty="0" smtClean="0">
              <a:ea typeface="ＭＳ Ｐゴシック" pitchFamily="34" charset="-128"/>
            </a:endParaRPr>
          </a:p>
        </p:txBody>
      </p:sp>
      <p:sp>
        <p:nvSpPr>
          <p:cNvPr id="4" name="Slide Number Placeholder 3"/>
          <p:cNvSpPr>
            <a:spLocks noGrp="1"/>
          </p:cNvSpPr>
          <p:nvPr>
            <p:ph type="sldNum" sz="quarter" idx="12"/>
          </p:nvPr>
        </p:nvSpPr>
        <p:spPr>
          <a:xfrm>
            <a:off x="6553200" y="6178225"/>
            <a:ext cx="2133600" cy="365125"/>
          </a:xfrm>
        </p:spPr>
        <p:txBody>
          <a:bodyPr/>
          <a:lstStyle/>
          <a:p>
            <a:pPr>
              <a:defRPr/>
            </a:pPr>
            <a:fld id="{3BABFDD9-386B-4635-A8AB-4BCCAEB4E35F}" type="slidenum">
              <a:rPr lang="en-US" smtClean="0"/>
              <a:pPr>
                <a:defRPr/>
              </a:pPr>
              <a:t>45</a:t>
            </a:fld>
            <a:endParaRPr lang="en-US" dirty="0"/>
          </a:p>
        </p:txBody>
      </p:sp>
    </p:spTree>
    <p:extLst>
      <p:ext uri="{BB962C8B-B14F-4D97-AF65-F5344CB8AC3E}">
        <p14:creationId xmlns:p14="http://schemas.microsoft.com/office/powerpoint/2010/main" xmlns="" val="34938116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bwMode="auto">
          <a:xfrm>
            <a:off x="1574800" y="1678305"/>
            <a:ext cx="7112000" cy="45259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altLang="en-US" sz="2000" dirty="0" smtClean="0">
                <a:ea typeface="ＭＳ Ｐゴシック" pitchFamily="34" charset="-128"/>
              </a:rPr>
              <a:t>Specific posts have been prioritised in line with the budget allocation.</a:t>
            </a:r>
          </a:p>
          <a:p>
            <a:pPr algn="just"/>
            <a:r>
              <a:rPr lang="en-ZA" altLang="en-US" sz="2000" dirty="0" smtClean="0">
                <a:ea typeface="ＭＳ Ｐゴシック" pitchFamily="34" charset="-128"/>
              </a:rPr>
              <a:t>Existing vacancies that have been advertised/planned to be advertised in the current FY are being finalised. In the following years, attrition needs to be managed.</a:t>
            </a:r>
          </a:p>
          <a:p>
            <a:pPr algn="just"/>
            <a:r>
              <a:rPr lang="en-ZA" altLang="en-US" sz="2000" dirty="0" smtClean="0">
                <a:ea typeface="ＭＳ Ｐゴシック" pitchFamily="34" charset="-128"/>
              </a:rPr>
              <a:t>Focus on core and critical support posts (not merely filling a post because it becomes available through natural attrition).</a:t>
            </a:r>
          </a:p>
          <a:p>
            <a:pPr algn="just"/>
            <a:r>
              <a:rPr lang="en-ZA" altLang="en-US" sz="2000" dirty="0" smtClean="0">
                <a:ea typeface="ＭＳ Ｐゴシック" pitchFamily="34" charset="-128"/>
              </a:rPr>
              <a:t>Utilising the matching and placement phase (structure review) to ensure that employees are correctly placed.</a:t>
            </a:r>
          </a:p>
        </p:txBody>
      </p:sp>
      <p:sp>
        <p:nvSpPr>
          <p:cNvPr id="5" name="Title 1"/>
          <p:cNvSpPr txBox="1">
            <a:spLocks/>
          </p:cNvSpPr>
          <p:nvPr/>
        </p:nvSpPr>
        <p:spPr bwMode="auto">
          <a:xfrm>
            <a:off x="1524000" y="118914"/>
            <a:ext cx="7162800" cy="5921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Arial" pitchFamily="34" charset="0"/>
                <a:ea typeface="ＭＳ Ｐゴシック" charset="0"/>
                <a:cs typeface="Arial" pitchFamily="34"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indent="-342900"/>
            <a:r>
              <a:rPr lang="en-ZA" altLang="en-US" sz="3600" dirty="0" smtClean="0"/>
              <a:t>Interventions to address capacity needs (cont.…)</a:t>
            </a:r>
            <a:endParaRPr lang="en-ZA" altLang="en-US" sz="3600" dirty="0"/>
          </a:p>
        </p:txBody>
      </p:sp>
      <p:sp>
        <p:nvSpPr>
          <p:cNvPr id="6" name="Slide Number Placeholder 3"/>
          <p:cNvSpPr>
            <a:spLocks noGrp="1"/>
          </p:cNvSpPr>
          <p:nvPr>
            <p:ph type="sldNum" sz="quarter" idx="12"/>
          </p:nvPr>
        </p:nvSpPr>
        <p:spPr>
          <a:xfrm>
            <a:off x="6553200" y="6178225"/>
            <a:ext cx="2133600" cy="365125"/>
          </a:xfrm>
        </p:spPr>
        <p:txBody>
          <a:bodyPr/>
          <a:lstStyle/>
          <a:p>
            <a:pPr>
              <a:defRPr/>
            </a:pPr>
            <a:fld id="{3BABFDD9-386B-4635-A8AB-4BCCAEB4E35F}" type="slidenum">
              <a:rPr lang="en-US" smtClean="0"/>
              <a:pPr>
                <a:defRPr/>
              </a:pPr>
              <a:t>46</a:t>
            </a:fld>
            <a:endParaRPr lang="en-US" dirty="0"/>
          </a:p>
        </p:txBody>
      </p:sp>
    </p:spTree>
    <p:extLst>
      <p:ext uri="{BB962C8B-B14F-4D97-AF65-F5344CB8AC3E}">
        <p14:creationId xmlns:p14="http://schemas.microsoft.com/office/powerpoint/2010/main" xmlns="" val="7353709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988" y="274638"/>
            <a:ext cx="7135812" cy="1143000"/>
          </a:xfrm>
        </p:spPr>
        <p:txBody>
          <a:bodyPr/>
          <a:lstStyle/>
          <a:p>
            <a:pPr indent="-342900" eaLnBrk="1" hangingPunct="1">
              <a:defRPr/>
            </a:pPr>
            <a:r>
              <a:rPr lang="en-US" sz="2800" dirty="0" smtClean="0"/>
              <a:t>Report on graduate trainees in the learning academy </a:t>
            </a:r>
            <a:r>
              <a:rPr lang="en-US" sz="2800" dirty="0" err="1" smtClean="0"/>
              <a:t>programme</a:t>
            </a:r>
            <a:r>
              <a:rPr lang="en-US" sz="2800" dirty="0" smtClean="0"/>
              <a:t> (progress made since 1 April 2018)</a:t>
            </a:r>
            <a:r>
              <a:rPr lang="en-ZA" sz="2400" dirty="0" smtClean="0">
                <a:solidFill>
                  <a:prstClr val="black"/>
                </a:solidFill>
                <a:latin typeface="+mn-lt"/>
                <a:ea typeface="ＭＳ Ｐゴシック" pitchFamily="34" charset="-128"/>
                <a:cs typeface="+mn-cs"/>
              </a:rPr>
              <a:t/>
            </a:r>
            <a:br>
              <a:rPr lang="en-ZA" sz="2400" dirty="0" smtClean="0">
                <a:solidFill>
                  <a:prstClr val="black"/>
                </a:solidFill>
                <a:latin typeface="+mn-lt"/>
                <a:ea typeface="ＭＳ Ｐゴシック" pitchFamily="34" charset="-128"/>
                <a:cs typeface="+mn-cs"/>
              </a:rPr>
            </a:br>
            <a:endParaRPr lang="en-ZA" sz="2400" dirty="0">
              <a:latin typeface="+mn-lt"/>
            </a:endParaRPr>
          </a:p>
        </p:txBody>
      </p:sp>
      <p:sp>
        <p:nvSpPr>
          <p:cNvPr id="18435" name="Content Placeholder 2"/>
          <p:cNvSpPr>
            <a:spLocks noGrp="1"/>
          </p:cNvSpPr>
          <p:nvPr>
            <p:ph idx="1"/>
          </p:nvPr>
        </p:nvSpPr>
        <p:spPr bwMode="auto">
          <a:xfrm>
            <a:off x="1630363" y="2115862"/>
            <a:ext cx="7056437" cy="287921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altLang="en-US" sz="2400" dirty="0" smtClean="0">
                <a:ea typeface="ＭＳ Ｐゴシック" pitchFamily="34" charset="-128"/>
                <a:cs typeface="Times New Roman" pitchFamily="18" charset="0"/>
              </a:rPr>
              <a:t>There are currently 140 Graduate Trainees in the Learning Academy  programme placed in all 9 provinces.</a:t>
            </a:r>
            <a:endParaRPr lang="en-ZA" altLang="en-US" sz="2400" dirty="0" smtClean="0">
              <a:ea typeface="Calibri" pitchFamily="34" charset="0"/>
              <a:cs typeface="Times New Roman" pitchFamily="18" charset="0"/>
            </a:endParaRPr>
          </a:p>
          <a:p>
            <a:pPr algn="just"/>
            <a:r>
              <a:rPr lang="en-ZA" altLang="en-US" sz="2400" dirty="0" smtClean="0">
                <a:ea typeface="ＭＳ Ｐゴシック" pitchFamily="34" charset="-128"/>
                <a:cs typeface="Times New Roman" pitchFamily="18" charset="0"/>
              </a:rPr>
              <a:t>The Department has appointed 28 Graduate Trainees to entry level permanent and contract posts since 1 April 2018, the target is to appoint 40 per year. </a:t>
            </a:r>
            <a:endParaRPr lang="en-ZA" altLang="en-US" sz="2400" dirty="0" smtClean="0">
              <a:ea typeface="ＭＳ Ｐゴシック" pitchFamily="34" charset="-128"/>
            </a:endParaRPr>
          </a:p>
        </p:txBody>
      </p:sp>
      <p:sp>
        <p:nvSpPr>
          <p:cNvPr id="4" name="Slide Number Placeholder 3"/>
          <p:cNvSpPr>
            <a:spLocks noGrp="1"/>
          </p:cNvSpPr>
          <p:nvPr>
            <p:ph type="sldNum" sz="quarter" idx="12"/>
          </p:nvPr>
        </p:nvSpPr>
        <p:spPr>
          <a:xfrm>
            <a:off x="6553200" y="6178225"/>
            <a:ext cx="2133600" cy="365125"/>
          </a:xfrm>
        </p:spPr>
        <p:txBody>
          <a:bodyPr/>
          <a:lstStyle/>
          <a:p>
            <a:pPr>
              <a:defRPr/>
            </a:pPr>
            <a:fld id="{3BABFDD9-386B-4635-A8AB-4BCCAEB4E35F}" type="slidenum">
              <a:rPr lang="en-US" smtClean="0"/>
              <a:pPr>
                <a:defRPr/>
              </a:pPr>
              <a:t>47</a:t>
            </a:fld>
            <a:endParaRPr lang="en-US" dirty="0"/>
          </a:p>
        </p:txBody>
      </p:sp>
    </p:spTree>
    <p:extLst>
      <p:ext uri="{BB962C8B-B14F-4D97-AF65-F5344CB8AC3E}">
        <p14:creationId xmlns:p14="http://schemas.microsoft.com/office/powerpoint/2010/main" xmlns="" val="3531861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495425" y="104510"/>
            <a:ext cx="7599363" cy="6667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ZA" altLang="en-US" sz="3600" dirty="0" smtClean="0"/>
              <a:t>Challenges that are being experienced</a:t>
            </a:r>
            <a:r>
              <a:rPr lang="en-ZA" altLang="en-US" sz="3600" b="1" dirty="0" smtClean="0">
                <a:ea typeface="ＭＳ Ｐゴシック" pitchFamily="34" charset="-128"/>
              </a:rPr>
              <a:t/>
            </a:r>
            <a:br>
              <a:rPr lang="en-ZA" altLang="en-US" sz="3600" b="1" dirty="0" smtClean="0">
                <a:ea typeface="ＭＳ Ｐゴシック" pitchFamily="34" charset="-128"/>
              </a:rPr>
            </a:br>
            <a:endParaRPr lang="en-ZA" altLang="en-US" sz="3600" b="1" dirty="0" smtClean="0">
              <a:ea typeface="ＭＳ Ｐゴシック" pitchFamily="34" charset="-128"/>
            </a:endParaRPr>
          </a:p>
        </p:txBody>
      </p:sp>
      <p:sp>
        <p:nvSpPr>
          <p:cNvPr id="19459" name="Content Placeholder 2"/>
          <p:cNvSpPr>
            <a:spLocks noGrp="1"/>
          </p:cNvSpPr>
          <p:nvPr>
            <p:ph idx="1"/>
          </p:nvPr>
        </p:nvSpPr>
        <p:spPr bwMode="auto">
          <a:xfrm>
            <a:off x="1495425" y="1737305"/>
            <a:ext cx="7191375" cy="3680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altLang="en-US" sz="2000" dirty="0" smtClean="0">
                <a:ea typeface="ＭＳ Ｐゴシック" pitchFamily="34" charset="-128"/>
              </a:rPr>
              <a:t>Legislative obligatory additional positions that have an impact on the compensation budget (e.g. 5% Interns)</a:t>
            </a:r>
          </a:p>
          <a:p>
            <a:pPr algn="just"/>
            <a:r>
              <a:rPr lang="en-ZA" altLang="en-US" sz="2000" dirty="0" smtClean="0">
                <a:ea typeface="ＭＳ Ｐゴシック" pitchFamily="34" charset="-128"/>
              </a:rPr>
              <a:t>Strategy of the Department to address shortage of critical and scarce skills in the country -Learning Academy (GT).</a:t>
            </a:r>
          </a:p>
          <a:p>
            <a:pPr algn="just"/>
            <a:r>
              <a:rPr lang="en-ZA" altLang="en-US" sz="2000" dirty="0" smtClean="0">
                <a:ea typeface="ＭＳ Ｐゴシック" pitchFamily="34" charset="-128"/>
              </a:rPr>
              <a:t>The </a:t>
            </a:r>
            <a:r>
              <a:rPr lang="en-ZA" altLang="en-US" sz="2000" dirty="0" err="1" smtClean="0">
                <a:ea typeface="ＭＳ Ｐゴシック" pitchFamily="34" charset="-128"/>
              </a:rPr>
              <a:t>DWS</a:t>
            </a:r>
            <a:r>
              <a:rPr lang="en-ZA" altLang="en-US" sz="2000" dirty="0" smtClean="0">
                <a:ea typeface="ＭＳ Ｐゴシック" pitchFamily="34" charset="-128"/>
              </a:rPr>
              <a:t> has an aging workforce, especially in the professional occupations. The Learning Academy serves as a feeding tool for such occupations. A gap exists in the production level (e.g. Engineers/Senior Engineers).</a:t>
            </a:r>
          </a:p>
          <a:p>
            <a:pPr algn="just"/>
            <a:r>
              <a:rPr lang="en-ZA" altLang="en-US" sz="2000" dirty="0" smtClean="0">
                <a:ea typeface="ＭＳ Ｐゴシック" pitchFamily="34" charset="-128"/>
              </a:rPr>
              <a:t>Lack of attractive salaries for Engineers and scientist.</a:t>
            </a:r>
          </a:p>
        </p:txBody>
      </p:sp>
      <p:sp>
        <p:nvSpPr>
          <p:cNvPr id="4" name="Slide Number Placeholder 3"/>
          <p:cNvSpPr>
            <a:spLocks noGrp="1"/>
          </p:cNvSpPr>
          <p:nvPr>
            <p:ph type="sldNum" sz="quarter" idx="12"/>
          </p:nvPr>
        </p:nvSpPr>
        <p:spPr>
          <a:xfrm>
            <a:off x="6553200" y="6178225"/>
            <a:ext cx="2133600" cy="365125"/>
          </a:xfrm>
        </p:spPr>
        <p:txBody>
          <a:bodyPr/>
          <a:lstStyle/>
          <a:p>
            <a:pPr>
              <a:defRPr/>
            </a:pPr>
            <a:fld id="{3BABFDD9-386B-4635-A8AB-4BCCAEB4E35F}" type="slidenum">
              <a:rPr lang="en-US" smtClean="0"/>
              <a:pPr>
                <a:defRPr/>
              </a:pPr>
              <a:t>48</a:t>
            </a:fld>
            <a:endParaRPr lang="en-US" dirty="0"/>
          </a:p>
        </p:txBody>
      </p:sp>
    </p:spTree>
    <p:extLst>
      <p:ext uri="{BB962C8B-B14F-4D97-AF65-F5344CB8AC3E}">
        <p14:creationId xmlns:p14="http://schemas.microsoft.com/office/powerpoint/2010/main" xmlns="" val="32505108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US" sz="3200" dirty="0">
                <a:latin typeface="Arial" pitchFamily="34" charset="0"/>
                <a:cs typeface="Arial" pitchFamily="34" charset="0"/>
              </a:rPr>
              <a:t>Part </a:t>
            </a:r>
            <a:r>
              <a:rPr lang="en-ZA" sz="3200" dirty="0" smtClean="0">
                <a:latin typeface="Arial" pitchFamily="34" charset="0"/>
                <a:cs typeface="Arial" pitchFamily="34" charset="0"/>
              </a:rPr>
              <a:t>E: </a:t>
            </a:r>
            <a:r>
              <a:rPr lang="en-ZA" sz="3200" dirty="0">
                <a:latin typeface="Arial" pitchFamily="34" charset="0"/>
                <a:cs typeface="Arial" pitchFamily="34" charset="0"/>
              </a:rPr>
              <a:t>Status of 2017/18 </a:t>
            </a:r>
            <a:r>
              <a:rPr lang="en-ZA" sz="3200" dirty="0" err="1">
                <a:latin typeface="Arial" pitchFamily="34" charset="0"/>
                <a:cs typeface="Arial" pitchFamily="34" charset="0"/>
              </a:rPr>
              <a:t>AGSA</a:t>
            </a:r>
            <a:r>
              <a:rPr lang="en-ZA" sz="3200" dirty="0">
                <a:latin typeface="Arial" pitchFamily="34" charset="0"/>
                <a:cs typeface="Arial" pitchFamily="34" charset="0"/>
              </a:rPr>
              <a:t> audit</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49</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409408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ZA" sz="3200" dirty="0" smtClean="0">
                <a:latin typeface="Arial" pitchFamily="34" charset="0"/>
                <a:cs typeface="Arial" pitchFamily="34" charset="0"/>
              </a:rPr>
              <a:t>Analysis overview of Main </a:t>
            </a:r>
            <a:r>
              <a:rPr lang="en-ZA" sz="3200" dirty="0">
                <a:latin typeface="Arial" pitchFamily="34" charset="0"/>
                <a:cs typeface="Arial" pitchFamily="34" charset="0"/>
              </a:rPr>
              <a:t>Account performance</a:t>
            </a: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a:t>
            </a:fld>
            <a:endParaRPr lang="en-ZA" sz="1400" dirty="0">
              <a:latin typeface="Arial" pitchFamily="34" charset="0"/>
              <a:cs typeface="Arial" pitchFamily="34" charset="0"/>
            </a:endParaRPr>
          </a:p>
        </p:txBody>
      </p:sp>
      <p:sp>
        <p:nvSpPr>
          <p:cNvPr id="7" name="Title 4"/>
          <p:cNvSpPr txBox="1">
            <a:spLocks/>
          </p:cNvSpPr>
          <p:nvPr/>
        </p:nvSpPr>
        <p:spPr>
          <a:xfrm>
            <a:off x="1481959" y="4571515"/>
            <a:ext cx="7012754" cy="1362075"/>
          </a:xfrm>
          <a:prstGeom prst="rect">
            <a:avLst/>
          </a:prstGeom>
        </p:spPr>
        <p:txBody>
          <a:bodyPr anchor="t">
            <a:normAutofit/>
          </a:bodyPr>
          <a:lstStyle/>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Programme 1: administration</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dirty="0" smtClean="0">
                <a:ea typeface="ＭＳ Ｐゴシック" charset="0"/>
                <a:cs typeface="Arial" pitchFamily="34" charset="0"/>
              </a:rPr>
              <a:t>Programme 2: water sector management</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Programme</a:t>
            </a:r>
            <a:r>
              <a:rPr kumimoji="0" lang="en-ZA" sz="1100" b="1" i="0" u="none" strike="noStrike" kern="1200" cap="all" spc="0" normalizeH="0" noProof="0" dirty="0" smtClean="0">
                <a:ln>
                  <a:noFill/>
                </a:ln>
                <a:solidFill>
                  <a:schemeClr val="tx1"/>
                </a:solidFill>
                <a:effectLst/>
                <a:uLnTx/>
                <a:uFillTx/>
                <a:latin typeface="Arial" pitchFamily="34" charset="0"/>
                <a:ea typeface="ＭＳ Ｐゴシック" charset="0"/>
                <a:cs typeface="Arial" pitchFamily="34" charset="0"/>
              </a:rPr>
              <a:t> 3: water infrastructure development</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baseline="0" dirty="0" smtClean="0">
                <a:ea typeface="ＭＳ Ｐゴシック" charset="0"/>
                <a:cs typeface="Arial" pitchFamily="34" charset="0"/>
              </a:rPr>
              <a:t>Programme 4:</a:t>
            </a:r>
            <a:r>
              <a:rPr lang="en-ZA" sz="1100" b="1" cap="all" dirty="0" smtClean="0">
                <a:ea typeface="ＭＳ Ｐゴシック" charset="0"/>
                <a:cs typeface="Arial" pitchFamily="34" charset="0"/>
              </a:rPr>
              <a:t> water and sanitation services</a:t>
            </a:r>
          </a:p>
          <a:p>
            <a:pPr marL="174625" lvl="0" indent="-174625" eaLnBrk="0" hangingPunct="0">
              <a:lnSpc>
                <a:spcPct val="150000"/>
              </a:lnSpc>
              <a:buFont typeface="Arial" pitchFamily="34" charset="0"/>
              <a:buChar char="•"/>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Programme</a:t>
            </a:r>
            <a:r>
              <a:rPr kumimoji="0" lang="en-ZA" sz="1100" b="1" i="0" u="none" strike="noStrike" kern="1200" cap="all" spc="0" normalizeH="0" noProof="0" dirty="0" smtClean="0">
                <a:ln>
                  <a:noFill/>
                </a:ln>
                <a:solidFill>
                  <a:schemeClr val="tx1"/>
                </a:solidFill>
                <a:effectLst/>
                <a:uLnTx/>
                <a:uFillTx/>
                <a:latin typeface="Arial" pitchFamily="34" charset="0"/>
                <a:ea typeface="ＭＳ Ｐゴシック" charset="0"/>
                <a:cs typeface="Arial" pitchFamily="34" charset="0"/>
              </a:rPr>
              <a:t> 5: </a:t>
            </a:r>
            <a:r>
              <a:rPr lang="en-ZA" sz="1100" b="1" cap="all" dirty="0">
                <a:ea typeface="ＭＳ Ｐゴシック" charset="0"/>
                <a:cs typeface="Arial" pitchFamily="34" charset="0"/>
              </a:rPr>
              <a:t>water sector regulation</a:t>
            </a:r>
            <a:endParaRPr kumimoji="0" lang="en-ZA" sz="1100" b="1" i="0" u="none" strike="noStrike" kern="1200" cap="all"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Status of 2017/18 </a:t>
            </a:r>
            <a:r>
              <a:rPr lang="en-US" sz="3600" dirty="0" err="1" smtClean="0"/>
              <a:t>AGSA</a:t>
            </a:r>
            <a:r>
              <a:rPr lang="en-US" sz="3600" dirty="0" smtClean="0"/>
              <a:t> audit </a:t>
            </a:r>
            <a:endParaRPr lang="en-US" sz="3600" dirty="0"/>
          </a:p>
        </p:txBody>
      </p:sp>
      <p:sp>
        <p:nvSpPr>
          <p:cNvPr id="3" name="Content Placeholder 2"/>
          <p:cNvSpPr>
            <a:spLocks noGrp="1"/>
          </p:cNvSpPr>
          <p:nvPr>
            <p:ph idx="1"/>
          </p:nvPr>
        </p:nvSpPr>
        <p:spPr/>
        <p:txBody>
          <a:bodyPr/>
          <a:lstStyle/>
          <a:p>
            <a:r>
              <a:rPr lang="en-US" sz="2800" dirty="0" smtClean="0"/>
              <a:t>The Department’s Audit Committee was convened on 30 Aug 2018 to review the </a:t>
            </a:r>
            <a:r>
              <a:rPr lang="en-US" sz="2800" dirty="0" err="1" smtClean="0"/>
              <a:t>AGSA</a:t>
            </a:r>
            <a:r>
              <a:rPr lang="en-US" sz="2800" dirty="0" smtClean="0"/>
              <a:t> audit and management reports for Main and Water Trading </a:t>
            </a:r>
          </a:p>
          <a:p>
            <a:r>
              <a:rPr lang="en-US" sz="2800" dirty="0" smtClean="0"/>
              <a:t>Process was </a:t>
            </a:r>
            <a:r>
              <a:rPr lang="en-US" sz="2800" dirty="0" err="1" smtClean="0"/>
              <a:t>finalised</a:t>
            </a:r>
            <a:r>
              <a:rPr lang="en-US" sz="2800" dirty="0" smtClean="0"/>
              <a:t> on 31 August 2018 </a:t>
            </a:r>
          </a:p>
          <a:p>
            <a:pPr lvl="1"/>
            <a:endParaRPr lang="en-US"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50</a:t>
            </a:fld>
            <a:endParaRPr lang="en-US" dirty="0"/>
          </a:p>
        </p:txBody>
      </p:sp>
    </p:spTree>
    <p:extLst>
      <p:ext uri="{BB962C8B-B14F-4D97-AF65-F5344CB8AC3E}">
        <p14:creationId xmlns:p14="http://schemas.microsoft.com/office/powerpoint/2010/main" xmlns="" val="32225361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5092" y="144012"/>
            <a:ext cx="7141707" cy="556614"/>
          </a:xfrm>
        </p:spPr>
        <p:txBody>
          <a:bodyPr/>
          <a:lstStyle/>
          <a:p>
            <a:r>
              <a:rPr lang="en-ZA" sz="3600" dirty="0" smtClean="0">
                <a:latin typeface="Arial" pitchFamily="34" charset="0"/>
                <a:cs typeface="Arial" pitchFamily="34" charset="0"/>
              </a:rPr>
              <a:t>Definitions</a:t>
            </a:r>
            <a:endParaRPr lang="en-ZA" sz="3600"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446278684"/>
              </p:ext>
            </p:extLst>
          </p:nvPr>
        </p:nvGraphicFramePr>
        <p:xfrm>
          <a:off x="1545093" y="831252"/>
          <a:ext cx="7196138" cy="5126768"/>
        </p:xfrm>
        <a:graphic>
          <a:graphicData uri="http://schemas.openxmlformats.org/drawingml/2006/table">
            <a:tbl>
              <a:tblPr firstRow="1" bandRow="1">
                <a:tableStyleId>{F5AB1C69-6EDB-4FF4-983F-18BD219EF322}</a:tableStyleId>
              </a:tblPr>
              <a:tblGrid>
                <a:gridCol w="2112507"/>
                <a:gridCol w="5083631"/>
              </a:tblGrid>
              <a:tr h="210976">
                <a:tc>
                  <a:txBody>
                    <a:bodyPr/>
                    <a:lstStyle/>
                    <a:p>
                      <a:r>
                        <a:rPr lang="en-ZA" sz="1200" dirty="0" smtClean="0">
                          <a:latin typeface="Arial" pitchFamily="34" charset="0"/>
                          <a:cs typeface="Arial" pitchFamily="34" charset="0"/>
                        </a:rPr>
                        <a:t>Abbreviation</a:t>
                      </a:r>
                      <a:r>
                        <a:rPr lang="en-ZA" sz="1200" baseline="0" dirty="0" smtClean="0">
                          <a:latin typeface="Arial" pitchFamily="34" charset="0"/>
                          <a:cs typeface="Arial" pitchFamily="34" charset="0"/>
                        </a:rPr>
                        <a:t> / Acronym</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Description </a:t>
                      </a:r>
                      <a:endParaRPr lang="en-ZA" sz="1200" dirty="0">
                        <a:latin typeface="Arial" pitchFamily="34" charset="0"/>
                        <a:cs typeface="Arial" pitchFamily="34" charset="0"/>
                      </a:endParaRPr>
                    </a:p>
                  </a:txBody>
                  <a:tcPr/>
                </a:tc>
              </a:tr>
              <a:tr h="210976">
                <a:tc>
                  <a:txBody>
                    <a:bodyPr/>
                    <a:lstStyle/>
                    <a:p>
                      <a:pPr marL="0" marR="0">
                        <a:lnSpc>
                          <a:spcPct val="115000"/>
                        </a:lnSpc>
                        <a:spcBef>
                          <a:spcPts val="0"/>
                        </a:spcBef>
                        <a:spcAft>
                          <a:spcPts val="0"/>
                        </a:spcAft>
                      </a:pPr>
                      <a:r>
                        <a:rPr lang="en-ZA" sz="1000">
                          <a:effectLst/>
                          <a:latin typeface="Arial"/>
                          <a:ea typeface="Calibri"/>
                          <a:cs typeface="Times New Roman"/>
                        </a:rPr>
                        <a:t>ACIP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Accelerated Community Infrastructure Programme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AMD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Acid Mine Drainage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AMP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Asset Management Plan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APP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Approved Professional Person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BBBEE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Broad-Based Black Economic Empowerment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BDS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Bulk Distribution System</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BEE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Black Economic Empowerment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BWS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Bulk Water Supply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CE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Chief Executive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CHDM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Chris Hani District Municipality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CMA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Catchment Management Agency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DIRCO</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Department of International Relations and Cooperation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DM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District Municipality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DPME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Department of Planning Monitoring and Evaluation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DPSA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Department of Public Service and Administration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DWS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Department of Water and Sanitation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EC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Eastern Cape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ECL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Environmental Critical Level</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EIA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Environmental Impact Assessment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ELU</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Existing Lawful Use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EME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Exempted Micro Enterprise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FBSan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Free Basic Sanitation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FDI</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dirty="0">
                          <a:effectLst/>
                          <a:latin typeface="Arial"/>
                          <a:ea typeface="Calibri"/>
                          <a:cs typeface="Times New Roman"/>
                        </a:rPr>
                        <a:t>Foreign Direct Investment</a:t>
                      </a:r>
                      <a:endParaRPr lang="en-US" sz="1100" dirty="0">
                        <a:effectLst/>
                        <a:latin typeface="Calibri"/>
                        <a:ea typeface="Calibri"/>
                        <a:cs typeface="Times New Roman"/>
                      </a:endParaRPr>
                    </a:p>
                  </a:txBody>
                  <a:tcPr marL="68580" marR="68580" marT="0" marB="0"/>
                </a:tc>
              </a:tr>
            </a:tbl>
          </a:graphicData>
        </a:graphic>
      </p:graphicFrame>
      <p:sp>
        <p:nvSpPr>
          <p:cNvPr id="7"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51</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2703160412"/>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5092" y="144012"/>
            <a:ext cx="7141707" cy="556614"/>
          </a:xfrm>
        </p:spPr>
        <p:txBody>
          <a:bodyPr/>
          <a:lstStyle/>
          <a:p>
            <a:r>
              <a:rPr lang="en-ZA" sz="3600" dirty="0" smtClean="0">
                <a:latin typeface="Arial" pitchFamily="34" charset="0"/>
                <a:cs typeface="Arial" pitchFamily="34" charset="0"/>
              </a:rPr>
              <a:t>Definitions</a:t>
            </a:r>
            <a:endParaRPr lang="en-ZA" sz="3600"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82521185"/>
              </p:ext>
            </p:extLst>
          </p:nvPr>
        </p:nvGraphicFramePr>
        <p:xfrm>
          <a:off x="1545093" y="831252"/>
          <a:ext cx="7196138" cy="5126768"/>
        </p:xfrm>
        <a:graphic>
          <a:graphicData uri="http://schemas.openxmlformats.org/drawingml/2006/table">
            <a:tbl>
              <a:tblPr firstRow="1" bandRow="1">
                <a:tableStyleId>{F5AB1C69-6EDB-4FF4-983F-18BD219EF322}</a:tableStyleId>
              </a:tblPr>
              <a:tblGrid>
                <a:gridCol w="2112507"/>
                <a:gridCol w="5083631"/>
              </a:tblGrid>
              <a:tr h="210976">
                <a:tc>
                  <a:txBody>
                    <a:bodyPr/>
                    <a:lstStyle/>
                    <a:p>
                      <a:r>
                        <a:rPr lang="en-ZA" sz="1200" dirty="0" smtClean="0">
                          <a:latin typeface="Arial" pitchFamily="34" charset="0"/>
                          <a:cs typeface="Arial" pitchFamily="34" charset="0"/>
                        </a:rPr>
                        <a:t>Abbreviation</a:t>
                      </a:r>
                      <a:r>
                        <a:rPr lang="en-ZA" sz="1200" baseline="0" dirty="0" smtClean="0">
                          <a:latin typeface="Arial" pitchFamily="34" charset="0"/>
                          <a:cs typeface="Arial" pitchFamily="34" charset="0"/>
                        </a:rPr>
                        <a:t> / Acronym</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Description </a:t>
                      </a:r>
                      <a:endParaRPr lang="en-ZA" sz="1200" dirty="0">
                        <a:latin typeface="Arial" pitchFamily="34" charset="0"/>
                        <a:cs typeface="Arial" pitchFamily="34" charset="0"/>
                      </a:endParaRPr>
                    </a:p>
                  </a:txBody>
                  <a:tcPr/>
                </a:tc>
              </a:tr>
              <a:tr h="210976">
                <a:tc>
                  <a:txBody>
                    <a:bodyPr/>
                    <a:lstStyle/>
                    <a:p>
                      <a:pPr marL="0" marR="0">
                        <a:lnSpc>
                          <a:spcPct val="115000"/>
                        </a:lnSpc>
                        <a:spcBef>
                          <a:spcPts val="0"/>
                        </a:spcBef>
                        <a:spcAft>
                          <a:spcPts val="0"/>
                        </a:spcAft>
                      </a:pPr>
                      <a:r>
                        <a:rPr lang="en-ZA" sz="1000">
                          <a:effectLst/>
                          <a:latin typeface="Arial"/>
                          <a:ea typeface="Calibri"/>
                          <a:cs typeface="Times New Roman"/>
                        </a:rPr>
                        <a:t>FOSAD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Forum for South African Directors-General</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FS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Free State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GA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General Authorisation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GCIS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Government Communication and Information System</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GLeWAP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Greater Letaba Water Augmentation Project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GP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Gauteng</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GWS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Government Water Scheme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IRS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Implementation Readiness Study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JSE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Johannesburg Stock Exchange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KSD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King Sabata Dalindyebo</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KZN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KwaZulu-Natal</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LM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Local Municipality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LP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Limpopo</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a:t>
                      </a:r>
                      <a:r>
                        <a:rPr lang="en-ZA" sz="1000" baseline="30000">
                          <a:effectLst/>
                          <a:latin typeface="Arial"/>
                          <a:ea typeface="Calibri"/>
                          <a:cs typeface="Times New Roman"/>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Metre squared</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a:t>
                      </a:r>
                      <a:r>
                        <a:rPr lang="en-ZA" sz="1000" baseline="30000">
                          <a:effectLst/>
                          <a:latin typeface="Arial"/>
                          <a:ea typeface="Calibri"/>
                          <a:cs typeface="Times New Roman"/>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Cubic metre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MIIF</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Municipal Infrastructure Investment Framework</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Megalitre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Ml/d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Megalitre per day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Millimetres</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MMS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Middle Management Service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Mpumalanga</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MPAT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Management Performance Assessment Tool</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MTSF</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dirty="0">
                          <a:effectLst/>
                          <a:latin typeface="Arial"/>
                          <a:ea typeface="Calibri"/>
                          <a:cs typeface="Times New Roman"/>
                        </a:rPr>
                        <a:t>Medium-Term Strategic Framework</a:t>
                      </a:r>
                      <a:endParaRPr lang="en-US" sz="1100" dirty="0">
                        <a:effectLst/>
                        <a:latin typeface="Calibri"/>
                        <a:ea typeface="Calibri"/>
                        <a:cs typeface="Times New Roman"/>
                      </a:endParaRPr>
                    </a:p>
                  </a:txBody>
                  <a:tcPr marL="68580" marR="68580" marT="0" marB="0"/>
                </a:tc>
              </a:tr>
            </a:tbl>
          </a:graphicData>
        </a:graphic>
      </p:graphicFrame>
      <p:sp>
        <p:nvSpPr>
          <p:cNvPr id="7"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52</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507203624"/>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5092" y="48476"/>
            <a:ext cx="7141707" cy="556614"/>
          </a:xfrm>
        </p:spPr>
        <p:txBody>
          <a:bodyPr/>
          <a:lstStyle/>
          <a:p>
            <a:r>
              <a:rPr lang="en-ZA" sz="3600" dirty="0" smtClean="0">
                <a:latin typeface="Arial" pitchFamily="34" charset="0"/>
                <a:cs typeface="Arial" pitchFamily="34" charset="0"/>
              </a:rPr>
              <a:t>Definitions</a:t>
            </a:r>
            <a:endParaRPr lang="en-ZA" sz="3600"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39242577"/>
              </p:ext>
            </p:extLst>
          </p:nvPr>
        </p:nvGraphicFramePr>
        <p:xfrm>
          <a:off x="1545093" y="722068"/>
          <a:ext cx="7196138" cy="5337744"/>
        </p:xfrm>
        <a:graphic>
          <a:graphicData uri="http://schemas.openxmlformats.org/drawingml/2006/table">
            <a:tbl>
              <a:tblPr firstRow="1" bandRow="1">
                <a:tableStyleId>{F5AB1C69-6EDB-4FF4-983F-18BD219EF322}</a:tableStyleId>
              </a:tblPr>
              <a:tblGrid>
                <a:gridCol w="2112507"/>
                <a:gridCol w="5083631"/>
              </a:tblGrid>
              <a:tr h="210976">
                <a:tc>
                  <a:txBody>
                    <a:bodyPr/>
                    <a:lstStyle/>
                    <a:p>
                      <a:r>
                        <a:rPr lang="en-ZA" sz="1200" dirty="0" smtClean="0">
                          <a:latin typeface="Arial" pitchFamily="34" charset="0"/>
                          <a:cs typeface="Arial" pitchFamily="34" charset="0"/>
                        </a:rPr>
                        <a:t>Abbreviation</a:t>
                      </a:r>
                      <a:r>
                        <a:rPr lang="en-ZA" sz="1200" baseline="0" dirty="0" smtClean="0">
                          <a:latin typeface="Arial" pitchFamily="34" charset="0"/>
                          <a:cs typeface="Arial" pitchFamily="34" charset="0"/>
                        </a:rPr>
                        <a:t> / Acronym</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Description </a:t>
                      </a:r>
                      <a:endParaRPr lang="en-ZA" sz="1200" dirty="0">
                        <a:latin typeface="Arial" pitchFamily="34" charset="0"/>
                        <a:cs typeface="Arial" pitchFamily="34" charset="0"/>
                      </a:endParaRPr>
                    </a:p>
                  </a:txBody>
                  <a:tcPr/>
                </a:tc>
              </a:tr>
              <a:tr h="210976">
                <a:tc>
                  <a:txBody>
                    <a:bodyPr/>
                    <a:lstStyle/>
                    <a:p>
                      <a:pPr marL="0" marR="0">
                        <a:lnSpc>
                          <a:spcPct val="115000"/>
                        </a:lnSpc>
                        <a:spcBef>
                          <a:spcPts val="0"/>
                        </a:spcBef>
                        <a:spcAft>
                          <a:spcPts val="0"/>
                        </a:spcAft>
                      </a:pPr>
                      <a:r>
                        <a:rPr lang="en-ZA" sz="1000">
                          <a:effectLst/>
                          <a:latin typeface="Arial"/>
                          <a:ea typeface="Calibri"/>
                          <a:cs typeface="Times New Roman"/>
                        </a:rPr>
                        <a:t>MWIP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Municipal Water Infrastructure Programme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NAMP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Asset Management Plan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Northern Cape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NDP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Development Plan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NEDLAC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Economic Development and Labour Council</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Treasury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NW</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North West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NWA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Water Act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NWRI</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Water Resources Infrastructure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NWRS-2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Second National Water Resources Strategy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NWSMP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Water and Sanitation Master Plan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NWSRS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National Water and Sanitation Resources Strategy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OFO</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Organising Framework for Occupation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ORWRDP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Olifants River Water Resource Development Project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OSD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Occupation Specific Dispensation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QSE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Qualifying Small Enterprise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RBIG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Regional Bulk Infrastructure Grant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RDP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Reconstruction and Development Programme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RID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Record of Implementation Decision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RW</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Rand Water</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RWS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Regional Water Scheme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SADC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Southern African Development Community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SALGA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South African Local Government Association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SDG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dirty="0">
                          <a:effectLst/>
                          <a:latin typeface="Arial"/>
                          <a:ea typeface="Calibri"/>
                          <a:cs typeface="Times New Roman"/>
                        </a:rPr>
                        <a:t>Sustainable Development Goal</a:t>
                      </a:r>
                      <a:endParaRPr lang="en-US" sz="1100" dirty="0">
                        <a:effectLst/>
                        <a:latin typeface="Calibri"/>
                        <a:ea typeface="Calibri"/>
                        <a:cs typeface="Times New Roman"/>
                      </a:endParaRPr>
                    </a:p>
                  </a:txBody>
                  <a:tcPr marL="68580" marR="68580" marT="0" marB="0"/>
                </a:tc>
              </a:tr>
            </a:tbl>
          </a:graphicData>
        </a:graphic>
      </p:graphicFrame>
      <p:sp>
        <p:nvSpPr>
          <p:cNvPr id="7"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53</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2112848718"/>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5092" y="48476"/>
            <a:ext cx="7141707" cy="556614"/>
          </a:xfrm>
        </p:spPr>
        <p:txBody>
          <a:bodyPr/>
          <a:lstStyle/>
          <a:p>
            <a:r>
              <a:rPr lang="en-ZA" sz="3600" dirty="0" smtClean="0">
                <a:latin typeface="Arial" pitchFamily="34" charset="0"/>
                <a:cs typeface="Arial" pitchFamily="34" charset="0"/>
              </a:rPr>
              <a:t>Definitions</a:t>
            </a:r>
            <a:endParaRPr lang="en-ZA" sz="3600"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763566582"/>
              </p:ext>
            </p:extLst>
          </p:nvPr>
        </p:nvGraphicFramePr>
        <p:xfrm>
          <a:off x="1545093" y="722068"/>
          <a:ext cx="7196138" cy="5337744"/>
        </p:xfrm>
        <a:graphic>
          <a:graphicData uri="http://schemas.openxmlformats.org/drawingml/2006/table">
            <a:tbl>
              <a:tblPr firstRow="1" bandRow="1">
                <a:tableStyleId>{F5AB1C69-6EDB-4FF4-983F-18BD219EF322}</a:tableStyleId>
              </a:tblPr>
              <a:tblGrid>
                <a:gridCol w="2112507"/>
                <a:gridCol w="5083631"/>
              </a:tblGrid>
              <a:tr h="210976">
                <a:tc>
                  <a:txBody>
                    <a:bodyPr/>
                    <a:lstStyle/>
                    <a:p>
                      <a:r>
                        <a:rPr lang="en-ZA" sz="1200" dirty="0" smtClean="0">
                          <a:latin typeface="Arial" pitchFamily="34" charset="0"/>
                          <a:cs typeface="Arial" pitchFamily="34" charset="0"/>
                        </a:rPr>
                        <a:t>Abbreviation</a:t>
                      </a:r>
                      <a:r>
                        <a:rPr lang="en-ZA" sz="1200" baseline="0" dirty="0" smtClean="0">
                          <a:latin typeface="Arial" pitchFamily="34" charset="0"/>
                          <a:cs typeface="Arial" pitchFamily="34" charset="0"/>
                        </a:rPr>
                        <a:t> / Acronym</a:t>
                      </a:r>
                      <a:endParaRPr lang="en-ZA" sz="1200" dirty="0">
                        <a:latin typeface="Arial" pitchFamily="34" charset="0"/>
                        <a:cs typeface="Arial" pitchFamily="34" charset="0"/>
                      </a:endParaRPr>
                    </a:p>
                  </a:txBody>
                  <a:tcPr/>
                </a:tc>
                <a:tc>
                  <a:txBody>
                    <a:bodyPr/>
                    <a:lstStyle/>
                    <a:p>
                      <a:r>
                        <a:rPr lang="en-ZA" sz="1200" dirty="0" smtClean="0">
                          <a:latin typeface="Arial" pitchFamily="34" charset="0"/>
                          <a:cs typeface="Arial" pitchFamily="34" charset="0"/>
                        </a:rPr>
                        <a:t>Description </a:t>
                      </a:r>
                      <a:endParaRPr lang="en-ZA" sz="1200" dirty="0">
                        <a:latin typeface="Arial" pitchFamily="34" charset="0"/>
                        <a:cs typeface="Arial" pitchFamily="34" charset="0"/>
                      </a:endParaRPr>
                    </a:p>
                  </a:txBody>
                  <a:tcPr/>
                </a:tc>
              </a:tr>
              <a:tr h="210976">
                <a:tc>
                  <a:txBody>
                    <a:bodyPr/>
                    <a:lstStyle/>
                    <a:p>
                      <a:pPr marL="0" marR="0">
                        <a:lnSpc>
                          <a:spcPct val="115000"/>
                        </a:lnSpc>
                        <a:spcBef>
                          <a:spcPts val="0"/>
                        </a:spcBef>
                        <a:spcAft>
                          <a:spcPts val="0"/>
                        </a:spcAft>
                      </a:pPr>
                      <a:r>
                        <a:rPr lang="en-ZA" sz="1000">
                          <a:effectLst/>
                          <a:latin typeface="Arial"/>
                          <a:ea typeface="Calibri"/>
                          <a:cs typeface="Times New Roman"/>
                        </a:rPr>
                        <a:t>SIP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Strategic Infrastructure Project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SMART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Specific Measurable Achievable Realistic Time-bound</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SMS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Senior Management Service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StatsSA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Statistics South Africa</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SWPN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Strategic Water Partners Network</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TCTA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Trans Caledon Tunnel Authority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TRA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Temporary Relocation Areas</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VIP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Ventilated Improved Pit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WB</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Board</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Western Cape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WCDM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Conservation Demand Management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WMI</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Management Institution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WRC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Research Commission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Scheme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WSA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Service Authority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WSDP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Sector Development Plan</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WSS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Supply Scheme</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WTE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Trading Entity</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WTP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Treatment Plant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WTW</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Treatment Work</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WULA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Use License Application </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WULATS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Water Use License Application Tracking System</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WWTP</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a:effectLst/>
                          <a:latin typeface="Arial"/>
                          <a:ea typeface="Calibri"/>
                          <a:cs typeface="Times New Roman"/>
                        </a:rPr>
                        <a:t>Wastewater Treatment Plant</a:t>
                      </a:r>
                      <a:endParaRPr lang="en-US" sz="1100">
                        <a:effectLst/>
                        <a:latin typeface="Calibri"/>
                        <a:ea typeface="Calibri"/>
                        <a:cs typeface="Times New Roman"/>
                      </a:endParaRPr>
                    </a:p>
                  </a:txBody>
                  <a:tcPr marL="68580" marR="68580" marT="0" marB="0"/>
                </a:tc>
              </a:tr>
              <a:tr h="210976">
                <a:tc>
                  <a:txBody>
                    <a:bodyPr/>
                    <a:lstStyle/>
                    <a:p>
                      <a:pPr marL="0" marR="0">
                        <a:lnSpc>
                          <a:spcPct val="115000"/>
                        </a:lnSpc>
                        <a:spcBef>
                          <a:spcPts val="0"/>
                        </a:spcBef>
                        <a:spcAft>
                          <a:spcPts val="0"/>
                        </a:spcAft>
                      </a:pPr>
                      <a:r>
                        <a:rPr lang="en-ZA" sz="1000">
                          <a:effectLst/>
                          <a:latin typeface="Arial"/>
                          <a:ea typeface="Calibri"/>
                          <a:cs typeface="Times New Roman"/>
                        </a:rPr>
                        <a:t>WWTW</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000" dirty="0">
                          <a:effectLst/>
                          <a:latin typeface="Arial"/>
                          <a:ea typeface="Calibri"/>
                          <a:cs typeface="Times New Roman"/>
                        </a:rPr>
                        <a:t>Wastewater Treatment Work</a:t>
                      </a:r>
                      <a:endParaRPr lang="en-US" sz="1100" dirty="0">
                        <a:effectLst/>
                        <a:latin typeface="Calibri"/>
                        <a:ea typeface="Calibri"/>
                        <a:cs typeface="Times New Roman"/>
                      </a:endParaRPr>
                    </a:p>
                  </a:txBody>
                  <a:tcPr marL="68580" marR="68580" marT="0" marB="0"/>
                </a:tc>
              </a:tr>
            </a:tbl>
          </a:graphicData>
        </a:graphic>
      </p:graphicFrame>
      <p:sp>
        <p:nvSpPr>
          <p:cNvPr id="7"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54</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140742983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456" y="-51942"/>
            <a:ext cx="7206343" cy="1143000"/>
          </a:xfrm>
        </p:spPr>
        <p:txBody>
          <a:bodyPr/>
          <a:lstStyle/>
          <a:p>
            <a:r>
              <a:rPr lang="en-ZA" sz="3600" dirty="0" smtClean="0"/>
              <a:t>Analysis per budget programme</a:t>
            </a:r>
            <a:endParaRPr lang="en-ZA" sz="3600" dirty="0"/>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6</a:t>
            </a:fld>
            <a:endParaRPr lang="en-ZA" sz="1400" dirty="0">
              <a:latin typeface="Arial" pitchFamily="34" charset="0"/>
              <a:cs typeface="Arial"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2393901952"/>
              </p:ext>
            </p:extLst>
          </p:nvPr>
        </p:nvGraphicFramePr>
        <p:xfrm>
          <a:off x="1510242" y="1189633"/>
          <a:ext cx="7237412" cy="4525963"/>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5"/>
          <p:cNvGrpSpPr/>
          <p:nvPr/>
        </p:nvGrpSpPr>
        <p:grpSpPr>
          <a:xfrm>
            <a:off x="3873479" y="5867399"/>
            <a:ext cx="2615682" cy="547709"/>
            <a:chOff x="3505200" y="6324600"/>
            <a:chExt cx="2209800" cy="381000"/>
          </a:xfrm>
        </p:grpSpPr>
        <p:sp>
          <p:nvSpPr>
            <p:cNvPr id="16" name="Rectangle 15"/>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7" name="Rectangle 16"/>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8" name="Rectangle 17"/>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ZA" sz="3200" dirty="0" smtClean="0">
                <a:latin typeface="Arial" pitchFamily="34" charset="0"/>
                <a:cs typeface="Arial" pitchFamily="34" charset="0"/>
              </a:rPr>
              <a:t>Analysis overview of  water trading performance </a:t>
            </a:r>
            <a:endParaRPr lang="en-ZA"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7</a:t>
            </a:fld>
            <a:endParaRPr lang="en-ZA" sz="1400" dirty="0">
              <a:latin typeface="Arial" pitchFamily="34" charset="0"/>
              <a:cs typeface="Arial" pitchFamily="34" charset="0"/>
            </a:endParaRPr>
          </a:p>
        </p:txBody>
      </p:sp>
      <p:sp>
        <p:nvSpPr>
          <p:cNvPr id="7" name="Title 4"/>
          <p:cNvSpPr txBox="1">
            <a:spLocks/>
          </p:cNvSpPr>
          <p:nvPr/>
        </p:nvSpPr>
        <p:spPr>
          <a:xfrm>
            <a:off x="1481959" y="4571516"/>
            <a:ext cx="7012754" cy="882228"/>
          </a:xfrm>
          <a:prstGeom prst="rect">
            <a:avLst/>
          </a:prstGeom>
        </p:spPr>
        <p:txBody>
          <a:bodyPr anchor="t">
            <a:normAutofit/>
          </a:bodyPr>
          <a:lstStyle/>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kumimoji="0" lang="en-ZA" sz="1100" b="1" i="0" u="none" strike="noStrike" kern="1200" cap="all" spc="0" normalizeH="0" baseline="0" noProof="0" dirty="0" smtClean="0">
                <a:ln>
                  <a:noFill/>
                </a:ln>
                <a:solidFill>
                  <a:schemeClr val="tx1"/>
                </a:solidFill>
                <a:effectLst/>
                <a:uLnTx/>
                <a:uFillTx/>
                <a:latin typeface="Arial" pitchFamily="34" charset="0"/>
                <a:ea typeface="ＭＳ Ｐゴシック" charset="0"/>
                <a:cs typeface="Arial" pitchFamily="34" charset="0"/>
              </a:rPr>
              <a:t>administration</a:t>
            </a:r>
          </a:p>
          <a:p>
            <a:pPr marL="174625" marR="0" lvl="0" indent="-174625" algn="l" defTabSz="457200" rtl="0" eaLnBrk="0" fontAlgn="base" latinLnBrk="0" hangingPunct="0">
              <a:lnSpc>
                <a:spcPct val="150000"/>
              </a:lnSpc>
              <a:spcBef>
                <a:spcPct val="0"/>
              </a:spcBef>
              <a:spcAft>
                <a:spcPct val="0"/>
              </a:spcAft>
              <a:buClrTx/>
              <a:buSzTx/>
              <a:buFont typeface="Arial" pitchFamily="34" charset="0"/>
              <a:buChar char="•"/>
              <a:tabLst/>
              <a:defRPr/>
            </a:pPr>
            <a:r>
              <a:rPr lang="en-ZA" sz="1100" b="1" cap="all" dirty="0" smtClean="0">
                <a:ea typeface="ＭＳ Ｐゴシック" charset="0"/>
                <a:cs typeface="Arial" pitchFamily="34" charset="0"/>
              </a:rPr>
              <a:t>PROTO-CATCHMENT MANAGEMENT AGENCIES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2" y="-30170"/>
            <a:ext cx="7195457" cy="1143000"/>
          </a:xfrm>
        </p:spPr>
        <p:txBody>
          <a:bodyPr/>
          <a:lstStyle/>
          <a:p>
            <a:r>
              <a:rPr lang="en-ZA" sz="3600" dirty="0" smtClean="0"/>
              <a:t>Analysis per budget programme</a:t>
            </a:r>
            <a:endParaRPr lang="en-ZA" sz="3600" dirty="0"/>
          </a:p>
        </p:txBody>
      </p:sp>
      <p:sp>
        <p:nvSpPr>
          <p:cNvPr id="5"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8</a:t>
            </a:fld>
            <a:endParaRPr lang="en-ZA" sz="1400" dirty="0">
              <a:latin typeface="Arial" pitchFamily="34" charset="0"/>
              <a:cs typeface="Arial" pitchFamily="34" charset="0"/>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xmlns="" val="334377743"/>
              </p:ext>
            </p:extLst>
          </p:nvPr>
        </p:nvGraphicFramePr>
        <p:xfrm>
          <a:off x="1459009" y="1112830"/>
          <a:ext cx="7237412"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oup 5"/>
          <p:cNvGrpSpPr/>
          <p:nvPr/>
        </p:nvGrpSpPr>
        <p:grpSpPr>
          <a:xfrm>
            <a:off x="4265952" y="5867399"/>
            <a:ext cx="2615682" cy="547709"/>
            <a:chOff x="3505200" y="6324600"/>
            <a:chExt cx="2209800" cy="381000"/>
          </a:xfrm>
        </p:grpSpPr>
        <p:sp>
          <p:nvSpPr>
            <p:cNvPr id="14" name="Rectangle 13"/>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5" name="Rectangle 14"/>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6" name="Rectangle 15"/>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xmlns="" val="1947738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fontScale="90000"/>
          </a:bodyPr>
          <a:lstStyle/>
          <a:p>
            <a:r>
              <a:rPr lang="en-US" sz="3200" dirty="0">
                <a:latin typeface="Arial" pitchFamily="34" charset="0"/>
                <a:cs typeface="Arial" pitchFamily="34" charset="0"/>
              </a:rPr>
              <a:t>Part </a:t>
            </a:r>
            <a:r>
              <a:rPr lang="en-US" sz="3200" dirty="0" smtClean="0">
                <a:latin typeface="Arial" pitchFamily="34" charset="0"/>
                <a:cs typeface="Arial" pitchFamily="34" charset="0"/>
              </a:rPr>
              <a:t>B: </a:t>
            </a:r>
            <a:r>
              <a:rPr lang="en-US" sz="3200" dirty="0">
                <a:latin typeface="Arial" pitchFamily="34" charset="0"/>
                <a:cs typeface="Arial" pitchFamily="34" charset="0"/>
              </a:rPr>
              <a:t>Overview of </a:t>
            </a:r>
            <a:r>
              <a:rPr lang="en-US" sz="3200" dirty="0" smtClean="0">
                <a:latin typeface="Arial" pitchFamily="34" charset="0"/>
                <a:cs typeface="Arial" pitchFamily="34" charset="0"/>
              </a:rPr>
              <a:t>main account financial </a:t>
            </a:r>
            <a:r>
              <a:rPr lang="en-US" sz="3200" dirty="0">
                <a:latin typeface="Arial" pitchFamily="34" charset="0"/>
                <a:cs typeface="Arial" pitchFamily="34" charset="0"/>
              </a:rPr>
              <a:t>performance </a:t>
            </a: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9</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xmlns="" val="4004301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5876</TotalTime>
  <Words>4721</Words>
  <Application>Microsoft Office PowerPoint</Application>
  <PresentationFormat>On-screen Show (4:3)</PresentationFormat>
  <Paragraphs>933</Paragraphs>
  <Slides>54</Slides>
  <Notes>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Contents</vt:lpstr>
      <vt:lpstr>Part A: Overview of non-financial performance </vt:lpstr>
      <vt:lpstr>Analysis of quarter 1 performance </vt:lpstr>
      <vt:lpstr>Analysis overview of Main Account performance</vt:lpstr>
      <vt:lpstr>Analysis per budget programme</vt:lpstr>
      <vt:lpstr>Analysis overview of  water trading performance </vt:lpstr>
      <vt:lpstr>Analysis per budget programme</vt:lpstr>
      <vt:lpstr>Part B: Overview of main account financial performance </vt:lpstr>
      <vt:lpstr>Budget overview: 2018/19 financial year</vt:lpstr>
      <vt:lpstr>Budget overview: 2018/19 financial year</vt:lpstr>
      <vt:lpstr>Budget overview: 2018/19 financial year</vt:lpstr>
      <vt:lpstr>Budget overview: 2018/19 financial year</vt:lpstr>
      <vt:lpstr>Service delivery implications from spending performance</vt:lpstr>
      <vt:lpstr>Cost containment and efficiency measures: value for money </vt:lpstr>
      <vt:lpstr>Departmental spending  as at 30 June 2018</vt:lpstr>
      <vt:lpstr>Departmental Expenditure: Per Programme and Economic Classification  </vt:lpstr>
      <vt:lpstr>Reasons for over and under expenditure </vt:lpstr>
      <vt:lpstr>Budget vs. expenditure as at 30 June 2018</vt:lpstr>
      <vt:lpstr>Part C: Overview of water trading financial performance </vt:lpstr>
      <vt:lpstr>Income and expenditure for the month ended 30 June 2018</vt:lpstr>
      <vt:lpstr>Slide 22</vt:lpstr>
      <vt:lpstr>Augmentation funded projects</vt:lpstr>
      <vt:lpstr>Analysis of financial performance</vt:lpstr>
      <vt:lpstr>Water Trading challenges</vt:lpstr>
      <vt:lpstr>Debtors’ age analysis  as at 30 June 2018 </vt:lpstr>
      <vt:lpstr>Notes on debtors’ age analysis</vt:lpstr>
      <vt:lpstr>Slide 28</vt:lpstr>
      <vt:lpstr>Appendix a: overview of management performance assessment tool 1.7 (mpat 1.7)</vt:lpstr>
      <vt:lpstr>Overall compliance trend</vt:lpstr>
      <vt:lpstr>Overall trend per rating levels </vt:lpstr>
      <vt:lpstr>Overall trend per KPA</vt:lpstr>
      <vt:lpstr>Part B: Supply chain management matters</vt:lpstr>
      <vt:lpstr>Functionality of SCM</vt:lpstr>
      <vt:lpstr>Functionality of SCM</vt:lpstr>
      <vt:lpstr>SCM issues</vt:lpstr>
      <vt:lpstr>SCM issues</vt:lpstr>
      <vt:lpstr>Part C: Progress on 2016/17 audit outcomes</vt:lpstr>
      <vt:lpstr>Implementation of post audit action</vt:lpstr>
      <vt:lpstr>Implementation of post audit action</vt:lpstr>
      <vt:lpstr>Implementation of post audit action</vt:lpstr>
      <vt:lpstr>Part D: human resource management</vt:lpstr>
      <vt:lpstr>Introduction</vt:lpstr>
      <vt:lpstr>Priority posts earmarked for filling per programme for 2018/19 (critical posts as well as natural attrition)</vt:lpstr>
      <vt:lpstr>Interventions to address capacity needs</vt:lpstr>
      <vt:lpstr>Slide 46</vt:lpstr>
      <vt:lpstr>Report on graduate trainees in the learning academy programme (progress made since 1 April 2018) </vt:lpstr>
      <vt:lpstr>Challenges that are being experienced </vt:lpstr>
      <vt:lpstr>Part E: Status of 2017/18 AGSA audit</vt:lpstr>
      <vt:lpstr>Status of 2017/18 AGSA audit </vt:lpstr>
      <vt:lpstr>Definitions</vt:lpstr>
      <vt:lpstr>Definitions</vt:lpstr>
      <vt:lpstr>Definitions</vt:lpstr>
      <vt:lpstr>Definitions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PUMZA</cp:lastModifiedBy>
  <cp:revision>606</cp:revision>
  <cp:lastPrinted>2017-08-30T06:27:19Z</cp:lastPrinted>
  <dcterms:created xsi:type="dcterms:W3CDTF">2012-08-01T10:33:21Z</dcterms:created>
  <dcterms:modified xsi:type="dcterms:W3CDTF">2018-09-06T12:17:38Z</dcterms:modified>
</cp:coreProperties>
</file>