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olors1.xml" ContentType="application/vnd.ms-office.chartcolorstyle+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charts/style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1"/>
  </p:notesMasterIdLst>
  <p:handoutMasterIdLst>
    <p:handoutMasterId r:id="rId22"/>
  </p:handoutMasterIdLst>
  <p:sldIdLst>
    <p:sldId id="471" r:id="rId2"/>
    <p:sldId id="460" r:id="rId3"/>
    <p:sldId id="294" r:id="rId4"/>
    <p:sldId id="295" r:id="rId5"/>
    <p:sldId id="272" r:id="rId6"/>
    <p:sldId id="299" r:id="rId7"/>
    <p:sldId id="483" r:id="rId8"/>
    <p:sldId id="475" r:id="rId9"/>
    <p:sldId id="490" r:id="rId10"/>
    <p:sldId id="491" r:id="rId11"/>
    <p:sldId id="492" r:id="rId12"/>
    <p:sldId id="493" r:id="rId13"/>
    <p:sldId id="494" r:id="rId14"/>
    <p:sldId id="495" r:id="rId15"/>
    <p:sldId id="306" r:id="rId16"/>
    <p:sldId id="487" r:id="rId17"/>
    <p:sldId id="489" r:id="rId18"/>
    <p:sldId id="482" r:id="rId19"/>
    <p:sldId id="444" r:id="rId20"/>
  </p:sldIdLst>
  <p:sldSz cx="9144000" cy="6858000" type="screen4x3"/>
  <p:notesSz cx="6669088" cy="9926638"/>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89D1"/>
    <a:srgbClr val="006699"/>
    <a:srgbClr val="00FFFF"/>
    <a:srgbClr val="0099CC"/>
    <a:srgbClr val="0000CC"/>
    <a:srgbClr val="ED1A3B"/>
    <a:srgbClr val="0066CC"/>
    <a:srgbClr val="66FF33"/>
    <a:srgbClr val="FFCA08"/>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03" autoAdjust="0"/>
    <p:restoredTop sz="97336" autoAdjust="0"/>
  </p:normalViewPr>
  <p:slideViewPr>
    <p:cSldViewPr snapToGrid="0">
      <p:cViewPr varScale="1">
        <p:scale>
          <a:sx n="113" d="100"/>
          <a:sy n="113" d="100"/>
        </p:scale>
        <p:origin x="-167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r>
              <a:rPr lang="en-GB"/>
              <a:t>Valuer Totals</a:t>
            </a:r>
          </a:p>
        </c:rich>
      </c:tx>
      <c:spPr>
        <a:noFill/>
        <a:ln>
          <a:noFill/>
        </a:ln>
        <a:effectLst/>
      </c:spPr>
    </c:title>
    <c:plotArea>
      <c:layout/>
      <c:barChart>
        <c:barDir val="col"/>
        <c:grouping val="clustered"/>
        <c:ser>
          <c:idx val="0"/>
          <c:order val="0"/>
          <c:tx>
            <c:strRef>
              <c:f>'Valuer Totals'!$S$3</c:f>
              <c:strCache>
                <c:ptCount val="1"/>
                <c:pt idx="0">
                  <c:v>Professional Valuer </c:v>
                </c:pt>
              </c:strCache>
            </c:strRef>
          </c:tx>
          <c:spPr>
            <a:solidFill>
              <a:schemeClr val="accent1"/>
            </a:solidFill>
            <a:ln>
              <a:noFill/>
            </a:ln>
            <a:effectLst/>
          </c:spPr>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'Valuer Totals'!$R$4:$R$8</c:f>
              <c:numCache>
                <c:formatCode>General</c:formatCode>
                <c:ptCount val="5"/>
                <c:pt idx="0">
                  <c:v>2012</c:v>
                </c:pt>
                <c:pt idx="1">
                  <c:v>2013</c:v>
                </c:pt>
                <c:pt idx="2">
                  <c:v>2014</c:v>
                </c:pt>
                <c:pt idx="3">
                  <c:v>2015</c:v>
                </c:pt>
                <c:pt idx="4">
                  <c:v>2016</c:v>
                </c:pt>
              </c:numCache>
            </c:numRef>
          </c:cat>
          <c:val>
            <c:numRef>
              <c:f>'Valuer Totals'!$S$4:$S$8</c:f>
              <c:numCache>
                <c:formatCode>General</c:formatCode>
                <c:ptCount val="5"/>
                <c:pt idx="0">
                  <c:v>550</c:v>
                </c:pt>
                <c:pt idx="1">
                  <c:v>753</c:v>
                </c:pt>
                <c:pt idx="2">
                  <c:v>767</c:v>
                </c:pt>
                <c:pt idx="3">
                  <c:v>756</c:v>
                </c:pt>
                <c:pt idx="4">
                  <c:v>761</c:v>
                </c:pt>
              </c:numCache>
            </c:numRef>
          </c:val>
          <c:extLst xmlns:c16r2="http://schemas.microsoft.com/office/drawing/2015/06/chart">
            <c:ext xmlns:c16="http://schemas.microsoft.com/office/drawing/2014/chart" uri="{C3380CC4-5D6E-409C-BE32-E72D297353CC}">
              <c16:uniqueId val="{00000000-139D-4E6A-A7BA-0F6302115767}"/>
            </c:ext>
          </c:extLst>
        </c:ser>
        <c:ser>
          <c:idx val="1"/>
          <c:order val="1"/>
          <c:tx>
            <c:strRef>
              <c:f>'Valuer Totals'!$T$3</c:f>
              <c:strCache>
                <c:ptCount val="1"/>
                <c:pt idx="0">
                  <c:v>Professional Associate Valuer </c:v>
                </c:pt>
              </c:strCache>
            </c:strRef>
          </c:tx>
          <c:spPr>
            <a:solidFill>
              <a:schemeClr val="accent2"/>
            </a:solidFill>
            <a:ln>
              <a:noFill/>
            </a:ln>
            <a:effectLst/>
          </c:spPr>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'Valuer Totals'!$R$4:$R$8</c:f>
              <c:numCache>
                <c:formatCode>General</c:formatCode>
                <c:ptCount val="5"/>
                <c:pt idx="0">
                  <c:v>2012</c:v>
                </c:pt>
                <c:pt idx="1">
                  <c:v>2013</c:v>
                </c:pt>
                <c:pt idx="2">
                  <c:v>2014</c:v>
                </c:pt>
                <c:pt idx="3">
                  <c:v>2015</c:v>
                </c:pt>
                <c:pt idx="4">
                  <c:v>2016</c:v>
                </c:pt>
              </c:numCache>
            </c:numRef>
          </c:cat>
          <c:val>
            <c:numRef>
              <c:f>'Valuer Totals'!$T$4:$T$8</c:f>
              <c:numCache>
                <c:formatCode>General</c:formatCode>
                <c:ptCount val="5"/>
                <c:pt idx="0">
                  <c:v>817</c:v>
                </c:pt>
                <c:pt idx="1">
                  <c:v>743</c:v>
                </c:pt>
                <c:pt idx="2">
                  <c:v>622</c:v>
                </c:pt>
                <c:pt idx="3">
                  <c:v>625</c:v>
                </c:pt>
                <c:pt idx="4">
                  <c:v>627</c:v>
                </c:pt>
              </c:numCache>
            </c:numRef>
          </c:val>
          <c:extLst xmlns:c16r2="http://schemas.microsoft.com/office/drawing/2015/06/chart">
            <c:ext xmlns:c16="http://schemas.microsoft.com/office/drawing/2014/chart" uri="{C3380CC4-5D6E-409C-BE32-E72D297353CC}">
              <c16:uniqueId val="{00000001-139D-4E6A-A7BA-0F6302115767}"/>
            </c:ext>
          </c:extLst>
        </c:ser>
        <c:ser>
          <c:idx val="2"/>
          <c:order val="2"/>
          <c:tx>
            <c:strRef>
              <c:f>'Valuer Totals'!$U$3</c:f>
              <c:strCache>
                <c:ptCount val="1"/>
                <c:pt idx="0">
                  <c:v>Candidate Valuer</c:v>
                </c:pt>
              </c:strCache>
            </c:strRef>
          </c:tx>
          <c:spPr>
            <a:solidFill>
              <a:schemeClr val="accent3"/>
            </a:solidFill>
            <a:ln>
              <a:noFill/>
            </a:ln>
            <a:effectLst/>
          </c:spPr>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'Valuer Totals'!$R$4:$R$8</c:f>
              <c:numCache>
                <c:formatCode>General</c:formatCode>
                <c:ptCount val="5"/>
                <c:pt idx="0">
                  <c:v>2012</c:v>
                </c:pt>
                <c:pt idx="1">
                  <c:v>2013</c:v>
                </c:pt>
                <c:pt idx="2">
                  <c:v>2014</c:v>
                </c:pt>
                <c:pt idx="3">
                  <c:v>2015</c:v>
                </c:pt>
                <c:pt idx="4">
                  <c:v>2016</c:v>
                </c:pt>
              </c:numCache>
            </c:numRef>
          </c:cat>
          <c:val>
            <c:numRef>
              <c:f>'Valuer Totals'!$U$4:$U$8</c:f>
              <c:numCache>
                <c:formatCode>General</c:formatCode>
                <c:ptCount val="5"/>
                <c:pt idx="0">
                  <c:v>853</c:v>
                </c:pt>
                <c:pt idx="1">
                  <c:v>765</c:v>
                </c:pt>
                <c:pt idx="2">
                  <c:v>682</c:v>
                </c:pt>
                <c:pt idx="3">
                  <c:v>626</c:v>
                </c:pt>
                <c:pt idx="4">
                  <c:v>643</c:v>
                </c:pt>
              </c:numCache>
            </c:numRef>
          </c:val>
          <c:extLst xmlns:c16r2="http://schemas.microsoft.com/office/drawing/2015/06/chart">
            <c:ext xmlns:c16="http://schemas.microsoft.com/office/drawing/2014/chart" uri="{C3380CC4-5D6E-409C-BE32-E72D297353CC}">
              <c16:uniqueId val="{00000002-139D-4E6A-A7BA-0F6302115767}"/>
            </c:ext>
          </c:extLst>
        </c:ser>
        <c:dLbls>
          <c:showVal val="1"/>
        </c:dLbls>
        <c:gapWidth val="444"/>
        <c:overlap val="-90"/>
        <c:axId val="93440640"/>
        <c:axId val="98439552"/>
      </c:barChart>
      <c:catAx>
        <c:axId val="93440640"/>
        <c:scaling>
          <c:orientation val="minMax"/>
        </c:scaling>
        <c:axPos val="b"/>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98439552"/>
        <c:crosses val="autoZero"/>
        <c:auto val="1"/>
        <c:lblAlgn val="ctr"/>
        <c:lblOffset val="100"/>
      </c:catAx>
      <c:valAx>
        <c:axId val="98439552"/>
        <c:scaling>
          <c:orientation val="minMax"/>
          <c:max val="2100"/>
        </c:scaling>
        <c:delete val="1"/>
        <c:axPos val="l"/>
        <c:numFmt formatCode="General" sourceLinked="1"/>
        <c:majorTickMark val="none"/>
        <c:tickLblPos val="none"/>
        <c:crossAx val="93440640"/>
        <c:crosses val="autoZero"/>
        <c:crossBetween val="between"/>
      </c:valAx>
      <c:spPr>
        <a:noFill/>
        <a:ln>
          <a:noFill/>
        </a:ln>
        <a:effectLst/>
      </c:spPr>
    </c:plotArea>
    <c:legend>
      <c:legendPos val="t"/>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1" y="0"/>
            <a:ext cx="2890542" cy="4949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955" tIns="45478" rIns="90955" bIns="45478" numCol="1" anchor="t" anchorCtr="0" compatLnSpc="1">
            <a:prstTxWarp prst="textNoShape">
              <a:avLst/>
            </a:prstTxWarp>
          </a:bodyPr>
          <a:lstStyle>
            <a:lvl1pPr>
              <a:defRPr sz="1200">
                <a:latin typeface="Arial" charset="0"/>
              </a:defRPr>
            </a:lvl1pPr>
          </a:lstStyle>
          <a:p>
            <a:pPr>
              <a:defRPr/>
            </a:pPr>
            <a:endParaRPr lang="en-GB"/>
          </a:p>
        </p:txBody>
      </p:sp>
      <p:sp>
        <p:nvSpPr>
          <p:cNvPr id="80899" name="Rectangle 3"/>
          <p:cNvSpPr>
            <a:spLocks noGrp="1" noChangeArrowheads="1"/>
          </p:cNvSpPr>
          <p:nvPr>
            <p:ph type="dt" sz="quarter" idx="1"/>
          </p:nvPr>
        </p:nvSpPr>
        <p:spPr bwMode="auto">
          <a:xfrm>
            <a:off x="3778546" y="0"/>
            <a:ext cx="2890542" cy="4949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955" tIns="45478" rIns="90955" bIns="45478" numCol="1" anchor="t" anchorCtr="0" compatLnSpc="1">
            <a:prstTxWarp prst="textNoShape">
              <a:avLst/>
            </a:prstTxWarp>
          </a:bodyPr>
          <a:lstStyle>
            <a:lvl1pPr algn="r">
              <a:defRPr sz="1200">
                <a:latin typeface="Arial" charset="0"/>
              </a:defRPr>
            </a:lvl1pPr>
          </a:lstStyle>
          <a:p>
            <a:pPr>
              <a:defRPr/>
            </a:pPr>
            <a:endParaRPr lang="en-GB"/>
          </a:p>
        </p:txBody>
      </p:sp>
      <p:sp>
        <p:nvSpPr>
          <p:cNvPr id="80900" name="Rectangle 4"/>
          <p:cNvSpPr>
            <a:spLocks noGrp="1" noChangeArrowheads="1"/>
          </p:cNvSpPr>
          <p:nvPr>
            <p:ph type="ftr" sz="quarter" idx="2"/>
          </p:nvPr>
        </p:nvSpPr>
        <p:spPr bwMode="auto">
          <a:xfrm>
            <a:off x="1" y="9431663"/>
            <a:ext cx="2890542" cy="4949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955" tIns="45478" rIns="90955" bIns="45478" numCol="1" anchor="b" anchorCtr="0" compatLnSpc="1">
            <a:prstTxWarp prst="textNoShape">
              <a:avLst/>
            </a:prstTxWarp>
          </a:bodyPr>
          <a:lstStyle>
            <a:lvl1pPr>
              <a:defRPr sz="1200">
                <a:latin typeface="Arial" charset="0"/>
              </a:defRPr>
            </a:lvl1pPr>
          </a:lstStyle>
          <a:p>
            <a:pPr>
              <a:defRPr/>
            </a:pPr>
            <a:endParaRPr lang="en-GB"/>
          </a:p>
        </p:txBody>
      </p:sp>
      <p:sp>
        <p:nvSpPr>
          <p:cNvPr id="80901" name="Rectangle 5"/>
          <p:cNvSpPr>
            <a:spLocks noGrp="1" noChangeArrowheads="1"/>
          </p:cNvSpPr>
          <p:nvPr>
            <p:ph type="sldNum" sz="quarter" idx="3"/>
          </p:nvPr>
        </p:nvSpPr>
        <p:spPr bwMode="auto">
          <a:xfrm>
            <a:off x="3778546" y="9431663"/>
            <a:ext cx="2890542" cy="4949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955" tIns="45478" rIns="90955" bIns="45478" numCol="1" anchor="b" anchorCtr="0" compatLnSpc="1">
            <a:prstTxWarp prst="textNoShape">
              <a:avLst/>
            </a:prstTxWarp>
          </a:bodyPr>
          <a:lstStyle>
            <a:lvl1pPr algn="r">
              <a:defRPr sz="1200"/>
            </a:lvl1pPr>
          </a:lstStyle>
          <a:p>
            <a:fld id="{8BC07825-7768-4F44-89C5-1D19C0B3C8BD}" type="slidenum">
              <a:rPr lang="en-GB" altLang="en-US"/>
              <a:pPr/>
              <a:t>‹#›</a:t>
            </a:fld>
            <a:endParaRPr lang="en-GB" altLang="en-US"/>
          </a:p>
        </p:txBody>
      </p:sp>
    </p:spTree>
    <p:extLst>
      <p:ext uri="{BB962C8B-B14F-4D97-AF65-F5344CB8AC3E}">
        <p14:creationId xmlns:p14="http://schemas.microsoft.com/office/powerpoint/2010/main" xmlns="" val="26213405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800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778250" y="0"/>
            <a:ext cx="2889250" cy="498008"/>
          </a:xfrm>
          <a:prstGeom prst="rect">
            <a:avLst/>
          </a:prstGeom>
        </p:spPr>
        <p:txBody>
          <a:bodyPr vert="horz" lIns="91440" tIns="45720" rIns="91440" bIns="45720" rtlCol="0"/>
          <a:lstStyle>
            <a:lvl1pPr algn="r">
              <a:defRPr sz="1200"/>
            </a:lvl1pPr>
          </a:lstStyle>
          <a:p>
            <a:fld id="{7ED2EA50-0A2E-4F33-8C4D-A6539981C50E}" type="datetimeFigureOut">
              <a:rPr lang="en-US" smtClean="0"/>
              <a:pPr/>
              <a:t>9/6/2018</a:t>
            </a:fld>
            <a:endParaRPr lang="en-US"/>
          </a:p>
        </p:txBody>
      </p:sp>
      <p:sp>
        <p:nvSpPr>
          <p:cNvPr id="4" name="Slide Image Placeholder 3"/>
          <p:cNvSpPr>
            <a:spLocks noGrp="1" noRot="1" noChangeAspect="1"/>
          </p:cNvSpPr>
          <p:nvPr>
            <p:ph type="sldImg" idx="2"/>
          </p:nvPr>
        </p:nvSpPr>
        <p:spPr>
          <a:xfrm>
            <a:off x="1101725" y="1239838"/>
            <a:ext cx="4465638" cy="33512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66750" y="4777365"/>
            <a:ext cx="5335588" cy="390904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630"/>
            <a:ext cx="2889250" cy="49800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778250" y="9428630"/>
            <a:ext cx="2889250" cy="498008"/>
          </a:xfrm>
          <a:prstGeom prst="rect">
            <a:avLst/>
          </a:prstGeom>
        </p:spPr>
        <p:txBody>
          <a:bodyPr vert="horz" lIns="91440" tIns="45720" rIns="91440" bIns="45720" rtlCol="0" anchor="b"/>
          <a:lstStyle>
            <a:lvl1pPr algn="r">
              <a:defRPr sz="1200"/>
            </a:lvl1pPr>
          </a:lstStyle>
          <a:p>
            <a:fld id="{05029B9C-6582-4BB6-BA68-A4452B069EDA}" type="slidenum">
              <a:rPr lang="en-US" smtClean="0"/>
              <a:pPr/>
              <a:t>‹#›</a:t>
            </a:fld>
            <a:endParaRPr lang="en-US"/>
          </a:p>
        </p:txBody>
      </p:sp>
    </p:spTree>
    <p:extLst>
      <p:ext uri="{BB962C8B-B14F-4D97-AF65-F5344CB8AC3E}">
        <p14:creationId xmlns:p14="http://schemas.microsoft.com/office/powerpoint/2010/main" xmlns="" val="1047177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0089D1"/>
        </a:solidFill>
        <a:effectLst/>
      </p:bgPr>
    </p:bg>
    <p:spTree>
      <p:nvGrpSpPr>
        <p:cNvPr id="1" name=""/>
        <p:cNvGrpSpPr/>
        <p:nvPr/>
      </p:nvGrpSpPr>
      <p:grpSpPr>
        <a:xfrm>
          <a:off x="0" y="0"/>
          <a:ext cx="0" cy="0"/>
          <a:chOff x="0" y="0"/>
          <a:chExt cx="0" cy="0"/>
        </a:xfrm>
      </p:grpSpPr>
      <p:grpSp>
        <p:nvGrpSpPr>
          <p:cNvPr id="3" name="Group 27"/>
          <p:cNvGrpSpPr>
            <a:grpSpLocks/>
          </p:cNvGrpSpPr>
          <p:nvPr userDrawn="1"/>
        </p:nvGrpSpPr>
        <p:grpSpPr bwMode="auto">
          <a:xfrm>
            <a:off x="0" y="1727200"/>
            <a:ext cx="9144000" cy="3378200"/>
            <a:chOff x="0" y="1088"/>
            <a:chExt cx="5760" cy="2128"/>
          </a:xfrm>
        </p:grpSpPr>
        <p:sp>
          <p:nvSpPr>
            <p:cNvPr id="4" name="Rectangle 24"/>
            <p:cNvSpPr>
              <a:spLocks noChangeArrowheads="1"/>
            </p:cNvSpPr>
            <p:nvPr userDrawn="1"/>
          </p:nvSpPr>
          <p:spPr bwMode="auto">
            <a:xfrm>
              <a:off x="0" y="1088"/>
              <a:ext cx="5760" cy="2128"/>
            </a:xfrm>
            <a:prstGeom prst="rect">
              <a:avLst/>
            </a:prstGeom>
            <a:solidFill>
              <a:srgbClr val="FFFF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ZA" altLang="en-US"/>
            </a:p>
          </p:txBody>
        </p:sp>
        <p:pic>
          <p:nvPicPr>
            <p:cNvPr id="5" name="Picture 23"/>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3991" y="1448"/>
              <a:ext cx="1337" cy="1445"/>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pic>
      </p:grpSp>
      <p:sp>
        <p:nvSpPr>
          <p:cNvPr id="143389" name="Rectangle 29"/>
          <p:cNvSpPr>
            <a:spLocks noGrp="1" noChangeArrowheads="1"/>
          </p:cNvSpPr>
          <p:nvPr>
            <p:ph type="ctrTitle"/>
          </p:nvPr>
        </p:nvSpPr>
        <p:spPr>
          <a:xfrm>
            <a:off x="430213" y="2762250"/>
            <a:ext cx="6053137" cy="1543050"/>
          </a:xfrm>
        </p:spPr>
        <p:txBody>
          <a:bodyPr/>
          <a:lstStyle>
            <a:lvl1pPr>
              <a:defRPr/>
            </a:lvl1pPr>
          </a:lstStyle>
          <a:p>
            <a:pPr lvl="0"/>
            <a:r>
              <a:rPr lang="en-GB" noProof="0"/>
              <a:t>Click to edit Master title style</a:t>
            </a:r>
          </a:p>
        </p:txBody>
      </p:sp>
    </p:spTree>
    <p:extLst>
      <p:ext uri="{BB962C8B-B14F-4D97-AF65-F5344CB8AC3E}">
        <p14:creationId xmlns:p14="http://schemas.microsoft.com/office/powerpoint/2010/main" xmlns="" val="3655597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xmlns="" val="2568188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1775" y="501650"/>
            <a:ext cx="2020888" cy="3517900"/>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514350" y="501650"/>
            <a:ext cx="5915025" cy="35179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xmlns="" val="633235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xmlns="" val="2213106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xmlns="" val="3717225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530225" y="2139950"/>
            <a:ext cx="3959225" cy="187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1850" y="2139950"/>
            <a:ext cx="3960813" cy="187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xmlns="" val="3195012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xmlns="" val="3998043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Tree>
    <p:extLst>
      <p:ext uri="{BB962C8B-B14F-4D97-AF65-F5344CB8AC3E}">
        <p14:creationId xmlns:p14="http://schemas.microsoft.com/office/powerpoint/2010/main" xmlns="" val="2509185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713648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xmlns="" val="2935349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xmlns="" val="898000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8"/>
          <p:cNvSpPr>
            <a:spLocks noChangeArrowheads="1"/>
          </p:cNvSpPr>
          <p:nvPr userDrawn="1"/>
        </p:nvSpPr>
        <p:spPr bwMode="auto">
          <a:xfrm>
            <a:off x="0" y="0"/>
            <a:ext cx="9144000" cy="314325"/>
          </a:xfrm>
          <a:prstGeom prst="rect">
            <a:avLst/>
          </a:prstGeom>
          <a:solidFill>
            <a:srgbClr val="0089D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ZA" altLang="en-US"/>
          </a:p>
        </p:txBody>
      </p:sp>
      <p:sp>
        <p:nvSpPr>
          <p:cNvPr id="1027" name="Rectangle 3"/>
          <p:cNvSpPr>
            <a:spLocks noGrp="1" noChangeArrowheads="1"/>
          </p:cNvSpPr>
          <p:nvPr>
            <p:ph type="title"/>
          </p:nvPr>
        </p:nvSpPr>
        <p:spPr bwMode="auto">
          <a:xfrm>
            <a:off x="514350" y="501650"/>
            <a:ext cx="6034088" cy="11191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530225" y="2139950"/>
            <a:ext cx="8072438" cy="1879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9" name="Rectangle 6"/>
          <p:cNvSpPr>
            <a:spLocks noChangeArrowheads="1"/>
          </p:cNvSpPr>
          <p:nvPr/>
        </p:nvSpPr>
        <p:spPr bwMode="auto">
          <a:xfrm>
            <a:off x="6881813" y="6229350"/>
            <a:ext cx="1881187" cy="628650"/>
          </a:xfrm>
          <a:prstGeom prst="rect">
            <a:avLst/>
          </a:prstGeom>
          <a:solidFill>
            <a:srgbClr val="5EB40A"/>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ZA" altLang="en-US"/>
          </a:p>
        </p:txBody>
      </p:sp>
      <p:sp>
        <p:nvSpPr>
          <p:cNvPr id="1030" name="Text Box 7"/>
          <p:cNvSpPr txBox="1">
            <a:spLocks noChangeArrowheads="1"/>
          </p:cNvSpPr>
          <p:nvPr/>
        </p:nvSpPr>
        <p:spPr bwMode="auto">
          <a:xfrm>
            <a:off x="6873875" y="6410325"/>
            <a:ext cx="1879600"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sz="1200"/>
              <a:t>www.selfmed.co.za</a:t>
            </a:r>
          </a:p>
        </p:txBody>
      </p:sp>
      <p:sp>
        <p:nvSpPr>
          <p:cNvPr id="1031" name="Rectangle 10"/>
          <p:cNvSpPr>
            <a:spLocks noChangeArrowheads="1"/>
          </p:cNvSpPr>
          <p:nvPr userDrawn="1"/>
        </p:nvSpPr>
        <p:spPr bwMode="auto">
          <a:xfrm>
            <a:off x="0" y="6229350"/>
            <a:ext cx="9144000" cy="628650"/>
          </a:xfrm>
          <a:prstGeom prst="rect">
            <a:avLst/>
          </a:prstGeom>
          <a:solidFill>
            <a:srgbClr val="FFCA08"/>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ZA" altLang="en-US"/>
          </a:p>
        </p:txBody>
      </p:sp>
      <p:pic>
        <p:nvPicPr>
          <p:cNvPr id="1032" name="Picture 13"/>
          <p:cNvPicPr>
            <a:picLocks noChangeAspect="1" noChangeArrowheads="1"/>
          </p:cNvPicPr>
          <p:nvPr userDrawn="1"/>
        </p:nvPicPr>
        <p:blipFill>
          <a:blip r:embed="rId13" cstate="print">
            <a:extLst>
              <a:ext uri="{28A0092B-C50C-407E-A947-70E740481C1C}">
                <a14:useLocalDpi xmlns:a14="http://schemas.microsoft.com/office/drawing/2010/main" xmlns="" val="0"/>
              </a:ext>
            </a:extLst>
          </a:blip>
          <a:srcRect/>
          <a:stretch>
            <a:fillRect/>
          </a:stretch>
        </p:blipFill>
        <p:spPr bwMode="auto">
          <a:xfrm>
            <a:off x="7478713" y="444500"/>
            <a:ext cx="1160462" cy="1254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33" name="Line 14"/>
          <p:cNvSpPr>
            <a:spLocks noChangeShapeType="1"/>
          </p:cNvSpPr>
          <p:nvPr userDrawn="1"/>
        </p:nvSpPr>
        <p:spPr bwMode="auto">
          <a:xfrm>
            <a:off x="0" y="1790700"/>
            <a:ext cx="9144000" cy="0"/>
          </a:xfrm>
          <a:prstGeom prst="line">
            <a:avLst/>
          </a:prstGeom>
          <a:noFill/>
          <a:ln w="50800">
            <a:solidFill>
              <a:srgbClr val="ED1A3B"/>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ZA"/>
          </a:p>
        </p:txBody>
      </p:sp>
    </p:spTree>
  </p:cSld>
  <p:clrMap bg1="lt1" tx1="dk1" bg2="lt2" tx2="dk2" accent1="accent1" accent2="accent2" accent3="accent3" accent4="accent4" accent5="accent5" accent6="accent6" hlink="hlink" folHlink="folHlink"/>
  <p:sldLayoutIdLst>
    <p:sldLayoutId id="2147484992" r:id="rId1"/>
    <p:sldLayoutId id="2147484982" r:id="rId2"/>
    <p:sldLayoutId id="2147484983" r:id="rId3"/>
    <p:sldLayoutId id="2147484984" r:id="rId4"/>
    <p:sldLayoutId id="2147484985" r:id="rId5"/>
    <p:sldLayoutId id="2147484986" r:id="rId6"/>
    <p:sldLayoutId id="2147484987" r:id="rId7"/>
    <p:sldLayoutId id="2147484988" r:id="rId8"/>
    <p:sldLayoutId id="2147484989" r:id="rId9"/>
    <p:sldLayoutId id="2147484990" r:id="rId10"/>
    <p:sldLayoutId id="2147484991" r:id="rId11"/>
  </p:sldLayoutIdLst>
  <p:txStyles>
    <p:titleStyle>
      <a:lvl1pPr algn="l" rtl="0" eaLnBrk="0" fontAlgn="base" hangingPunct="0">
        <a:spcBef>
          <a:spcPct val="0"/>
        </a:spcBef>
        <a:spcAft>
          <a:spcPct val="0"/>
        </a:spcAft>
        <a:defRPr sz="3000" b="1">
          <a:solidFill>
            <a:schemeClr val="tx1"/>
          </a:solidFill>
          <a:latin typeface="+mj-lt"/>
          <a:ea typeface="+mj-ea"/>
          <a:cs typeface="+mj-cs"/>
        </a:defRPr>
      </a:lvl1pPr>
      <a:lvl2pPr algn="l" rtl="0" eaLnBrk="0" fontAlgn="base" hangingPunct="0">
        <a:spcBef>
          <a:spcPct val="0"/>
        </a:spcBef>
        <a:spcAft>
          <a:spcPct val="0"/>
        </a:spcAft>
        <a:defRPr sz="3000" b="1">
          <a:solidFill>
            <a:schemeClr val="tx1"/>
          </a:solidFill>
          <a:latin typeface="Arial" charset="0"/>
        </a:defRPr>
      </a:lvl2pPr>
      <a:lvl3pPr algn="l" rtl="0" eaLnBrk="0" fontAlgn="base" hangingPunct="0">
        <a:spcBef>
          <a:spcPct val="0"/>
        </a:spcBef>
        <a:spcAft>
          <a:spcPct val="0"/>
        </a:spcAft>
        <a:defRPr sz="3000" b="1">
          <a:solidFill>
            <a:schemeClr val="tx1"/>
          </a:solidFill>
          <a:latin typeface="Arial" charset="0"/>
        </a:defRPr>
      </a:lvl3pPr>
      <a:lvl4pPr algn="l" rtl="0" eaLnBrk="0" fontAlgn="base" hangingPunct="0">
        <a:spcBef>
          <a:spcPct val="0"/>
        </a:spcBef>
        <a:spcAft>
          <a:spcPct val="0"/>
        </a:spcAft>
        <a:defRPr sz="3000" b="1">
          <a:solidFill>
            <a:schemeClr val="tx1"/>
          </a:solidFill>
          <a:latin typeface="Arial" charset="0"/>
        </a:defRPr>
      </a:lvl4pPr>
      <a:lvl5pPr algn="l" rtl="0" eaLnBrk="0" fontAlgn="base" hangingPunct="0">
        <a:spcBef>
          <a:spcPct val="0"/>
        </a:spcBef>
        <a:spcAft>
          <a:spcPct val="0"/>
        </a:spcAft>
        <a:defRPr sz="3000" b="1">
          <a:solidFill>
            <a:schemeClr val="tx1"/>
          </a:solidFill>
          <a:latin typeface="Arial" charset="0"/>
        </a:defRPr>
      </a:lvl5pPr>
      <a:lvl6pPr marL="457200" algn="l" rtl="0" fontAlgn="base">
        <a:spcBef>
          <a:spcPct val="0"/>
        </a:spcBef>
        <a:spcAft>
          <a:spcPct val="0"/>
        </a:spcAft>
        <a:defRPr sz="3000" b="1">
          <a:solidFill>
            <a:schemeClr val="tx1"/>
          </a:solidFill>
          <a:latin typeface="Arial" charset="0"/>
        </a:defRPr>
      </a:lvl6pPr>
      <a:lvl7pPr marL="914400" algn="l" rtl="0" fontAlgn="base">
        <a:spcBef>
          <a:spcPct val="0"/>
        </a:spcBef>
        <a:spcAft>
          <a:spcPct val="0"/>
        </a:spcAft>
        <a:defRPr sz="3000" b="1">
          <a:solidFill>
            <a:schemeClr val="tx1"/>
          </a:solidFill>
          <a:latin typeface="Arial" charset="0"/>
        </a:defRPr>
      </a:lvl7pPr>
      <a:lvl8pPr marL="1371600" algn="l" rtl="0" fontAlgn="base">
        <a:spcBef>
          <a:spcPct val="0"/>
        </a:spcBef>
        <a:spcAft>
          <a:spcPct val="0"/>
        </a:spcAft>
        <a:defRPr sz="3000" b="1">
          <a:solidFill>
            <a:schemeClr val="tx1"/>
          </a:solidFill>
          <a:latin typeface="Arial" charset="0"/>
        </a:defRPr>
      </a:lvl8pPr>
      <a:lvl9pPr marL="1828800" algn="l" rtl="0" fontAlgn="base">
        <a:spcBef>
          <a:spcPct val="0"/>
        </a:spcBef>
        <a:spcAft>
          <a:spcPct val="0"/>
        </a:spcAft>
        <a:defRPr sz="3000" b="1">
          <a:solidFill>
            <a:schemeClr val="tx1"/>
          </a:solidFill>
          <a:latin typeface="Arial" charset="0"/>
        </a:defRPr>
      </a:lvl9pPr>
    </p:titleStyle>
    <p:bodyStyle>
      <a:lvl1pPr marL="392113" indent="-392113" algn="l" rtl="0" eaLnBrk="0" fontAlgn="base" hangingPunct="0">
        <a:spcBef>
          <a:spcPct val="20000"/>
        </a:spcBef>
        <a:spcAft>
          <a:spcPct val="20000"/>
        </a:spcAft>
        <a:buClr>
          <a:srgbClr val="CC0000"/>
        </a:buClr>
        <a:buChar char="•"/>
        <a:defRPr sz="1900">
          <a:solidFill>
            <a:schemeClr val="tx1"/>
          </a:solidFill>
          <a:latin typeface="+mn-lt"/>
          <a:ea typeface="+mn-ea"/>
          <a:cs typeface="+mn-cs"/>
        </a:defRPr>
      </a:lvl1pPr>
      <a:lvl2pPr marL="930275" indent="-392113" algn="l" rtl="0" eaLnBrk="0" fontAlgn="base" hangingPunct="0">
        <a:spcBef>
          <a:spcPct val="20000"/>
        </a:spcBef>
        <a:spcAft>
          <a:spcPct val="20000"/>
        </a:spcAft>
        <a:buClr>
          <a:srgbClr val="CC0000"/>
        </a:buClr>
        <a:buChar char="•"/>
        <a:defRPr sz="1900">
          <a:solidFill>
            <a:schemeClr val="tx1"/>
          </a:solidFill>
          <a:latin typeface="+mn-lt"/>
        </a:defRPr>
      </a:lvl2pPr>
      <a:lvl3pPr marL="1395413" indent="-392113" algn="l" rtl="0" eaLnBrk="0" fontAlgn="base" hangingPunct="0">
        <a:spcBef>
          <a:spcPct val="20000"/>
        </a:spcBef>
        <a:spcAft>
          <a:spcPct val="0"/>
        </a:spcAft>
        <a:buClr>
          <a:srgbClr val="CC0000"/>
        </a:buClr>
        <a:buChar char="•"/>
        <a:defRPr sz="1900">
          <a:solidFill>
            <a:schemeClr val="tx1"/>
          </a:solidFill>
          <a:latin typeface="+mn-lt"/>
        </a:defRPr>
      </a:lvl3pPr>
      <a:lvl4pPr marL="1803400" indent="-392113" algn="l" rtl="0" eaLnBrk="0" fontAlgn="base" hangingPunct="0">
        <a:spcBef>
          <a:spcPct val="20000"/>
        </a:spcBef>
        <a:spcAft>
          <a:spcPct val="0"/>
        </a:spcAft>
        <a:buClr>
          <a:srgbClr val="CC0000"/>
        </a:buClr>
        <a:buChar char="•"/>
        <a:defRPr sz="1900">
          <a:solidFill>
            <a:schemeClr val="tx1"/>
          </a:solidFill>
          <a:latin typeface="+mn-lt"/>
        </a:defRPr>
      </a:lvl4pPr>
      <a:lvl5pPr marL="2220913" indent="-392113" algn="l" rtl="0" eaLnBrk="0" fontAlgn="base" hangingPunct="0">
        <a:spcBef>
          <a:spcPct val="20000"/>
        </a:spcBef>
        <a:spcAft>
          <a:spcPct val="0"/>
        </a:spcAft>
        <a:buClr>
          <a:srgbClr val="CC0000"/>
        </a:buClr>
        <a:buChar char="•"/>
        <a:defRPr sz="1900">
          <a:solidFill>
            <a:schemeClr val="tx1"/>
          </a:solidFill>
          <a:latin typeface="+mn-lt"/>
        </a:defRPr>
      </a:lvl5pPr>
      <a:lvl6pPr marL="2678113" indent="-392113" algn="l" rtl="0" fontAlgn="base">
        <a:spcBef>
          <a:spcPct val="20000"/>
        </a:spcBef>
        <a:spcAft>
          <a:spcPct val="0"/>
        </a:spcAft>
        <a:buClr>
          <a:srgbClr val="CC0000"/>
        </a:buClr>
        <a:buChar char="•"/>
        <a:defRPr sz="1900">
          <a:solidFill>
            <a:schemeClr val="tx1"/>
          </a:solidFill>
          <a:latin typeface="+mn-lt"/>
        </a:defRPr>
      </a:lvl6pPr>
      <a:lvl7pPr marL="3135313" indent="-392113" algn="l" rtl="0" fontAlgn="base">
        <a:spcBef>
          <a:spcPct val="20000"/>
        </a:spcBef>
        <a:spcAft>
          <a:spcPct val="0"/>
        </a:spcAft>
        <a:buClr>
          <a:srgbClr val="CC0000"/>
        </a:buClr>
        <a:buChar char="•"/>
        <a:defRPr sz="1900">
          <a:solidFill>
            <a:schemeClr val="tx1"/>
          </a:solidFill>
          <a:latin typeface="+mn-lt"/>
        </a:defRPr>
      </a:lvl7pPr>
      <a:lvl8pPr marL="3592513" indent="-392113" algn="l" rtl="0" fontAlgn="base">
        <a:spcBef>
          <a:spcPct val="20000"/>
        </a:spcBef>
        <a:spcAft>
          <a:spcPct val="0"/>
        </a:spcAft>
        <a:buClr>
          <a:srgbClr val="CC0000"/>
        </a:buClr>
        <a:buChar char="•"/>
        <a:defRPr sz="1900">
          <a:solidFill>
            <a:schemeClr val="tx1"/>
          </a:solidFill>
          <a:latin typeface="+mn-lt"/>
        </a:defRPr>
      </a:lvl8pPr>
      <a:lvl9pPr marL="4049713" indent="-392113" algn="l" rtl="0" fontAlgn="base">
        <a:spcBef>
          <a:spcPct val="20000"/>
        </a:spcBef>
        <a:spcAft>
          <a:spcPct val="0"/>
        </a:spcAft>
        <a:buClr>
          <a:srgbClr val="CC0000"/>
        </a:buClr>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package" Target="../embeddings/Microsoft_Office_Excel_Worksheet2.xls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2"/>
          <p:cNvSpPr>
            <a:spLocks noGrp="1" noChangeArrowheads="1"/>
          </p:cNvSpPr>
          <p:nvPr>
            <p:ph type="ctrTitle"/>
          </p:nvPr>
        </p:nvSpPr>
        <p:spPr/>
        <p:txBody>
          <a:bodyPr/>
          <a:lstStyle/>
          <a:p>
            <a:pPr eaLnBrk="1" hangingPunct="1"/>
            <a:r>
              <a:rPr lang="en-US" altLang="en-US"/>
              <a:t> </a:t>
            </a:r>
          </a:p>
        </p:txBody>
      </p:sp>
      <p:sp>
        <p:nvSpPr>
          <p:cNvPr id="3075" name="Rectangle 24"/>
          <p:cNvSpPr>
            <a:spLocks noChangeArrowheads="1"/>
          </p:cNvSpPr>
          <p:nvPr/>
        </p:nvSpPr>
        <p:spPr bwMode="auto">
          <a:xfrm>
            <a:off x="544513" y="2105025"/>
            <a:ext cx="5848350" cy="27670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sz="2100" dirty="0">
              <a:solidFill>
                <a:srgbClr val="000000"/>
              </a:solidFill>
            </a:endParaRPr>
          </a:p>
          <a:p>
            <a:pPr algn="ctr" eaLnBrk="1" hangingPunct="1"/>
            <a:endParaRPr lang="en-GB" altLang="en-US" sz="2100" b="1" dirty="0">
              <a:solidFill>
                <a:srgbClr val="000000"/>
              </a:solidFill>
            </a:endParaRPr>
          </a:p>
          <a:p>
            <a:pPr algn="ctr" eaLnBrk="1" hangingPunct="1"/>
            <a:endParaRPr lang="en-GB" altLang="en-US" sz="2100" b="1" dirty="0">
              <a:solidFill>
                <a:srgbClr val="000000"/>
              </a:solidFill>
            </a:endParaRPr>
          </a:p>
          <a:p>
            <a:pPr algn="ctr" eaLnBrk="1" hangingPunct="1"/>
            <a:endParaRPr lang="en-GB" altLang="en-US" sz="2100" b="1" dirty="0">
              <a:solidFill>
                <a:srgbClr val="000000"/>
              </a:solidFill>
            </a:endParaRPr>
          </a:p>
          <a:p>
            <a:pPr algn="ctr" eaLnBrk="1" hangingPunct="1"/>
            <a:r>
              <a:rPr lang="en-GB" altLang="en-US" b="1" dirty="0">
                <a:solidFill>
                  <a:srgbClr val="000000"/>
                </a:solidFill>
              </a:rPr>
              <a:t>PRESENTATION BY THE SOUTH AFRICAN COUNCIL for the PROPERTY VALUERS PROFESSION (SACPVP) </a:t>
            </a:r>
          </a:p>
          <a:p>
            <a:pPr algn="ctr" eaLnBrk="1" hangingPunct="1"/>
            <a:endParaRPr lang="en-GB" altLang="en-US" b="1" dirty="0">
              <a:solidFill>
                <a:srgbClr val="FFC000"/>
              </a:solidFill>
            </a:endParaRPr>
          </a:p>
          <a:p>
            <a:pPr algn="ctr" eaLnBrk="1" hangingPunct="1"/>
            <a:r>
              <a:rPr lang="en-GB" altLang="en-US" b="1" dirty="0">
                <a:solidFill>
                  <a:srgbClr val="FFC000"/>
                </a:solidFill>
              </a:rPr>
              <a:t>REGISTRAR: MATSOBANE SEOTA</a:t>
            </a:r>
          </a:p>
          <a:p>
            <a:pPr algn="ctr" eaLnBrk="1" hangingPunct="1"/>
            <a:endParaRPr lang="en-GB" altLang="en-US" b="1" dirty="0">
              <a:solidFill>
                <a:srgbClr val="000000"/>
              </a:solidFill>
            </a:endParaRPr>
          </a:p>
          <a:p>
            <a:pPr algn="ctr" eaLnBrk="1" hangingPunct="1"/>
            <a:r>
              <a:rPr lang="en-GB" altLang="en-US" sz="1600" b="1" dirty="0">
                <a:solidFill>
                  <a:srgbClr val="0070C0"/>
                </a:solidFill>
              </a:rPr>
              <a:t>STAKEHOLDER ENGAGEMENT: PROPERTY PRACTITIONERS BILL B21- 2018: PARLIAMENTARY COMMITTEE ON HUMAN SETTLEMENTS: GOOD HOPE CHAMBERS:CAPE TOWN</a:t>
            </a:r>
          </a:p>
          <a:p>
            <a:pPr algn="ctr" eaLnBrk="1" hangingPunct="1"/>
            <a:endParaRPr lang="en-GB" altLang="en-US" b="1" dirty="0">
              <a:solidFill>
                <a:srgbClr val="000000"/>
              </a:solidFill>
            </a:endParaRPr>
          </a:p>
          <a:p>
            <a:pPr algn="ctr" eaLnBrk="1" hangingPunct="1"/>
            <a:r>
              <a:rPr lang="en-GB" altLang="en-US" b="1" dirty="0">
                <a:solidFill>
                  <a:srgbClr val="FF0000"/>
                </a:solidFill>
              </a:rPr>
              <a:t>04 SEPTEMBER 2018</a:t>
            </a:r>
          </a:p>
          <a:p>
            <a:pPr algn="ctr" eaLnBrk="1" hangingPunct="1"/>
            <a:endParaRPr lang="en-GB" altLang="en-US" b="1" dirty="0">
              <a:solidFill>
                <a:srgbClr val="FF0000"/>
              </a:solidFill>
            </a:endParaRPr>
          </a:p>
          <a:p>
            <a:pPr algn="ctr" eaLnBrk="1" hangingPunct="1"/>
            <a:endParaRPr lang="en-GB" altLang="en-US" b="1" dirty="0">
              <a:solidFill>
                <a:srgbClr val="000000"/>
              </a:solidFill>
            </a:endParaRPr>
          </a:p>
          <a:p>
            <a:pPr algn="ctr" eaLnBrk="1" hangingPunct="1"/>
            <a:endParaRPr lang="en-GB" altLang="en-US" sz="2100" b="1" dirty="0">
              <a:solidFill>
                <a:srgbClr val="000000"/>
              </a:solidFill>
            </a:endParaRPr>
          </a:p>
          <a:p>
            <a:pPr algn="ctr" eaLnBrk="1" hangingPunct="1"/>
            <a:endParaRPr lang="en-GB" altLang="en-US" sz="2100" dirty="0">
              <a:solidFill>
                <a:srgbClr val="000000"/>
              </a:solidFill>
            </a:endParaRPr>
          </a:p>
          <a:p>
            <a:pPr algn="ctr" eaLnBrk="1" hangingPunct="1"/>
            <a:r>
              <a:rPr lang="en-GB" altLang="en-US" sz="2100" dirty="0">
                <a:solidFill>
                  <a:srgbClr val="000000"/>
                </a:solidFill>
              </a:rPr>
              <a:t/>
            </a:r>
            <a:br>
              <a:rPr lang="en-GB" altLang="en-US" sz="2100" dirty="0">
                <a:solidFill>
                  <a:srgbClr val="000000"/>
                </a:solidFill>
              </a:rPr>
            </a:br>
            <a:endParaRPr lang="en-GB" altLang="en-US" sz="2100" dirty="0">
              <a:solidFill>
                <a:srgbClr val="000000"/>
              </a:solidFill>
            </a:endParaRPr>
          </a:p>
        </p:txBody>
      </p:sp>
    </p:spTree>
    <p:extLst>
      <p:ext uri="{BB962C8B-B14F-4D97-AF65-F5344CB8AC3E}">
        <p14:creationId xmlns:p14="http://schemas.microsoft.com/office/powerpoint/2010/main" xmlns="" val="2760496078"/>
      </p:ext>
    </p:extLst>
  </p:cSld>
  <p:clrMapOvr>
    <a:masterClrMapping/>
  </p:clrMapOvr>
  <p:transition spd="med">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14B05E-9423-4891-94B9-DBB42F3F0B7D}"/>
              </a:ext>
            </a:extLst>
          </p:cNvPr>
          <p:cNvSpPr>
            <a:spLocks noGrp="1"/>
          </p:cNvSpPr>
          <p:nvPr>
            <p:ph type="title"/>
          </p:nvPr>
        </p:nvSpPr>
        <p:spPr/>
        <p:txBody>
          <a:bodyPr/>
          <a:lstStyle/>
          <a:p>
            <a:r>
              <a:rPr lang="en-ZA" sz="2000" b="0" dirty="0"/>
              <a:t>SACPVP COMMENTS ON PROPERTY PRACTITIONERS BILL</a:t>
            </a:r>
            <a:endParaRPr lang="en-ZA" sz="2000" dirty="0"/>
          </a:p>
        </p:txBody>
      </p:sp>
      <p:sp>
        <p:nvSpPr>
          <p:cNvPr id="3" name="Content Placeholder 2">
            <a:extLst>
              <a:ext uri="{FF2B5EF4-FFF2-40B4-BE49-F238E27FC236}">
                <a16:creationId xmlns:a16="http://schemas.microsoft.com/office/drawing/2014/main" xmlns="" id="{55D60002-9B26-47A9-84BC-C33A6709F7C8}"/>
              </a:ext>
            </a:extLst>
          </p:cNvPr>
          <p:cNvSpPr>
            <a:spLocks noGrp="1"/>
          </p:cNvSpPr>
          <p:nvPr>
            <p:ph idx="1"/>
          </p:nvPr>
        </p:nvSpPr>
        <p:spPr>
          <a:xfrm>
            <a:off x="530225" y="2139950"/>
            <a:ext cx="8072438" cy="4487382"/>
          </a:xfrm>
        </p:spPr>
        <p:txBody>
          <a:bodyPr/>
          <a:lstStyle/>
          <a:p>
            <a:r>
              <a:rPr lang="en-GB" sz="1800" dirty="0"/>
              <a:t>SACPVP submits that the Definition of a property practitioner in the Bill should </a:t>
            </a:r>
            <a:r>
              <a:rPr lang="en-GB" sz="1800" b="1" dirty="0"/>
              <a:t>exclude the phrase </a:t>
            </a:r>
            <a:r>
              <a:rPr lang="en-GB" sz="1800" b="1" i="1" dirty="0"/>
              <a:t>“</a:t>
            </a:r>
            <a:r>
              <a:rPr lang="en-GB" sz="1800" b="1" i="1" u="sng" dirty="0"/>
              <a:t>assesses property to determine</a:t>
            </a:r>
            <a:r>
              <a:rPr lang="en-GB" sz="1800" b="1" i="1" dirty="0"/>
              <a:t> </a:t>
            </a:r>
            <a:r>
              <a:rPr lang="en-GB" sz="1800" b="1" i="1" u="sng" dirty="0"/>
              <a:t>value for money”</a:t>
            </a:r>
          </a:p>
          <a:p>
            <a:r>
              <a:rPr lang="en-GB" sz="1800" dirty="0"/>
              <a:t>SACPVP suggests that an alternative to obviate the inclusion of property valuers in this Bill could be to exclude them in section 1(a)(vi) where attorneys and sheriffs are excluded, by inserting—</a:t>
            </a:r>
          </a:p>
          <a:p>
            <a:pPr lvl="1"/>
            <a:r>
              <a:rPr lang="en-ZA" sz="1800" u="sng" dirty="0"/>
              <a:t>(</a:t>
            </a:r>
            <a:r>
              <a:rPr lang="en-ZA" sz="1800" u="sng" dirty="0" err="1"/>
              <a:t>ee</a:t>
            </a:r>
            <a:r>
              <a:rPr lang="en-ZA" sz="1800" u="sng" dirty="0"/>
              <a:t>) a registered person as defined in section 1 of the Property Valuers Profession Act, 2000 (Act No. 47 of 2000) ; </a:t>
            </a:r>
          </a:p>
          <a:p>
            <a:pPr lvl="1"/>
            <a:r>
              <a:rPr lang="en-ZA" sz="1800" dirty="0"/>
              <a:t>The said section can be paraphrased as—</a:t>
            </a:r>
          </a:p>
          <a:p>
            <a:pPr lvl="2"/>
            <a:r>
              <a:rPr lang="en-ZA" sz="1800" u="sng" dirty="0"/>
              <a:t>‘’ a professional valuer, a professional associated valuer, a candidate valuer or a person registered in specified categories prescribed by the South African Council for the  Property Valuers Profession”.</a:t>
            </a:r>
            <a:endParaRPr lang="en-ZA" sz="1800" dirty="0"/>
          </a:p>
          <a:p>
            <a:pPr marL="0" indent="0">
              <a:buNone/>
            </a:pPr>
            <a:endParaRPr lang="en-ZA" dirty="0"/>
          </a:p>
        </p:txBody>
      </p:sp>
    </p:spTree>
    <p:extLst>
      <p:ext uri="{BB962C8B-B14F-4D97-AF65-F5344CB8AC3E}">
        <p14:creationId xmlns:p14="http://schemas.microsoft.com/office/powerpoint/2010/main" xmlns="" val="1358327689"/>
      </p:ext>
    </p:extLst>
  </p:cSld>
  <p:clrMapOvr>
    <a:masterClrMapping/>
  </p:clrMapOvr>
  <p:transition spd="med">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9D4766-0EFD-45BB-AAC0-F29085B2A736}"/>
              </a:ext>
            </a:extLst>
          </p:cNvPr>
          <p:cNvSpPr>
            <a:spLocks noGrp="1"/>
          </p:cNvSpPr>
          <p:nvPr>
            <p:ph type="title"/>
          </p:nvPr>
        </p:nvSpPr>
        <p:spPr/>
        <p:txBody>
          <a:bodyPr/>
          <a:lstStyle/>
          <a:p>
            <a:r>
              <a:rPr lang="en-ZA" sz="2400" b="0" dirty="0"/>
              <a:t>SACPVP COMMENTS ON PROPERTY PRACTITIONERS BILL</a:t>
            </a:r>
            <a:endParaRPr lang="en-ZA" sz="2400" dirty="0"/>
          </a:p>
        </p:txBody>
      </p:sp>
      <p:sp>
        <p:nvSpPr>
          <p:cNvPr id="3" name="Content Placeholder 2">
            <a:extLst>
              <a:ext uri="{FF2B5EF4-FFF2-40B4-BE49-F238E27FC236}">
                <a16:creationId xmlns:a16="http://schemas.microsoft.com/office/drawing/2014/main" xmlns="" id="{9CD32E33-C4B1-478C-98EA-9699259F4FBD}"/>
              </a:ext>
            </a:extLst>
          </p:cNvPr>
          <p:cNvSpPr>
            <a:spLocks noGrp="1"/>
          </p:cNvSpPr>
          <p:nvPr>
            <p:ph idx="1"/>
          </p:nvPr>
        </p:nvSpPr>
        <p:spPr>
          <a:xfrm>
            <a:off x="530225" y="2139950"/>
            <a:ext cx="8072438" cy="4690515"/>
          </a:xfrm>
        </p:spPr>
        <p:txBody>
          <a:bodyPr/>
          <a:lstStyle/>
          <a:p>
            <a:r>
              <a:rPr lang="en-GB" sz="1800" dirty="0"/>
              <a:t>SACPVP asserts that if the definition is left as is, it will be </a:t>
            </a:r>
            <a:r>
              <a:rPr lang="en-GB" sz="1800" u="sng" dirty="0"/>
              <a:t>an intended confusion to an ordinary person, alternatively permission for a property practitioner to perform valuation work without being registered as a property valuer</a:t>
            </a:r>
          </a:p>
          <a:p>
            <a:r>
              <a:rPr lang="en-GB" sz="1800" dirty="0"/>
              <a:t>In our meeting of July 2017 with EAAB, EAAB stressed that the Bill is not intended to include property valuers who, by their own right are governed by the Property Valuers Profession Act, 2000 (Act No. 47 of 2000) (PVP Act)</a:t>
            </a:r>
          </a:p>
          <a:p>
            <a:r>
              <a:rPr lang="en-GB" sz="1800" dirty="0"/>
              <a:t>The intention of Parliament, in legislating the valuers profession, was that only qualified valuers should undertake valuation work and that SACPVP should ensure that it registers competent valuers to perform valuation</a:t>
            </a:r>
            <a:endParaRPr lang="en-ZA" sz="1800" dirty="0"/>
          </a:p>
          <a:p>
            <a:r>
              <a:rPr lang="en-GB" sz="1800" dirty="0"/>
              <a:t>SACPVP’s views is that the Bill should avoid deliberate or unintended confusion and cannibalisation of the property valuers profession.</a:t>
            </a:r>
          </a:p>
          <a:p>
            <a:pPr marL="0" indent="0">
              <a:buNone/>
            </a:pPr>
            <a:r>
              <a:rPr lang="en-GB" sz="1800" b="1" dirty="0"/>
              <a:t/>
            </a:r>
            <a:br>
              <a:rPr lang="en-GB" sz="1800" b="1" dirty="0"/>
            </a:br>
            <a:endParaRPr lang="en-ZA" sz="1800" dirty="0"/>
          </a:p>
        </p:txBody>
      </p:sp>
    </p:spTree>
    <p:extLst>
      <p:ext uri="{BB962C8B-B14F-4D97-AF65-F5344CB8AC3E}">
        <p14:creationId xmlns:p14="http://schemas.microsoft.com/office/powerpoint/2010/main" xmlns="" val="210124784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BA96D2-4E4D-4B96-8625-8CB2729B6F42}"/>
              </a:ext>
            </a:extLst>
          </p:cNvPr>
          <p:cNvSpPr>
            <a:spLocks noGrp="1"/>
          </p:cNvSpPr>
          <p:nvPr>
            <p:ph type="title"/>
          </p:nvPr>
        </p:nvSpPr>
        <p:spPr/>
        <p:txBody>
          <a:bodyPr/>
          <a:lstStyle/>
          <a:p>
            <a:r>
              <a:rPr lang="en-ZA" sz="2400" b="0" dirty="0"/>
              <a:t>SACPVP COMMENTS ON PROPERTY PRACTITIONERS BILL</a:t>
            </a:r>
            <a:endParaRPr lang="en-ZA" sz="2400" dirty="0"/>
          </a:p>
        </p:txBody>
      </p:sp>
      <p:sp>
        <p:nvSpPr>
          <p:cNvPr id="3" name="Content Placeholder 2">
            <a:extLst>
              <a:ext uri="{FF2B5EF4-FFF2-40B4-BE49-F238E27FC236}">
                <a16:creationId xmlns:a16="http://schemas.microsoft.com/office/drawing/2014/main" xmlns="" id="{033E879C-89C5-413D-B529-97B1522D4604}"/>
              </a:ext>
            </a:extLst>
          </p:cNvPr>
          <p:cNvSpPr>
            <a:spLocks noGrp="1"/>
          </p:cNvSpPr>
          <p:nvPr>
            <p:ph idx="1"/>
          </p:nvPr>
        </p:nvSpPr>
        <p:spPr>
          <a:xfrm>
            <a:off x="530225" y="2139950"/>
            <a:ext cx="8072438" cy="4431983"/>
          </a:xfrm>
        </p:spPr>
        <p:txBody>
          <a:bodyPr/>
          <a:lstStyle/>
          <a:p>
            <a:pPr marL="0" indent="0">
              <a:buNone/>
            </a:pPr>
            <a:r>
              <a:rPr lang="en-GB" sz="2100" dirty="0"/>
              <a:t>Regulatory responsibilities</a:t>
            </a:r>
          </a:p>
          <a:p>
            <a:r>
              <a:rPr lang="en-GB" sz="2100" dirty="0"/>
              <a:t>Property Practitioners Regulatory Authority must not have the authority to discipline a person, including a property practitioners, who is incompetent to assess or value property</a:t>
            </a:r>
          </a:p>
          <a:p>
            <a:r>
              <a:rPr lang="en-GB" sz="2100" dirty="0"/>
              <a:t>If so, two regulatory bodied will be involved in the same mandate- clearly not an intention of any legislative regime in any country</a:t>
            </a:r>
          </a:p>
          <a:p>
            <a:r>
              <a:rPr lang="en-GB" sz="2100" dirty="0"/>
              <a:t>? Is it not the responsibility of Parliament to ensure that the country’s suite of Laws, especially the new order legislation, are aligned to guide professionals and to protect the public, BUT not to confuse the public?</a:t>
            </a:r>
            <a:endParaRPr lang="en-ZA" sz="2100" dirty="0"/>
          </a:p>
          <a:p>
            <a:pPr marL="0" indent="0">
              <a:buNone/>
            </a:pPr>
            <a:endParaRPr lang="en-ZA" sz="1800" dirty="0"/>
          </a:p>
        </p:txBody>
      </p:sp>
    </p:spTree>
    <p:extLst>
      <p:ext uri="{BB962C8B-B14F-4D97-AF65-F5344CB8AC3E}">
        <p14:creationId xmlns:p14="http://schemas.microsoft.com/office/powerpoint/2010/main" xmlns="" val="284824094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2"/>
          <p:cNvSpPr>
            <a:spLocks noGrp="1" noChangeArrowheads="1"/>
          </p:cNvSpPr>
          <p:nvPr>
            <p:ph type="ctrTitle"/>
          </p:nvPr>
        </p:nvSpPr>
        <p:spPr>
          <a:xfrm>
            <a:off x="0" y="2224088"/>
            <a:ext cx="6053138" cy="1543050"/>
          </a:xfrm>
        </p:spPr>
        <p:txBody>
          <a:bodyPr/>
          <a:lstStyle/>
          <a:p>
            <a:pPr eaLnBrk="1" hangingPunct="1"/>
            <a:r>
              <a:rPr lang="en-US" altLang="en-US" dirty="0">
                <a:ea typeface="ＭＳ Ｐゴシック" panose="020B0600070205080204" pitchFamily="34" charset="-128"/>
              </a:rPr>
              <a:t/>
            </a:r>
            <a:br>
              <a:rPr lang="en-US" altLang="en-US" dirty="0">
                <a:ea typeface="ＭＳ Ｐゴシック" panose="020B0600070205080204" pitchFamily="34" charset="-128"/>
              </a:rPr>
            </a:br>
            <a:r>
              <a:rPr lang="en-US" altLang="en-US" dirty="0">
                <a:ea typeface="ＭＳ Ｐゴシック" panose="020B0600070205080204" pitchFamily="34" charset="-128"/>
              </a:rPr>
              <a:t/>
            </a:r>
            <a:br>
              <a:rPr lang="en-US" altLang="en-US" dirty="0">
                <a:ea typeface="ＭＳ Ｐゴシック" panose="020B0600070205080204" pitchFamily="34" charset="-128"/>
              </a:rPr>
            </a:br>
            <a:r>
              <a:rPr lang="en-US" altLang="en-US" dirty="0">
                <a:ea typeface="ＭＳ Ｐゴシック" panose="020B0600070205080204" pitchFamily="34" charset="-128"/>
              </a:rPr>
              <a:t> </a:t>
            </a:r>
          </a:p>
        </p:txBody>
      </p:sp>
      <p:sp>
        <p:nvSpPr>
          <p:cNvPr id="28675" name="Rectangle 24"/>
          <p:cNvSpPr>
            <a:spLocks noChangeArrowheads="1"/>
          </p:cNvSpPr>
          <p:nvPr/>
        </p:nvSpPr>
        <p:spPr bwMode="auto">
          <a:xfrm>
            <a:off x="544513" y="2346325"/>
            <a:ext cx="5784850" cy="2174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sz="2100" dirty="0">
              <a:solidFill>
                <a:srgbClr val="000000"/>
              </a:solidFill>
              <a:ea typeface="ＭＳ Ｐゴシック" panose="020B0600070205080204" pitchFamily="34" charset="-128"/>
            </a:endParaRPr>
          </a:p>
          <a:p>
            <a:pPr algn="ctr" eaLnBrk="1" hangingPunct="1"/>
            <a:endParaRPr lang="en-GB" altLang="en-US" sz="2100" dirty="0">
              <a:solidFill>
                <a:srgbClr val="000000"/>
              </a:solidFill>
              <a:ea typeface="ＭＳ Ｐゴシック" panose="020B0600070205080204" pitchFamily="34" charset="-128"/>
            </a:endParaRPr>
          </a:p>
          <a:p>
            <a:pPr algn="ctr" eaLnBrk="1" hangingPunct="1"/>
            <a:endParaRPr lang="en-GB" altLang="en-US" sz="2100" dirty="0">
              <a:solidFill>
                <a:srgbClr val="000000"/>
              </a:solidFill>
              <a:ea typeface="ＭＳ Ｐゴシック" panose="020B0600070205080204" pitchFamily="34" charset="-128"/>
            </a:endParaRPr>
          </a:p>
          <a:p>
            <a:pPr algn="ctr" eaLnBrk="1" hangingPunct="1"/>
            <a:endParaRPr lang="en-GB" altLang="en-US" sz="2100" dirty="0">
              <a:solidFill>
                <a:srgbClr val="000000"/>
              </a:solidFill>
              <a:ea typeface="ＭＳ Ｐゴシック" panose="020B0600070205080204" pitchFamily="34" charset="-128"/>
            </a:endParaRPr>
          </a:p>
          <a:p>
            <a:pPr algn="ctr" eaLnBrk="1" hangingPunct="1"/>
            <a:endParaRPr lang="en-GB" altLang="en-US" sz="2100" dirty="0">
              <a:solidFill>
                <a:srgbClr val="000000"/>
              </a:solidFill>
              <a:ea typeface="ＭＳ Ｐゴシック" panose="020B0600070205080204" pitchFamily="34" charset="-128"/>
            </a:endParaRPr>
          </a:p>
          <a:p>
            <a:pPr algn="ctr" eaLnBrk="1" hangingPunct="1"/>
            <a:r>
              <a:rPr lang="en-GB" altLang="en-US" sz="2000" b="1" dirty="0">
                <a:solidFill>
                  <a:srgbClr val="000000"/>
                </a:solidFill>
                <a:ea typeface="ＭＳ Ｐゴシック" panose="020B0600070205080204" pitchFamily="34" charset="-128"/>
              </a:rPr>
              <a:t>RE A LEBOGA</a:t>
            </a:r>
          </a:p>
          <a:p>
            <a:pPr algn="ctr" eaLnBrk="1" hangingPunct="1"/>
            <a:endParaRPr lang="en-GB" altLang="en-US" sz="2000" b="1" dirty="0">
              <a:solidFill>
                <a:srgbClr val="000000"/>
              </a:solidFill>
              <a:ea typeface="ＭＳ Ｐゴシック" panose="020B0600070205080204" pitchFamily="34" charset="-128"/>
            </a:endParaRPr>
          </a:p>
          <a:p>
            <a:pPr algn="ctr" eaLnBrk="1" hangingPunct="1"/>
            <a:r>
              <a:rPr lang="en-GB" altLang="en-US" sz="2000" b="1" dirty="0">
                <a:solidFill>
                  <a:srgbClr val="000000"/>
                </a:solidFill>
                <a:ea typeface="ＭＳ Ｐゴシック" panose="020B0600070205080204" pitchFamily="34" charset="-128"/>
              </a:rPr>
              <a:t>SIYA BULELA</a:t>
            </a:r>
          </a:p>
          <a:p>
            <a:pPr algn="ctr" eaLnBrk="1" hangingPunct="1"/>
            <a:endParaRPr lang="en-GB" altLang="en-US" sz="2000" b="1" dirty="0">
              <a:solidFill>
                <a:srgbClr val="000000"/>
              </a:solidFill>
              <a:ea typeface="ＭＳ Ｐゴシック" panose="020B0600070205080204" pitchFamily="34" charset="-128"/>
            </a:endParaRPr>
          </a:p>
          <a:p>
            <a:pPr algn="ctr" eaLnBrk="1" hangingPunct="1"/>
            <a:r>
              <a:rPr lang="en-GB" altLang="en-US" sz="2000" b="1" dirty="0">
                <a:solidFill>
                  <a:srgbClr val="000000"/>
                </a:solidFill>
                <a:ea typeface="ＭＳ Ｐゴシック" panose="020B0600070205080204" pitchFamily="34" charset="-128"/>
              </a:rPr>
              <a:t>THANK YOU</a:t>
            </a:r>
          </a:p>
          <a:p>
            <a:pPr algn="ctr" eaLnBrk="1" hangingPunct="1"/>
            <a:endParaRPr lang="en-GB" altLang="en-US" sz="2000" b="1" dirty="0">
              <a:solidFill>
                <a:srgbClr val="000000"/>
              </a:solidFill>
              <a:ea typeface="ＭＳ Ｐゴシック" panose="020B0600070205080204" pitchFamily="34" charset="-128"/>
            </a:endParaRPr>
          </a:p>
          <a:p>
            <a:pPr algn="ctr" eaLnBrk="1" hangingPunct="1"/>
            <a:r>
              <a:rPr lang="en-GB" altLang="en-US" sz="2000" b="1" dirty="0">
                <a:solidFill>
                  <a:srgbClr val="000000"/>
                </a:solidFill>
                <a:ea typeface="ＭＳ Ｐゴシック" panose="020B0600070205080204" pitchFamily="34" charset="-128"/>
              </a:rPr>
              <a:t>DANKIE</a:t>
            </a:r>
          </a:p>
          <a:p>
            <a:pPr algn="ctr" eaLnBrk="1" hangingPunct="1"/>
            <a:endParaRPr lang="en-GB" altLang="en-US" sz="2000" b="1" dirty="0">
              <a:solidFill>
                <a:srgbClr val="000000"/>
              </a:solidFill>
              <a:ea typeface="ＭＳ Ｐゴシック" panose="020B0600070205080204" pitchFamily="34" charset="-128"/>
            </a:endParaRPr>
          </a:p>
          <a:p>
            <a:pPr algn="ctr" eaLnBrk="1" hangingPunct="1"/>
            <a:r>
              <a:rPr lang="en-GB" altLang="en-US" sz="2000" b="1" dirty="0">
                <a:solidFill>
                  <a:srgbClr val="000000"/>
                </a:solidFill>
                <a:ea typeface="ＭＳ Ｐゴシック" panose="020B0600070205080204" pitchFamily="34" charset="-128"/>
              </a:rPr>
              <a:t>Q &amp; A</a:t>
            </a:r>
          </a:p>
          <a:p>
            <a:pPr algn="ctr" eaLnBrk="1" hangingPunct="1"/>
            <a:endParaRPr lang="en-GB" altLang="en-US" sz="2100" b="1" dirty="0">
              <a:solidFill>
                <a:srgbClr val="000000"/>
              </a:solidFill>
              <a:ea typeface="ＭＳ Ｐゴシック" panose="020B0600070205080204" pitchFamily="34" charset="-128"/>
            </a:endParaRPr>
          </a:p>
          <a:p>
            <a:pPr algn="ctr" eaLnBrk="1" hangingPunct="1"/>
            <a:endParaRPr lang="en-GB" altLang="en-US" sz="2100" dirty="0">
              <a:solidFill>
                <a:srgbClr val="000000"/>
              </a:solidFill>
              <a:ea typeface="ＭＳ Ｐゴシック" panose="020B0600070205080204" pitchFamily="34" charset="-128"/>
            </a:endParaRPr>
          </a:p>
          <a:p>
            <a:pPr algn="ctr" eaLnBrk="1" hangingPunct="1"/>
            <a:endParaRPr lang="en-GB" altLang="en-US" sz="2100" dirty="0">
              <a:solidFill>
                <a:srgbClr val="000000"/>
              </a:solidFill>
              <a:ea typeface="ＭＳ Ｐゴシック" panose="020B0600070205080204" pitchFamily="34" charset="-128"/>
            </a:endParaRPr>
          </a:p>
          <a:p>
            <a:pPr algn="ctr" eaLnBrk="1" hangingPunct="1"/>
            <a:endParaRPr lang="en-GB" altLang="en-US" sz="2100" dirty="0">
              <a:solidFill>
                <a:srgbClr val="000000"/>
              </a:solidFill>
              <a:ea typeface="ＭＳ Ｐゴシック" panose="020B0600070205080204" pitchFamily="34" charset="-128"/>
            </a:endParaRPr>
          </a:p>
          <a:p>
            <a:pPr algn="ctr" eaLnBrk="1" hangingPunct="1"/>
            <a:r>
              <a:rPr lang="en-GB" altLang="en-US" sz="2100" dirty="0">
                <a:solidFill>
                  <a:srgbClr val="000000"/>
                </a:solidFill>
                <a:ea typeface="ＭＳ Ｐゴシック" panose="020B0600070205080204" pitchFamily="34" charset="-128"/>
              </a:rPr>
              <a:t/>
            </a:r>
            <a:br>
              <a:rPr lang="en-GB" altLang="en-US" sz="2100" dirty="0">
                <a:solidFill>
                  <a:srgbClr val="000000"/>
                </a:solidFill>
                <a:ea typeface="ＭＳ Ｐゴシック" panose="020B0600070205080204" pitchFamily="34" charset="-128"/>
              </a:rPr>
            </a:br>
            <a:endParaRPr lang="en-GB" altLang="en-US" sz="2100" dirty="0">
              <a:solidFill>
                <a:srgbClr val="000000"/>
              </a:solidFill>
              <a:ea typeface="ＭＳ Ｐゴシック" panose="020B0600070205080204" pitchFamily="34" charset="-128"/>
            </a:endParaRPr>
          </a:p>
        </p:txBody>
      </p:sp>
    </p:spTree>
    <p:extLst>
      <p:ext uri="{BB962C8B-B14F-4D97-AF65-F5344CB8AC3E}">
        <p14:creationId xmlns:p14="http://schemas.microsoft.com/office/powerpoint/2010/main" xmlns="" val="2888226846"/>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9F3BDE-6326-4E18-B4E6-952B905E10ED}"/>
              </a:ext>
            </a:extLst>
          </p:cNvPr>
          <p:cNvSpPr>
            <a:spLocks noGrp="1"/>
          </p:cNvSpPr>
          <p:nvPr>
            <p:ph type="title"/>
          </p:nvPr>
        </p:nvSpPr>
        <p:spPr/>
        <p:txBody>
          <a:bodyPr/>
          <a:lstStyle/>
          <a:p>
            <a:r>
              <a:rPr lang="en-ZA" sz="2400" dirty="0"/>
              <a:t>OPTIONAL INFORMATION SLIDES</a:t>
            </a:r>
          </a:p>
        </p:txBody>
      </p:sp>
      <p:sp>
        <p:nvSpPr>
          <p:cNvPr id="3" name="Content Placeholder 2">
            <a:extLst>
              <a:ext uri="{FF2B5EF4-FFF2-40B4-BE49-F238E27FC236}">
                <a16:creationId xmlns:a16="http://schemas.microsoft.com/office/drawing/2014/main" xmlns="" id="{0F3524D8-4415-450E-8247-8A8F617F8AFE}"/>
              </a:ext>
            </a:extLst>
          </p:cNvPr>
          <p:cNvSpPr>
            <a:spLocks noGrp="1"/>
          </p:cNvSpPr>
          <p:nvPr>
            <p:ph idx="1"/>
          </p:nvPr>
        </p:nvSpPr>
        <p:spPr/>
        <p:txBody>
          <a:bodyPr/>
          <a:lstStyle/>
          <a:p>
            <a:endParaRPr lang="en-ZA" dirty="0"/>
          </a:p>
        </p:txBody>
      </p:sp>
    </p:spTree>
    <p:extLst>
      <p:ext uri="{BB962C8B-B14F-4D97-AF65-F5344CB8AC3E}">
        <p14:creationId xmlns:p14="http://schemas.microsoft.com/office/powerpoint/2010/main" xmlns="" val="3651845963"/>
      </p:ext>
    </p:extLst>
  </p:cSld>
  <p:clrMapOvr>
    <a:masterClrMapping/>
  </p:clrMapOvr>
  <p:transition spd="med">
    <p:pull/>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47675" y="473075"/>
            <a:ext cx="6034088" cy="1119188"/>
          </a:xfrm>
        </p:spPr>
        <p:txBody>
          <a:bodyPr/>
          <a:lstStyle/>
          <a:p>
            <a:pPr algn="ctr"/>
            <a:r>
              <a:rPr lang="en-ZA" altLang="en-US" sz="2400" dirty="0"/>
              <a:t>Registration by Province: </a:t>
            </a:r>
            <a:br>
              <a:rPr lang="en-ZA" altLang="en-US" sz="2400" dirty="0"/>
            </a:br>
            <a:r>
              <a:rPr lang="en-ZA" altLang="en-US" sz="2400" dirty="0"/>
              <a:t>2016</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177579951"/>
              </p:ext>
            </p:extLst>
          </p:nvPr>
        </p:nvGraphicFramePr>
        <p:xfrm>
          <a:off x="900752" y="1992571"/>
          <a:ext cx="7383439" cy="4345521"/>
        </p:xfrm>
        <a:graphic>
          <a:graphicData uri="http://schemas.openxmlformats.org/drawingml/2006/table">
            <a:tbl>
              <a:tblPr firstRow="1" firstCol="1" bandRow="1">
                <a:tableStyleId>{5C22544A-7EE6-4342-B048-85BDC9FD1C3A}</a:tableStyleId>
              </a:tblPr>
              <a:tblGrid>
                <a:gridCol w="1859492">
                  <a:extLst>
                    <a:ext uri="{9D8B030D-6E8A-4147-A177-3AD203B41FA5}">
                      <a16:colId xmlns:a16="http://schemas.microsoft.com/office/drawing/2014/main" xmlns="" val="20000"/>
                    </a:ext>
                  </a:extLst>
                </a:gridCol>
                <a:gridCol w="1713624">
                  <a:extLst>
                    <a:ext uri="{9D8B030D-6E8A-4147-A177-3AD203B41FA5}">
                      <a16:colId xmlns:a16="http://schemas.microsoft.com/office/drawing/2014/main" xmlns="" val="20001"/>
                    </a:ext>
                  </a:extLst>
                </a:gridCol>
                <a:gridCol w="1544578">
                  <a:extLst>
                    <a:ext uri="{9D8B030D-6E8A-4147-A177-3AD203B41FA5}">
                      <a16:colId xmlns:a16="http://schemas.microsoft.com/office/drawing/2014/main" xmlns="" val="20002"/>
                    </a:ext>
                  </a:extLst>
                </a:gridCol>
                <a:gridCol w="1183314">
                  <a:extLst>
                    <a:ext uri="{9D8B030D-6E8A-4147-A177-3AD203B41FA5}">
                      <a16:colId xmlns:a16="http://schemas.microsoft.com/office/drawing/2014/main" xmlns="" val="20003"/>
                    </a:ext>
                  </a:extLst>
                </a:gridCol>
                <a:gridCol w="1082431">
                  <a:extLst>
                    <a:ext uri="{9D8B030D-6E8A-4147-A177-3AD203B41FA5}">
                      <a16:colId xmlns:a16="http://schemas.microsoft.com/office/drawing/2014/main" xmlns="" val="20004"/>
                    </a:ext>
                  </a:extLst>
                </a:gridCol>
              </a:tblGrid>
              <a:tr h="1157103">
                <a:tc>
                  <a:txBody>
                    <a:bodyPr/>
                    <a:lstStyle/>
                    <a:p>
                      <a:pPr>
                        <a:lnSpc>
                          <a:spcPct val="115000"/>
                        </a:lnSpc>
                        <a:spcAft>
                          <a:spcPts val="1000"/>
                        </a:spcAft>
                      </a:pPr>
                      <a:r>
                        <a:rPr lang="en-US" sz="1600" dirty="0">
                          <a:effectLst/>
                        </a:rPr>
                        <a:t>SACPVP </a:t>
                      </a:r>
                      <a:endParaRPr lang="en-ZA" sz="1600" dirty="0">
                        <a:effectLst/>
                        <a:latin typeface="Calibri"/>
                        <a:ea typeface="Calibri"/>
                        <a:cs typeface="Times New Roman"/>
                      </a:endParaRPr>
                    </a:p>
                  </a:txBody>
                  <a:tcPr marL="58592" marR="58592" marT="0" marB="0"/>
                </a:tc>
                <a:tc>
                  <a:txBody>
                    <a:bodyPr/>
                    <a:lstStyle/>
                    <a:p>
                      <a:pPr>
                        <a:lnSpc>
                          <a:spcPct val="115000"/>
                        </a:lnSpc>
                        <a:spcAft>
                          <a:spcPts val="1000"/>
                        </a:spcAft>
                      </a:pPr>
                      <a:r>
                        <a:rPr lang="en-US" sz="1600" dirty="0">
                          <a:effectLst/>
                        </a:rPr>
                        <a:t>Registered Professionals and Candidates</a:t>
                      </a:r>
                      <a:endParaRPr lang="en-ZA" sz="1600" dirty="0">
                        <a:effectLst/>
                        <a:latin typeface="Calibri"/>
                        <a:ea typeface="Calibri"/>
                        <a:cs typeface="Times New Roman"/>
                      </a:endParaRPr>
                    </a:p>
                  </a:txBody>
                  <a:tcPr marL="58592" marR="58592" marT="0" marB="0"/>
                </a:tc>
                <a:tc>
                  <a:txBody>
                    <a:bodyPr/>
                    <a:lstStyle/>
                    <a:p>
                      <a:pPr>
                        <a:lnSpc>
                          <a:spcPct val="115000"/>
                        </a:lnSpc>
                        <a:spcAft>
                          <a:spcPts val="1000"/>
                        </a:spcAft>
                      </a:pPr>
                      <a:r>
                        <a:rPr lang="en-US" sz="1600" dirty="0">
                          <a:effectLst/>
                        </a:rPr>
                        <a:t>Percentage share of the total registered</a:t>
                      </a:r>
                      <a:endParaRPr lang="en-ZA" sz="1600" dirty="0">
                        <a:solidFill>
                          <a:srgbClr val="002060"/>
                        </a:solidFill>
                        <a:effectLst/>
                        <a:latin typeface="Calibri"/>
                        <a:ea typeface="Calibri"/>
                        <a:cs typeface="Times New Roman"/>
                      </a:endParaRPr>
                    </a:p>
                  </a:txBody>
                  <a:tcPr marL="58592" marR="58592" marT="0" marB="0"/>
                </a:tc>
                <a:tc>
                  <a:txBody>
                    <a:bodyPr/>
                    <a:lstStyle/>
                    <a:p>
                      <a:pPr>
                        <a:lnSpc>
                          <a:spcPct val="115000"/>
                        </a:lnSpc>
                        <a:spcAft>
                          <a:spcPts val="1000"/>
                        </a:spcAft>
                      </a:pPr>
                      <a:r>
                        <a:rPr lang="en-US" sz="1600">
                          <a:effectLst/>
                        </a:rPr>
                        <a:t>Men</a:t>
                      </a:r>
                      <a:endParaRPr lang="en-ZA" sz="1600">
                        <a:effectLst/>
                        <a:latin typeface="Calibri"/>
                        <a:ea typeface="Calibri"/>
                        <a:cs typeface="Times New Roman"/>
                      </a:endParaRPr>
                    </a:p>
                  </a:txBody>
                  <a:tcPr marL="58592" marR="58592" marT="0" marB="0"/>
                </a:tc>
                <a:tc>
                  <a:txBody>
                    <a:bodyPr/>
                    <a:lstStyle/>
                    <a:p>
                      <a:pPr>
                        <a:lnSpc>
                          <a:spcPct val="115000"/>
                        </a:lnSpc>
                        <a:spcAft>
                          <a:spcPts val="1000"/>
                        </a:spcAft>
                      </a:pPr>
                      <a:r>
                        <a:rPr lang="en-US" sz="1600" dirty="0">
                          <a:effectLst/>
                        </a:rPr>
                        <a:t>Women</a:t>
                      </a:r>
                      <a:endParaRPr lang="en-ZA" sz="1600" dirty="0">
                        <a:effectLst/>
                        <a:latin typeface="Calibri"/>
                        <a:ea typeface="Calibri"/>
                        <a:cs typeface="Times New Roman"/>
                      </a:endParaRPr>
                    </a:p>
                  </a:txBody>
                  <a:tcPr marL="58592" marR="58592" marT="0" marB="0"/>
                </a:tc>
                <a:extLst>
                  <a:ext uri="{0D108BD9-81ED-4DB2-BD59-A6C34878D82A}">
                    <a16:rowId xmlns:a16="http://schemas.microsoft.com/office/drawing/2014/main" xmlns="" val="10000"/>
                  </a:ext>
                </a:extLst>
              </a:tr>
              <a:tr h="289276">
                <a:tc>
                  <a:txBody>
                    <a:bodyPr/>
                    <a:lstStyle/>
                    <a:p>
                      <a:pPr algn="just">
                        <a:lnSpc>
                          <a:spcPct val="115000"/>
                        </a:lnSpc>
                        <a:spcAft>
                          <a:spcPts val="1000"/>
                        </a:spcAft>
                      </a:pPr>
                      <a:r>
                        <a:rPr lang="en-US" sz="1600" dirty="0">
                          <a:effectLst/>
                        </a:rPr>
                        <a:t>Eastern Cape</a:t>
                      </a:r>
                      <a:endParaRPr lang="en-ZA" sz="1600" dirty="0">
                        <a:effectLst/>
                        <a:latin typeface="Calibri"/>
                        <a:ea typeface="Calibri"/>
                        <a:cs typeface="Times New Roman"/>
                      </a:endParaRPr>
                    </a:p>
                  </a:txBody>
                  <a:tcPr marL="58592" marR="58592" marT="0" marB="0"/>
                </a:tc>
                <a:tc>
                  <a:txBody>
                    <a:bodyPr/>
                    <a:lstStyle/>
                    <a:p>
                      <a:pPr algn="just">
                        <a:lnSpc>
                          <a:spcPct val="115000"/>
                        </a:lnSpc>
                        <a:spcAft>
                          <a:spcPts val="1000"/>
                        </a:spcAft>
                      </a:pPr>
                      <a:r>
                        <a:rPr lang="en-US" sz="1600" dirty="0">
                          <a:effectLst/>
                        </a:rPr>
                        <a:t>158</a:t>
                      </a:r>
                      <a:endParaRPr lang="en-ZA" sz="1600" dirty="0">
                        <a:effectLst/>
                        <a:latin typeface="Calibri"/>
                        <a:ea typeface="Calibri"/>
                        <a:cs typeface="Times New Roman"/>
                      </a:endParaRPr>
                    </a:p>
                  </a:txBody>
                  <a:tcPr marL="58592" marR="58592" marT="0" marB="0"/>
                </a:tc>
                <a:tc>
                  <a:txBody>
                    <a:bodyPr/>
                    <a:lstStyle/>
                    <a:p>
                      <a:pPr algn="just">
                        <a:lnSpc>
                          <a:spcPct val="115000"/>
                        </a:lnSpc>
                        <a:spcAft>
                          <a:spcPts val="1000"/>
                        </a:spcAft>
                      </a:pPr>
                      <a:r>
                        <a:rPr lang="en-US" sz="1600" dirty="0">
                          <a:effectLst/>
                        </a:rPr>
                        <a:t>7.5%</a:t>
                      </a:r>
                      <a:endParaRPr lang="en-ZA" sz="1600" dirty="0">
                        <a:effectLst/>
                        <a:latin typeface="Calibri"/>
                        <a:ea typeface="Calibri"/>
                        <a:cs typeface="Times New Roman"/>
                      </a:endParaRPr>
                    </a:p>
                  </a:txBody>
                  <a:tcPr marL="58592" marR="58592" marT="0" marB="0" anchor="b"/>
                </a:tc>
                <a:tc>
                  <a:txBody>
                    <a:bodyPr/>
                    <a:lstStyle/>
                    <a:p>
                      <a:pPr algn="just">
                        <a:lnSpc>
                          <a:spcPct val="115000"/>
                        </a:lnSpc>
                        <a:spcAft>
                          <a:spcPts val="1000"/>
                        </a:spcAft>
                      </a:pPr>
                      <a:r>
                        <a:rPr lang="en-US" sz="1600" dirty="0">
                          <a:effectLst/>
                        </a:rPr>
                        <a:t>128</a:t>
                      </a:r>
                      <a:endParaRPr lang="en-ZA" sz="1600" dirty="0">
                        <a:effectLst/>
                        <a:latin typeface="Calibri"/>
                        <a:ea typeface="Calibri"/>
                        <a:cs typeface="Times New Roman"/>
                      </a:endParaRPr>
                    </a:p>
                  </a:txBody>
                  <a:tcPr marL="58592" marR="58592" marT="0" marB="0" anchor="b"/>
                </a:tc>
                <a:tc>
                  <a:txBody>
                    <a:bodyPr/>
                    <a:lstStyle/>
                    <a:p>
                      <a:pPr algn="just">
                        <a:lnSpc>
                          <a:spcPct val="115000"/>
                        </a:lnSpc>
                        <a:spcAft>
                          <a:spcPts val="1000"/>
                        </a:spcAft>
                      </a:pPr>
                      <a:r>
                        <a:rPr lang="en-US" sz="1600" dirty="0">
                          <a:effectLst/>
                        </a:rPr>
                        <a:t>30</a:t>
                      </a:r>
                      <a:endParaRPr lang="en-ZA" sz="1600" dirty="0">
                        <a:effectLst/>
                        <a:latin typeface="Calibri"/>
                        <a:ea typeface="Calibri"/>
                        <a:cs typeface="Times New Roman"/>
                      </a:endParaRPr>
                    </a:p>
                  </a:txBody>
                  <a:tcPr marL="58592" marR="58592" marT="0" marB="0" anchor="b"/>
                </a:tc>
                <a:extLst>
                  <a:ext uri="{0D108BD9-81ED-4DB2-BD59-A6C34878D82A}">
                    <a16:rowId xmlns:a16="http://schemas.microsoft.com/office/drawing/2014/main" xmlns="" val="10001"/>
                  </a:ext>
                </a:extLst>
              </a:tr>
              <a:tr h="289276">
                <a:tc>
                  <a:txBody>
                    <a:bodyPr/>
                    <a:lstStyle/>
                    <a:p>
                      <a:pPr algn="just">
                        <a:lnSpc>
                          <a:spcPct val="115000"/>
                        </a:lnSpc>
                        <a:spcAft>
                          <a:spcPts val="1000"/>
                        </a:spcAft>
                      </a:pPr>
                      <a:r>
                        <a:rPr lang="en-US" sz="1600" dirty="0">
                          <a:effectLst/>
                        </a:rPr>
                        <a:t>Western Cape</a:t>
                      </a:r>
                      <a:endParaRPr lang="en-ZA" sz="1600" dirty="0">
                        <a:effectLst/>
                        <a:latin typeface="Calibri"/>
                        <a:ea typeface="Calibri"/>
                        <a:cs typeface="Times New Roman"/>
                      </a:endParaRPr>
                    </a:p>
                  </a:txBody>
                  <a:tcPr marL="58592" marR="58592" marT="0" marB="0"/>
                </a:tc>
                <a:tc>
                  <a:txBody>
                    <a:bodyPr/>
                    <a:lstStyle/>
                    <a:p>
                      <a:pPr algn="just">
                        <a:lnSpc>
                          <a:spcPct val="115000"/>
                        </a:lnSpc>
                        <a:spcAft>
                          <a:spcPts val="1000"/>
                        </a:spcAft>
                      </a:pPr>
                      <a:r>
                        <a:rPr lang="en-US" sz="1600" dirty="0">
                          <a:effectLst/>
                        </a:rPr>
                        <a:t>442</a:t>
                      </a:r>
                      <a:endParaRPr lang="en-ZA" sz="1600" dirty="0">
                        <a:effectLst/>
                        <a:latin typeface="Calibri"/>
                        <a:ea typeface="Calibri"/>
                        <a:cs typeface="Times New Roman"/>
                      </a:endParaRPr>
                    </a:p>
                  </a:txBody>
                  <a:tcPr marL="58592" marR="58592" marT="0" marB="0"/>
                </a:tc>
                <a:tc>
                  <a:txBody>
                    <a:bodyPr/>
                    <a:lstStyle/>
                    <a:p>
                      <a:pPr algn="just">
                        <a:lnSpc>
                          <a:spcPct val="115000"/>
                        </a:lnSpc>
                        <a:spcAft>
                          <a:spcPts val="1000"/>
                        </a:spcAft>
                      </a:pPr>
                      <a:r>
                        <a:rPr lang="en-US" sz="1600" dirty="0">
                          <a:solidFill>
                            <a:srgbClr val="7030A0"/>
                          </a:solidFill>
                          <a:effectLst/>
                        </a:rPr>
                        <a:t>21.0%</a:t>
                      </a:r>
                      <a:endParaRPr lang="en-ZA" sz="1600" dirty="0">
                        <a:solidFill>
                          <a:srgbClr val="7030A0"/>
                        </a:solidFill>
                        <a:effectLst/>
                        <a:latin typeface="Calibri"/>
                        <a:ea typeface="Calibri"/>
                        <a:cs typeface="Times New Roman"/>
                      </a:endParaRPr>
                    </a:p>
                  </a:txBody>
                  <a:tcPr marL="58592" marR="58592" marT="0" marB="0" anchor="b"/>
                </a:tc>
                <a:tc>
                  <a:txBody>
                    <a:bodyPr/>
                    <a:lstStyle/>
                    <a:p>
                      <a:pPr algn="just">
                        <a:lnSpc>
                          <a:spcPct val="115000"/>
                        </a:lnSpc>
                        <a:spcAft>
                          <a:spcPts val="1000"/>
                        </a:spcAft>
                      </a:pPr>
                      <a:r>
                        <a:rPr lang="en-US" sz="1600" dirty="0">
                          <a:effectLst/>
                        </a:rPr>
                        <a:t>359</a:t>
                      </a:r>
                      <a:endParaRPr lang="en-ZA" sz="1600" dirty="0">
                        <a:effectLst/>
                        <a:latin typeface="Calibri"/>
                        <a:ea typeface="Calibri"/>
                        <a:cs typeface="Times New Roman"/>
                      </a:endParaRPr>
                    </a:p>
                  </a:txBody>
                  <a:tcPr marL="58592" marR="58592" marT="0" marB="0" anchor="b"/>
                </a:tc>
                <a:tc>
                  <a:txBody>
                    <a:bodyPr/>
                    <a:lstStyle/>
                    <a:p>
                      <a:pPr algn="just">
                        <a:lnSpc>
                          <a:spcPct val="115000"/>
                        </a:lnSpc>
                        <a:spcAft>
                          <a:spcPts val="1000"/>
                        </a:spcAft>
                      </a:pPr>
                      <a:r>
                        <a:rPr lang="en-US" sz="1600" dirty="0">
                          <a:effectLst/>
                          <a:latin typeface="+mn-lt"/>
                          <a:ea typeface="+mn-ea"/>
                          <a:cs typeface="+mn-cs"/>
                        </a:rPr>
                        <a:t>83</a:t>
                      </a:r>
                      <a:endParaRPr lang="en-ZA" sz="1600" dirty="0">
                        <a:effectLst/>
                        <a:latin typeface="Calibri"/>
                        <a:ea typeface="Calibri"/>
                        <a:cs typeface="Times New Roman"/>
                      </a:endParaRPr>
                    </a:p>
                  </a:txBody>
                  <a:tcPr marL="58592" marR="58592" marT="0" marB="0" anchor="b"/>
                </a:tc>
                <a:extLst>
                  <a:ext uri="{0D108BD9-81ED-4DB2-BD59-A6C34878D82A}">
                    <a16:rowId xmlns:a16="http://schemas.microsoft.com/office/drawing/2014/main" xmlns="" val="10002"/>
                  </a:ext>
                </a:extLst>
              </a:tr>
              <a:tr h="289276">
                <a:tc>
                  <a:txBody>
                    <a:bodyPr/>
                    <a:lstStyle/>
                    <a:p>
                      <a:pPr algn="just">
                        <a:lnSpc>
                          <a:spcPct val="115000"/>
                        </a:lnSpc>
                        <a:spcAft>
                          <a:spcPts val="1000"/>
                        </a:spcAft>
                      </a:pPr>
                      <a:r>
                        <a:rPr lang="en-US" sz="1600">
                          <a:effectLst/>
                        </a:rPr>
                        <a:t>Northern Cape</a:t>
                      </a:r>
                      <a:endParaRPr lang="en-ZA" sz="1600">
                        <a:effectLst/>
                        <a:latin typeface="Calibri"/>
                        <a:ea typeface="Calibri"/>
                        <a:cs typeface="Times New Roman"/>
                      </a:endParaRPr>
                    </a:p>
                  </a:txBody>
                  <a:tcPr marL="58592" marR="58592" marT="0" marB="0"/>
                </a:tc>
                <a:tc>
                  <a:txBody>
                    <a:bodyPr/>
                    <a:lstStyle/>
                    <a:p>
                      <a:pPr algn="just">
                        <a:lnSpc>
                          <a:spcPct val="115000"/>
                        </a:lnSpc>
                        <a:spcAft>
                          <a:spcPts val="1000"/>
                        </a:spcAft>
                      </a:pPr>
                      <a:r>
                        <a:rPr lang="en-US" sz="1600" dirty="0">
                          <a:effectLst/>
                        </a:rPr>
                        <a:t>29</a:t>
                      </a:r>
                      <a:endParaRPr lang="en-ZA" sz="1600" dirty="0">
                        <a:effectLst/>
                        <a:latin typeface="Calibri"/>
                        <a:ea typeface="Calibri"/>
                        <a:cs typeface="Times New Roman"/>
                      </a:endParaRPr>
                    </a:p>
                  </a:txBody>
                  <a:tcPr marL="58592" marR="58592" marT="0" marB="0"/>
                </a:tc>
                <a:tc>
                  <a:txBody>
                    <a:bodyPr/>
                    <a:lstStyle/>
                    <a:p>
                      <a:pPr algn="just">
                        <a:lnSpc>
                          <a:spcPct val="115000"/>
                        </a:lnSpc>
                        <a:spcAft>
                          <a:spcPts val="1000"/>
                        </a:spcAft>
                      </a:pPr>
                      <a:r>
                        <a:rPr lang="en-US" sz="1600" dirty="0">
                          <a:effectLst/>
                        </a:rPr>
                        <a:t>1.4%</a:t>
                      </a:r>
                      <a:endParaRPr lang="en-ZA" sz="1600" dirty="0">
                        <a:effectLst/>
                        <a:latin typeface="Calibri"/>
                        <a:ea typeface="Calibri"/>
                        <a:cs typeface="Times New Roman"/>
                      </a:endParaRPr>
                    </a:p>
                  </a:txBody>
                  <a:tcPr marL="58592" marR="58592" marT="0" marB="0" anchor="b"/>
                </a:tc>
                <a:tc>
                  <a:txBody>
                    <a:bodyPr/>
                    <a:lstStyle/>
                    <a:p>
                      <a:pPr algn="just">
                        <a:lnSpc>
                          <a:spcPct val="115000"/>
                        </a:lnSpc>
                        <a:spcAft>
                          <a:spcPts val="1000"/>
                        </a:spcAft>
                      </a:pPr>
                      <a:r>
                        <a:rPr lang="en-US" sz="1600" dirty="0">
                          <a:effectLst/>
                          <a:latin typeface="+mn-lt"/>
                          <a:ea typeface="+mn-ea"/>
                          <a:cs typeface="+mn-cs"/>
                        </a:rPr>
                        <a:t>24</a:t>
                      </a:r>
                      <a:endParaRPr lang="en-ZA" sz="1600" dirty="0">
                        <a:effectLst/>
                        <a:latin typeface="Calibri"/>
                        <a:ea typeface="Calibri"/>
                        <a:cs typeface="Times New Roman"/>
                      </a:endParaRPr>
                    </a:p>
                  </a:txBody>
                  <a:tcPr marL="58592" marR="58592" marT="0" marB="0" anchor="b"/>
                </a:tc>
                <a:tc>
                  <a:txBody>
                    <a:bodyPr/>
                    <a:lstStyle/>
                    <a:p>
                      <a:pPr algn="just">
                        <a:lnSpc>
                          <a:spcPct val="115000"/>
                        </a:lnSpc>
                        <a:spcAft>
                          <a:spcPts val="1000"/>
                        </a:spcAft>
                      </a:pPr>
                      <a:r>
                        <a:rPr lang="en-US" sz="1600" dirty="0">
                          <a:effectLst/>
                          <a:latin typeface="+mn-lt"/>
                          <a:ea typeface="+mn-ea"/>
                          <a:cs typeface="+mn-cs"/>
                        </a:rPr>
                        <a:t>5</a:t>
                      </a:r>
                      <a:endParaRPr lang="en-ZA" sz="1600" dirty="0">
                        <a:effectLst/>
                        <a:latin typeface="Calibri"/>
                        <a:ea typeface="Calibri"/>
                        <a:cs typeface="Times New Roman"/>
                      </a:endParaRPr>
                    </a:p>
                  </a:txBody>
                  <a:tcPr marL="58592" marR="58592" marT="0" marB="0" anchor="b"/>
                </a:tc>
                <a:extLst>
                  <a:ext uri="{0D108BD9-81ED-4DB2-BD59-A6C34878D82A}">
                    <a16:rowId xmlns:a16="http://schemas.microsoft.com/office/drawing/2014/main" xmlns="" val="10003"/>
                  </a:ext>
                </a:extLst>
              </a:tr>
              <a:tr h="289276">
                <a:tc>
                  <a:txBody>
                    <a:bodyPr/>
                    <a:lstStyle/>
                    <a:p>
                      <a:pPr algn="just">
                        <a:lnSpc>
                          <a:spcPct val="115000"/>
                        </a:lnSpc>
                        <a:spcAft>
                          <a:spcPts val="1000"/>
                        </a:spcAft>
                      </a:pPr>
                      <a:r>
                        <a:rPr lang="en-US" sz="1600">
                          <a:effectLst/>
                        </a:rPr>
                        <a:t>Free State</a:t>
                      </a:r>
                      <a:endParaRPr lang="en-ZA" sz="1600">
                        <a:effectLst/>
                        <a:latin typeface="Calibri"/>
                        <a:ea typeface="Calibri"/>
                        <a:cs typeface="Times New Roman"/>
                      </a:endParaRPr>
                    </a:p>
                  </a:txBody>
                  <a:tcPr marL="58592" marR="58592" marT="0" marB="0"/>
                </a:tc>
                <a:tc>
                  <a:txBody>
                    <a:bodyPr/>
                    <a:lstStyle/>
                    <a:p>
                      <a:pPr algn="just">
                        <a:lnSpc>
                          <a:spcPct val="115000"/>
                        </a:lnSpc>
                        <a:spcAft>
                          <a:spcPts val="1000"/>
                        </a:spcAft>
                      </a:pPr>
                      <a:r>
                        <a:rPr lang="en-US" sz="1600" dirty="0">
                          <a:effectLst/>
                        </a:rPr>
                        <a:t>93</a:t>
                      </a:r>
                      <a:endParaRPr lang="en-ZA" sz="1600" dirty="0">
                        <a:effectLst/>
                        <a:latin typeface="Calibri"/>
                        <a:ea typeface="Calibri"/>
                        <a:cs typeface="Times New Roman"/>
                      </a:endParaRPr>
                    </a:p>
                  </a:txBody>
                  <a:tcPr marL="58592" marR="58592" marT="0" marB="0"/>
                </a:tc>
                <a:tc>
                  <a:txBody>
                    <a:bodyPr/>
                    <a:lstStyle/>
                    <a:p>
                      <a:pPr algn="just">
                        <a:lnSpc>
                          <a:spcPct val="115000"/>
                        </a:lnSpc>
                        <a:spcAft>
                          <a:spcPts val="1000"/>
                        </a:spcAft>
                      </a:pPr>
                      <a:r>
                        <a:rPr lang="en-US" sz="1600" dirty="0">
                          <a:effectLst/>
                        </a:rPr>
                        <a:t>4.4%</a:t>
                      </a:r>
                      <a:endParaRPr lang="en-ZA" sz="1600" dirty="0">
                        <a:effectLst/>
                        <a:latin typeface="Calibri"/>
                        <a:ea typeface="Calibri"/>
                        <a:cs typeface="Times New Roman"/>
                      </a:endParaRPr>
                    </a:p>
                  </a:txBody>
                  <a:tcPr marL="58592" marR="58592" marT="0" marB="0" anchor="b"/>
                </a:tc>
                <a:tc>
                  <a:txBody>
                    <a:bodyPr/>
                    <a:lstStyle/>
                    <a:p>
                      <a:pPr algn="just">
                        <a:lnSpc>
                          <a:spcPct val="115000"/>
                        </a:lnSpc>
                        <a:spcAft>
                          <a:spcPts val="1000"/>
                        </a:spcAft>
                      </a:pPr>
                      <a:r>
                        <a:rPr lang="en-US" sz="1600" dirty="0">
                          <a:effectLst/>
                          <a:latin typeface="+mn-lt"/>
                          <a:ea typeface="+mn-ea"/>
                          <a:cs typeface="+mn-cs"/>
                        </a:rPr>
                        <a:t>69</a:t>
                      </a:r>
                      <a:endParaRPr lang="en-ZA" sz="1600" dirty="0">
                        <a:effectLst/>
                        <a:latin typeface="Calibri"/>
                        <a:ea typeface="Calibri"/>
                        <a:cs typeface="Times New Roman"/>
                      </a:endParaRPr>
                    </a:p>
                  </a:txBody>
                  <a:tcPr marL="58592" marR="58592" marT="0" marB="0" anchor="b"/>
                </a:tc>
                <a:tc>
                  <a:txBody>
                    <a:bodyPr/>
                    <a:lstStyle/>
                    <a:p>
                      <a:pPr algn="just">
                        <a:lnSpc>
                          <a:spcPct val="115000"/>
                        </a:lnSpc>
                        <a:spcAft>
                          <a:spcPts val="1000"/>
                        </a:spcAft>
                      </a:pPr>
                      <a:r>
                        <a:rPr lang="en-US" sz="1600" dirty="0">
                          <a:effectLst/>
                          <a:latin typeface="+mn-lt"/>
                          <a:ea typeface="+mn-ea"/>
                          <a:cs typeface="+mn-cs"/>
                        </a:rPr>
                        <a:t>24</a:t>
                      </a:r>
                      <a:endParaRPr lang="en-ZA" sz="1600" dirty="0">
                        <a:effectLst/>
                        <a:latin typeface="Calibri"/>
                        <a:ea typeface="Calibri"/>
                        <a:cs typeface="Times New Roman"/>
                      </a:endParaRPr>
                    </a:p>
                  </a:txBody>
                  <a:tcPr marL="58592" marR="58592" marT="0" marB="0" anchor="b"/>
                </a:tc>
                <a:extLst>
                  <a:ext uri="{0D108BD9-81ED-4DB2-BD59-A6C34878D82A}">
                    <a16:rowId xmlns:a16="http://schemas.microsoft.com/office/drawing/2014/main" xmlns="" val="10004"/>
                  </a:ext>
                </a:extLst>
              </a:tr>
              <a:tr h="289276">
                <a:tc>
                  <a:txBody>
                    <a:bodyPr/>
                    <a:lstStyle/>
                    <a:p>
                      <a:pPr algn="just">
                        <a:lnSpc>
                          <a:spcPct val="115000"/>
                        </a:lnSpc>
                        <a:spcAft>
                          <a:spcPts val="1000"/>
                        </a:spcAft>
                      </a:pPr>
                      <a:r>
                        <a:rPr lang="en-US" sz="1600" dirty="0">
                          <a:effectLst/>
                        </a:rPr>
                        <a:t>Gauteng</a:t>
                      </a:r>
                      <a:endParaRPr lang="en-ZA" sz="1600" dirty="0">
                        <a:effectLst/>
                        <a:latin typeface="Calibri"/>
                        <a:ea typeface="Calibri"/>
                        <a:cs typeface="Times New Roman"/>
                      </a:endParaRPr>
                    </a:p>
                  </a:txBody>
                  <a:tcPr marL="58592" marR="58592" marT="0" marB="0"/>
                </a:tc>
                <a:tc>
                  <a:txBody>
                    <a:bodyPr/>
                    <a:lstStyle/>
                    <a:p>
                      <a:pPr algn="just">
                        <a:lnSpc>
                          <a:spcPct val="115000"/>
                        </a:lnSpc>
                        <a:spcAft>
                          <a:spcPts val="1000"/>
                        </a:spcAft>
                      </a:pPr>
                      <a:r>
                        <a:rPr lang="en-US" sz="1600" dirty="0">
                          <a:effectLst/>
                        </a:rPr>
                        <a:t>919</a:t>
                      </a:r>
                      <a:endParaRPr lang="en-ZA" sz="1600" dirty="0">
                        <a:effectLst/>
                        <a:latin typeface="Calibri"/>
                        <a:ea typeface="Calibri"/>
                        <a:cs typeface="Times New Roman"/>
                      </a:endParaRPr>
                    </a:p>
                  </a:txBody>
                  <a:tcPr marL="58592" marR="58592" marT="0" marB="0"/>
                </a:tc>
                <a:tc>
                  <a:txBody>
                    <a:bodyPr/>
                    <a:lstStyle/>
                    <a:p>
                      <a:pPr algn="just">
                        <a:lnSpc>
                          <a:spcPct val="115000"/>
                        </a:lnSpc>
                        <a:spcAft>
                          <a:spcPts val="1000"/>
                        </a:spcAft>
                      </a:pPr>
                      <a:r>
                        <a:rPr lang="en-US" sz="1600" dirty="0">
                          <a:solidFill>
                            <a:srgbClr val="0070C0"/>
                          </a:solidFill>
                          <a:effectLst/>
                        </a:rPr>
                        <a:t>41.7%</a:t>
                      </a:r>
                      <a:endParaRPr lang="en-ZA" sz="1600" dirty="0">
                        <a:solidFill>
                          <a:srgbClr val="0070C0"/>
                        </a:solidFill>
                        <a:effectLst/>
                        <a:latin typeface="Calibri"/>
                        <a:ea typeface="Calibri"/>
                        <a:cs typeface="Times New Roman"/>
                      </a:endParaRPr>
                    </a:p>
                  </a:txBody>
                  <a:tcPr marL="58592" marR="58592" marT="0" marB="0" anchor="b"/>
                </a:tc>
                <a:tc>
                  <a:txBody>
                    <a:bodyPr/>
                    <a:lstStyle/>
                    <a:p>
                      <a:pPr algn="just">
                        <a:lnSpc>
                          <a:spcPct val="115000"/>
                        </a:lnSpc>
                        <a:spcAft>
                          <a:spcPts val="1000"/>
                        </a:spcAft>
                      </a:pPr>
                      <a:r>
                        <a:rPr lang="en-US" sz="1600" dirty="0">
                          <a:effectLst/>
                          <a:latin typeface="+mn-lt"/>
                          <a:ea typeface="+mn-ea"/>
                          <a:cs typeface="+mn-cs"/>
                        </a:rPr>
                        <a:t>684</a:t>
                      </a:r>
                      <a:endParaRPr lang="en-ZA" sz="1600" dirty="0">
                        <a:effectLst/>
                        <a:latin typeface="Calibri"/>
                        <a:ea typeface="Calibri"/>
                        <a:cs typeface="Times New Roman"/>
                      </a:endParaRPr>
                    </a:p>
                  </a:txBody>
                  <a:tcPr marL="58592" marR="58592" marT="0" marB="0" anchor="b"/>
                </a:tc>
                <a:tc>
                  <a:txBody>
                    <a:bodyPr/>
                    <a:lstStyle/>
                    <a:p>
                      <a:pPr algn="just">
                        <a:lnSpc>
                          <a:spcPct val="115000"/>
                        </a:lnSpc>
                        <a:spcAft>
                          <a:spcPts val="1000"/>
                        </a:spcAft>
                      </a:pPr>
                      <a:r>
                        <a:rPr lang="en-US" sz="1600" dirty="0">
                          <a:effectLst/>
                        </a:rPr>
                        <a:t>235</a:t>
                      </a:r>
                      <a:endParaRPr lang="en-ZA" sz="1600" dirty="0">
                        <a:effectLst/>
                        <a:latin typeface="Calibri"/>
                        <a:ea typeface="Calibri"/>
                        <a:cs typeface="Times New Roman"/>
                      </a:endParaRPr>
                    </a:p>
                  </a:txBody>
                  <a:tcPr marL="58592" marR="58592" marT="0" marB="0" anchor="b"/>
                </a:tc>
                <a:extLst>
                  <a:ext uri="{0D108BD9-81ED-4DB2-BD59-A6C34878D82A}">
                    <a16:rowId xmlns:a16="http://schemas.microsoft.com/office/drawing/2014/main" xmlns="" val="10005"/>
                  </a:ext>
                </a:extLst>
              </a:tr>
              <a:tr h="289276">
                <a:tc>
                  <a:txBody>
                    <a:bodyPr/>
                    <a:lstStyle/>
                    <a:p>
                      <a:pPr algn="just">
                        <a:lnSpc>
                          <a:spcPct val="115000"/>
                        </a:lnSpc>
                        <a:spcAft>
                          <a:spcPts val="1000"/>
                        </a:spcAft>
                      </a:pPr>
                      <a:r>
                        <a:rPr lang="en-US" sz="1600" dirty="0" err="1">
                          <a:effectLst/>
                        </a:rPr>
                        <a:t>Kwa</a:t>
                      </a:r>
                      <a:r>
                        <a:rPr lang="en-US" sz="1600" dirty="0">
                          <a:effectLst/>
                        </a:rPr>
                        <a:t> Zulu Natal</a:t>
                      </a:r>
                      <a:endParaRPr lang="en-ZA" sz="1600" dirty="0">
                        <a:effectLst/>
                        <a:latin typeface="Calibri"/>
                        <a:ea typeface="Calibri"/>
                        <a:cs typeface="Times New Roman"/>
                      </a:endParaRPr>
                    </a:p>
                  </a:txBody>
                  <a:tcPr marL="58592" marR="58592" marT="0" marB="0"/>
                </a:tc>
                <a:tc>
                  <a:txBody>
                    <a:bodyPr/>
                    <a:lstStyle/>
                    <a:p>
                      <a:pPr algn="just">
                        <a:lnSpc>
                          <a:spcPct val="115000"/>
                        </a:lnSpc>
                        <a:spcAft>
                          <a:spcPts val="1000"/>
                        </a:spcAft>
                      </a:pPr>
                      <a:r>
                        <a:rPr lang="en-US" sz="1600" dirty="0">
                          <a:effectLst/>
                        </a:rPr>
                        <a:t>248</a:t>
                      </a:r>
                    </a:p>
                  </a:txBody>
                  <a:tcPr marL="58592" marR="58592" marT="0" marB="0"/>
                </a:tc>
                <a:tc>
                  <a:txBody>
                    <a:bodyPr/>
                    <a:lstStyle/>
                    <a:p>
                      <a:pPr algn="just">
                        <a:lnSpc>
                          <a:spcPct val="115000"/>
                        </a:lnSpc>
                        <a:spcAft>
                          <a:spcPts val="1000"/>
                        </a:spcAft>
                      </a:pPr>
                      <a:r>
                        <a:rPr lang="en-US" sz="1600" dirty="0">
                          <a:solidFill>
                            <a:srgbClr val="ED1A3B"/>
                          </a:solidFill>
                          <a:effectLst/>
                        </a:rPr>
                        <a:t>13.6%</a:t>
                      </a:r>
                      <a:endParaRPr lang="en-ZA" sz="1600" dirty="0">
                        <a:solidFill>
                          <a:srgbClr val="ED1A3B"/>
                        </a:solidFill>
                        <a:effectLst/>
                        <a:latin typeface="Calibri"/>
                        <a:ea typeface="Calibri"/>
                        <a:cs typeface="Times New Roman"/>
                      </a:endParaRPr>
                    </a:p>
                  </a:txBody>
                  <a:tcPr marL="58592" marR="58592" marT="0" marB="0" anchor="b"/>
                </a:tc>
                <a:tc>
                  <a:txBody>
                    <a:bodyPr/>
                    <a:lstStyle/>
                    <a:p>
                      <a:pPr algn="just">
                        <a:lnSpc>
                          <a:spcPct val="115000"/>
                        </a:lnSpc>
                        <a:spcAft>
                          <a:spcPts val="1000"/>
                        </a:spcAft>
                      </a:pPr>
                      <a:r>
                        <a:rPr lang="en-US" sz="1600" dirty="0">
                          <a:effectLst/>
                        </a:rPr>
                        <a:t>197</a:t>
                      </a:r>
                      <a:endParaRPr lang="en-ZA" sz="1600" dirty="0">
                        <a:effectLst/>
                        <a:latin typeface="Calibri"/>
                        <a:ea typeface="Calibri"/>
                        <a:cs typeface="Times New Roman"/>
                      </a:endParaRPr>
                    </a:p>
                  </a:txBody>
                  <a:tcPr marL="58592" marR="58592" marT="0" marB="0" anchor="b"/>
                </a:tc>
                <a:tc>
                  <a:txBody>
                    <a:bodyPr/>
                    <a:lstStyle/>
                    <a:p>
                      <a:pPr algn="just">
                        <a:lnSpc>
                          <a:spcPct val="115000"/>
                        </a:lnSpc>
                        <a:spcAft>
                          <a:spcPts val="1000"/>
                        </a:spcAft>
                      </a:pPr>
                      <a:r>
                        <a:rPr lang="en-US" sz="1600" dirty="0">
                          <a:effectLst/>
                          <a:latin typeface="+mn-lt"/>
                          <a:ea typeface="+mn-ea"/>
                          <a:cs typeface="+mn-cs"/>
                        </a:rPr>
                        <a:t>51</a:t>
                      </a:r>
                      <a:endParaRPr lang="en-ZA" sz="1600" dirty="0">
                        <a:effectLst/>
                        <a:latin typeface="Calibri"/>
                        <a:ea typeface="Calibri"/>
                        <a:cs typeface="Times New Roman"/>
                      </a:endParaRPr>
                    </a:p>
                  </a:txBody>
                  <a:tcPr marL="58592" marR="58592" marT="0" marB="0" anchor="b"/>
                </a:tc>
                <a:extLst>
                  <a:ext uri="{0D108BD9-81ED-4DB2-BD59-A6C34878D82A}">
                    <a16:rowId xmlns:a16="http://schemas.microsoft.com/office/drawing/2014/main" xmlns="" val="10006"/>
                  </a:ext>
                </a:extLst>
              </a:tr>
              <a:tr h="289276">
                <a:tc>
                  <a:txBody>
                    <a:bodyPr/>
                    <a:lstStyle/>
                    <a:p>
                      <a:pPr algn="just">
                        <a:lnSpc>
                          <a:spcPct val="115000"/>
                        </a:lnSpc>
                        <a:spcAft>
                          <a:spcPts val="1000"/>
                        </a:spcAft>
                      </a:pPr>
                      <a:r>
                        <a:rPr lang="en-US" sz="1600" dirty="0">
                          <a:effectLst/>
                        </a:rPr>
                        <a:t>Limpopo</a:t>
                      </a:r>
                      <a:endParaRPr lang="en-ZA" sz="1600" dirty="0">
                        <a:effectLst/>
                        <a:latin typeface="Calibri"/>
                        <a:ea typeface="Calibri"/>
                        <a:cs typeface="Times New Roman"/>
                      </a:endParaRPr>
                    </a:p>
                  </a:txBody>
                  <a:tcPr marL="58592" marR="58592" marT="0" marB="0"/>
                </a:tc>
                <a:tc>
                  <a:txBody>
                    <a:bodyPr/>
                    <a:lstStyle/>
                    <a:p>
                      <a:pPr algn="just">
                        <a:lnSpc>
                          <a:spcPct val="115000"/>
                        </a:lnSpc>
                        <a:spcAft>
                          <a:spcPts val="1000"/>
                        </a:spcAft>
                      </a:pPr>
                      <a:r>
                        <a:rPr lang="en-US" sz="1600" dirty="0">
                          <a:effectLst/>
                          <a:latin typeface="+mn-lt"/>
                          <a:ea typeface="+mn-ea"/>
                          <a:cs typeface="+mn-cs"/>
                        </a:rPr>
                        <a:t>77</a:t>
                      </a:r>
                    </a:p>
                  </a:txBody>
                  <a:tcPr marL="58592" marR="58592" marT="0" marB="0"/>
                </a:tc>
                <a:tc>
                  <a:txBody>
                    <a:bodyPr/>
                    <a:lstStyle/>
                    <a:p>
                      <a:pPr algn="just">
                        <a:lnSpc>
                          <a:spcPct val="115000"/>
                        </a:lnSpc>
                        <a:spcAft>
                          <a:spcPts val="1000"/>
                        </a:spcAft>
                      </a:pPr>
                      <a:r>
                        <a:rPr lang="en-US" sz="1600" dirty="0">
                          <a:effectLst/>
                        </a:rPr>
                        <a:t>3.8%</a:t>
                      </a:r>
                      <a:endParaRPr lang="en-ZA" sz="1600" dirty="0">
                        <a:effectLst/>
                        <a:latin typeface="Calibri"/>
                        <a:ea typeface="Calibri"/>
                        <a:cs typeface="Times New Roman"/>
                      </a:endParaRPr>
                    </a:p>
                  </a:txBody>
                  <a:tcPr marL="58592" marR="58592" marT="0" marB="0" anchor="b"/>
                </a:tc>
                <a:tc>
                  <a:txBody>
                    <a:bodyPr/>
                    <a:lstStyle/>
                    <a:p>
                      <a:pPr algn="just">
                        <a:lnSpc>
                          <a:spcPct val="115000"/>
                        </a:lnSpc>
                        <a:spcAft>
                          <a:spcPts val="1000"/>
                        </a:spcAft>
                      </a:pPr>
                      <a:r>
                        <a:rPr lang="en-US" sz="1600" dirty="0">
                          <a:effectLst/>
                        </a:rPr>
                        <a:t>52</a:t>
                      </a:r>
                      <a:endParaRPr lang="en-ZA" sz="1600" dirty="0">
                        <a:effectLst/>
                        <a:latin typeface="Calibri"/>
                        <a:ea typeface="Calibri"/>
                        <a:cs typeface="Times New Roman"/>
                      </a:endParaRPr>
                    </a:p>
                  </a:txBody>
                  <a:tcPr marL="58592" marR="58592" marT="0" marB="0" anchor="b"/>
                </a:tc>
                <a:tc>
                  <a:txBody>
                    <a:bodyPr/>
                    <a:lstStyle/>
                    <a:p>
                      <a:pPr algn="just">
                        <a:lnSpc>
                          <a:spcPct val="115000"/>
                        </a:lnSpc>
                        <a:spcAft>
                          <a:spcPts val="1000"/>
                        </a:spcAft>
                      </a:pPr>
                      <a:r>
                        <a:rPr lang="en-US" sz="1600" dirty="0">
                          <a:effectLst/>
                        </a:rPr>
                        <a:t>25</a:t>
                      </a:r>
                      <a:endParaRPr lang="en-ZA" sz="1600" dirty="0">
                        <a:effectLst/>
                        <a:latin typeface="Calibri"/>
                        <a:ea typeface="Calibri"/>
                        <a:cs typeface="Times New Roman"/>
                      </a:endParaRPr>
                    </a:p>
                  </a:txBody>
                  <a:tcPr marL="58592" marR="58592" marT="0" marB="0" anchor="b"/>
                </a:tc>
                <a:extLst>
                  <a:ext uri="{0D108BD9-81ED-4DB2-BD59-A6C34878D82A}">
                    <a16:rowId xmlns:a16="http://schemas.microsoft.com/office/drawing/2014/main" xmlns="" val="10007"/>
                  </a:ext>
                </a:extLst>
              </a:tr>
              <a:tr h="289276">
                <a:tc>
                  <a:txBody>
                    <a:bodyPr/>
                    <a:lstStyle/>
                    <a:p>
                      <a:pPr algn="just">
                        <a:lnSpc>
                          <a:spcPct val="115000"/>
                        </a:lnSpc>
                        <a:spcAft>
                          <a:spcPts val="1000"/>
                        </a:spcAft>
                      </a:pPr>
                      <a:r>
                        <a:rPr lang="en-US" sz="1600" dirty="0">
                          <a:effectLst/>
                        </a:rPr>
                        <a:t>North West</a:t>
                      </a:r>
                      <a:endParaRPr lang="en-ZA" sz="1600" dirty="0">
                        <a:effectLst/>
                        <a:latin typeface="Calibri"/>
                        <a:ea typeface="Calibri"/>
                        <a:cs typeface="Times New Roman"/>
                      </a:endParaRPr>
                    </a:p>
                  </a:txBody>
                  <a:tcPr marL="58592" marR="58592" marT="0" marB="0"/>
                </a:tc>
                <a:tc>
                  <a:txBody>
                    <a:bodyPr/>
                    <a:lstStyle/>
                    <a:p>
                      <a:pPr algn="just">
                        <a:lnSpc>
                          <a:spcPct val="115000"/>
                        </a:lnSpc>
                        <a:spcAft>
                          <a:spcPts val="1000"/>
                        </a:spcAft>
                      </a:pPr>
                      <a:r>
                        <a:rPr lang="en-US" sz="1600" dirty="0">
                          <a:effectLst/>
                        </a:rPr>
                        <a:t>69</a:t>
                      </a:r>
                      <a:endParaRPr lang="en-ZA" sz="1600" dirty="0">
                        <a:effectLst/>
                        <a:latin typeface="Calibri"/>
                        <a:ea typeface="Calibri"/>
                        <a:cs typeface="Times New Roman"/>
                      </a:endParaRPr>
                    </a:p>
                  </a:txBody>
                  <a:tcPr marL="58592" marR="58592" marT="0" marB="0"/>
                </a:tc>
                <a:tc>
                  <a:txBody>
                    <a:bodyPr/>
                    <a:lstStyle/>
                    <a:p>
                      <a:pPr algn="just">
                        <a:lnSpc>
                          <a:spcPct val="115000"/>
                        </a:lnSpc>
                        <a:spcAft>
                          <a:spcPts val="1000"/>
                        </a:spcAft>
                      </a:pPr>
                      <a:r>
                        <a:rPr lang="en-US" sz="1600" dirty="0">
                          <a:effectLst/>
                        </a:rPr>
                        <a:t>3.3%</a:t>
                      </a:r>
                      <a:endParaRPr lang="en-ZA" sz="1600" dirty="0">
                        <a:effectLst/>
                        <a:latin typeface="Calibri"/>
                        <a:ea typeface="Calibri"/>
                        <a:cs typeface="Times New Roman"/>
                      </a:endParaRPr>
                    </a:p>
                  </a:txBody>
                  <a:tcPr marL="58592" marR="58592" marT="0" marB="0" anchor="b"/>
                </a:tc>
                <a:tc>
                  <a:txBody>
                    <a:bodyPr/>
                    <a:lstStyle/>
                    <a:p>
                      <a:pPr algn="just">
                        <a:lnSpc>
                          <a:spcPct val="115000"/>
                        </a:lnSpc>
                        <a:spcAft>
                          <a:spcPts val="1000"/>
                        </a:spcAft>
                      </a:pPr>
                      <a:r>
                        <a:rPr lang="en-US" sz="1600" dirty="0">
                          <a:effectLst/>
                        </a:rPr>
                        <a:t>49</a:t>
                      </a:r>
                      <a:endParaRPr lang="en-ZA" sz="1600" dirty="0">
                        <a:effectLst/>
                        <a:latin typeface="Calibri"/>
                        <a:ea typeface="Calibri"/>
                        <a:cs typeface="Times New Roman"/>
                      </a:endParaRPr>
                    </a:p>
                  </a:txBody>
                  <a:tcPr marL="58592" marR="58592" marT="0" marB="0" anchor="b"/>
                </a:tc>
                <a:tc>
                  <a:txBody>
                    <a:bodyPr/>
                    <a:lstStyle/>
                    <a:p>
                      <a:pPr algn="just">
                        <a:lnSpc>
                          <a:spcPct val="115000"/>
                        </a:lnSpc>
                        <a:spcAft>
                          <a:spcPts val="1000"/>
                        </a:spcAft>
                      </a:pPr>
                      <a:r>
                        <a:rPr lang="en-US" sz="1600" dirty="0">
                          <a:effectLst/>
                          <a:latin typeface="+mn-lt"/>
                          <a:ea typeface="+mn-ea"/>
                          <a:cs typeface="+mn-cs"/>
                        </a:rPr>
                        <a:t>20</a:t>
                      </a:r>
                      <a:endParaRPr lang="en-ZA" sz="1600" dirty="0">
                        <a:effectLst/>
                        <a:latin typeface="Calibri"/>
                        <a:ea typeface="Calibri"/>
                        <a:cs typeface="Times New Roman"/>
                      </a:endParaRPr>
                    </a:p>
                  </a:txBody>
                  <a:tcPr marL="58592" marR="58592" marT="0" marB="0" anchor="b"/>
                </a:tc>
                <a:extLst>
                  <a:ext uri="{0D108BD9-81ED-4DB2-BD59-A6C34878D82A}">
                    <a16:rowId xmlns:a16="http://schemas.microsoft.com/office/drawing/2014/main" xmlns="" val="10008"/>
                  </a:ext>
                </a:extLst>
              </a:tr>
              <a:tr h="295658">
                <a:tc>
                  <a:txBody>
                    <a:bodyPr/>
                    <a:lstStyle/>
                    <a:p>
                      <a:pPr algn="just">
                        <a:lnSpc>
                          <a:spcPct val="115000"/>
                        </a:lnSpc>
                        <a:spcAft>
                          <a:spcPts val="1000"/>
                        </a:spcAft>
                      </a:pPr>
                      <a:r>
                        <a:rPr lang="en-US" sz="1600" dirty="0">
                          <a:effectLst/>
                        </a:rPr>
                        <a:t>Mpumalanga</a:t>
                      </a:r>
                      <a:endParaRPr lang="en-ZA" sz="1600" dirty="0">
                        <a:effectLst/>
                        <a:latin typeface="Calibri"/>
                        <a:ea typeface="Calibri"/>
                        <a:cs typeface="Times New Roman"/>
                      </a:endParaRPr>
                    </a:p>
                  </a:txBody>
                  <a:tcPr marL="58592" marR="58592" marT="0" marB="0"/>
                </a:tc>
                <a:tc>
                  <a:txBody>
                    <a:bodyPr/>
                    <a:lstStyle/>
                    <a:p>
                      <a:pPr algn="just">
                        <a:lnSpc>
                          <a:spcPct val="115000"/>
                        </a:lnSpc>
                        <a:spcAft>
                          <a:spcPts val="1000"/>
                        </a:spcAft>
                      </a:pPr>
                      <a:r>
                        <a:rPr lang="en-US" sz="1600" dirty="0">
                          <a:effectLst/>
                          <a:latin typeface="+mn-lt"/>
                          <a:ea typeface="+mn-ea"/>
                          <a:cs typeface="+mn-cs"/>
                        </a:rPr>
                        <a:t>68</a:t>
                      </a:r>
                      <a:endParaRPr lang="en-ZA" sz="1600" dirty="0">
                        <a:effectLst/>
                        <a:latin typeface="Calibri"/>
                        <a:ea typeface="Calibri"/>
                        <a:cs typeface="Times New Roman"/>
                      </a:endParaRPr>
                    </a:p>
                  </a:txBody>
                  <a:tcPr marL="58592" marR="58592" marT="0" marB="0"/>
                </a:tc>
                <a:tc>
                  <a:txBody>
                    <a:bodyPr/>
                    <a:lstStyle/>
                    <a:p>
                      <a:pPr algn="just">
                        <a:lnSpc>
                          <a:spcPct val="115000"/>
                        </a:lnSpc>
                        <a:spcAft>
                          <a:spcPts val="1000"/>
                        </a:spcAft>
                      </a:pPr>
                      <a:r>
                        <a:rPr lang="en-US" sz="1600" dirty="0">
                          <a:effectLst/>
                        </a:rPr>
                        <a:t>3.3%</a:t>
                      </a:r>
                      <a:endParaRPr lang="en-ZA" sz="1600" dirty="0">
                        <a:effectLst/>
                        <a:latin typeface="Calibri"/>
                        <a:ea typeface="Calibri"/>
                        <a:cs typeface="Times New Roman"/>
                      </a:endParaRPr>
                    </a:p>
                  </a:txBody>
                  <a:tcPr marL="58592" marR="58592" marT="0" marB="0" anchor="b"/>
                </a:tc>
                <a:tc>
                  <a:txBody>
                    <a:bodyPr/>
                    <a:lstStyle/>
                    <a:p>
                      <a:pPr algn="just">
                        <a:lnSpc>
                          <a:spcPct val="115000"/>
                        </a:lnSpc>
                        <a:spcAft>
                          <a:spcPts val="1000"/>
                        </a:spcAft>
                      </a:pPr>
                      <a:r>
                        <a:rPr lang="en-US" sz="1600" dirty="0">
                          <a:effectLst/>
                          <a:latin typeface="+mn-lt"/>
                          <a:ea typeface="+mn-ea"/>
                          <a:cs typeface="+mn-cs"/>
                        </a:rPr>
                        <a:t>49</a:t>
                      </a:r>
                      <a:endParaRPr lang="en-ZA" sz="1600" dirty="0">
                        <a:effectLst/>
                        <a:latin typeface="Calibri"/>
                        <a:ea typeface="Calibri"/>
                        <a:cs typeface="Times New Roman"/>
                      </a:endParaRPr>
                    </a:p>
                  </a:txBody>
                  <a:tcPr marL="58592" marR="58592" marT="0" marB="0" anchor="b"/>
                </a:tc>
                <a:tc>
                  <a:txBody>
                    <a:bodyPr/>
                    <a:lstStyle/>
                    <a:p>
                      <a:pPr algn="just">
                        <a:lnSpc>
                          <a:spcPct val="115000"/>
                        </a:lnSpc>
                        <a:spcAft>
                          <a:spcPts val="1000"/>
                        </a:spcAft>
                      </a:pPr>
                      <a:r>
                        <a:rPr lang="en-US" sz="1600" dirty="0">
                          <a:effectLst/>
                        </a:rPr>
                        <a:t>19</a:t>
                      </a:r>
                      <a:endParaRPr lang="en-ZA" sz="1600" dirty="0">
                        <a:effectLst/>
                        <a:latin typeface="Calibri"/>
                        <a:ea typeface="Calibri"/>
                        <a:cs typeface="Times New Roman"/>
                      </a:endParaRPr>
                    </a:p>
                  </a:txBody>
                  <a:tcPr marL="58592" marR="58592" marT="0" marB="0" anchor="b"/>
                </a:tc>
                <a:extLst>
                  <a:ext uri="{0D108BD9-81ED-4DB2-BD59-A6C34878D82A}">
                    <a16:rowId xmlns:a16="http://schemas.microsoft.com/office/drawing/2014/main" xmlns="" val="10009"/>
                  </a:ext>
                </a:extLst>
              </a:tr>
              <a:tr h="289276">
                <a:tc>
                  <a:txBody>
                    <a:bodyPr/>
                    <a:lstStyle/>
                    <a:p>
                      <a:pPr algn="just">
                        <a:lnSpc>
                          <a:spcPct val="115000"/>
                        </a:lnSpc>
                        <a:spcAft>
                          <a:spcPts val="1000"/>
                        </a:spcAft>
                      </a:pPr>
                      <a:endParaRPr lang="en-ZA" sz="1600" dirty="0">
                        <a:effectLst/>
                        <a:latin typeface="Calibri"/>
                        <a:ea typeface="Calibri"/>
                        <a:cs typeface="Times New Roman"/>
                      </a:endParaRPr>
                    </a:p>
                  </a:txBody>
                  <a:tcPr marL="58592" marR="58592" marT="0" marB="0"/>
                </a:tc>
                <a:tc>
                  <a:txBody>
                    <a:bodyPr/>
                    <a:lstStyle/>
                    <a:p>
                      <a:pPr algn="just">
                        <a:lnSpc>
                          <a:spcPct val="115000"/>
                        </a:lnSpc>
                        <a:spcAft>
                          <a:spcPts val="1000"/>
                        </a:spcAft>
                      </a:pPr>
                      <a:endParaRPr lang="en-ZA" sz="1600" dirty="0">
                        <a:effectLst/>
                        <a:latin typeface="Calibri"/>
                        <a:ea typeface="Calibri"/>
                        <a:cs typeface="Times New Roman"/>
                      </a:endParaRPr>
                    </a:p>
                  </a:txBody>
                  <a:tcPr marL="58592" marR="58592" marT="0" marB="0"/>
                </a:tc>
                <a:tc>
                  <a:txBody>
                    <a:bodyPr/>
                    <a:lstStyle/>
                    <a:p>
                      <a:pPr algn="just">
                        <a:lnSpc>
                          <a:spcPct val="115000"/>
                        </a:lnSpc>
                        <a:spcAft>
                          <a:spcPts val="1000"/>
                        </a:spcAft>
                      </a:pPr>
                      <a:endParaRPr lang="en-ZA" sz="1600" dirty="0">
                        <a:effectLst/>
                        <a:latin typeface="Calibri"/>
                        <a:ea typeface="Calibri"/>
                        <a:cs typeface="Times New Roman"/>
                      </a:endParaRPr>
                    </a:p>
                  </a:txBody>
                  <a:tcPr marL="58592" marR="58592" marT="0" marB="0" anchor="b"/>
                </a:tc>
                <a:tc>
                  <a:txBody>
                    <a:bodyPr/>
                    <a:lstStyle/>
                    <a:p>
                      <a:pPr algn="just">
                        <a:lnSpc>
                          <a:spcPct val="115000"/>
                        </a:lnSpc>
                        <a:spcAft>
                          <a:spcPts val="1000"/>
                        </a:spcAft>
                      </a:pPr>
                      <a:endParaRPr lang="en-ZA" sz="1600" dirty="0">
                        <a:effectLst/>
                        <a:latin typeface="Calibri"/>
                        <a:ea typeface="Calibri"/>
                        <a:cs typeface="Times New Roman"/>
                      </a:endParaRPr>
                    </a:p>
                  </a:txBody>
                  <a:tcPr marL="58592" marR="58592" marT="0" marB="0" anchor="b"/>
                </a:tc>
                <a:tc>
                  <a:txBody>
                    <a:bodyPr/>
                    <a:lstStyle/>
                    <a:p>
                      <a:pPr algn="just">
                        <a:lnSpc>
                          <a:spcPct val="115000"/>
                        </a:lnSpc>
                        <a:spcAft>
                          <a:spcPts val="1000"/>
                        </a:spcAft>
                      </a:pPr>
                      <a:endParaRPr lang="en-ZA" sz="1600" dirty="0">
                        <a:effectLst/>
                        <a:latin typeface="Calibri"/>
                        <a:ea typeface="Calibri"/>
                        <a:cs typeface="Times New Roman"/>
                      </a:endParaRPr>
                    </a:p>
                  </a:txBody>
                  <a:tcPr marL="58592" marR="58592" marT="0" marB="0" anchor="b"/>
                </a:tc>
                <a:extLst>
                  <a:ext uri="{0D108BD9-81ED-4DB2-BD59-A6C34878D82A}">
                    <a16:rowId xmlns:a16="http://schemas.microsoft.com/office/drawing/2014/main" xmlns="" val="10010"/>
                  </a:ext>
                </a:extLst>
              </a:tr>
              <a:tr h="289276">
                <a:tc>
                  <a:txBody>
                    <a:bodyPr/>
                    <a:lstStyle/>
                    <a:p>
                      <a:pPr algn="just">
                        <a:lnSpc>
                          <a:spcPct val="115000"/>
                        </a:lnSpc>
                        <a:spcAft>
                          <a:spcPts val="1000"/>
                        </a:spcAft>
                      </a:pPr>
                      <a:r>
                        <a:rPr lang="en-US" sz="1600" dirty="0">
                          <a:effectLst/>
                        </a:rPr>
                        <a:t>Total</a:t>
                      </a:r>
                      <a:endParaRPr lang="en-ZA" sz="1600" dirty="0">
                        <a:effectLst/>
                        <a:latin typeface="Calibri"/>
                        <a:ea typeface="Calibri"/>
                        <a:cs typeface="Times New Roman"/>
                      </a:endParaRPr>
                    </a:p>
                  </a:txBody>
                  <a:tcPr marL="58592" marR="58592" marT="0" marB="0"/>
                </a:tc>
                <a:tc>
                  <a:txBody>
                    <a:bodyPr/>
                    <a:lstStyle/>
                    <a:p>
                      <a:pPr algn="just">
                        <a:lnSpc>
                          <a:spcPct val="115000"/>
                        </a:lnSpc>
                        <a:spcAft>
                          <a:spcPts val="1000"/>
                        </a:spcAft>
                      </a:pPr>
                      <a:r>
                        <a:rPr lang="en-US" sz="1600" dirty="0">
                          <a:effectLst/>
                        </a:rPr>
                        <a:t>2103</a:t>
                      </a:r>
                      <a:endParaRPr lang="en-ZA" sz="1600" dirty="0">
                        <a:effectLst/>
                        <a:latin typeface="Calibri"/>
                        <a:ea typeface="Calibri"/>
                        <a:cs typeface="Times New Roman"/>
                      </a:endParaRPr>
                    </a:p>
                  </a:txBody>
                  <a:tcPr marL="58592" marR="58592" marT="0" marB="0" anchor="b"/>
                </a:tc>
                <a:tc>
                  <a:txBody>
                    <a:bodyPr/>
                    <a:lstStyle/>
                    <a:p>
                      <a:pPr algn="just">
                        <a:lnSpc>
                          <a:spcPct val="115000"/>
                        </a:lnSpc>
                        <a:spcAft>
                          <a:spcPts val="1000"/>
                        </a:spcAft>
                      </a:pPr>
                      <a:r>
                        <a:rPr lang="en-US" sz="1600" dirty="0">
                          <a:effectLst/>
                        </a:rPr>
                        <a:t>100%</a:t>
                      </a:r>
                      <a:endParaRPr lang="en-ZA" sz="1600" dirty="0">
                        <a:effectLst/>
                        <a:latin typeface="Calibri"/>
                        <a:ea typeface="Calibri"/>
                        <a:cs typeface="Times New Roman"/>
                      </a:endParaRPr>
                    </a:p>
                  </a:txBody>
                  <a:tcPr marL="58592" marR="58592" marT="0" marB="0" anchor="b"/>
                </a:tc>
                <a:tc>
                  <a:txBody>
                    <a:bodyPr/>
                    <a:lstStyle/>
                    <a:p>
                      <a:pPr algn="just">
                        <a:lnSpc>
                          <a:spcPct val="115000"/>
                        </a:lnSpc>
                        <a:spcAft>
                          <a:spcPts val="1000"/>
                        </a:spcAft>
                      </a:pPr>
                      <a:r>
                        <a:rPr lang="en-US" sz="1600" dirty="0">
                          <a:effectLst/>
                        </a:rPr>
                        <a:t>1611</a:t>
                      </a:r>
                      <a:endParaRPr lang="en-ZA" sz="1600" dirty="0">
                        <a:effectLst/>
                        <a:latin typeface="Calibri"/>
                        <a:ea typeface="Calibri"/>
                        <a:cs typeface="Times New Roman"/>
                      </a:endParaRPr>
                    </a:p>
                  </a:txBody>
                  <a:tcPr marL="58592" marR="58592" marT="0" marB="0"/>
                </a:tc>
                <a:tc>
                  <a:txBody>
                    <a:bodyPr/>
                    <a:lstStyle/>
                    <a:p>
                      <a:pPr algn="just">
                        <a:lnSpc>
                          <a:spcPct val="115000"/>
                        </a:lnSpc>
                        <a:spcAft>
                          <a:spcPts val="1000"/>
                        </a:spcAft>
                      </a:pPr>
                      <a:r>
                        <a:rPr lang="en-US" sz="1600" dirty="0">
                          <a:effectLst/>
                          <a:latin typeface="+mn-lt"/>
                          <a:ea typeface="+mn-ea"/>
                          <a:cs typeface="+mn-cs"/>
                        </a:rPr>
                        <a:t>492</a:t>
                      </a:r>
                      <a:endParaRPr lang="en-ZA" sz="1600" dirty="0">
                        <a:effectLst/>
                        <a:latin typeface="Calibri"/>
                        <a:ea typeface="Calibri"/>
                        <a:cs typeface="Times New Roman"/>
                      </a:endParaRPr>
                    </a:p>
                  </a:txBody>
                  <a:tcPr marL="58592" marR="58592" marT="0" marB="0"/>
                </a:tc>
                <a:extLst>
                  <a:ext uri="{0D108BD9-81ED-4DB2-BD59-A6C34878D82A}">
                    <a16:rowId xmlns:a16="http://schemas.microsoft.com/office/drawing/2014/main" xmlns="" val="10011"/>
                  </a:ext>
                </a:extLst>
              </a:tr>
            </a:tbl>
          </a:graphicData>
        </a:graphic>
      </p:graphicFrame>
    </p:spTree>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898CC2-D55A-43B7-B9FB-7B6D947F956A}"/>
              </a:ext>
            </a:extLst>
          </p:cNvPr>
          <p:cNvSpPr>
            <a:spLocks noGrp="1"/>
          </p:cNvSpPr>
          <p:nvPr>
            <p:ph type="title"/>
          </p:nvPr>
        </p:nvSpPr>
        <p:spPr/>
        <p:txBody>
          <a:bodyPr/>
          <a:lstStyle/>
          <a:p>
            <a:r>
              <a:rPr lang="en-ZA" sz="2800" dirty="0"/>
              <a:t>YEAR ON YEAR STATS</a:t>
            </a:r>
          </a:p>
        </p:txBody>
      </p:sp>
      <p:graphicFrame>
        <p:nvGraphicFramePr>
          <p:cNvPr id="4" name="Content Placeholder 3">
            <a:extLst>
              <a:ext uri="{FF2B5EF4-FFF2-40B4-BE49-F238E27FC236}">
                <a16:creationId xmlns:a16="http://schemas.microsoft.com/office/drawing/2014/main" xmlns="" id="{894F14D5-BA3B-4184-BD9F-450794ADEEE7}"/>
              </a:ext>
            </a:extLst>
          </p:cNvPr>
          <p:cNvGraphicFramePr>
            <a:graphicFrameLocks noGrp="1"/>
          </p:cNvGraphicFramePr>
          <p:nvPr>
            <p:ph idx="1"/>
            <p:extLst>
              <p:ext uri="{D42A27DB-BD31-4B8C-83A1-F6EECF244321}">
                <p14:modId xmlns:p14="http://schemas.microsoft.com/office/powerpoint/2010/main" xmlns="" val="2718801080"/>
              </p:ext>
            </p:extLst>
          </p:nvPr>
        </p:nvGraphicFramePr>
        <p:xfrm>
          <a:off x="530225" y="2139949"/>
          <a:ext cx="8072438" cy="375395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107348372"/>
      </p:ext>
    </p:extLst>
  </p:cSld>
  <p:clrMapOvr>
    <a:masterClrMapping/>
  </p:clrMapOvr>
  <p:transition spd="med">
    <p:pull/>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A469CB-C1D2-43ED-A590-BEC488FEEC37}"/>
              </a:ext>
            </a:extLst>
          </p:cNvPr>
          <p:cNvSpPr>
            <a:spLocks noGrp="1"/>
          </p:cNvSpPr>
          <p:nvPr>
            <p:ph type="title"/>
          </p:nvPr>
        </p:nvSpPr>
        <p:spPr/>
        <p:txBody>
          <a:bodyPr/>
          <a:lstStyle/>
          <a:p>
            <a:r>
              <a:rPr lang="en-ZA" sz="2400" dirty="0"/>
              <a:t>YEAR ON YEAR TRANSFORMATION</a:t>
            </a:r>
          </a:p>
        </p:txBody>
      </p:sp>
      <p:pic>
        <p:nvPicPr>
          <p:cNvPr id="4" name="Content Placeholder 3">
            <a:extLst>
              <a:ext uri="{FF2B5EF4-FFF2-40B4-BE49-F238E27FC236}">
                <a16:creationId xmlns:a16="http://schemas.microsoft.com/office/drawing/2014/main" xmlns="" id="{B9AF58D2-A4CC-4A84-9A1A-492711DD01FF}"/>
              </a:ext>
            </a:extLst>
          </p:cNvPr>
          <p:cNvPicPr>
            <a:picLocks noGrp="1" noChangeAspect="1"/>
          </p:cNvPicPr>
          <p:nvPr>
            <p:ph idx="1"/>
          </p:nvPr>
        </p:nvPicPr>
        <p:blipFill>
          <a:blip r:embed="rId2" cstate="print"/>
          <a:stretch>
            <a:fillRect/>
          </a:stretch>
        </p:blipFill>
        <p:spPr>
          <a:xfrm>
            <a:off x="1083365" y="2139949"/>
            <a:ext cx="6838122" cy="3873225"/>
          </a:xfrm>
          <a:prstGeom prst="rect">
            <a:avLst/>
          </a:prstGeom>
        </p:spPr>
      </p:pic>
    </p:spTree>
    <p:extLst>
      <p:ext uri="{BB962C8B-B14F-4D97-AF65-F5344CB8AC3E}">
        <p14:creationId xmlns:p14="http://schemas.microsoft.com/office/powerpoint/2010/main" xmlns="" val="2832802909"/>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30 June 2016 GENDER AND AGE</a:t>
            </a:r>
          </a:p>
        </p:txBody>
      </p:sp>
      <p:sp>
        <p:nvSpPr>
          <p:cNvPr id="3" name="Content Placeholder 2"/>
          <p:cNvSpPr>
            <a:spLocks noGrp="1"/>
          </p:cNvSpPr>
          <p:nvPr>
            <p:ph idx="1"/>
          </p:nvPr>
        </p:nvSpPr>
        <p:spPr>
          <a:xfrm>
            <a:off x="530225" y="2139950"/>
            <a:ext cx="8072438" cy="794064"/>
          </a:xfrm>
        </p:spPr>
        <p:txBody>
          <a:bodyPr/>
          <a:lstStyle/>
          <a:p>
            <a:endParaRPr lang="en-US" dirty="0"/>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xmlns="" val="3759291314"/>
              </p:ext>
            </p:extLst>
          </p:nvPr>
        </p:nvGraphicFramePr>
        <p:xfrm>
          <a:off x="1023938" y="1931988"/>
          <a:ext cx="7404100" cy="4533900"/>
        </p:xfrm>
        <a:graphic>
          <a:graphicData uri="http://schemas.openxmlformats.org/presentationml/2006/ole">
            <p:oleObj spid="_x0000_s3106" name="Worksheet" r:id="rId3" imgW="7404247" imgH="4533761" progId="Excel.Sheet.12">
              <p:embed/>
            </p:oleObj>
          </a:graphicData>
        </a:graphic>
      </p:graphicFrame>
    </p:spTree>
    <p:extLst>
      <p:ext uri="{BB962C8B-B14F-4D97-AF65-F5344CB8AC3E}">
        <p14:creationId xmlns:p14="http://schemas.microsoft.com/office/powerpoint/2010/main" xmlns="" val="904972652"/>
      </p:ext>
    </p:extLst>
  </p:cSld>
  <p:clrMapOvr>
    <a:masterClrMapping/>
  </p:clrMapOvr>
  <p:transition spd="slow">
    <p:randomBar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2"/>
          <p:cNvSpPr>
            <a:spLocks noGrp="1" noChangeArrowheads="1"/>
          </p:cNvSpPr>
          <p:nvPr>
            <p:ph type="ctrTitle"/>
          </p:nvPr>
        </p:nvSpPr>
        <p:spPr>
          <a:xfrm>
            <a:off x="0" y="2224088"/>
            <a:ext cx="6053138" cy="1543050"/>
          </a:xfrm>
        </p:spPr>
        <p:txBody>
          <a:bodyPr/>
          <a:lstStyle/>
          <a:p>
            <a:pPr eaLnBrk="1" hangingPunct="1"/>
            <a:r>
              <a:rPr lang="en-US" altLang="en-US">
                <a:ea typeface="ＭＳ Ｐゴシック" panose="020B0600070205080204" pitchFamily="34" charset="-128"/>
              </a:rPr>
              <a:t> </a:t>
            </a:r>
          </a:p>
        </p:txBody>
      </p:sp>
      <p:sp>
        <p:nvSpPr>
          <p:cNvPr id="28675" name="Rectangle 24"/>
          <p:cNvSpPr>
            <a:spLocks noChangeArrowheads="1"/>
          </p:cNvSpPr>
          <p:nvPr/>
        </p:nvSpPr>
        <p:spPr bwMode="auto">
          <a:xfrm>
            <a:off x="544513" y="2346325"/>
            <a:ext cx="5784850" cy="2174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sz="2100">
              <a:solidFill>
                <a:srgbClr val="000000"/>
              </a:solidFill>
              <a:ea typeface="ＭＳ Ｐゴシック" panose="020B0600070205080204" pitchFamily="34" charset="-128"/>
            </a:endParaRPr>
          </a:p>
          <a:p>
            <a:pPr algn="ctr" eaLnBrk="1" hangingPunct="1"/>
            <a:endParaRPr lang="en-GB" altLang="en-US" sz="2100">
              <a:solidFill>
                <a:srgbClr val="000000"/>
              </a:solidFill>
              <a:ea typeface="ＭＳ Ｐゴシック" panose="020B0600070205080204" pitchFamily="34" charset="-128"/>
            </a:endParaRPr>
          </a:p>
          <a:p>
            <a:pPr algn="ctr" eaLnBrk="1" hangingPunct="1"/>
            <a:endParaRPr lang="en-GB" altLang="en-US" sz="2100">
              <a:solidFill>
                <a:srgbClr val="000000"/>
              </a:solidFill>
              <a:ea typeface="ＭＳ Ｐゴシック" panose="020B0600070205080204" pitchFamily="34" charset="-128"/>
            </a:endParaRPr>
          </a:p>
          <a:p>
            <a:pPr algn="ctr" eaLnBrk="1" hangingPunct="1"/>
            <a:endParaRPr lang="en-GB" altLang="en-US" sz="2100">
              <a:solidFill>
                <a:srgbClr val="000000"/>
              </a:solidFill>
              <a:ea typeface="ＭＳ Ｐゴシック" panose="020B0600070205080204" pitchFamily="34" charset="-128"/>
            </a:endParaRPr>
          </a:p>
          <a:p>
            <a:pPr algn="ctr" eaLnBrk="1" hangingPunct="1"/>
            <a:endParaRPr lang="en-GB" altLang="en-US" sz="2100">
              <a:solidFill>
                <a:srgbClr val="000000"/>
              </a:solidFill>
              <a:ea typeface="ＭＳ Ｐゴシック" panose="020B0600070205080204" pitchFamily="34" charset="-128"/>
            </a:endParaRPr>
          </a:p>
          <a:p>
            <a:pPr algn="ctr" eaLnBrk="1" hangingPunct="1"/>
            <a:r>
              <a:rPr lang="en-GB" altLang="en-US" sz="2100" b="1">
                <a:solidFill>
                  <a:srgbClr val="000000"/>
                </a:solidFill>
                <a:ea typeface="ＭＳ Ｐゴシック" panose="020B0600070205080204" pitchFamily="34" charset="-128"/>
              </a:rPr>
              <a:t>THANK YOU</a:t>
            </a:r>
          </a:p>
          <a:p>
            <a:pPr algn="ctr" eaLnBrk="1" hangingPunct="1"/>
            <a:endParaRPr lang="en-GB" altLang="en-US" sz="2100" b="1">
              <a:solidFill>
                <a:srgbClr val="000000"/>
              </a:solidFill>
              <a:ea typeface="ＭＳ Ｐゴシック" panose="020B0600070205080204" pitchFamily="34" charset="-128"/>
            </a:endParaRPr>
          </a:p>
          <a:p>
            <a:pPr algn="ctr" eaLnBrk="1" hangingPunct="1"/>
            <a:r>
              <a:rPr lang="en-GB" altLang="en-US" sz="2100" b="1">
                <a:solidFill>
                  <a:srgbClr val="000000"/>
                </a:solidFill>
                <a:ea typeface="ＭＳ Ｐゴシック" panose="020B0600070205080204" pitchFamily="34" charset="-128"/>
              </a:rPr>
              <a:t>Q &amp; A</a:t>
            </a:r>
          </a:p>
          <a:p>
            <a:pPr algn="ctr" eaLnBrk="1" hangingPunct="1"/>
            <a:endParaRPr lang="en-GB" altLang="en-US" sz="2100" b="1">
              <a:solidFill>
                <a:srgbClr val="000000"/>
              </a:solidFill>
              <a:ea typeface="ＭＳ Ｐゴシック" panose="020B0600070205080204" pitchFamily="34" charset="-128"/>
            </a:endParaRPr>
          </a:p>
          <a:p>
            <a:pPr algn="ctr" eaLnBrk="1" hangingPunct="1"/>
            <a:endParaRPr lang="en-GB" altLang="en-US" sz="2100">
              <a:solidFill>
                <a:srgbClr val="000000"/>
              </a:solidFill>
              <a:ea typeface="ＭＳ Ｐゴシック" panose="020B0600070205080204" pitchFamily="34" charset="-128"/>
            </a:endParaRPr>
          </a:p>
          <a:p>
            <a:pPr algn="ctr" eaLnBrk="1" hangingPunct="1"/>
            <a:endParaRPr lang="en-GB" altLang="en-US" sz="2100">
              <a:solidFill>
                <a:srgbClr val="000000"/>
              </a:solidFill>
              <a:ea typeface="ＭＳ Ｐゴシック" panose="020B0600070205080204" pitchFamily="34" charset="-128"/>
            </a:endParaRPr>
          </a:p>
          <a:p>
            <a:pPr algn="ctr" eaLnBrk="1" hangingPunct="1"/>
            <a:endParaRPr lang="en-GB" altLang="en-US" sz="2100">
              <a:solidFill>
                <a:srgbClr val="000000"/>
              </a:solidFill>
              <a:ea typeface="ＭＳ Ｐゴシック" panose="020B0600070205080204" pitchFamily="34" charset="-128"/>
            </a:endParaRPr>
          </a:p>
          <a:p>
            <a:pPr algn="ctr" eaLnBrk="1" hangingPunct="1"/>
            <a:r>
              <a:rPr lang="en-GB" altLang="en-US" sz="2100">
                <a:solidFill>
                  <a:srgbClr val="000000"/>
                </a:solidFill>
                <a:ea typeface="ＭＳ Ｐゴシック" panose="020B0600070205080204" pitchFamily="34" charset="-128"/>
              </a:rPr>
              <a:t/>
            </a:r>
            <a:br>
              <a:rPr lang="en-GB" altLang="en-US" sz="2100">
                <a:solidFill>
                  <a:srgbClr val="000000"/>
                </a:solidFill>
                <a:ea typeface="ＭＳ Ｐゴシック" panose="020B0600070205080204" pitchFamily="34" charset="-128"/>
              </a:rPr>
            </a:br>
            <a:endParaRPr lang="en-GB" altLang="en-US" sz="2100">
              <a:solidFill>
                <a:srgbClr val="000000"/>
              </a:solidFill>
              <a:ea typeface="ＭＳ Ｐゴシック" panose="020B0600070205080204" pitchFamily="34" charset="-128"/>
            </a:endParaRPr>
          </a:p>
        </p:txBody>
      </p:sp>
    </p:spTree>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ZA" altLang="en-US" dirty="0"/>
              <a:t>CONTENTS</a:t>
            </a:r>
          </a:p>
        </p:txBody>
      </p:sp>
      <p:sp>
        <p:nvSpPr>
          <p:cNvPr id="4099" name="Content Placeholder 2"/>
          <p:cNvSpPr>
            <a:spLocks noGrp="1"/>
          </p:cNvSpPr>
          <p:nvPr>
            <p:ph idx="1"/>
          </p:nvPr>
        </p:nvSpPr>
        <p:spPr>
          <a:xfrm>
            <a:off x="530225" y="2139950"/>
            <a:ext cx="8072438" cy="4468916"/>
          </a:xfrm>
        </p:spPr>
        <p:txBody>
          <a:bodyPr/>
          <a:lstStyle/>
          <a:p>
            <a:r>
              <a:rPr lang="en-ZA" altLang="en-US" sz="1800" dirty="0"/>
              <a:t>About the Council</a:t>
            </a:r>
          </a:p>
          <a:p>
            <a:r>
              <a:rPr lang="en-ZA" altLang="en-US" sz="1800" dirty="0"/>
              <a:t>Vision and Mission</a:t>
            </a:r>
          </a:p>
          <a:p>
            <a:r>
              <a:rPr lang="en-ZA" altLang="en-US" sz="1800" dirty="0"/>
              <a:t>Categories of Registration</a:t>
            </a:r>
          </a:p>
          <a:p>
            <a:r>
              <a:rPr lang="en-ZA" altLang="en-US" sz="1800" dirty="0"/>
              <a:t>Accredited Programmes</a:t>
            </a:r>
          </a:p>
          <a:p>
            <a:r>
              <a:rPr lang="en-ZA" altLang="en-US" sz="1800" dirty="0"/>
              <a:t>Types and Purposes of Property Valuation</a:t>
            </a:r>
          </a:p>
          <a:p>
            <a:r>
              <a:rPr lang="en-ZA" sz="1800" dirty="0"/>
              <a:t>SACPVP Comments on the Property Practitioners Bill</a:t>
            </a:r>
          </a:p>
          <a:p>
            <a:pPr marL="0" indent="0">
              <a:buNone/>
            </a:pPr>
            <a:endParaRPr lang="en-ZA" sz="1800" dirty="0"/>
          </a:p>
          <a:p>
            <a:r>
              <a:rPr lang="en-ZA" altLang="en-US" sz="1800" dirty="0"/>
              <a:t>Optional information Slides</a:t>
            </a:r>
          </a:p>
          <a:p>
            <a:pPr lvl="2"/>
            <a:r>
              <a:rPr lang="en-ZA" altLang="en-US" sz="1800" dirty="0"/>
              <a:t>Statistics</a:t>
            </a:r>
          </a:p>
          <a:p>
            <a:pPr lvl="3"/>
            <a:r>
              <a:rPr lang="en-ZA" altLang="en-US" sz="1800" dirty="0"/>
              <a:t>Provincial</a:t>
            </a:r>
          </a:p>
          <a:p>
            <a:pPr lvl="3"/>
            <a:r>
              <a:rPr lang="en-ZA" altLang="en-US" sz="1800" dirty="0"/>
              <a:t>Gender</a:t>
            </a:r>
          </a:p>
          <a:p>
            <a:r>
              <a:rPr lang="en-ZA" altLang="en-US" sz="1800" dirty="0"/>
              <a:t>Q n A</a:t>
            </a: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eaLnBrk="1" hangingPunct="1"/>
            <a:r>
              <a:rPr lang="en-GB" altLang="en-US" b="0"/>
              <a:t>ABOUT THE COUNCIL:</a:t>
            </a:r>
            <a:br>
              <a:rPr lang="en-GB" altLang="en-US" b="0"/>
            </a:br>
            <a:r>
              <a:rPr lang="en-GB" altLang="en-US" b="0"/>
              <a:t> SACPVP</a:t>
            </a:r>
            <a:endParaRPr lang="en-US" altLang="en-US" b="0"/>
          </a:p>
        </p:txBody>
      </p:sp>
      <p:sp>
        <p:nvSpPr>
          <p:cNvPr id="153603" name="Rectangle 3"/>
          <p:cNvSpPr>
            <a:spLocks noGrp="1" noChangeArrowheads="1"/>
          </p:cNvSpPr>
          <p:nvPr>
            <p:ph type="body" idx="1"/>
          </p:nvPr>
        </p:nvSpPr>
        <p:spPr>
          <a:xfrm>
            <a:off x="530225" y="2139950"/>
            <a:ext cx="8072438" cy="4536627"/>
          </a:xfrm>
        </p:spPr>
        <p:txBody>
          <a:bodyPr/>
          <a:lstStyle/>
          <a:p>
            <a:pPr eaLnBrk="1" hangingPunct="1">
              <a:defRPr/>
            </a:pPr>
            <a:r>
              <a:rPr lang="en-GB" dirty="0"/>
              <a:t>SACPVP was stablished by Act No. 47 of 2000: Property Valuers Profession Act</a:t>
            </a:r>
          </a:p>
          <a:p>
            <a:pPr lvl="1" eaLnBrk="1" hangingPunct="1">
              <a:defRPr/>
            </a:pPr>
            <a:r>
              <a:rPr lang="en-GB" dirty="0"/>
              <a:t>Registrar responsible for </a:t>
            </a:r>
            <a:r>
              <a:rPr lang="en-GB" dirty="0">
                <a:solidFill>
                  <a:srgbClr val="FF0000"/>
                </a:solidFill>
              </a:rPr>
              <a:t>Management</a:t>
            </a:r>
          </a:p>
          <a:p>
            <a:pPr lvl="1" eaLnBrk="1" hangingPunct="1">
              <a:defRPr/>
            </a:pPr>
            <a:r>
              <a:rPr lang="en-GB" dirty="0"/>
              <a:t>10 members of Council responsible for </a:t>
            </a:r>
            <a:r>
              <a:rPr lang="en-GB" dirty="0">
                <a:solidFill>
                  <a:schemeClr val="accent2"/>
                </a:solidFill>
              </a:rPr>
              <a:t>Policy</a:t>
            </a:r>
          </a:p>
          <a:p>
            <a:pPr marL="538162" lvl="1" indent="0" eaLnBrk="1" hangingPunct="1">
              <a:buFontTx/>
              <a:buNone/>
              <a:defRPr/>
            </a:pPr>
            <a:endParaRPr lang="en-GB" dirty="0"/>
          </a:p>
          <a:p>
            <a:pPr eaLnBrk="1" hangingPunct="1">
              <a:defRPr/>
            </a:pPr>
            <a:r>
              <a:rPr lang="en-GB" dirty="0"/>
              <a:t>Major Objectives:</a:t>
            </a:r>
          </a:p>
          <a:p>
            <a:pPr lvl="1" eaLnBrk="1" hangingPunct="1">
              <a:defRPr/>
            </a:pPr>
            <a:r>
              <a:rPr lang="en-GB" dirty="0"/>
              <a:t>To provide for the </a:t>
            </a:r>
            <a:r>
              <a:rPr lang="en-GB" b="1" dirty="0"/>
              <a:t>Registration</a:t>
            </a:r>
            <a:r>
              <a:rPr lang="en-GB" dirty="0"/>
              <a:t> of professionals, candidates and persons/ valuers in specified categories</a:t>
            </a:r>
          </a:p>
          <a:p>
            <a:pPr lvl="1" eaLnBrk="1" hangingPunct="1">
              <a:defRPr/>
            </a:pPr>
            <a:r>
              <a:rPr lang="en-GB" dirty="0"/>
              <a:t>To </a:t>
            </a:r>
            <a:r>
              <a:rPr lang="en-GB" b="1" dirty="0">
                <a:solidFill>
                  <a:srgbClr val="7030A0"/>
                </a:solidFill>
              </a:rPr>
              <a:t>Protect the public </a:t>
            </a:r>
            <a:r>
              <a:rPr lang="en-GB" dirty="0"/>
              <a:t>against improper conduct of valuers</a:t>
            </a:r>
          </a:p>
          <a:p>
            <a:pPr lvl="1" eaLnBrk="1" hangingPunct="1">
              <a:defRPr/>
            </a:pPr>
            <a:r>
              <a:rPr lang="en-GB" dirty="0"/>
              <a:t>To </a:t>
            </a:r>
            <a:r>
              <a:rPr lang="en-GB" u="sng" dirty="0"/>
              <a:t>Identify types of property work</a:t>
            </a:r>
            <a:r>
              <a:rPr lang="en-GB" dirty="0"/>
              <a:t> which may be performed by each category of registered persons</a:t>
            </a:r>
          </a:p>
          <a:p>
            <a:pPr marL="538162" lvl="1" indent="0" eaLnBrk="1" hangingPunct="1">
              <a:buFontTx/>
              <a:buNone/>
              <a:defRPr/>
            </a:pPr>
            <a:endParaRPr lang="en-US" dirty="0"/>
          </a:p>
        </p:txBody>
      </p:sp>
    </p:spTree>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eaLnBrk="1" hangingPunct="1"/>
            <a:r>
              <a:rPr lang="en-GB" altLang="en-US" b="0"/>
              <a:t>VISION AND MISSION</a:t>
            </a:r>
            <a:endParaRPr lang="en-US" altLang="en-US" b="0"/>
          </a:p>
        </p:txBody>
      </p:sp>
      <p:sp>
        <p:nvSpPr>
          <p:cNvPr id="6147" name="Rectangle 3"/>
          <p:cNvSpPr>
            <a:spLocks noGrp="1" noChangeArrowheads="1"/>
          </p:cNvSpPr>
          <p:nvPr>
            <p:ph type="body" idx="1"/>
          </p:nvPr>
        </p:nvSpPr>
        <p:spPr>
          <a:xfrm>
            <a:off x="530225" y="2139950"/>
            <a:ext cx="8072438" cy="4536627"/>
          </a:xfrm>
        </p:spPr>
        <p:txBody>
          <a:bodyPr/>
          <a:lstStyle/>
          <a:p>
            <a:pPr eaLnBrk="1" hangingPunct="1"/>
            <a:r>
              <a:rPr lang="en-GB" altLang="en-US" b="1" dirty="0"/>
              <a:t>Vision</a:t>
            </a:r>
          </a:p>
          <a:p>
            <a:pPr eaLnBrk="1" hangingPunct="1">
              <a:buFontTx/>
              <a:buNone/>
            </a:pPr>
            <a:r>
              <a:rPr lang="en-GB" altLang="en-US" dirty="0"/>
              <a:t>	To create a transformed property valuers profession that delivers world class valuation services</a:t>
            </a:r>
          </a:p>
          <a:p>
            <a:pPr eaLnBrk="1" hangingPunct="1"/>
            <a:r>
              <a:rPr lang="en-GB" altLang="en-US" b="1" dirty="0"/>
              <a:t>Mission</a:t>
            </a:r>
          </a:p>
          <a:p>
            <a:pPr lvl="1" eaLnBrk="1" hangingPunct="1"/>
            <a:r>
              <a:rPr lang="en-GB" altLang="en-US" dirty="0"/>
              <a:t>To provide </a:t>
            </a:r>
            <a:r>
              <a:rPr lang="en-GB" altLang="en-US" u="sng" dirty="0"/>
              <a:t>professionalism and high standards of competency </a:t>
            </a:r>
            <a:r>
              <a:rPr lang="en-GB" altLang="en-US" dirty="0"/>
              <a:t>in the profession</a:t>
            </a:r>
          </a:p>
          <a:p>
            <a:pPr lvl="1" eaLnBrk="1" hangingPunct="1"/>
            <a:r>
              <a:rPr lang="en-GB" altLang="en-US" dirty="0"/>
              <a:t>To provide guidelines for </a:t>
            </a:r>
            <a:r>
              <a:rPr lang="en-GB" altLang="en-US" dirty="0">
                <a:solidFill>
                  <a:srgbClr val="0066CC"/>
                </a:solidFill>
              </a:rPr>
              <a:t>education and continuing education</a:t>
            </a:r>
            <a:r>
              <a:rPr lang="en-GB" altLang="en-US" dirty="0"/>
              <a:t> </a:t>
            </a:r>
            <a:r>
              <a:rPr lang="en-GB" altLang="en-US" dirty="0">
                <a:solidFill>
                  <a:srgbClr val="0066CC"/>
                </a:solidFill>
              </a:rPr>
              <a:t>and training (CET)</a:t>
            </a:r>
          </a:p>
          <a:p>
            <a:pPr lvl="1" eaLnBrk="1" hangingPunct="1"/>
            <a:r>
              <a:rPr lang="en-GB" altLang="en-US" dirty="0"/>
              <a:t>To promote </a:t>
            </a:r>
            <a:r>
              <a:rPr lang="en-GB" altLang="en-US" b="1" dirty="0">
                <a:solidFill>
                  <a:srgbClr val="00B050"/>
                </a:solidFill>
              </a:rPr>
              <a:t>access to the profession</a:t>
            </a:r>
            <a:r>
              <a:rPr lang="en-GB" altLang="en-US" dirty="0">
                <a:solidFill>
                  <a:srgbClr val="00B050"/>
                </a:solidFill>
              </a:rPr>
              <a:t> </a:t>
            </a:r>
            <a:r>
              <a:rPr lang="en-GB" altLang="en-US" dirty="0"/>
              <a:t>by all citizens</a:t>
            </a:r>
          </a:p>
          <a:p>
            <a:pPr lvl="1" eaLnBrk="1" hangingPunct="1"/>
            <a:r>
              <a:rPr lang="en-GB" altLang="en-US" dirty="0"/>
              <a:t>To provide </a:t>
            </a:r>
            <a:r>
              <a:rPr lang="en-GB" altLang="en-US" dirty="0">
                <a:solidFill>
                  <a:srgbClr val="00B0F0"/>
                </a:solidFill>
              </a:rPr>
              <a:t>awareness of valuation services </a:t>
            </a:r>
            <a:r>
              <a:rPr lang="en-GB" altLang="en-US" dirty="0"/>
              <a:t>to all</a:t>
            </a:r>
          </a:p>
          <a:p>
            <a:pPr lvl="1" eaLnBrk="1" hangingPunct="1"/>
            <a:r>
              <a:rPr lang="en-GB" altLang="en-US" dirty="0"/>
              <a:t>To make valuation a </a:t>
            </a:r>
            <a:r>
              <a:rPr lang="en-GB" altLang="en-US" b="1" dirty="0"/>
              <a:t>Profession of Choice</a:t>
            </a:r>
            <a:endParaRPr lang="en-US" altLang="en-US" dirty="0"/>
          </a:p>
          <a:p>
            <a:pPr eaLnBrk="1" hangingPunct="1"/>
            <a:endParaRPr lang="en-US" altLang="en-US" b="1" dirty="0"/>
          </a:p>
        </p:txBody>
      </p:sp>
    </p:spTree>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eaLnBrk="1" hangingPunct="1"/>
            <a:r>
              <a:rPr lang="en-GB" altLang="en-US" sz="2800" dirty="0"/>
              <a:t>CATEGORIES OF REGISTRATION and  MINIMUM REQUIREMENTS</a:t>
            </a:r>
            <a:endParaRPr lang="en-US" altLang="en-US" sz="2800" dirty="0"/>
          </a:p>
        </p:txBody>
      </p:sp>
      <p:sp>
        <p:nvSpPr>
          <p:cNvPr id="7171" name="Rectangle 3"/>
          <p:cNvSpPr>
            <a:spLocks noGrp="1" noChangeArrowheads="1"/>
          </p:cNvSpPr>
          <p:nvPr>
            <p:ph type="body" idx="1"/>
          </p:nvPr>
        </p:nvSpPr>
        <p:spPr>
          <a:xfrm>
            <a:off x="530225" y="1869744"/>
            <a:ext cx="8072438" cy="4690515"/>
          </a:xfrm>
        </p:spPr>
        <p:txBody>
          <a:bodyPr/>
          <a:lstStyle/>
          <a:p>
            <a:pPr eaLnBrk="1" hangingPunct="1">
              <a:buFontTx/>
              <a:buAutoNum type="arabicPeriod"/>
            </a:pPr>
            <a:r>
              <a:rPr lang="en-GB" altLang="en-US" sz="1600" dirty="0">
                <a:solidFill>
                  <a:srgbClr val="00B0F0"/>
                </a:solidFill>
              </a:rPr>
              <a:t>Candidate Valuers (Ca Val):</a:t>
            </a:r>
            <a:r>
              <a:rPr lang="en-GB" altLang="en-US" sz="1600" dirty="0"/>
              <a:t>	</a:t>
            </a:r>
            <a:endParaRPr lang="en-GB" altLang="en-US" sz="1600" b="1" dirty="0">
              <a:solidFill>
                <a:srgbClr val="FF0000"/>
              </a:solidFill>
            </a:endParaRPr>
          </a:p>
          <a:p>
            <a:pPr lvl="2" eaLnBrk="1" hangingPunct="1">
              <a:buClr>
                <a:schemeClr val="tx1"/>
              </a:buClr>
            </a:pPr>
            <a:r>
              <a:rPr lang="en-GB" altLang="en-US" sz="1600" dirty="0"/>
              <a:t>Entry requirements- Enrol for a Degree or National Diploma in Real Estate (majoring in Property Valuation)</a:t>
            </a:r>
          </a:p>
          <a:p>
            <a:pPr eaLnBrk="1" hangingPunct="1">
              <a:buFontTx/>
              <a:buAutoNum type="arabicPeriod" startAt="2"/>
            </a:pPr>
            <a:r>
              <a:rPr lang="en-GB" altLang="en-US" sz="1600" b="1" dirty="0">
                <a:solidFill>
                  <a:schemeClr val="bg1"/>
                </a:solidFill>
              </a:rPr>
              <a:t>Single Residential </a:t>
            </a:r>
            <a:r>
              <a:rPr lang="en-GB" altLang="en-US" sz="1600" b="1" u="sng" dirty="0">
                <a:solidFill>
                  <a:schemeClr val="bg1"/>
                </a:solidFill>
              </a:rPr>
              <a:t>Property Assessors</a:t>
            </a:r>
            <a:r>
              <a:rPr lang="en-GB" altLang="en-US" sz="1600" b="1" dirty="0">
                <a:solidFill>
                  <a:schemeClr val="bg1"/>
                </a:solidFill>
              </a:rPr>
              <a:t> (SRPA)</a:t>
            </a:r>
            <a:r>
              <a:rPr lang="en-GB" altLang="en-US" sz="1600" dirty="0">
                <a:solidFill>
                  <a:schemeClr val="bg1"/>
                </a:solidFill>
              </a:rPr>
              <a:t>: </a:t>
            </a:r>
            <a:r>
              <a:rPr lang="en-GB" altLang="en-US" sz="1600" dirty="0"/>
              <a:t>(a Specified category)</a:t>
            </a:r>
          </a:p>
          <a:p>
            <a:pPr eaLnBrk="1" hangingPunct="1">
              <a:buFontTx/>
              <a:buAutoNum type="arabicPeriod" startAt="2"/>
            </a:pPr>
            <a:r>
              <a:rPr lang="en-GB" altLang="en-US" sz="1600" dirty="0">
                <a:solidFill>
                  <a:srgbClr val="0066CC"/>
                </a:solidFill>
              </a:rPr>
              <a:t>Professional Associated Valuers (Pr </a:t>
            </a:r>
            <a:r>
              <a:rPr lang="en-GB" altLang="en-US" sz="1600" dirty="0" err="1">
                <a:solidFill>
                  <a:srgbClr val="0066CC"/>
                </a:solidFill>
              </a:rPr>
              <a:t>Aval</a:t>
            </a:r>
            <a:r>
              <a:rPr lang="en-GB" altLang="en-US" sz="1600" dirty="0">
                <a:solidFill>
                  <a:srgbClr val="0066CC"/>
                </a:solidFill>
              </a:rPr>
              <a:t>):	</a:t>
            </a:r>
            <a:endParaRPr lang="en-GB" altLang="en-US" sz="1600" b="1" dirty="0">
              <a:solidFill>
                <a:srgbClr val="0066CC"/>
              </a:solidFill>
            </a:endParaRPr>
          </a:p>
          <a:p>
            <a:pPr lvl="2" eaLnBrk="1" hangingPunct="1">
              <a:buClr>
                <a:schemeClr val="tx1"/>
              </a:buClr>
            </a:pPr>
            <a:r>
              <a:rPr lang="en-GB" altLang="en-US" sz="1600" b="1" dirty="0"/>
              <a:t>Diploma in Real Estate: Property Valuation</a:t>
            </a:r>
          </a:p>
          <a:p>
            <a:pPr lvl="2" eaLnBrk="1" hangingPunct="1"/>
            <a:r>
              <a:rPr lang="en-GB" altLang="en-US" sz="1600" b="1" dirty="0"/>
              <a:t>3 years experience in property valuation</a:t>
            </a:r>
          </a:p>
          <a:p>
            <a:pPr lvl="2" eaLnBrk="1" hangingPunct="1"/>
            <a:r>
              <a:rPr lang="en-GB" altLang="en-US" sz="1600" b="1" dirty="0">
                <a:solidFill>
                  <a:schemeClr val="accent2"/>
                </a:solidFill>
              </a:rPr>
              <a:t>Permitted to do only certain types and purposes of valuation</a:t>
            </a:r>
          </a:p>
          <a:p>
            <a:pPr marL="0" indent="0" eaLnBrk="1" hangingPunct="1">
              <a:buNone/>
            </a:pPr>
            <a:r>
              <a:rPr lang="en-GB" altLang="en-US" sz="1600" b="1" dirty="0"/>
              <a:t>3 (b)   	Public Sector Professional Associated Valuers (New Registration)</a:t>
            </a:r>
          </a:p>
          <a:p>
            <a:pPr lvl="2" eaLnBrk="1" hangingPunct="1"/>
            <a:r>
              <a:rPr lang="en-GB" altLang="en-US" sz="1600" dirty="0"/>
              <a:t>Lecturer OR Public sector employee in valuation</a:t>
            </a:r>
          </a:p>
          <a:p>
            <a:pPr marL="0" indent="0" eaLnBrk="1" hangingPunct="1">
              <a:buNone/>
            </a:pPr>
            <a:r>
              <a:rPr lang="en-GB" altLang="en-US" sz="1600" dirty="0">
                <a:solidFill>
                  <a:srgbClr val="FF0000"/>
                </a:solidFill>
              </a:rPr>
              <a:t>4.   Professional Valuers (Pr Val):</a:t>
            </a:r>
            <a:r>
              <a:rPr lang="en-GB" altLang="en-US" sz="1600" dirty="0"/>
              <a:t>	</a:t>
            </a:r>
            <a:endParaRPr lang="en-GB" altLang="en-US" sz="1600" b="1" dirty="0">
              <a:solidFill>
                <a:srgbClr val="FF0000"/>
              </a:solidFill>
            </a:endParaRPr>
          </a:p>
          <a:p>
            <a:pPr lvl="2" eaLnBrk="1" hangingPunct="1"/>
            <a:r>
              <a:rPr lang="en-GB" altLang="en-US" sz="1600" b="1" dirty="0">
                <a:solidFill>
                  <a:srgbClr val="FF0000"/>
                </a:solidFill>
              </a:rPr>
              <a:t>From April 2019, </a:t>
            </a:r>
            <a:r>
              <a:rPr lang="en-GB" altLang="en-US" sz="1600" b="1" dirty="0"/>
              <a:t>Degree in Real Estate/ Property Valuation </a:t>
            </a:r>
          </a:p>
          <a:p>
            <a:pPr lvl="2" eaLnBrk="1" hangingPunct="1"/>
            <a:r>
              <a:rPr lang="en-GB" altLang="en-US" sz="1600" b="1" dirty="0"/>
              <a:t>Nat’l Diploma PLUS Relevant Degree, e.g. </a:t>
            </a:r>
            <a:r>
              <a:rPr lang="en-GB" altLang="en-US" sz="1600" b="1" dirty="0" err="1"/>
              <a:t>Comm</a:t>
            </a:r>
            <a:r>
              <a:rPr lang="en-GB" altLang="en-US" sz="1600" b="1" dirty="0"/>
              <a:t> or BE</a:t>
            </a:r>
          </a:p>
          <a:p>
            <a:pPr lvl="2" eaLnBrk="1" hangingPunct="1"/>
            <a:r>
              <a:rPr lang="en-GB" altLang="en-US" sz="1600" b="1" dirty="0"/>
              <a:t>5 years experience in property valuation</a:t>
            </a:r>
            <a:endParaRPr lang="en-US" altLang="en-US" sz="1600" dirty="0"/>
          </a:p>
          <a:p>
            <a:pPr eaLnBrk="1" hangingPunct="1">
              <a:buFontTx/>
              <a:buNone/>
            </a:pPr>
            <a:endParaRPr lang="en-US" altLang="en-US" sz="1700" dirty="0"/>
          </a:p>
        </p:txBody>
      </p:sp>
    </p:spTree>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ctr" eaLnBrk="1" hangingPunct="1"/>
            <a:r>
              <a:rPr lang="en-ZA" altLang="en-US"/>
              <a:t/>
            </a:r>
            <a:br>
              <a:rPr lang="en-ZA" altLang="en-US"/>
            </a:br>
            <a:r>
              <a:rPr lang="en-ZA" altLang="en-US"/>
              <a:t>ACCREDITED DEGREES AND DIPLOMAS</a:t>
            </a:r>
            <a:br>
              <a:rPr lang="en-ZA" altLang="en-US"/>
            </a:br>
            <a:endParaRPr lang="en-ZA" altLang="en-US"/>
          </a:p>
        </p:txBody>
      </p:sp>
      <p:sp>
        <p:nvSpPr>
          <p:cNvPr id="3" name="Content Placeholder 2"/>
          <p:cNvSpPr>
            <a:spLocks noGrp="1"/>
          </p:cNvSpPr>
          <p:nvPr>
            <p:ph idx="1"/>
          </p:nvPr>
        </p:nvSpPr>
        <p:spPr>
          <a:xfrm>
            <a:off x="530225" y="2139950"/>
            <a:ext cx="8072438" cy="5010602"/>
          </a:xfrm>
        </p:spPr>
        <p:txBody>
          <a:bodyPr/>
          <a:lstStyle/>
          <a:p>
            <a:pPr eaLnBrk="1" hangingPunct="1">
              <a:defRPr/>
            </a:pPr>
            <a:r>
              <a:rPr lang="en-ZA" b="1" dirty="0"/>
              <a:t>Universities</a:t>
            </a:r>
          </a:p>
          <a:p>
            <a:pPr lvl="1" eaLnBrk="1" hangingPunct="1">
              <a:defRPr/>
            </a:pPr>
            <a:r>
              <a:rPr lang="en-ZA" dirty="0"/>
              <a:t>Cape Town	MSc, PGD or BSc (Hons): Property Studies</a:t>
            </a:r>
          </a:p>
          <a:p>
            <a:pPr lvl="1" eaLnBrk="1" hangingPunct="1">
              <a:defRPr/>
            </a:pPr>
            <a:r>
              <a:rPr lang="en-ZA" dirty="0"/>
              <a:t>Witwatersrand	MSc, PGD or BSc (4 Years): Property Studies</a:t>
            </a:r>
          </a:p>
          <a:p>
            <a:pPr lvl="1" eaLnBrk="1" hangingPunct="1">
              <a:defRPr/>
            </a:pPr>
            <a:r>
              <a:rPr lang="en-ZA" dirty="0"/>
              <a:t>Pretoria		MSc, BSc: Real Estate</a:t>
            </a:r>
          </a:p>
          <a:p>
            <a:pPr lvl="1" eaLnBrk="1" hangingPunct="1">
              <a:defRPr/>
            </a:pPr>
            <a:r>
              <a:rPr lang="en-ZA" dirty="0"/>
              <a:t>Free State	MProp: Property Valuation (Conditional </a:t>
            </a:r>
            <a:r>
              <a:rPr lang="en-ZA" dirty="0" err="1"/>
              <a:t>Accred</a:t>
            </a:r>
            <a:r>
              <a:rPr lang="en-ZA" dirty="0"/>
              <a:t>)</a:t>
            </a:r>
          </a:p>
          <a:p>
            <a:pPr lvl="1" eaLnBrk="1" hangingPunct="1">
              <a:defRPr/>
            </a:pPr>
            <a:r>
              <a:rPr lang="en-ZA" dirty="0"/>
              <a:t>Johannesburg	B Com: Real Estate (4 Years)</a:t>
            </a:r>
            <a:endParaRPr lang="en-ZA" b="1" dirty="0"/>
          </a:p>
          <a:p>
            <a:pPr eaLnBrk="1" hangingPunct="1">
              <a:defRPr/>
            </a:pPr>
            <a:r>
              <a:rPr lang="en-ZA" b="1" dirty="0"/>
              <a:t>Diploma</a:t>
            </a:r>
          </a:p>
          <a:p>
            <a:pPr lvl="1" eaLnBrk="1" hangingPunct="1">
              <a:defRPr/>
            </a:pPr>
            <a:r>
              <a:rPr lang="en-ZA" dirty="0"/>
              <a:t>Cape Peninsula Univ of Technology: (</a:t>
            </a:r>
            <a:r>
              <a:rPr lang="en-ZA" sz="1600" dirty="0"/>
              <a:t>National) Diploma Real Estate</a:t>
            </a:r>
          </a:p>
          <a:p>
            <a:pPr lvl="5">
              <a:defRPr/>
            </a:pPr>
            <a:r>
              <a:rPr lang="en-ZA" sz="1600" dirty="0"/>
              <a:t>Bachelor of Real Estate from 2020 (still to be accredited)  </a:t>
            </a:r>
          </a:p>
          <a:p>
            <a:pPr lvl="1" eaLnBrk="1" hangingPunct="1">
              <a:defRPr/>
            </a:pPr>
            <a:r>
              <a:rPr lang="en-ZA" dirty="0"/>
              <a:t>University of South Africa (UNISA):   </a:t>
            </a:r>
            <a:r>
              <a:rPr lang="en-ZA" sz="1600" dirty="0"/>
              <a:t>National Diploma Real Estate  (</a:t>
            </a:r>
            <a:r>
              <a:rPr lang="en-ZA" sz="1600" dirty="0">
                <a:solidFill>
                  <a:srgbClr val="ED1A3B"/>
                </a:solidFill>
              </a:rPr>
              <a:t>discontinued) </a:t>
            </a:r>
          </a:p>
          <a:p>
            <a:pPr marL="538162" lvl="1" indent="0" eaLnBrk="1" hangingPunct="1">
              <a:buNone/>
              <a:defRPr/>
            </a:pPr>
            <a:endParaRPr lang="en-ZA" dirty="0"/>
          </a:p>
          <a:p>
            <a:pPr marL="0" indent="0" eaLnBrk="1" hangingPunct="1">
              <a:buFontTx/>
              <a:buNone/>
              <a:defRPr/>
            </a:pPr>
            <a:r>
              <a:rPr lang="en-ZA" dirty="0"/>
              <a:t>	</a:t>
            </a:r>
          </a:p>
        </p:txBody>
      </p:sp>
    </p:spTree>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sz="2400" b="0" dirty="0"/>
              <a:t>PURPOSES OF VALUATION: </a:t>
            </a:r>
            <a:br>
              <a:rPr lang="en-GB" altLang="en-US" sz="2400" b="0" dirty="0"/>
            </a:br>
            <a:r>
              <a:rPr lang="en-GB" altLang="en-US" sz="2400" b="0" dirty="0"/>
              <a:t>Re-categorised</a:t>
            </a:r>
            <a:endParaRPr lang="en-US" sz="2400" dirty="0"/>
          </a:p>
        </p:txBody>
      </p:sp>
      <p:sp>
        <p:nvSpPr>
          <p:cNvPr id="3" name="Content Placeholder 2"/>
          <p:cNvSpPr>
            <a:spLocks noGrp="1"/>
          </p:cNvSpPr>
          <p:nvPr>
            <p:ph idx="1"/>
          </p:nvPr>
        </p:nvSpPr>
        <p:spPr>
          <a:xfrm>
            <a:off x="530225" y="2139950"/>
            <a:ext cx="8072438" cy="3659463"/>
          </a:xfrm>
        </p:spPr>
        <p:txBody>
          <a:bodyPr/>
          <a:lstStyle/>
          <a:p>
            <a:pPr lvl="0"/>
            <a:r>
              <a:rPr lang="en-ZA" b="1" dirty="0"/>
              <a:t>Expropriation</a:t>
            </a:r>
            <a:endParaRPr lang="en-US" b="1" dirty="0"/>
          </a:p>
          <a:p>
            <a:pPr lvl="0"/>
            <a:r>
              <a:rPr lang="en-ZA" b="1" dirty="0">
                <a:solidFill>
                  <a:srgbClr val="FF0000"/>
                </a:solidFill>
              </a:rPr>
              <a:t>Insurance </a:t>
            </a:r>
            <a:endParaRPr lang="en-US" b="1" dirty="0">
              <a:solidFill>
                <a:srgbClr val="FF0000"/>
              </a:solidFill>
            </a:endParaRPr>
          </a:p>
          <a:p>
            <a:pPr lvl="0"/>
            <a:r>
              <a:rPr lang="en-ZA" b="1" dirty="0"/>
              <a:t>Investment and financial statements;</a:t>
            </a:r>
            <a:endParaRPr lang="en-US" b="1" dirty="0"/>
          </a:p>
          <a:p>
            <a:pPr lvl="0"/>
            <a:r>
              <a:rPr lang="en-ZA" b="1" dirty="0">
                <a:solidFill>
                  <a:srgbClr val="0000CC"/>
                </a:solidFill>
              </a:rPr>
              <a:t>Land reform (restitution, development, tenure and redistribution</a:t>
            </a:r>
            <a:r>
              <a:rPr lang="en-ZA" b="1" dirty="0"/>
              <a:t>) </a:t>
            </a:r>
            <a:endParaRPr lang="en-US" b="1" dirty="0"/>
          </a:p>
          <a:p>
            <a:pPr lvl="0"/>
            <a:r>
              <a:rPr lang="en-ZA" b="1" dirty="0"/>
              <a:t>Mortgage bond and security;</a:t>
            </a:r>
            <a:endParaRPr lang="en-US" b="1" dirty="0"/>
          </a:p>
          <a:p>
            <a:pPr lvl="0"/>
            <a:r>
              <a:rPr lang="en-ZA" b="1" dirty="0">
                <a:solidFill>
                  <a:srgbClr val="0099CC"/>
                </a:solidFill>
              </a:rPr>
              <a:t>Municipal rating (mass valuations) and endowments</a:t>
            </a:r>
            <a:endParaRPr lang="en-US" b="1" dirty="0">
              <a:solidFill>
                <a:srgbClr val="0099CC"/>
              </a:solidFill>
            </a:endParaRPr>
          </a:p>
          <a:p>
            <a:pPr lvl="0"/>
            <a:r>
              <a:rPr lang="en-ZA" b="1" dirty="0"/>
              <a:t>Purchase, sale, estate and municipal objection</a:t>
            </a:r>
            <a:endParaRPr lang="en-US" b="1" dirty="0"/>
          </a:p>
          <a:p>
            <a:pPr lvl="0"/>
            <a:r>
              <a:rPr lang="en-ZA" b="1" dirty="0">
                <a:solidFill>
                  <a:srgbClr val="006699"/>
                </a:solidFill>
              </a:rPr>
              <a:t>Rental determination</a:t>
            </a:r>
            <a:endParaRPr lang="en-US" b="1" dirty="0">
              <a:solidFill>
                <a:srgbClr val="006699"/>
              </a:solidFill>
            </a:endParaRPr>
          </a:p>
          <a:p>
            <a:pPr marL="0" indent="0">
              <a:buNone/>
            </a:pPr>
            <a:endParaRPr lang="en-US" dirty="0"/>
          </a:p>
        </p:txBody>
      </p:sp>
    </p:spTree>
    <p:extLst>
      <p:ext uri="{BB962C8B-B14F-4D97-AF65-F5344CB8AC3E}">
        <p14:creationId xmlns:p14="http://schemas.microsoft.com/office/powerpoint/2010/main" xmlns="" val="515076902"/>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eaLnBrk="1" hangingPunct="1"/>
            <a:r>
              <a:rPr lang="en-GB" altLang="en-US" sz="2400" b="0" dirty="0"/>
              <a:t>NEW CLUSTERS OF EXPERIENCE IN TYPES OF PROPERTY</a:t>
            </a:r>
            <a:endParaRPr lang="en-US" altLang="en-US" sz="2400" b="0" dirty="0"/>
          </a:p>
        </p:txBody>
      </p:sp>
      <p:sp>
        <p:nvSpPr>
          <p:cNvPr id="12291" name="Rectangle 3"/>
          <p:cNvSpPr>
            <a:spLocks noGrp="1" noChangeArrowheads="1"/>
          </p:cNvSpPr>
          <p:nvPr>
            <p:ph type="body" idx="1"/>
          </p:nvPr>
        </p:nvSpPr>
        <p:spPr>
          <a:xfrm>
            <a:off x="530225" y="2136913"/>
            <a:ext cx="8072438" cy="4413516"/>
          </a:xfrm>
        </p:spPr>
        <p:txBody>
          <a:bodyPr/>
          <a:lstStyle/>
          <a:p>
            <a:pPr marL="0" indent="0" eaLnBrk="1" hangingPunct="1">
              <a:buNone/>
            </a:pPr>
            <a:r>
              <a:rPr lang="en-GB" altLang="en-US" sz="1200" dirty="0">
                <a:solidFill>
                  <a:srgbClr val="FF0000"/>
                </a:solidFill>
              </a:rPr>
              <a:t>RESIDENTIAL </a:t>
            </a:r>
            <a:r>
              <a:rPr lang="en-GB" altLang="en-US" sz="1200" b="1" dirty="0">
                <a:solidFill>
                  <a:srgbClr val="FF0000"/>
                </a:solidFill>
              </a:rPr>
              <a:t>CLUSTER</a:t>
            </a:r>
          </a:p>
          <a:p>
            <a:pPr eaLnBrk="1" hangingPunct="1"/>
            <a:r>
              <a:rPr lang="en-GB" altLang="en-US" sz="1200" dirty="0">
                <a:solidFill>
                  <a:srgbClr val="0089D1"/>
                </a:solidFill>
              </a:rPr>
              <a:t>Residential land &amp; residential dwelling (</a:t>
            </a:r>
            <a:r>
              <a:rPr lang="en-GB" altLang="en-US" sz="1200" b="1" dirty="0">
                <a:solidFill>
                  <a:srgbClr val="0089D1"/>
                </a:solidFill>
              </a:rPr>
              <a:t>House</a:t>
            </a:r>
            <a:r>
              <a:rPr lang="en-GB" altLang="en-US" sz="1200" dirty="0">
                <a:solidFill>
                  <a:srgbClr val="0089D1"/>
                </a:solidFill>
              </a:rPr>
              <a:t>)</a:t>
            </a:r>
          </a:p>
          <a:p>
            <a:pPr eaLnBrk="1" hangingPunct="1"/>
            <a:r>
              <a:rPr lang="en-GB" altLang="en-US" sz="1200" dirty="0"/>
              <a:t>Land for Special type properties</a:t>
            </a:r>
          </a:p>
          <a:p>
            <a:pPr eaLnBrk="1" hangingPunct="1"/>
            <a:r>
              <a:rPr lang="en-GB" altLang="en-US" sz="1200" dirty="0">
                <a:solidFill>
                  <a:srgbClr val="002060"/>
                </a:solidFill>
              </a:rPr>
              <a:t>Sectional Titles &amp; Share block (Schemes)</a:t>
            </a:r>
          </a:p>
          <a:p>
            <a:pPr eaLnBrk="1" hangingPunct="1"/>
            <a:r>
              <a:rPr lang="en-GB" altLang="en-US" sz="1200" dirty="0">
                <a:solidFill>
                  <a:schemeClr val="bg1">
                    <a:lumMod val="50000"/>
                  </a:schemeClr>
                </a:solidFill>
              </a:rPr>
              <a:t>Residential Small Holdings</a:t>
            </a:r>
          </a:p>
          <a:p>
            <a:pPr marL="0" indent="0" eaLnBrk="1" hangingPunct="1">
              <a:buNone/>
            </a:pPr>
            <a:r>
              <a:rPr lang="en-GB" altLang="en-US" sz="1200" dirty="0">
                <a:solidFill>
                  <a:srgbClr val="FF0000"/>
                </a:solidFill>
              </a:rPr>
              <a:t>BUSINESS </a:t>
            </a:r>
            <a:r>
              <a:rPr lang="en-GB" altLang="en-US" sz="1200" b="1" dirty="0">
                <a:solidFill>
                  <a:srgbClr val="FF0000"/>
                </a:solidFill>
              </a:rPr>
              <a:t>CLUSTER</a:t>
            </a:r>
          </a:p>
          <a:p>
            <a:pPr eaLnBrk="1" hangingPunct="1"/>
            <a:r>
              <a:rPr lang="en-GB" altLang="en-US" sz="1200" dirty="0"/>
              <a:t>Timeshare schemes</a:t>
            </a:r>
          </a:p>
          <a:p>
            <a:pPr eaLnBrk="1" hangingPunct="1"/>
            <a:r>
              <a:rPr lang="en-GB" altLang="en-US" sz="1200" dirty="0">
                <a:solidFill>
                  <a:srgbClr val="0089D1"/>
                </a:solidFill>
              </a:rPr>
              <a:t>Block of flats</a:t>
            </a:r>
          </a:p>
          <a:p>
            <a:pPr eaLnBrk="1" hangingPunct="1"/>
            <a:r>
              <a:rPr lang="en-GB" altLang="en-US" sz="1200" dirty="0"/>
              <a:t>Leases &amp; Servitudes</a:t>
            </a:r>
          </a:p>
          <a:p>
            <a:pPr eaLnBrk="1" hangingPunct="1"/>
            <a:r>
              <a:rPr lang="en-GB" altLang="en-US" sz="1200" b="1" dirty="0">
                <a:solidFill>
                  <a:srgbClr val="002060"/>
                </a:solidFill>
              </a:rPr>
              <a:t>Commercial land and Commercial properties ( incl. Offices)</a:t>
            </a:r>
          </a:p>
          <a:p>
            <a:pPr eaLnBrk="1" hangingPunct="1"/>
            <a:r>
              <a:rPr lang="en-GB" altLang="en-US" sz="1200" dirty="0"/>
              <a:t>Industrial land and Industrial buildings</a:t>
            </a:r>
          </a:p>
          <a:p>
            <a:pPr eaLnBrk="1" hangingPunct="1"/>
            <a:r>
              <a:rPr lang="en-GB" altLang="en-US" sz="1200" dirty="0">
                <a:solidFill>
                  <a:srgbClr val="002060"/>
                </a:solidFill>
              </a:rPr>
              <a:t>Potential townships land &amp; Partially developed settlements</a:t>
            </a:r>
          </a:p>
          <a:p>
            <a:pPr eaLnBrk="1" hangingPunct="1"/>
            <a:r>
              <a:rPr lang="en-GB" altLang="en-US" sz="1200" dirty="0">
                <a:solidFill>
                  <a:schemeClr val="bg1">
                    <a:lumMod val="50000"/>
                  </a:schemeClr>
                </a:solidFill>
              </a:rPr>
              <a:t>Commercial Small Holdings</a:t>
            </a:r>
          </a:p>
          <a:p>
            <a:pPr marL="0" indent="0" eaLnBrk="1" hangingPunct="1">
              <a:buNone/>
            </a:pPr>
            <a:r>
              <a:rPr lang="en-GB" altLang="en-US" sz="1200" b="1" dirty="0">
                <a:solidFill>
                  <a:srgbClr val="FF0000"/>
                </a:solidFill>
              </a:rPr>
              <a:t>AGRICULTURAL CLUSTER</a:t>
            </a:r>
          </a:p>
          <a:p>
            <a:pPr eaLnBrk="1" hangingPunct="1"/>
            <a:r>
              <a:rPr lang="en-GB" altLang="en-US" sz="1200" dirty="0"/>
              <a:t>Farms, Forestry &amp; Mine land </a:t>
            </a:r>
          </a:p>
          <a:p>
            <a:pPr eaLnBrk="1" hangingPunct="1"/>
            <a:r>
              <a:rPr lang="en-GB" altLang="en-US" sz="1200" dirty="0">
                <a:solidFill>
                  <a:srgbClr val="0089D1"/>
                </a:solidFill>
              </a:rPr>
              <a:t>Agricultural Small Holdings</a:t>
            </a:r>
          </a:p>
          <a:p>
            <a:pPr eaLnBrk="1" hangingPunct="1"/>
            <a:r>
              <a:rPr lang="en-GB" altLang="en-US" sz="1200" dirty="0">
                <a:solidFill>
                  <a:schemeClr val="bg1">
                    <a:lumMod val="50000"/>
                  </a:schemeClr>
                </a:solidFill>
              </a:rPr>
              <a:t>Special types- schools, churches, museums, roads, etc.</a:t>
            </a:r>
            <a:endParaRPr lang="en-US" altLang="en-US" sz="1200" dirty="0">
              <a:solidFill>
                <a:schemeClr val="bg1">
                  <a:lumMod val="50000"/>
                </a:schemeClr>
              </a:solidFill>
            </a:endParaRPr>
          </a:p>
        </p:txBody>
      </p:sp>
    </p:spTree>
    <p:extLst>
      <p:ext uri="{BB962C8B-B14F-4D97-AF65-F5344CB8AC3E}">
        <p14:creationId xmlns:p14="http://schemas.microsoft.com/office/powerpoint/2010/main" xmlns="" val="1669043567"/>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C7683F-576D-44A2-B086-76FDEA772EB0}"/>
              </a:ext>
            </a:extLst>
          </p:cNvPr>
          <p:cNvSpPr>
            <a:spLocks noGrp="1"/>
          </p:cNvSpPr>
          <p:nvPr>
            <p:ph type="title"/>
          </p:nvPr>
        </p:nvSpPr>
        <p:spPr/>
        <p:txBody>
          <a:bodyPr/>
          <a:lstStyle/>
          <a:p>
            <a:r>
              <a:rPr lang="en-ZA" sz="2400" b="0" dirty="0"/>
              <a:t>SACPVP COMMENTS ON PROPERTY PRACTITIONERS BILL</a:t>
            </a:r>
          </a:p>
        </p:txBody>
      </p:sp>
      <p:sp>
        <p:nvSpPr>
          <p:cNvPr id="3" name="Content Placeholder 2">
            <a:extLst>
              <a:ext uri="{FF2B5EF4-FFF2-40B4-BE49-F238E27FC236}">
                <a16:creationId xmlns:a16="http://schemas.microsoft.com/office/drawing/2014/main" xmlns="" id="{1256A6D4-5EBE-409F-ADB8-D8AA72221930}"/>
              </a:ext>
            </a:extLst>
          </p:cNvPr>
          <p:cNvSpPr>
            <a:spLocks noGrp="1"/>
          </p:cNvSpPr>
          <p:nvPr>
            <p:ph idx="1"/>
          </p:nvPr>
        </p:nvSpPr>
        <p:spPr>
          <a:xfrm>
            <a:off x="530225" y="2139950"/>
            <a:ext cx="8072438" cy="4653582"/>
          </a:xfrm>
        </p:spPr>
        <p:txBody>
          <a:bodyPr/>
          <a:lstStyle/>
          <a:p>
            <a:pPr marL="0" indent="0">
              <a:buNone/>
            </a:pPr>
            <a:r>
              <a:rPr lang="en-ZA" sz="1800" b="1" dirty="0"/>
              <a:t>MAIN CONTENTION IS THE DEFINITION OF A PROPERTY PRACTITIONER</a:t>
            </a:r>
          </a:p>
          <a:p>
            <a:r>
              <a:rPr lang="en-GB" sz="1800" dirty="0"/>
              <a:t>“property practitioner— means a(</a:t>
            </a:r>
            <a:r>
              <a:rPr lang="en-GB" sz="1800" dirty="0" err="1"/>
              <a:t>ny</a:t>
            </a:r>
            <a:r>
              <a:rPr lang="en-GB" sz="1800" dirty="0"/>
              <a:t>) person or business who …</a:t>
            </a:r>
            <a:r>
              <a:rPr lang="en-GB" sz="1800" u="sng" dirty="0"/>
              <a:t> assesses property to determine</a:t>
            </a:r>
            <a:r>
              <a:rPr lang="en-GB" sz="1800" dirty="0"/>
              <a:t> defects, </a:t>
            </a:r>
            <a:r>
              <a:rPr lang="en-GB" sz="1800" u="sng" dirty="0"/>
              <a:t>value for money</a:t>
            </a:r>
            <a:r>
              <a:rPr lang="en-GB" sz="1800" dirty="0"/>
              <a:t> and fit for use as part of the conclusion … .”</a:t>
            </a:r>
          </a:p>
          <a:p>
            <a:r>
              <a:rPr lang="en-GB" sz="1800" dirty="0"/>
              <a:t>A property valuer values, evaluates, appraises or assesses property.  Use of these words depends on the country or preference of speaker  </a:t>
            </a:r>
          </a:p>
          <a:p>
            <a:r>
              <a:rPr lang="en-GB" sz="1800" dirty="0"/>
              <a:t>They mean the same where property is the object in the sentence</a:t>
            </a:r>
          </a:p>
          <a:p>
            <a:r>
              <a:rPr lang="en-GB" sz="1800" dirty="0"/>
              <a:t>In Law, unless the word “assess” is defined in this Bill, the ordinary or dictionary meaning will be used</a:t>
            </a:r>
          </a:p>
          <a:p>
            <a:r>
              <a:rPr lang="en-GB" sz="1800" dirty="0"/>
              <a:t>The ordinary meaning of </a:t>
            </a:r>
            <a:r>
              <a:rPr lang="en-GB" sz="1800" b="1" dirty="0"/>
              <a:t>assess</a:t>
            </a:r>
            <a:r>
              <a:rPr lang="en-GB" sz="1800" dirty="0"/>
              <a:t> in this context (of property) includes to make a judgement about (property) or to officially tell or determine the amount or value of property.  (the Merriam-Webster Dictionary).</a:t>
            </a:r>
            <a:endParaRPr lang="en-ZA" sz="1800" dirty="0"/>
          </a:p>
          <a:p>
            <a:endParaRPr lang="en-ZA" dirty="0"/>
          </a:p>
        </p:txBody>
      </p:sp>
    </p:spTree>
    <p:extLst>
      <p:ext uri="{BB962C8B-B14F-4D97-AF65-F5344CB8AC3E}">
        <p14:creationId xmlns:p14="http://schemas.microsoft.com/office/powerpoint/2010/main" xmlns="" val="3582785418"/>
      </p:ext>
    </p:extLst>
  </p:cSld>
  <p:clrMapOvr>
    <a:masterClrMapping/>
  </p:clrMapOvr>
  <p:transition spd="med">
    <p:pull/>
  </p:transition>
</p:sld>
</file>

<file path=ppt/theme/theme1.xml><?xml version="1.0" encoding="utf-8"?>
<a:theme xmlns:a="http://schemas.openxmlformats.org/drawingml/2006/main" name="selfmed">
  <a:themeElements>
    <a:clrScheme name="">
      <a:dk1>
        <a:srgbClr val="000000"/>
      </a:dk1>
      <a:lt1>
        <a:srgbClr val="CC0000"/>
      </a:lt1>
      <a:dk2>
        <a:srgbClr val="000000"/>
      </a:dk2>
      <a:lt2>
        <a:srgbClr val="808080"/>
      </a:lt2>
      <a:accent1>
        <a:srgbClr val="BBE0E3"/>
      </a:accent1>
      <a:accent2>
        <a:srgbClr val="333399"/>
      </a:accent2>
      <a:accent3>
        <a:srgbClr val="E2AAAA"/>
      </a:accent3>
      <a:accent4>
        <a:srgbClr val="000000"/>
      </a:accent4>
      <a:accent5>
        <a:srgbClr val="DAEDEF"/>
      </a:accent5>
      <a:accent6>
        <a:srgbClr val="2D2D8A"/>
      </a:accent6>
      <a:hlink>
        <a:srgbClr val="009999"/>
      </a:hlink>
      <a:folHlink>
        <a:srgbClr val="99CC00"/>
      </a:folHlink>
    </a:clrScheme>
    <a:fontScheme name="selfm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elfm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lfm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lfm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lfm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lfm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lfm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lfm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lfm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lfm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lfm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lfm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lfm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Cedelle:Users:cedelle:Desktop:selfmed.pot</Template>
  <TotalTime>5192</TotalTime>
  <Words>952</Words>
  <Application>Microsoft Office PowerPoint</Application>
  <PresentationFormat>On-screen Show (4:3)</PresentationFormat>
  <Paragraphs>221</Paragraphs>
  <Slides>19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selfmed</vt:lpstr>
      <vt:lpstr>Worksheet</vt:lpstr>
      <vt:lpstr> </vt:lpstr>
      <vt:lpstr>CONTENTS</vt:lpstr>
      <vt:lpstr>ABOUT THE COUNCIL:  SACPVP</vt:lpstr>
      <vt:lpstr>VISION AND MISSION</vt:lpstr>
      <vt:lpstr>CATEGORIES OF REGISTRATION and  MINIMUM REQUIREMENTS</vt:lpstr>
      <vt:lpstr> ACCREDITED DEGREES AND DIPLOMAS </vt:lpstr>
      <vt:lpstr>PURPOSES OF VALUATION:  Re-categorised</vt:lpstr>
      <vt:lpstr>NEW CLUSTERS OF EXPERIENCE IN TYPES OF PROPERTY</vt:lpstr>
      <vt:lpstr>SACPVP COMMENTS ON PROPERTY PRACTITIONERS BILL</vt:lpstr>
      <vt:lpstr>SACPVP COMMENTS ON PROPERTY PRACTITIONERS BILL</vt:lpstr>
      <vt:lpstr>SACPVP COMMENTS ON PROPERTY PRACTITIONERS BILL</vt:lpstr>
      <vt:lpstr>SACPVP COMMENTS ON PROPERTY PRACTITIONERS BILL</vt:lpstr>
      <vt:lpstr>   </vt:lpstr>
      <vt:lpstr>OPTIONAL INFORMATION SLIDES</vt:lpstr>
      <vt:lpstr>Registration by Province:  2016</vt:lpstr>
      <vt:lpstr>YEAR ON YEAR STATS</vt:lpstr>
      <vt:lpstr>YEAR ON YEAR TRANSFORMATION</vt:lpstr>
      <vt:lpstr>30 June 2016 GENDER AND AGE</vt:lpstr>
      <vt:lpstr> </vt:lpstr>
    </vt:vector>
  </TitlesOfParts>
  <Company>The Jupiter Drawing Room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dc:title>
  <dc:creator>apope</dc:creator>
  <cp:lastModifiedBy>PUMZA</cp:lastModifiedBy>
  <cp:revision>424</cp:revision>
  <cp:lastPrinted>2018-08-31T18:33:07Z</cp:lastPrinted>
  <dcterms:created xsi:type="dcterms:W3CDTF">2005-08-29T06:07:40Z</dcterms:created>
  <dcterms:modified xsi:type="dcterms:W3CDTF">2018-09-06T10:05:18Z</dcterms:modified>
</cp:coreProperties>
</file>