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slides/slide99.xml" ContentType="application/vnd.openxmlformats-officedocument.presentationml.slide+xml"/>
  <Default Extension="xlsx" ContentType="application/vnd.openxmlformats-officedocument.spreadsheetml.sheet"/>
  <Override PartName="/ppt/tags/tag12.xml" ContentType="application/vnd.openxmlformats-officedocument.presentationml.tags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Default Extension="png" ContentType="image/png"/>
  <Override PartName="/ppt/notesSlides/notesSlide3.xml" ContentType="application/vnd.openxmlformats-officedocument.presentationml.notesSlide+xml"/>
  <Override PartName="/ppt/charts/style1.xml" ContentType="application/vnd.ms-office.chartstyl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tags/tag17.xml" ContentType="application/vnd.openxmlformats-officedocument.presentationml.tags+xml"/>
  <Override PartName="/ppt/charts/colors1.xml" ContentType="application/vnd.ms-office.chartcolorstyle+xml"/>
  <Override PartName="/ppt/tags/tag15.xml" ContentType="application/vnd.openxmlformats-officedocument.presentationml.tags+xml"/>
  <Override PartName="/ppt/notesSlides/notesSlide8.xml" ContentType="application/vnd.openxmlformats-officedocument.presentationml.notesSlide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handoutMasters/handoutMaster1.xml" ContentType="application/vnd.openxmlformats-officedocument.presentationml.handoutMaster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Override PartName="/ppt/tags/tag2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tags/tag18.xml" ContentType="application/vnd.openxmlformats-officedocument.presentationml.tags+xml"/>
  <Override PartName="/ppt/commentAuthors.xml" ContentType="application/vnd.openxmlformats-officedocument.presentationml.commentAuthors+xml"/>
  <Override PartName="/ppt/tags/tag14.xml" ContentType="application/vnd.openxmlformats-officedocument.presentationml.tags+xml"/>
  <Override PartName="/ppt/notesSlides/notesSlide9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2"/>
  </p:notesMasterIdLst>
  <p:handoutMasterIdLst>
    <p:handoutMasterId r:id="rId103"/>
  </p:handoutMasterIdLst>
  <p:sldIdLst>
    <p:sldId id="1193" r:id="rId2"/>
    <p:sldId id="1194" r:id="rId3"/>
    <p:sldId id="1195" r:id="rId4"/>
    <p:sldId id="1226" r:id="rId5"/>
    <p:sldId id="1215" r:id="rId6"/>
    <p:sldId id="1198" r:id="rId7"/>
    <p:sldId id="1304" r:id="rId8"/>
    <p:sldId id="1305" r:id="rId9"/>
    <p:sldId id="1225" r:id="rId10"/>
    <p:sldId id="1200" r:id="rId11"/>
    <p:sldId id="1221" r:id="rId12"/>
    <p:sldId id="1287" r:id="rId13"/>
    <p:sldId id="1228" r:id="rId14"/>
    <p:sldId id="1229" r:id="rId15"/>
    <p:sldId id="1230" r:id="rId16"/>
    <p:sldId id="1184" r:id="rId17"/>
    <p:sldId id="1288" r:id="rId18"/>
    <p:sldId id="1171" r:id="rId19"/>
    <p:sldId id="1182" r:id="rId20"/>
    <p:sldId id="1227" r:id="rId21"/>
    <p:sldId id="1234" r:id="rId22"/>
    <p:sldId id="1238" r:id="rId23"/>
    <p:sldId id="1239" r:id="rId24"/>
    <p:sldId id="1240" r:id="rId25"/>
    <p:sldId id="1241" r:id="rId26"/>
    <p:sldId id="1242" r:id="rId27"/>
    <p:sldId id="1244" r:id="rId28"/>
    <p:sldId id="1235" r:id="rId29"/>
    <p:sldId id="1289" r:id="rId30"/>
    <p:sldId id="1236" r:id="rId31"/>
    <p:sldId id="1290" r:id="rId32"/>
    <p:sldId id="1297" r:id="rId33"/>
    <p:sldId id="1237" r:id="rId34"/>
    <p:sldId id="1291" r:id="rId35"/>
    <p:sldId id="1245" r:id="rId36"/>
    <p:sldId id="1249" r:id="rId37"/>
    <p:sldId id="1250" r:id="rId38"/>
    <p:sldId id="1251" r:id="rId39"/>
    <p:sldId id="1252" r:id="rId40"/>
    <p:sldId id="1246" r:id="rId41"/>
    <p:sldId id="1329" r:id="rId42"/>
    <p:sldId id="1292" r:id="rId43"/>
    <p:sldId id="1247" r:id="rId44"/>
    <p:sldId id="1293" r:id="rId45"/>
    <p:sldId id="1248" r:id="rId46"/>
    <p:sldId id="1253" r:id="rId47"/>
    <p:sldId id="1268" r:id="rId48"/>
    <p:sldId id="1279" r:id="rId49"/>
    <p:sldId id="1344" r:id="rId50"/>
    <p:sldId id="1345" r:id="rId51"/>
    <p:sldId id="1346" r:id="rId52"/>
    <p:sldId id="1347" r:id="rId53"/>
    <p:sldId id="1269" r:id="rId54"/>
    <p:sldId id="1278" r:id="rId55"/>
    <p:sldId id="1254" r:id="rId56"/>
    <p:sldId id="1299" r:id="rId57"/>
    <p:sldId id="1255" r:id="rId58"/>
    <p:sldId id="1300" r:id="rId59"/>
    <p:sldId id="1256" r:id="rId60"/>
    <p:sldId id="1257" r:id="rId61"/>
    <p:sldId id="1330" r:id="rId62"/>
    <p:sldId id="1259" r:id="rId63"/>
    <p:sldId id="1301" r:id="rId64"/>
    <p:sldId id="1295" r:id="rId65"/>
    <p:sldId id="1260" r:id="rId66"/>
    <p:sldId id="1261" r:id="rId67"/>
    <p:sldId id="1262" r:id="rId68"/>
    <p:sldId id="1263" r:id="rId69"/>
    <p:sldId id="1265" r:id="rId70"/>
    <p:sldId id="1270" r:id="rId71"/>
    <p:sldId id="1272" r:id="rId72"/>
    <p:sldId id="1274" r:id="rId73"/>
    <p:sldId id="1276" r:id="rId74"/>
    <p:sldId id="1306" r:id="rId75"/>
    <p:sldId id="1310" r:id="rId76"/>
    <p:sldId id="1309" r:id="rId77"/>
    <p:sldId id="1307" r:id="rId78"/>
    <p:sldId id="1308" r:id="rId79"/>
    <p:sldId id="1280" r:id="rId80"/>
    <p:sldId id="1286" r:id="rId81"/>
    <p:sldId id="1281" r:id="rId82"/>
    <p:sldId id="1283" r:id="rId83"/>
    <p:sldId id="1285" r:id="rId84"/>
    <p:sldId id="1302" r:id="rId85"/>
    <p:sldId id="1303" r:id="rId86"/>
    <p:sldId id="1294" r:id="rId87"/>
    <p:sldId id="1331" r:id="rId88"/>
    <p:sldId id="1332" r:id="rId89"/>
    <p:sldId id="1333" r:id="rId90"/>
    <p:sldId id="1334" r:id="rId91"/>
    <p:sldId id="1335" r:id="rId92"/>
    <p:sldId id="1336" r:id="rId93"/>
    <p:sldId id="1337" r:id="rId94"/>
    <p:sldId id="1338" r:id="rId95"/>
    <p:sldId id="1339" r:id="rId96"/>
    <p:sldId id="1340" r:id="rId97"/>
    <p:sldId id="1341" r:id="rId98"/>
    <p:sldId id="1342" r:id="rId99"/>
    <p:sldId id="1343" r:id="rId100"/>
    <p:sldId id="1202" r:id="rId101"/>
  </p:sldIdLst>
  <p:sldSz cx="9144000" cy="6858000" type="screen4x3"/>
  <p:notesSz cx="6808788" cy="9940925"/>
  <p:custDataLst>
    <p:tags r:id="rId10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lhabane, Thapelo" initials="TT" lastIdx="5" clrIdx="0"/>
  <p:cmAuthor id="1" name="Jeena, Prashil" initials="P" lastIdx="28" clrIdx="1"/>
  <p:cmAuthor id="2" name="Goqa, Obakhe" initials="GO" lastIdx="1" clrIdx="2"/>
  <p:cmAuthor id="3" name="Mokuena. Mosa" initials="MM" lastIdx="25" clrIdx="3">
    <p:extLst/>
  </p:cmAuthor>
  <p:cmAuthor id="4" name="Montsho. Nthabeleng" initials="N" lastIdx="8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C459"/>
    <a:srgbClr val="FFCC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1331" autoAdjust="0"/>
  </p:normalViewPr>
  <p:slideViewPr>
    <p:cSldViewPr>
      <p:cViewPr varScale="1">
        <p:scale>
          <a:sx n="106" d="100"/>
          <a:sy n="106" d="100"/>
        </p:scale>
        <p:origin x="-174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7086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2764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viewProps" Target="viewProps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handoutMaster" Target="handoutMasters/handoutMaster1.xml"/><Relationship Id="rId108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ableStyles" Target="tableStyle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ags" Target="tags/tag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eena.p\Documents\DBE\Quarterly%20Reports\QR%202017.18\Pie%20Chart%20Status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package" Target="../embeddings/Microsoft_Office_Excel_Worksheet1.xlsx"/><Relationship Id="rId1" Type="http://schemas.openxmlformats.org/officeDocument/2006/relationships/themeOverride" Target="../theme/themeOverride1.xml"/><Relationship Id="rId4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style val="10"/>
  <c:chart>
    <c:title>
      <c:tx>
        <c:rich>
          <a:bodyPr/>
          <a:lstStyle/>
          <a:p>
            <a:pPr>
              <a:defRPr sz="2400"/>
            </a:pPr>
            <a:r>
              <a:rPr lang="en-ZA" sz="2400"/>
              <a:t>Quarterly targets achieved in Q1 2017/18</a:t>
            </a:r>
          </a:p>
        </c:rich>
      </c:tx>
      <c:layout/>
    </c:title>
    <c:plotArea>
      <c:layout/>
      <c:pieChart>
        <c:varyColors val="1"/>
        <c:ser>
          <c:idx val="0"/>
          <c:order val="0"/>
          <c:spPr>
            <a:solidFill>
              <a:srgbClr val="FF0000"/>
            </a:solidFill>
          </c:spPr>
          <c:dPt>
            <c:idx val="1"/>
            <c:spPr>
              <a:solidFill>
                <a:srgbClr val="FFC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F96-4905-83FD-BB114E7882B9}"/>
              </c:ext>
            </c:extLst>
          </c:dPt>
          <c:dPt>
            <c:idx val="2"/>
            <c:spPr>
              <a:solidFill>
                <a:srgbClr val="00C459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F96-4905-83FD-BB114E7882B9}"/>
              </c:ext>
            </c:extLst>
          </c:dPt>
          <c:dLbls>
            <c:dLbl>
              <c:idx val="2"/>
              <c:layout/>
              <c:dLblPos val="ctr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F96-4905-83FD-BB114E7882B9}"/>
                </c:ext>
              </c:extLst>
            </c:dLbl>
            <c:spPr>
              <a:noFill/>
              <a:ln>
                <a:noFill/>
              </a:ln>
              <a:effectLst/>
            </c:spPr>
            <c:showCatName val="1"/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'Q1'!$F$2:$H$2</c:f>
              <c:strCache>
                <c:ptCount val="3"/>
                <c:pt idx="0">
                  <c:v>Not achieved</c:v>
                </c:pt>
                <c:pt idx="1">
                  <c:v>Partially achieved</c:v>
                </c:pt>
                <c:pt idx="2">
                  <c:v>Achieved</c:v>
                </c:pt>
              </c:strCache>
            </c:strRef>
          </c:cat>
          <c:val>
            <c:numRef>
              <c:f>'Q1'!$F$9:$H$9</c:f>
              <c:numCache>
                <c:formatCode>0%</c:formatCode>
                <c:ptCount val="3"/>
                <c:pt idx="0">
                  <c:v>9.0000000000000024E-2</c:v>
                </c:pt>
                <c:pt idx="1">
                  <c:v>0.36000000000000004</c:v>
                </c:pt>
                <c:pt idx="2">
                  <c:v>0.55000000000000004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F96-4905-83FD-BB114E7882B9}"/>
            </c:ext>
          </c:extLst>
        </c:ser>
        <c:dLbls>
          <c:showCatName val="1"/>
          <c:showPercent val="1"/>
        </c:dLbls>
        <c:firstSliceAng val="0"/>
      </c:pieChart>
    </c:plotArea>
    <c:plotVisOnly val="1"/>
    <c:dispBlanksAs val="zero"/>
  </c:chart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>
                <a:solidFill>
                  <a:sysClr val="windowText" lastClr="000000"/>
                </a:solidFill>
              </a:rPr>
              <a:t>Quarterly targets achieved in Q1 2018/19</a:t>
            </a:r>
          </a:p>
        </c:rich>
      </c:tx>
      <c:spPr>
        <a:noFill/>
        <a:ln>
          <a:noFill/>
        </a:ln>
        <a:effectLst/>
      </c:spPr>
    </c:title>
    <c:plotArea>
      <c:layout/>
      <c:pieChart>
        <c:varyColors val="1"/>
        <c:ser>
          <c:idx val="0"/>
          <c:order val="0"/>
          <c:dPt>
            <c:idx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AF0-42C9-8EDB-354456C3F8DD}"/>
              </c:ext>
            </c:extLst>
          </c:dPt>
          <c:dPt>
            <c:idx val="1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AF0-42C9-8EDB-354456C3F8DD}"/>
              </c:ext>
            </c:extLst>
          </c:dPt>
          <c:dLbls>
            <c:dLbl>
              <c:idx val="0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AF0-42C9-8EDB-354456C3F8DD}"/>
                </c:ext>
              </c:extLst>
            </c:dLbl>
            <c:dLbl>
              <c:idx val="1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FAF0-42C9-8EDB-354456C3F8DD}"/>
                </c:ext>
              </c:extLst>
            </c:dLbl>
            <c:delete val="1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Sheet1!$A$4:$B$4</c:f>
              <c:strCache>
                <c:ptCount val="2"/>
                <c:pt idx="0">
                  <c:v>Achieved </c:v>
                </c:pt>
                <c:pt idx="1">
                  <c:v>Not Achieved</c:v>
                </c:pt>
              </c:strCache>
            </c:strRef>
          </c:cat>
          <c:val>
            <c:numRef>
              <c:f>Sheet1!$A$5:$B$5</c:f>
              <c:numCache>
                <c:formatCode>0%</c:formatCode>
                <c:ptCount val="2"/>
                <c:pt idx="0">
                  <c:v>0.83000000000000007</c:v>
                </c:pt>
                <c:pt idx="1">
                  <c:v>0.17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AF0-42C9-8EDB-354456C3F8DD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4"/>
            <a:ext cx="2951217" cy="497127"/>
          </a:xfrm>
          <a:prstGeom prst="rect">
            <a:avLst/>
          </a:prstGeom>
        </p:spPr>
        <p:txBody>
          <a:bodyPr vert="horz" lIns="89539" tIns="44769" rIns="89539" bIns="44769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5982" y="4"/>
            <a:ext cx="2951217" cy="497127"/>
          </a:xfrm>
          <a:prstGeom prst="rect">
            <a:avLst/>
          </a:prstGeom>
        </p:spPr>
        <p:txBody>
          <a:bodyPr vert="horz" lIns="89539" tIns="44769" rIns="89539" bIns="44769" rtlCol="0"/>
          <a:lstStyle>
            <a:lvl1pPr algn="r">
              <a:defRPr sz="1200"/>
            </a:lvl1pPr>
          </a:lstStyle>
          <a:p>
            <a:fld id="{2991A988-9BCE-47F0-A483-F2D73BEA87EE}" type="datetimeFigureOut">
              <a:rPr lang="en-ZA" smtClean="0"/>
              <a:pPr/>
              <a:t>2018/09/05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9442200"/>
            <a:ext cx="2951217" cy="497126"/>
          </a:xfrm>
          <a:prstGeom prst="rect">
            <a:avLst/>
          </a:prstGeom>
        </p:spPr>
        <p:txBody>
          <a:bodyPr vert="horz" lIns="89539" tIns="44769" rIns="89539" bIns="44769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5982" y="9442200"/>
            <a:ext cx="2951217" cy="497126"/>
          </a:xfrm>
          <a:prstGeom prst="rect">
            <a:avLst/>
          </a:prstGeom>
        </p:spPr>
        <p:txBody>
          <a:bodyPr vert="horz" lIns="89539" tIns="44769" rIns="89539" bIns="44769" rtlCol="0" anchor="b"/>
          <a:lstStyle>
            <a:lvl1pPr algn="r">
              <a:defRPr sz="1200"/>
            </a:lvl1pPr>
          </a:lstStyle>
          <a:p>
            <a:fld id="{39F3AB6F-AFE8-4643-9ABE-F9955B3C5CD4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42817214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3"/>
            <a:ext cx="2950474" cy="497046"/>
          </a:xfrm>
          <a:prstGeom prst="rect">
            <a:avLst/>
          </a:prstGeom>
        </p:spPr>
        <p:txBody>
          <a:bodyPr vert="horz" lIns="89539" tIns="44769" rIns="89539" bIns="44769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42" y="3"/>
            <a:ext cx="2950474" cy="497046"/>
          </a:xfrm>
          <a:prstGeom prst="rect">
            <a:avLst/>
          </a:prstGeom>
        </p:spPr>
        <p:txBody>
          <a:bodyPr vert="horz" lIns="89539" tIns="44769" rIns="89539" bIns="44769" rtlCol="0"/>
          <a:lstStyle>
            <a:lvl1pPr algn="r">
              <a:defRPr sz="1200"/>
            </a:lvl1pPr>
          </a:lstStyle>
          <a:p>
            <a:fld id="{FAF7147F-69E8-4D4B-B19A-E6BD79102F9C}" type="datetimeFigureOut">
              <a:rPr lang="en-ZA" smtClean="0"/>
              <a:pPr/>
              <a:t>2018/09/05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70462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539" tIns="44769" rIns="89539" bIns="44769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80" y="4721943"/>
            <a:ext cx="5447030" cy="4473416"/>
          </a:xfrm>
          <a:prstGeom prst="rect">
            <a:avLst/>
          </a:prstGeom>
        </p:spPr>
        <p:txBody>
          <a:bodyPr vert="horz" lIns="89539" tIns="44769" rIns="89539" bIns="4476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5" y="9442157"/>
            <a:ext cx="2950474" cy="497046"/>
          </a:xfrm>
          <a:prstGeom prst="rect">
            <a:avLst/>
          </a:prstGeom>
        </p:spPr>
        <p:txBody>
          <a:bodyPr vert="horz" lIns="89539" tIns="44769" rIns="89539" bIns="44769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42" y="9442157"/>
            <a:ext cx="2950474" cy="497046"/>
          </a:xfrm>
          <a:prstGeom prst="rect">
            <a:avLst/>
          </a:prstGeom>
        </p:spPr>
        <p:txBody>
          <a:bodyPr vert="horz" lIns="89539" tIns="44769" rIns="89539" bIns="44769" rtlCol="0" anchor="b"/>
          <a:lstStyle>
            <a:lvl1pPr algn="r">
              <a:defRPr sz="1200"/>
            </a:lvl1pPr>
          </a:lstStyle>
          <a:p>
            <a:fld id="{30B74157-DD55-4E80-8665-737AFE1DF314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82265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74157-DD55-4E80-8665-737AFE1DF314}" type="slidenum">
              <a:rPr lang="en-ZA" smtClean="0"/>
              <a:pPr/>
              <a:t>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7715407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1D90C-0FCC-49EF-BD70-21AFE968F916}" type="slidenum">
              <a:rPr lang="en-US" smtClean="0"/>
              <a:pPr/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372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74157-DD55-4E80-8665-737AFE1DF314}" type="slidenum">
              <a:rPr lang="en-ZA" smtClean="0"/>
              <a:pPr/>
              <a:t>27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41794752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CADAF-4E4C-7748-8860-42DC140FE915}" type="slidenum">
              <a:rPr lang="en-ZA" altLang="en-US" smtClean="0"/>
              <a:pPr/>
              <a:t>49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xmlns="" val="28852672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CADAF-4E4C-7748-8860-42DC140FE915}" type="slidenum">
              <a:rPr lang="en-ZA" altLang="en-US" smtClean="0"/>
              <a:pPr/>
              <a:t>50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xmlns="" val="10238819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CADAF-4E4C-7748-8860-42DC140FE915}" type="slidenum">
              <a:rPr lang="en-ZA" altLang="en-US" smtClean="0"/>
              <a:pPr/>
              <a:t>51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xmlns="" val="22923015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CADAF-4E4C-7748-8860-42DC140FE915}" type="slidenum">
              <a:rPr lang="en-ZA" altLang="en-US" smtClean="0">
                <a:solidFill>
                  <a:prstClr val="black"/>
                </a:solidFill>
              </a:rPr>
              <a:pPr/>
              <a:t>52</a:t>
            </a:fld>
            <a:endParaRPr lang="en-ZA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94686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74157-DD55-4E80-8665-737AFE1DF314}" type="slidenum">
              <a:rPr lang="en-ZA" smtClean="0"/>
              <a:pPr/>
              <a:t>77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6792762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74157-DD55-4E80-8665-737AFE1DF314}" type="slidenum">
              <a:rPr lang="en-ZA" smtClean="0"/>
              <a:pPr/>
              <a:t>85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9131376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1D90C-0FCC-49EF-BD70-21AFE968F916}" type="slidenum">
              <a:rPr lang="en-US" smtClean="0"/>
              <a:pPr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18887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8884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7301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81E66-7FE5-41EB-8DB3-633DD8718E74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2018/09/05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4326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8028384" cy="908720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08720"/>
            <a:ext cx="8712968" cy="5217444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205DA-43BB-4BA0-8C27-0E613F72F6C9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2018/09/05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8496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D54F3-6D58-407C-8CFE-4054B1A94905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2018/09/05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6933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48D52-3173-477F-80AE-10A2009C44BA}" type="datetime1">
              <a:rPr lang="en-ZA" smtClean="0"/>
              <a:pPr/>
              <a:t>2018/09/05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9CAAC-998A-495B-BFF3-9D01C9B77FE0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976982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51E56D-D6B9-4F88-9836-03F395FE4732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2018/09/05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C0AE55-7E06-4976-960B-3D98813CB3C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2233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4" Type="http://schemas.openxmlformats.org/officeDocument/2006/relationships/image" Target="../media/image7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4" Type="http://schemas.openxmlformats.org/officeDocument/2006/relationships/image" Target="../media/image7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2102991"/>
            <a:ext cx="7992888" cy="1470025"/>
          </a:xfrm>
        </p:spPr>
        <p:txBody>
          <a:bodyPr>
            <a:noAutofit/>
          </a:bodyPr>
          <a:lstStyle/>
          <a:p>
            <a:r>
              <a:rPr lang="en-ZA" sz="3600" b="1" dirty="0">
                <a:solidFill>
                  <a:schemeClr val="accent2">
                    <a:lumMod val="75000"/>
                  </a:schemeClr>
                </a:solidFill>
              </a:rPr>
              <a:t>FIRST </a:t>
            </a:r>
            <a:r>
              <a:rPr lang="en-GB" sz="3600" b="1" dirty="0">
                <a:solidFill>
                  <a:schemeClr val="accent2">
                    <a:lumMod val="75000"/>
                  </a:schemeClr>
                </a:solidFill>
              </a:rPr>
              <a:t>QUARTERLY REPORT ON THE PERFORMANCE OF THE DEPARTMENT IN MEETING ITS STRATEGIC OBJECTIVES FOR 2018/19</a:t>
            </a:r>
            <a:r>
              <a:rPr lang="en-ZA" sz="3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4124672"/>
            <a:ext cx="6400800" cy="1752600"/>
          </a:xfrm>
        </p:spPr>
        <p:txBody>
          <a:bodyPr>
            <a:normAutofit/>
          </a:bodyPr>
          <a:lstStyle/>
          <a:p>
            <a:pPr marL="342900" indent="-342900" eaLnBrk="0" hangingPunct="0">
              <a:defRPr/>
            </a:pPr>
            <a:r>
              <a:rPr lang="en-ZA" b="1" dirty="0">
                <a:solidFill>
                  <a:schemeClr val="bg1">
                    <a:lumMod val="50000"/>
                  </a:schemeClr>
                </a:solidFill>
              </a:rPr>
              <a:t>Portfolio Committee on Basic Education</a:t>
            </a:r>
          </a:p>
          <a:p>
            <a:r>
              <a:rPr lang="en-ZA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/>
              <a:pPr/>
              <a:t>1</a:t>
            </a:fld>
            <a:endParaRPr lang="en-ZA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134565"/>
            <a:ext cx="1550030" cy="69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0722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-243408"/>
            <a:ext cx="8028384" cy="908720"/>
          </a:xfrm>
        </p:spPr>
        <p:txBody>
          <a:bodyPr>
            <a:normAutofit/>
          </a:bodyPr>
          <a:lstStyle/>
          <a:p>
            <a:r>
              <a:rPr lang="en-ZA" sz="2800" b="1" dirty="0">
                <a:solidFill>
                  <a:schemeClr val="accent2">
                    <a:lumMod val="75000"/>
                  </a:schemeClr>
                </a:solidFill>
              </a:rPr>
              <a:t>2018/19 PIE CHART STATUS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z="1800" smtClean="0">
                <a:solidFill>
                  <a:schemeClr val="tx1"/>
                </a:solidFill>
              </a:rPr>
              <a:pPr/>
              <a:t>10</a:t>
            </a:fld>
            <a:endParaRPr lang="en-ZA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529426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000" b="1" dirty="0"/>
              <a:t>*The above pie chart shows the validated/verified status of the APP indicators’ achievements, prior to Internal Audit verification. 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005068599"/>
              </p:ext>
            </p:extLst>
          </p:nvPr>
        </p:nvGraphicFramePr>
        <p:xfrm>
          <a:off x="683568" y="332656"/>
          <a:ext cx="8136904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134565"/>
            <a:ext cx="1691680" cy="69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4340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100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237312"/>
            <a:ext cx="1691680" cy="58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4568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PROGRAMME 1: ADMINISTRATION</a:t>
            </a:r>
            <a:endParaRPr lang="en-ZA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en-US" sz="3600" dirty="0"/>
              <a:t>The </a:t>
            </a:r>
            <a:r>
              <a:rPr lang="en-US" sz="3600" b="1" dirty="0"/>
              <a:t>purpose </a:t>
            </a:r>
            <a:r>
              <a:rPr lang="en-US" sz="3600" dirty="0"/>
              <a:t>of </a:t>
            </a:r>
            <a:r>
              <a:rPr lang="en-US" sz="3600" dirty="0" err="1"/>
              <a:t>Programme</a:t>
            </a:r>
            <a:r>
              <a:rPr lang="en-US" sz="3600" dirty="0"/>
              <a:t> 1 is to </a:t>
            </a:r>
            <a:r>
              <a:rPr lang="en-US" sz="3600" b="1" dirty="0"/>
              <a:t>manage</a:t>
            </a:r>
            <a:r>
              <a:rPr lang="en-US" sz="3600" dirty="0"/>
              <a:t> </a:t>
            </a:r>
            <a:r>
              <a:rPr lang="en-US" sz="3600" b="1" dirty="0"/>
              <a:t>the Department </a:t>
            </a:r>
            <a:r>
              <a:rPr lang="en-US" sz="3600" dirty="0"/>
              <a:t>and provide </a:t>
            </a:r>
            <a:r>
              <a:rPr lang="en-US" sz="3600" b="1" dirty="0"/>
              <a:t>strategic</a:t>
            </a:r>
            <a:r>
              <a:rPr lang="en-US" sz="3600" dirty="0"/>
              <a:t> and </a:t>
            </a:r>
            <a:r>
              <a:rPr lang="en-US" sz="3600" b="1" dirty="0"/>
              <a:t>administrative</a:t>
            </a:r>
            <a:r>
              <a:rPr lang="en-US" sz="3600" dirty="0"/>
              <a:t> support services.</a:t>
            </a:r>
          </a:p>
          <a:p>
            <a:pPr marL="0" indent="0">
              <a:buNone/>
            </a:pP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b="1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ZA" b="1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134565"/>
            <a:ext cx="1691680" cy="6926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2064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2800" b="1" dirty="0">
                <a:solidFill>
                  <a:schemeClr val="accent2">
                    <a:lumMod val="75000"/>
                  </a:schemeClr>
                </a:solidFill>
              </a:rPr>
              <a:t>INDICATOR TABLE: PROGRAMME 1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60539092"/>
              </p:ext>
            </p:extLst>
          </p:nvPr>
        </p:nvGraphicFramePr>
        <p:xfrm>
          <a:off x="107504" y="648436"/>
          <a:ext cx="8856987" cy="6153030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15794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5950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794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7949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7949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57949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257424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u="none" strike="noStrike" dirty="0">
                          <a:effectLst/>
                        </a:rPr>
                        <a:t>Programme / </a:t>
                      </a:r>
                      <a:br>
                        <a:rPr lang="en-ZA" sz="1200" b="1" u="none" strike="noStrike" dirty="0">
                          <a:effectLst/>
                        </a:rPr>
                      </a:br>
                      <a:r>
                        <a:rPr lang="en-ZA" sz="1200" b="1" u="none" strike="noStrike" dirty="0">
                          <a:effectLst/>
                        </a:rPr>
                        <a:t>Sub-Programme / Performance Indicators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32" marR="5532" marT="55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u="none" strike="noStrike" dirty="0">
                          <a:effectLst/>
                        </a:rPr>
                        <a:t>2018/19 Annual Target as per Annual Performance Plan (APP)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32" marR="5532" marT="55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1" u="none" strike="noStrike" dirty="0">
                          <a:effectLst/>
                        </a:rPr>
                        <a:t> Quarter 1 Target as per APP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32" marR="5532" marT="55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1" u="none" strike="noStrike" dirty="0">
                          <a:effectLst/>
                        </a:rPr>
                        <a:t>Quarter 1 Output – Preliminary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32" marR="5532" marT="55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1" u="none" strike="noStrike" dirty="0">
                          <a:effectLst/>
                        </a:rPr>
                        <a:t>Reason for Deviation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32" marR="5532" marT="55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1" u="none" strike="noStrike" dirty="0">
                          <a:effectLst/>
                        </a:rPr>
                        <a:t>Milestones- Progress</a:t>
                      </a:r>
                      <a:r>
                        <a:rPr lang="en-ZA" sz="1200" b="1" u="none" strike="noStrike" baseline="0" dirty="0">
                          <a:effectLst/>
                        </a:rPr>
                        <a:t> in Achieving Annual Targets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32" marR="5532" marT="5531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57424"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1" u="none" strike="noStrike" dirty="0">
                          <a:effectLst/>
                        </a:rPr>
                        <a:t>1.1.1 </a:t>
                      </a:r>
                    </a:p>
                    <a:p>
                      <a:pPr algn="ctr" fontAlgn="t"/>
                      <a:r>
                        <a:rPr lang="en-ZA" sz="1200" b="1" u="none" strike="noStrike" dirty="0">
                          <a:effectLst/>
                        </a:rPr>
                        <a:t>Percentage of Service providers within the procurement unit paid within 30 days.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32" marR="5532" marT="5531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1" u="none" strike="noStrike" dirty="0">
                          <a:effectLst/>
                        </a:rPr>
                        <a:t>100%</a:t>
                      </a:r>
                    </a:p>
                    <a:p>
                      <a:pPr algn="ctr" fontAlgn="t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QUARTERLY</a:t>
                      </a:r>
                    </a:p>
                  </a:txBody>
                  <a:tcPr marL="5532" marR="5532" marT="5531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100%</a:t>
                      </a:r>
                      <a:endParaRPr lang="en-ZA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32" marR="5532" marT="553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99.9%</a:t>
                      </a:r>
                      <a:endParaRPr lang="en-ZA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(6982/6988)</a:t>
                      </a:r>
                    </a:p>
                  </a:txBody>
                  <a:tcPr marL="5532" marR="5532" marT="5531" marB="0" anchor="ctr">
                    <a:solidFill>
                      <a:srgbClr val="00C4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System error experienced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32" marR="5532" marT="5531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32" marR="5532" marT="5531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48755">
                <a:tc>
                  <a:txBody>
                    <a:bodyPr/>
                    <a:lstStyle/>
                    <a:p>
                      <a:pPr algn="ctr" fontAlgn="t"/>
                      <a:r>
                        <a:rPr lang="en-ZA" sz="1400" b="1" u="none" strike="noStrike" dirty="0">
                          <a:effectLst/>
                        </a:rPr>
                        <a:t>1.1.2 </a:t>
                      </a:r>
                    </a:p>
                    <a:p>
                      <a:pPr algn="ctr" fontAlgn="t"/>
                      <a:r>
                        <a:rPr lang="en-ZA" sz="1400" b="1" u="none" strike="noStrike" dirty="0">
                          <a:effectLst/>
                        </a:rPr>
                        <a:t>Percentage of received misconduct cases resolved within 90 days</a:t>
                      </a:r>
                      <a:endParaRPr lang="en-Z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32" marR="5532" marT="5531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400" b="1" u="none" strike="noStrike" dirty="0">
                          <a:effectLst/>
                        </a:rPr>
                        <a:t>85%</a:t>
                      </a:r>
                    </a:p>
                    <a:p>
                      <a:pPr algn="ctr" fontAlgn="t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ANNUALLY</a:t>
                      </a:r>
                    </a:p>
                  </a:txBody>
                  <a:tcPr marL="5532" marR="5532" marT="5531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400" u="none" strike="noStrike" dirty="0">
                          <a:effectLst/>
                        </a:rPr>
                        <a:t>-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32" marR="5532" marT="553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5532" marR="5532" marT="553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32" marR="5532" marT="5531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 cases received</a:t>
                      </a:r>
                    </a:p>
                    <a:p>
                      <a:pPr algn="ctr" fontAlgn="t"/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32" marR="5532" marT="5531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09438">
                <a:tc>
                  <a:txBody>
                    <a:bodyPr/>
                    <a:lstStyle/>
                    <a:p>
                      <a:pPr algn="ctr" fontAlgn="t"/>
                      <a:r>
                        <a:rPr lang="en-ZA" sz="1400" b="1" u="none" strike="noStrike" dirty="0">
                          <a:effectLst/>
                        </a:rPr>
                        <a:t>1.1.3 </a:t>
                      </a:r>
                    </a:p>
                    <a:p>
                      <a:pPr algn="ctr" fontAlgn="t"/>
                      <a:r>
                        <a:rPr lang="en-ZA" sz="1400" b="1" u="none" strike="noStrike" dirty="0">
                          <a:effectLst/>
                        </a:rPr>
                        <a:t>Percentage of received grievance cases resolved within 30 days</a:t>
                      </a:r>
                      <a:endParaRPr lang="en-Z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32" marR="5532" marT="5531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400" b="1" u="none" strike="noStrike" dirty="0">
                          <a:effectLst/>
                        </a:rPr>
                        <a:t>85%</a:t>
                      </a:r>
                    </a:p>
                    <a:p>
                      <a:pPr algn="ctr" fontAlgn="t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ANNUALLY</a:t>
                      </a:r>
                    </a:p>
                  </a:txBody>
                  <a:tcPr marL="5532" marR="5532" marT="5531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400" u="none" strike="noStrike" dirty="0">
                          <a:effectLst/>
                        </a:rPr>
                        <a:t>-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32" marR="5532" marT="553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67%</a:t>
                      </a:r>
                      <a:endParaRPr lang="en-ZA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(2/3)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3 cases in total: 2 of which were initiated within the 2017/18 financial year and resolved with 30 days in the current 2018/19 financial year. The other case was registered on 18 April 2018 and completed on 22 May 2018 (34 days)</a:t>
                      </a:r>
                      <a:endParaRPr lang="en-ZA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32" marR="5532" marT="5531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43441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56" y="44624"/>
            <a:ext cx="8028384" cy="908720"/>
          </a:xfrm>
        </p:spPr>
        <p:txBody>
          <a:bodyPr>
            <a:normAutofit/>
          </a:bodyPr>
          <a:lstStyle/>
          <a:p>
            <a:r>
              <a:rPr lang="en-ZA" sz="2800" b="1" dirty="0">
                <a:solidFill>
                  <a:srgbClr val="C0504D">
                    <a:lumMod val="75000"/>
                  </a:srgbClr>
                </a:solidFill>
              </a:rPr>
              <a:t>PROGRAMME 1 ... </a:t>
            </a:r>
            <a:r>
              <a:rPr lang="en-ZA" sz="280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lvl="1" indent="-400050" algn="just">
              <a:buNone/>
              <a:defRPr/>
            </a:pPr>
            <a:r>
              <a:rPr lang="en-GB" sz="2400" b="1" dirty="0"/>
              <a:t>HUMAN RESOURCE MANAGEMENT AND DEVELOPMENT, LABOUR RELATIONS AND IT SERVICES</a:t>
            </a:r>
            <a:endParaRPr lang="en-ZA" sz="2400" b="1" dirty="0"/>
          </a:p>
          <a:p>
            <a:pPr marL="342900" lvl="2" indent="-342900" algn="just">
              <a:buNone/>
              <a:defRPr/>
            </a:pPr>
            <a:r>
              <a:rPr lang="en-US" b="1" u="sng" dirty="0"/>
              <a:t>Corporate Services</a:t>
            </a:r>
          </a:p>
          <a:p>
            <a:pPr marL="342900" lvl="2" indent="-342900" algn="just">
              <a:defRPr/>
            </a:pPr>
            <a:r>
              <a:rPr lang="en-ZA" b="1" dirty="0"/>
              <a:t>42 posts advertised</a:t>
            </a:r>
            <a:r>
              <a:rPr lang="en-ZA" dirty="0"/>
              <a:t>. </a:t>
            </a:r>
          </a:p>
          <a:p>
            <a:pPr marL="342900" lvl="2" indent="-342900" algn="just">
              <a:defRPr/>
            </a:pPr>
            <a:r>
              <a:rPr lang="en-ZA" dirty="0"/>
              <a:t>There were </a:t>
            </a:r>
            <a:r>
              <a:rPr lang="en-ZA" b="1" dirty="0"/>
              <a:t>50 appointments </a:t>
            </a:r>
            <a:r>
              <a:rPr lang="en-ZA" dirty="0"/>
              <a:t>made including appointments of posts advertised during the previous quarter as well as Editors, Moderators and Examiners posts</a:t>
            </a:r>
          </a:p>
          <a:p>
            <a:pPr marL="342900" lvl="2" indent="-342900" algn="just">
              <a:defRPr/>
            </a:pPr>
            <a:endParaRPr lang="en-ZA" dirty="0"/>
          </a:p>
          <a:p>
            <a:pPr marL="0" indent="0" algn="just">
              <a:buNone/>
            </a:pPr>
            <a:r>
              <a:rPr lang="en-US" sz="2400" b="1" u="sng" dirty="0"/>
              <a:t>Training and Social Responsibility…</a:t>
            </a:r>
            <a:endParaRPr lang="en-ZA" sz="2400" b="1" u="sng" dirty="0"/>
          </a:p>
          <a:p>
            <a:r>
              <a:rPr lang="en-ZA" sz="2400" b="1" dirty="0"/>
              <a:t>46 </a:t>
            </a:r>
            <a:r>
              <a:rPr lang="en-US" sz="2400" b="1" dirty="0"/>
              <a:t>employees </a:t>
            </a:r>
            <a:r>
              <a:rPr lang="en-US" sz="2400" dirty="0"/>
              <a:t>attended </a:t>
            </a:r>
            <a:r>
              <a:rPr lang="en-US" sz="2400" b="1" dirty="0"/>
              <a:t>skills development </a:t>
            </a:r>
            <a:r>
              <a:rPr lang="en-US" sz="2400" dirty="0"/>
              <a:t>and </a:t>
            </a:r>
            <a:r>
              <a:rPr lang="en-US" sz="2400" b="1" dirty="0"/>
              <a:t>2 training</a:t>
            </a:r>
            <a:r>
              <a:rPr lang="en-US" sz="2400" dirty="0"/>
              <a:t> programmes were attended as follows:</a:t>
            </a:r>
            <a:endParaRPr lang="en-ZA" sz="24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b="1" dirty="0"/>
              <a:t>13</a:t>
            </a:r>
            <a:r>
              <a:rPr lang="en-US" sz="2400" dirty="0"/>
              <a:t> officials attended a course on </a:t>
            </a:r>
            <a:r>
              <a:rPr lang="en-US" sz="2400" b="1" dirty="0"/>
              <a:t>Public Finance Management Act </a:t>
            </a:r>
            <a:r>
              <a:rPr lang="en-US" sz="2400" dirty="0"/>
              <a:t>(PFMA) </a:t>
            </a:r>
            <a:endParaRPr lang="en-ZA" sz="24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b="1" dirty="0"/>
              <a:t>33</a:t>
            </a:r>
            <a:r>
              <a:rPr lang="en-US" sz="2400" dirty="0"/>
              <a:t> officials attended </a:t>
            </a:r>
            <a:r>
              <a:rPr lang="en-US" sz="2400" b="1" dirty="0"/>
              <a:t>Protocol Training </a:t>
            </a:r>
            <a:endParaRPr lang="en-ZA" sz="2400" b="1" dirty="0"/>
          </a:p>
          <a:p>
            <a:pPr algn="just"/>
            <a:endParaRPr lang="en-ZA" sz="1800" dirty="0"/>
          </a:p>
          <a:p>
            <a:pPr marL="0" indent="0">
              <a:buNone/>
            </a:pPr>
            <a:endParaRPr lang="en-ZA" b="1" dirty="0"/>
          </a:p>
          <a:p>
            <a:pPr marL="0" indent="0">
              <a:buNone/>
            </a:pPr>
            <a:endParaRPr lang="en-ZA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z="1800" smtClean="0">
                <a:solidFill>
                  <a:schemeClr val="tx1"/>
                </a:solidFill>
              </a:rPr>
              <a:pPr/>
              <a:t>13</a:t>
            </a:fld>
            <a:endParaRPr lang="en-ZA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34565"/>
            <a:ext cx="1691680" cy="69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1757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56" y="44624"/>
            <a:ext cx="8028384" cy="908720"/>
          </a:xfrm>
        </p:spPr>
        <p:txBody>
          <a:bodyPr>
            <a:normAutofit/>
          </a:bodyPr>
          <a:lstStyle/>
          <a:p>
            <a:r>
              <a:rPr lang="en-ZA" sz="2800" b="1" dirty="0">
                <a:solidFill>
                  <a:srgbClr val="C0504D">
                    <a:lumMod val="75000"/>
                  </a:srgbClr>
                </a:solidFill>
              </a:rPr>
              <a:t>PROGRAMME 1 ... </a:t>
            </a:r>
            <a:r>
              <a:rPr lang="en-ZA" sz="280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200" b="1" u="sng" dirty="0"/>
              <a:t>Training and Social Responsibility</a:t>
            </a:r>
            <a:endParaRPr lang="en-US" sz="3200" dirty="0"/>
          </a:p>
          <a:p>
            <a:r>
              <a:rPr lang="en-US" sz="3200" b="1" dirty="0"/>
              <a:t>Africa Day </a:t>
            </a:r>
            <a:r>
              <a:rPr lang="en-US" sz="3200" dirty="0"/>
              <a:t>was celebrated on 30 May 2018.</a:t>
            </a:r>
            <a:endParaRPr lang="en-ZA" sz="3200" dirty="0"/>
          </a:p>
          <a:p>
            <a:r>
              <a:rPr lang="en-US" sz="3200" b="1" dirty="0"/>
              <a:t>Internship and Learnership: 1 intern</a:t>
            </a:r>
            <a:r>
              <a:rPr lang="en-US" sz="3200" dirty="0"/>
              <a:t> was appointed, </a:t>
            </a:r>
            <a:r>
              <a:rPr lang="en-US" sz="3200" b="1" dirty="0"/>
              <a:t>1</a:t>
            </a:r>
            <a:r>
              <a:rPr lang="en-US" sz="3200" dirty="0"/>
              <a:t> Employee started the </a:t>
            </a:r>
            <a:r>
              <a:rPr lang="en-ZA" sz="3200" b="1" dirty="0"/>
              <a:t>Internal Audit Technician Training Learnership</a:t>
            </a:r>
            <a:r>
              <a:rPr lang="en-ZA" sz="3200" dirty="0"/>
              <a:t> Programme in June 2018 </a:t>
            </a:r>
            <a:r>
              <a:rPr lang="en-US" sz="3200" dirty="0"/>
              <a:t>and </a:t>
            </a:r>
            <a:r>
              <a:rPr lang="en-US" sz="3200" b="1" dirty="0"/>
              <a:t>13 Interns </a:t>
            </a:r>
            <a:r>
              <a:rPr lang="en-US" sz="3200" dirty="0"/>
              <a:t>started with the </a:t>
            </a:r>
            <a:r>
              <a:rPr lang="en-US" sz="3200" b="1" dirty="0"/>
              <a:t>Government Financial Analysis </a:t>
            </a:r>
            <a:r>
              <a:rPr lang="en-US" sz="3200" dirty="0"/>
              <a:t>Learnership programme in June. </a:t>
            </a:r>
            <a:endParaRPr lang="en-ZA" sz="3200" dirty="0"/>
          </a:p>
          <a:p>
            <a:r>
              <a:rPr lang="en-US" sz="3200" b="1" dirty="0"/>
              <a:t>Induction:</a:t>
            </a:r>
            <a:r>
              <a:rPr lang="en-US" sz="3200" dirty="0"/>
              <a:t> </a:t>
            </a:r>
            <a:r>
              <a:rPr lang="en-US" sz="3200" b="1" dirty="0"/>
              <a:t>12 ETDP SETA </a:t>
            </a:r>
            <a:r>
              <a:rPr lang="en-US" sz="3200" dirty="0"/>
              <a:t>Interns attended the  internal induction programme.</a:t>
            </a:r>
          </a:p>
          <a:p>
            <a:pPr marL="0" indent="0" algn="just">
              <a:buNone/>
            </a:pPr>
            <a:endParaRPr lang="en-ZA" sz="3200" b="1" u="sng" dirty="0"/>
          </a:p>
          <a:p>
            <a:pPr marL="0" indent="0" algn="just">
              <a:buNone/>
            </a:pPr>
            <a:r>
              <a:rPr lang="en-US" sz="3200" b="1" u="sng" dirty="0"/>
              <a:t>Labour Relations</a:t>
            </a:r>
          </a:p>
          <a:p>
            <a:pPr algn="just"/>
            <a:r>
              <a:rPr lang="en-ZA" sz="3200" b="1" dirty="0"/>
              <a:t>20 managers </a:t>
            </a:r>
            <a:r>
              <a:rPr lang="en-ZA" sz="3200" dirty="0"/>
              <a:t>were trained in the </a:t>
            </a:r>
            <a:r>
              <a:rPr lang="en-ZA" sz="3200" b="1" dirty="0"/>
              <a:t>management of discipline</a:t>
            </a:r>
            <a:r>
              <a:rPr lang="en-ZA" sz="3200" dirty="0"/>
              <a:t> in the Department</a:t>
            </a:r>
            <a:r>
              <a:rPr lang="en-ZA" sz="2000" dirty="0"/>
              <a:t>. </a:t>
            </a:r>
            <a:endParaRPr lang="en-ZA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34565"/>
            <a:ext cx="1691680" cy="69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1273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56" y="0"/>
            <a:ext cx="8028384" cy="908720"/>
          </a:xfrm>
        </p:spPr>
        <p:txBody>
          <a:bodyPr>
            <a:normAutofit/>
          </a:bodyPr>
          <a:lstStyle/>
          <a:p>
            <a:r>
              <a:rPr lang="en-ZA" sz="2800" b="1" dirty="0">
                <a:solidFill>
                  <a:srgbClr val="C0504D">
                    <a:lumMod val="75000"/>
                  </a:srgbClr>
                </a:solidFill>
              </a:rPr>
              <a:t>PROGRAMME 1 ... </a:t>
            </a:r>
            <a:r>
              <a:rPr lang="en-ZA" sz="280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875852"/>
            <a:ext cx="8712968" cy="521744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ZA" sz="1950" b="1" u="sng" dirty="0"/>
              <a:t>Government Information Technology Officer (GITO)</a:t>
            </a:r>
          </a:p>
          <a:p>
            <a:pPr algn="just"/>
            <a:r>
              <a:rPr lang="en-ZA" sz="1950" b="1" dirty="0"/>
              <a:t>Enhancement of critical business applications:</a:t>
            </a:r>
            <a:r>
              <a:rPr lang="en-ZA" sz="1950" dirty="0"/>
              <a:t> </a:t>
            </a:r>
            <a:r>
              <a:rPr lang="en-ZA" sz="1950" b="1" dirty="0"/>
              <a:t>3 Security changes</a:t>
            </a:r>
            <a:r>
              <a:rPr lang="en-ZA" sz="1950" dirty="0"/>
              <a:t>, </a:t>
            </a:r>
            <a:r>
              <a:rPr lang="en-ZA" sz="1950" b="1" dirty="0"/>
              <a:t>4 Infrastructure capacity changes</a:t>
            </a:r>
            <a:r>
              <a:rPr lang="en-ZA" sz="1950" dirty="0"/>
              <a:t> and </a:t>
            </a:r>
            <a:r>
              <a:rPr lang="en-ZA" sz="1950" b="1" dirty="0"/>
              <a:t>8 </a:t>
            </a:r>
            <a:r>
              <a:rPr lang="en-ZA" sz="1950" dirty="0"/>
              <a:t>of the 25 System Changes required by the Application Owners. </a:t>
            </a:r>
          </a:p>
          <a:p>
            <a:pPr algn="just"/>
            <a:r>
              <a:rPr lang="en-US" sz="1950" b="1" dirty="0"/>
              <a:t>Refreshment</a:t>
            </a:r>
            <a:r>
              <a:rPr lang="en-US" sz="1950" dirty="0"/>
              <a:t> of the Virtual Private Network </a:t>
            </a:r>
            <a:r>
              <a:rPr lang="en-US" sz="1950" b="1" dirty="0"/>
              <a:t>(VPN) </a:t>
            </a:r>
            <a:r>
              <a:rPr lang="en-US" sz="1950" dirty="0"/>
              <a:t>was completed.</a:t>
            </a:r>
          </a:p>
          <a:p>
            <a:pPr algn="just"/>
            <a:endParaRPr lang="en-US" sz="1950" dirty="0"/>
          </a:p>
          <a:p>
            <a:pPr marL="0" indent="0" algn="just">
              <a:buNone/>
            </a:pPr>
            <a:r>
              <a:rPr lang="en-ZA" sz="1950" b="1" dirty="0"/>
              <a:t>LEGAL AND LEGISLATIVE SERVICES</a:t>
            </a:r>
            <a:endParaRPr lang="en-ZA" sz="1950" b="1" u="sng" dirty="0"/>
          </a:p>
          <a:p>
            <a:pPr marL="0" indent="0" algn="just">
              <a:buNone/>
            </a:pPr>
            <a:r>
              <a:rPr lang="en-ZA" sz="1950" b="1" u="sng" dirty="0"/>
              <a:t>Legislative Services</a:t>
            </a:r>
            <a:endParaRPr lang="en-ZA" sz="1950" b="1" dirty="0"/>
          </a:p>
          <a:p>
            <a:pPr algn="just"/>
            <a:r>
              <a:rPr lang="en-ZA" sz="1950" b="1" i="1" dirty="0"/>
              <a:t>Basic Education Laws Amendment (BELA) Bill:</a:t>
            </a:r>
            <a:r>
              <a:rPr lang="en-ZA" sz="1950" i="1" dirty="0"/>
              <a:t> </a:t>
            </a:r>
            <a:r>
              <a:rPr lang="en-ZA" sz="1950" dirty="0"/>
              <a:t>The Task Team has to date had </a:t>
            </a:r>
            <a:r>
              <a:rPr lang="en-ZA" sz="1950" b="1" dirty="0"/>
              <a:t>7 meetings </a:t>
            </a:r>
            <a:r>
              <a:rPr lang="en-ZA" sz="1950" dirty="0"/>
              <a:t>and has made considerable progress in considering the comments received.</a:t>
            </a:r>
          </a:p>
          <a:p>
            <a:pPr algn="just"/>
            <a:r>
              <a:rPr lang="en-US" sz="1950" b="1" i="1" dirty="0"/>
              <a:t>Regulations on Conditions of Hostels at special Schools: </a:t>
            </a:r>
            <a:r>
              <a:rPr lang="en-US" sz="1950" dirty="0"/>
              <a:t>The Department is in the process of </a:t>
            </a:r>
            <a:r>
              <a:rPr lang="en-US" sz="1950" b="1" dirty="0"/>
              <a:t>drafting Regulations on Conditions of Hostels at Special Schools</a:t>
            </a:r>
            <a:r>
              <a:rPr lang="en-US" sz="1950" dirty="0"/>
              <a:t>. A </a:t>
            </a:r>
            <a:r>
              <a:rPr lang="en-US" sz="1950" b="1" dirty="0"/>
              <a:t>Task Team </a:t>
            </a:r>
            <a:r>
              <a:rPr lang="en-US" sz="1950" dirty="0"/>
              <a:t>consisting of officials from National and Provincial Education Departments was </a:t>
            </a:r>
            <a:r>
              <a:rPr lang="en-US" sz="1950" b="1" dirty="0"/>
              <a:t>appointed.</a:t>
            </a:r>
            <a:endParaRPr lang="en-ZA" sz="1950" b="1" dirty="0"/>
          </a:p>
          <a:p>
            <a:pPr algn="just"/>
            <a:endParaRPr lang="en-ZA" sz="1950" b="1" u="sng" dirty="0"/>
          </a:p>
          <a:p>
            <a:pPr marL="0" indent="0">
              <a:buNone/>
            </a:pPr>
            <a:endParaRPr lang="en-ZA" sz="19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z="1800" smtClean="0">
                <a:solidFill>
                  <a:schemeClr val="tx1"/>
                </a:solidFill>
              </a:rPr>
              <a:pPr/>
              <a:t>15</a:t>
            </a:fld>
            <a:endParaRPr lang="en-ZA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34565"/>
            <a:ext cx="1691680" cy="69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8456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56" y="44624"/>
            <a:ext cx="8028384" cy="770034"/>
          </a:xfrm>
        </p:spPr>
        <p:txBody>
          <a:bodyPr>
            <a:normAutofit/>
          </a:bodyPr>
          <a:lstStyle/>
          <a:p>
            <a:r>
              <a:rPr lang="en-ZA" dirty="0"/>
              <a:t>PROGRAMME 1…</a:t>
            </a:r>
            <a:endParaRPr lang="en-ZA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861689"/>
            <a:ext cx="8784976" cy="54476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ZA" sz="2000" b="1" dirty="0"/>
              <a:t>STRATEGIC PLANNING, RESEARCH AND CO-ORDINATION</a:t>
            </a:r>
            <a:endParaRPr lang="en-ZA" sz="2000" b="1" u="sng" dirty="0"/>
          </a:p>
          <a:p>
            <a:pPr marL="0" indent="0">
              <a:buNone/>
            </a:pPr>
            <a:r>
              <a:rPr lang="en-ZA" sz="2000" b="1" u="sng" dirty="0"/>
              <a:t>Strategic Planning and Reporting</a:t>
            </a:r>
          </a:p>
          <a:p>
            <a:pPr algn="just"/>
            <a:r>
              <a:rPr lang="en-ZA" sz="2000" dirty="0"/>
              <a:t>The </a:t>
            </a:r>
            <a:r>
              <a:rPr lang="en-ZA" sz="2000" b="1" dirty="0"/>
              <a:t>Annual Performance Plan of 2018/19 </a:t>
            </a:r>
            <a:r>
              <a:rPr lang="en-ZA" sz="2000" dirty="0"/>
              <a:t>was </a:t>
            </a:r>
            <a:r>
              <a:rPr lang="en-ZA" sz="2000" b="1" dirty="0"/>
              <a:t>analysed</a:t>
            </a:r>
            <a:r>
              <a:rPr lang="en-ZA" sz="2000" dirty="0"/>
              <a:t> and </a:t>
            </a:r>
            <a:r>
              <a:rPr lang="en-ZA" sz="2000" b="1" dirty="0"/>
              <a:t>reviewed</a:t>
            </a:r>
            <a:r>
              <a:rPr lang="en-ZA" sz="2000" dirty="0"/>
              <a:t> in preparation for the </a:t>
            </a:r>
            <a:r>
              <a:rPr lang="en-ZA" sz="2000" b="1" dirty="0"/>
              <a:t>development</a:t>
            </a:r>
            <a:r>
              <a:rPr lang="en-ZA" sz="2000" dirty="0"/>
              <a:t> of the </a:t>
            </a:r>
            <a:r>
              <a:rPr lang="en-ZA" sz="2000" b="1" dirty="0"/>
              <a:t>1</a:t>
            </a:r>
            <a:r>
              <a:rPr lang="en-ZA" sz="2000" b="1" baseline="30000" dirty="0"/>
              <a:t>st</a:t>
            </a:r>
            <a:r>
              <a:rPr lang="en-ZA" sz="2000" b="1" dirty="0"/>
              <a:t> draft 2019/20 APP</a:t>
            </a:r>
            <a:r>
              <a:rPr lang="en-ZA" sz="2000" dirty="0"/>
              <a:t>.</a:t>
            </a:r>
          </a:p>
          <a:p>
            <a:pPr algn="just"/>
            <a:r>
              <a:rPr lang="en-ZA" sz="2000" dirty="0"/>
              <a:t>The </a:t>
            </a:r>
            <a:r>
              <a:rPr lang="en-ZA" sz="2000" b="1" dirty="0"/>
              <a:t>validated Departmental Quarter 3 </a:t>
            </a:r>
            <a:r>
              <a:rPr lang="en-ZA" sz="2000" dirty="0"/>
              <a:t>and </a:t>
            </a:r>
            <a:r>
              <a:rPr lang="en-ZA" sz="2000" b="1" dirty="0"/>
              <a:t>Quarter 4 </a:t>
            </a:r>
            <a:r>
              <a:rPr lang="en-ZA" sz="2000" dirty="0"/>
              <a:t>performance reports were </a:t>
            </a:r>
            <a:r>
              <a:rPr lang="en-ZA" sz="2000" b="1" dirty="0"/>
              <a:t>submitted </a:t>
            </a:r>
            <a:r>
              <a:rPr lang="en-ZA" sz="2000" dirty="0"/>
              <a:t>to the DPME and National Treasury on </a:t>
            </a:r>
            <a:r>
              <a:rPr lang="en-ZA" sz="2000" b="1" dirty="0"/>
              <a:t>31 May 2018</a:t>
            </a:r>
            <a:r>
              <a:rPr lang="en-ZA" sz="2000" dirty="0"/>
              <a:t>. </a:t>
            </a:r>
          </a:p>
          <a:p>
            <a:pPr algn="just"/>
            <a:r>
              <a:rPr lang="en-ZA" sz="2000" dirty="0"/>
              <a:t>The </a:t>
            </a:r>
            <a:r>
              <a:rPr lang="en-ZA" sz="2000" b="1" dirty="0"/>
              <a:t>draft 2017/18 Annual Report </a:t>
            </a:r>
            <a:r>
              <a:rPr lang="en-ZA" sz="2000" dirty="0"/>
              <a:t>was </a:t>
            </a:r>
            <a:r>
              <a:rPr lang="en-ZA" sz="2000" b="1" dirty="0"/>
              <a:t>submitted</a:t>
            </a:r>
            <a:r>
              <a:rPr lang="en-ZA" sz="2000" dirty="0"/>
              <a:t> to the AGSA, DPME and the  NT on </a:t>
            </a:r>
            <a:r>
              <a:rPr lang="en-ZA" sz="2000" b="1" dirty="0"/>
              <a:t>31 May 2018</a:t>
            </a:r>
            <a:r>
              <a:rPr lang="en-ZA" sz="2000" dirty="0"/>
              <a:t>. </a:t>
            </a:r>
          </a:p>
          <a:p>
            <a:pPr algn="just"/>
            <a:r>
              <a:rPr lang="en-ZA" sz="2000" dirty="0"/>
              <a:t>A </a:t>
            </a:r>
            <a:r>
              <a:rPr lang="en-ZA" sz="2000" b="1" dirty="0"/>
              <a:t>War Room Session </a:t>
            </a:r>
            <a:r>
              <a:rPr lang="en-ZA" sz="2000" dirty="0"/>
              <a:t>was </a:t>
            </a:r>
            <a:r>
              <a:rPr lang="en-ZA" sz="2000" b="1" dirty="0"/>
              <a:t>convened </a:t>
            </a:r>
            <a:r>
              <a:rPr lang="en-ZA" sz="2000" dirty="0"/>
              <a:t>by DPME on </a:t>
            </a:r>
            <a:r>
              <a:rPr lang="en-ZA" sz="2000" b="1" dirty="0"/>
              <a:t>22 May 2018 </a:t>
            </a:r>
            <a:r>
              <a:rPr lang="en-ZA" sz="2000" dirty="0"/>
              <a:t>for the department to register and </a:t>
            </a:r>
            <a:r>
              <a:rPr lang="en-ZA" sz="2000" b="1" dirty="0"/>
              <a:t>configure </a:t>
            </a:r>
            <a:r>
              <a:rPr lang="en-ZA" sz="2000" dirty="0"/>
              <a:t>the </a:t>
            </a:r>
            <a:r>
              <a:rPr lang="en-ZA" sz="2000" b="1" dirty="0"/>
              <a:t>2018/19 APPs </a:t>
            </a:r>
            <a:r>
              <a:rPr lang="en-ZA" sz="2000" dirty="0"/>
              <a:t>on the new </a:t>
            </a:r>
            <a:r>
              <a:rPr lang="en-ZA" sz="2000" b="1" dirty="0"/>
              <a:t>Electronic Quarterly Performance Reporting System  (</a:t>
            </a:r>
            <a:r>
              <a:rPr lang="en-ZA" sz="2000" b="1" dirty="0" err="1"/>
              <a:t>eQPRS</a:t>
            </a:r>
            <a:r>
              <a:rPr lang="en-ZA" sz="2000" b="1" dirty="0"/>
              <a:t>) being implemented.</a:t>
            </a:r>
          </a:p>
          <a:p>
            <a:pPr algn="just"/>
            <a:r>
              <a:rPr lang="en-ZA" sz="2000" dirty="0"/>
              <a:t>The </a:t>
            </a:r>
            <a:r>
              <a:rPr lang="en-ZA" sz="2000" b="1" dirty="0"/>
              <a:t>Outcome 7, 13 &amp; 14 reports </a:t>
            </a:r>
            <a:r>
              <a:rPr lang="en-ZA" sz="2000" dirty="0"/>
              <a:t>for 2017/18 were </a:t>
            </a:r>
            <a:r>
              <a:rPr lang="en-ZA" sz="2000" b="1" dirty="0"/>
              <a:t>submitted</a:t>
            </a:r>
            <a:r>
              <a:rPr lang="en-ZA" sz="2000" dirty="0"/>
              <a:t> </a:t>
            </a:r>
            <a:r>
              <a:rPr lang="en-ZA" sz="2000" b="1" dirty="0"/>
              <a:t>to</a:t>
            </a:r>
            <a:r>
              <a:rPr lang="en-ZA" sz="2000" dirty="0"/>
              <a:t> the </a:t>
            </a:r>
            <a:r>
              <a:rPr lang="en-ZA" sz="2000" b="1" dirty="0"/>
              <a:t>lead</a:t>
            </a:r>
            <a:r>
              <a:rPr lang="en-ZA" sz="2000" dirty="0"/>
              <a:t> </a:t>
            </a:r>
            <a:r>
              <a:rPr lang="en-ZA" sz="2000" b="1" dirty="0"/>
              <a:t>Departments</a:t>
            </a:r>
            <a:r>
              <a:rPr lang="en-ZA" sz="2000" dirty="0"/>
              <a:t> as per reporting </a:t>
            </a:r>
            <a:r>
              <a:rPr lang="en-ZA" sz="2000" dirty="0" smtClean="0"/>
              <a:t>obligation.</a:t>
            </a:r>
            <a:endParaRPr lang="en-ZA" sz="2000" dirty="0"/>
          </a:p>
          <a:p>
            <a:pPr algn="just"/>
            <a:r>
              <a:rPr lang="en-ZA" sz="2000" dirty="0"/>
              <a:t>The </a:t>
            </a:r>
            <a:r>
              <a:rPr lang="en-ZA" sz="2000" b="1" dirty="0"/>
              <a:t>Quarter 4 Provincial sector reports </a:t>
            </a:r>
            <a:r>
              <a:rPr lang="en-ZA" sz="2000" dirty="0"/>
              <a:t>for 2017/18 were analysed and </a:t>
            </a:r>
            <a:r>
              <a:rPr lang="en-ZA" sz="2000" b="1" dirty="0"/>
              <a:t>presented</a:t>
            </a:r>
            <a:r>
              <a:rPr lang="en-ZA" sz="2000" dirty="0"/>
              <a:t> at the </a:t>
            </a:r>
            <a:r>
              <a:rPr lang="en-ZA" sz="2000" b="1" dirty="0"/>
              <a:t>HEDCOM</a:t>
            </a:r>
            <a:r>
              <a:rPr lang="en-ZA" sz="2000" dirty="0"/>
              <a:t> </a:t>
            </a:r>
            <a:r>
              <a:rPr lang="en-ZA" sz="2000" b="1" dirty="0"/>
              <a:t>Sub-Committee</a:t>
            </a:r>
            <a:r>
              <a:rPr lang="en-ZA" sz="2000" dirty="0"/>
              <a:t> on </a:t>
            </a:r>
            <a:r>
              <a:rPr lang="en-ZA" sz="2000" b="1" dirty="0"/>
              <a:t>06 June 2018.</a:t>
            </a:r>
          </a:p>
          <a:p>
            <a:pPr algn="just"/>
            <a:endParaRPr lang="en-ZA" sz="2000" dirty="0"/>
          </a:p>
          <a:p>
            <a:pPr marL="0" indent="0">
              <a:buNone/>
            </a:pPr>
            <a:endParaRPr lang="en-ZA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z="1800" smtClean="0">
                <a:solidFill>
                  <a:schemeClr val="tx1"/>
                </a:solidFill>
              </a:rPr>
              <a:pPr/>
              <a:t>16</a:t>
            </a:fld>
            <a:endParaRPr lang="en-ZA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34565"/>
            <a:ext cx="1691680" cy="69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2226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64" y="44624"/>
            <a:ext cx="8028384" cy="908720"/>
          </a:xfrm>
        </p:spPr>
        <p:txBody>
          <a:bodyPr/>
          <a:lstStyle/>
          <a:p>
            <a:r>
              <a:rPr lang="en-ZA" dirty="0">
                <a:solidFill>
                  <a:srgbClr val="C0504D">
                    <a:lumMod val="75000"/>
                  </a:srgbClr>
                </a:solidFill>
              </a:rPr>
              <a:t>PROGRAMME 1…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772" y="953344"/>
            <a:ext cx="8712968" cy="5001420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en-ZA" sz="2400" b="1" u="sng" dirty="0"/>
              <a:t>Strategic Planning and Reporting </a:t>
            </a:r>
          </a:p>
          <a:p>
            <a:pPr lvl="0" algn="just"/>
            <a:r>
              <a:rPr lang="en-ZA" sz="2400" dirty="0">
                <a:solidFill>
                  <a:prstClr val="black"/>
                </a:solidFill>
              </a:rPr>
              <a:t>The </a:t>
            </a:r>
            <a:r>
              <a:rPr lang="en-ZA" sz="2400" b="1" dirty="0">
                <a:solidFill>
                  <a:prstClr val="black"/>
                </a:solidFill>
              </a:rPr>
              <a:t>finalised Programme Performance </a:t>
            </a:r>
            <a:r>
              <a:rPr lang="en-ZA" sz="2400" b="1" dirty="0" err="1" smtClean="0">
                <a:solidFill>
                  <a:prstClr val="black"/>
                </a:solidFill>
              </a:rPr>
              <a:t>MeasureS</a:t>
            </a:r>
            <a:r>
              <a:rPr lang="en-ZA" sz="2400" b="1" dirty="0" smtClean="0">
                <a:solidFill>
                  <a:prstClr val="black"/>
                </a:solidFill>
              </a:rPr>
              <a:t> </a:t>
            </a:r>
            <a:r>
              <a:rPr lang="en-ZA" sz="2400" b="1" dirty="0">
                <a:solidFill>
                  <a:prstClr val="black"/>
                </a:solidFill>
              </a:rPr>
              <a:t>( PPMs)</a:t>
            </a:r>
            <a:r>
              <a:rPr lang="en-ZA" sz="2400" dirty="0">
                <a:solidFill>
                  <a:prstClr val="black"/>
                </a:solidFill>
              </a:rPr>
              <a:t> were </a:t>
            </a:r>
            <a:r>
              <a:rPr lang="en-ZA" sz="2400" b="1" dirty="0">
                <a:solidFill>
                  <a:prstClr val="black"/>
                </a:solidFill>
              </a:rPr>
              <a:t>sent to </a:t>
            </a:r>
            <a:r>
              <a:rPr lang="en-ZA" sz="2400" b="1" dirty="0" smtClean="0">
                <a:solidFill>
                  <a:prstClr val="black"/>
                </a:solidFill>
              </a:rPr>
              <a:t>PEDs </a:t>
            </a:r>
            <a:r>
              <a:rPr lang="en-ZA" sz="2400" dirty="0">
                <a:solidFill>
                  <a:prstClr val="black"/>
                </a:solidFill>
              </a:rPr>
              <a:t>in preparation for incorporation within the 2019/20 First Draft APPs. </a:t>
            </a:r>
          </a:p>
          <a:p>
            <a:pPr lvl="0" algn="just"/>
            <a:r>
              <a:rPr lang="en-ZA" sz="2400" dirty="0">
                <a:solidFill>
                  <a:prstClr val="black"/>
                </a:solidFill>
              </a:rPr>
              <a:t>Quarter 1 </a:t>
            </a:r>
            <a:r>
              <a:rPr lang="en-ZA" sz="2400" b="1" dirty="0">
                <a:solidFill>
                  <a:prstClr val="black"/>
                </a:solidFill>
              </a:rPr>
              <a:t>Branch Reviews </a:t>
            </a:r>
            <a:r>
              <a:rPr lang="en-ZA" sz="2400" dirty="0">
                <a:solidFill>
                  <a:prstClr val="black"/>
                </a:solidFill>
              </a:rPr>
              <a:t>were convened.</a:t>
            </a:r>
          </a:p>
          <a:p>
            <a:pPr marL="0" lvl="0" indent="0" algn="just">
              <a:buNone/>
            </a:pPr>
            <a:endParaRPr lang="en-ZA" sz="2400" dirty="0">
              <a:solidFill>
                <a:prstClr val="black"/>
              </a:solidFill>
            </a:endParaRPr>
          </a:p>
          <a:p>
            <a:pPr marL="0" lvl="0" indent="0" algn="just">
              <a:buNone/>
            </a:pPr>
            <a:r>
              <a:rPr lang="en-ZA" sz="2400" b="1" u="sng" dirty="0">
                <a:solidFill>
                  <a:prstClr val="black"/>
                </a:solidFill>
              </a:rPr>
              <a:t>Research Co-ordination, Monitoring and Evaluation (RCME)</a:t>
            </a:r>
            <a:endParaRPr lang="en-ZA" sz="2400" dirty="0">
              <a:solidFill>
                <a:prstClr val="black"/>
              </a:solidFill>
            </a:endParaRPr>
          </a:p>
          <a:p>
            <a:pPr lvl="0"/>
            <a:r>
              <a:rPr lang="en-ZA" sz="2400" b="1" dirty="0">
                <a:solidFill>
                  <a:prstClr val="black"/>
                </a:solidFill>
              </a:rPr>
              <a:t>Learner Transport Programme Evaluation: </a:t>
            </a:r>
            <a:r>
              <a:rPr lang="en-ZA" sz="2400" dirty="0">
                <a:solidFill>
                  <a:prstClr val="black"/>
                </a:solidFill>
              </a:rPr>
              <a:t>An implementation evaluation is currently </a:t>
            </a:r>
            <a:r>
              <a:rPr lang="en-ZA" sz="2400" b="1" dirty="0">
                <a:solidFill>
                  <a:prstClr val="black"/>
                </a:solidFill>
              </a:rPr>
              <a:t>underway</a:t>
            </a:r>
            <a:r>
              <a:rPr lang="en-ZA" sz="2400" dirty="0">
                <a:solidFill>
                  <a:prstClr val="black"/>
                </a:solidFill>
              </a:rPr>
              <a:t>. Survey instruments were designed and submitted on 29 May 2018. A </a:t>
            </a:r>
            <a:r>
              <a:rPr lang="en-ZA" sz="2400" b="1" dirty="0">
                <a:solidFill>
                  <a:prstClr val="black"/>
                </a:solidFill>
              </a:rPr>
              <a:t>draft pilot report </a:t>
            </a:r>
            <a:r>
              <a:rPr lang="en-ZA" sz="2400" dirty="0">
                <a:solidFill>
                  <a:prstClr val="black"/>
                </a:solidFill>
              </a:rPr>
              <a:t>was also </a:t>
            </a:r>
            <a:r>
              <a:rPr lang="en-ZA" sz="2400" b="1" dirty="0">
                <a:solidFill>
                  <a:prstClr val="black"/>
                </a:solidFill>
              </a:rPr>
              <a:t>submitted</a:t>
            </a:r>
            <a:r>
              <a:rPr lang="en-ZA" sz="2400" dirty="0">
                <a:solidFill>
                  <a:prstClr val="black"/>
                </a:solidFill>
              </a:rPr>
              <a:t> on 29 May 2018. </a:t>
            </a:r>
          </a:p>
          <a:p>
            <a:pPr lvl="0"/>
            <a:r>
              <a:rPr lang="en-ZA" sz="2400" b="1" dirty="0">
                <a:solidFill>
                  <a:prstClr val="black"/>
                </a:solidFill>
              </a:rPr>
              <a:t>Early Grade Reading Study II Mpumalanga: </a:t>
            </a:r>
            <a:r>
              <a:rPr lang="en-ZA" sz="2400" dirty="0">
                <a:solidFill>
                  <a:prstClr val="black"/>
                </a:solidFill>
              </a:rPr>
              <a:t>In 2018 the Grade 2 </a:t>
            </a:r>
            <a:r>
              <a:rPr lang="en-ZA" sz="2400" b="1" dirty="0">
                <a:solidFill>
                  <a:prstClr val="black"/>
                </a:solidFill>
              </a:rPr>
              <a:t>teachers</a:t>
            </a:r>
            <a:r>
              <a:rPr lang="en-ZA" sz="2400" dirty="0">
                <a:solidFill>
                  <a:prstClr val="black"/>
                </a:solidFill>
              </a:rPr>
              <a:t> participating in the study </a:t>
            </a:r>
            <a:r>
              <a:rPr lang="en-ZA" sz="2400" b="1" dirty="0" smtClean="0">
                <a:solidFill>
                  <a:prstClr val="black"/>
                </a:solidFill>
              </a:rPr>
              <a:t>received</a:t>
            </a:r>
            <a:r>
              <a:rPr lang="en-ZA" sz="2400" dirty="0" smtClean="0">
                <a:solidFill>
                  <a:prstClr val="black"/>
                </a:solidFill>
              </a:rPr>
              <a:t> </a:t>
            </a:r>
            <a:r>
              <a:rPr lang="en-ZA" sz="2400" b="1" dirty="0">
                <a:solidFill>
                  <a:prstClr val="black"/>
                </a:solidFill>
              </a:rPr>
              <a:t>learning and teaching support material, training and coaching.  </a:t>
            </a:r>
          </a:p>
          <a:p>
            <a:pPr lvl="0" algn="just"/>
            <a:endParaRPr lang="en-ZA" sz="2000" u="sng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z="1800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34565"/>
            <a:ext cx="1691680" cy="69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7943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56" y="44624"/>
            <a:ext cx="8028384" cy="908720"/>
          </a:xfrm>
        </p:spPr>
        <p:txBody>
          <a:bodyPr>
            <a:normAutofit/>
          </a:bodyPr>
          <a:lstStyle/>
          <a:p>
            <a:r>
              <a:rPr lang="en-ZA" dirty="0">
                <a:solidFill>
                  <a:srgbClr val="C0504D">
                    <a:lumMod val="75000"/>
                  </a:srgbClr>
                </a:solidFill>
              </a:rPr>
              <a:t>PROGRAMME 1…</a:t>
            </a:r>
            <a:endParaRPr lang="en-ZA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ZA" sz="2400" b="1" u="sng" dirty="0">
                <a:solidFill>
                  <a:prstClr val="black"/>
                </a:solidFill>
              </a:rPr>
              <a:t>Research Co-ordination, Monitoring and Evaluation (RCME)</a:t>
            </a:r>
          </a:p>
          <a:p>
            <a:pPr lvl="0"/>
            <a:r>
              <a:rPr lang="en-ZA" sz="2400" b="1" dirty="0">
                <a:solidFill>
                  <a:prstClr val="black"/>
                </a:solidFill>
              </a:rPr>
              <a:t>Early Grade Reading Study I North West: </a:t>
            </a:r>
            <a:r>
              <a:rPr lang="en-ZA" sz="2400" dirty="0">
                <a:solidFill>
                  <a:prstClr val="black"/>
                </a:solidFill>
              </a:rPr>
              <a:t>The </a:t>
            </a:r>
            <a:r>
              <a:rPr lang="en-ZA" sz="2400" b="1" dirty="0">
                <a:solidFill>
                  <a:prstClr val="black"/>
                </a:solidFill>
              </a:rPr>
              <a:t>extension</a:t>
            </a:r>
            <a:r>
              <a:rPr lang="en-ZA" sz="2400" dirty="0">
                <a:solidFill>
                  <a:prstClr val="black"/>
                </a:solidFill>
              </a:rPr>
              <a:t> of EGRS I in NW in </a:t>
            </a:r>
            <a:r>
              <a:rPr lang="en-ZA" sz="2400" b="1" dirty="0">
                <a:solidFill>
                  <a:prstClr val="black"/>
                </a:solidFill>
              </a:rPr>
              <a:t>2019 and 2020 </a:t>
            </a:r>
            <a:r>
              <a:rPr lang="en-ZA" sz="2400" dirty="0">
                <a:solidFill>
                  <a:prstClr val="black"/>
                </a:solidFill>
              </a:rPr>
              <a:t>has been finalised through </a:t>
            </a:r>
            <a:r>
              <a:rPr lang="en-ZA" sz="2400" b="1" dirty="0">
                <a:solidFill>
                  <a:prstClr val="black"/>
                </a:solidFill>
              </a:rPr>
              <a:t>USAID</a:t>
            </a:r>
            <a:r>
              <a:rPr lang="en-ZA" sz="2400" dirty="0">
                <a:solidFill>
                  <a:prstClr val="black"/>
                </a:solidFill>
              </a:rPr>
              <a:t> </a:t>
            </a:r>
            <a:r>
              <a:rPr lang="en-ZA" sz="2400" b="1" dirty="0">
                <a:solidFill>
                  <a:prstClr val="black"/>
                </a:solidFill>
              </a:rPr>
              <a:t>funding</a:t>
            </a:r>
            <a:r>
              <a:rPr lang="en-ZA" sz="2400" dirty="0">
                <a:solidFill>
                  <a:prstClr val="black"/>
                </a:solidFill>
              </a:rPr>
              <a:t>. The </a:t>
            </a:r>
            <a:r>
              <a:rPr lang="en-ZA" sz="2400" b="1" dirty="0">
                <a:solidFill>
                  <a:prstClr val="black"/>
                </a:solidFill>
              </a:rPr>
              <a:t>Improvement Plan </a:t>
            </a:r>
            <a:r>
              <a:rPr lang="en-ZA" sz="2400" dirty="0">
                <a:solidFill>
                  <a:prstClr val="black"/>
                </a:solidFill>
              </a:rPr>
              <a:t>and </a:t>
            </a:r>
            <a:r>
              <a:rPr lang="en-ZA" sz="2400" b="1" dirty="0">
                <a:solidFill>
                  <a:prstClr val="black"/>
                </a:solidFill>
              </a:rPr>
              <a:t>Management Response </a:t>
            </a:r>
            <a:r>
              <a:rPr lang="en-ZA" sz="2400" dirty="0">
                <a:solidFill>
                  <a:prstClr val="black"/>
                </a:solidFill>
              </a:rPr>
              <a:t>has been </a:t>
            </a:r>
            <a:r>
              <a:rPr lang="en-ZA" sz="2400" b="1" dirty="0">
                <a:solidFill>
                  <a:prstClr val="black"/>
                </a:solidFill>
              </a:rPr>
              <a:t>signed</a:t>
            </a:r>
            <a:r>
              <a:rPr lang="en-ZA" sz="2400" dirty="0">
                <a:solidFill>
                  <a:prstClr val="black"/>
                </a:solidFill>
              </a:rPr>
              <a:t>. </a:t>
            </a:r>
          </a:p>
          <a:p>
            <a:pPr lvl="0"/>
            <a:r>
              <a:rPr lang="en-ZA" sz="2400" b="1" dirty="0">
                <a:solidFill>
                  <a:prstClr val="black"/>
                </a:solidFill>
              </a:rPr>
              <a:t>Sustainable Development Goals</a:t>
            </a:r>
            <a:r>
              <a:rPr lang="en-ZA" sz="2400" dirty="0">
                <a:solidFill>
                  <a:prstClr val="black"/>
                </a:solidFill>
              </a:rPr>
              <a:t>: Attended first </a:t>
            </a:r>
            <a:r>
              <a:rPr lang="en-ZA" sz="2400" b="1" dirty="0">
                <a:solidFill>
                  <a:prstClr val="black"/>
                </a:solidFill>
              </a:rPr>
              <a:t>workshop</a:t>
            </a:r>
            <a:r>
              <a:rPr lang="en-ZA" sz="2400" dirty="0">
                <a:solidFill>
                  <a:prstClr val="black"/>
                </a:solidFill>
              </a:rPr>
              <a:t> co-ordinated </a:t>
            </a:r>
            <a:r>
              <a:rPr lang="en-ZA" sz="2400" b="1" dirty="0">
                <a:solidFill>
                  <a:prstClr val="black"/>
                </a:solidFill>
              </a:rPr>
              <a:t>by Statistics SA </a:t>
            </a:r>
            <a:r>
              <a:rPr lang="en-ZA" sz="2400" dirty="0">
                <a:solidFill>
                  <a:prstClr val="black"/>
                </a:solidFill>
              </a:rPr>
              <a:t>in preparation for the </a:t>
            </a:r>
            <a:r>
              <a:rPr lang="en-ZA" sz="2400" b="1" dirty="0">
                <a:solidFill>
                  <a:prstClr val="black"/>
                </a:solidFill>
              </a:rPr>
              <a:t>2019 country report. </a:t>
            </a:r>
          </a:p>
          <a:p>
            <a:pPr lvl="0"/>
            <a:r>
              <a:rPr lang="en-ZA" sz="2400" b="1" dirty="0">
                <a:solidFill>
                  <a:prstClr val="black"/>
                </a:solidFill>
              </a:rPr>
              <a:t>School Monitoring Survey</a:t>
            </a:r>
            <a:r>
              <a:rPr lang="en-ZA" sz="2400" dirty="0">
                <a:solidFill>
                  <a:prstClr val="black"/>
                </a:solidFill>
              </a:rPr>
              <a:t>: </a:t>
            </a:r>
            <a:r>
              <a:rPr lang="en-ZA" sz="2400" b="1" dirty="0">
                <a:solidFill>
                  <a:prstClr val="black"/>
                </a:solidFill>
              </a:rPr>
              <a:t>Pre-draft reports received </a:t>
            </a:r>
            <a:r>
              <a:rPr lang="en-ZA" sz="2400" dirty="0">
                <a:solidFill>
                  <a:prstClr val="black"/>
                </a:solidFill>
              </a:rPr>
              <a:t>from service provider, co-ordinated </a:t>
            </a:r>
            <a:r>
              <a:rPr lang="en-ZA" sz="2400" b="1" dirty="0">
                <a:solidFill>
                  <a:prstClr val="black"/>
                </a:solidFill>
              </a:rPr>
              <a:t>inputs</a:t>
            </a:r>
            <a:r>
              <a:rPr lang="en-ZA" sz="2400" dirty="0">
                <a:solidFill>
                  <a:prstClr val="black"/>
                </a:solidFill>
              </a:rPr>
              <a:t> and </a:t>
            </a:r>
            <a:r>
              <a:rPr lang="en-ZA" sz="2400" b="1" dirty="0">
                <a:solidFill>
                  <a:prstClr val="black"/>
                </a:solidFill>
              </a:rPr>
              <a:t>reviews</a:t>
            </a:r>
            <a:r>
              <a:rPr lang="en-ZA" sz="2400" dirty="0">
                <a:solidFill>
                  <a:prstClr val="black"/>
                </a:solidFill>
              </a:rPr>
              <a:t> from the </a:t>
            </a:r>
            <a:r>
              <a:rPr lang="en-ZA" sz="2400" b="1" dirty="0">
                <a:solidFill>
                  <a:prstClr val="black"/>
                </a:solidFill>
              </a:rPr>
              <a:t>team</a:t>
            </a:r>
            <a:r>
              <a:rPr lang="en-ZA" sz="2400" dirty="0">
                <a:solidFill>
                  <a:prstClr val="black"/>
                </a:solidFill>
              </a:rPr>
              <a:t> and sessions </a:t>
            </a:r>
          </a:p>
          <a:p>
            <a:pPr lvl="0"/>
            <a:r>
              <a:rPr lang="en-ZA" sz="2400" b="1" dirty="0">
                <a:solidFill>
                  <a:prstClr val="black"/>
                </a:solidFill>
              </a:rPr>
              <a:t>District Capacity Building Training</a:t>
            </a:r>
            <a:r>
              <a:rPr lang="en-ZA" sz="2400" dirty="0">
                <a:solidFill>
                  <a:prstClr val="black"/>
                </a:solidFill>
              </a:rPr>
              <a:t>: A draft final </a:t>
            </a:r>
            <a:r>
              <a:rPr lang="en-ZA" sz="2400" b="1" dirty="0">
                <a:solidFill>
                  <a:prstClr val="black"/>
                </a:solidFill>
              </a:rPr>
              <a:t>report</a:t>
            </a:r>
            <a:r>
              <a:rPr lang="en-ZA" sz="2400" dirty="0">
                <a:solidFill>
                  <a:prstClr val="black"/>
                </a:solidFill>
              </a:rPr>
              <a:t> was </a:t>
            </a:r>
            <a:r>
              <a:rPr lang="en-ZA" sz="2400" b="1" dirty="0">
                <a:solidFill>
                  <a:prstClr val="black"/>
                </a:solidFill>
              </a:rPr>
              <a:t>submitted</a:t>
            </a:r>
            <a:r>
              <a:rPr lang="en-ZA" sz="2400" dirty="0">
                <a:solidFill>
                  <a:prstClr val="black"/>
                </a:solidFill>
              </a:rPr>
              <a:t> by </a:t>
            </a:r>
            <a:r>
              <a:rPr lang="en-ZA" sz="2400" dirty="0" err="1">
                <a:solidFill>
                  <a:prstClr val="black"/>
                </a:solidFill>
              </a:rPr>
              <a:t>ReSEP</a:t>
            </a:r>
            <a:r>
              <a:rPr lang="en-ZA" sz="2400" dirty="0">
                <a:solidFill>
                  <a:prstClr val="black"/>
                </a:solidFill>
              </a:rPr>
              <a:t> on 05 June 2018. </a:t>
            </a:r>
            <a:endParaRPr lang="en-ZA" sz="2400" b="1" dirty="0"/>
          </a:p>
          <a:p>
            <a:endParaRPr lang="en-ZA" sz="2000" dirty="0"/>
          </a:p>
          <a:p>
            <a:endParaRPr lang="en-ZA" sz="2000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z="1800" smtClean="0">
                <a:solidFill>
                  <a:schemeClr val="tx1"/>
                </a:solidFill>
              </a:rPr>
              <a:pPr/>
              <a:t>18</a:t>
            </a:fld>
            <a:endParaRPr lang="en-ZA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34565"/>
            <a:ext cx="1691680" cy="69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691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4624"/>
            <a:ext cx="8028384" cy="908720"/>
          </a:xfrm>
        </p:spPr>
        <p:txBody>
          <a:bodyPr>
            <a:normAutofit/>
          </a:bodyPr>
          <a:lstStyle/>
          <a:p>
            <a:r>
              <a:rPr lang="en-ZA" dirty="0">
                <a:solidFill>
                  <a:srgbClr val="C0504D">
                    <a:lumMod val="75000"/>
                  </a:srgbClr>
                </a:solidFill>
              </a:rPr>
              <a:t>PROGRAMME 1…</a:t>
            </a:r>
            <a:endParaRPr lang="en-ZA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en-ZA" sz="1800" dirty="0"/>
          </a:p>
          <a:p>
            <a:pPr marL="0" indent="0">
              <a:buNone/>
            </a:pPr>
            <a:r>
              <a:rPr lang="en-ZA" b="1" u="sng" dirty="0">
                <a:solidFill>
                  <a:prstClr val="black"/>
                </a:solidFill>
              </a:rPr>
              <a:t>Co-ordination and Secretarial Support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z="1800" smtClean="0">
                <a:solidFill>
                  <a:schemeClr val="tx1"/>
                </a:solidFill>
              </a:rPr>
              <a:pPr/>
              <a:t>19</a:t>
            </a:fld>
            <a:endParaRPr lang="en-ZA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4235" y="1844824"/>
            <a:ext cx="7675529" cy="42370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134565"/>
            <a:ext cx="1691680" cy="69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0795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cs typeface="Calibri" pitchFamily="34" charset="0"/>
              </a:rPr>
              <a:t>PRESENTATION OUTLINE </a:t>
            </a:r>
            <a:endParaRPr lang="en-ZA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31825" lvl="0" indent="-631825">
              <a:spcBef>
                <a:spcPts val="0"/>
              </a:spcBef>
              <a:buNone/>
              <a:defRPr/>
            </a:pPr>
            <a:r>
              <a:rPr lang="en-US" sz="4400" b="1" dirty="0">
                <a:solidFill>
                  <a:prstClr val="black"/>
                </a:solidFill>
                <a:cs typeface="Calibri" pitchFamily="34" charset="0"/>
              </a:rPr>
              <a:t>PART A</a:t>
            </a:r>
            <a:r>
              <a:rPr lang="en-US" sz="4400" dirty="0">
                <a:solidFill>
                  <a:prstClr val="black"/>
                </a:solidFill>
                <a:cs typeface="Calibri" pitchFamily="34" charset="0"/>
              </a:rPr>
              <a:t> </a:t>
            </a:r>
          </a:p>
          <a:p>
            <a:pPr marL="631825" lvl="0" indent="-631825">
              <a:spcBef>
                <a:spcPts val="0"/>
              </a:spcBef>
              <a:buNone/>
              <a:defRPr/>
            </a:pPr>
            <a:r>
              <a:rPr lang="en-US" sz="4400" dirty="0">
                <a:solidFill>
                  <a:prstClr val="black"/>
                </a:solidFill>
                <a:cs typeface="Calibri" pitchFamily="34" charset="0"/>
              </a:rPr>
              <a:t>Performance Indicators and Targets </a:t>
            </a:r>
          </a:p>
          <a:p>
            <a:pPr marL="631825" lvl="0" indent="-631825">
              <a:spcBef>
                <a:spcPts val="0"/>
              </a:spcBef>
              <a:buNone/>
              <a:defRPr/>
            </a:pPr>
            <a:endParaRPr lang="en-US" sz="4400" dirty="0">
              <a:solidFill>
                <a:prstClr val="black"/>
              </a:solidFill>
              <a:cs typeface="Calibri" pitchFamily="34" charset="0"/>
            </a:endParaRPr>
          </a:p>
          <a:p>
            <a:pPr marL="631825" lvl="0" indent="-631825">
              <a:spcBef>
                <a:spcPts val="0"/>
              </a:spcBef>
              <a:buNone/>
              <a:defRPr/>
            </a:pPr>
            <a:endParaRPr lang="en-US" sz="4400" dirty="0">
              <a:solidFill>
                <a:prstClr val="black"/>
              </a:solidFill>
              <a:cs typeface="Calibri" pitchFamily="34" charset="0"/>
            </a:endParaRPr>
          </a:p>
          <a:p>
            <a:pPr marL="631825" lvl="0" indent="-631825">
              <a:spcBef>
                <a:spcPts val="0"/>
              </a:spcBef>
              <a:buNone/>
              <a:defRPr/>
            </a:pPr>
            <a:r>
              <a:rPr lang="en-ZA" sz="4400" b="1" dirty="0">
                <a:solidFill>
                  <a:prstClr val="black"/>
                </a:solidFill>
                <a:cs typeface="Calibri" pitchFamily="34" charset="0"/>
              </a:rPr>
              <a:t> </a:t>
            </a:r>
            <a:r>
              <a:rPr lang="en-US" sz="4400" b="1" dirty="0">
                <a:solidFill>
                  <a:prstClr val="black"/>
                </a:solidFill>
                <a:cs typeface="Calibri" pitchFamily="34" charset="0"/>
              </a:rPr>
              <a:t>PART B</a:t>
            </a:r>
            <a:endParaRPr lang="en-US" sz="4400" dirty="0">
              <a:solidFill>
                <a:prstClr val="black"/>
              </a:solidFill>
              <a:cs typeface="Calibri" pitchFamily="34" charset="0"/>
            </a:endParaRPr>
          </a:p>
          <a:p>
            <a:pPr marL="631825" lvl="0" indent="-631825">
              <a:spcBef>
                <a:spcPts val="0"/>
              </a:spcBef>
              <a:buNone/>
              <a:defRPr/>
            </a:pPr>
            <a:r>
              <a:rPr lang="en-US" sz="4400" dirty="0">
                <a:solidFill>
                  <a:prstClr val="black"/>
                </a:solidFill>
                <a:cs typeface="Calibri" pitchFamily="34" charset="0"/>
              </a:rPr>
              <a:t>Financial Expenditure Report</a:t>
            </a:r>
          </a:p>
          <a:p>
            <a:pPr marL="631825" indent="-631825">
              <a:spcBef>
                <a:spcPts val="0"/>
              </a:spcBef>
              <a:buNone/>
              <a:defRPr/>
            </a:pPr>
            <a:endParaRPr lang="en-US" dirty="0">
              <a:solidFill>
                <a:prstClr val="black"/>
              </a:solidFill>
              <a:cs typeface="Calibri" pitchFamily="34" charset="0"/>
            </a:endParaRP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z="1800" smtClean="0">
                <a:solidFill>
                  <a:schemeClr val="tx1"/>
                </a:solidFill>
              </a:rPr>
              <a:pPr/>
              <a:t>2</a:t>
            </a:fld>
            <a:endParaRPr lang="en-ZA" sz="18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26165"/>
            <a:ext cx="1619672" cy="701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7598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56" y="0"/>
            <a:ext cx="8028384" cy="908720"/>
          </a:xfrm>
        </p:spPr>
        <p:txBody>
          <a:bodyPr/>
          <a:lstStyle/>
          <a:p>
            <a:r>
              <a:rPr lang="en-US" dirty="0"/>
              <a:t>PROGRAMME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000" b="1" dirty="0">
                <a:solidFill>
                  <a:prstClr val="black"/>
                </a:solidFill>
              </a:rPr>
              <a:t>BUSINESS PROCESS MANAGEMENT AND INTERNAL AND EXTERNAL LIAISON</a:t>
            </a:r>
          </a:p>
          <a:p>
            <a:pPr marL="0" lvl="0" indent="0">
              <a:buNone/>
            </a:pPr>
            <a:r>
              <a:rPr lang="en-US" sz="2000" b="1" dirty="0">
                <a:solidFill>
                  <a:prstClr val="black"/>
                </a:solidFill>
              </a:rPr>
              <a:t>PARLIAMENTARY REPORT  </a:t>
            </a:r>
          </a:p>
          <a:p>
            <a:pPr lvl="0" algn="just"/>
            <a:r>
              <a:rPr lang="en-ZA" sz="2400" b="1" dirty="0">
                <a:solidFill>
                  <a:prstClr val="black"/>
                </a:solidFill>
              </a:rPr>
              <a:t>9 meetings </a:t>
            </a:r>
            <a:r>
              <a:rPr lang="en-ZA" sz="2400" dirty="0">
                <a:solidFill>
                  <a:prstClr val="black"/>
                </a:solidFill>
              </a:rPr>
              <a:t>and </a:t>
            </a:r>
            <a:r>
              <a:rPr lang="en-ZA" sz="2400" b="1" dirty="0">
                <a:solidFill>
                  <a:prstClr val="black"/>
                </a:solidFill>
              </a:rPr>
              <a:t>1 public hearing </a:t>
            </a:r>
            <a:r>
              <a:rPr lang="en-ZA" sz="2400" dirty="0">
                <a:solidFill>
                  <a:prstClr val="black"/>
                </a:solidFill>
              </a:rPr>
              <a:t>were honoured;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ZA" sz="2400" b="1" dirty="0">
                <a:solidFill>
                  <a:prstClr val="black"/>
                </a:solidFill>
              </a:rPr>
              <a:t>7 meetings </a:t>
            </a:r>
            <a:r>
              <a:rPr lang="en-ZA" sz="2400" dirty="0">
                <a:solidFill>
                  <a:prstClr val="black"/>
                </a:solidFill>
              </a:rPr>
              <a:t>were with the </a:t>
            </a:r>
            <a:r>
              <a:rPr lang="en-ZA" sz="2400" b="1" dirty="0">
                <a:solidFill>
                  <a:prstClr val="black"/>
                </a:solidFill>
              </a:rPr>
              <a:t>PC</a:t>
            </a:r>
            <a:r>
              <a:rPr lang="en-ZA" sz="2400" dirty="0">
                <a:solidFill>
                  <a:prstClr val="black"/>
                </a:solidFill>
              </a:rPr>
              <a:t>  on Basic Education and </a:t>
            </a:r>
            <a:r>
              <a:rPr lang="en-ZA" sz="2400" b="1" dirty="0">
                <a:solidFill>
                  <a:prstClr val="black"/>
                </a:solidFill>
              </a:rPr>
              <a:t>2</a:t>
            </a:r>
            <a:r>
              <a:rPr lang="en-ZA" sz="2400" dirty="0">
                <a:solidFill>
                  <a:prstClr val="black"/>
                </a:solidFill>
              </a:rPr>
              <a:t> were with </a:t>
            </a:r>
            <a:r>
              <a:rPr lang="en-ZA" sz="2400" b="1" dirty="0">
                <a:solidFill>
                  <a:prstClr val="black"/>
                </a:solidFill>
              </a:rPr>
              <a:t>Select Committee </a:t>
            </a:r>
            <a:r>
              <a:rPr lang="en-ZA" sz="2400" dirty="0">
                <a:solidFill>
                  <a:prstClr val="black"/>
                </a:solidFill>
              </a:rPr>
              <a:t>on Education and Recreation, while </a:t>
            </a:r>
            <a:r>
              <a:rPr lang="en-ZA" sz="2400" b="1" dirty="0">
                <a:solidFill>
                  <a:prstClr val="black"/>
                </a:solidFill>
              </a:rPr>
              <a:t>1</a:t>
            </a:r>
            <a:r>
              <a:rPr lang="en-ZA" sz="2400" dirty="0">
                <a:solidFill>
                  <a:prstClr val="black"/>
                </a:solidFill>
              </a:rPr>
              <a:t> </a:t>
            </a:r>
            <a:r>
              <a:rPr lang="en-ZA" sz="2400" b="1" dirty="0">
                <a:solidFill>
                  <a:prstClr val="black"/>
                </a:solidFill>
              </a:rPr>
              <a:t>public hearing </a:t>
            </a:r>
            <a:r>
              <a:rPr lang="en-ZA" sz="2400" dirty="0">
                <a:solidFill>
                  <a:prstClr val="black"/>
                </a:solidFill>
              </a:rPr>
              <a:t>was with the Select Committee on Finance;</a:t>
            </a:r>
          </a:p>
          <a:p>
            <a:pPr lvl="0" algn="just"/>
            <a:r>
              <a:rPr lang="en-ZA" sz="2400" b="1" dirty="0">
                <a:solidFill>
                  <a:prstClr val="black"/>
                </a:solidFill>
              </a:rPr>
              <a:t>8 presentations </a:t>
            </a:r>
            <a:r>
              <a:rPr lang="en-ZA" sz="2400" dirty="0">
                <a:solidFill>
                  <a:prstClr val="black"/>
                </a:solidFill>
              </a:rPr>
              <a:t>were submitted to the various </a:t>
            </a:r>
            <a:r>
              <a:rPr lang="en-ZA" sz="2400" b="1" dirty="0">
                <a:solidFill>
                  <a:prstClr val="black"/>
                </a:solidFill>
              </a:rPr>
              <a:t>committees</a:t>
            </a:r>
            <a:r>
              <a:rPr lang="en-ZA" sz="2400" dirty="0">
                <a:solidFill>
                  <a:prstClr val="black"/>
                </a:solidFill>
              </a:rPr>
              <a:t> on time; and</a:t>
            </a:r>
          </a:p>
          <a:p>
            <a:pPr lvl="0" algn="just"/>
            <a:r>
              <a:rPr lang="en-ZA" sz="2400" b="1" dirty="0">
                <a:solidFill>
                  <a:prstClr val="black"/>
                </a:solidFill>
              </a:rPr>
              <a:t>3 reports </a:t>
            </a:r>
            <a:r>
              <a:rPr lang="en-ZA" sz="2400" dirty="0">
                <a:solidFill>
                  <a:prstClr val="black"/>
                </a:solidFill>
              </a:rPr>
              <a:t>were submitted: the DBE responded to the Vote 14 report of the PC as well as provided comment on the hearings of the </a:t>
            </a:r>
            <a:r>
              <a:rPr lang="en-ZA" sz="2400" b="1" dirty="0">
                <a:solidFill>
                  <a:prstClr val="black"/>
                </a:solidFill>
              </a:rPr>
              <a:t>Standing Committee on Appropriations(SCOA)</a:t>
            </a:r>
            <a:r>
              <a:rPr lang="en-ZA" sz="2400" dirty="0">
                <a:solidFill>
                  <a:prstClr val="black"/>
                </a:solidFill>
              </a:rPr>
              <a:t> on its dealing with the Appropriations Bill as well as the SCOA Appropriations Bill Report.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z="1800" smtClean="0">
                <a:solidFill>
                  <a:schemeClr val="tx1"/>
                </a:solidFill>
              </a:rPr>
              <a:pPr/>
              <a:t>20</a:t>
            </a:fld>
            <a:endParaRPr lang="en-ZA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34565"/>
            <a:ext cx="1691680" cy="69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3160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PROGRAMME 2: CURRICULUM POLICY, SUPPORT AND MONITORING</a:t>
            </a:r>
            <a:endParaRPr lang="en-ZA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en-US" sz="3600" dirty="0"/>
              <a:t>The </a:t>
            </a:r>
            <a:r>
              <a:rPr lang="en-US" sz="3600" b="1" dirty="0"/>
              <a:t>purpose </a:t>
            </a:r>
            <a:r>
              <a:rPr lang="en-US" sz="3600" dirty="0"/>
              <a:t>of </a:t>
            </a:r>
            <a:r>
              <a:rPr lang="en-US" sz="3600" dirty="0" err="1"/>
              <a:t>Programme</a:t>
            </a:r>
            <a:r>
              <a:rPr lang="en-US" sz="3600" dirty="0"/>
              <a:t> 2 is to develop</a:t>
            </a:r>
            <a:r>
              <a:rPr lang="en-US" sz="3600" b="1" dirty="0"/>
              <a:t> curriculum and assessment policies </a:t>
            </a:r>
            <a:r>
              <a:rPr lang="en-US" sz="3600" dirty="0"/>
              <a:t>and monitor and support their implementation.</a:t>
            </a:r>
          </a:p>
          <a:p>
            <a:pPr marL="0" indent="0" algn="just">
              <a:buNone/>
            </a:pP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b="1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ZA" b="1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134565"/>
            <a:ext cx="1691680" cy="6926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23466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56" y="0"/>
            <a:ext cx="8028384" cy="908720"/>
          </a:xfrm>
        </p:spPr>
        <p:txBody>
          <a:bodyPr>
            <a:normAutofit/>
          </a:bodyPr>
          <a:lstStyle/>
          <a:p>
            <a:r>
              <a:rPr lang="en-ZA" sz="2800" b="1" dirty="0">
                <a:solidFill>
                  <a:schemeClr val="accent2">
                    <a:lumMod val="75000"/>
                  </a:schemeClr>
                </a:solidFill>
              </a:rPr>
              <a:t>INDICATOR TABLE: PROGRAMME 2 …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z="1800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3628122"/>
              </p:ext>
            </p:extLst>
          </p:nvPr>
        </p:nvGraphicFramePr>
        <p:xfrm>
          <a:off x="251519" y="764704"/>
          <a:ext cx="8784976" cy="5423480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15666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5170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6665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6665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6665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56665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005113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u="none" strike="noStrike" dirty="0">
                          <a:effectLst/>
                        </a:rPr>
                        <a:t>Programme / </a:t>
                      </a:r>
                      <a:br>
                        <a:rPr lang="en-ZA" sz="1200" b="1" u="none" strike="noStrike" dirty="0">
                          <a:effectLst/>
                        </a:rPr>
                      </a:br>
                      <a:r>
                        <a:rPr lang="en-ZA" sz="1200" b="1" u="none" strike="noStrike" dirty="0">
                          <a:effectLst/>
                        </a:rPr>
                        <a:t>Sub-Programme / Performance Indicators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92" marR="2692" marT="26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u="none" strike="noStrike" dirty="0">
                          <a:effectLst/>
                        </a:rPr>
                        <a:t>2018/19 Annual Target as per Annual Performance Plan (APP)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92" marR="2692" marT="26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1" u="none" strike="noStrike" dirty="0">
                          <a:effectLst/>
                        </a:rPr>
                        <a:t> Quarter 1 Target as per APP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92" marR="2692" marT="26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1" u="none" strike="noStrike" dirty="0">
                          <a:effectLst/>
                        </a:rPr>
                        <a:t>Quarter 1 Output – Preliminary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92" marR="2692" marT="26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1" u="none" strike="noStrike" dirty="0">
                          <a:effectLst/>
                        </a:rPr>
                        <a:t>Reason for Deviation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92" marR="2692" marT="26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1" u="none" strike="noStrike" dirty="0">
                          <a:effectLst/>
                        </a:rPr>
                        <a:t>Milestones- Progress</a:t>
                      </a:r>
                      <a:r>
                        <a:rPr lang="en-ZA" sz="1200" b="1" u="none" strike="noStrike" baseline="0" dirty="0">
                          <a:effectLst/>
                        </a:rPr>
                        <a:t> in Achieving Annual Targets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692" marR="2692" marT="2692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06843"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1" u="none" strike="noStrike" dirty="0">
                          <a:effectLst/>
                        </a:rPr>
                        <a:t>2.1.1 </a:t>
                      </a:r>
                    </a:p>
                    <a:p>
                      <a:pPr algn="ctr" fontAlgn="t"/>
                      <a:r>
                        <a:rPr lang="en-ZA" sz="1200" b="1" u="none" strike="noStrike" dirty="0">
                          <a:effectLst/>
                        </a:rPr>
                        <a:t>Number of off-line digital content packaged and </a:t>
                      </a:r>
                      <a:r>
                        <a:rPr lang="en-ZA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distributed</a:t>
                      </a:r>
                      <a:r>
                        <a:rPr lang="en-ZA" sz="1200" b="1" u="none" strike="noStrike" dirty="0">
                          <a:effectLst/>
                        </a:rPr>
                        <a:t> to</a:t>
                      </a:r>
                      <a:br>
                        <a:rPr lang="en-ZA" sz="1200" b="1" u="none" strike="noStrike" dirty="0">
                          <a:effectLst/>
                        </a:rPr>
                      </a:br>
                      <a:r>
                        <a:rPr lang="en-ZA" sz="1200" b="1" u="none" strike="noStrike" dirty="0">
                          <a:effectLst/>
                        </a:rPr>
                        <a:t>provinces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92" marR="2692" marT="269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1" u="none" strike="noStrike" dirty="0">
                          <a:effectLst/>
                        </a:rPr>
                        <a:t>15</a:t>
                      </a:r>
                    </a:p>
                    <a:p>
                      <a:pPr algn="ctr" fontAlgn="t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QUARTERLY</a:t>
                      </a:r>
                    </a:p>
                  </a:txBody>
                  <a:tcPr marL="2692" marR="2692" marT="2692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ZA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 fontAlgn="t"/>
                      <a:endParaRPr lang="en-ZA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 fontAlgn="t"/>
                      <a:r>
                        <a:rPr lang="en-Z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  <a:p>
                      <a:pPr algn="ctr" fontAlgn="t"/>
                      <a:endParaRPr lang="en-ZA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2692" marR="2692" marT="269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15</a:t>
                      </a:r>
                      <a:endParaRPr lang="en-ZA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532" marR="5532" marT="5531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 department packaged all </a:t>
                      </a:r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 offline digital content packs 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(annual target) and it was </a:t>
                      </a:r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economical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to </a:t>
                      </a:r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courier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all 15 content packs </a:t>
                      </a:r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simultaneously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instead of just 5 per quarter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692" marR="2692" marT="2692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ZA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2692" marR="2692" marT="2692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05113"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1" u="none" strike="noStrike" dirty="0">
                          <a:effectLst/>
                        </a:rPr>
                        <a:t>2.1.2 </a:t>
                      </a:r>
                    </a:p>
                    <a:p>
                      <a:pPr algn="ctr" fontAlgn="t"/>
                      <a:r>
                        <a:rPr lang="en-ZA" sz="1200" b="1" u="none" strike="noStrike" dirty="0">
                          <a:effectLst/>
                        </a:rPr>
                        <a:t>Number of schools per province monitored for utilisation of ICT</a:t>
                      </a:r>
                      <a:br>
                        <a:rPr lang="en-ZA" sz="1200" b="1" u="none" strike="noStrike" dirty="0">
                          <a:effectLst/>
                        </a:rPr>
                      </a:br>
                      <a:r>
                        <a:rPr lang="en-ZA" sz="1200" b="1" u="none" strike="noStrike" dirty="0">
                          <a:effectLst/>
                        </a:rPr>
                        <a:t>resources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92" marR="2692" marT="269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1" u="none" strike="noStrike" dirty="0">
                          <a:effectLst/>
                        </a:rPr>
                        <a:t>27 (3 per province)</a:t>
                      </a:r>
                    </a:p>
                    <a:p>
                      <a:pPr algn="ctr" fontAlgn="t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QUARTERLY</a:t>
                      </a:r>
                    </a:p>
                  </a:txBody>
                  <a:tcPr marL="2692" marR="2692" marT="269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  <a:p>
                      <a:pPr algn="ctr" fontAlgn="t"/>
                      <a:endParaRPr lang="en-ZA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2692" marR="2692" marT="269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</a:t>
                      </a:r>
                      <a:endParaRPr lang="en-ZA" sz="12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t"/>
                      <a:endParaRPr lang="en-ZA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32" marR="5532" marT="5531" marB="0" anchor="ctr">
                    <a:solidFill>
                      <a:srgbClr val="00C4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No deviation</a:t>
                      </a:r>
                    </a:p>
                    <a:p>
                      <a:pPr algn="ctr" fontAlgn="t"/>
                      <a:endParaRPr lang="en-ZA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2692" marR="2692" marT="2692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ZA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2692" marR="2692" marT="2692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06411"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1" u="none" strike="noStrike" dirty="0">
                          <a:effectLst/>
                        </a:rPr>
                        <a:t>2.1.3 </a:t>
                      </a:r>
                    </a:p>
                    <a:p>
                      <a:pPr algn="ctr" fontAlgn="t"/>
                      <a:r>
                        <a:rPr lang="en-ZA" sz="1200" b="1" u="none" strike="noStrike" dirty="0">
                          <a:effectLst/>
                        </a:rPr>
                        <a:t>Number of off-line digital content resources developed annually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92" marR="2692" marT="269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1" u="none" strike="noStrike" dirty="0">
                          <a:effectLst/>
                        </a:rPr>
                        <a:t>8</a:t>
                      </a:r>
                    </a:p>
                    <a:p>
                      <a:pPr algn="ctr" fontAlgn="t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ANNUALLY</a:t>
                      </a:r>
                    </a:p>
                  </a:txBody>
                  <a:tcPr marL="2692" marR="2692" marT="269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ZA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2692" marR="2692" marT="269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ZA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5532" marR="5532" marT="553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No deviation</a:t>
                      </a:r>
                    </a:p>
                  </a:txBody>
                  <a:tcPr marL="2692" marR="2692" marT="269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DBE held a </a:t>
                      </a:r>
                      <a:r>
                        <a:rPr lang="en-ZA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meeting</a:t>
                      </a:r>
                      <a:r>
                        <a:rPr lang="en-Z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with </a:t>
                      </a:r>
                      <a:r>
                        <a:rPr lang="en-ZA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Sponsor</a:t>
                      </a:r>
                      <a:r>
                        <a:rPr lang="en-Z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&amp; </a:t>
                      </a:r>
                      <a:r>
                        <a:rPr lang="en-ZA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Project Management Entity </a:t>
                      </a:r>
                      <a:r>
                        <a:rPr lang="en-Z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 discuss the </a:t>
                      </a:r>
                      <a:r>
                        <a:rPr lang="en-ZA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ToR</a:t>
                      </a:r>
                      <a:r>
                        <a:rPr lang="en-Z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 Proposal, funding and logistics of the content development process</a:t>
                      </a:r>
                    </a:p>
                    <a:p>
                      <a:pPr algn="ctr" fontAlgn="t"/>
                      <a:endParaRPr lang="en-ZA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2692" marR="2692" marT="2692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34565"/>
            <a:ext cx="1691680" cy="69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0750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56" y="0"/>
            <a:ext cx="8028384" cy="908720"/>
          </a:xfrm>
        </p:spPr>
        <p:txBody>
          <a:bodyPr>
            <a:normAutofit/>
          </a:bodyPr>
          <a:lstStyle/>
          <a:p>
            <a:r>
              <a:rPr lang="en-ZA" sz="2800" b="1" dirty="0">
                <a:solidFill>
                  <a:schemeClr val="accent2">
                    <a:lumMod val="75000"/>
                  </a:schemeClr>
                </a:solidFill>
              </a:rPr>
              <a:t>INDICATOR TABLE: PROGRAMME 2 …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08255224"/>
              </p:ext>
            </p:extLst>
          </p:nvPr>
        </p:nvGraphicFramePr>
        <p:xfrm>
          <a:off x="35496" y="692696"/>
          <a:ext cx="9108505" cy="6139636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162434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867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240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4765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4266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72467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u="none" strike="noStrike" dirty="0">
                          <a:effectLst/>
                        </a:rPr>
                        <a:t>Programme / </a:t>
                      </a:r>
                      <a:br>
                        <a:rPr lang="en-ZA" sz="1100" b="1" u="none" strike="noStrike" dirty="0">
                          <a:effectLst/>
                        </a:rPr>
                      </a:br>
                      <a:r>
                        <a:rPr lang="en-ZA" sz="1100" b="1" u="none" strike="noStrike" dirty="0">
                          <a:effectLst/>
                        </a:rPr>
                        <a:t>Sub-Programme / Performance Indicators</a:t>
                      </a:r>
                      <a:endParaRPr lang="en-Z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92" marR="2692" marT="26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u="none" strike="noStrike" dirty="0">
                          <a:effectLst/>
                        </a:rPr>
                        <a:t>2018/19 Annual Target as per Annual Performance Plan (APP)</a:t>
                      </a:r>
                      <a:endParaRPr lang="en-Z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92" marR="2692" marT="26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1" u="none" strike="noStrike" dirty="0">
                          <a:effectLst/>
                        </a:rPr>
                        <a:t> Quarter 1 Target as per APP</a:t>
                      </a:r>
                      <a:endParaRPr lang="en-Z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92" marR="2692" marT="26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1" u="none" strike="noStrike" dirty="0">
                          <a:effectLst/>
                        </a:rPr>
                        <a:t>Quarter 1 Output – Preliminary</a:t>
                      </a:r>
                      <a:endParaRPr lang="en-Z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92" marR="2692" marT="26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1" u="none" strike="noStrike" dirty="0">
                          <a:effectLst/>
                        </a:rPr>
                        <a:t>Reason for Deviation</a:t>
                      </a:r>
                      <a:endParaRPr lang="en-Z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92" marR="2692" marT="269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100" b="1" u="none" strike="noStrike" dirty="0">
                          <a:effectLst/>
                        </a:rPr>
                        <a:t>Milestones- Progress</a:t>
                      </a:r>
                      <a:r>
                        <a:rPr lang="en-ZA" sz="1100" b="1" u="none" strike="noStrike" baseline="0" dirty="0">
                          <a:effectLst/>
                        </a:rPr>
                        <a:t> in Achieving Annual Targets</a:t>
                      </a:r>
                      <a:endParaRPr lang="en-ZA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endParaRPr lang="en-Z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92" marR="2692" marT="2692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en-ZA" sz="1100" b="1" u="none" strike="noStrike" dirty="0">
                          <a:effectLst/>
                        </a:rPr>
                        <a:t>2.2.1 </a:t>
                      </a:r>
                    </a:p>
                    <a:p>
                      <a:pPr algn="ctr" fontAlgn="t"/>
                      <a:r>
                        <a:rPr lang="en-ZA" sz="1100" b="1" u="none" strike="noStrike" dirty="0">
                          <a:effectLst/>
                        </a:rPr>
                        <a:t>Percentage of public schools with</a:t>
                      </a:r>
                      <a:br>
                        <a:rPr lang="en-ZA" sz="1100" b="1" u="none" strike="noStrike" dirty="0">
                          <a:effectLst/>
                        </a:rPr>
                      </a:br>
                      <a:r>
                        <a:rPr lang="en-ZA" sz="1100" b="1" u="none" strike="noStrike" dirty="0">
                          <a:effectLst/>
                        </a:rPr>
                        <a:t>Home Language workbooks for</a:t>
                      </a:r>
                      <a:br>
                        <a:rPr lang="en-ZA" sz="1100" b="1" u="none" strike="noStrike" dirty="0">
                          <a:effectLst/>
                        </a:rPr>
                      </a:br>
                      <a:r>
                        <a:rPr lang="en-ZA" sz="1100" b="1" u="none" strike="noStrike" dirty="0">
                          <a:effectLst/>
                        </a:rPr>
                        <a:t>learners in Grades 1-6</a:t>
                      </a:r>
                      <a:endParaRPr lang="en-Z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92" marR="2692" marT="269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100" b="1" u="none" strike="noStrike" dirty="0">
                          <a:effectLst/>
                        </a:rPr>
                        <a:t>100%</a:t>
                      </a:r>
                    </a:p>
                    <a:p>
                      <a:pPr algn="ctr" fontAlgn="t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ANNUALLY</a:t>
                      </a:r>
                    </a:p>
                  </a:txBody>
                  <a:tcPr marL="2692" marR="2692" marT="269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1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2692" marR="2692" marT="269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en-ZA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692" marR="2692" marT="269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No deviation</a:t>
                      </a:r>
                    </a:p>
                  </a:txBody>
                  <a:tcPr marL="2692" marR="2692" marT="2692" marB="0" anchor="ctr"/>
                </a:tc>
                <a:tc>
                  <a:txBody>
                    <a:bodyPr/>
                    <a:lstStyle/>
                    <a:p>
                      <a:pPr marL="176213" indent="-176213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11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Verification and correction </a:t>
                      </a:r>
                      <a:r>
                        <a:rPr lang="en-ZA" sz="11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of workbook </a:t>
                      </a:r>
                      <a:r>
                        <a:rPr lang="en-ZA" sz="11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data</a:t>
                      </a:r>
                      <a:r>
                        <a:rPr lang="en-ZA" sz="11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received from provinces.</a:t>
                      </a:r>
                      <a:endParaRPr lang="en-ZA" sz="11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6213" indent="-176213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11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Consolidation</a:t>
                      </a:r>
                      <a:r>
                        <a:rPr lang="en-ZA" sz="11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of workbook </a:t>
                      </a:r>
                      <a:r>
                        <a:rPr lang="en-ZA" sz="11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data</a:t>
                      </a:r>
                      <a:r>
                        <a:rPr lang="en-ZA" sz="11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from provinces</a:t>
                      </a:r>
                      <a:endParaRPr lang="en-ZA" sz="11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6213" indent="-176213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11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Preparation and </a:t>
                      </a:r>
                      <a:r>
                        <a:rPr lang="en-ZA" sz="11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signing off </a:t>
                      </a:r>
                      <a:r>
                        <a:rPr lang="en-ZA" sz="11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of print order</a:t>
                      </a:r>
                      <a:endParaRPr lang="en-ZA" sz="11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6213" indent="-176213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11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5 676 495 Home Language Workbooks – </a:t>
                      </a:r>
                      <a:r>
                        <a:rPr lang="en-ZA" sz="11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Gr 1</a:t>
                      </a:r>
                      <a:r>
                        <a:rPr lang="en-ZA" sz="1100" b="1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– 6 </a:t>
                      </a:r>
                      <a:r>
                        <a:rPr lang="en-ZA" sz="11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workbooks were printed and delivered </a:t>
                      </a:r>
                      <a:r>
                        <a:rPr lang="en-ZA" sz="11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to the central warehouse as at 30 June 2018</a:t>
                      </a:r>
                      <a:endParaRPr lang="en-ZA" sz="11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en-ZA" sz="1100" b="1" u="none" strike="noStrike" dirty="0">
                          <a:effectLst/>
                        </a:rPr>
                        <a:t>2.2.2 </a:t>
                      </a:r>
                    </a:p>
                    <a:p>
                      <a:pPr algn="ctr" fontAlgn="t"/>
                      <a:r>
                        <a:rPr lang="en-ZA" sz="1100" b="1" u="none" strike="noStrike" dirty="0">
                          <a:effectLst/>
                        </a:rPr>
                        <a:t>Percentage of public schools with</a:t>
                      </a:r>
                      <a:br>
                        <a:rPr lang="en-ZA" sz="1100" b="1" u="none" strike="noStrike" dirty="0">
                          <a:effectLst/>
                        </a:rPr>
                      </a:br>
                      <a:r>
                        <a:rPr lang="en-ZA" sz="1100" b="1" u="none" strike="noStrike" dirty="0">
                          <a:effectLst/>
                        </a:rPr>
                        <a:t>Mathematics workbooks for learners</a:t>
                      </a:r>
                      <a:br>
                        <a:rPr lang="en-ZA" sz="1100" b="1" u="none" strike="noStrike" dirty="0">
                          <a:effectLst/>
                        </a:rPr>
                      </a:br>
                      <a:r>
                        <a:rPr lang="en-ZA" sz="1100" b="1" u="none" strike="noStrike" dirty="0">
                          <a:effectLst/>
                        </a:rPr>
                        <a:t>in Grades 1-9</a:t>
                      </a:r>
                      <a:endParaRPr lang="en-Z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92" marR="2692" marT="269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100" b="1" u="none" strike="noStrike" dirty="0">
                          <a:effectLst/>
                        </a:rPr>
                        <a:t>100%</a:t>
                      </a:r>
                    </a:p>
                    <a:p>
                      <a:pPr algn="ctr" fontAlgn="t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ANNUALLY</a:t>
                      </a:r>
                    </a:p>
                  </a:txBody>
                  <a:tcPr marL="2692" marR="2692" marT="269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1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2692" marR="2692" marT="269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1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2692" marR="2692" marT="269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No deviation</a:t>
                      </a:r>
                    </a:p>
                  </a:txBody>
                  <a:tcPr marL="2692" marR="2692" marT="2692" marB="0" anchor="ctr"/>
                </a:tc>
                <a:tc>
                  <a:txBody>
                    <a:bodyPr/>
                    <a:lstStyle/>
                    <a:p>
                      <a:pPr marL="171450" marR="0" lvl="0" indent="-115888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ZA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Verification and correction </a:t>
                      </a:r>
                      <a:r>
                        <a:rPr kumimoji="0" lang="en-ZA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of workbook data received from provinces.</a:t>
                      </a:r>
                      <a:endParaRPr kumimoji="0" lang="en-ZA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marR="0" lvl="0" indent="-115888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ZA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Consolidation</a:t>
                      </a:r>
                      <a:r>
                        <a:rPr kumimoji="0" lang="en-ZA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of workbook data from provinces</a:t>
                      </a:r>
                      <a:endParaRPr kumimoji="0" lang="en-ZA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marR="0" lvl="0" indent="-115888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ZA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Preparation and </a:t>
                      </a:r>
                      <a:r>
                        <a:rPr kumimoji="0" lang="en-ZA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signing off of print </a:t>
                      </a:r>
                      <a:r>
                        <a:rPr kumimoji="0" lang="en-ZA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order</a:t>
                      </a:r>
                      <a:endParaRPr kumimoji="0" lang="en-ZA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marR="0" lvl="0" indent="-115888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ZA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8 571 228 Mathematics workbooks for Grades 1 - 9</a:t>
                      </a:r>
                      <a:r>
                        <a:rPr kumimoji="0" lang="en-ZA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ZA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were printed and delivered</a:t>
                      </a:r>
                      <a:r>
                        <a:rPr kumimoji="0" lang="en-ZA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to the central warehouse as at 30 June 2018</a:t>
                      </a:r>
                      <a:endParaRPr kumimoji="0" lang="en-ZA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2" marR="2692" marT="2692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en-ZA" sz="1100" b="1" u="none" strike="noStrike" dirty="0">
                          <a:effectLst/>
                        </a:rPr>
                        <a:t>2.2.3 </a:t>
                      </a:r>
                    </a:p>
                    <a:p>
                      <a:pPr algn="ctr" fontAlgn="t"/>
                      <a:r>
                        <a:rPr lang="en-ZA" sz="1100" b="1" u="none" strike="noStrike" dirty="0">
                          <a:effectLst/>
                        </a:rPr>
                        <a:t>Percentage of public schools with</a:t>
                      </a:r>
                      <a:br>
                        <a:rPr lang="en-ZA" sz="1100" b="1" u="none" strike="noStrike" dirty="0">
                          <a:effectLst/>
                        </a:rPr>
                      </a:br>
                      <a:r>
                        <a:rPr lang="en-ZA" sz="1100" b="1" u="none" strike="noStrike" dirty="0">
                          <a:effectLst/>
                        </a:rPr>
                        <a:t>workbooks for Grade R</a:t>
                      </a:r>
                      <a:endParaRPr lang="en-Z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92" marR="2692" marT="269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100" b="1" u="none" strike="noStrike" dirty="0">
                          <a:effectLst/>
                        </a:rPr>
                        <a:t>100%</a:t>
                      </a:r>
                    </a:p>
                    <a:p>
                      <a:pPr algn="ctr" fontAlgn="t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ANNUALLY</a:t>
                      </a:r>
                    </a:p>
                  </a:txBody>
                  <a:tcPr marL="2692" marR="2692" marT="269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1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2692" marR="2692" marT="269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1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2692" marR="2692" marT="269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No deviation</a:t>
                      </a:r>
                    </a:p>
                  </a:txBody>
                  <a:tcPr marL="2692" marR="2692" marT="2692" marB="0" anchor="ctr"/>
                </a:tc>
                <a:tc>
                  <a:txBody>
                    <a:bodyPr/>
                    <a:lstStyle/>
                    <a:p>
                      <a:pPr marL="171450" marR="0" lvl="0" indent="-115888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ZA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Verification and correction </a:t>
                      </a:r>
                      <a:r>
                        <a:rPr kumimoji="0" lang="en-ZA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of workbook </a:t>
                      </a:r>
                      <a:r>
                        <a:rPr kumimoji="0" lang="en-ZA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data </a:t>
                      </a:r>
                      <a:r>
                        <a:rPr kumimoji="0" lang="en-ZA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received from provinces.</a:t>
                      </a:r>
                      <a:endParaRPr kumimoji="0" lang="en-ZA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marR="0" lvl="0" indent="-115888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ZA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Consolidation</a:t>
                      </a:r>
                      <a:r>
                        <a:rPr kumimoji="0" lang="en-ZA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of workbook </a:t>
                      </a:r>
                      <a:r>
                        <a:rPr kumimoji="0" lang="en-ZA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data</a:t>
                      </a:r>
                      <a:r>
                        <a:rPr kumimoji="0" lang="en-ZA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from provinces</a:t>
                      </a:r>
                      <a:endParaRPr kumimoji="0" lang="en-ZA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marR="0" lvl="0" indent="-115888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ZA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Preparation and </a:t>
                      </a:r>
                      <a:r>
                        <a:rPr kumimoji="0" lang="en-ZA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signing off of print order</a:t>
                      </a:r>
                      <a:endParaRPr kumimoji="0" lang="en-ZA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marR="0" lvl="0" indent="-115888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ZA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3 678 225 Grade R workbooks were </a:t>
                      </a:r>
                      <a:r>
                        <a:rPr kumimoji="0" lang="en-ZA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printed and delivered</a:t>
                      </a:r>
                      <a:r>
                        <a:rPr kumimoji="0" lang="en-ZA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to the central warehouse as at 30 June 2018</a:t>
                      </a:r>
                      <a:endParaRPr kumimoji="0" lang="en-ZA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2" marR="2692" marT="2692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3429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0"/>
            <a:ext cx="8028384" cy="908720"/>
          </a:xfrm>
        </p:spPr>
        <p:txBody>
          <a:bodyPr>
            <a:normAutofit/>
          </a:bodyPr>
          <a:lstStyle/>
          <a:p>
            <a:r>
              <a:rPr lang="en-ZA" sz="2800" b="1" dirty="0">
                <a:solidFill>
                  <a:schemeClr val="accent2">
                    <a:lumMod val="75000"/>
                  </a:schemeClr>
                </a:solidFill>
              </a:rPr>
              <a:t>INDICATOR TABLE: PROGRAMME 2 …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z="1800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00020330"/>
              </p:ext>
            </p:extLst>
          </p:nvPr>
        </p:nvGraphicFramePr>
        <p:xfrm>
          <a:off x="107502" y="980728"/>
          <a:ext cx="8856986" cy="4770800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15794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5950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794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7711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8187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57949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922244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u="none" strike="noStrike" dirty="0">
                          <a:effectLst/>
                        </a:rPr>
                        <a:t>Programme / </a:t>
                      </a:r>
                      <a:br>
                        <a:rPr lang="en-ZA" sz="1200" b="1" u="none" strike="noStrike" dirty="0">
                          <a:effectLst/>
                        </a:rPr>
                      </a:br>
                      <a:r>
                        <a:rPr lang="en-ZA" sz="1200" b="1" u="none" strike="noStrike" dirty="0">
                          <a:effectLst/>
                        </a:rPr>
                        <a:t>Sub-Programme / Performance Indicators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92" marR="2692" marT="26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u="none" strike="noStrike" dirty="0">
                          <a:effectLst/>
                        </a:rPr>
                        <a:t>2018/19 Annual Target as per Annual Performance Plan (APP)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92" marR="2692" marT="26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1" u="none" strike="noStrike" dirty="0">
                          <a:effectLst/>
                        </a:rPr>
                        <a:t> Quarter 1 Target as per APP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92" marR="2692" marT="26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1" u="none" strike="noStrike" dirty="0">
                          <a:effectLst/>
                        </a:rPr>
                        <a:t>Quarter 1 Output – Preliminary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92" marR="2692" marT="26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1" u="none" strike="noStrike" dirty="0">
                          <a:effectLst/>
                        </a:rPr>
                        <a:t>Reason for Deviation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92" marR="2692" marT="26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1" u="none" strike="noStrike" dirty="0">
                          <a:effectLst/>
                        </a:rPr>
                        <a:t>Milestones- Progress</a:t>
                      </a:r>
                      <a:r>
                        <a:rPr lang="en-ZA" sz="1200" b="1" u="none" strike="noStrike" baseline="0" dirty="0">
                          <a:effectLst/>
                        </a:rPr>
                        <a:t> in Achieving Annual Targets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692" marR="2692" marT="2692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22244"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1" u="none" strike="noStrike" dirty="0">
                          <a:effectLst/>
                        </a:rPr>
                        <a:t>2.3.1 </a:t>
                      </a:r>
                    </a:p>
                    <a:p>
                      <a:pPr algn="ctr" fontAlgn="t"/>
                      <a:r>
                        <a:rPr lang="en-ZA" sz="1200" b="1" u="none" strike="noStrike" dirty="0">
                          <a:effectLst/>
                        </a:rPr>
                        <a:t>Number schools</a:t>
                      </a:r>
                      <a:br>
                        <a:rPr lang="en-ZA" sz="1200" b="1" u="none" strike="noStrike" dirty="0">
                          <a:effectLst/>
                        </a:rPr>
                      </a:br>
                      <a:r>
                        <a:rPr lang="en-ZA" sz="1200" b="1" u="none" strike="noStrike" dirty="0">
                          <a:effectLst/>
                        </a:rPr>
                        <a:t>monitored on the implementation of</a:t>
                      </a:r>
                      <a:br>
                        <a:rPr lang="en-ZA" sz="1200" b="1" u="none" strike="noStrike" dirty="0">
                          <a:effectLst/>
                        </a:rPr>
                      </a:br>
                      <a:r>
                        <a:rPr lang="en-ZA" sz="1200" b="1" u="none" strike="noStrike" dirty="0">
                          <a:effectLst/>
                        </a:rPr>
                        <a:t>the  reading norms.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92" marR="2692" marT="269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1" u="none" strike="noStrike" dirty="0">
                          <a:effectLst/>
                        </a:rPr>
                        <a:t>20</a:t>
                      </a:r>
                    </a:p>
                    <a:p>
                      <a:pPr algn="ctr" fontAlgn="t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ANNUALLY</a:t>
                      </a:r>
                    </a:p>
                  </a:txBody>
                  <a:tcPr marL="2692" marR="2692" marT="269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2692" marR="2692" marT="269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2692" marR="2692" marT="269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 deviation</a:t>
                      </a:r>
                    </a:p>
                    <a:p>
                      <a:pPr algn="ctr" fontAlgn="t"/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692" marR="2692" marT="269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n-lt"/>
                        </a:rPr>
                        <a:t>Implementation plans </a:t>
                      </a:r>
                      <a:r>
                        <a:rPr lang="en-US" sz="1200" b="1" dirty="0">
                          <a:latin typeface="+mn-lt"/>
                        </a:rPr>
                        <a:t>developed</a:t>
                      </a:r>
                      <a:r>
                        <a:rPr lang="en-US" sz="1200" dirty="0">
                          <a:latin typeface="+mn-lt"/>
                        </a:rPr>
                        <a:t>.</a:t>
                      </a:r>
                    </a:p>
                    <a:p>
                      <a:pPr algn="ctr"/>
                      <a:r>
                        <a:rPr lang="en-US" sz="1200" dirty="0">
                          <a:latin typeface="+mn-lt"/>
                        </a:rPr>
                        <a:t>Evaluation tool </a:t>
                      </a:r>
                      <a:r>
                        <a:rPr lang="en-US" sz="1200" b="1" dirty="0">
                          <a:latin typeface="+mn-lt"/>
                        </a:rPr>
                        <a:t>revised</a:t>
                      </a:r>
                      <a:r>
                        <a:rPr lang="en-US" sz="1200" dirty="0">
                          <a:latin typeface="+mn-lt"/>
                        </a:rPr>
                        <a:t>. </a:t>
                      </a:r>
                      <a:endParaRPr lang="en-ZA" sz="12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  <a:p>
                      <a:pPr algn="ctr"/>
                      <a:endParaRPr lang="en-ZA" sz="1200" dirty="0">
                        <a:latin typeface="+mn-lt"/>
                      </a:endParaRPr>
                    </a:p>
                    <a:p>
                      <a:pPr algn="ctr"/>
                      <a:r>
                        <a:rPr lang="en-ZA" sz="1200" dirty="0">
                          <a:latin typeface="+mn-lt"/>
                        </a:rPr>
                        <a:t>Monitoring scheduled for Q2</a:t>
                      </a:r>
                    </a:p>
                  </a:txBody>
                  <a:tcPr marL="2692" marR="2692" marT="2692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22244"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1" u="none" strike="noStrike" dirty="0">
                          <a:effectLst/>
                        </a:rPr>
                        <a:t>2.3.2 </a:t>
                      </a:r>
                    </a:p>
                    <a:p>
                      <a:pPr algn="ctr" fontAlgn="t"/>
                      <a:r>
                        <a:rPr lang="en-ZA" sz="1200" b="1" u="none" strike="noStrike" dirty="0">
                          <a:effectLst/>
                        </a:rPr>
                        <a:t> Number of schools monitored on the implementation of the</a:t>
                      </a:r>
                      <a:r>
                        <a:rPr lang="en-ZA" sz="1200" b="1" u="none" strike="noStrike" baseline="0" dirty="0">
                          <a:effectLst/>
                        </a:rPr>
                        <a:t> Incremental Introduction to African Languages (IIAL)  nationally 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92" marR="2692" marT="269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1" u="none" strike="noStrike" dirty="0">
                          <a:effectLst/>
                        </a:rPr>
                        <a:t>20</a:t>
                      </a:r>
                    </a:p>
                    <a:p>
                      <a:pPr algn="ctr" fontAlgn="t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ANNUALLY</a:t>
                      </a:r>
                    </a:p>
                  </a:txBody>
                  <a:tcPr marL="2692" marR="2692" marT="269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2692" marR="2692" marT="269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2692" marR="2692" marT="269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 deviation</a:t>
                      </a:r>
                    </a:p>
                    <a:p>
                      <a:pPr algn="ctr" fontAlgn="t"/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692" marR="2692" marT="269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n-lt"/>
                        </a:rPr>
                        <a:t>Implementation plan evaluation tool </a:t>
                      </a:r>
                      <a:r>
                        <a:rPr lang="en-US" sz="1200" b="1" dirty="0">
                          <a:latin typeface="+mn-lt"/>
                        </a:rPr>
                        <a:t>developed</a:t>
                      </a:r>
                      <a:r>
                        <a:rPr lang="en-US" sz="1200" dirty="0">
                          <a:latin typeface="+mn-lt"/>
                        </a:rPr>
                        <a:t>.</a:t>
                      </a:r>
                    </a:p>
                    <a:p>
                      <a:pPr algn="ctr"/>
                      <a:r>
                        <a:rPr lang="en-US" sz="1200" dirty="0">
                          <a:latin typeface="+mn-lt"/>
                        </a:rPr>
                        <a:t>The  </a:t>
                      </a:r>
                      <a:r>
                        <a:rPr lang="en-US" sz="1200" b="1" dirty="0">
                          <a:latin typeface="+mn-lt"/>
                        </a:rPr>
                        <a:t>annual target of 20</a:t>
                      </a:r>
                      <a:r>
                        <a:rPr lang="en-US" sz="1200" b="1" baseline="0" dirty="0">
                          <a:latin typeface="+mn-lt"/>
                        </a:rPr>
                        <a:t> </a:t>
                      </a:r>
                      <a:r>
                        <a:rPr lang="en-US" sz="1200" baseline="0" dirty="0">
                          <a:latin typeface="+mn-lt"/>
                        </a:rPr>
                        <a:t>is </a:t>
                      </a:r>
                      <a:r>
                        <a:rPr lang="en-US" sz="1200" baseline="0" dirty="0" smtClean="0">
                          <a:latin typeface="+mn-lt"/>
                        </a:rPr>
                        <a:t>as a result that </a:t>
                      </a:r>
                      <a:r>
                        <a:rPr lang="en-US" sz="1200" baseline="0" dirty="0">
                          <a:latin typeface="+mn-lt"/>
                        </a:rPr>
                        <a:t>this is an </a:t>
                      </a:r>
                      <a:r>
                        <a:rPr lang="en-US" sz="1200" b="1" baseline="0" dirty="0">
                          <a:latin typeface="+mn-lt"/>
                        </a:rPr>
                        <a:t>unfunded  </a:t>
                      </a:r>
                      <a:r>
                        <a:rPr lang="en-US" sz="1200" baseline="0" dirty="0" smtClean="0">
                          <a:latin typeface="+mn-lt"/>
                        </a:rPr>
                        <a:t>priority </a:t>
                      </a:r>
                      <a:r>
                        <a:rPr lang="en-US" sz="1200" baseline="0" dirty="0" err="1" smtClean="0">
                          <a:latin typeface="+mn-lt"/>
                        </a:rPr>
                        <a:t>programme</a:t>
                      </a:r>
                      <a:r>
                        <a:rPr lang="en-US" sz="1200" baseline="0" dirty="0" smtClean="0">
                          <a:latin typeface="+mn-lt"/>
                        </a:rPr>
                        <a:t>  </a:t>
                      </a:r>
                      <a:r>
                        <a:rPr lang="en-US" sz="1200" baseline="0" dirty="0">
                          <a:latin typeface="+mn-lt"/>
                        </a:rPr>
                        <a:t>of the department</a:t>
                      </a:r>
                      <a:r>
                        <a:rPr lang="en-ZA" sz="1200" baseline="0" dirty="0">
                          <a:latin typeface="+mn-lt"/>
                        </a:rPr>
                        <a:t>.</a:t>
                      </a:r>
                      <a:endParaRPr lang="en-US" sz="1200" baseline="0" dirty="0">
                        <a:latin typeface="+mn-lt"/>
                      </a:endParaRPr>
                    </a:p>
                  </a:txBody>
                  <a:tcPr marL="2692" marR="2692" marT="2692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22244"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1" u="none" strike="noStrike" dirty="0">
                          <a:effectLst/>
                        </a:rPr>
                        <a:t>2.3.3 </a:t>
                      </a:r>
                    </a:p>
                    <a:p>
                      <a:pPr algn="ctr" fontAlgn="t"/>
                      <a:r>
                        <a:rPr lang="en-ZA" sz="1200" b="1" u="none" strike="noStrike" dirty="0">
                          <a:effectLst/>
                        </a:rPr>
                        <a:t>Number of underperforming</a:t>
                      </a:r>
                      <a:r>
                        <a:rPr lang="en-ZA" sz="1200" b="1" u="none" strike="noStrike" baseline="0" dirty="0">
                          <a:effectLst/>
                        </a:rPr>
                        <a:t> schools monitored on the implementation of the Early Grade Reading Assessment (EGRA) 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92" marR="2692" marT="269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1" u="none" strike="noStrike" dirty="0">
                          <a:effectLst/>
                        </a:rPr>
                        <a:t>75</a:t>
                      </a:r>
                    </a:p>
                    <a:p>
                      <a:pPr algn="ctr" fontAlgn="t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ANNUALLY</a:t>
                      </a:r>
                    </a:p>
                  </a:txBody>
                  <a:tcPr marL="2692" marR="2692" marT="269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2692" marR="2692" marT="269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2692" marR="2692" marT="269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 deviation</a:t>
                      </a:r>
                    </a:p>
                  </a:txBody>
                  <a:tcPr marL="2692" marR="2692" marT="269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Milestone-30</a:t>
                      </a:r>
                    </a:p>
                    <a:p>
                      <a:endParaRPr lang="en-ZA" sz="1200" dirty="0">
                        <a:latin typeface="+mn-lt"/>
                      </a:endParaRPr>
                    </a:p>
                  </a:txBody>
                  <a:tcPr marL="2692" marR="2692" marT="2692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34565"/>
            <a:ext cx="1691680" cy="69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5984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64" y="-183990"/>
            <a:ext cx="8028384" cy="908720"/>
          </a:xfrm>
        </p:spPr>
        <p:txBody>
          <a:bodyPr>
            <a:normAutofit/>
          </a:bodyPr>
          <a:lstStyle/>
          <a:p>
            <a:r>
              <a:rPr lang="en-ZA" sz="2800" b="1" dirty="0">
                <a:solidFill>
                  <a:schemeClr val="accent2">
                    <a:lumMod val="75000"/>
                  </a:schemeClr>
                </a:solidFill>
              </a:rPr>
              <a:t>INDICATOR TABLE: PROGRAMME 2 …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z="1800" smtClean="0">
                <a:solidFill>
                  <a:schemeClr val="tx1"/>
                </a:solidFill>
              </a:rPr>
              <a:pPr/>
              <a:t>25</a:t>
            </a:fld>
            <a:endParaRPr lang="en-ZA" dirty="0">
              <a:solidFill>
                <a:schemeClr val="tx1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25048853"/>
              </p:ext>
            </p:extLst>
          </p:nvPr>
        </p:nvGraphicFramePr>
        <p:xfrm>
          <a:off x="107504" y="475038"/>
          <a:ext cx="8928994" cy="6356078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15923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070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2765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0629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6566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3001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230054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Programme / </a:t>
                      </a:r>
                      <a:br>
                        <a:rPr lang="en-ZA" sz="1600" b="1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</a:br>
                      <a:r>
                        <a:rPr lang="en-ZA" sz="1600" b="1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Sub-Programme / Performance Indicators</a:t>
                      </a:r>
                      <a:endParaRPr lang="en-ZA" sz="16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2692" marR="2692" marT="26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2018/19 Annual Target as per Annual Performance Plan (APP)</a:t>
                      </a:r>
                      <a:endParaRPr lang="en-ZA" sz="16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2692" marR="2692" marT="26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1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 Quarter 1 Target as per APP</a:t>
                      </a:r>
                      <a:endParaRPr lang="en-ZA" sz="16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2692" marR="2692" marT="26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1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Quarter 1 Output – Preliminary</a:t>
                      </a:r>
                      <a:endParaRPr lang="en-ZA" sz="16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2692" marR="2692" marT="26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1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Reason for Deviation</a:t>
                      </a:r>
                      <a:endParaRPr lang="en-ZA" sz="16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2692" marR="2692" marT="26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1" u="none" strike="noStrike" dirty="0">
                          <a:effectLst/>
                        </a:rPr>
                        <a:t>Milestones- Progress</a:t>
                      </a:r>
                      <a:r>
                        <a:rPr lang="en-ZA" sz="1600" b="1" u="none" strike="noStrike" baseline="0" dirty="0">
                          <a:effectLst/>
                        </a:rPr>
                        <a:t> in Achieving Annual Targets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692" marR="2692" marT="2692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27504">
                <a:tc>
                  <a:txBody>
                    <a:bodyPr/>
                    <a:lstStyle/>
                    <a:p>
                      <a:pPr algn="ctr" fontAlgn="t"/>
                      <a:r>
                        <a:rPr lang="en-ZA" sz="1600" b="1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2.4.1 </a:t>
                      </a:r>
                    </a:p>
                    <a:p>
                      <a:pPr algn="ctr" fontAlgn="t"/>
                      <a:r>
                        <a:rPr lang="en-ZA" sz="1600" b="1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Number of Mathematics, Science and Technology</a:t>
                      </a:r>
                      <a:br>
                        <a:rPr lang="en-ZA" sz="1600" b="1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</a:br>
                      <a:r>
                        <a:rPr lang="en-ZA" sz="1600" b="1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lesson plans monitored</a:t>
                      </a:r>
                      <a:r>
                        <a:rPr lang="en-ZA" sz="1600" b="1" u="none" strike="noStrike" baseline="0" dirty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en-ZA" sz="1600" b="1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  for the</a:t>
                      </a:r>
                      <a:br>
                        <a:rPr lang="en-ZA" sz="1600" b="1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</a:br>
                      <a:r>
                        <a:rPr lang="en-ZA" sz="1600" b="1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Intermediate, Senior and FET Phases</a:t>
                      </a:r>
                      <a:endParaRPr lang="en-ZA" sz="16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2692" marR="2692" marT="269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600" b="1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 Technical Mathematics and Science Grades 10-12 lesson plans monitored. </a:t>
                      </a:r>
                    </a:p>
                    <a:p>
                      <a:pPr algn="ctr" fontAlgn="t"/>
                      <a:r>
                        <a:rPr lang="en-ZA" sz="16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ANNUALLY</a:t>
                      </a:r>
                    </a:p>
                  </a:txBody>
                  <a:tcPr marL="2692" marR="2692" marT="269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600" b="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-</a:t>
                      </a:r>
                    </a:p>
                  </a:txBody>
                  <a:tcPr marL="2692" marR="2692" marT="269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2692" marR="2692" marT="269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No deviation</a:t>
                      </a:r>
                    </a:p>
                  </a:txBody>
                  <a:tcPr marL="2692" marR="2692" marT="269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Monitoring</a:t>
                      </a:r>
                      <a:r>
                        <a:rPr lang="en-ZA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of lesson plans will be done in Q2 and Q3. </a:t>
                      </a:r>
                      <a:r>
                        <a:rPr lang="en-ZA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Mediation</a:t>
                      </a:r>
                      <a:r>
                        <a:rPr lang="en-ZA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of lesson plans to the subject committees.</a:t>
                      </a:r>
                    </a:p>
                  </a:txBody>
                  <a:tcPr marL="2692" marR="2692" marT="2692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88880">
                <a:tc>
                  <a:txBody>
                    <a:bodyPr/>
                    <a:lstStyle/>
                    <a:p>
                      <a:pPr algn="ctr" fontAlgn="t"/>
                      <a:r>
                        <a:rPr lang="en-ZA" sz="1600" b="1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2.4.2 </a:t>
                      </a:r>
                    </a:p>
                    <a:p>
                      <a:pPr algn="ctr" fontAlgn="t"/>
                      <a:r>
                        <a:rPr lang="en-ZA" sz="1600" b="1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Number of Mathematics, Science and Technology</a:t>
                      </a:r>
                      <a:br>
                        <a:rPr lang="en-ZA" sz="1600" b="1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</a:br>
                      <a:r>
                        <a:rPr lang="en-ZA" sz="1600" b="1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teacher guides developed for the</a:t>
                      </a:r>
                      <a:br>
                        <a:rPr lang="en-ZA" sz="1600" b="1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</a:br>
                      <a:r>
                        <a:rPr lang="en-ZA" sz="1600" b="1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Intermediate, Senior and FET Phases</a:t>
                      </a:r>
                      <a:endParaRPr lang="en-ZA" sz="16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2692" marR="2692" marT="269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6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Technical</a:t>
                      </a:r>
                      <a:r>
                        <a:rPr lang="en-ZA" sz="1600" b="1" i="0" u="none" strike="noStrike" baseline="0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 Mathematics and Science Grades 10-12 teacher guides developed </a:t>
                      </a:r>
                    </a:p>
                    <a:p>
                      <a:pPr algn="ctr" fontAlgn="t"/>
                      <a:r>
                        <a:rPr lang="en-ZA" sz="1600" b="1" i="0" u="none" strike="noStrike" baseline="0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</a:rPr>
                        <a:t>ANNUALLY</a:t>
                      </a:r>
                      <a:endParaRPr lang="en-ZA" sz="16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2692" marR="2692" marT="269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600" b="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-</a:t>
                      </a:r>
                    </a:p>
                  </a:txBody>
                  <a:tcPr marL="2692" marR="2692" marT="269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2692" marR="2692" marT="269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No deviation</a:t>
                      </a:r>
                    </a:p>
                    <a:p>
                      <a:pPr algn="ctr" fontAlgn="t"/>
                      <a:endParaRPr lang="en-ZA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2692" marR="2692" marT="269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Draft Framework</a:t>
                      </a:r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for </a:t>
                      </a:r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Teacher Guides </a:t>
                      </a: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developed</a:t>
                      </a:r>
                      <a:endParaRPr lang="en-ZA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2692" marR="2692" marT="2692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48328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4624"/>
            <a:ext cx="8028384" cy="502814"/>
          </a:xfrm>
        </p:spPr>
        <p:txBody>
          <a:bodyPr>
            <a:normAutofit fontScale="90000"/>
          </a:bodyPr>
          <a:lstStyle/>
          <a:p>
            <a:r>
              <a:rPr lang="en-ZA" sz="2800" b="1" dirty="0">
                <a:solidFill>
                  <a:schemeClr val="accent2">
                    <a:lumMod val="75000"/>
                  </a:schemeClr>
                </a:solidFill>
              </a:rPr>
              <a:t>INDICATOR TABLE: PROGRAMME 2 …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59302628"/>
              </p:ext>
            </p:extLst>
          </p:nvPr>
        </p:nvGraphicFramePr>
        <p:xfrm>
          <a:off x="0" y="548681"/>
          <a:ext cx="9268578" cy="6245727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16528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1890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8082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5706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18559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7330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008111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u="none" strike="noStrike" dirty="0">
                          <a:effectLst/>
                        </a:rPr>
                        <a:t>Programme / </a:t>
                      </a:r>
                      <a:br>
                        <a:rPr lang="en-ZA" sz="1100" b="1" u="none" strike="noStrike" dirty="0">
                          <a:effectLst/>
                        </a:rPr>
                      </a:br>
                      <a:r>
                        <a:rPr lang="en-ZA" sz="1100" b="1" u="none" strike="noStrike" dirty="0">
                          <a:effectLst/>
                        </a:rPr>
                        <a:t>Sub-Programme / Performance Indicators</a:t>
                      </a:r>
                      <a:endParaRPr lang="en-Z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92" marR="2692" marT="26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u="none" strike="noStrike" dirty="0">
                          <a:effectLst/>
                        </a:rPr>
                        <a:t>2018/19 Annual Target as per Annual Performance Plan (APP)</a:t>
                      </a:r>
                      <a:endParaRPr lang="en-Z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92" marR="2692" marT="26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1" u="none" strike="noStrike" dirty="0">
                          <a:effectLst/>
                        </a:rPr>
                        <a:t> Quarter 1 Target as per APP</a:t>
                      </a:r>
                      <a:endParaRPr lang="en-Z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92" marR="2692" marT="26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1" u="none" strike="noStrike" dirty="0">
                          <a:effectLst/>
                        </a:rPr>
                        <a:t>Quarter 1 Output – Preliminary</a:t>
                      </a:r>
                      <a:endParaRPr lang="en-Z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92" marR="2692" marT="26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1" u="none" strike="noStrike" dirty="0">
                          <a:effectLst/>
                        </a:rPr>
                        <a:t>Reason for Deviation</a:t>
                      </a:r>
                      <a:endParaRPr lang="en-Z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92" marR="2692" marT="26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1" u="none" strike="noStrike" dirty="0">
                          <a:effectLst/>
                        </a:rPr>
                        <a:t>Milestones- Progress</a:t>
                      </a:r>
                      <a:r>
                        <a:rPr lang="en-ZA" sz="1100" b="1" u="none" strike="noStrike" baseline="0" dirty="0">
                          <a:effectLst/>
                        </a:rPr>
                        <a:t> in Achieving Annual Targets</a:t>
                      </a:r>
                      <a:endParaRPr lang="en-ZA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692" marR="2692" marT="2692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36422">
                <a:tc>
                  <a:txBody>
                    <a:bodyPr/>
                    <a:lstStyle/>
                    <a:p>
                      <a:pPr algn="ctr" fontAlgn="t"/>
                      <a:r>
                        <a:rPr lang="en-ZA" sz="1100" b="1" u="none" strike="noStrike" dirty="0">
                          <a:effectLst/>
                        </a:rPr>
                        <a:t>2.4.3 </a:t>
                      </a:r>
                    </a:p>
                    <a:p>
                      <a:pPr algn="ctr" fontAlgn="t"/>
                      <a:r>
                        <a:rPr lang="en-ZA" sz="1100" b="1" u="none" strike="noStrike" dirty="0">
                          <a:effectLst/>
                        </a:rPr>
                        <a:t>Number of Mathematics training</a:t>
                      </a:r>
                      <a:br>
                        <a:rPr lang="en-ZA" sz="1100" b="1" u="none" strike="noStrike" dirty="0">
                          <a:effectLst/>
                        </a:rPr>
                      </a:br>
                      <a:r>
                        <a:rPr lang="en-ZA" sz="1100" b="1" u="none" strike="noStrike" dirty="0">
                          <a:effectLst/>
                        </a:rPr>
                        <a:t>sessions/Workshops monitored</a:t>
                      </a:r>
                      <a:endParaRPr lang="en-Z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92" marR="2692" marT="269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100" b="1" u="none" strike="noStrike" dirty="0">
                          <a:effectLst/>
                        </a:rPr>
                        <a:t>9</a:t>
                      </a:r>
                    </a:p>
                    <a:p>
                      <a:pPr algn="ctr" fontAlgn="t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BI-ANNUALLY</a:t>
                      </a:r>
                    </a:p>
                  </a:txBody>
                  <a:tcPr marL="2692" marR="2692" marT="269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1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92" marR="2692" marT="269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2692" marR="2692" marT="269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92" marR="2692" marT="269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Sessions will be </a:t>
                      </a:r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monitored</a:t>
                      </a:r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in Q2</a:t>
                      </a:r>
                    </a:p>
                  </a:txBody>
                  <a:tcPr marL="2692" marR="2692" marT="2692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36422">
                <a:tc>
                  <a:txBody>
                    <a:bodyPr/>
                    <a:lstStyle/>
                    <a:p>
                      <a:pPr algn="ctr" fontAlgn="t"/>
                      <a:r>
                        <a:rPr lang="en-ZA" sz="1100" b="1" u="none" strike="noStrike" dirty="0">
                          <a:effectLst/>
                        </a:rPr>
                        <a:t>2.4.4 </a:t>
                      </a:r>
                    </a:p>
                    <a:p>
                      <a:pPr algn="ctr" fontAlgn="t"/>
                      <a:r>
                        <a:rPr lang="en-ZA" sz="1100" b="1" u="none" strike="noStrike" dirty="0">
                          <a:effectLst/>
                        </a:rPr>
                        <a:t>Number of training  sessions of CAPS</a:t>
                      </a:r>
                      <a:br>
                        <a:rPr lang="en-ZA" sz="1100" b="1" u="none" strike="noStrike" dirty="0">
                          <a:effectLst/>
                        </a:rPr>
                      </a:br>
                      <a:r>
                        <a:rPr lang="en-ZA" sz="1100" b="1" u="none" strike="noStrike" dirty="0">
                          <a:effectLst/>
                        </a:rPr>
                        <a:t>for Technical subjects  monitored.</a:t>
                      </a:r>
                      <a:r>
                        <a:rPr lang="en-ZA" sz="1100" b="1" u="none" strike="noStrike" baseline="0" dirty="0">
                          <a:effectLst/>
                        </a:rPr>
                        <a:t> </a:t>
                      </a:r>
                      <a:endParaRPr lang="en-Z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92" marR="2692" marT="269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100" b="1" u="none" strike="noStrike" dirty="0">
                          <a:effectLst/>
                        </a:rPr>
                        <a:t>14</a:t>
                      </a:r>
                    </a:p>
                    <a:p>
                      <a:pPr algn="ctr" fontAlgn="t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BI-ANNUALLY</a:t>
                      </a:r>
                    </a:p>
                  </a:txBody>
                  <a:tcPr marL="2692" marR="2692" marT="269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1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7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92" marR="2692" marT="269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2692" marR="2692" marT="2692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No deviation</a:t>
                      </a:r>
                    </a:p>
                    <a:p>
                      <a:pPr algn="ctr" fontAlgn="t"/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92" marR="2692" marT="2692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92" marR="2692" marT="2692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23156">
                <a:tc>
                  <a:txBody>
                    <a:bodyPr/>
                    <a:lstStyle/>
                    <a:p>
                      <a:pPr algn="ctr" fontAlgn="t"/>
                      <a:r>
                        <a:rPr lang="en-ZA" sz="1100" b="1" u="none" strike="noStrike" dirty="0">
                          <a:effectLst/>
                        </a:rPr>
                        <a:t>2.4.5 </a:t>
                      </a:r>
                    </a:p>
                    <a:p>
                      <a:pPr algn="ctr" fontAlgn="t"/>
                      <a:r>
                        <a:rPr lang="en-ZA" sz="1100" b="1" u="none" strike="noStrike" dirty="0">
                          <a:effectLst/>
                        </a:rPr>
                        <a:t>Number of schools visited for</a:t>
                      </a:r>
                      <a:br>
                        <a:rPr lang="en-ZA" sz="1100" b="1" u="none" strike="noStrike" dirty="0">
                          <a:effectLst/>
                        </a:rPr>
                      </a:br>
                      <a:r>
                        <a:rPr lang="en-ZA" sz="1100" b="1" u="none" strike="noStrike" dirty="0">
                          <a:effectLst/>
                        </a:rPr>
                        <a:t>monitoring CAPS implementation in</a:t>
                      </a:r>
                      <a:br>
                        <a:rPr lang="en-ZA" sz="1100" b="1" u="none" strike="noStrike" dirty="0">
                          <a:effectLst/>
                        </a:rPr>
                      </a:br>
                      <a:r>
                        <a:rPr lang="en-ZA" sz="1100" b="1" u="none" strike="noStrike" dirty="0">
                          <a:effectLst/>
                        </a:rPr>
                        <a:t>technical schools</a:t>
                      </a:r>
                      <a:endParaRPr lang="en-Z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92" marR="2692" marT="269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100" b="1" u="none" strike="noStrike" dirty="0">
                          <a:effectLst/>
                        </a:rPr>
                        <a:t>54</a:t>
                      </a:r>
                    </a:p>
                    <a:p>
                      <a:pPr algn="ctr" fontAlgn="t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QUARTERLY</a:t>
                      </a:r>
                    </a:p>
                  </a:txBody>
                  <a:tcPr marL="2692" marR="2692" marT="269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1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18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92" marR="2692" marT="269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1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ZA" sz="1100" b="1" i="0" u="none" strike="noStrike" dirty="0">
                        <a:solidFill>
                          <a:srgbClr val="00C459"/>
                        </a:solidFill>
                        <a:effectLst/>
                        <a:latin typeface="+mn-lt"/>
                      </a:endParaRPr>
                    </a:p>
                  </a:txBody>
                  <a:tcPr marL="2692" marR="2692" marT="2692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No deviation</a:t>
                      </a:r>
                    </a:p>
                    <a:p>
                      <a:pPr algn="ctr" fontAlgn="t"/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92" marR="2692" marT="2692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92" marR="2692" marT="2692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92114">
                <a:tc>
                  <a:txBody>
                    <a:bodyPr/>
                    <a:lstStyle/>
                    <a:p>
                      <a:pPr algn="ctr" fontAlgn="t"/>
                      <a:r>
                        <a:rPr lang="en-ZA" sz="1100" b="1" u="none" strike="noStrike" dirty="0">
                          <a:effectLst/>
                        </a:rPr>
                        <a:t>2.5.1 </a:t>
                      </a:r>
                    </a:p>
                    <a:p>
                      <a:pPr algn="ctr" fontAlgn="t"/>
                      <a:r>
                        <a:rPr lang="en-ZA" sz="1100" b="1" u="none" strike="noStrike" dirty="0">
                          <a:effectLst/>
                        </a:rPr>
                        <a:t>Number of schools with Multi-Grade classes implementing</a:t>
                      </a:r>
                      <a:r>
                        <a:rPr lang="en-ZA" sz="1100" b="1" u="none" strike="noStrike" baseline="0" dirty="0">
                          <a:effectLst/>
                        </a:rPr>
                        <a:t> the Multi-Grade Toolkit monitored. </a:t>
                      </a:r>
                      <a:endParaRPr lang="en-ZA" sz="1100" b="1" u="none" strike="noStrike" dirty="0">
                        <a:effectLst/>
                      </a:endParaRPr>
                    </a:p>
                  </a:txBody>
                  <a:tcPr marL="2692" marR="2692" marT="269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140</a:t>
                      </a:r>
                      <a:r>
                        <a:rPr lang="en-ZA" sz="11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QUARTERLY</a:t>
                      </a:r>
                    </a:p>
                  </a:txBody>
                  <a:tcPr marL="2692" marR="2692" marT="269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1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35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92" marR="2692" marT="269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2692" marR="2692" marT="2692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Streamlining</a:t>
                      </a:r>
                      <a:r>
                        <a:rPr lang="en-ZA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of monitoring programmes within the Branch to </a:t>
                      </a:r>
                      <a:r>
                        <a:rPr lang="en-ZA" sz="11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promote efficiencies </a:t>
                      </a:r>
                      <a:r>
                        <a:rPr lang="en-ZA" sz="1100" b="1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endParaRPr lang="en-ZA" sz="11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Monitoring</a:t>
                      </a:r>
                      <a:r>
                        <a:rPr lang="en-ZA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commenced</a:t>
                      </a:r>
                      <a:r>
                        <a:rPr lang="en-ZA" sz="1100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in</a:t>
                      </a:r>
                      <a:r>
                        <a:rPr lang="en-ZA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July 2018 when funding became available</a:t>
                      </a:r>
                      <a:endParaRPr lang="en-ZA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936422">
                <a:tc>
                  <a:txBody>
                    <a:bodyPr/>
                    <a:lstStyle/>
                    <a:p>
                      <a:pPr algn="ctr" fontAlgn="t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2.5.2</a:t>
                      </a:r>
                    </a:p>
                    <a:p>
                      <a:pPr algn="ctr" fontAlgn="t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Number of advocacy campaigns</a:t>
                      </a:r>
                      <a:r>
                        <a:rPr lang="en-ZA" sz="11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conducted on the Rural Education Policy in the provinces </a:t>
                      </a:r>
                      <a:endParaRPr lang="en-Z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92" marR="2692" marT="269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 </a:t>
                      </a:r>
                    </a:p>
                    <a:p>
                      <a:pPr algn="ctr" fontAlgn="t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QUARTERLY </a:t>
                      </a:r>
                    </a:p>
                  </a:txBody>
                  <a:tcPr marL="2692" marR="2692" marT="269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2692" marR="2692" marT="269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2692" marR="2692" marT="2692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The </a:t>
                      </a:r>
                      <a:r>
                        <a:rPr lang="en-GB" sz="11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policy</a:t>
                      </a: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has not yet been finalised as there are areas that the CEM requested HEDCOM to strengthen. Subsequently HEDCOM made recommendations and inputs to be incorporated in the Draft Policy.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Consultative meetings </a:t>
                      </a:r>
                      <a:r>
                        <a:rPr lang="en-ZA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in provinces to further discuss the policy are considered.</a:t>
                      </a:r>
                      <a:endParaRPr lang="en-ZA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29726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56" y="0"/>
            <a:ext cx="8028384" cy="620688"/>
          </a:xfrm>
        </p:spPr>
        <p:txBody>
          <a:bodyPr/>
          <a:lstStyle/>
          <a:p>
            <a:r>
              <a:rPr lang="en-ZA" dirty="0"/>
              <a:t>INDICATOR TABLE: PROGRAMME 2 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17875925"/>
              </p:ext>
            </p:extLst>
          </p:nvPr>
        </p:nvGraphicFramePr>
        <p:xfrm>
          <a:off x="-1" y="620688"/>
          <a:ext cx="9144001" cy="6129172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9797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90770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888866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 dirty="0">
                          <a:effectLst/>
                        </a:rPr>
                        <a:t>Programme / </a:t>
                      </a:r>
                      <a:br>
                        <a:rPr lang="en-ZA" sz="1200" u="none" strike="noStrike" dirty="0">
                          <a:effectLst/>
                        </a:rPr>
                      </a:br>
                      <a:r>
                        <a:rPr lang="en-ZA" sz="1200" u="none" strike="noStrike" dirty="0">
                          <a:effectLst/>
                        </a:rPr>
                        <a:t>Sub-Programme / Performance Indicators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92" marR="2692" marT="26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 dirty="0">
                          <a:effectLst/>
                        </a:rPr>
                        <a:t>2018/19 Annual Target as per Annual Performance Plan (APP)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92" marR="2692" marT="26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 dirty="0">
                          <a:effectLst/>
                        </a:rPr>
                        <a:t> Quarter 1 Target as per APP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92" marR="2692" marT="26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i="1" u="none" strike="noStrike" dirty="0">
                          <a:effectLst/>
                        </a:rPr>
                        <a:t>Q</a:t>
                      </a:r>
                      <a:r>
                        <a:rPr lang="en-ZA" sz="1200" u="none" strike="noStrike" dirty="0">
                          <a:effectLst/>
                        </a:rPr>
                        <a:t>uarter 1 Output – Preliminary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92" marR="2692" marT="26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 dirty="0">
                          <a:effectLst/>
                        </a:rPr>
                        <a:t>Reason for Deviation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92" marR="2692" marT="26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1" u="none" strike="noStrike" dirty="0">
                          <a:effectLst/>
                        </a:rPr>
                        <a:t>Milestones- Progress</a:t>
                      </a:r>
                      <a:r>
                        <a:rPr lang="en-ZA" sz="1200" b="1" u="none" strike="noStrike" baseline="0" dirty="0">
                          <a:effectLst/>
                        </a:rPr>
                        <a:t> in Achieving Annual Targets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692" marR="2692" marT="2692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38391">
                <a:tc>
                  <a:txBody>
                    <a:bodyPr/>
                    <a:lstStyle/>
                    <a:p>
                      <a:pPr algn="ctr"/>
                      <a:r>
                        <a:rPr lang="en-ZA" sz="1200" b="1" dirty="0"/>
                        <a:t>2.6.1 Number</a:t>
                      </a:r>
                      <a:r>
                        <a:rPr lang="en-ZA" sz="1200" b="1" baseline="0" dirty="0"/>
                        <a:t> of learners obtaining subject passes towards a National Senior Certificate (NSC) or extended Senior Certificate, including upgraded NSC per year. </a:t>
                      </a:r>
                      <a:endParaRPr lang="en-ZA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b="1" dirty="0"/>
                        <a:t>25 000</a:t>
                      </a:r>
                    </a:p>
                    <a:p>
                      <a:pPr algn="ctr"/>
                      <a:r>
                        <a:rPr lang="en-ZA" sz="1200" b="1" dirty="0"/>
                        <a:t>Bi-annually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/>
                        <a:t>-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No deviation</a:t>
                      </a:r>
                    </a:p>
                    <a:p>
                      <a:pPr algn="ctr"/>
                      <a:endParaRPr lang="en-ZA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Provision of support for learners preparing for the June examinations via </a:t>
                      </a:r>
                      <a:r>
                        <a:rPr lang="en-GB" sz="1200" b="1" dirty="0"/>
                        <a:t>face-to-face classes, digital platforms, television and print</a:t>
                      </a:r>
                      <a:r>
                        <a:rPr lang="en-GB" sz="1200" dirty="0"/>
                        <a:t>. </a:t>
                      </a:r>
                    </a:p>
                    <a:p>
                      <a:pPr algn="ctr"/>
                      <a:r>
                        <a:rPr lang="en-GB" sz="1200" dirty="0"/>
                        <a:t>Planning for the November </a:t>
                      </a:r>
                      <a:r>
                        <a:rPr lang="en-GB" sz="1200" b="1" dirty="0"/>
                        <a:t>Examinations</a:t>
                      </a:r>
                      <a:r>
                        <a:rPr lang="en-GB" sz="1200" dirty="0"/>
                        <a:t>. </a:t>
                      </a:r>
                    </a:p>
                    <a:p>
                      <a:pPr algn="ctr"/>
                      <a:r>
                        <a:rPr lang="en-GB" sz="1200" dirty="0"/>
                        <a:t>Development of resources for 2019 Academic Year.</a:t>
                      </a:r>
                    </a:p>
                    <a:p>
                      <a:pPr algn="ctr"/>
                      <a:endParaRPr lang="en-ZA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29386">
                <a:tc>
                  <a:txBody>
                    <a:bodyPr/>
                    <a:lstStyle/>
                    <a:p>
                      <a:pPr algn="ctr"/>
                      <a:r>
                        <a:rPr lang="en-ZA" sz="1200" b="1" dirty="0"/>
                        <a:t>2.7.1 Number of Children</a:t>
                      </a:r>
                      <a:r>
                        <a:rPr lang="en-ZA" sz="1200" b="1" baseline="0" dirty="0"/>
                        <a:t>/leaners with Severe to Profound Intellectual Disability (C/LSPID) who utilise the learning Programme for C/LSPID</a:t>
                      </a:r>
                      <a:endParaRPr lang="en-ZA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b="1" dirty="0"/>
                        <a:t>3 327</a:t>
                      </a:r>
                    </a:p>
                    <a:p>
                      <a:pPr algn="ctr"/>
                      <a:r>
                        <a:rPr lang="en-ZA" sz="1200" b="1" dirty="0"/>
                        <a:t>Annually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b="0" dirty="0"/>
                        <a:t>-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No deviation</a:t>
                      </a: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111125" indent="-111125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1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5 502</a:t>
                      </a:r>
                    </a:p>
                    <a:p>
                      <a:pPr marL="111125" indent="-111125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1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Additional </a:t>
                      </a: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LSPID</a:t>
                      </a:r>
                      <a:r>
                        <a:rPr lang="en-ZA" sz="1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were identified</a:t>
                      </a:r>
                    </a:p>
                    <a:p>
                      <a:pPr marL="111125" indent="-111125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1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The number of </a:t>
                      </a: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LSPID</a:t>
                      </a:r>
                      <a:r>
                        <a:rPr lang="en-ZA" sz="1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in care centres fluctuates</a:t>
                      </a:r>
                    </a:p>
                    <a:p>
                      <a:pPr marL="171450" indent="-17145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12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Strengthen data </a:t>
                      </a: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management systems </a:t>
                      </a:r>
                      <a:r>
                        <a:rPr lang="en-ZA" sz="12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so that real time data can be  utilized as baseline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83889">
                <a:tc>
                  <a:txBody>
                    <a:bodyPr/>
                    <a:lstStyle/>
                    <a:p>
                      <a:pPr algn="ctr"/>
                      <a:r>
                        <a:rPr lang="en-ZA" sz="1200" b="1" dirty="0"/>
                        <a:t>2.7.2 Number of Children /learners</a:t>
                      </a:r>
                      <a:r>
                        <a:rPr lang="en-ZA" sz="1200" b="1" baseline="0" dirty="0"/>
                        <a:t> with Severe to Profound Intellectual Disability (C/LSPID) with access to therapeutic and psycho-social support services that will enable them to improve their participation in learning. </a:t>
                      </a:r>
                      <a:endParaRPr lang="en-ZA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b="1" dirty="0"/>
                        <a:t>3 327</a:t>
                      </a:r>
                    </a:p>
                    <a:p>
                      <a:pPr algn="ctr"/>
                      <a:r>
                        <a:rPr lang="en-ZA" sz="1200" b="1" dirty="0"/>
                        <a:t>Annually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b="0" dirty="0"/>
                        <a:t>-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No deviation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ZA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04312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208056"/>
            <a:ext cx="8028384" cy="908720"/>
          </a:xfrm>
        </p:spPr>
        <p:txBody>
          <a:bodyPr>
            <a:noAutofit/>
          </a:bodyPr>
          <a:lstStyle/>
          <a:p>
            <a:r>
              <a:rPr lang="en-ZA" sz="2800" b="1" dirty="0">
                <a:solidFill>
                  <a:schemeClr val="accent2">
                    <a:lumMod val="75000"/>
                  </a:schemeClr>
                </a:solidFill>
              </a:rPr>
              <a:t>PROGRAMME 2…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692696"/>
            <a:ext cx="8712968" cy="5433468"/>
          </a:xfrm>
        </p:spPr>
        <p:txBody>
          <a:bodyPr>
            <a:normAutofit lnSpcReduction="10000"/>
          </a:bodyPr>
          <a:lstStyle/>
          <a:p>
            <a:pPr marL="114300" indent="0" fontAlgn="base">
              <a:buNone/>
            </a:pPr>
            <a:r>
              <a:rPr lang="en-GB" sz="2100" b="1" dirty="0"/>
              <a:t>CURRICULUM AND QUALITY ENHANCEMENT PROGRAMMES</a:t>
            </a:r>
            <a:endParaRPr lang="en-ZA" sz="2100" b="1" dirty="0"/>
          </a:p>
          <a:p>
            <a:pPr marL="0" indent="0">
              <a:buNone/>
            </a:pPr>
            <a:r>
              <a:rPr lang="en-US" sz="2100" b="1" u="sng" dirty="0"/>
              <a:t>Learning and Teaching Support Materials (LTSM)</a:t>
            </a:r>
          </a:p>
          <a:p>
            <a:r>
              <a:rPr lang="en-ZA" sz="2100" dirty="0"/>
              <a:t>The </a:t>
            </a:r>
            <a:r>
              <a:rPr lang="en-ZA" sz="2100" b="1" dirty="0"/>
              <a:t>printing</a:t>
            </a:r>
            <a:r>
              <a:rPr lang="en-ZA" sz="2100" dirty="0"/>
              <a:t> commenced in May 2018, a total number of </a:t>
            </a:r>
            <a:r>
              <a:rPr lang="en-ZA" sz="2100" b="1" dirty="0"/>
              <a:t>22 796 308 (69.77%) </a:t>
            </a:r>
            <a:r>
              <a:rPr lang="en-ZA" sz="2100" dirty="0"/>
              <a:t>workbooks have been </a:t>
            </a:r>
            <a:r>
              <a:rPr lang="en-ZA" sz="2100" b="1" dirty="0"/>
              <a:t>printed and delivered </a:t>
            </a:r>
            <a:r>
              <a:rPr lang="en-ZA" sz="2100" dirty="0"/>
              <a:t>to the warehouse.</a:t>
            </a:r>
          </a:p>
          <a:p>
            <a:pPr marL="0" indent="0">
              <a:buNone/>
            </a:pPr>
            <a:r>
              <a:rPr lang="en-US" sz="2100" b="1" u="sng" dirty="0"/>
              <a:t>Rural Education</a:t>
            </a:r>
            <a:endParaRPr lang="en-ZA" sz="2100" b="1" u="sng" dirty="0"/>
          </a:p>
          <a:p>
            <a:pPr marL="174625" lvl="0" indent="-174625" algn="just">
              <a:spcBef>
                <a:spcPts val="0"/>
              </a:spcBef>
              <a:spcAft>
                <a:spcPts val="600"/>
              </a:spcAft>
            </a:pPr>
            <a:r>
              <a:rPr lang="en-ZA" sz="2100" dirty="0">
                <a:ea typeface="Times New Roman"/>
                <a:cs typeface="Times New Roman"/>
              </a:rPr>
              <a:t>The Rural Assistant Project is being implemented in Eastern Cape, KwaZulu-Natal and Limpopo. The </a:t>
            </a:r>
            <a:r>
              <a:rPr lang="en-ZA" sz="2100" b="1" dirty="0">
                <a:ea typeface="Times New Roman"/>
                <a:cs typeface="Times New Roman"/>
              </a:rPr>
              <a:t>recruitment and training </a:t>
            </a:r>
            <a:r>
              <a:rPr lang="en-ZA" sz="2100" dirty="0">
                <a:ea typeface="Times New Roman"/>
                <a:cs typeface="Times New Roman"/>
              </a:rPr>
              <a:t>of the </a:t>
            </a:r>
            <a:r>
              <a:rPr lang="en-ZA" sz="2100" b="1" dirty="0">
                <a:ea typeface="Times New Roman"/>
                <a:cs typeface="Times New Roman"/>
              </a:rPr>
              <a:t>unemployed youth </a:t>
            </a:r>
            <a:r>
              <a:rPr lang="en-ZA" sz="2100" dirty="0">
                <a:ea typeface="Times New Roman"/>
                <a:cs typeface="Times New Roman"/>
              </a:rPr>
              <a:t>as Rural Education Assistants has been </a:t>
            </a:r>
            <a:r>
              <a:rPr lang="en-ZA" sz="2100" b="1" dirty="0">
                <a:ea typeface="Times New Roman"/>
                <a:cs typeface="Times New Roman"/>
              </a:rPr>
              <a:t>conducted in the 3 provinces</a:t>
            </a:r>
            <a:r>
              <a:rPr lang="en-ZA" sz="2100" dirty="0">
                <a:ea typeface="Times New Roman"/>
                <a:cs typeface="Times New Roman"/>
              </a:rPr>
              <a:t>. Progress on their </a:t>
            </a:r>
            <a:r>
              <a:rPr lang="en-ZA" sz="2100" b="1" dirty="0">
                <a:ea typeface="Times New Roman"/>
                <a:cs typeface="Times New Roman"/>
              </a:rPr>
              <a:t>performance</a:t>
            </a:r>
            <a:r>
              <a:rPr lang="en-ZA" sz="2100" dirty="0">
                <a:ea typeface="Times New Roman"/>
                <a:cs typeface="Times New Roman"/>
              </a:rPr>
              <a:t> in schools will </a:t>
            </a:r>
            <a:r>
              <a:rPr lang="en-ZA" sz="2100" dirty="0" smtClean="0">
                <a:ea typeface="Times New Roman"/>
                <a:cs typeface="Times New Roman"/>
              </a:rPr>
              <a:t>be closely </a:t>
            </a:r>
            <a:r>
              <a:rPr lang="en-ZA" sz="2100" b="1" dirty="0" smtClean="0">
                <a:ea typeface="Times New Roman"/>
                <a:cs typeface="Times New Roman"/>
              </a:rPr>
              <a:t>monitored</a:t>
            </a:r>
            <a:r>
              <a:rPr lang="en-ZA" sz="2100" dirty="0">
                <a:ea typeface="Times New Roman"/>
                <a:cs typeface="Times New Roman"/>
              </a:rPr>
              <a:t>.</a:t>
            </a:r>
          </a:p>
          <a:p>
            <a:pPr marL="174625" indent="-174625" algn="just">
              <a:spcBef>
                <a:spcPts val="0"/>
              </a:spcBef>
              <a:spcAft>
                <a:spcPts val="600"/>
              </a:spcAft>
            </a:pPr>
            <a:r>
              <a:rPr lang="en-ZA" sz="2100" dirty="0">
                <a:solidFill>
                  <a:prstClr val="black"/>
                </a:solidFill>
              </a:rPr>
              <a:t>An Agriculture Education </a:t>
            </a:r>
            <a:r>
              <a:rPr lang="en-ZA" sz="2100" b="1" dirty="0" err="1">
                <a:solidFill>
                  <a:prstClr val="black"/>
                </a:solidFill>
              </a:rPr>
              <a:t>Imbizo</a:t>
            </a:r>
            <a:r>
              <a:rPr lang="en-ZA" sz="2100" b="1" dirty="0">
                <a:solidFill>
                  <a:prstClr val="black"/>
                </a:solidFill>
              </a:rPr>
              <a:t> </a:t>
            </a:r>
            <a:r>
              <a:rPr lang="en-ZA" sz="2100" dirty="0">
                <a:solidFill>
                  <a:prstClr val="black"/>
                </a:solidFill>
              </a:rPr>
              <a:t>was </a:t>
            </a:r>
            <a:r>
              <a:rPr lang="en-ZA" sz="2100" b="1" dirty="0" smtClean="0">
                <a:solidFill>
                  <a:prstClr val="black"/>
                </a:solidFill>
              </a:rPr>
              <a:t>held.</a:t>
            </a:r>
            <a:endParaRPr lang="en-ZA" sz="2100" b="1" dirty="0">
              <a:solidFill>
                <a:prstClr val="black"/>
              </a:solidFill>
            </a:endParaRPr>
          </a:p>
          <a:p>
            <a:pPr marL="0" lv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100" b="1" u="sng" dirty="0">
                <a:solidFill>
                  <a:prstClr val="black"/>
                </a:solidFill>
              </a:rPr>
              <a:t>Curriculum Innovation and e-Learning</a:t>
            </a:r>
            <a:endParaRPr lang="en-ZA" sz="2100" dirty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lvl="0" algn="just"/>
            <a:r>
              <a:rPr lang="en-ZA" sz="2100" b="1" dirty="0">
                <a:solidFill>
                  <a:prstClr val="black"/>
                </a:solidFill>
                <a:cs typeface="Arial" panose="020B0604020202020204" pitchFamily="34" charset="0"/>
              </a:rPr>
              <a:t>Connectivity: </a:t>
            </a:r>
            <a:r>
              <a:rPr lang="en-US" sz="2100" b="1" dirty="0">
                <a:solidFill>
                  <a:prstClr val="black"/>
                </a:solidFill>
                <a:cs typeface="Arial" panose="020B0604020202020204" pitchFamily="34" charset="0"/>
              </a:rPr>
              <a:t>185  </a:t>
            </a:r>
            <a:r>
              <a:rPr lang="en-US" sz="2100" dirty="0">
                <a:solidFill>
                  <a:prstClr val="black"/>
                </a:solidFill>
                <a:cs typeface="Arial" panose="020B0604020202020204" pitchFamily="34" charset="0"/>
              </a:rPr>
              <a:t>schools in the Free State were provided with </a:t>
            </a:r>
            <a:r>
              <a:rPr lang="en-US" sz="2100" b="1" dirty="0">
                <a:solidFill>
                  <a:prstClr val="black"/>
                </a:solidFill>
                <a:cs typeface="Arial" panose="020B0604020202020204" pitchFamily="34" charset="0"/>
              </a:rPr>
              <a:t>connectivity</a:t>
            </a:r>
            <a:r>
              <a:rPr lang="en-US" sz="2100" dirty="0">
                <a:solidFill>
                  <a:prstClr val="black"/>
                </a:solidFill>
                <a:cs typeface="Arial" panose="020B0604020202020204" pitchFamily="34" charset="0"/>
              </a:rPr>
              <a:t> and Information and Communication Technology </a:t>
            </a:r>
            <a:r>
              <a:rPr lang="en-US" sz="2100" b="1" dirty="0">
                <a:solidFill>
                  <a:prstClr val="black"/>
                </a:solidFill>
                <a:cs typeface="Arial" panose="020B0604020202020204" pitchFamily="34" charset="0"/>
              </a:rPr>
              <a:t>(ICT) infrastructure</a:t>
            </a:r>
            <a:r>
              <a:rPr lang="en-US" sz="2100" dirty="0">
                <a:solidFill>
                  <a:prstClr val="black"/>
                </a:solidFill>
                <a:cs typeface="Arial" panose="020B0604020202020204" pitchFamily="34" charset="0"/>
              </a:rPr>
              <a:t> through the Universal Service and Access Obligation (USAO). </a:t>
            </a:r>
            <a:r>
              <a:rPr lang="en-ZA" sz="21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</a:p>
          <a:p>
            <a:pPr lvl="0" algn="just"/>
            <a:r>
              <a:rPr lang="en-ZA" sz="2100" b="1" dirty="0">
                <a:solidFill>
                  <a:prstClr val="black"/>
                </a:solidFill>
              </a:rPr>
              <a:t>Digital Content Packs Distribution: 165</a:t>
            </a:r>
            <a:r>
              <a:rPr lang="en-ZA" sz="2100" dirty="0">
                <a:solidFill>
                  <a:prstClr val="black"/>
                </a:solidFill>
              </a:rPr>
              <a:t> packaged digital content resources were </a:t>
            </a:r>
            <a:r>
              <a:rPr lang="en-ZA" sz="2100" b="1" dirty="0">
                <a:solidFill>
                  <a:prstClr val="black"/>
                </a:solidFill>
              </a:rPr>
              <a:t>distributed</a:t>
            </a:r>
            <a:r>
              <a:rPr lang="en-ZA" sz="2100" dirty="0">
                <a:solidFill>
                  <a:prstClr val="black"/>
                </a:solidFill>
              </a:rPr>
              <a:t> to delegates at the </a:t>
            </a:r>
            <a:r>
              <a:rPr lang="en-ZA" sz="2100" dirty="0" err="1">
                <a:solidFill>
                  <a:prstClr val="black"/>
                </a:solidFill>
              </a:rPr>
              <a:t>EduWeek</a:t>
            </a:r>
            <a:r>
              <a:rPr lang="en-ZA" sz="2100" dirty="0">
                <a:solidFill>
                  <a:prstClr val="black"/>
                </a:solidFill>
              </a:rPr>
              <a:t> Exhibition 2018.</a:t>
            </a:r>
            <a:endParaRPr lang="en-US" sz="2100" dirty="0">
              <a:solidFill>
                <a:prstClr val="black"/>
              </a:solidFill>
            </a:endParaRPr>
          </a:p>
          <a:p>
            <a:pPr marL="0" lvl="0" indent="0" algn="just">
              <a:spcBef>
                <a:spcPts val="0"/>
              </a:spcBef>
              <a:spcAft>
                <a:spcPts val="600"/>
              </a:spcAft>
              <a:buNone/>
            </a:pPr>
            <a:endParaRPr lang="en-ZA" sz="2000" dirty="0">
              <a:ea typeface="Times New Roman"/>
              <a:cs typeface="Times New Roman"/>
            </a:endParaRPr>
          </a:p>
          <a:p>
            <a:pPr marL="0" lvl="0" indent="0" algn="just">
              <a:spcBef>
                <a:spcPts val="0"/>
              </a:spcBef>
              <a:spcAft>
                <a:spcPts val="600"/>
              </a:spcAft>
              <a:buNone/>
            </a:pPr>
            <a:endParaRPr lang="en-ZA" sz="14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z="1800" smtClean="0">
                <a:solidFill>
                  <a:schemeClr val="tx1"/>
                </a:solidFill>
              </a:rPr>
              <a:pPr/>
              <a:t>28</a:t>
            </a:fld>
            <a:endParaRPr lang="en-ZA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34565"/>
            <a:ext cx="1691680" cy="69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737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40" y="-278199"/>
            <a:ext cx="8028384" cy="908720"/>
          </a:xfrm>
        </p:spPr>
        <p:txBody>
          <a:bodyPr/>
          <a:lstStyle/>
          <a:p>
            <a:r>
              <a:rPr lang="en-ZA" sz="3200" dirty="0">
                <a:solidFill>
                  <a:srgbClr val="C0504D">
                    <a:lumMod val="75000"/>
                  </a:srgbClr>
                </a:solidFill>
              </a:rPr>
              <a:t>PROGRAMME 2</a:t>
            </a:r>
            <a:r>
              <a:rPr lang="en-ZA" dirty="0">
                <a:solidFill>
                  <a:srgbClr val="C0504D">
                    <a:lumMod val="75000"/>
                  </a:srgbClr>
                </a:solidFill>
              </a:rPr>
              <a:t>…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404664"/>
            <a:ext cx="8712968" cy="5616624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2000" b="1" u="sng" dirty="0">
                <a:solidFill>
                  <a:prstClr val="black"/>
                </a:solidFill>
              </a:rPr>
              <a:t>Curriculum Innovation and eLearning</a:t>
            </a:r>
          </a:p>
          <a:p>
            <a:pPr lvl="0" algn="just"/>
            <a:r>
              <a:rPr lang="en-ZA" sz="2000" dirty="0">
                <a:solidFill>
                  <a:prstClr val="black"/>
                </a:solidFill>
                <a:cs typeface="Arial" panose="020B0604020202020204" pitchFamily="34" charset="0"/>
              </a:rPr>
              <a:t>The DBE </a:t>
            </a:r>
            <a:r>
              <a:rPr lang="en-ZA" sz="2000" b="1" dirty="0">
                <a:solidFill>
                  <a:prstClr val="black"/>
                </a:solidFill>
                <a:cs typeface="Arial" panose="020B0604020202020204" pitchFamily="34" charset="0"/>
              </a:rPr>
              <a:t>facilitated</a:t>
            </a:r>
            <a:r>
              <a:rPr lang="en-ZA" sz="2000" dirty="0">
                <a:solidFill>
                  <a:prstClr val="black"/>
                </a:solidFill>
                <a:cs typeface="Arial" panose="020B0604020202020204" pitchFamily="34" charset="0"/>
              </a:rPr>
              <a:t> and </a:t>
            </a:r>
            <a:r>
              <a:rPr lang="en-ZA" sz="2000" b="1" dirty="0">
                <a:solidFill>
                  <a:prstClr val="black"/>
                </a:solidFill>
                <a:cs typeface="Arial" panose="020B0604020202020204" pitchFamily="34" charset="0"/>
              </a:rPr>
              <a:t>monitored</a:t>
            </a:r>
            <a:r>
              <a:rPr lang="en-ZA" sz="2000" dirty="0">
                <a:solidFill>
                  <a:prstClr val="black"/>
                </a:solidFill>
                <a:cs typeface="Arial" panose="020B0604020202020204" pitchFamily="34" charset="0"/>
              </a:rPr>
              <a:t>:</a:t>
            </a:r>
          </a:p>
          <a:p>
            <a:pPr lvl="1" algn="just"/>
            <a:r>
              <a:rPr lang="en-ZA" sz="2000" dirty="0">
                <a:solidFill>
                  <a:prstClr val="black"/>
                </a:solidFill>
                <a:cs typeface="Arial" panose="020B0604020202020204" pitchFamily="34" charset="0"/>
              </a:rPr>
              <a:t>North West, Limpopo and Northern Cape provinces on the </a:t>
            </a:r>
            <a:r>
              <a:rPr lang="en-ZA" sz="2000" b="1" dirty="0">
                <a:solidFill>
                  <a:prstClr val="black"/>
                </a:solidFill>
                <a:cs typeface="Arial" panose="020B0604020202020204" pitchFamily="34" charset="0"/>
              </a:rPr>
              <a:t>implementation</a:t>
            </a:r>
            <a:r>
              <a:rPr lang="en-ZA" sz="2000" dirty="0">
                <a:solidFill>
                  <a:prstClr val="black"/>
                </a:solidFill>
                <a:cs typeface="Arial" panose="020B0604020202020204" pitchFamily="34" charset="0"/>
              </a:rPr>
              <a:t> of the </a:t>
            </a:r>
            <a:r>
              <a:rPr lang="en-ZA" sz="2000" b="1" dirty="0">
                <a:solidFill>
                  <a:prstClr val="black"/>
                </a:solidFill>
                <a:cs typeface="Arial" panose="020B0604020202020204" pitchFamily="34" charset="0"/>
              </a:rPr>
              <a:t>e-Library solution</a:t>
            </a:r>
            <a:r>
              <a:rPr lang="en-ZA" sz="2000" dirty="0">
                <a:solidFill>
                  <a:prstClr val="black"/>
                </a:solidFill>
                <a:cs typeface="Arial" panose="020B0604020202020204" pitchFamily="34" charset="0"/>
              </a:rPr>
              <a:t>;</a:t>
            </a:r>
          </a:p>
          <a:p>
            <a:pPr lvl="1" algn="just"/>
            <a:r>
              <a:rPr lang="en-ZA" sz="2000" dirty="0">
                <a:solidFill>
                  <a:prstClr val="black"/>
                </a:solidFill>
                <a:cs typeface="Arial" panose="020B0604020202020204" pitchFamily="34" charset="0"/>
              </a:rPr>
              <a:t>The provision of </a:t>
            </a:r>
            <a:r>
              <a:rPr lang="en-ZA" sz="2000" b="1" dirty="0">
                <a:solidFill>
                  <a:prstClr val="black"/>
                </a:solidFill>
                <a:cs typeface="Arial" panose="020B0604020202020204" pitchFamily="34" charset="0"/>
              </a:rPr>
              <a:t>ICT infrastructure </a:t>
            </a:r>
            <a:r>
              <a:rPr lang="en-ZA" sz="2000" dirty="0">
                <a:solidFill>
                  <a:prstClr val="black"/>
                </a:solidFill>
                <a:cs typeface="Arial" panose="020B0604020202020204" pitchFamily="34" charset="0"/>
              </a:rPr>
              <a:t>through </a:t>
            </a:r>
            <a:r>
              <a:rPr lang="en-ZA" sz="2000" b="1" dirty="0">
                <a:solidFill>
                  <a:prstClr val="black"/>
                </a:solidFill>
                <a:cs typeface="Arial" panose="020B0604020202020204" pitchFamily="34" charset="0"/>
              </a:rPr>
              <a:t>Vodacom</a:t>
            </a:r>
            <a:r>
              <a:rPr lang="en-ZA" sz="2000" dirty="0">
                <a:solidFill>
                  <a:prstClr val="black"/>
                </a:solidFill>
                <a:cs typeface="Arial" panose="020B0604020202020204" pitchFamily="34" charset="0"/>
              </a:rPr>
              <a:t> in the </a:t>
            </a:r>
            <a:r>
              <a:rPr lang="en-ZA" sz="2000" b="1" dirty="0">
                <a:solidFill>
                  <a:prstClr val="black"/>
                </a:solidFill>
                <a:cs typeface="Arial" panose="020B0604020202020204" pitchFamily="34" charset="0"/>
              </a:rPr>
              <a:t>North West.</a:t>
            </a:r>
          </a:p>
          <a:p>
            <a:pPr lvl="1" algn="just"/>
            <a:r>
              <a:rPr lang="en-ZA" sz="2000" dirty="0">
                <a:solidFill>
                  <a:prstClr val="black"/>
                </a:solidFill>
                <a:cs typeface="Arial" panose="020B0604020202020204" pitchFamily="34" charset="0"/>
              </a:rPr>
              <a:t>The provision of </a:t>
            </a:r>
            <a:r>
              <a:rPr lang="en-ZA" sz="2000" b="1" dirty="0">
                <a:solidFill>
                  <a:prstClr val="black"/>
                </a:solidFill>
                <a:cs typeface="Arial" panose="020B0604020202020204" pitchFamily="34" charset="0"/>
              </a:rPr>
              <a:t>ICT infrastructure </a:t>
            </a:r>
            <a:r>
              <a:rPr lang="en-ZA" sz="2000" dirty="0">
                <a:solidFill>
                  <a:prstClr val="black"/>
                </a:solidFill>
                <a:cs typeface="Arial" panose="020B0604020202020204" pitchFamily="34" charset="0"/>
              </a:rPr>
              <a:t>through </a:t>
            </a:r>
            <a:r>
              <a:rPr lang="en-ZA" sz="2000" b="1" dirty="0">
                <a:solidFill>
                  <a:prstClr val="black"/>
                </a:solidFill>
                <a:cs typeface="Arial" panose="020B0604020202020204" pitchFamily="34" charset="0"/>
              </a:rPr>
              <a:t>Liquid </a:t>
            </a:r>
            <a:r>
              <a:rPr lang="en-ZA" sz="2000" b="1" dirty="0" err="1">
                <a:solidFill>
                  <a:prstClr val="black"/>
                </a:solidFill>
                <a:cs typeface="Arial" panose="020B0604020202020204" pitchFamily="34" charset="0"/>
              </a:rPr>
              <a:t>Telecomms</a:t>
            </a:r>
            <a:r>
              <a:rPr lang="en-ZA" sz="2000" b="1" dirty="0">
                <a:solidFill>
                  <a:prstClr val="black"/>
                </a:solidFill>
                <a:cs typeface="Arial" panose="020B0604020202020204" pitchFamily="34" charset="0"/>
              </a:rPr>
              <a:t> in the Free </a:t>
            </a:r>
            <a:r>
              <a:rPr lang="en-ZA" sz="20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State</a:t>
            </a:r>
            <a:r>
              <a:rPr lang="en-ZA" sz="2000" b="1" dirty="0">
                <a:solidFill>
                  <a:prstClr val="black"/>
                </a:solidFill>
                <a:cs typeface="Arial" panose="020B0604020202020204" pitchFamily="34" charset="0"/>
              </a:rPr>
              <a:t>.</a:t>
            </a:r>
          </a:p>
          <a:p>
            <a:pPr lvl="0" algn="just"/>
            <a:r>
              <a:rPr lang="en-ZA" sz="2000" b="1" dirty="0">
                <a:solidFill>
                  <a:prstClr val="black"/>
                </a:solidFill>
                <a:cs typeface="Arial" panose="020B0604020202020204" pitchFamily="34" charset="0"/>
              </a:rPr>
              <a:t>ICT Equipment: 131</a:t>
            </a:r>
            <a:r>
              <a:rPr lang="en-ZA" sz="20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ZA" sz="2000" b="1" dirty="0">
                <a:solidFill>
                  <a:prstClr val="black"/>
                </a:solidFill>
                <a:cs typeface="Arial" panose="020B0604020202020204" pitchFamily="34" charset="0"/>
              </a:rPr>
              <a:t>schools</a:t>
            </a:r>
            <a:r>
              <a:rPr lang="en-ZA" sz="2000" dirty="0">
                <a:solidFill>
                  <a:prstClr val="black"/>
                </a:solidFill>
                <a:cs typeface="Arial" panose="020B0604020202020204" pitchFamily="34" charset="0"/>
              </a:rPr>
              <a:t> were provided with e-Library ICT equipment (tablets, trolley &amp; CAPs).</a:t>
            </a:r>
          </a:p>
          <a:p>
            <a:pPr lvl="0" algn="just"/>
            <a:r>
              <a:rPr lang="en-ZA" sz="2000" b="1" dirty="0">
                <a:solidFill>
                  <a:prstClr val="black"/>
                </a:solidFill>
                <a:cs typeface="Arial" panose="020B0604020202020204" pitchFamily="34" charset="0"/>
              </a:rPr>
              <a:t>DBE Broadcasting: 403</a:t>
            </a:r>
            <a:r>
              <a:rPr lang="en-ZA" sz="20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ZA" sz="2000" b="1" dirty="0">
                <a:solidFill>
                  <a:prstClr val="black"/>
                </a:solidFill>
                <a:cs typeface="Arial" panose="020B0604020202020204" pitchFamily="34" charset="0"/>
              </a:rPr>
              <a:t>sites</a:t>
            </a:r>
            <a:r>
              <a:rPr lang="en-ZA" sz="2000" dirty="0">
                <a:solidFill>
                  <a:prstClr val="black"/>
                </a:solidFill>
                <a:cs typeface="Arial" panose="020B0604020202020204" pitchFamily="34" charset="0"/>
              </a:rPr>
              <a:t> including schools, teacher training centres and second chance centres were </a:t>
            </a:r>
            <a:r>
              <a:rPr lang="en-ZA" sz="2000" b="1" dirty="0">
                <a:solidFill>
                  <a:prstClr val="black"/>
                </a:solidFill>
                <a:cs typeface="Arial" panose="020B0604020202020204" pitchFamily="34" charset="0"/>
              </a:rPr>
              <a:t>provided</a:t>
            </a:r>
            <a:r>
              <a:rPr lang="en-ZA" sz="2000" dirty="0">
                <a:solidFill>
                  <a:prstClr val="black"/>
                </a:solidFill>
                <a:cs typeface="Arial" panose="020B0604020202020204" pitchFamily="34" charset="0"/>
              </a:rPr>
              <a:t> with </a:t>
            </a:r>
            <a:r>
              <a:rPr lang="en-ZA" sz="2000" b="1" dirty="0">
                <a:solidFill>
                  <a:prstClr val="black"/>
                </a:solidFill>
                <a:cs typeface="Arial" panose="020B0604020202020204" pitchFamily="34" charset="0"/>
              </a:rPr>
              <a:t>TV Broadcast reception equipment </a:t>
            </a:r>
            <a:r>
              <a:rPr lang="en-ZA" sz="2000" dirty="0">
                <a:solidFill>
                  <a:prstClr val="black"/>
                </a:solidFill>
                <a:cs typeface="Arial" panose="020B0604020202020204" pitchFamily="34" charset="0"/>
              </a:rPr>
              <a:t>(TV, Decoder &amp; Dish) to access the DBE Channel (OVHD 134).</a:t>
            </a:r>
          </a:p>
          <a:p>
            <a:pPr lvl="0" algn="just"/>
            <a:r>
              <a:rPr lang="en-ZA" sz="2000" b="1" dirty="0">
                <a:solidFill>
                  <a:prstClr val="black"/>
                </a:solidFill>
                <a:cs typeface="Arial" panose="020B0604020202020204" pitchFamily="34" charset="0"/>
              </a:rPr>
              <a:t>DBE Cloud Platform: 3 Apps</a:t>
            </a:r>
            <a:r>
              <a:rPr lang="en-ZA" sz="2000" dirty="0">
                <a:solidFill>
                  <a:prstClr val="black"/>
                </a:solidFill>
                <a:cs typeface="Arial" panose="020B0604020202020204" pitchFamily="34" charset="0"/>
              </a:rPr>
              <a:t> for Learners, Teachers and Second Chance programme on the DBE Cloud have been developed and published on </a:t>
            </a:r>
            <a:r>
              <a:rPr lang="en-ZA" sz="2000" b="1" dirty="0">
                <a:solidFill>
                  <a:prstClr val="black"/>
                </a:solidFill>
                <a:cs typeface="Arial" panose="020B0604020202020204" pitchFamily="34" charset="0"/>
              </a:rPr>
              <a:t>Google/Apple App store</a:t>
            </a:r>
            <a:r>
              <a:rPr lang="en-ZA" sz="2000" dirty="0">
                <a:solidFill>
                  <a:prstClr val="black"/>
                </a:solidFill>
                <a:cs typeface="Arial" panose="020B0604020202020204" pitchFamily="34" charset="0"/>
              </a:rPr>
              <a:t>. Functional Design Specification for the Early Childhood Development </a:t>
            </a:r>
            <a:r>
              <a:rPr lang="en-ZA" sz="2000" b="1" dirty="0">
                <a:solidFill>
                  <a:prstClr val="black"/>
                </a:solidFill>
                <a:cs typeface="Arial" panose="020B0604020202020204" pitchFamily="34" charset="0"/>
              </a:rPr>
              <a:t>(ECD) App completed </a:t>
            </a:r>
            <a:r>
              <a:rPr lang="en-ZA" sz="2000" dirty="0">
                <a:solidFill>
                  <a:prstClr val="black"/>
                </a:solidFill>
                <a:cs typeface="Arial" panose="020B0604020202020204" pitchFamily="34" charset="0"/>
              </a:rPr>
              <a:t>and hosting specification drafted and submitted to Vodacom.</a:t>
            </a:r>
            <a:endParaRPr lang="en-US" sz="20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endParaRPr lang="en-ZA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z="1800" smtClean="0">
                <a:solidFill>
                  <a:schemeClr val="tx1"/>
                </a:solidFill>
              </a:rPr>
              <a:pPr/>
              <a:t>29</a:t>
            </a:fld>
            <a:endParaRPr lang="en-ZA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34565"/>
            <a:ext cx="1691680" cy="69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2442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9093" y="2420888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1825" indent="-631825" algn="ctr">
              <a:buFont typeface="Arial" charset="0"/>
              <a:buNone/>
              <a:defRPr/>
            </a:pP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cs typeface="Calibri" pitchFamily="34" charset="0"/>
              </a:rPr>
              <a:t>PART A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  <a:cs typeface="Calibri" pitchFamily="34" charset="0"/>
              </a:rPr>
              <a:t> </a:t>
            </a:r>
          </a:p>
          <a:p>
            <a:pPr marL="631825" indent="-631825" algn="ctr">
              <a:buNone/>
              <a:defRPr/>
            </a:pP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cs typeface="Calibri" pitchFamily="34" charset="0"/>
              </a:rPr>
              <a:t>Performance Indicators and Targets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/>
              <a:pPr/>
              <a:t>3</a:t>
            </a:fld>
            <a:endParaRPr lang="en-Z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34565"/>
            <a:ext cx="1550030" cy="69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5294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56" y="0"/>
            <a:ext cx="8028384" cy="620688"/>
          </a:xfrm>
        </p:spPr>
        <p:txBody>
          <a:bodyPr/>
          <a:lstStyle/>
          <a:p>
            <a:r>
              <a:rPr lang="en-ZA" dirty="0"/>
              <a:t>PROGRAMME 2…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615008"/>
            <a:ext cx="8820980" cy="5649492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en-US" sz="2400" b="1" u="sng" dirty="0">
                <a:solidFill>
                  <a:prstClr val="black"/>
                </a:solidFill>
              </a:rPr>
              <a:t>Curriculum Innovation and e-Learning</a:t>
            </a:r>
            <a:endParaRPr lang="en-ZA" sz="2400" b="1" dirty="0"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ZA" sz="2400" b="1" dirty="0">
                <a:cs typeface="Arial" panose="020B0604020202020204" pitchFamily="34" charset="0"/>
              </a:rPr>
              <a:t>HP School of the future: Completed</a:t>
            </a:r>
            <a:r>
              <a:rPr lang="en-ZA" sz="2400" dirty="0">
                <a:cs typeface="Arial" panose="020B0604020202020204" pitchFamily="34" charset="0"/>
              </a:rPr>
              <a:t> the technology  and  ICT infrastructure installation of the HP School in </a:t>
            </a:r>
            <a:r>
              <a:rPr lang="en-ZA" sz="2400" b="1" dirty="0">
                <a:cs typeface="Arial" panose="020B0604020202020204" pitchFamily="34" charset="0"/>
              </a:rPr>
              <a:t>KZN</a:t>
            </a:r>
            <a:r>
              <a:rPr lang="en-ZA" sz="2400" dirty="0"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r>
              <a:rPr lang="en-ZA" sz="2400" dirty="0">
                <a:cs typeface="Arial" panose="020B0604020202020204" pitchFamily="34" charset="0"/>
              </a:rPr>
              <a:t>Drafted  the </a:t>
            </a:r>
            <a:r>
              <a:rPr lang="en-ZA" sz="2400" b="1" dirty="0">
                <a:cs typeface="Arial" panose="020B0604020202020204" pitchFamily="34" charset="0"/>
              </a:rPr>
              <a:t>school based ICT programme  </a:t>
            </a:r>
            <a:r>
              <a:rPr lang="en-ZA" sz="2400" dirty="0">
                <a:cs typeface="Arial" panose="020B0604020202020204" pitchFamily="34" charset="0"/>
              </a:rPr>
              <a:t>to </a:t>
            </a:r>
            <a:r>
              <a:rPr lang="en-ZA" sz="2400" b="1" dirty="0">
                <a:cs typeface="Arial" panose="020B0604020202020204" pitchFamily="34" charset="0"/>
              </a:rPr>
              <a:t>address</a:t>
            </a:r>
            <a:r>
              <a:rPr lang="en-ZA" sz="2400" dirty="0">
                <a:cs typeface="Arial" panose="020B0604020202020204" pitchFamily="34" charset="0"/>
              </a:rPr>
              <a:t> </a:t>
            </a:r>
            <a:r>
              <a:rPr lang="en-ZA" sz="2400" b="1" dirty="0">
                <a:cs typeface="Arial" panose="020B0604020202020204" pitchFamily="34" charset="0"/>
              </a:rPr>
              <a:t>training requirements </a:t>
            </a:r>
            <a:r>
              <a:rPr lang="en-ZA" sz="2400" dirty="0">
                <a:cs typeface="Arial" panose="020B0604020202020204" pitchFamily="34" charset="0"/>
              </a:rPr>
              <a:t>at the school</a:t>
            </a:r>
            <a:endParaRPr lang="en-US" sz="2400" dirty="0"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ZA" sz="2400" b="1" dirty="0">
                <a:cs typeface="Arial" panose="020B0604020202020204" pitchFamily="34" charset="0"/>
              </a:rPr>
              <a:t>Monitoring &amp; Support: </a:t>
            </a:r>
            <a:r>
              <a:rPr lang="en-ZA" sz="2400" dirty="0">
                <a:cs typeface="Arial" panose="020B0604020202020204" pitchFamily="34" charset="0"/>
              </a:rPr>
              <a:t>Conducted </a:t>
            </a:r>
            <a:r>
              <a:rPr lang="en-ZA" sz="2400" b="1" dirty="0">
                <a:cs typeface="Arial" panose="020B0604020202020204" pitchFamily="34" charset="0"/>
              </a:rPr>
              <a:t>monitoring and support </a:t>
            </a:r>
            <a:r>
              <a:rPr lang="en-ZA" sz="2400" dirty="0">
                <a:cs typeface="Arial" panose="020B0604020202020204" pitchFamily="34" charset="0"/>
              </a:rPr>
              <a:t>visits to assess the </a:t>
            </a:r>
            <a:r>
              <a:rPr lang="en-ZA" sz="2400" b="1" dirty="0">
                <a:cs typeface="Arial" panose="020B0604020202020204" pitchFamily="34" charset="0"/>
              </a:rPr>
              <a:t>utilisation of ICT resources </a:t>
            </a:r>
            <a:r>
              <a:rPr lang="en-ZA" sz="2400" dirty="0">
                <a:cs typeface="Arial" panose="020B0604020202020204" pitchFamily="34" charset="0"/>
              </a:rPr>
              <a:t>at schools in the following provinces:</a:t>
            </a:r>
            <a:endParaRPr lang="en-US" sz="2400" dirty="0">
              <a:cs typeface="Arial" panose="020B0604020202020204" pitchFamily="34" charset="0"/>
            </a:endParaRPr>
          </a:p>
          <a:p>
            <a:pPr lvl="0" algn="just"/>
            <a:r>
              <a:rPr lang="en-ZA" sz="2400" dirty="0">
                <a:cs typeface="Arial" panose="020B0604020202020204" pitchFamily="34" charset="0"/>
              </a:rPr>
              <a:t>3 schools in Limpopo;</a:t>
            </a:r>
            <a:endParaRPr lang="en-US" sz="2400" dirty="0">
              <a:cs typeface="Arial" panose="020B0604020202020204" pitchFamily="34" charset="0"/>
            </a:endParaRPr>
          </a:p>
          <a:p>
            <a:pPr lvl="0" algn="just"/>
            <a:r>
              <a:rPr lang="en-ZA" sz="2400" dirty="0">
                <a:cs typeface="Arial" panose="020B0604020202020204" pitchFamily="34" charset="0"/>
              </a:rPr>
              <a:t>3 in Northern Cape; and </a:t>
            </a:r>
            <a:endParaRPr lang="en-US" sz="2400" dirty="0">
              <a:cs typeface="Arial" panose="020B0604020202020204" pitchFamily="34" charset="0"/>
            </a:endParaRPr>
          </a:p>
          <a:p>
            <a:pPr lvl="0" algn="just"/>
            <a:r>
              <a:rPr lang="en-ZA" sz="2400" dirty="0">
                <a:cs typeface="Arial" panose="020B0604020202020204" pitchFamily="34" charset="0"/>
              </a:rPr>
              <a:t>3 in Free State. </a:t>
            </a:r>
            <a:endParaRPr lang="en-US" sz="2400" dirty="0"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ZA" sz="2400" b="1" dirty="0">
                <a:cs typeface="Arial" panose="020B0604020202020204" pitchFamily="34" charset="0"/>
              </a:rPr>
              <a:t>ICT Teacher Training: </a:t>
            </a:r>
            <a:r>
              <a:rPr lang="en-ZA" sz="2400" dirty="0">
                <a:cs typeface="Arial" panose="020B0604020202020204" pitchFamily="34" charset="0"/>
              </a:rPr>
              <a:t>A teachers’ National Teaching Awards (</a:t>
            </a:r>
            <a:r>
              <a:rPr lang="en-ZA" sz="2400" b="1" dirty="0">
                <a:cs typeface="Arial" panose="020B0604020202020204" pitchFamily="34" charset="0"/>
              </a:rPr>
              <a:t>NTA</a:t>
            </a:r>
            <a:r>
              <a:rPr lang="en-ZA" sz="2400" dirty="0">
                <a:cs typeface="Arial" panose="020B0604020202020204" pitchFamily="34" charset="0"/>
              </a:rPr>
              <a:t>) </a:t>
            </a:r>
            <a:r>
              <a:rPr lang="en-ZA" sz="2400" b="1" dirty="0">
                <a:cs typeface="Arial" panose="020B0604020202020204" pitchFamily="34" charset="0"/>
              </a:rPr>
              <a:t>workshop</a:t>
            </a:r>
            <a:r>
              <a:rPr lang="en-ZA" sz="2400" dirty="0">
                <a:cs typeface="Arial" panose="020B0604020202020204" pitchFamily="34" charset="0"/>
              </a:rPr>
              <a:t> for the “</a:t>
            </a:r>
            <a:r>
              <a:rPr lang="en-ZA" sz="2400" b="1" dirty="0">
                <a:cs typeface="Arial" panose="020B0604020202020204" pitchFamily="34" charset="0"/>
              </a:rPr>
              <a:t>Technology –Enhance Teaching</a:t>
            </a:r>
            <a:r>
              <a:rPr lang="en-ZA" sz="2400" dirty="0">
                <a:cs typeface="Arial" panose="020B0604020202020204" pitchFamily="34" charset="0"/>
              </a:rPr>
              <a:t>” category was </a:t>
            </a:r>
            <a:r>
              <a:rPr lang="en-ZA" sz="2400" b="1" dirty="0">
                <a:cs typeface="Arial" panose="020B0604020202020204" pitchFamily="34" charset="0"/>
              </a:rPr>
              <a:t>conducted in </a:t>
            </a:r>
            <a:r>
              <a:rPr lang="en-ZA" sz="2400" b="1" dirty="0" smtClean="0">
                <a:cs typeface="Arial" panose="020B0604020202020204" pitchFamily="34" charset="0"/>
              </a:rPr>
              <a:t>Gauteng.</a:t>
            </a:r>
            <a:endParaRPr lang="en-ZA" sz="2400" b="1" dirty="0"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n-ZA" sz="1100" dirty="0"/>
          </a:p>
          <a:p>
            <a:pPr marL="0" indent="0">
              <a:buNone/>
            </a:pPr>
            <a:endParaRPr lang="en-ZA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308304" y="6447657"/>
            <a:ext cx="2133600" cy="365125"/>
          </a:xfrm>
        </p:spPr>
        <p:txBody>
          <a:bodyPr/>
          <a:lstStyle/>
          <a:p>
            <a:fld id="{E2C0AE55-7E06-4976-960B-3D98813CB3CF}" type="slidenum">
              <a:rPr lang="en-ZA" sz="1800" smtClean="0">
                <a:solidFill>
                  <a:schemeClr val="tx1"/>
                </a:solidFill>
              </a:rPr>
              <a:pPr/>
              <a:t>30</a:t>
            </a:fld>
            <a:endParaRPr lang="en-ZA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34565"/>
            <a:ext cx="1691680" cy="69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2093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56" y="0"/>
            <a:ext cx="8028384" cy="908720"/>
          </a:xfrm>
        </p:spPr>
        <p:txBody>
          <a:bodyPr/>
          <a:lstStyle/>
          <a:p>
            <a:r>
              <a:rPr lang="en-ZA" dirty="0">
                <a:solidFill>
                  <a:srgbClr val="C0504D">
                    <a:lumMod val="75000"/>
                  </a:srgbClr>
                </a:solidFill>
              </a:rPr>
              <a:t>PROGRAMME 2…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692696"/>
            <a:ext cx="8712968" cy="5217444"/>
          </a:xfrm>
        </p:spPr>
        <p:txBody>
          <a:bodyPr>
            <a:noAutofit/>
          </a:bodyPr>
          <a:lstStyle/>
          <a:p>
            <a:pPr marL="114300" lvl="0" indent="0" fontAlgn="base">
              <a:buNone/>
            </a:pPr>
            <a:r>
              <a:rPr lang="en-GB" sz="2400" b="1" dirty="0">
                <a:solidFill>
                  <a:prstClr val="black"/>
                </a:solidFill>
              </a:rPr>
              <a:t>CURRICULUM IMPLEMENTATION AND MONITORING</a:t>
            </a:r>
            <a:endParaRPr lang="en-ZA" sz="2400" b="1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n-US" sz="2400" b="1" u="sng" dirty="0">
                <a:solidFill>
                  <a:prstClr val="black"/>
                </a:solidFill>
              </a:rPr>
              <a:t>Early Childhood Development (ECD)</a:t>
            </a:r>
            <a:endParaRPr lang="en-ZA" sz="2400" b="1" u="sng" dirty="0">
              <a:solidFill>
                <a:prstClr val="black"/>
              </a:solidFill>
            </a:endParaRPr>
          </a:p>
          <a:p>
            <a:r>
              <a:rPr lang="en-ZA" sz="2400" b="1" dirty="0">
                <a:solidFill>
                  <a:prstClr val="black"/>
                </a:solidFill>
              </a:rPr>
              <a:t>5 091 </a:t>
            </a:r>
            <a:r>
              <a:rPr lang="en-ZA" sz="2400" dirty="0">
                <a:solidFill>
                  <a:prstClr val="black"/>
                </a:solidFill>
              </a:rPr>
              <a:t>ECD </a:t>
            </a:r>
            <a:r>
              <a:rPr lang="en-ZA" sz="2400" b="1" dirty="0">
                <a:solidFill>
                  <a:prstClr val="black"/>
                </a:solidFill>
              </a:rPr>
              <a:t>practitioners</a:t>
            </a:r>
            <a:r>
              <a:rPr lang="en-ZA" sz="2400" dirty="0">
                <a:solidFill>
                  <a:prstClr val="black"/>
                </a:solidFill>
              </a:rPr>
              <a:t> have been </a:t>
            </a:r>
            <a:r>
              <a:rPr lang="en-ZA" sz="2400" b="1" dirty="0">
                <a:solidFill>
                  <a:prstClr val="black"/>
                </a:solidFill>
              </a:rPr>
              <a:t>targeted</a:t>
            </a:r>
            <a:r>
              <a:rPr lang="en-ZA" sz="2400" dirty="0">
                <a:solidFill>
                  <a:prstClr val="black"/>
                </a:solidFill>
              </a:rPr>
              <a:t> for </a:t>
            </a:r>
            <a:r>
              <a:rPr lang="en-ZA" sz="2400" b="1" dirty="0">
                <a:solidFill>
                  <a:prstClr val="black"/>
                </a:solidFill>
              </a:rPr>
              <a:t>training</a:t>
            </a:r>
            <a:r>
              <a:rPr lang="en-ZA" sz="2400" dirty="0">
                <a:solidFill>
                  <a:prstClr val="black"/>
                </a:solidFill>
              </a:rPr>
              <a:t> towards a National Qualifications Framework (NQF) Level 4 ECD qualification. </a:t>
            </a:r>
            <a:r>
              <a:rPr lang="en-ZA" sz="2400" b="1" dirty="0">
                <a:solidFill>
                  <a:prstClr val="black"/>
                </a:solidFill>
              </a:rPr>
              <a:t>Northern Cape </a:t>
            </a:r>
            <a:r>
              <a:rPr lang="en-ZA" sz="2400" dirty="0">
                <a:solidFill>
                  <a:prstClr val="black"/>
                </a:solidFill>
              </a:rPr>
              <a:t>is the only province that does </a:t>
            </a:r>
            <a:r>
              <a:rPr lang="en-ZA" sz="2400" b="1" dirty="0">
                <a:solidFill>
                  <a:prstClr val="black"/>
                </a:solidFill>
              </a:rPr>
              <a:t>not</a:t>
            </a:r>
            <a:r>
              <a:rPr lang="en-ZA" sz="2400" dirty="0">
                <a:solidFill>
                  <a:prstClr val="black"/>
                </a:solidFill>
              </a:rPr>
              <a:t> have any </a:t>
            </a:r>
            <a:r>
              <a:rPr lang="en-ZA" sz="2400" b="1" dirty="0">
                <a:solidFill>
                  <a:prstClr val="black"/>
                </a:solidFill>
              </a:rPr>
              <a:t>practitioners in training </a:t>
            </a:r>
            <a:r>
              <a:rPr lang="en-ZA" sz="2400" dirty="0">
                <a:solidFill>
                  <a:prstClr val="black"/>
                </a:solidFill>
              </a:rPr>
              <a:t>this year due to </a:t>
            </a:r>
            <a:r>
              <a:rPr lang="en-ZA" sz="2400" b="1" dirty="0">
                <a:solidFill>
                  <a:prstClr val="black"/>
                </a:solidFill>
              </a:rPr>
              <a:t>budget constraints</a:t>
            </a:r>
            <a:r>
              <a:rPr lang="en-ZA" sz="2400" dirty="0">
                <a:solidFill>
                  <a:prstClr val="black"/>
                </a:solidFill>
              </a:rPr>
              <a:t>.</a:t>
            </a:r>
          </a:p>
          <a:p>
            <a:r>
              <a:rPr lang="en-ZA" sz="2400" dirty="0">
                <a:solidFill>
                  <a:prstClr val="black"/>
                </a:solidFill>
              </a:rPr>
              <a:t>Of the </a:t>
            </a:r>
            <a:r>
              <a:rPr lang="en-ZA" sz="2400" b="1" dirty="0">
                <a:solidFill>
                  <a:prstClr val="black"/>
                </a:solidFill>
              </a:rPr>
              <a:t>42 000 ECD practitioners targeted </a:t>
            </a:r>
            <a:r>
              <a:rPr lang="en-ZA" sz="2400" dirty="0">
                <a:solidFill>
                  <a:prstClr val="black"/>
                </a:solidFill>
              </a:rPr>
              <a:t>to complete the </a:t>
            </a:r>
            <a:r>
              <a:rPr lang="en-ZA" sz="2400" b="1" dirty="0">
                <a:solidFill>
                  <a:prstClr val="black"/>
                </a:solidFill>
              </a:rPr>
              <a:t>on-line training </a:t>
            </a:r>
            <a:r>
              <a:rPr lang="en-ZA" sz="2400" dirty="0">
                <a:solidFill>
                  <a:prstClr val="black"/>
                </a:solidFill>
              </a:rPr>
              <a:t>programme on </a:t>
            </a:r>
            <a:r>
              <a:rPr lang="en-ZA" sz="2400" b="1" dirty="0">
                <a:solidFill>
                  <a:prstClr val="black"/>
                </a:solidFill>
              </a:rPr>
              <a:t>play-based learning</a:t>
            </a:r>
            <a:r>
              <a:rPr lang="en-ZA" sz="2400" dirty="0">
                <a:solidFill>
                  <a:prstClr val="black"/>
                </a:solidFill>
              </a:rPr>
              <a:t>, at the end of May 2018 a total of </a:t>
            </a:r>
            <a:r>
              <a:rPr lang="en-ZA" sz="2400" b="1" dirty="0">
                <a:solidFill>
                  <a:prstClr val="black"/>
                </a:solidFill>
              </a:rPr>
              <a:t>30 768 </a:t>
            </a:r>
            <a:r>
              <a:rPr lang="en-ZA" sz="2400" dirty="0">
                <a:solidFill>
                  <a:prstClr val="black"/>
                </a:solidFill>
              </a:rPr>
              <a:t>had registered and </a:t>
            </a:r>
            <a:r>
              <a:rPr lang="en-ZA" sz="2400" b="1" dirty="0">
                <a:solidFill>
                  <a:prstClr val="black"/>
                </a:solidFill>
              </a:rPr>
              <a:t>20 910 </a:t>
            </a:r>
            <a:r>
              <a:rPr lang="en-ZA" sz="2400" dirty="0">
                <a:solidFill>
                  <a:prstClr val="black"/>
                </a:solidFill>
              </a:rPr>
              <a:t>had</a:t>
            </a:r>
            <a:r>
              <a:rPr lang="en-ZA" sz="2400" b="1" dirty="0">
                <a:solidFill>
                  <a:prstClr val="black"/>
                </a:solidFill>
              </a:rPr>
              <a:t> completed </a:t>
            </a:r>
            <a:r>
              <a:rPr lang="en-ZA" sz="2400" dirty="0">
                <a:solidFill>
                  <a:prstClr val="black"/>
                </a:solidFill>
              </a:rPr>
              <a:t>the course.</a:t>
            </a:r>
          </a:p>
          <a:p>
            <a:r>
              <a:rPr lang="en-ZA" sz="2400" b="1" dirty="0">
                <a:solidFill>
                  <a:prstClr val="black"/>
                </a:solidFill>
              </a:rPr>
              <a:t>19 500 Compact Discs (CDs) were distributed </a:t>
            </a:r>
            <a:r>
              <a:rPr lang="en-ZA" sz="2400" dirty="0">
                <a:solidFill>
                  <a:prstClr val="black"/>
                </a:solidFill>
              </a:rPr>
              <a:t>to all provinces. </a:t>
            </a:r>
            <a:endParaRPr lang="en-ZA" sz="2400" b="1" u="sng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z="1800" smtClean="0">
                <a:solidFill>
                  <a:schemeClr val="tx1"/>
                </a:solidFill>
              </a:rPr>
              <a:pPr/>
              <a:t>31</a:t>
            </a:fld>
            <a:endParaRPr lang="en-ZA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34565"/>
            <a:ext cx="1691680" cy="69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8216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0"/>
            <a:ext cx="8028384" cy="908720"/>
          </a:xfrm>
        </p:spPr>
        <p:txBody>
          <a:bodyPr/>
          <a:lstStyle/>
          <a:p>
            <a:r>
              <a:rPr lang="en-ZA" dirty="0">
                <a:solidFill>
                  <a:srgbClr val="C0504D">
                    <a:lumMod val="75000"/>
                  </a:srgbClr>
                </a:solidFill>
              </a:rPr>
              <a:t>PROGRAMME 2…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217444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2800" b="1" u="sng" dirty="0">
                <a:solidFill>
                  <a:prstClr val="black"/>
                </a:solidFill>
              </a:rPr>
              <a:t>Further Education and Training (FET) </a:t>
            </a:r>
          </a:p>
          <a:p>
            <a:pPr lvl="0"/>
            <a:r>
              <a:rPr lang="en-US" sz="2800" b="1" dirty="0">
                <a:solidFill>
                  <a:prstClr val="black"/>
                </a:solidFill>
              </a:rPr>
              <a:t>Monitoring Curriculum Coverage: </a:t>
            </a:r>
            <a:r>
              <a:rPr lang="en-US" sz="2800" dirty="0">
                <a:solidFill>
                  <a:prstClr val="black"/>
                </a:solidFill>
              </a:rPr>
              <a:t>was conducted from 07 May 2018 – 23 May 2018 in 3 lowest performing provinces namely: </a:t>
            </a:r>
            <a:r>
              <a:rPr lang="en-US" sz="2800" b="1" dirty="0">
                <a:solidFill>
                  <a:prstClr val="black"/>
                </a:solidFill>
              </a:rPr>
              <a:t>EC, KZN and LP</a:t>
            </a:r>
            <a:r>
              <a:rPr lang="en-US" sz="2800" dirty="0">
                <a:solidFill>
                  <a:prstClr val="black"/>
                </a:solidFill>
              </a:rPr>
              <a:t>.  </a:t>
            </a:r>
            <a:r>
              <a:rPr lang="en-US" sz="2800" b="1" dirty="0">
                <a:solidFill>
                  <a:prstClr val="black"/>
                </a:solidFill>
              </a:rPr>
              <a:t>79</a:t>
            </a:r>
            <a:r>
              <a:rPr lang="en-US" sz="2800" dirty="0">
                <a:solidFill>
                  <a:prstClr val="black"/>
                </a:solidFill>
              </a:rPr>
              <a:t> schools </a:t>
            </a:r>
            <a:r>
              <a:rPr lang="en-US" sz="2800" b="1" dirty="0">
                <a:solidFill>
                  <a:prstClr val="black"/>
                </a:solidFill>
              </a:rPr>
              <a:t>monitored</a:t>
            </a:r>
            <a:r>
              <a:rPr lang="en-US" sz="2800" dirty="0">
                <a:solidFill>
                  <a:prstClr val="black"/>
                </a:solidFill>
              </a:rPr>
              <a:t>.</a:t>
            </a:r>
          </a:p>
          <a:p>
            <a:pPr lvl="0"/>
            <a:r>
              <a:rPr lang="en-US" sz="2800" b="1" dirty="0">
                <a:solidFill>
                  <a:prstClr val="black"/>
                </a:solidFill>
              </a:rPr>
              <a:t>Monitoring of Winter Schools:</a:t>
            </a:r>
            <a:r>
              <a:rPr lang="en-US" sz="2800" dirty="0">
                <a:solidFill>
                  <a:prstClr val="black"/>
                </a:solidFill>
              </a:rPr>
              <a:t> monitored in </a:t>
            </a:r>
            <a:r>
              <a:rPr lang="en-US" sz="2800" b="1" dirty="0">
                <a:solidFill>
                  <a:prstClr val="black"/>
                </a:solidFill>
              </a:rPr>
              <a:t>all provinces</a:t>
            </a:r>
            <a:r>
              <a:rPr lang="en-US" sz="2800" dirty="0">
                <a:solidFill>
                  <a:prstClr val="black"/>
                </a:solidFill>
              </a:rPr>
              <a:t>. 130 </a:t>
            </a:r>
            <a:r>
              <a:rPr lang="en-US" sz="2800" dirty="0" err="1">
                <a:solidFill>
                  <a:prstClr val="black"/>
                </a:solidFill>
              </a:rPr>
              <a:t>centres</a:t>
            </a:r>
            <a:r>
              <a:rPr lang="en-US" sz="2800" dirty="0">
                <a:solidFill>
                  <a:prstClr val="black"/>
                </a:solidFill>
              </a:rPr>
              <a:t> monitored over a 2 week period.</a:t>
            </a:r>
          </a:p>
          <a:p>
            <a:pPr lvl="0"/>
            <a:r>
              <a:rPr lang="en-US" sz="2800" b="1" dirty="0">
                <a:solidFill>
                  <a:prstClr val="black"/>
                </a:solidFill>
              </a:rPr>
              <a:t>Launching of the Ministerial Task Team (MTT) Report on History: </a:t>
            </a:r>
            <a:r>
              <a:rPr lang="en-ZA" sz="2800" dirty="0">
                <a:solidFill>
                  <a:prstClr val="black"/>
                </a:solidFill>
              </a:rPr>
              <a:t>The Ministerial and sector’s response will be shared with the public and </a:t>
            </a:r>
            <a:r>
              <a:rPr lang="en-ZA" sz="2800" b="1" dirty="0">
                <a:solidFill>
                  <a:prstClr val="black"/>
                </a:solidFill>
              </a:rPr>
              <a:t>stakeholders</a:t>
            </a:r>
            <a:r>
              <a:rPr lang="en-ZA" sz="2800" dirty="0">
                <a:solidFill>
                  <a:prstClr val="black"/>
                </a:solidFill>
              </a:rPr>
              <a:t> </a:t>
            </a:r>
            <a:r>
              <a:rPr lang="en-ZA" sz="2800" b="1" dirty="0">
                <a:solidFill>
                  <a:prstClr val="black"/>
                </a:solidFill>
              </a:rPr>
              <a:t>will</a:t>
            </a:r>
            <a:r>
              <a:rPr lang="en-ZA" sz="2800" dirty="0">
                <a:solidFill>
                  <a:prstClr val="black"/>
                </a:solidFill>
              </a:rPr>
              <a:t> be </a:t>
            </a:r>
            <a:r>
              <a:rPr lang="en-ZA" sz="2800" b="1" dirty="0">
                <a:solidFill>
                  <a:prstClr val="black"/>
                </a:solidFill>
              </a:rPr>
              <a:t>invited to comment</a:t>
            </a:r>
            <a:r>
              <a:rPr lang="en-ZA" sz="2800" dirty="0">
                <a:solidFill>
                  <a:prstClr val="black"/>
                </a:solidFill>
              </a:rPr>
              <a:t> </a:t>
            </a:r>
            <a:r>
              <a:rPr lang="en-ZA" sz="2800" b="1" dirty="0">
                <a:solidFill>
                  <a:prstClr val="black"/>
                </a:solidFill>
              </a:rPr>
              <a:t>before</a:t>
            </a:r>
            <a:r>
              <a:rPr lang="en-ZA" sz="2800" dirty="0">
                <a:solidFill>
                  <a:prstClr val="black"/>
                </a:solidFill>
              </a:rPr>
              <a:t> the </a:t>
            </a:r>
            <a:r>
              <a:rPr lang="en-ZA" sz="2800" b="1" dirty="0">
                <a:solidFill>
                  <a:prstClr val="black"/>
                </a:solidFill>
              </a:rPr>
              <a:t>policy</a:t>
            </a:r>
            <a:r>
              <a:rPr lang="en-ZA" sz="2800" dirty="0">
                <a:solidFill>
                  <a:prstClr val="black"/>
                </a:solidFill>
              </a:rPr>
              <a:t> is </a:t>
            </a:r>
            <a:r>
              <a:rPr lang="en-ZA" sz="2800" b="1" dirty="0">
                <a:solidFill>
                  <a:prstClr val="black"/>
                </a:solidFill>
              </a:rPr>
              <a:t>finalised</a:t>
            </a:r>
            <a:r>
              <a:rPr lang="en-ZA" sz="2800" dirty="0">
                <a:solidFill>
                  <a:prstClr val="black"/>
                </a:solidFill>
              </a:rPr>
              <a:t> in this regard. </a:t>
            </a:r>
          </a:p>
          <a:p>
            <a:endParaRPr lang="en-ZA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z="1800" smtClean="0">
                <a:solidFill>
                  <a:schemeClr val="tx1"/>
                </a:solidFill>
              </a:rPr>
              <a:pPr/>
              <a:t>32</a:t>
            </a:fld>
            <a:endParaRPr lang="en-ZA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34565"/>
            <a:ext cx="1691680" cy="69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6667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64" y="0"/>
            <a:ext cx="8028384" cy="692696"/>
          </a:xfrm>
        </p:spPr>
        <p:txBody>
          <a:bodyPr>
            <a:normAutofit/>
          </a:bodyPr>
          <a:lstStyle/>
          <a:p>
            <a:r>
              <a:rPr lang="en-ZA" sz="2800" b="1" dirty="0">
                <a:solidFill>
                  <a:schemeClr val="accent2">
                    <a:lumMod val="75000"/>
                  </a:schemeClr>
                </a:solidFill>
              </a:rPr>
              <a:t>PROGRAMME 2 …</a:t>
            </a:r>
            <a:endParaRPr lang="en-Z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260648"/>
            <a:ext cx="9036496" cy="5879679"/>
          </a:xfrm>
        </p:spPr>
        <p:txBody>
          <a:bodyPr>
            <a:noAutofit/>
          </a:bodyPr>
          <a:lstStyle/>
          <a:p>
            <a:endParaRPr lang="en-ZA" sz="2000" dirty="0"/>
          </a:p>
          <a:p>
            <a:pPr marL="0" indent="0">
              <a:buNone/>
            </a:pPr>
            <a:r>
              <a:rPr lang="en-US" sz="2000" b="1" u="sng" dirty="0"/>
              <a:t>Inclusive Education</a:t>
            </a:r>
            <a:endParaRPr lang="en-ZA" sz="2000" b="1" u="sng" dirty="0"/>
          </a:p>
          <a:p>
            <a:r>
              <a:rPr lang="en-GB" sz="2000" b="1" dirty="0"/>
              <a:t>14 additional care centres were audited</a:t>
            </a:r>
            <a:r>
              <a:rPr lang="en-GB" sz="2000" dirty="0"/>
              <a:t>, bringing the total number of care centres audited to date to </a:t>
            </a:r>
            <a:r>
              <a:rPr lang="en-GB" sz="2000" b="1" dirty="0"/>
              <a:t>234 of </a:t>
            </a:r>
            <a:r>
              <a:rPr lang="en-GB" sz="2000" dirty="0"/>
              <a:t>the </a:t>
            </a:r>
            <a:r>
              <a:rPr lang="en-GB" sz="2000" b="1" dirty="0"/>
              <a:t>320</a:t>
            </a:r>
            <a:r>
              <a:rPr lang="en-GB" sz="2000" dirty="0"/>
              <a:t> </a:t>
            </a:r>
            <a:r>
              <a:rPr lang="en-GB" sz="2000" b="1" dirty="0"/>
              <a:t>centres. </a:t>
            </a:r>
            <a:r>
              <a:rPr lang="en-US" sz="2000" dirty="0"/>
              <a:t>8 PEDs are in Phase 1 of the implementation of the LSPID Learning </a:t>
            </a:r>
            <a:r>
              <a:rPr lang="en-US" sz="2000" dirty="0" err="1"/>
              <a:t>Programme</a:t>
            </a:r>
            <a:r>
              <a:rPr lang="en-US" sz="2000" dirty="0"/>
              <a:t> .</a:t>
            </a:r>
          </a:p>
          <a:p>
            <a:r>
              <a:rPr lang="en-ZA" sz="2000" b="1" dirty="0">
                <a:cs typeface="Arial" panose="020B0604020202020204" pitchFamily="34" charset="0"/>
              </a:rPr>
              <a:t>NCS Grade R-5 for SID </a:t>
            </a:r>
            <a:r>
              <a:rPr lang="en-ZA" sz="2000" dirty="0">
                <a:cs typeface="Arial" panose="020B0604020202020204" pitchFamily="34" charset="0"/>
              </a:rPr>
              <a:t>has been </a:t>
            </a:r>
            <a:r>
              <a:rPr lang="en-ZA" sz="2000" b="1" dirty="0">
                <a:cs typeface="Arial" panose="020B0604020202020204" pitchFamily="34" charset="0"/>
              </a:rPr>
              <a:t>published for public comment </a:t>
            </a:r>
            <a:r>
              <a:rPr lang="en-ZA" sz="2000" dirty="0">
                <a:cs typeface="Arial" panose="020B0604020202020204" pitchFamily="34" charset="0"/>
              </a:rPr>
              <a:t>in June, </a:t>
            </a:r>
            <a:r>
              <a:rPr lang="en-ZA" sz="2000" b="1" dirty="0"/>
              <a:t>616 teachers</a:t>
            </a:r>
            <a:r>
              <a:rPr lang="en-ZA" sz="2000" dirty="0"/>
              <a:t> have been </a:t>
            </a:r>
            <a:r>
              <a:rPr lang="en-ZA" sz="2000" b="1" dirty="0"/>
              <a:t>trained</a:t>
            </a:r>
            <a:r>
              <a:rPr lang="en-ZA" sz="2000" dirty="0"/>
              <a:t> on the curriculum and Section 1 of the policy </a:t>
            </a:r>
            <a:r>
              <a:rPr lang="en-ZA" sz="2000" b="1" dirty="0"/>
              <a:t>document</a:t>
            </a:r>
            <a:r>
              <a:rPr lang="en-ZA" sz="2000" dirty="0"/>
              <a:t> has been </a:t>
            </a:r>
            <a:r>
              <a:rPr lang="en-ZA" sz="2000" b="1" dirty="0"/>
              <a:t>versioned</a:t>
            </a:r>
            <a:r>
              <a:rPr lang="en-ZA" sz="2000" dirty="0"/>
              <a:t> </a:t>
            </a:r>
            <a:r>
              <a:rPr lang="en-ZA" sz="2000" b="1" dirty="0"/>
              <a:t>into 11 official languages.</a:t>
            </a:r>
            <a:endParaRPr lang="en-US" sz="2000" b="1" dirty="0">
              <a:cs typeface="Arial" panose="020B0604020202020204" pitchFamily="34" charset="0"/>
            </a:endParaRPr>
          </a:p>
          <a:p>
            <a:r>
              <a:rPr lang="en-ZA" sz="2000" b="1" dirty="0"/>
              <a:t>Winter School Programme </a:t>
            </a:r>
            <a:r>
              <a:rPr lang="en-ZA" sz="2000" dirty="0"/>
              <a:t>has been co-ordinated to </a:t>
            </a:r>
            <a:r>
              <a:rPr lang="en-ZA" sz="2000" b="1" dirty="0"/>
              <a:t>support Grade 12 learners </a:t>
            </a:r>
            <a:r>
              <a:rPr lang="en-ZA" sz="2000" dirty="0"/>
              <a:t>and </a:t>
            </a:r>
            <a:r>
              <a:rPr lang="en-ZA" sz="2000" b="1" dirty="0"/>
              <a:t>teachers</a:t>
            </a:r>
            <a:r>
              <a:rPr lang="en-ZA" sz="2000" dirty="0"/>
              <a:t> for </a:t>
            </a:r>
            <a:r>
              <a:rPr lang="en-ZA" sz="2000" b="1" dirty="0"/>
              <a:t>South African Sign Language </a:t>
            </a:r>
            <a:r>
              <a:rPr lang="en-ZA" sz="2000" dirty="0"/>
              <a:t>(SASL).</a:t>
            </a:r>
            <a:endParaRPr lang="en-US" sz="2000" dirty="0"/>
          </a:p>
          <a:p>
            <a:r>
              <a:rPr lang="en-ZA" sz="2000" dirty="0"/>
              <a:t>The </a:t>
            </a:r>
            <a:r>
              <a:rPr lang="en-ZA" sz="2000" b="1" dirty="0"/>
              <a:t>draft policy was presented at HEDCOM </a:t>
            </a:r>
            <a:r>
              <a:rPr lang="en-ZA" sz="2000" dirty="0"/>
              <a:t>in June 2018 and approved to be tabled at CEM for promulgation. Advocacy material that includes </a:t>
            </a:r>
            <a:r>
              <a:rPr lang="en-ZA" sz="2000" b="1" dirty="0"/>
              <a:t>1 000 </a:t>
            </a:r>
            <a:r>
              <a:rPr lang="en-ZA" sz="2000" dirty="0"/>
              <a:t>booklets,  </a:t>
            </a:r>
            <a:r>
              <a:rPr lang="en-ZA" sz="2000" b="1" dirty="0"/>
              <a:t>1 000</a:t>
            </a:r>
            <a:r>
              <a:rPr lang="en-ZA" sz="2000" dirty="0"/>
              <a:t> flyers and </a:t>
            </a:r>
            <a:r>
              <a:rPr lang="en-ZA" sz="2000" b="1" dirty="0"/>
              <a:t>1 000 </a:t>
            </a:r>
            <a:r>
              <a:rPr lang="en-ZA" sz="2000" dirty="0"/>
              <a:t>posters were distributed to Provinces, and DBE has 2 banners which are displayed during meetings. </a:t>
            </a:r>
          </a:p>
          <a:p>
            <a:r>
              <a:rPr lang="en-ZA" sz="2000" b="1" dirty="0"/>
              <a:t>Draft Guidelines on Resourcing of Inclusive Education </a:t>
            </a:r>
            <a:r>
              <a:rPr lang="en-ZA" sz="2000" dirty="0"/>
              <a:t>was published for public comment in April 2018, and the comments are being viewed.  The </a:t>
            </a:r>
            <a:r>
              <a:rPr lang="en-ZA" sz="2000" b="1" dirty="0"/>
              <a:t>implementation</a:t>
            </a:r>
            <a:r>
              <a:rPr lang="en-ZA" sz="2000" dirty="0"/>
              <a:t> of the policy to date has </a:t>
            </a:r>
            <a:r>
              <a:rPr lang="en-ZA" sz="2000" b="1" dirty="0"/>
              <a:t>reached</a:t>
            </a:r>
            <a:r>
              <a:rPr lang="en-ZA" sz="2000" dirty="0"/>
              <a:t> </a:t>
            </a:r>
            <a:r>
              <a:rPr lang="en-ZA" sz="2000" b="1" dirty="0"/>
              <a:t>80 996 </a:t>
            </a:r>
            <a:r>
              <a:rPr lang="en-ZA" sz="2000" dirty="0"/>
              <a:t>teachers from </a:t>
            </a:r>
            <a:r>
              <a:rPr lang="en-ZA" sz="2000" b="1" dirty="0"/>
              <a:t>20 408 </a:t>
            </a:r>
            <a:r>
              <a:rPr lang="en-ZA" sz="2000" dirty="0"/>
              <a:t>schools </a:t>
            </a:r>
            <a:r>
              <a:rPr lang="en-ZA" sz="2000" b="1" dirty="0"/>
              <a:t>(80%) </a:t>
            </a:r>
            <a:r>
              <a:rPr lang="en-ZA" sz="2000" dirty="0"/>
              <a:t>and </a:t>
            </a:r>
            <a:r>
              <a:rPr lang="en-ZA" sz="2000" b="1" dirty="0"/>
              <a:t>4 215 </a:t>
            </a:r>
            <a:r>
              <a:rPr lang="en-ZA" sz="2000" dirty="0"/>
              <a:t>officials</a:t>
            </a:r>
            <a:r>
              <a:rPr lang="en-ZA" sz="2000" dirty="0">
                <a:cs typeface="Arial" panose="020B0604020202020204" pitchFamily="34" charset="0"/>
              </a:rPr>
              <a:t>.</a:t>
            </a:r>
          </a:p>
          <a:p>
            <a:endParaRPr lang="en-ZA" sz="2000" dirty="0"/>
          </a:p>
          <a:p>
            <a:pPr marL="0" indent="0">
              <a:buNone/>
            </a:pPr>
            <a:endParaRPr lang="en-ZA" sz="2000" b="1" u="sng" dirty="0"/>
          </a:p>
          <a:p>
            <a:endParaRPr lang="en-ZA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z="1800" smtClean="0">
                <a:solidFill>
                  <a:schemeClr val="tx1"/>
                </a:solidFill>
              </a:rPr>
              <a:pPr/>
              <a:t>33</a:t>
            </a:fld>
            <a:endParaRPr lang="en-ZA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34565"/>
            <a:ext cx="1691680" cy="69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2290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808" y="-112997"/>
            <a:ext cx="8028384" cy="908720"/>
          </a:xfrm>
        </p:spPr>
        <p:txBody>
          <a:bodyPr/>
          <a:lstStyle/>
          <a:p>
            <a:r>
              <a:rPr lang="en-ZA" dirty="0"/>
              <a:t>PROGRAMME 2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48680"/>
            <a:ext cx="9144000" cy="5472608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1900" b="1" u="sng" dirty="0">
                <a:solidFill>
                  <a:prstClr val="black"/>
                </a:solidFill>
              </a:rPr>
              <a:t>General Education and Training (GET)</a:t>
            </a:r>
            <a:endParaRPr lang="en-ZA" sz="1900" b="1" u="sng" dirty="0">
              <a:solidFill>
                <a:prstClr val="black"/>
              </a:solidFill>
            </a:endParaRPr>
          </a:p>
          <a:p>
            <a:pPr lvl="0"/>
            <a:r>
              <a:rPr lang="en-US" sz="1900" b="1" dirty="0">
                <a:solidFill>
                  <a:prstClr val="black"/>
                </a:solidFill>
              </a:rPr>
              <a:t>Early Grade Reading Assessment (EGRA): 30 schools </a:t>
            </a:r>
            <a:r>
              <a:rPr lang="en-US" sz="1900" dirty="0">
                <a:solidFill>
                  <a:prstClr val="black"/>
                </a:solidFill>
              </a:rPr>
              <a:t>visits conducted in Grades 1-3 and   </a:t>
            </a:r>
            <a:r>
              <a:rPr lang="en-US" sz="1900" b="1" dirty="0">
                <a:solidFill>
                  <a:prstClr val="black"/>
                </a:solidFill>
              </a:rPr>
              <a:t>IIAL</a:t>
            </a:r>
            <a:r>
              <a:rPr lang="en-US" sz="1900" dirty="0">
                <a:solidFill>
                  <a:prstClr val="black"/>
                </a:solidFill>
              </a:rPr>
              <a:t>: </a:t>
            </a:r>
            <a:r>
              <a:rPr lang="en-US" sz="1900" b="1" dirty="0"/>
              <a:t>Implementation</a:t>
            </a:r>
            <a:r>
              <a:rPr lang="en-ZA" sz="1900" b="1" dirty="0"/>
              <a:t> plan and evaluation tool </a:t>
            </a:r>
            <a:r>
              <a:rPr lang="en-ZA" sz="1900" dirty="0"/>
              <a:t>developed for monitoring schools.</a:t>
            </a:r>
          </a:p>
          <a:p>
            <a:pPr lvl="0"/>
            <a:r>
              <a:rPr lang="en-US" sz="1900" b="1" dirty="0">
                <a:solidFill>
                  <a:prstClr val="black"/>
                </a:solidFill>
              </a:rPr>
              <a:t>National Workshop held on Teaching of reading in African languages: </a:t>
            </a:r>
            <a:r>
              <a:rPr lang="en-US" sz="1900" dirty="0">
                <a:solidFill>
                  <a:prstClr val="black"/>
                </a:solidFill>
              </a:rPr>
              <a:t>18-19 April 2018. </a:t>
            </a:r>
            <a:r>
              <a:rPr lang="en-US" sz="1900" b="1" dirty="0">
                <a:solidFill>
                  <a:prstClr val="black"/>
                </a:solidFill>
              </a:rPr>
              <a:t>Technical Team nominated </a:t>
            </a:r>
            <a:r>
              <a:rPr lang="en-US" sz="1900" dirty="0">
                <a:solidFill>
                  <a:prstClr val="black"/>
                </a:solidFill>
              </a:rPr>
              <a:t>and a team of </a:t>
            </a:r>
            <a:r>
              <a:rPr lang="en-US" sz="1900" b="1" dirty="0">
                <a:solidFill>
                  <a:prstClr val="black"/>
                </a:solidFill>
              </a:rPr>
              <a:t>African language writers </a:t>
            </a:r>
            <a:r>
              <a:rPr lang="en-US" sz="1900" dirty="0">
                <a:solidFill>
                  <a:prstClr val="black"/>
                </a:solidFill>
              </a:rPr>
              <a:t>was constituted. </a:t>
            </a:r>
            <a:endParaRPr lang="en-ZA" sz="1900" dirty="0">
              <a:solidFill>
                <a:prstClr val="black"/>
              </a:solidFill>
            </a:endParaRPr>
          </a:p>
          <a:p>
            <a:pPr lvl="0"/>
            <a:r>
              <a:rPr lang="en-US" sz="1900" b="1" dirty="0">
                <a:solidFill>
                  <a:prstClr val="black"/>
                </a:solidFill>
              </a:rPr>
              <a:t>Developed Draft National Framework for the teaching of reading in African Languages: </a:t>
            </a:r>
            <a:r>
              <a:rPr lang="en-US" sz="1900" dirty="0">
                <a:solidFill>
                  <a:prstClr val="black"/>
                </a:solidFill>
              </a:rPr>
              <a:t>20-22 June </a:t>
            </a:r>
            <a:r>
              <a:rPr lang="en-US" sz="1900" dirty="0" smtClean="0">
                <a:solidFill>
                  <a:prstClr val="black"/>
                </a:solidFill>
              </a:rPr>
              <a:t>2018.</a:t>
            </a:r>
            <a:endParaRPr lang="en-ZA" sz="1900" dirty="0">
              <a:solidFill>
                <a:prstClr val="black"/>
              </a:solidFill>
            </a:endParaRPr>
          </a:p>
          <a:p>
            <a:pPr lvl="0"/>
            <a:r>
              <a:rPr lang="en-US" sz="1900" b="1" dirty="0">
                <a:solidFill>
                  <a:prstClr val="black"/>
                </a:solidFill>
              </a:rPr>
              <a:t>Developed 9 draft Training Manual on how to teach reading in African Languages Grades </a:t>
            </a:r>
            <a:r>
              <a:rPr lang="en-US" sz="1900" b="1" dirty="0" smtClean="0">
                <a:solidFill>
                  <a:prstClr val="black"/>
                </a:solidFill>
              </a:rPr>
              <a:t>R-3</a:t>
            </a:r>
            <a:r>
              <a:rPr lang="en-US" sz="1900" b="1" dirty="0">
                <a:solidFill>
                  <a:prstClr val="black"/>
                </a:solidFill>
              </a:rPr>
              <a:t>.</a:t>
            </a:r>
            <a:endParaRPr lang="en-ZA" sz="1900" dirty="0">
              <a:solidFill>
                <a:prstClr val="black"/>
              </a:solidFill>
            </a:endParaRPr>
          </a:p>
          <a:p>
            <a:pPr lvl="0"/>
            <a:r>
              <a:rPr lang="en-US" sz="1900" b="1" dirty="0">
                <a:solidFill>
                  <a:prstClr val="black"/>
                </a:solidFill>
              </a:rPr>
              <a:t>Incremental Introduction of African Languages (IIAL):  Developed 4 </a:t>
            </a:r>
            <a:r>
              <a:rPr lang="en-US" sz="1900" dirty="0">
                <a:solidFill>
                  <a:prstClr val="black"/>
                </a:solidFill>
              </a:rPr>
              <a:t>e-Lessons </a:t>
            </a:r>
            <a:r>
              <a:rPr lang="en-US" sz="1900" dirty="0" smtClean="0">
                <a:solidFill>
                  <a:prstClr val="black"/>
                </a:solidFill>
              </a:rPr>
              <a:t>in </a:t>
            </a:r>
            <a:r>
              <a:rPr lang="en-US" sz="1900" dirty="0">
                <a:solidFill>
                  <a:prstClr val="black"/>
                </a:solidFill>
              </a:rPr>
              <a:t>IsiXhosa, IsiZulu, Sesotho and Setswana for Term 3. </a:t>
            </a:r>
            <a:endParaRPr lang="en-ZA" sz="1900" dirty="0">
              <a:solidFill>
                <a:prstClr val="black"/>
              </a:solidFill>
            </a:endParaRPr>
          </a:p>
          <a:p>
            <a:pPr lvl="0"/>
            <a:r>
              <a:rPr lang="en-US" sz="1900" dirty="0">
                <a:solidFill>
                  <a:prstClr val="black"/>
                </a:solidFill>
              </a:rPr>
              <a:t>A </a:t>
            </a:r>
            <a:r>
              <a:rPr lang="en-US" sz="1900" b="1" dirty="0">
                <a:solidFill>
                  <a:prstClr val="black"/>
                </a:solidFill>
              </a:rPr>
              <a:t>special National Curriculum and Assessment Task Team (NCATT) </a:t>
            </a:r>
            <a:r>
              <a:rPr lang="en-US" sz="1900" dirty="0">
                <a:solidFill>
                  <a:prstClr val="black"/>
                </a:solidFill>
              </a:rPr>
              <a:t>meeting was held on 07 and 18 June </a:t>
            </a:r>
            <a:r>
              <a:rPr lang="en-US" sz="1900" dirty="0" smtClean="0">
                <a:solidFill>
                  <a:prstClr val="black"/>
                </a:solidFill>
              </a:rPr>
              <a:t>2018.</a:t>
            </a:r>
            <a:endParaRPr lang="en-US" sz="19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n-US" sz="1900" b="1" u="sng" dirty="0">
                <a:solidFill>
                  <a:prstClr val="black"/>
                </a:solidFill>
              </a:rPr>
              <a:t>Second Chance Matric </a:t>
            </a:r>
            <a:r>
              <a:rPr lang="en-US" sz="1900" b="1" u="sng" dirty="0" err="1">
                <a:solidFill>
                  <a:prstClr val="black"/>
                </a:solidFill>
              </a:rPr>
              <a:t>Programme</a:t>
            </a:r>
            <a:r>
              <a:rPr lang="en-US" sz="1900" b="1" u="sng" dirty="0">
                <a:solidFill>
                  <a:prstClr val="black"/>
                </a:solidFill>
              </a:rPr>
              <a:t>: </a:t>
            </a:r>
          </a:p>
          <a:p>
            <a:r>
              <a:rPr lang="en-US" sz="1900" dirty="0">
                <a:solidFill>
                  <a:prstClr val="black"/>
                </a:solidFill>
              </a:rPr>
              <a:t>Support was provided to learners preparing for the </a:t>
            </a:r>
            <a:r>
              <a:rPr lang="en-US" sz="1900" b="1" dirty="0">
                <a:solidFill>
                  <a:prstClr val="black"/>
                </a:solidFill>
              </a:rPr>
              <a:t>June Examinations</a:t>
            </a:r>
            <a:r>
              <a:rPr lang="en-US" sz="1900" dirty="0">
                <a:solidFill>
                  <a:prstClr val="black"/>
                </a:solidFill>
              </a:rPr>
              <a:t>. </a:t>
            </a:r>
            <a:r>
              <a:rPr lang="en-US" sz="1900" b="1" dirty="0">
                <a:solidFill>
                  <a:prstClr val="black"/>
                </a:solidFill>
              </a:rPr>
              <a:t>Ministerial Roadshows</a:t>
            </a:r>
            <a:r>
              <a:rPr lang="en-US" sz="1900" dirty="0">
                <a:solidFill>
                  <a:prstClr val="black"/>
                </a:solidFill>
              </a:rPr>
              <a:t> were conducted to strengthen advocacy. </a:t>
            </a:r>
          </a:p>
          <a:p>
            <a:endParaRPr lang="en-ZA" sz="1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z="1800" smtClean="0">
                <a:solidFill>
                  <a:schemeClr val="tx1"/>
                </a:solidFill>
              </a:rPr>
              <a:pPr/>
              <a:t>34</a:t>
            </a:fld>
            <a:endParaRPr lang="en-ZA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34565"/>
            <a:ext cx="1691680" cy="69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754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PROGRAMME 3: TEACHERS, EDUCATION HUMAN RESOURCES AND INSTITUTIONAL DEVELOPMENT</a:t>
            </a:r>
            <a:b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</a:br>
            <a:endParaRPr lang="en-ZA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1371600" y="3573016"/>
            <a:ext cx="6440760" cy="1872208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en-US" sz="3600" dirty="0"/>
              <a:t>The</a:t>
            </a:r>
            <a:r>
              <a:rPr lang="en-US" sz="3600" b="1" dirty="0"/>
              <a:t> purpose </a:t>
            </a:r>
            <a:r>
              <a:rPr lang="en-US" sz="3600" dirty="0"/>
              <a:t>of </a:t>
            </a:r>
            <a:r>
              <a:rPr lang="en-US" sz="3600" dirty="0" err="1"/>
              <a:t>Programme</a:t>
            </a:r>
            <a:r>
              <a:rPr lang="en-US" sz="3600" dirty="0"/>
              <a:t> 3 is to promote </a:t>
            </a:r>
            <a:r>
              <a:rPr lang="en-US" sz="3600" b="1" dirty="0"/>
              <a:t>quality teaching</a:t>
            </a:r>
            <a:r>
              <a:rPr lang="en-US" sz="3600" dirty="0"/>
              <a:t> and </a:t>
            </a:r>
            <a:r>
              <a:rPr lang="en-US" sz="3600" b="1" dirty="0"/>
              <a:t>institutional performance </a:t>
            </a:r>
            <a:r>
              <a:rPr lang="en-US" sz="3600" dirty="0"/>
              <a:t>through the effective supply, development and </a:t>
            </a:r>
            <a:r>
              <a:rPr lang="en-US" sz="3600" dirty="0" err="1"/>
              <a:t>utilisation</a:t>
            </a:r>
            <a:r>
              <a:rPr lang="en-US" sz="3600" dirty="0"/>
              <a:t> of</a:t>
            </a:r>
            <a:r>
              <a:rPr lang="en-US" sz="3600" b="1" dirty="0"/>
              <a:t> human resources</a:t>
            </a:r>
            <a:r>
              <a:rPr lang="en-US" sz="360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b="1" smtClean="0">
                <a:solidFill>
                  <a:prstClr val="black">
                    <a:tint val="75000"/>
                  </a:prstClr>
                </a:solidFill>
              </a:rPr>
              <a:pPr/>
              <a:t>35</a:t>
            </a:fld>
            <a:endParaRPr lang="en-ZA" b="1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134565"/>
            <a:ext cx="1691680" cy="6926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72182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0"/>
            <a:ext cx="8028384" cy="908720"/>
          </a:xfrm>
        </p:spPr>
        <p:txBody>
          <a:bodyPr>
            <a:normAutofit/>
          </a:bodyPr>
          <a:lstStyle/>
          <a:p>
            <a:r>
              <a:rPr lang="en-ZA" sz="2800" b="1" dirty="0">
                <a:solidFill>
                  <a:srgbClr val="C0504D">
                    <a:lumMod val="75000"/>
                  </a:srgbClr>
                </a:solidFill>
              </a:rPr>
              <a:t>INDICATOR TABLE: PROGRAMME 3 …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z="1800" smtClean="0">
                <a:solidFill>
                  <a:schemeClr val="tx1"/>
                </a:solidFill>
              </a:rPr>
              <a:pPr/>
              <a:t>36</a:t>
            </a:fld>
            <a:endParaRPr lang="en-ZA" dirty="0">
              <a:solidFill>
                <a:schemeClr val="tx1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31325799"/>
              </p:ext>
            </p:extLst>
          </p:nvPr>
        </p:nvGraphicFramePr>
        <p:xfrm>
          <a:off x="107505" y="732260"/>
          <a:ext cx="8928990" cy="5624091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15923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673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4233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4692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8755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79253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675898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u="none" strike="noStrike" dirty="0">
                          <a:effectLst/>
                        </a:rPr>
                        <a:t>Programme / </a:t>
                      </a:r>
                      <a:br>
                        <a:rPr lang="en-ZA" sz="1600" b="1" u="none" strike="noStrike" dirty="0">
                          <a:effectLst/>
                        </a:rPr>
                      </a:br>
                      <a:r>
                        <a:rPr lang="en-ZA" sz="1600" b="1" u="none" strike="noStrike" dirty="0">
                          <a:effectLst/>
                        </a:rPr>
                        <a:t>Sub-Programme / Performance Indicators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u="none" strike="noStrike" dirty="0">
                          <a:effectLst/>
                        </a:rPr>
                        <a:t>2018/19 Annual Target as per Annual Performance Plan (APP)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1" u="none" strike="noStrike" dirty="0">
                          <a:effectLst/>
                        </a:rPr>
                        <a:t> Quarter 1 Target as per APP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1" u="none" strike="noStrike" dirty="0">
                          <a:effectLst/>
                        </a:rPr>
                        <a:t>Quarter 1 Output – Preliminary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1" u="none" strike="noStrike" dirty="0">
                          <a:effectLst/>
                        </a:rPr>
                        <a:t>Reason for Deviation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1" u="none" strike="noStrike" dirty="0">
                          <a:effectLst/>
                        </a:rPr>
                        <a:t>Milestones- Progress</a:t>
                      </a:r>
                      <a:r>
                        <a:rPr lang="en-ZA" sz="1600" b="1" u="none" strike="noStrike" baseline="0" dirty="0">
                          <a:effectLst/>
                        </a:rPr>
                        <a:t> in Achieving Annual Targets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57" marR="5257" marT="5257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53256">
                <a:tc>
                  <a:txBody>
                    <a:bodyPr/>
                    <a:lstStyle/>
                    <a:p>
                      <a:pPr algn="ctr" fontAlgn="t"/>
                      <a:r>
                        <a:rPr lang="en-ZA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3.1.1 </a:t>
                      </a:r>
                    </a:p>
                    <a:p>
                      <a:pPr algn="ctr" fontAlgn="t"/>
                      <a:r>
                        <a:rPr lang="en-ZA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Percentage of SGBs that meet minimum criteria in terms of effectiveness</a:t>
                      </a:r>
                    </a:p>
                  </a:txBody>
                  <a:tcPr marL="5257" marR="5257" marT="5257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80% of 2000 sampled</a:t>
                      </a:r>
                      <a:br>
                        <a:rPr lang="en-ZA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ZA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SGBs</a:t>
                      </a:r>
                    </a:p>
                    <a:p>
                      <a:pPr algn="ctr" fontAlgn="t"/>
                      <a:r>
                        <a:rPr lang="en-ZA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ANNUALLY</a:t>
                      </a:r>
                    </a:p>
                  </a:txBody>
                  <a:tcPr marL="5257" marR="5257" marT="5257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5257" marR="5257" marT="525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No deviation</a:t>
                      </a:r>
                    </a:p>
                    <a:p>
                      <a:pPr algn="ctr" fontAlgn="t"/>
                      <a:endParaRPr lang="en-ZA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The </a:t>
                      </a:r>
                      <a:r>
                        <a:rPr lang="en-GB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2017</a:t>
                      </a:r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Survey Report </a:t>
                      </a:r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has been </a:t>
                      </a:r>
                      <a:r>
                        <a:rPr lang="en-GB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analysed</a:t>
                      </a:r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and </a:t>
                      </a:r>
                      <a:r>
                        <a:rPr lang="en-GB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discussed</a:t>
                      </a:r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with provincial officials. The </a:t>
                      </a:r>
                      <a:r>
                        <a:rPr lang="en-GB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survey tool </a:t>
                      </a:r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has been </a:t>
                      </a:r>
                      <a:r>
                        <a:rPr lang="en-GB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amended and distributed </a:t>
                      </a:r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 provincial officials</a:t>
                      </a:r>
                      <a:endParaRPr lang="en-ZA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75898">
                <a:tc>
                  <a:txBody>
                    <a:bodyPr/>
                    <a:lstStyle/>
                    <a:p>
                      <a:pPr algn="ctr" fontAlgn="t"/>
                      <a:r>
                        <a:rPr lang="en-ZA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3.1.2 </a:t>
                      </a:r>
                    </a:p>
                    <a:p>
                      <a:pPr algn="ctr" fontAlgn="t"/>
                      <a:r>
                        <a:rPr lang="en-ZA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Percentage of schools producing the minimum set of management documents at a</a:t>
                      </a:r>
                      <a:br>
                        <a:rPr lang="en-ZA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ZA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required standard</a:t>
                      </a:r>
                      <a:endParaRPr lang="en-ZA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80% of 2000</a:t>
                      </a:r>
                      <a:br>
                        <a:rPr lang="en-ZA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ZA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sampled schools</a:t>
                      </a:r>
                    </a:p>
                    <a:p>
                      <a:pPr algn="ctr" fontAlgn="t"/>
                      <a:r>
                        <a:rPr lang="en-ZA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ANNUALLY</a:t>
                      </a:r>
                    </a:p>
                  </a:txBody>
                  <a:tcPr marL="5257" marR="5257" marT="5257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5257" marR="5257" marT="525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No deviation</a:t>
                      </a:r>
                    </a:p>
                    <a:p>
                      <a:pPr algn="ctr" fontAlgn="t"/>
                      <a:endParaRPr lang="en-ZA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The </a:t>
                      </a:r>
                      <a:r>
                        <a:rPr lang="en-GB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survey tool </a:t>
                      </a:r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has been </a:t>
                      </a:r>
                      <a:r>
                        <a:rPr lang="en-GB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amended and distributed </a:t>
                      </a:r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 provincial officials</a:t>
                      </a:r>
                      <a:endParaRPr lang="en-ZA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356351"/>
            <a:ext cx="1691680" cy="470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2931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76064" y="0"/>
            <a:ext cx="8028384" cy="908720"/>
          </a:xfrm>
        </p:spPr>
        <p:txBody>
          <a:bodyPr>
            <a:normAutofit/>
          </a:bodyPr>
          <a:lstStyle/>
          <a:p>
            <a:r>
              <a:rPr lang="en-ZA" sz="2800" b="1" dirty="0">
                <a:solidFill>
                  <a:srgbClr val="C0504D">
                    <a:lumMod val="75000"/>
                  </a:srgbClr>
                </a:solidFill>
              </a:rPr>
              <a:t>INDICATOR TABLE: PROGRAMME 3 …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z="1800" smtClean="0">
                <a:solidFill>
                  <a:schemeClr val="tx1"/>
                </a:solidFill>
              </a:rPr>
              <a:pPr/>
              <a:t>37</a:t>
            </a:fld>
            <a:endParaRPr lang="en-ZA" dirty="0">
              <a:solidFill>
                <a:schemeClr val="tx1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95348888"/>
              </p:ext>
            </p:extLst>
          </p:nvPr>
        </p:nvGraphicFramePr>
        <p:xfrm>
          <a:off x="197767" y="898983"/>
          <a:ext cx="8784978" cy="4673954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15666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4964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2905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081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86734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76415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353377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800" b="1" u="none" strike="noStrike" dirty="0">
                          <a:effectLst/>
                        </a:rPr>
                        <a:t>Programme / </a:t>
                      </a:r>
                      <a:br>
                        <a:rPr lang="en-ZA" sz="1800" b="1" u="none" strike="noStrike" dirty="0">
                          <a:effectLst/>
                        </a:rPr>
                      </a:br>
                      <a:r>
                        <a:rPr lang="en-ZA" sz="1800" b="1" u="none" strike="noStrike" dirty="0">
                          <a:effectLst/>
                        </a:rPr>
                        <a:t>Sub-Programme / Performance Indicators</a:t>
                      </a:r>
                      <a:endParaRPr lang="en-ZA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800" b="1" u="none" strike="noStrike" dirty="0">
                          <a:effectLst/>
                        </a:rPr>
                        <a:t>2018/19 Annual Target as per Annual Performance Plan (APP)</a:t>
                      </a:r>
                      <a:endParaRPr lang="en-ZA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1" u="none" strike="noStrike" dirty="0">
                          <a:effectLst/>
                        </a:rPr>
                        <a:t> Quarter 1 Target as per APP</a:t>
                      </a:r>
                      <a:endParaRPr lang="en-ZA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1" u="none" strike="noStrike" dirty="0">
                          <a:effectLst/>
                        </a:rPr>
                        <a:t>Quarter 1 Output – Preliminary</a:t>
                      </a:r>
                      <a:endParaRPr lang="en-ZA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1" u="none" strike="noStrike" dirty="0">
                          <a:effectLst/>
                        </a:rPr>
                        <a:t>Reason for Deviation</a:t>
                      </a:r>
                      <a:endParaRPr lang="en-ZA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1" u="none" strike="noStrike" dirty="0">
                          <a:effectLst/>
                        </a:rPr>
                        <a:t>Milestones- Progress</a:t>
                      </a:r>
                      <a:r>
                        <a:rPr lang="en-ZA" sz="1800" b="1" u="none" strike="noStrike" baseline="0" dirty="0">
                          <a:effectLst/>
                        </a:rPr>
                        <a:t> in Achieving Annual Targets</a:t>
                      </a:r>
                      <a:endParaRPr lang="en-ZA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57" marR="5257" marT="5257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53377">
                <a:tc>
                  <a:txBody>
                    <a:bodyPr/>
                    <a:lstStyle/>
                    <a:p>
                      <a:pPr algn="ctr" fontAlgn="t"/>
                      <a:r>
                        <a:rPr lang="en-ZA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3.2.1 Number of Funza Lushaka bursaries awarded to students enrolled for initial</a:t>
                      </a:r>
                      <a:br>
                        <a:rPr lang="en-ZA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ZA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teacher education</a:t>
                      </a:r>
                      <a:endParaRPr lang="en-ZA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r>
                        <a:rPr lang="en-ZA" sz="1800" b="1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ZA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500</a:t>
                      </a:r>
                    </a:p>
                    <a:p>
                      <a:pPr algn="ctr" fontAlgn="t"/>
                      <a:r>
                        <a:rPr lang="en-ZA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ANNUALLY</a:t>
                      </a:r>
                    </a:p>
                  </a:txBody>
                  <a:tcPr marL="5257" marR="5257" marT="5257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5257" marR="5257" marT="525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5257" marR="5257" marT="525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No deviation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8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 list of </a:t>
                      </a:r>
                      <a:r>
                        <a:rPr lang="en-GB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13 408 students </a:t>
                      </a:r>
                      <a:r>
                        <a:rPr lang="en-GB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recommended for the </a:t>
                      </a:r>
                      <a:r>
                        <a:rPr lang="en-GB" sz="18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Funza</a:t>
                      </a:r>
                      <a:r>
                        <a:rPr lang="en-GB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sz="18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Lushaka</a:t>
                      </a:r>
                      <a:r>
                        <a:rPr lang="en-GB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bursary </a:t>
                      </a:r>
                      <a:r>
                        <a:rPr lang="en-GB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was approved and sent to NSFAS for the disbursement of the bursary benefits.</a:t>
                      </a:r>
                      <a:endParaRPr lang="en-ZA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34565"/>
            <a:ext cx="1691680" cy="69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2990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76064" y="0"/>
            <a:ext cx="8028384" cy="908720"/>
          </a:xfrm>
        </p:spPr>
        <p:txBody>
          <a:bodyPr>
            <a:normAutofit/>
          </a:bodyPr>
          <a:lstStyle/>
          <a:p>
            <a:r>
              <a:rPr lang="en-ZA" sz="2800" b="1" dirty="0">
                <a:solidFill>
                  <a:srgbClr val="C0504D">
                    <a:lumMod val="75000"/>
                  </a:srgbClr>
                </a:solidFill>
              </a:rPr>
              <a:t>INDICATOR TABLE: PROGRAMME 3 …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z="1800" smtClean="0">
                <a:solidFill>
                  <a:schemeClr val="tx1"/>
                </a:solidFill>
              </a:rPr>
              <a:pPr/>
              <a:t>38</a:t>
            </a:fld>
            <a:endParaRPr lang="en-ZA" dirty="0">
              <a:solidFill>
                <a:schemeClr val="tx1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65534621"/>
              </p:ext>
            </p:extLst>
          </p:nvPr>
        </p:nvGraphicFramePr>
        <p:xfrm>
          <a:off x="107506" y="764704"/>
          <a:ext cx="8856982" cy="5360285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15794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5950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7949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7949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7949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57949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792088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u="none" strike="noStrike" dirty="0">
                          <a:effectLst/>
                        </a:rPr>
                        <a:t>Programme / </a:t>
                      </a:r>
                      <a:br>
                        <a:rPr lang="en-ZA" sz="1400" b="1" u="none" strike="noStrike" dirty="0">
                          <a:effectLst/>
                        </a:rPr>
                      </a:br>
                      <a:r>
                        <a:rPr lang="en-ZA" sz="1400" b="1" u="none" strike="noStrike" dirty="0">
                          <a:effectLst/>
                        </a:rPr>
                        <a:t>Sub-Programme / Performance Indicators</a:t>
                      </a:r>
                      <a:endParaRPr lang="en-Z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u="none" strike="noStrike" dirty="0">
                          <a:effectLst/>
                        </a:rPr>
                        <a:t>2018/19 Annual Target as per Annual Performance Plan (APP)</a:t>
                      </a:r>
                      <a:endParaRPr lang="en-Z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1" u="none" strike="noStrike" dirty="0">
                          <a:effectLst/>
                        </a:rPr>
                        <a:t> Quarter 1 Target as per APP</a:t>
                      </a:r>
                      <a:endParaRPr lang="en-Z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1" u="none" strike="noStrike" dirty="0">
                          <a:effectLst/>
                        </a:rPr>
                        <a:t>Quarter 1 Output – Preliminary</a:t>
                      </a:r>
                      <a:endParaRPr lang="en-Z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1" u="none" strike="noStrike" dirty="0">
                          <a:effectLst/>
                        </a:rPr>
                        <a:t>Reason for Deviation</a:t>
                      </a:r>
                      <a:endParaRPr lang="en-Z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1" u="none" strike="noStrike" dirty="0">
                          <a:effectLst/>
                        </a:rPr>
                        <a:t>Milestones- Progress</a:t>
                      </a:r>
                      <a:r>
                        <a:rPr lang="en-ZA" sz="1400" b="1" u="none" strike="noStrike" baseline="0" dirty="0">
                          <a:effectLst/>
                        </a:rPr>
                        <a:t> in Achieving Annual Targets</a:t>
                      </a:r>
                      <a:endParaRPr lang="en-ZA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57" marR="5257" marT="5257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en-ZA" sz="1400" b="1" u="none" strike="noStrike" dirty="0">
                          <a:effectLst/>
                        </a:rPr>
                        <a:t>3.3.1 </a:t>
                      </a:r>
                    </a:p>
                    <a:p>
                      <a:pPr algn="ctr" fontAlgn="t"/>
                      <a:r>
                        <a:rPr lang="en-ZA" sz="1400" b="1" u="none" strike="noStrike" dirty="0">
                          <a:effectLst/>
                        </a:rPr>
                        <a:t>Number of teachers participating in the EFAL diagnostic tests</a:t>
                      </a:r>
                      <a:endParaRPr lang="en-Z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400" b="1" u="none" strike="noStrike" dirty="0">
                          <a:effectLst/>
                        </a:rPr>
                        <a:t>2 000</a:t>
                      </a:r>
                    </a:p>
                    <a:p>
                      <a:pPr algn="ctr" fontAlgn="t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ANNUALLY</a:t>
                      </a:r>
                    </a:p>
                  </a:txBody>
                  <a:tcPr marL="5257" marR="5257" marT="5257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5257" marR="5257" marT="525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No deviation</a:t>
                      </a:r>
                      <a:endParaRPr kumimoji="0" lang="en-ZA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5257" marR="5257" marT="5257" marB="0" anchor="ctr"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 total of </a:t>
                      </a:r>
                      <a:r>
                        <a:rPr lang="en-ZA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915 teachers</a:t>
                      </a:r>
                      <a:r>
                        <a:rPr lang="en-ZA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participated in the </a:t>
                      </a:r>
                      <a:r>
                        <a:rPr lang="en-ZA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EFAL diagnostic training</a:t>
                      </a:r>
                    </a:p>
                  </a:txBody>
                  <a:tcPr marL="5257" marR="5257" marT="5257" marB="0" anchor="ctr"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en-ZA" sz="1400" b="1" u="none" strike="noStrike" dirty="0">
                          <a:effectLst/>
                        </a:rPr>
                        <a:t>3.3.2 </a:t>
                      </a:r>
                    </a:p>
                    <a:p>
                      <a:pPr algn="ctr" fontAlgn="t"/>
                      <a:r>
                        <a:rPr lang="en-ZA" sz="1400" b="1" u="none" strike="noStrike" dirty="0">
                          <a:effectLst/>
                        </a:rPr>
                        <a:t>Number of teachers participating in the Physical Science diagnostic tests</a:t>
                      </a:r>
                      <a:endParaRPr lang="en-Z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400" b="1" u="none" strike="noStrike" dirty="0">
                          <a:effectLst/>
                        </a:rPr>
                        <a:t>2</a:t>
                      </a:r>
                      <a:r>
                        <a:rPr lang="en-ZA" sz="1400" b="1" u="none" strike="noStrike" baseline="0" dirty="0">
                          <a:effectLst/>
                        </a:rPr>
                        <a:t> </a:t>
                      </a:r>
                      <a:r>
                        <a:rPr lang="en-ZA" sz="1400" b="1" u="none" strike="noStrike" dirty="0">
                          <a:effectLst/>
                        </a:rPr>
                        <a:t>000</a:t>
                      </a:r>
                    </a:p>
                    <a:p>
                      <a:pPr algn="ctr" fontAlgn="t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ANNUALLY</a:t>
                      </a:r>
                    </a:p>
                  </a:txBody>
                  <a:tcPr marL="5257" marR="5257" marT="5257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5257" marR="5257" marT="5257" marB="0" anchor="ctr"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No deviation</a:t>
                      </a:r>
                    </a:p>
                  </a:txBody>
                  <a:tcPr marL="5257" marR="5257" marT="5257" marB="0" anchor="ctr"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 total of </a:t>
                      </a:r>
                      <a:r>
                        <a:rPr lang="en-ZA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231 teachers</a:t>
                      </a:r>
                      <a:r>
                        <a:rPr lang="en-ZA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participated in the </a:t>
                      </a:r>
                      <a:r>
                        <a:rPr lang="en-ZA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Physical Science </a:t>
                      </a:r>
                      <a:r>
                        <a:rPr lang="en-ZA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diagnostic training</a:t>
                      </a:r>
                    </a:p>
                  </a:txBody>
                  <a:tcPr marL="5257" marR="5257" marT="5257" marB="0" anchor="ctr"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en-ZA" sz="1400" b="1" u="none" strike="noStrike" dirty="0">
                          <a:effectLst/>
                        </a:rPr>
                        <a:t>3.3.3 </a:t>
                      </a:r>
                    </a:p>
                    <a:p>
                      <a:pPr algn="ctr" fontAlgn="t"/>
                      <a:r>
                        <a:rPr lang="en-ZA" sz="1400" b="1" u="none" strike="noStrike" dirty="0">
                          <a:effectLst/>
                        </a:rPr>
                        <a:t>Number of teachers participating in the Accounting diagnostic tests</a:t>
                      </a:r>
                      <a:endParaRPr lang="en-Z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400" b="1" u="none" strike="noStrike" dirty="0">
                          <a:effectLst/>
                        </a:rPr>
                        <a:t>2 000</a:t>
                      </a:r>
                    </a:p>
                    <a:p>
                      <a:pPr algn="ctr" fontAlgn="t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ANNUALLY</a:t>
                      </a:r>
                    </a:p>
                  </a:txBody>
                  <a:tcPr marL="5257" marR="5257" marT="5257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400" u="none" strike="noStrike" dirty="0">
                          <a:effectLst/>
                        </a:rPr>
                        <a:t>- 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ctr"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No deviation</a:t>
                      </a:r>
                    </a:p>
                  </a:txBody>
                  <a:tcPr marL="5257" marR="5257" marT="5257" marB="0" anchor="ctr"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 total of </a:t>
                      </a:r>
                      <a:r>
                        <a:rPr lang="en-ZA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165 teachers </a:t>
                      </a:r>
                      <a:r>
                        <a:rPr lang="en-ZA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participated in the </a:t>
                      </a:r>
                      <a:r>
                        <a:rPr lang="en-ZA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Accounting</a:t>
                      </a:r>
                      <a:r>
                        <a:rPr lang="en-ZA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diagnostic training</a:t>
                      </a:r>
                    </a:p>
                  </a:txBody>
                  <a:tcPr marL="5257" marR="5257" marT="5257" marB="0" anchor="ctr"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en-ZA" sz="1400" b="1" u="none" strike="noStrike" dirty="0">
                          <a:effectLst/>
                        </a:rPr>
                        <a:t>3.3.4 </a:t>
                      </a:r>
                    </a:p>
                    <a:p>
                      <a:pPr algn="ctr" fontAlgn="t"/>
                      <a:r>
                        <a:rPr lang="en-ZA" sz="1400" b="1" u="none" strike="noStrike" dirty="0">
                          <a:effectLst/>
                        </a:rPr>
                        <a:t>Number of teachers participating in the Mathematics diagnostic tests</a:t>
                      </a:r>
                      <a:endParaRPr lang="en-Z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400" b="1" u="none" strike="noStrike" baseline="0" dirty="0">
                          <a:effectLst/>
                        </a:rPr>
                        <a:t>2 </a:t>
                      </a:r>
                      <a:r>
                        <a:rPr lang="en-ZA" sz="1400" b="1" u="none" strike="noStrike" dirty="0">
                          <a:effectLst/>
                        </a:rPr>
                        <a:t>000</a:t>
                      </a:r>
                    </a:p>
                    <a:p>
                      <a:pPr algn="ctr" fontAlgn="t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ANNUALLY</a:t>
                      </a:r>
                    </a:p>
                  </a:txBody>
                  <a:tcPr marL="5257" marR="5257" marT="5257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5257" marR="5257" marT="5257" marB="0" anchor="ctr"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No deviation</a:t>
                      </a:r>
                    </a:p>
                  </a:txBody>
                  <a:tcPr marL="5257" marR="5257" marT="5257" marB="0" anchor="ctr"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 total of </a:t>
                      </a:r>
                      <a:r>
                        <a:rPr lang="en-ZA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223 teachers </a:t>
                      </a:r>
                      <a:r>
                        <a:rPr lang="en-ZA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participated in the </a:t>
                      </a:r>
                      <a:r>
                        <a:rPr lang="en-ZA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Mathematics</a:t>
                      </a:r>
                      <a:r>
                        <a:rPr lang="en-ZA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diagnostic training</a:t>
                      </a:r>
                    </a:p>
                  </a:txBody>
                  <a:tcPr marL="5257" marR="5257" marT="5257" marB="0" anchor="ctr"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34565"/>
            <a:ext cx="1691680" cy="69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1509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04056" y="0"/>
            <a:ext cx="8028384" cy="908720"/>
          </a:xfrm>
        </p:spPr>
        <p:txBody>
          <a:bodyPr>
            <a:normAutofit/>
          </a:bodyPr>
          <a:lstStyle/>
          <a:p>
            <a:r>
              <a:rPr lang="en-ZA" sz="2800" b="1" dirty="0">
                <a:solidFill>
                  <a:srgbClr val="C0504D">
                    <a:lumMod val="75000"/>
                  </a:srgbClr>
                </a:solidFill>
              </a:rPr>
              <a:t>INDICATOR TABLE: PROGRAMME 3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z="1800" smtClean="0">
                <a:solidFill>
                  <a:schemeClr val="tx1"/>
                </a:solidFill>
              </a:rPr>
              <a:pPr/>
              <a:t>39</a:t>
            </a:fld>
            <a:endParaRPr lang="en-ZA" dirty="0">
              <a:solidFill>
                <a:schemeClr val="tx1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16219797"/>
              </p:ext>
            </p:extLst>
          </p:nvPr>
        </p:nvGraphicFramePr>
        <p:xfrm>
          <a:off x="35496" y="764704"/>
          <a:ext cx="9108504" cy="5484074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15951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306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1618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4517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63068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u="none" strike="noStrike" dirty="0">
                          <a:effectLst/>
                        </a:rPr>
                        <a:t>Programme / </a:t>
                      </a:r>
                      <a:br>
                        <a:rPr lang="en-ZA" sz="1400" b="1" u="none" strike="noStrike" dirty="0">
                          <a:effectLst/>
                        </a:rPr>
                      </a:br>
                      <a:r>
                        <a:rPr lang="en-ZA" sz="1400" b="1" u="none" strike="noStrike" dirty="0">
                          <a:effectLst/>
                        </a:rPr>
                        <a:t>Sub-Programme / Performance Indicators</a:t>
                      </a:r>
                      <a:endParaRPr lang="en-Z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u="none" strike="noStrike" dirty="0">
                          <a:effectLst/>
                        </a:rPr>
                        <a:t>2018/19 Annual Target as per Annual Performance Plan (APP)</a:t>
                      </a:r>
                      <a:endParaRPr lang="en-Z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1" u="none" strike="noStrike" dirty="0">
                          <a:effectLst/>
                        </a:rPr>
                        <a:t> Quarter 1 Target as per APP</a:t>
                      </a:r>
                      <a:endParaRPr lang="en-Z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1" u="none" strike="noStrike" dirty="0">
                          <a:effectLst/>
                        </a:rPr>
                        <a:t>Quarter 1 Output – Preliminary</a:t>
                      </a:r>
                      <a:endParaRPr lang="en-Z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1" u="none" strike="noStrike" dirty="0">
                          <a:effectLst/>
                        </a:rPr>
                        <a:t>Reason for Deviation</a:t>
                      </a:r>
                      <a:endParaRPr lang="en-Z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1" u="none" strike="noStrike" dirty="0">
                          <a:effectLst/>
                        </a:rPr>
                        <a:t>Milestones- Progress</a:t>
                      </a:r>
                      <a:r>
                        <a:rPr lang="en-ZA" sz="1400" b="1" u="none" strike="noStrike" baseline="0" dirty="0">
                          <a:effectLst/>
                        </a:rPr>
                        <a:t> in Achieving Annual Targets</a:t>
                      </a:r>
                      <a:endParaRPr lang="en-ZA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57" marR="5257" marT="5257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en-ZA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3.4.1 </a:t>
                      </a:r>
                    </a:p>
                    <a:p>
                      <a:pPr algn="ctr" fontAlgn="t"/>
                      <a:r>
                        <a:rPr lang="en-ZA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Number of PEDs</a:t>
                      </a:r>
                      <a:r>
                        <a:rPr lang="en-ZA" sz="1400" b="1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 monitored on implementation of IQMS</a:t>
                      </a:r>
                      <a:endParaRPr lang="en-ZA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 PEDs monitored</a:t>
                      </a:r>
                      <a:br>
                        <a:rPr lang="en-ZA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ZA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ANNUALLY</a:t>
                      </a:r>
                    </a:p>
                  </a:txBody>
                  <a:tcPr marL="5257" marR="5257" marT="5257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 PEDs</a:t>
                      </a:r>
                      <a:br>
                        <a:rPr lang="en-ZA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ZA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monitored</a:t>
                      </a:r>
                      <a:endParaRPr lang="en-ZA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257" marR="5257" marT="525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5257" marR="5257" marT="5257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No deviation</a:t>
                      </a:r>
                    </a:p>
                  </a:txBody>
                  <a:tcPr marL="5257" marR="5257" marT="5257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ZA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257" marR="5257" marT="5257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en-ZA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3.4.2 </a:t>
                      </a:r>
                    </a:p>
                    <a:p>
                      <a:pPr algn="ctr" fontAlgn="t"/>
                      <a:r>
                        <a:rPr lang="en-ZA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Number of PEDs monitored on the implementation of PMDS</a:t>
                      </a:r>
                      <a:endParaRPr lang="en-ZA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 PEDs</a:t>
                      </a:r>
                      <a:br>
                        <a:rPr lang="en-ZA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ZA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Monitored ANNUALLY</a:t>
                      </a:r>
                    </a:p>
                  </a:txBody>
                  <a:tcPr marL="5257" marR="5257" marT="5257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 PEDs</a:t>
                      </a:r>
                      <a:br>
                        <a:rPr lang="en-ZA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ZA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monitored</a:t>
                      </a:r>
                      <a:endParaRPr lang="en-ZA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257" marR="5257" marT="525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5257" marR="5257" marT="5257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No deviation</a:t>
                      </a:r>
                    </a:p>
                  </a:txBody>
                  <a:tcPr marL="5257" marR="5257" marT="5257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4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en-ZA" sz="1400" b="1" u="none" strike="noStrike" dirty="0">
                          <a:effectLst/>
                        </a:rPr>
                        <a:t>3.5.1 </a:t>
                      </a:r>
                    </a:p>
                    <a:p>
                      <a:pPr algn="ctr" fontAlgn="t"/>
                      <a:r>
                        <a:rPr lang="en-ZA" sz="1400" b="1" u="none" strike="noStrike" dirty="0">
                          <a:effectLst/>
                        </a:rPr>
                        <a:t>Number of PEDs that had their post provisioning process assessed for compliance</a:t>
                      </a:r>
                      <a:br>
                        <a:rPr lang="en-ZA" sz="1400" b="1" u="none" strike="noStrike" dirty="0">
                          <a:effectLst/>
                        </a:rPr>
                      </a:br>
                      <a:r>
                        <a:rPr lang="en-ZA" sz="1400" b="1" u="none" strike="noStrike" dirty="0">
                          <a:effectLst/>
                        </a:rPr>
                        <a:t>with the post provisioning norms and standards</a:t>
                      </a:r>
                      <a:endParaRPr lang="en-Z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400" b="1" u="none" strike="noStrike" dirty="0">
                          <a:effectLst/>
                        </a:rPr>
                        <a:t>All nine (9) PEDs</a:t>
                      </a:r>
                    </a:p>
                    <a:p>
                      <a:pPr algn="ctr" fontAlgn="t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ANNUALLY</a:t>
                      </a:r>
                    </a:p>
                  </a:txBody>
                  <a:tcPr marL="5257" marR="5257" marT="5257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5257" marR="5257" marT="525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en-ZA" sz="14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5257" marR="5257" marT="525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No deviation</a:t>
                      </a:r>
                    </a:p>
                    <a:p>
                      <a:pPr algn="ctr" fontAlgn="t"/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Monitoring report </a:t>
                      </a:r>
                      <a:r>
                        <a:rPr lang="en-Z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 the implementation of the </a:t>
                      </a:r>
                      <a:r>
                        <a:rPr lang="en-ZA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post-provisioning policy </a:t>
                      </a:r>
                      <a:r>
                        <a:rPr lang="en-Z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 provincial departments of education was </a:t>
                      </a:r>
                      <a:r>
                        <a:rPr lang="en-ZA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finalised</a:t>
                      </a:r>
                      <a:r>
                        <a:rPr lang="en-Z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238681"/>
            <a:ext cx="1691680" cy="588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5828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4800" b="1" dirty="0">
                <a:solidFill>
                  <a:schemeClr val="accent2">
                    <a:lumMod val="75000"/>
                  </a:schemeClr>
                </a:solidFill>
              </a:rPr>
              <a:t>PURPOSE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en-ZA" sz="1800" dirty="0"/>
          </a:p>
          <a:p>
            <a:pPr algn="just"/>
            <a:r>
              <a:rPr lang="en-ZA" sz="3200" dirty="0"/>
              <a:t>To report on the </a:t>
            </a:r>
            <a:r>
              <a:rPr lang="en-ZA" sz="3200" b="1" dirty="0"/>
              <a:t>First</a:t>
            </a:r>
            <a:r>
              <a:rPr lang="en-ZA" sz="3200" dirty="0"/>
              <a:t> </a:t>
            </a:r>
            <a:r>
              <a:rPr lang="en-ZA" sz="3200" b="1" dirty="0"/>
              <a:t>quarter outputs </a:t>
            </a:r>
            <a:r>
              <a:rPr lang="en-ZA" sz="3200" dirty="0"/>
              <a:t>of the Department against the planned targets of the pre-determined objectives in the Annual Performance Plan for Financial Year 2018/19.</a:t>
            </a:r>
          </a:p>
          <a:p>
            <a:pPr marL="0" indent="0" algn="just">
              <a:buNone/>
            </a:pPr>
            <a:endParaRPr lang="en-ZA" sz="3200" dirty="0"/>
          </a:p>
          <a:p>
            <a:pPr algn="just"/>
            <a:r>
              <a:rPr lang="en-ZA" sz="3200" dirty="0"/>
              <a:t>To report on the Department’s </a:t>
            </a:r>
            <a:r>
              <a:rPr lang="en-ZA" sz="3200" b="1" dirty="0"/>
              <a:t>expenditure for the First quarter</a:t>
            </a:r>
            <a:r>
              <a:rPr lang="en-ZA" sz="3200" dirty="0"/>
              <a:t> of the Financial Year 2018/19.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z="1800" smtClean="0">
                <a:solidFill>
                  <a:schemeClr val="tx1"/>
                </a:solidFill>
              </a:rPr>
              <a:pPr/>
              <a:t>4</a:t>
            </a:fld>
            <a:endParaRPr lang="en-ZA" sz="180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34565"/>
            <a:ext cx="1619672" cy="69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6933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56" y="44624"/>
            <a:ext cx="8028384" cy="908720"/>
          </a:xfrm>
        </p:spPr>
        <p:txBody>
          <a:bodyPr>
            <a:noAutofit/>
          </a:bodyPr>
          <a:lstStyle/>
          <a:p>
            <a:r>
              <a:rPr lang="en-ZA" sz="2800" b="1" dirty="0">
                <a:solidFill>
                  <a:srgbClr val="C0504D">
                    <a:lumMod val="75000"/>
                  </a:srgbClr>
                </a:solidFill>
              </a:rPr>
              <a:t>PROGRAMME</a:t>
            </a:r>
            <a:r>
              <a:rPr lang="en-ZA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ZA" sz="2800" b="1" dirty="0">
                <a:solidFill>
                  <a:srgbClr val="C0504D">
                    <a:lumMod val="75000"/>
                  </a:srgbClr>
                </a:solidFill>
              </a:rPr>
              <a:t>3 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856984" cy="5649492"/>
          </a:xfrm>
        </p:spPr>
        <p:txBody>
          <a:bodyPr>
            <a:noAutofit/>
          </a:bodyPr>
          <a:lstStyle/>
          <a:p>
            <a:pPr marL="114300" indent="0" algn="just" fontAlgn="base">
              <a:buNone/>
            </a:pPr>
            <a:r>
              <a:rPr lang="en-GB" sz="2400" b="1" dirty="0"/>
              <a:t>EDUCATION HUMAN RESOURCE MANAGEMENT</a:t>
            </a:r>
            <a:endParaRPr lang="en-ZA" sz="2400" b="1" dirty="0"/>
          </a:p>
          <a:p>
            <a:pPr marL="0" indent="0" algn="just">
              <a:buNone/>
            </a:pPr>
            <a:r>
              <a:rPr lang="en-US" sz="2400" b="1" u="sng" dirty="0"/>
              <a:t>Educator Performance Management and Development and Whole School Evaluation</a:t>
            </a:r>
          </a:p>
          <a:p>
            <a:pPr algn="just"/>
            <a:r>
              <a:rPr lang="en-ZA" sz="2000" b="1" dirty="0"/>
              <a:t>Integrated Quality Management System (IQMS) implementation monitored</a:t>
            </a:r>
            <a:r>
              <a:rPr lang="en-ZA" sz="2000" dirty="0"/>
              <a:t> in NW and KZN at the provincial and district offices and </a:t>
            </a:r>
            <a:r>
              <a:rPr lang="en-ZA" sz="2000" b="1" dirty="0"/>
              <a:t>8 schools</a:t>
            </a:r>
            <a:r>
              <a:rPr lang="en-ZA" sz="2000" dirty="0"/>
              <a:t>.</a:t>
            </a:r>
          </a:p>
          <a:p>
            <a:pPr algn="just"/>
            <a:r>
              <a:rPr lang="en-ZA" sz="2000" b="1" dirty="0"/>
              <a:t>Implementation of Performance Management and Development Scheme (PMDS) monitored </a:t>
            </a:r>
            <a:r>
              <a:rPr lang="en-ZA" sz="2000" dirty="0"/>
              <a:t>in </a:t>
            </a:r>
            <a:r>
              <a:rPr lang="en-ZA" sz="2000" b="1" dirty="0"/>
              <a:t>2</a:t>
            </a:r>
            <a:r>
              <a:rPr lang="en-ZA" sz="2000" dirty="0"/>
              <a:t> </a:t>
            </a:r>
            <a:r>
              <a:rPr lang="en-ZA" sz="2000" b="1" dirty="0"/>
              <a:t>districts</a:t>
            </a:r>
            <a:r>
              <a:rPr lang="en-ZA" sz="2000" dirty="0"/>
              <a:t> as well as head offices in </a:t>
            </a:r>
            <a:r>
              <a:rPr lang="en-ZA" sz="2000" b="1" dirty="0"/>
              <a:t>Free State and Limpopo.</a:t>
            </a:r>
          </a:p>
          <a:p>
            <a:pPr algn="just"/>
            <a:r>
              <a:rPr lang="en-ZA" sz="2000" b="1" dirty="0"/>
              <a:t>Post-evaluation monitoring </a:t>
            </a:r>
            <a:r>
              <a:rPr lang="en-ZA" sz="2000" dirty="0"/>
              <a:t>on the implementation of recommendations in the Whole School Evaluation (WSE) </a:t>
            </a:r>
            <a:r>
              <a:rPr lang="en-ZA" sz="2000" b="1" dirty="0"/>
              <a:t>report</a:t>
            </a:r>
            <a:r>
              <a:rPr lang="en-ZA" sz="2000" dirty="0"/>
              <a:t> was </a:t>
            </a:r>
            <a:r>
              <a:rPr lang="en-ZA" sz="2000" b="1" dirty="0"/>
              <a:t>undertaken at nine (9) schools in Mpumalanga.</a:t>
            </a:r>
          </a:p>
          <a:p>
            <a:pPr algn="just"/>
            <a:r>
              <a:rPr lang="en-ZA" sz="2000" b="1" dirty="0"/>
              <a:t>Monitoring of School Self-Evaluation (SSE) and School Improvement Planning </a:t>
            </a:r>
            <a:r>
              <a:rPr lang="en-ZA" sz="2000" dirty="0"/>
              <a:t>at </a:t>
            </a:r>
            <a:r>
              <a:rPr lang="en-ZA" sz="2000" b="1" dirty="0"/>
              <a:t>9 schools</a:t>
            </a:r>
            <a:r>
              <a:rPr lang="en-ZA" sz="2000" dirty="0"/>
              <a:t> in the </a:t>
            </a:r>
            <a:r>
              <a:rPr lang="en-ZA" sz="2000" b="1" dirty="0"/>
              <a:t>North West </a:t>
            </a:r>
            <a:r>
              <a:rPr lang="en-ZA" sz="2000" dirty="0"/>
              <a:t>showed that schools require intensive training in SSE and SIP</a:t>
            </a:r>
            <a:r>
              <a:rPr lang="en-ZA" sz="240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z="1800" smtClean="0">
                <a:solidFill>
                  <a:schemeClr val="tx1"/>
                </a:solidFill>
              </a:rPr>
              <a:pPr/>
              <a:t>40</a:t>
            </a:fld>
            <a:endParaRPr lang="en-ZA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98" y="6093296"/>
            <a:ext cx="1681582" cy="836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3897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56" y="44624"/>
            <a:ext cx="8028384" cy="908720"/>
          </a:xfrm>
        </p:spPr>
        <p:txBody>
          <a:bodyPr>
            <a:noAutofit/>
          </a:bodyPr>
          <a:lstStyle/>
          <a:p>
            <a:r>
              <a:rPr lang="en-ZA" sz="2800" b="1" dirty="0">
                <a:solidFill>
                  <a:srgbClr val="C0504D">
                    <a:lumMod val="75000"/>
                  </a:srgbClr>
                </a:solidFill>
              </a:rPr>
              <a:t>PROGRAMME</a:t>
            </a:r>
            <a:r>
              <a:rPr lang="en-ZA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ZA" sz="2800" b="1" dirty="0">
                <a:solidFill>
                  <a:srgbClr val="C0504D">
                    <a:lumMod val="75000"/>
                  </a:srgbClr>
                </a:solidFill>
              </a:rPr>
              <a:t>3…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019868"/>
            <a:ext cx="8784976" cy="5217444"/>
          </a:xfrm>
        </p:spPr>
        <p:txBody>
          <a:bodyPr>
            <a:noAutofit/>
          </a:bodyPr>
          <a:lstStyle/>
          <a:p>
            <a:pPr marL="114300" indent="0" algn="just" fontAlgn="base">
              <a:buNone/>
            </a:pPr>
            <a:r>
              <a:rPr lang="en-GB" sz="2000" b="1" dirty="0"/>
              <a:t>EDUCATION HUMAN RESOURCE MANAGEMENT</a:t>
            </a:r>
          </a:p>
          <a:p>
            <a:pPr marL="0" indent="0" algn="just">
              <a:buNone/>
            </a:pPr>
            <a:r>
              <a:rPr lang="en-US" sz="2000" b="1" u="sng" dirty="0"/>
              <a:t>Education Human Resource Planning, Provisioning and Monitoring</a:t>
            </a:r>
          </a:p>
          <a:p>
            <a:r>
              <a:rPr lang="en-ZA" sz="2400" b="1" dirty="0"/>
              <a:t>Report</a:t>
            </a:r>
            <a:r>
              <a:rPr lang="en-ZA" sz="2400" dirty="0"/>
              <a:t> on the </a:t>
            </a:r>
            <a:r>
              <a:rPr lang="en-ZA" sz="2400" b="1" dirty="0"/>
              <a:t>monitoring</a:t>
            </a:r>
            <a:r>
              <a:rPr lang="en-ZA" sz="2400" dirty="0"/>
              <a:t> of the </a:t>
            </a:r>
            <a:r>
              <a:rPr lang="en-ZA" sz="2400" b="1" dirty="0"/>
              <a:t>implementation</a:t>
            </a:r>
            <a:r>
              <a:rPr lang="en-ZA" sz="2400" dirty="0"/>
              <a:t> of the </a:t>
            </a:r>
            <a:r>
              <a:rPr lang="en-ZA" sz="2400" b="1" dirty="0"/>
              <a:t>post-provisioning norms </a:t>
            </a:r>
            <a:r>
              <a:rPr lang="en-ZA" sz="2400" dirty="0"/>
              <a:t>in  PEDs, which details the findings of the assessment conducted in February and March, was </a:t>
            </a:r>
            <a:r>
              <a:rPr lang="en-ZA" sz="2400" b="1" dirty="0"/>
              <a:t>finalised and approved in May 2018.</a:t>
            </a:r>
          </a:p>
          <a:p>
            <a:r>
              <a:rPr lang="en-US" sz="2400" b="1" dirty="0"/>
              <a:t>3 234</a:t>
            </a:r>
            <a:r>
              <a:rPr lang="en-US" sz="2400" dirty="0"/>
              <a:t> young and qualified </a:t>
            </a:r>
            <a:r>
              <a:rPr lang="en-US" sz="2400" b="1" dirty="0"/>
              <a:t>educators</a:t>
            </a:r>
            <a:r>
              <a:rPr lang="en-US" sz="2400" dirty="0"/>
              <a:t> were </a:t>
            </a:r>
            <a:r>
              <a:rPr lang="en-US" sz="2400" b="1" dirty="0"/>
              <a:t>appointed</a:t>
            </a:r>
            <a:r>
              <a:rPr lang="en-US" sz="2400" dirty="0"/>
              <a:t> in the posts in PEDs of which</a:t>
            </a:r>
            <a:r>
              <a:rPr lang="en-US" sz="2400" b="1" dirty="0"/>
              <a:t> 576 </a:t>
            </a:r>
            <a:r>
              <a:rPr lang="en-US" sz="2400" dirty="0"/>
              <a:t>were </a:t>
            </a:r>
            <a:r>
              <a:rPr lang="en-US" sz="2400" b="1" dirty="0"/>
              <a:t>permanent</a:t>
            </a:r>
            <a:r>
              <a:rPr lang="en-US" sz="2400" dirty="0"/>
              <a:t> and </a:t>
            </a:r>
            <a:r>
              <a:rPr lang="en-US" sz="2400" b="1" dirty="0"/>
              <a:t>2 263 </a:t>
            </a:r>
            <a:r>
              <a:rPr lang="en-US" sz="2400" dirty="0"/>
              <a:t>were </a:t>
            </a:r>
            <a:r>
              <a:rPr lang="en-US" sz="2400" b="1" dirty="0"/>
              <a:t>temporary</a:t>
            </a:r>
            <a:r>
              <a:rPr lang="en-US" sz="2400" dirty="0"/>
              <a:t>, and </a:t>
            </a:r>
            <a:r>
              <a:rPr lang="en-US" sz="2400" b="1" dirty="0"/>
              <a:t>394</a:t>
            </a:r>
            <a:r>
              <a:rPr lang="en-US" sz="2400" dirty="0"/>
              <a:t> were </a:t>
            </a:r>
            <a:r>
              <a:rPr lang="en-US" sz="2400" b="1" dirty="0"/>
              <a:t>substitute/relief appointments</a:t>
            </a:r>
            <a:r>
              <a:rPr lang="en-US" sz="2400" dirty="0"/>
              <a:t>. </a:t>
            </a:r>
            <a:endParaRPr lang="en-ZA" sz="2400" dirty="0"/>
          </a:p>
          <a:p>
            <a:r>
              <a:rPr lang="en-US" sz="2400" b="1" dirty="0"/>
              <a:t>79% (3 352 of 4 269) graduates </a:t>
            </a:r>
            <a:r>
              <a:rPr lang="en-US" sz="2400" dirty="0"/>
              <a:t>eligible for placement in 2018 were </a:t>
            </a:r>
            <a:r>
              <a:rPr lang="en-US" sz="2400" b="1" dirty="0"/>
              <a:t>placed</a:t>
            </a:r>
            <a:r>
              <a:rPr lang="en-US" sz="2400" dirty="0"/>
              <a:t> </a:t>
            </a:r>
            <a:r>
              <a:rPr lang="en-US" sz="2400" dirty="0" smtClean="0"/>
              <a:t>in mid-June </a:t>
            </a:r>
            <a:r>
              <a:rPr lang="en-US" sz="2400" dirty="0"/>
              <a:t>2018. The rate of placement normally slows down after June each year.</a:t>
            </a:r>
            <a:endParaRPr lang="en-US" sz="2400" b="1" u="sng" dirty="0"/>
          </a:p>
          <a:p>
            <a:pPr marL="0" indent="0" algn="just">
              <a:buNone/>
            </a:pPr>
            <a:r>
              <a:rPr lang="en-US" sz="2400" b="1" u="sng" dirty="0"/>
              <a:t>                                                       </a:t>
            </a:r>
          </a:p>
          <a:p>
            <a:pPr marL="0" indent="0" algn="just">
              <a:buNone/>
            </a:pPr>
            <a:endParaRPr lang="en-US" sz="2000" b="1" u="sng" dirty="0"/>
          </a:p>
          <a:p>
            <a:pPr marL="0" indent="0" algn="just">
              <a:buNone/>
            </a:pPr>
            <a:endParaRPr lang="en-US" sz="2000" b="1" u="sng" dirty="0"/>
          </a:p>
          <a:p>
            <a:pPr algn="just"/>
            <a:endParaRPr lang="en-ZA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z="1800" smtClean="0">
                <a:solidFill>
                  <a:schemeClr val="tx1"/>
                </a:solidFill>
              </a:rPr>
              <a:pPr/>
              <a:t>41</a:t>
            </a:fld>
            <a:endParaRPr lang="en-ZA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34565"/>
            <a:ext cx="1691680" cy="69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3108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56" y="0"/>
            <a:ext cx="8028384" cy="908720"/>
          </a:xfrm>
        </p:spPr>
        <p:txBody>
          <a:bodyPr/>
          <a:lstStyle/>
          <a:p>
            <a:r>
              <a:rPr lang="en-ZA" dirty="0">
                <a:solidFill>
                  <a:srgbClr val="C0504D">
                    <a:lumMod val="75000"/>
                  </a:srgbClr>
                </a:solidFill>
              </a:rPr>
              <a:t>PROGRAMME 3…. 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5217444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n-US" sz="1850" b="1" u="sng" dirty="0">
                <a:solidFill>
                  <a:prstClr val="black"/>
                </a:solidFill>
              </a:rPr>
              <a:t>Education </a:t>
            </a:r>
            <a:r>
              <a:rPr lang="en-US" sz="1850" b="1" u="sng" dirty="0" err="1">
                <a:solidFill>
                  <a:prstClr val="black"/>
                </a:solidFill>
              </a:rPr>
              <a:t>Labour</a:t>
            </a:r>
            <a:r>
              <a:rPr lang="en-US" sz="1850" b="1" u="sng" dirty="0">
                <a:solidFill>
                  <a:prstClr val="black"/>
                </a:solidFill>
              </a:rPr>
              <a:t> Relations and Conditions of Service</a:t>
            </a:r>
          </a:p>
          <a:p>
            <a:pPr lvl="0" algn="just"/>
            <a:r>
              <a:rPr lang="en-ZA" sz="1850" dirty="0">
                <a:solidFill>
                  <a:prstClr val="black"/>
                </a:solidFill>
              </a:rPr>
              <a:t>The </a:t>
            </a:r>
            <a:r>
              <a:rPr lang="en-ZA" sz="1850" b="1" dirty="0">
                <a:solidFill>
                  <a:prstClr val="black"/>
                </a:solidFill>
              </a:rPr>
              <a:t>relationship</a:t>
            </a:r>
            <a:r>
              <a:rPr lang="en-ZA" sz="1850" dirty="0">
                <a:solidFill>
                  <a:prstClr val="black"/>
                </a:solidFill>
              </a:rPr>
              <a:t> between the </a:t>
            </a:r>
            <a:r>
              <a:rPr lang="en-ZA" sz="1850" b="1" dirty="0">
                <a:solidFill>
                  <a:prstClr val="black"/>
                </a:solidFill>
              </a:rPr>
              <a:t>DBE and the Trade Union Parties </a:t>
            </a:r>
            <a:r>
              <a:rPr lang="en-ZA" sz="1850" dirty="0">
                <a:solidFill>
                  <a:prstClr val="black"/>
                </a:solidFill>
              </a:rPr>
              <a:t>has </a:t>
            </a:r>
            <a:r>
              <a:rPr lang="en-ZA" sz="1850" b="1" dirty="0">
                <a:solidFill>
                  <a:prstClr val="black"/>
                </a:solidFill>
              </a:rPr>
              <a:t>improved</a:t>
            </a:r>
            <a:r>
              <a:rPr lang="en-ZA" sz="1850" dirty="0">
                <a:solidFill>
                  <a:prstClr val="black"/>
                </a:solidFill>
              </a:rPr>
              <a:t> dramatically due to the</a:t>
            </a:r>
            <a:r>
              <a:rPr lang="en-ZA" sz="1850" b="1" dirty="0">
                <a:solidFill>
                  <a:prstClr val="black"/>
                </a:solidFill>
              </a:rPr>
              <a:t> nature of engagements undertaken by the Director-General</a:t>
            </a:r>
            <a:r>
              <a:rPr lang="en-ZA" sz="1850" dirty="0">
                <a:solidFill>
                  <a:prstClr val="black"/>
                </a:solidFill>
              </a:rPr>
              <a:t>; </a:t>
            </a:r>
          </a:p>
          <a:p>
            <a:pPr lvl="0" algn="just"/>
            <a:r>
              <a:rPr lang="en-ZA" sz="1850" b="1" dirty="0">
                <a:solidFill>
                  <a:prstClr val="black"/>
                </a:solidFill>
              </a:rPr>
              <a:t>The Collective Agreement signed on the improvement </a:t>
            </a:r>
            <a:r>
              <a:rPr lang="en-ZA" sz="1850" dirty="0">
                <a:solidFill>
                  <a:prstClr val="black"/>
                </a:solidFill>
              </a:rPr>
              <a:t>of </a:t>
            </a:r>
            <a:r>
              <a:rPr lang="en-ZA" sz="1850" b="1" dirty="0">
                <a:solidFill>
                  <a:prstClr val="black"/>
                </a:solidFill>
              </a:rPr>
              <a:t>conditions of service </a:t>
            </a:r>
            <a:r>
              <a:rPr lang="en-ZA" sz="1850" dirty="0">
                <a:solidFill>
                  <a:prstClr val="black"/>
                </a:solidFill>
              </a:rPr>
              <a:t>of all employees has also added to the positive climate within the Education Labour Relations Council (ELRC); and</a:t>
            </a:r>
          </a:p>
          <a:p>
            <a:pPr lvl="0" algn="just"/>
            <a:r>
              <a:rPr lang="en-ZA" sz="1850" b="1" dirty="0">
                <a:solidFill>
                  <a:prstClr val="black"/>
                </a:solidFill>
              </a:rPr>
              <a:t>Outstanding demands </a:t>
            </a:r>
            <a:r>
              <a:rPr lang="en-ZA" sz="1850" dirty="0">
                <a:solidFill>
                  <a:prstClr val="black"/>
                </a:solidFill>
              </a:rPr>
              <a:t>from labour unions would be </a:t>
            </a:r>
            <a:r>
              <a:rPr lang="en-ZA" sz="1850" b="1" dirty="0">
                <a:solidFill>
                  <a:prstClr val="black"/>
                </a:solidFill>
              </a:rPr>
              <a:t>managed</a:t>
            </a:r>
            <a:r>
              <a:rPr lang="en-ZA" sz="1850" dirty="0">
                <a:solidFill>
                  <a:prstClr val="black"/>
                </a:solidFill>
              </a:rPr>
              <a:t> in consultation with the </a:t>
            </a:r>
            <a:r>
              <a:rPr lang="en-ZA" sz="1850" b="1" dirty="0">
                <a:solidFill>
                  <a:prstClr val="black"/>
                </a:solidFill>
              </a:rPr>
              <a:t>Presidential Remuneration Review Commission that is investigating the remuneration matters in the entire public service.</a:t>
            </a:r>
          </a:p>
          <a:p>
            <a:pPr lvl="0" algn="just"/>
            <a:endParaRPr lang="en-ZA" sz="1850" b="1" dirty="0">
              <a:solidFill>
                <a:prstClr val="black"/>
              </a:solidFill>
            </a:endParaRPr>
          </a:p>
          <a:p>
            <a:pPr marL="0" lvl="0" indent="0" algn="just">
              <a:buNone/>
            </a:pPr>
            <a:r>
              <a:rPr lang="en-GB" sz="1850" b="1" dirty="0">
                <a:solidFill>
                  <a:prstClr val="black"/>
                </a:solidFill>
              </a:rPr>
              <a:t>EDUCATION HUMAN RESOURCE DEVELOPMENT</a:t>
            </a:r>
          </a:p>
          <a:p>
            <a:pPr marL="0" lvl="0" indent="0" algn="just">
              <a:buNone/>
            </a:pPr>
            <a:r>
              <a:rPr lang="en-US" sz="1850" b="1" u="sng" dirty="0">
                <a:solidFill>
                  <a:prstClr val="black"/>
                </a:solidFill>
              </a:rPr>
              <a:t>Initial Teacher Education</a:t>
            </a:r>
          </a:p>
          <a:p>
            <a:pPr lvl="0" algn="just"/>
            <a:r>
              <a:rPr lang="en-ZA" sz="1850" dirty="0">
                <a:solidFill>
                  <a:prstClr val="black"/>
                </a:solidFill>
              </a:rPr>
              <a:t>Total number of </a:t>
            </a:r>
            <a:r>
              <a:rPr lang="en-ZA" sz="1850" b="1" dirty="0">
                <a:solidFill>
                  <a:prstClr val="black"/>
                </a:solidFill>
              </a:rPr>
              <a:t>students</a:t>
            </a:r>
            <a:r>
              <a:rPr lang="en-ZA" sz="1850" dirty="0">
                <a:solidFill>
                  <a:prstClr val="black"/>
                </a:solidFill>
              </a:rPr>
              <a:t> who are currently being funded by the </a:t>
            </a:r>
            <a:r>
              <a:rPr lang="en-ZA" sz="1850" b="1" dirty="0" err="1">
                <a:solidFill>
                  <a:prstClr val="black"/>
                </a:solidFill>
              </a:rPr>
              <a:t>Funza</a:t>
            </a:r>
            <a:r>
              <a:rPr lang="en-ZA" sz="1850" b="1" dirty="0">
                <a:solidFill>
                  <a:prstClr val="black"/>
                </a:solidFill>
              </a:rPr>
              <a:t> </a:t>
            </a:r>
            <a:r>
              <a:rPr lang="en-ZA" sz="1850" b="1" dirty="0" err="1">
                <a:solidFill>
                  <a:prstClr val="black"/>
                </a:solidFill>
              </a:rPr>
              <a:t>Lushaka</a:t>
            </a:r>
            <a:r>
              <a:rPr lang="en-ZA" sz="1850" b="1" dirty="0">
                <a:solidFill>
                  <a:prstClr val="black"/>
                </a:solidFill>
              </a:rPr>
              <a:t> bursary </a:t>
            </a:r>
            <a:r>
              <a:rPr lang="en-ZA" sz="1850" dirty="0">
                <a:solidFill>
                  <a:prstClr val="black"/>
                </a:solidFill>
              </a:rPr>
              <a:t>programme for the </a:t>
            </a:r>
            <a:r>
              <a:rPr lang="en-ZA" sz="1850" b="1" dirty="0">
                <a:solidFill>
                  <a:prstClr val="black"/>
                </a:solidFill>
              </a:rPr>
              <a:t>primary school </a:t>
            </a:r>
            <a:r>
              <a:rPr lang="en-ZA" sz="1850" dirty="0">
                <a:solidFill>
                  <a:prstClr val="black"/>
                </a:solidFill>
              </a:rPr>
              <a:t>is </a:t>
            </a:r>
            <a:r>
              <a:rPr lang="en-ZA" sz="1850" b="1" dirty="0">
                <a:solidFill>
                  <a:prstClr val="black"/>
                </a:solidFill>
              </a:rPr>
              <a:t>6 603</a:t>
            </a:r>
            <a:r>
              <a:rPr lang="en-ZA" sz="1850" dirty="0">
                <a:solidFill>
                  <a:prstClr val="black"/>
                </a:solidFill>
              </a:rPr>
              <a:t> and for </a:t>
            </a:r>
            <a:r>
              <a:rPr lang="en-ZA" sz="1850" b="1" dirty="0">
                <a:solidFill>
                  <a:prstClr val="black"/>
                </a:solidFill>
              </a:rPr>
              <a:t>high school </a:t>
            </a:r>
            <a:r>
              <a:rPr lang="en-ZA" sz="1850" dirty="0">
                <a:solidFill>
                  <a:prstClr val="black"/>
                </a:solidFill>
              </a:rPr>
              <a:t>is </a:t>
            </a:r>
            <a:r>
              <a:rPr lang="en-ZA" sz="1850" b="1" dirty="0">
                <a:solidFill>
                  <a:prstClr val="black"/>
                </a:solidFill>
              </a:rPr>
              <a:t>6 805</a:t>
            </a:r>
            <a:r>
              <a:rPr lang="en-ZA" sz="1850" dirty="0">
                <a:solidFill>
                  <a:prstClr val="black"/>
                </a:solidFill>
              </a:rPr>
              <a:t>;</a:t>
            </a:r>
          </a:p>
          <a:p>
            <a:pPr lvl="0" algn="just"/>
            <a:r>
              <a:rPr lang="en-ZA" sz="1850" dirty="0">
                <a:solidFill>
                  <a:prstClr val="black"/>
                </a:solidFill>
              </a:rPr>
              <a:t>Conducted orientation sessions for new </a:t>
            </a:r>
            <a:r>
              <a:rPr lang="en-ZA" sz="1850" dirty="0" err="1">
                <a:solidFill>
                  <a:prstClr val="black"/>
                </a:solidFill>
              </a:rPr>
              <a:t>Funza</a:t>
            </a:r>
            <a:r>
              <a:rPr lang="en-ZA" sz="1850" dirty="0">
                <a:solidFill>
                  <a:prstClr val="black"/>
                </a:solidFill>
              </a:rPr>
              <a:t> </a:t>
            </a:r>
            <a:r>
              <a:rPr lang="en-ZA" sz="1850" dirty="0" err="1">
                <a:solidFill>
                  <a:prstClr val="black"/>
                </a:solidFill>
              </a:rPr>
              <a:t>Lushaka</a:t>
            </a:r>
            <a:r>
              <a:rPr lang="en-ZA" sz="1850" dirty="0">
                <a:solidFill>
                  <a:prstClr val="black"/>
                </a:solidFill>
              </a:rPr>
              <a:t> bursary holders at most HEIs; and</a:t>
            </a:r>
          </a:p>
          <a:p>
            <a:pPr lvl="0" algn="just"/>
            <a:r>
              <a:rPr lang="en-US" sz="1850" b="1" dirty="0">
                <a:solidFill>
                  <a:prstClr val="black"/>
                </a:solidFill>
              </a:rPr>
              <a:t>Worked with the State Information Technology Agency (SITA) </a:t>
            </a:r>
            <a:r>
              <a:rPr lang="en-US" sz="1850" dirty="0">
                <a:solidFill>
                  <a:prstClr val="black"/>
                </a:solidFill>
              </a:rPr>
              <a:t>towards </a:t>
            </a:r>
            <a:r>
              <a:rPr lang="en-US" sz="1850" dirty="0" err="1" smtClean="0">
                <a:solidFill>
                  <a:prstClr val="black"/>
                </a:solidFill>
              </a:rPr>
              <a:t>modernising</a:t>
            </a:r>
            <a:r>
              <a:rPr lang="en-US" sz="1850" dirty="0" smtClean="0">
                <a:solidFill>
                  <a:prstClr val="black"/>
                </a:solidFill>
              </a:rPr>
              <a:t> </a:t>
            </a:r>
            <a:r>
              <a:rPr lang="en-US" sz="1850" dirty="0">
                <a:solidFill>
                  <a:prstClr val="black"/>
                </a:solidFill>
              </a:rPr>
              <a:t>the </a:t>
            </a:r>
            <a:r>
              <a:rPr lang="en-US" sz="1850" dirty="0" err="1">
                <a:solidFill>
                  <a:prstClr val="black"/>
                </a:solidFill>
              </a:rPr>
              <a:t>Funza</a:t>
            </a:r>
            <a:r>
              <a:rPr lang="en-US" sz="1850" dirty="0">
                <a:solidFill>
                  <a:prstClr val="black"/>
                </a:solidFill>
              </a:rPr>
              <a:t> </a:t>
            </a:r>
            <a:r>
              <a:rPr lang="en-US" sz="1850" dirty="0" err="1">
                <a:solidFill>
                  <a:prstClr val="black"/>
                </a:solidFill>
              </a:rPr>
              <a:t>Lushaka</a:t>
            </a:r>
            <a:r>
              <a:rPr lang="en-US" sz="1850" dirty="0">
                <a:solidFill>
                  <a:prstClr val="black"/>
                </a:solidFill>
              </a:rPr>
              <a:t> Information System (FLIMS).</a:t>
            </a:r>
            <a:endParaRPr lang="en-US" sz="1850" b="1" u="sng" dirty="0">
              <a:solidFill>
                <a:prstClr val="black"/>
              </a:solidFill>
            </a:endParaRPr>
          </a:p>
          <a:p>
            <a:pPr lvl="0" algn="just"/>
            <a:endParaRPr lang="en-ZA" sz="1850" b="1" dirty="0">
              <a:solidFill>
                <a:prstClr val="black"/>
              </a:solidFill>
            </a:endParaRPr>
          </a:p>
          <a:p>
            <a:pPr marL="0" lvl="0" indent="0" algn="just">
              <a:buNone/>
            </a:pPr>
            <a:r>
              <a:rPr lang="en-ZA" sz="1850" b="1" dirty="0">
                <a:solidFill>
                  <a:prstClr val="black"/>
                </a:solidFill>
              </a:rPr>
              <a:t> </a:t>
            </a:r>
            <a:endParaRPr lang="en-ZA" sz="1850" dirty="0">
              <a:solidFill>
                <a:prstClr val="black"/>
              </a:solidFill>
            </a:endParaRPr>
          </a:p>
          <a:p>
            <a:endParaRPr lang="en-ZA" sz="18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z="1800" smtClean="0">
                <a:solidFill>
                  <a:schemeClr val="tx1"/>
                </a:solidFill>
              </a:rPr>
              <a:pPr/>
              <a:t>42</a:t>
            </a:fld>
            <a:endParaRPr lang="en-ZA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34565"/>
            <a:ext cx="1691680" cy="69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2956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04056" y="0"/>
            <a:ext cx="8028384" cy="908720"/>
          </a:xfrm>
        </p:spPr>
        <p:txBody>
          <a:bodyPr>
            <a:noAutofit/>
          </a:bodyPr>
          <a:lstStyle/>
          <a:p>
            <a:r>
              <a:rPr lang="en-ZA" sz="2800" b="1" dirty="0">
                <a:solidFill>
                  <a:srgbClr val="C0504D">
                    <a:lumMod val="75000"/>
                  </a:srgbClr>
                </a:solidFill>
              </a:rPr>
              <a:t>PROGRAMME 3 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000" b="1" u="sng" dirty="0"/>
              <a:t>Education Management and Governance Development (EMGD)</a:t>
            </a:r>
            <a:r>
              <a:rPr lang="en-ZA" sz="2000" dirty="0"/>
              <a:t> </a:t>
            </a:r>
          </a:p>
          <a:p>
            <a:pPr algn="just"/>
            <a:r>
              <a:rPr lang="en-ZA" sz="2000" dirty="0"/>
              <a:t>The </a:t>
            </a:r>
            <a:r>
              <a:rPr lang="en-ZA" sz="2000" b="1" dirty="0"/>
              <a:t>updated tool </a:t>
            </a:r>
            <a:r>
              <a:rPr lang="en-ZA" sz="2000" dirty="0"/>
              <a:t>and </a:t>
            </a:r>
            <a:r>
              <a:rPr lang="en-ZA" sz="2000" b="1" dirty="0"/>
              <a:t>management plan </a:t>
            </a:r>
            <a:r>
              <a:rPr lang="en-ZA" sz="2000" dirty="0"/>
              <a:t>was </a:t>
            </a:r>
            <a:r>
              <a:rPr lang="en-ZA" sz="2000" b="1" dirty="0"/>
              <a:t>distributed</a:t>
            </a:r>
            <a:r>
              <a:rPr lang="en-ZA" sz="2000" dirty="0"/>
              <a:t> to all provinces with their </a:t>
            </a:r>
            <a:r>
              <a:rPr lang="en-ZA" sz="2000" b="1" dirty="0"/>
              <a:t>respective targets</a:t>
            </a:r>
            <a:r>
              <a:rPr lang="en-ZA" sz="2000" dirty="0"/>
              <a:t>;</a:t>
            </a:r>
          </a:p>
          <a:p>
            <a:pPr algn="just"/>
            <a:r>
              <a:rPr lang="en-ZA" sz="2000" dirty="0"/>
              <a:t>The </a:t>
            </a:r>
            <a:r>
              <a:rPr lang="en-ZA" sz="2000" b="1" dirty="0"/>
              <a:t>updated SGB tool </a:t>
            </a:r>
            <a:r>
              <a:rPr lang="en-ZA" sz="2000" dirty="0"/>
              <a:t>was distributed to all provinces with their </a:t>
            </a:r>
            <a:r>
              <a:rPr lang="en-ZA" sz="2000" b="1" dirty="0"/>
              <a:t>respective targets;</a:t>
            </a:r>
          </a:p>
          <a:p>
            <a:pPr algn="just"/>
            <a:r>
              <a:rPr lang="en-ZA" sz="2000" dirty="0"/>
              <a:t>The training of </a:t>
            </a:r>
            <a:r>
              <a:rPr lang="en-ZA" sz="2000" b="1" dirty="0"/>
              <a:t>newly elected </a:t>
            </a:r>
            <a:r>
              <a:rPr lang="en-ZA" sz="2000" b="1" dirty="0" smtClean="0"/>
              <a:t>School </a:t>
            </a:r>
            <a:r>
              <a:rPr lang="en-ZA" sz="2000" b="1" dirty="0"/>
              <a:t>Governing </a:t>
            </a:r>
            <a:r>
              <a:rPr lang="en-ZA" sz="2000" b="1" dirty="0" smtClean="0"/>
              <a:t>Bodies </a:t>
            </a:r>
            <a:r>
              <a:rPr lang="en-ZA" sz="2000" b="1" dirty="0"/>
              <a:t>(SGBs) </a:t>
            </a:r>
            <a:r>
              <a:rPr lang="en-ZA" sz="2000" dirty="0"/>
              <a:t>has </a:t>
            </a:r>
            <a:r>
              <a:rPr lang="en-ZA" sz="2000" b="1" dirty="0"/>
              <a:t>commenced</a:t>
            </a:r>
            <a:r>
              <a:rPr lang="en-ZA" sz="2000" dirty="0"/>
              <a:t> in all provinces; and</a:t>
            </a:r>
          </a:p>
          <a:p>
            <a:pPr algn="just"/>
            <a:r>
              <a:rPr lang="en-ZA" sz="2000" dirty="0"/>
              <a:t>The </a:t>
            </a:r>
            <a:r>
              <a:rPr lang="en-ZA" sz="2000" b="1" dirty="0"/>
              <a:t>admission</a:t>
            </a:r>
            <a:r>
              <a:rPr lang="en-ZA" sz="2000" dirty="0"/>
              <a:t> of </a:t>
            </a:r>
            <a:r>
              <a:rPr lang="en-ZA" sz="2000" b="1" dirty="0"/>
              <a:t>learners</a:t>
            </a:r>
            <a:r>
              <a:rPr lang="en-ZA" sz="2000" dirty="0"/>
              <a:t> for 2019 has </a:t>
            </a:r>
            <a:r>
              <a:rPr lang="en-ZA" sz="2000" b="1" dirty="0"/>
              <a:t>commenced</a:t>
            </a:r>
            <a:r>
              <a:rPr lang="en-ZA" sz="2000" dirty="0"/>
              <a:t> in all provinces.</a:t>
            </a:r>
          </a:p>
          <a:p>
            <a:pPr marL="0" lvl="0" indent="0">
              <a:buNone/>
            </a:pPr>
            <a:r>
              <a:rPr lang="en-US" sz="2000" b="1" u="sng" dirty="0">
                <a:solidFill>
                  <a:prstClr val="black"/>
                </a:solidFill>
              </a:rPr>
              <a:t>Continuing Professional Teacher Development (CPTD)…</a:t>
            </a:r>
          </a:p>
          <a:p>
            <a:pPr lvl="0" algn="just"/>
            <a:r>
              <a:rPr lang="en-ZA" sz="2000" b="1" dirty="0">
                <a:solidFill>
                  <a:prstClr val="black"/>
                </a:solidFill>
              </a:rPr>
              <a:t>Grade R Practitioner Database </a:t>
            </a:r>
            <a:r>
              <a:rPr lang="en-ZA" sz="2000" dirty="0">
                <a:solidFill>
                  <a:prstClr val="black"/>
                </a:solidFill>
              </a:rPr>
              <a:t>has been </a:t>
            </a:r>
            <a:r>
              <a:rPr lang="en-ZA" sz="2000" b="1" dirty="0">
                <a:solidFill>
                  <a:prstClr val="black"/>
                </a:solidFill>
              </a:rPr>
              <a:t>collected</a:t>
            </a:r>
            <a:r>
              <a:rPr lang="en-ZA" sz="2000" dirty="0">
                <a:solidFill>
                  <a:prstClr val="black"/>
                </a:solidFill>
              </a:rPr>
              <a:t> from </a:t>
            </a:r>
            <a:r>
              <a:rPr lang="en-ZA" sz="2000" dirty="0" smtClean="0">
                <a:solidFill>
                  <a:prstClr val="black"/>
                </a:solidFill>
              </a:rPr>
              <a:t>provinces.</a:t>
            </a:r>
            <a:endParaRPr lang="en-ZA" sz="2000" dirty="0">
              <a:solidFill>
                <a:prstClr val="black"/>
              </a:solidFill>
            </a:endParaRPr>
          </a:p>
          <a:p>
            <a:pPr lvl="0" algn="just"/>
            <a:r>
              <a:rPr lang="en-ZA" sz="2000" dirty="0">
                <a:solidFill>
                  <a:prstClr val="black"/>
                </a:solidFill>
              </a:rPr>
              <a:t>English First Additional Language (</a:t>
            </a:r>
            <a:r>
              <a:rPr lang="en-ZA" sz="2000" b="1" dirty="0">
                <a:solidFill>
                  <a:prstClr val="black"/>
                </a:solidFill>
              </a:rPr>
              <a:t>EFAL</a:t>
            </a:r>
            <a:r>
              <a:rPr lang="en-ZA" sz="2000" dirty="0">
                <a:solidFill>
                  <a:prstClr val="black"/>
                </a:solidFill>
              </a:rPr>
              <a:t>) </a:t>
            </a:r>
            <a:r>
              <a:rPr lang="en-ZA" sz="2000" b="1" dirty="0">
                <a:solidFill>
                  <a:prstClr val="black"/>
                </a:solidFill>
              </a:rPr>
              <a:t>Training sessions </a:t>
            </a:r>
            <a:r>
              <a:rPr lang="en-ZA" sz="2000" dirty="0">
                <a:solidFill>
                  <a:prstClr val="black"/>
                </a:solidFill>
              </a:rPr>
              <a:t>for a </a:t>
            </a:r>
            <a:r>
              <a:rPr lang="en-ZA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Certificate in Primary English Language Teaching (</a:t>
            </a:r>
            <a:r>
              <a:rPr lang="en-ZA" sz="2000" b="1" dirty="0" err="1"/>
              <a:t>CiPelt</a:t>
            </a:r>
            <a:r>
              <a:rPr lang="en-ZA" sz="2000" dirty="0"/>
              <a:t>) and </a:t>
            </a:r>
            <a:r>
              <a:rPr lang="en-ZA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Certificate in Secondary English Language Teaching</a:t>
            </a:r>
            <a:r>
              <a:rPr lang="en-ZA" sz="2000" dirty="0"/>
              <a:t> (</a:t>
            </a:r>
            <a:r>
              <a:rPr lang="en-ZA" sz="2000" b="1" dirty="0" err="1"/>
              <a:t>CiSelt</a:t>
            </a:r>
            <a:r>
              <a:rPr lang="en-ZA" sz="2000" dirty="0"/>
              <a:t>) are being </a:t>
            </a:r>
            <a:r>
              <a:rPr lang="en-ZA" sz="2000" b="1" dirty="0"/>
              <a:t>conducted</a:t>
            </a:r>
            <a:r>
              <a:rPr lang="en-ZA" sz="2000" dirty="0"/>
              <a:t> i</a:t>
            </a:r>
            <a:r>
              <a:rPr lang="en-ZA" sz="2000" dirty="0">
                <a:solidFill>
                  <a:prstClr val="black"/>
                </a:solidFill>
              </a:rPr>
              <a:t>n provinces; and</a:t>
            </a:r>
          </a:p>
          <a:p>
            <a:pPr lvl="0" algn="just"/>
            <a:r>
              <a:rPr lang="en-ZA" sz="2000" b="1" dirty="0">
                <a:solidFill>
                  <a:prstClr val="black"/>
                </a:solidFill>
              </a:rPr>
              <a:t>NTA adjudication </a:t>
            </a:r>
            <a:r>
              <a:rPr lang="en-ZA" sz="2000" dirty="0">
                <a:solidFill>
                  <a:prstClr val="black"/>
                </a:solidFill>
              </a:rPr>
              <a:t>Workshops have been </a:t>
            </a:r>
            <a:r>
              <a:rPr lang="en-ZA" sz="2000" b="1" dirty="0">
                <a:solidFill>
                  <a:prstClr val="black"/>
                </a:solidFill>
              </a:rPr>
              <a:t>conducted</a:t>
            </a:r>
            <a:r>
              <a:rPr lang="en-ZA" sz="2000" dirty="0">
                <a:solidFill>
                  <a:prstClr val="black"/>
                </a:solidFill>
              </a:rPr>
              <a:t> in all provinces in preparation for the 2018 NTA.</a:t>
            </a:r>
          </a:p>
          <a:p>
            <a:pPr marL="0" indent="0">
              <a:buNone/>
            </a:pPr>
            <a:endParaRPr lang="en-ZA" sz="2000" b="1" u="sng" dirty="0"/>
          </a:p>
          <a:p>
            <a:pPr marL="0" indent="0" algn="just">
              <a:buNone/>
            </a:pPr>
            <a:endParaRPr lang="en-ZA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z="1800" smtClean="0">
                <a:solidFill>
                  <a:schemeClr val="tx1"/>
                </a:solidFill>
              </a:rPr>
              <a:pPr/>
              <a:t>43</a:t>
            </a:fld>
            <a:endParaRPr lang="en-ZA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34565"/>
            <a:ext cx="1691680" cy="69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5254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56" y="0"/>
            <a:ext cx="8028384" cy="908720"/>
          </a:xfrm>
        </p:spPr>
        <p:txBody>
          <a:bodyPr/>
          <a:lstStyle/>
          <a:p>
            <a:r>
              <a:rPr lang="en-ZA" dirty="0">
                <a:solidFill>
                  <a:srgbClr val="C0504D">
                    <a:lumMod val="75000"/>
                  </a:srgbClr>
                </a:solidFill>
              </a:rPr>
              <a:t>PROGRAMME 3…. 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803844"/>
            <a:ext cx="8712968" cy="5217444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2000" b="1" u="sng" dirty="0">
                <a:solidFill>
                  <a:prstClr val="black"/>
                </a:solidFill>
              </a:rPr>
              <a:t>Continuing Professional Teacher Development (CPTD)</a:t>
            </a:r>
          </a:p>
          <a:p>
            <a:pPr lvl="0" algn="just"/>
            <a:r>
              <a:rPr lang="en-ZA" sz="2000" dirty="0">
                <a:solidFill>
                  <a:prstClr val="black"/>
                </a:solidFill>
              </a:rPr>
              <a:t>In partnership </a:t>
            </a:r>
            <a:r>
              <a:rPr lang="en-ZA" sz="2000" dirty="0"/>
              <a:t>with </a:t>
            </a:r>
            <a:r>
              <a:rPr lang="en-ZA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ZA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</a:t>
            </a:r>
            <a:r>
              <a:rPr lang="en-ZA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Flemish Association for Development Co-operation and Technical Assistance</a:t>
            </a:r>
            <a:r>
              <a:rPr lang="en-ZA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ZA" sz="2000" dirty="0"/>
              <a:t>(VVOB), (</a:t>
            </a:r>
            <a:r>
              <a:rPr lang="en-ZA" sz="2000" dirty="0" err="1"/>
              <a:t>i</a:t>
            </a:r>
            <a:r>
              <a:rPr lang="en-ZA" sz="2000" dirty="0"/>
              <a:t>)</a:t>
            </a:r>
            <a:r>
              <a:rPr lang="en-ZA" sz="2000" dirty="0">
                <a:solidFill>
                  <a:prstClr val="black"/>
                </a:solidFill>
              </a:rPr>
              <a:t> </a:t>
            </a:r>
            <a:r>
              <a:rPr lang="en-ZA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Professional Learning Committees (</a:t>
            </a:r>
            <a:r>
              <a:rPr lang="en-ZA" sz="2000" b="1" dirty="0"/>
              <a:t>PLCs</a:t>
            </a:r>
            <a:r>
              <a:rPr lang="en-ZA" sz="2000" dirty="0"/>
              <a:t>) </a:t>
            </a:r>
            <a:r>
              <a:rPr lang="en-ZA" sz="2000" dirty="0">
                <a:solidFill>
                  <a:prstClr val="black"/>
                </a:solidFill>
              </a:rPr>
              <a:t>have been </a:t>
            </a:r>
            <a:r>
              <a:rPr lang="en-ZA" sz="2000" b="1" dirty="0">
                <a:solidFill>
                  <a:prstClr val="black"/>
                </a:solidFill>
              </a:rPr>
              <a:t>scheduled</a:t>
            </a:r>
            <a:r>
              <a:rPr lang="en-ZA" sz="2000" dirty="0">
                <a:solidFill>
                  <a:prstClr val="black"/>
                </a:solidFill>
              </a:rPr>
              <a:t> in provinces, (ii) </a:t>
            </a:r>
            <a:r>
              <a:rPr lang="en-ZA" sz="2000" b="1" dirty="0">
                <a:solidFill>
                  <a:prstClr val="black"/>
                </a:solidFill>
              </a:rPr>
              <a:t>Gender-responsive pedagogy Toolkit developed.</a:t>
            </a:r>
          </a:p>
          <a:p>
            <a:pPr lvl="0" algn="just"/>
            <a:endParaRPr lang="en-ZA" sz="2000" dirty="0">
              <a:solidFill>
                <a:prstClr val="black"/>
              </a:solidFill>
            </a:endParaRPr>
          </a:p>
          <a:p>
            <a:pPr marL="114300" lvl="0" indent="0" algn="just" fontAlgn="base">
              <a:buNone/>
            </a:pPr>
            <a:r>
              <a:rPr lang="en-GB" sz="2000" b="1" dirty="0">
                <a:solidFill>
                  <a:prstClr val="black"/>
                </a:solidFill>
              </a:rPr>
              <a:t>CURRICULUM AND TEACHER DEVELOPMENT RESEARCH (CTDR)</a:t>
            </a:r>
            <a:endParaRPr lang="en-ZA" sz="2000" dirty="0">
              <a:solidFill>
                <a:prstClr val="black"/>
              </a:solidFill>
            </a:endParaRPr>
          </a:p>
          <a:p>
            <a:pPr marL="0" lvl="0" indent="0" algn="just">
              <a:buNone/>
            </a:pPr>
            <a:r>
              <a:rPr lang="en-US" sz="2000" b="1" u="sng" dirty="0">
                <a:solidFill>
                  <a:prstClr val="black"/>
                </a:solidFill>
              </a:rPr>
              <a:t>LTSM Policy Development and Innovation</a:t>
            </a:r>
          </a:p>
          <a:p>
            <a:pPr lvl="0" algn="just"/>
            <a:r>
              <a:rPr lang="en-US" sz="2000" b="1" dirty="0">
                <a:solidFill>
                  <a:prstClr val="black"/>
                </a:solidFill>
              </a:rPr>
              <a:t>Professional Development Framework for Digital Learning</a:t>
            </a:r>
            <a:r>
              <a:rPr lang="en-US" sz="2000" dirty="0">
                <a:solidFill>
                  <a:prstClr val="black"/>
                </a:solidFill>
              </a:rPr>
              <a:t>: the development of the online diagnostic self-assessment tool </a:t>
            </a:r>
            <a:r>
              <a:rPr lang="en-US" sz="2000" b="1" dirty="0">
                <a:solidFill>
                  <a:prstClr val="black"/>
                </a:solidFill>
              </a:rPr>
              <a:t>signed off </a:t>
            </a:r>
            <a:r>
              <a:rPr lang="en-US" sz="2000" dirty="0">
                <a:solidFill>
                  <a:prstClr val="black"/>
                </a:solidFill>
              </a:rPr>
              <a:t>on 05 June 2018. 4 </a:t>
            </a:r>
            <a:r>
              <a:rPr lang="en-US" sz="2000" b="1" dirty="0">
                <a:solidFill>
                  <a:prstClr val="black"/>
                </a:solidFill>
              </a:rPr>
              <a:t>workshops</a:t>
            </a:r>
            <a:r>
              <a:rPr lang="en-US" sz="2000" dirty="0">
                <a:solidFill>
                  <a:prstClr val="black"/>
                </a:solidFill>
              </a:rPr>
              <a:t> for teachers to assist with the implementation of the Framework were </a:t>
            </a:r>
            <a:r>
              <a:rPr lang="en-US" sz="2000" b="1" dirty="0">
                <a:solidFill>
                  <a:prstClr val="black"/>
                </a:solidFill>
              </a:rPr>
              <a:t>convened</a:t>
            </a:r>
            <a:r>
              <a:rPr lang="en-US" sz="2000" dirty="0">
                <a:solidFill>
                  <a:prstClr val="black"/>
                </a:solidFill>
              </a:rPr>
              <a:t>. </a:t>
            </a:r>
          </a:p>
          <a:p>
            <a:pPr algn="just"/>
            <a:r>
              <a:rPr lang="en-ZA" sz="2000" b="1" dirty="0"/>
              <a:t>Promotion of Read to Lead Campaign</a:t>
            </a:r>
            <a:r>
              <a:rPr lang="en-ZA" sz="2000" dirty="0"/>
              <a:t>: Hosted the </a:t>
            </a:r>
            <a:r>
              <a:rPr lang="en-ZA" sz="2000" b="1" dirty="0"/>
              <a:t>Africa Day </a:t>
            </a:r>
            <a:r>
              <a:rPr lang="en-ZA" sz="2000" dirty="0"/>
              <a:t>celebration in Pretoria focusing on </a:t>
            </a:r>
            <a:r>
              <a:rPr lang="en-ZA" sz="2000" b="1" dirty="0"/>
              <a:t>literacy promotion</a:t>
            </a:r>
            <a:r>
              <a:rPr lang="en-ZA" sz="2000" dirty="0"/>
              <a:t>. </a:t>
            </a:r>
            <a:endParaRPr lang="en-US" sz="2000" dirty="0"/>
          </a:p>
          <a:p>
            <a:endParaRPr lang="en-ZA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z="1800" smtClean="0">
                <a:solidFill>
                  <a:schemeClr val="tx1"/>
                </a:solidFill>
              </a:rPr>
              <a:pPr/>
              <a:t>44</a:t>
            </a:fld>
            <a:endParaRPr lang="en-ZA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34565"/>
            <a:ext cx="1691680" cy="69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7061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04056" y="44624"/>
            <a:ext cx="8028384" cy="908720"/>
          </a:xfrm>
        </p:spPr>
        <p:txBody>
          <a:bodyPr>
            <a:noAutofit/>
          </a:bodyPr>
          <a:lstStyle/>
          <a:p>
            <a:r>
              <a:rPr lang="en-ZA" sz="2800" b="1" dirty="0">
                <a:solidFill>
                  <a:srgbClr val="C0504D">
                    <a:lumMod val="75000"/>
                  </a:srgbClr>
                </a:solidFill>
              </a:rPr>
              <a:t>PROGRAMME 3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091876"/>
            <a:ext cx="8712968" cy="5217444"/>
          </a:xfrm>
        </p:spPr>
        <p:txBody>
          <a:bodyPr>
            <a:noAutofit/>
          </a:bodyPr>
          <a:lstStyle/>
          <a:p>
            <a:pPr marL="114300" indent="0" algn="just" fontAlgn="base">
              <a:buNone/>
            </a:pPr>
            <a:r>
              <a:rPr lang="en-GB" sz="2800" b="1" dirty="0"/>
              <a:t>CURRICULUM AND TEACHER DEVELOPMENT RESEARCH (CTDR)</a:t>
            </a:r>
            <a:endParaRPr lang="en-ZA" sz="2800" b="1" dirty="0"/>
          </a:p>
          <a:p>
            <a:pPr marL="0" indent="0" algn="just">
              <a:buNone/>
            </a:pPr>
            <a:r>
              <a:rPr lang="en-US" sz="2800" b="1" u="sng" dirty="0"/>
              <a:t>Teacher Development Implementation (TDI)</a:t>
            </a:r>
          </a:p>
          <a:p>
            <a:pPr algn="just"/>
            <a:r>
              <a:rPr lang="en-ZA" sz="2800" dirty="0"/>
              <a:t>Submissions for </a:t>
            </a:r>
            <a:r>
              <a:rPr lang="en-ZA" sz="2800" b="1" dirty="0"/>
              <a:t>3 key programmes </a:t>
            </a:r>
            <a:r>
              <a:rPr lang="en-ZA" sz="2800" dirty="0"/>
              <a:t>have been </a:t>
            </a:r>
            <a:r>
              <a:rPr lang="en-ZA" sz="2800" b="1" dirty="0"/>
              <a:t>approved</a:t>
            </a:r>
            <a:r>
              <a:rPr lang="en-ZA" sz="2800" dirty="0"/>
              <a:t>;</a:t>
            </a:r>
          </a:p>
          <a:p>
            <a:pPr algn="just"/>
            <a:r>
              <a:rPr lang="en-ZA" sz="2800" b="1" dirty="0"/>
              <a:t>Training Manuals </a:t>
            </a:r>
            <a:r>
              <a:rPr lang="en-ZA" sz="2800" dirty="0"/>
              <a:t>for Accounting and Economics were </a:t>
            </a:r>
            <a:r>
              <a:rPr lang="en-ZA" sz="2800" b="1" dirty="0"/>
              <a:t>printed</a:t>
            </a:r>
            <a:r>
              <a:rPr lang="en-ZA" sz="2800" dirty="0"/>
              <a:t>;</a:t>
            </a:r>
          </a:p>
          <a:p>
            <a:pPr>
              <a:spcAft>
                <a:spcPts val="0"/>
              </a:spcAft>
            </a:pPr>
            <a:r>
              <a:rPr lang="en-ZA" sz="2800" dirty="0"/>
              <a:t>Through </a:t>
            </a:r>
            <a:r>
              <a:rPr lang="en-ZA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ZA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Association for Mathematics Education of South Africa </a:t>
            </a:r>
            <a:r>
              <a:rPr lang="en-ZA" sz="2800" dirty="0"/>
              <a:t>(AMESA), Grade 4-7 </a:t>
            </a:r>
            <a:r>
              <a:rPr lang="en-ZA" sz="2800" b="1" dirty="0"/>
              <a:t>Mathematics teachers </a:t>
            </a:r>
            <a:r>
              <a:rPr lang="en-ZA" sz="2800" dirty="0"/>
              <a:t>were</a:t>
            </a:r>
            <a:r>
              <a:rPr lang="en-ZA" sz="2800" b="1" dirty="0"/>
              <a:t> trained </a:t>
            </a:r>
            <a:r>
              <a:rPr lang="en-ZA" sz="2800" dirty="0"/>
              <a:t>in </a:t>
            </a:r>
            <a:r>
              <a:rPr lang="en-ZA" sz="2800" b="1" dirty="0"/>
              <a:t>Free</a:t>
            </a:r>
            <a:r>
              <a:rPr lang="en-ZA" sz="2800" dirty="0"/>
              <a:t> </a:t>
            </a:r>
            <a:r>
              <a:rPr lang="en-ZA" sz="2800" b="1" dirty="0"/>
              <a:t>State and Western Cape</a:t>
            </a:r>
            <a:r>
              <a:rPr lang="en-ZA" sz="2000" dirty="0"/>
              <a:t>.</a:t>
            </a:r>
          </a:p>
          <a:p>
            <a:pPr algn="just"/>
            <a:endParaRPr lang="en-ZA" sz="2000" dirty="0"/>
          </a:p>
          <a:p>
            <a:pPr marL="0" indent="0" algn="just">
              <a:buNone/>
            </a:pPr>
            <a:endParaRPr lang="en-ZA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z="1800" smtClean="0">
                <a:solidFill>
                  <a:schemeClr val="tx1"/>
                </a:solidFill>
              </a:rPr>
              <a:pPr/>
              <a:t>45</a:t>
            </a:fld>
            <a:endParaRPr lang="en-ZA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34565"/>
            <a:ext cx="1691680" cy="69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4853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PROGRAMME 4: PLANNING, INFORMATION AND ASSESSMENT</a:t>
            </a:r>
            <a:endParaRPr lang="en-ZA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1371600" y="3573016"/>
            <a:ext cx="6440760" cy="1872208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en-US" sz="3600" dirty="0"/>
              <a:t>The </a:t>
            </a:r>
            <a:r>
              <a:rPr lang="en-US" sz="3600" b="1" dirty="0"/>
              <a:t>purpose </a:t>
            </a:r>
            <a:r>
              <a:rPr lang="en-US" sz="3600" dirty="0"/>
              <a:t>of </a:t>
            </a:r>
            <a:r>
              <a:rPr lang="en-US" sz="3600" dirty="0" err="1"/>
              <a:t>Programme</a:t>
            </a:r>
            <a:r>
              <a:rPr lang="en-US" sz="3600" dirty="0"/>
              <a:t> 4 is to </a:t>
            </a:r>
            <a:r>
              <a:rPr lang="en-US" sz="3600" b="1" dirty="0"/>
              <a:t>promote quality and effective service delivery </a:t>
            </a:r>
            <a:r>
              <a:rPr lang="en-US" sz="3600" dirty="0"/>
              <a:t>in the basic education system through </a:t>
            </a:r>
            <a:r>
              <a:rPr lang="en-US" sz="3600" b="1" dirty="0"/>
              <a:t>planning, implementation and assessment</a:t>
            </a:r>
            <a:r>
              <a:rPr lang="en-US" sz="3600" dirty="0"/>
              <a:t>.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b="1" smtClean="0">
                <a:solidFill>
                  <a:prstClr val="black">
                    <a:tint val="75000"/>
                  </a:prstClr>
                </a:solidFill>
              </a:rPr>
              <a:pPr/>
              <a:t>46</a:t>
            </a:fld>
            <a:endParaRPr lang="en-ZA" b="1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134565"/>
            <a:ext cx="1691680" cy="6926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46260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0"/>
            <a:ext cx="8028384" cy="908720"/>
          </a:xfrm>
        </p:spPr>
        <p:txBody>
          <a:bodyPr>
            <a:normAutofit/>
          </a:bodyPr>
          <a:lstStyle/>
          <a:p>
            <a:r>
              <a:rPr lang="en-ZA" sz="2800" b="1" dirty="0">
                <a:solidFill>
                  <a:srgbClr val="C0504D">
                    <a:lumMod val="75000"/>
                  </a:srgbClr>
                </a:solidFill>
              </a:rPr>
              <a:t>INDICATOR TABLE: PROGRAMME 4 …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z="1800" smtClean="0">
                <a:solidFill>
                  <a:schemeClr val="tx1"/>
                </a:solidFill>
              </a:rPr>
              <a:pPr/>
              <a:t>47</a:t>
            </a:fld>
            <a:endParaRPr lang="en-ZA" dirty="0">
              <a:solidFill>
                <a:schemeClr val="tx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69902530"/>
              </p:ext>
            </p:extLst>
          </p:nvPr>
        </p:nvGraphicFramePr>
        <p:xfrm>
          <a:off x="107506" y="843691"/>
          <a:ext cx="8856982" cy="5134118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15794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5950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7949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7949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7949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57949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166097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u="none" strike="noStrike" dirty="0">
                          <a:effectLst/>
                        </a:rPr>
                        <a:t>Programme / </a:t>
                      </a:r>
                      <a:br>
                        <a:rPr lang="en-ZA" sz="1400" b="1" u="none" strike="noStrike" dirty="0">
                          <a:effectLst/>
                        </a:rPr>
                      </a:br>
                      <a:r>
                        <a:rPr lang="en-ZA" sz="1400" b="1" u="none" strike="noStrike" dirty="0">
                          <a:effectLst/>
                        </a:rPr>
                        <a:t>Sub-Programme / Performance Indicators</a:t>
                      </a:r>
                      <a:endParaRPr lang="en-Z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91" marR="4191" marT="41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u="none" strike="noStrike" dirty="0">
                          <a:effectLst/>
                        </a:rPr>
                        <a:t>2018/19 Annual Target as per Annual Performance Plan (APP)</a:t>
                      </a:r>
                      <a:endParaRPr lang="en-Z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91" marR="4191" marT="41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1" u="none" strike="noStrike" dirty="0">
                          <a:effectLst/>
                        </a:rPr>
                        <a:t> Quarter 1 Target as per APP</a:t>
                      </a:r>
                      <a:endParaRPr lang="en-Z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91" marR="4191" marT="41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1" u="none" strike="noStrike" dirty="0">
                          <a:effectLst/>
                        </a:rPr>
                        <a:t>Quarter 1 Output – Preliminary</a:t>
                      </a:r>
                      <a:endParaRPr lang="en-Z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91" marR="4191" marT="41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1" u="none" strike="noStrike" dirty="0">
                          <a:effectLst/>
                        </a:rPr>
                        <a:t>Reason for Deviation</a:t>
                      </a:r>
                      <a:endParaRPr lang="en-Z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91" marR="4191" marT="41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1" u="none" strike="noStrike" dirty="0">
                          <a:effectLst/>
                        </a:rPr>
                        <a:t>Milestones- Progress</a:t>
                      </a:r>
                      <a:r>
                        <a:rPr lang="en-ZA" sz="1400" b="1" u="none" strike="noStrike" baseline="0" dirty="0">
                          <a:effectLst/>
                        </a:rPr>
                        <a:t> in Achieving Annual Targets</a:t>
                      </a:r>
                      <a:endParaRPr lang="en-ZA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191" marR="4191" marT="4191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66097">
                <a:tc>
                  <a:txBody>
                    <a:bodyPr/>
                    <a:lstStyle/>
                    <a:p>
                      <a:pPr algn="ctr" fontAlgn="t"/>
                      <a:r>
                        <a:rPr lang="en-ZA" sz="1400" b="1" u="none" strike="noStrike" dirty="0">
                          <a:effectLst/>
                        </a:rPr>
                        <a:t>4.1.2 </a:t>
                      </a:r>
                    </a:p>
                    <a:p>
                      <a:pPr algn="ctr" fontAlgn="t"/>
                      <a:r>
                        <a:rPr lang="en-ZA" sz="1400" b="1" u="none" strike="noStrike" dirty="0">
                          <a:effectLst/>
                        </a:rPr>
                        <a:t>A bank of Language and Mathematics test items for Grade 3,6 and 9</a:t>
                      </a:r>
                      <a:br>
                        <a:rPr lang="en-ZA" sz="1400" b="1" u="none" strike="noStrike" dirty="0">
                          <a:effectLst/>
                        </a:rPr>
                      </a:br>
                      <a:r>
                        <a:rPr lang="en-ZA" sz="1400" b="1" u="none" strike="noStrike" dirty="0">
                          <a:effectLst/>
                        </a:rPr>
                        <a:t>developed</a:t>
                      </a:r>
                      <a:endParaRPr lang="en-Z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91" marR="4191" marT="4191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400" b="1" u="none" strike="noStrike" dirty="0">
                          <a:effectLst/>
                        </a:rPr>
                        <a:t>200</a:t>
                      </a:r>
                    </a:p>
                    <a:p>
                      <a:pPr algn="ctr" fontAlgn="t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ANNUALLY</a:t>
                      </a:r>
                    </a:p>
                  </a:txBody>
                  <a:tcPr marL="4191" marR="4191" marT="4191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4191" marR="4191" marT="419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ZA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4191" marR="4191" marT="419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No deviation</a:t>
                      </a:r>
                    </a:p>
                    <a:p>
                      <a:pPr algn="ctr" fontAlgn="t"/>
                      <a:endParaRPr lang="en-ZA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257" marR="5257" marT="5257" marB="0"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ZA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Panel members </a:t>
                      </a:r>
                      <a:r>
                        <a:rPr lang="en-ZA" sz="1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were </a:t>
                      </a:r>
                      <a:r>
                        <a:rPr lang="en-ZA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appointed</a:t>
                      </a:r>
                      <a:r>
                        <a:rPr lang="en-ZA" sz="1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algn="ctr"/>
                      <a:r>
                        <a:rPr lang="en-ZA" sz="1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Setting, versioning and quality assurance of </a:t>
                      </a:r>
                      <a:r>
                        <a:rPr lang="en-ZA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test</a:t>
                      </a:r>
                      <a:r>
                        <a:rPr lang="en-ZA" sz="1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ZA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items</a:t>
                      </a:r>
                      <a:r>
                        <a:rPr lang="en-ZA" sz="1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is in progress</a:t>
                      </a:r>
                      <a:endParaRPr lang="en-ZA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257" marR="5257" marT="5257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66097">
                <a:tc>
                  <a:txBody>
                    <a:bodyPr/>
                    <a:lstStyle/>
                    <a:p>
                      <a:pPr algn="ctr" fontAlgn="t"/>
                      <a:r>
                        <a:rPr lang="en-ZA" sz="1400" b="1" u="none" strike="noStrike" dirty="0">
                          <a:effectLst/>
                        </a:rPr>
                        <a:t>4.2.1</a:t>
                      </a:r>
                    </a:p>
                    <a:p>
                      <a:pPr algn="ctr" fontAlgn="t"/>
                      <a:r>
                        <a:rPr lang="en-ZA" sz="1400" b="1" u="none" strike="noStrike" dirty="0">
                          <a:effectLst/>
                        </a:rPr>
                        <a:t>Number of NSC reports produced</a:t>
                      </a:r>
                      <a:endParaRPr lang="en-Z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91" marR="4191" marT="4191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400" b="1" u="none" strike="noStrike" dirty="0">
                          <a:effectLst/>
                        </a:rPr>
                        <a:t>4</a:t>
                      </a:r>
                    </a:p>
                    <a:p>
                      <a:pPr algn="ctr" fontAlgn="t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ANNUALLY</a:t>
                      </a:r>
                    </a:p>
                  </a:txBody>
                  <a:tcPr marL="4191" marR="4191" marT="4191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4191" marR="4191" marT="419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ZA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4191" marR="4191" marT="419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No deviation</a:t>
                      </a:r>
                    </a:p>
                    <a:p>
                      <a:pPr algn="ctr" fontAlgn="t"/>
                      <a:endParaRPr lang="en-ZA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257" marR="5257" marT="5257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The </a:t>
                      </a:r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reports</a:t>
                      </a: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will be </a:t>
                      </a:r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submitted</a:t>
                      </a: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in quarter 4 </a:t>
                      </a:r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after the examinations </a:t>
                      </a: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are written and </a:t>
                      </a:r>
                      <a:r>
                        <a:rPr lang="en-US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analysed</a:t>
                      </a:r>
                      <a:endParaRPr lang="en-ZA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257" marR="5257" marT="5257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98253">
                <a:tc>
                  <a:txBody>
                    <a:bodyPr/>
                    <a:lstStyle/>
                    <a:p>
                      <a:pPr algn="ctr" fontAlgn="t"/>
                      <a:r>
                        <a:rPr lang="en-ZA" sz="1400" b="1" u="none" strike="noStrike" dirty="0">
                          <a:effectLst/>
                        </a:rPr>
                        <a:t>4.2.2 </a:t>
                      </a:r>
                    </a:p>
                    <a:p>
                      <a:pPr algn="ctr" fontAlgn="t"/>
                      <a:r>
                        <a:rPr lang="en-ZA" sz="1400" b="1" u="none" strike="noStrike" dirty="0">
                          <a:effectLst/>
                        </a:rPr>
                        <a:t>Number of question papers set annually for NSC and SC</a:t>
                      </a:r>
                      <a:endParaRPr lang="en-Z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91" marR="4191" marT="4191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400" b="1" u="none" strike="noStrike" dirty="0">
                          <a:effectLst/>
                        </a:rPr>
                        <a:t>260</a:t>
                      </a:r>
                    </a:p>
                    <a:p>
                      <a:pPr algn="ctr" fontAlgn="t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ANNUALLY</a:t>
                      </a:r>
                    </a:p>
                  </a:txBody>
                  <a:tcPr marL="4191" marR="4191" marT="4191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lang="en-ZA" sz="1400" u="none" strike="noStrike" dirty="0">
                          <a:effectLst/>
                        </a:rPr>
                        <a:t> 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91" marR="4191" marT="419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No deviation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400" b="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169</a:t>
                      </a:r>
                    </a:p>
                  </a:txBody>
                  <a:tcPr marL="5257" marR="5257" marT="5257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34565"/>
            <a:ext cx="1691680" cy="69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1209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48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0957234"/>
              </p:ext>
            </p:extLst>
          </p:nvPr>
        </p:nvGraphicFramePr>
        <p:xfrm>
          <a:off x="0" y="764704"/>
          <a:ext cx="9144000" cy="6093296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14036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76368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053216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u="none" strike="noStrike" dirty="0">
                          <a:effectLst/>
                        </a:rPr>
                        <a:t>Programme / </a:t>
                      </a:r>
                      <a:br>
                        <a:rPr lang="en-ZA" sz="1200" b="1" u="none" strike="noStrike" dirty="0">
                          <a:effectLst/>
                        </a:rPr>
                      </a:br>
                      <a:r>
                        <a:rPr lang="en-ZA" sz="1200" b="1" u="none" strike="noStrike" dirty="0">
                          <a:effectLst/>
                        </a:rPr>
                        <a:t>Sub-Programme / Performance Indicators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91" marR="4191" marT="41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u="none" strike="noStrike" dirty="0">
                          <a:effectLst/>
                        </a:rPr>
                        <a:t>2018/19 Annual Target as per Annual Performance Plan (APP)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91" marR="4191" marT="41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1" u="none" strike="noStrike" dirty="0">
                          <a:effectLst/>
                        </a:rPr>
                        <a:t>  Quarter 1  Target as per APP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91" marR="4191" marT="41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1" u="none" strike="noStrike" dirty="0">
                          <a:effectLst/>
                        </a:rPr>
                        <a:t> Quarter 1  Output – Preliminary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91" marR="4191" marT="41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1" u="none" strike="noStrike" dirty="0">
                          <a:effectLst/>
                        </a:rPr>
                        <a:t>Reason for Deviation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91" marR="4191" marT="41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1" u="none" strike="noStrike" dirty="0">
                          <a:effectLst/>
                        </a:rPr>
                        <a:t>Milestones- Progress</a:t>
                      </a:r>
                      <a:r>
                        <a:rPr lang="en-ZA" sz="1200" b="1" u="none" strike="noStrike" baseline="0" dirty="0">
                          <a:effectLst/>
                        </a:rPr>
                        <a:t> in Achieving Annual Targets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191" marR="4191" marT="4191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96526"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1" u="none" strike="noStrike" dirty="0">
                          <a:effectLst/>
                        </a:rPr>
                        <a:t>4.3.1 </a:t>
                      </a:r>
                    </a:p>
                    <a:p>
                      <a:pPr algn="ctr" fontAlgn="t"/>
                      <a:r>
                        <a:rPr lang="en-ZA" sz="1200" b="1" u="none" strike="noStrike" dirty="0">
                          <a:effectLst/>
                        </a:rPr>
                        <a:t>Number of new schools built and completed through ASIDI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91" marR="4191" marT="4191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1" u="none" strike="noStrike" dirty="0">
                          <a:effectLst/>
                        </a:rPr>
                        <a:t>50</a:t>
                      </a:r>
                    </a:p>
                    <a:p>
                      <a:pPr algn="ctr" fontAlgn="t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ANNUALLY</a:t>
                      </a:r>
                    </a:p>
                  </a:txBody>
                  <a:tcPr marL="4191" marR="4191" marT="4191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4191" marR="4191" marT="419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4191" marR="4191" marT="419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No deviation</a:t>
                      </a:r>
                      <a:endParaRPr kumimoji="0" lang="en-ZA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Total of </a:t>
                      </a: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 schools </a:t>
                      </a:r>
                      <a:r>
                        <a:rPr lang="en-ZA" sz="1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were completed;</a:t>
                      </a:r>
                    </a:p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2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b="1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 schools </a:t>
                      </a:r>
                      <a:r>
                        <a:rPr lang="en-ZA" sz="1200" b="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reached</a:t>
                      </a:r>
                      <a:r>
                        <a:rPr lang="en-ZA" sz="1200" b="1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partial completion</a:t>
                      </a:r>
                    </a:p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200" b="1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b="1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83 schools </a:t>
                      </a:r>
                      <a:r>
                        <a:rPr lang="en-ZA" sz="1200" b="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currently</a:t>
                      </a:r>
                      <a:r>
                        <a:rPr lang="en-ZA" sz="1200" b="1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under construction</a:t>
                      </a:r>
                      <a:endParaRPr lang="en-ZA" sz="12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91" marR="4191" marT="4191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46805"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1" u="none" strike="noStrike" dirty="0">
                          <a:effectLst/>
                        </a:rPr>
                        <a:t>4.3.2</a:t>
                      </a:r>
                    </a:p>
                    <a:p>
                      <a:pPr algn="ctr" fontAlgn="t"/>
                      <a:r>
                        <a:rPr lang="en-ZA" sz="1200" b="1" u="none" strike="noStrike" dirty="0">
                          <a:effectLst/>
                        </a:rPr>
                        <a:t>Number of schools provided with sanitation facilities through ASIDI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91" marR="4191" marT="4191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1" u="none" strike="noStrike" dirty="0">
                          <a:effectLst/>
                        </a:rPr>
                        <a:t>286</a:t>
                      </a:r>
                    </a:p>
                    <a:p>
                      <a:pPr algn="ctr" fontAlgn="t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ANNUALLY</a:t>
                      </a:r>
                    </a:p>
                  </a:txBody>
                  <a:tcPr marL="4191" marR="4191" marT="4191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u="none" strike="noStrike" dirty="0">
                          <a:effectLst/>
                        </a:rPr>
                        <a:t> -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91" marR="4191" marT="419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4191" marR="4191" marT="419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No deviation</a:t>
                      </a:r>
                      <a:endParaRPr kumimoji="0" lang="en-ZA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 total of </a:t>
                      </a:r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 schools </a:t>
                      </a:r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were provided with </a:t>
                      </a:r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sanitation</a:t>
                      </a:r>
                    </a:p>
                  </a:txBody>
                  <a:tcPr marL="4191" marR="4191" marT="4191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43533"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1" u="none" strike="noStrike" dirty="0">
                          <a:effectLst/>
                        </a:rPr>
                        <a:t>4.3.3 </a:t>
                      </a:r>
                    </a:p>
                    <a:p>
                      <a:pPr algn="ctr" fontAlgn="t"/>
                      <a:r>
                        <a:rPr lang="en-ZA" sz="1200" b="1" u="none" strike="noStrike" dirty="0">
                          <a:effectLst/>
                        </a:rPr>
                        <a:t>Number of schools provided with water through ASIDI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91" marR="4191" marT="4191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1" u="none" strike="noStrike" dirty="0">
                          <a:effectLst/>
                        </a:rPr>
                        <a:t>325</a:t>
                      </a:r>
                    </a:p>
                    <a:p>
                      <a:pPr algn="ctr" fontAlgn="t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ANNUALLY</a:t>
                      </a:r>
                    </a:p>
                  </a:txBody>
                  <a:tcPr marL="4191" marR="4191" marT="4191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u="none" strike="noStrike" dirty="0">
                          <a:effectLst/>
                        </a:rPr>
                        <a:t> -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91" marR="4191" marT="419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4191" marR="4191" marT="419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No deviation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 total of </a:t>
                      </a:r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 schools </a:t>
                      </a:r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were provided with </a:t>
                      </a:r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water</a:t>
                      </a:r>
                    </a:p>
                    <a:p>
                      <a:pPr algn="ctr" fontAlgn="t"/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91" marR="4191" marT="4191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53216"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1" u="none" strike="noStrike" dirty="0">
                          <a:effectLst/>
                        </a:rPr>
                        <a:t>4.3.4 </a:t>
                      </a:r>
                    </a:p>
                    <a:p>
                      <a:pPr algn="ctr" fontAlgn="t"/>
                      <a:r>
                        <a:rPr lang="en-ZA" sz="1200" b="1" u="none" strike="noStrike" dirty="0">
                          <a:effectLst/>
                        </a:rPr>
                        <a:t>Number of schools provided with electricity through ASIDI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91" marR="4191" marT="4191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1" u="none" strike="noStrike" dirty="0">
                          <a:effectLst/>
                        </a:rPr>
                        <a:t>-</a:t>
                      </a:r>
                    </a:p>
                    <a:p>
                      <a:pPr algn="ctr" fontAlgn="t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ANNUALLY</a:t>
                      </a:r>
                    </a:p>
                  </a:txBody>
                  <a:tcPr marL="4191" marR="4191" marT="4191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u="none" strike="noStrike" dirty="0">
                          <a:effectLst/>
                        </a:rPr>
                        <a:t> -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91" marR="4191" marT="419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4191" marR="4191" marT="419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No deviation</a:t>
                      </a:r>
                    </a:p>
                  </a:txBody>
                  <a:tcPr marL="4191" marR="4191" marT="4191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Indicator not planned for in 2018/19</a:t>
                      </a:r>
                    </a:p>
                  </a:txBody>
                  <a:tcPr marL="4191" marR="4191" marT="4191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395536" y="-27384"/>
            <a:ext cx="8352928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2800" b="1" dirty="0">
                <a:solidFill>
                  <a:srgbClr val="C0504D">
                    <a:lumMod val="75000"/>
                  </a:srgbClr>
                </a:solidFill>
              </a:rPr>
              <a:t>INDICATOR TABLE: PROGRAMME 4 …</a:t>
            </a:r>
          </a:p>
        </p:txBody>
      </p:sp>
    </p:spTree>
    <p:extLst>
      <p:ext uri="{BB962C8B-B14F-4D97-AF65-F5344CB8AC3E}">
        <p14:creationId xmlns:p14="http://schemas.microsoft.com/office/powerpoint/2010/main" xmlns="" val="419105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24972"/>
          </a:xfrm>
        </p:spPr>
        <p:txBody>
          <a:bodyPr>
            <a:noAutofit/>
          </a:bodyPr>
          <a:lstStyle/>
          <a:p>
            <a:r>
              <a:rPr lang="en-ZA" altLang="en-US" sz="2700" b="1" dirty="0">
                <a:solidFill>
                  <a:srgbClr val="C0504D">
                    <a:lumMod val="75000"/>
                  </a:srgbClr>
                </a:solidFill>
              </a:rPr>
              <a:t>ASIDI </a:t>
            </a:r>
            <a:br>
              <a:rPr lang="en-ZA" altLang="en-US" sz="2700" b="1" dirty="0">
                <a:solidFill>
                  <a:srgbClr val="C0504D">
                    <a:lumMod val="75000"/>
                  </a:srgbClr>
                </a:solidFill>
              </a:rPr>
            </a:br>
            <a:r>
              <a:rPr lang="en-ZA" altLang="en-US" sz="2700" b="1" dirty="0">
                <a:solidFill>
                  <a:srgbClr val="C0504D">
                    <a:lumMod val="75000"/>
                  </a:srgbClr>
                </a:solidFill>
              </a:rPr>
              <a:t>PAST PERFORMANCE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457201" y="1268760"/>
          <a:ext cx="8229598" cy="1732548"/>
        </p:xfrm>
        <a:graphic>
          <a:graphicData uri="http://schemas.openxmlformats.org/drawingml/2006/table">
            <a:tbl>
              <a:tblPr/>
              <a:tblGrid>
                <a:gridCol w="9951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000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0000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000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9276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9276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9276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0532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94212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94212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442036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442036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442036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442036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594212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</a:tblGrid>
              <a:tr h="28875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Sub-Programme</a:t>
                      </a:r>
                    </a:p>
                  </a:txBody>
                  <a:tcPr marL="7219" marR="7219" marT="7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Past Performance</a:t>
                      </a:r>
                    </a:p>
                  </a:txBody>
                  <a:tcPr marL="7219" marR="7219" marT="7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Completed since Inception</a:t>
                      </a:r>
                    </a:p>
                  </a:txBody>
                  <a:tcPr marL="7219" marR="7219" marT="7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Current Financial Year 2018/19</a:t>
                      </a:r>
                    </a:p>
                  </a:txBody>
                  <a:tcPr marL="7219" marR="7219" marT="7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8758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2012/13</a:t>
                      </a:r>
                    </a:p>
                  </a:txBody>
                  <a:tcPr marL="7219" marR="7219" marT="7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2013/14</a:t>
                      </a:r>
                    </a:p>
                  </a:txBody>
                  <a:tcPr marL="7219" marR="7219" marT="7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2014/15</a:t>
                      </a:r>
                    </a:p>
                  </a:txBody>
                  <a:tcPr marL="7219" marR="7219" marT="7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2015/16</a:t>
                      </a:r>
                    </a:p>
                  </a:txBody>
                  <a:tcPr marL="7219" marR="7219" marT="7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2016/17</a:t>
                      </a:r>
                    </a:p>
                  </a:txBody>
                  <a:tcPr marL="7219" marR="7219" marT="7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2017/18</a:t>
                      </a:r>
                    </a:p>
                  </a:txBody>
                  <a:tcPr marL="7219" marR="7219" marT="7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Targeted</a:t>
                      </a:r>
                    </a:p>
                  </a:txBody>
                  <a:tcPr marL="7219" marR="7219" marT="7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Completed</a:t>
                      </a:r>
                    </a:p>
                  </a:txBody>
                  <a:tcPr marL="7219" marR="7219" marT="7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Q1</a:t>
                      </a:r>
                    </a:p>
                  </a:txBody>
                  <a:tcPr marL="7219" marR="7219" marT="7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Q2</a:t>
                      </a:r>
                    </a:p>
                  </a:txBody>
                  <a:tcPr marL="7219" marR="7219" marT="7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Q3</a:t>
                      </a:r>
                    </a:p>
                  </a:txBody>
                  <a:tcPr marL="7219" marR="7219" marT="7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Q4</a:t>
                      </a:r>
                    </a:p>
                  </a:txBody>
                  <a:tcPr marL="7219" marR="7219" marT="7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Deviation</a:t>
                      </a:r>
                    </a:p>
                  </a:txBody>
                  <a:tcPr marL="7219" marR="7219" marT="7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8758">
                <a:tc>
                  <a:txBody>
                    <a:bodyPr/>
                    <a:lstStyle/>
                    <a:p>
                      <a:pPr algn="r" fontAlgn="ctr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Inapp Structures</a:t>
                      </a:r>
                    </a:p>
                  </a:txBody>
                  <a:tcPr marL="7219" marR="7219" marT="7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</a:t>
                      </a:r>
                    </a:p>
                  </a:txBody>
                  <a:tcPr marL="7219" marR="7219" marT="7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</a:t>
                      </a:r>
                    </a:p>
                  </a:txBody>
                  <a:tcPr marL="7219" marR="7219" marT="7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59</a:t>
                      </a:r>
                    </a:p>
                  </a:txBody>
                  <a:tcPr marL="7219" marR="7219" marT="7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</a:t>
                      </a:r>
                    </a:p>
                  </a:txBody>
                  <a:tcPr marL="7219" marR="7219" marT="7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7219" marR="7219" marT="7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</a:t>
                      </a:r>
                    </a:p>
                  </a:txBody>
                  <a:tcPr marL="7219" marR="7219" marT="7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207</a:t>
                      </a:r>
                    </a:p>
                  </a:txBody>
                  <a:tcPr marL="7219" marR="7219" marT="7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</a:t>
                      </a:r>
                    </a:p>
                  </a:txBody>
                  <a:tcPr marL="7219" marR="7219" marT="7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7219" marR="7219" marT="7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7219" marR="7219" marT="7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7219" marR="7219" marT="7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219" marR="7219" marT="7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219" marR="7219" marT="7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-45</a:t>
                      </a:r>
                    </a:p>
                  </a:txBody>
                  <a:tcPr marL="7219" marR="7219" marT="7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8758">
                <a:tc>
                  <a:txBody>
                    <a:bodyPr/>
                    <a:lstStyle/>
                    <a:p>
                      <a:pPr algn="r" fontAlgn="ctr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Sanitation</a:t>
                      </a:r>
                    </a:p>
                  </a:txBody>
                  <a:tcPr marL="7219" marR="7219" marT="7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185</a:t>
                      </a:r>
                    </a:p>
                  </a:txBody>
                  <a:tcPr marL="7219" marR="7219" marT="7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77</a:t>
                      </a:r>
                    </a:p>
                  </a:txBody>
                  <a:tcPr marL="7219" marR="7219" marT="7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134</a:t>
                      </a:r>
                    </a:p>
                  </a:txBody>
                  <a:tcPr marL="7219" marR="7219" marT="7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</a:t>
                      </a:r>
                    </a:p>
                  </a:txBody>
                  <a:tcPr marL="7219" marR="7219" marT="7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</a:t>
                      </a:r>
                    </a:p>
                  </a:txBody>
                  <a:tcPr marL="7219" marR="7219" marT="7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</a:t>
                      </a:r>
                    </a:p>
                  </a:txBody>
                  <a:tcPr marL="7219" marR="7219" marT="7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494</a:t>
                      </a:r>
                    </a:p>
                  </a:txBody>
                  <a:tcPr marL="7219" marR="7219" marT="7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257</a:t>
                      </a:r>
                    </a:p>
                  </a:txBody>
                  <a:tcPr marL="7219" marR="7219" marT="7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7219" marR="7219" marT="7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7219" marR="7219" marT="7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219" marR="7219" marT="7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219" marR="7219" marT="7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219" marR="7219" marT="7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-242</a:t>
                      </a:r>
                    </a:p>
                  </a:txBody>
                  <a:tcPr marL="7219" marR="7219" marT="7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8758">
                <a:tc>
                  <a:txBody>
                    <a:bodyPr/>
                    <a:lstStyle/>
                    <a:p>
                      <a:pPr algn="r" fontAlgn="ctr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Water</a:t>
                      </a:r>
                    </a:p>
                  </a:txBody>
                  <a:tcPr marL="7219" marR="7219" marT="7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153</a:t>
                      </a:r>
                    </a:p>
                  </a:txBody>
                  <a:tcPr marL="7219" marR="7219" marT="7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61</a:t>
                      </a:r>
                    </a:p>
                  </a:txBody>
                  <a:tcPr marL="7219" marR="7219" marT="7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312</a:t>
                      </a:r>
                    </a:p>
                  </a:txBody>
                  <a:tcPr marL="7219" marR="7219" marT="7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87</a:t>
                      </a:r>
                    </a:p>
                  </a:txBody>
                  <a:tcPr marL="7219" marR="7219" marT="7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56</a:t>
                      </a:r>
                    </a:p>
                  </a:txBody>
                  <a:tcPr marL="7219" marR="7219" marT="7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7219" marR="7219" marT="7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700</a:t>
                      </a:r>
                    </a:p>
                  </a:txBody>
                  <a:tcPr marL="7219" marR="7219" marT="7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344</a:t>
                      </a:r>
                    </a:p>
                  </a:txBody>
                  <a:tcPr marL="7219" marR="7219" marT="7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7219" marR="7219" marT="7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7219" marR="7219" marT="7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219" marR="7219" marT="7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219" marR="7219" marT="7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219" marR="7219" marT="7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-329</a:t>
                      </a:r>
                    </a:p>
                  </a:txBody>
                  <a:tcPr marL="7219" marR="7219" marT="7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8758">
                <a:tc>
                  <a:txBody>
                    <a:bodyPr/>
                    <a:lstStyle/>
                    <a:p>
                      <a:pPr algn="r" fontAlgn="ctr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Electricity</a:t>
                      </a:r>
                    </a:p>
                  </a:txBody>
                  <a:tcPr marL="7219" marR="7219" marT="7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148</a:t>
                      </a:r>
                    </a:p>
                  </a:txBody>
                  <a:tcPr marL="7219" marR="7219" marT="7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101</a:t>
                      </a:r>
                    </a:p>
                  </a:txBody>
                  <a:tcPr marL="7219" marR="7219" marT="7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</a:t>
                      </a:r>
                    </a:p>
                  </a:txBody>
                  <a:tcPr marL="7219" marR="7219" marT="7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</a:t>
                      </a:r>
                    </a:p>
                  </a:txBody>
                  <a:tcPr marL="7219" marR="7219" marT="7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219" marR="7219" marT="7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66</a:t>
                      </a:r>
                    </a:p>
                  </a:txBody>
                  <a:tcPr marL="7219" marR="7219" marT="7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  372 </a:t>
                      </a:r>
                    </a:p>
                  </a:txBody>
                  <a:tcPr marL="7219" marR="7219" marT="7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Z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Electricity Scope Completed</a:t>
                      </a:r>
                    </a:p>
                  </a:txBody>
                  <a:tcPr marL="7219" marR="7219" marT="7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4" name="Content Placeholder 2"/>
          <p:cNvSpPr txBox="1">
            <a:spLocks/>
          </p:cNvSpPr>
          <p:nvPr/>
        </p:nvSpPr>
        <p:spPr>
          <a:xfrm>
            <a:off x="251520" y="3140968"/>
            <a:ext cx="8712968" cy="132901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ZA" sz="1600" b="1" dirty="0"/>
              <a:t>207</a:t>
            </a:r>
            <a:r>
              <a:rPr lang="en-ZA" sz="1600" dirty="0"/>
              <a:t> Schools built using inappropriate materials have been replaced</a:t>
            </a:r>
          </a:p>
          <a:p>
            <a:pPr algn="just"/>
            <a:r>
              <a:rPr lang="en-ZA" sz="1600" b="1" dirty="0"/>
              <a:t>494</a:t>
            </a:r>
            <a:r>
              <a:rPr lang="en-ZA" sz="1600" dirty="0"/>
              <a:t> Schools provided with proper sanitation</a:t>
            </a:r>
          </a:p>
          <a:p>
            <a:r>
              <a:rPr lang="en-ZA" sz="1600" b="1" dirty="0"/>
              <a:t>700</a:t>
            </a:r>
            <a:r>
              <a:rPr lang="en-ZA" sz="1600" dirty="0"/>
              <a:t> Schools provided with portable water</a:t>
            </a:r>
          </a:p>
          <a:p>
            <a:r>
              <a:rPr lang="en-ZA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372</a:t>
            </a:r>
            <a:r>
              <a:rPr lang="en-ZA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Schools provided with electricity</a:t>
            </a:r>
            <a:endParaRPr lang="en-ZA" sz="16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51520" y="4647652"/>
            <a:ext cx="8712968" cy="202170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 sz="1600" dirty="0"/>
              <a:t>Every single ASIDI project </a:t>
            </a:r>
            <a:r>
              <a:rPr lang="en-ZA" sz="1600" b="1" dirty="0"/>
              <a:t>creates jobs and business opportunities </a:t>
            </a:r>
            <a:r>
              <a:rPr lang="en-ZA" sz="1600" dirty="0"/>
              <a:t>for local contractors and professional service providers.  </a:t>
            </a:r>
          </a:p>
          <a:p>
            <a:r>
              <a:rPr lang="en-ZA" sz="1600" dirty="0"/>
              <a:t>The programme has created just over </a:t>
            </a:r>
            <a:r>
              <a:rPr lang="en-ZA" sz="1600" b="1" dirty="0"/>
              <a:t>33 000 jobs </a:t>
            </a:r>
            <a:r>
              <a:rPr lang="en-ZA" sz="1600" dirty="0"/>
              <a:t>for the duration of a project cycle, since inception. It is clear that ASIDI is paying a dividend of democracy to our people and helping to redress historical imbalances.</a:t>
            </a:r>
          </a:p>
          <a:p>
            <a:endParaRPr lang="en-ZA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134565"/>
            <a:ext cx="1691680" cy="69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1173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64" y="0"/>
            <a:ext cx="8028384" cy="908720"/>
          </a:xfrm>
        </p:spPr>
        <p:txBody>
          <a:bodyPr>
            <a:normAutofit/>
          </a:bodyPr>
          <a:lstStyle/>
          <a:p>
            <a:r>
              <a:rPr lang="en-ZA" sz="2800" b="1" dirty="0">
                <a:solidFill>
                  <a:schemeClr val="accent2">
                    <a:lumMod val="75000"/>
                  </a:schemeClr>
                </a:solidFill>
              </a:rPr>
              <a:t>MAJOR HIGHLIGHTS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1520" y="764704"/>
            <a:ext cx="8712968" cy="5616624"/>
          </a:xfrm>
        </p:spPr>
        <p:txBody>
          <a:bodyPr>
            <a:normAutofit/>
          </a:bodyPr>
          <a:lstStyle/>
          <a:p>
            <a:pPr lvl="0" algn="just"/>
            <a:r>
              <a:rPr lang="en-ZA" sz="2200" dirty="0">
                <a:solidFill>
                  <a:prstClr val="black"/>
                </a:solidFill>
              </a:rPr>
              <a:t>The DBE </a:t>
            </a:r>
            <a:r>
              <a:rPr lang="en-ZA" sz="2200" b="1" dirty="0">
                <a:solidFill>
                  <a:prstClr val="black"/>
                </a:solidFill>
              </a:rPr>
              <a:t>hosted 3 consultative workshops </a:t>
            </a:r>
            <a:r>
              <a:rPr lang="en-ZA" sz="2200" dirty="0">
                <a:solidFill>
                  <a:prstClr val="black"/>
                </a:solidFill>
              </a:rPr>
              <a:t>with local and international experts on the implementation of </a:t>
            </a:r>
            <a:r>
              <a:rPr lang="en-ZA" sz="2200" b="1" dirty="0">
                <a:solidFill>
                  <a:prstClr val="black"/>
                </a:solidFill>
              </a:rPr>
              <a:t>Systemic Evaluation Model.</a:t>
            </a:r>
            <a:endParaRPr lang="en-ZA" sz="2200" dirty="0">
              <a:solidFill>
                <a:prstClr val="black"/>
              </a:solidFill>
            </a:endParaRPr>
          </a:p>
          <a:p>
            <a:pPr lvl="0" algn="just"/>
            <a:r>
              <a:rPr lang="en-ZA" sz="2200" b="1" dirty="0">
                <a:solidFill>
                  <a:prstClr val="black"/>
                </a:solidFill>
              </a:rPr>
              <a:t>128 question papers for May/June 2018 Examinations </a:t>
            </a:r>
            <a:r>
              <a:rPr lang="en-ZA" sz="2200" dirty="0">
                <a:solidFill>
                  <a:prstClr val="black"/>
                </a:solidFill>
              </a:rPr>
              <a:t>were written from 22 May to 29 June 2018.  The number of c</a:t>
            </a:r>
            <a:r>
              <a:rPr lang="en-ZA" sz="2200" b="1" dirty="0">
                <a:solidFill>
                  <a:prstClr val="black"/>
                </a:solidFill>
              </a:rPr>
              <a:t>andidates</a:t>
            </a:r>
            <a:r>
              <a:rPr lang="en-ZA" sz="2200" dirty="0">
                <a:solidFill>
                  <a:prstClr val="black"/>
                </a:solidFill>
              </a:rPr>
              <a:t> that </a:t>
            </a:r>
            <a:r>
              <a:rPr lang="en-ZA" sz="2200" b="1" dirty="0">
                <a:solidFill>
                  <a:prstClr val="black"/>
                </a:solidFill>
              </a:rPr>
              <a:t>enrolled</a:t>
            </a:r>
            <a:r>
              <a:rPr lang="en-ZA" sz="2200" dirty="0">
                <a:solidFill>
                  <a:prstClr val="black"/>
                </a:solidFill>
              </a:rPr>
              <a:t> were </a:t>
            </a:r>
            <a:r>
              <a:rPr lang="en-ZA" sz="2200" b="1" dirty="0">
                <a:solidFill>
                  <a:prstClr val="black"/>
                </a:solidFill>
              </a:rPr>
              <a:t>164 306</a:t>
            </a:r>
            <a:r>
              <a:rPr lang="en-ZA" sz="2200" dirty="0">
                <a:solidFill>
                  <a:prstClr val="black"/>
                </a:solidFill>
              </a:rPr>
              <a:t>.</a:t>
            </a:r>
          </a:p>
          <a:p>
            <a:pPr lvl="0" algn="just"/>
            <a:r>
              <a:rPr lang="en-ZA" sz="2200" b="1" i="1" dirty="0">
                <a:solidFill>
                  <a:prstClr val="black"/>
                </a:solidFill>
              </a:rPr>
              <a:t>LURITS Uploads:</a:t>
            </a:r>
            <a:r>
              <a:rPr lang="en-ZA" sz="2200" dirty="0">
                <a:solidFill>
                  <a:prstClr val="black"/>
                </a:solidFill>
              </a:rPr>
              <a:t> As at 30 June 2018, LURITS 2 System received </a:t>
            </a:r>
            <a:r>
              <a:rPr lang="en-ZA" sz="2200" b="1" dirty="0">
                <a:solidFill>
                  <a:prstClr val="black"/>
                </a:solidFill>
              </a:rPr>
              <a:t>9 945 669 learners </a:t>
            </a:r>
            <a:r>
              <a:rPr lang="en-ZA" sz="2200" dirty="0">
                <a:solidFill>
                  <a:prstClr val="black"/>
                </a:solidFill>
              </a:rPr>
              <a:t>from </a:t>
            </a:r>
            <a:r>
              <a:rPr lang="en-ZA" sz="2200" b="1" dirty="0">
                <a:solidFill>
                  <a:prstClr val="black"/>
                </a:solidFill>
              </a:rPr>
              <a:t>22 680 schools</a:t>
            </a:r>
            <a:r>
              <a:rPr lang="en-ZA" sz="2200" dirty="0">
                <a:solidFill>
                  <a:prstClr val="black"/>
                </a:solidFill>
              </a:rPr>
              <a:t>.</a:t>
            </a:r>
          </a:p>
          <a:p>
            <a:pPr lvl="0" algn="just"/>
            <a:r>
              <a:rPr lang="en-US" sz="2200" dirty="0">
                <a:solidFill>
                  <a:prstClr val="black"/>
                </a:solidFill>
              </a:rPr>
              <a:t>The </a:t>
            </a:r>
            <a:r>
              <a:rPr lang="en-US" sz="2200" b="1" dirty="0">
                <a:solidFill>
                  <a:prstClr val="black"/>
                </a:solidFill>
              </a:rPr>
              <a:t>2018 National Education Excellence Awards </a:t>
            </a:r>
            <a:r>
              <a:rPr lang="en-US" sz="2200" dirty="0">
                <a:solidFill>
                  <a:prstClr val="black"/>
                </a:solidFill>
              </a:rPr>
              <a:t>ceremony to recognise excellence and consistent improvement in districts and schools was held on 06 April in Pretoria. </a:t>
            </a:r>
          </a:p>
          <a:p>
            <a:pPr lvl="0" algn="just"/>
            <a:r>
              <a:rPr lang="en-US" sz="2200" dirty="0"/>
              <a:t>Introduction of the </a:t>
            </a:r>
            <a:r>
              <a:rPr lang="en-US" sz="2200" b="1" dirty="0"/>
              <a:t>Rural Education Assistants Project (REAP), </a:t>
            </a:r>
            <a:r>
              <a:rPr lang="en-US" sz="2200" dirty="0"/>
              <a:t>a multi-million rand project to improve literacy and numeracy in rural schools in the Foundation and Intermediate Phases- the project has provided time-bound work to </a:t>
            </a:r>
            <a:r>
              <a:rPr lang="en-US" sz="2200" b="1" dirty="0"/>
              <a:t>750 unemployed youth</a:t>
            </a:r>
            <a:r>
              <a:rPr lang="en-US" sz="2200" dirty="0"/>
              <a:t> and will reach </a:t>
            </a:r>
            <a:r>
              <a:rPr lang="en-US" sz="2200" b="1" dirty="0"/>
              <a:t>188 schools</a:t>
            </a:r>
            <a:r>
              <a:rPr lang="en-US" sz="2200" dirty="0"/>
              <a:t>.</a:t>
            </a:r>
            <a:r>
              <a:rPr lang="en-US" sz="2200" b="1" dirty="0"/>
              <a:t> </a:t>
            </a:r>
          </a:p>
          <a:p>
            <a:endParaRPr lang="en-ZA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z="1800" smtClean="0">
                <a:solidFill>
                  <a:schemeClr val="tx1"/>
                </a:solidFill>
              </a:rPr>
              <a:pPr/>
              <a:t>5</a:t>
            </a:fld>
            <a:endParaRPr lang="en-ZA" sz="180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34565"/>
            <a:ext cx="1691680" cy="69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4346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24972"/>
          </a:xfrm>
        </p:spPr>
        <p:txBody>
          <a:bodyPr>
            <a:noAutofit/>
          </a:bodyPr>
          <a:lstStyle/>
          <a:p>
            <a:r>
              <a:rPr lang="en-ZA" altLang="en-US" sz="2700" b="1" dirty="0">
                <a:solidFill>
                  <a:srgbClr val="C0504D">
                    <a:lumMod val="75000"/>
                  </a:srgbClr>
                </a:solidFill>
              </a:rPr>
              <a:t>ASIDI </a:t>
            </a:r>
            <a:br>
              <a:rPr lang="en-ZA" altLang="en-US" sz="2700" b="1" dirty="0">
                <a:solidFill>
                  <a:srgbClr val="C0504D">
                    <a:lumMod val="75000"/>
                  </a:srgbClr>
                </a:solidFill>
              </a:rPr>
            </a:br>
            <a:r>
              <a:rPr lang="en-ZA" altLang="en-US" sz="2700" b="1" dirty="0">
                <a:solidFill>
                  <a:srgbClr val="C0504D">
                    <a:lumMod val="75000"/>
                  </a:srgbClr>
                </a:solidFill>
              </a:rPr>
              <a:t>INAPPROPRIATE STRUCTURESS 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77611431"/>
              </p:ext>
            </p:extLst>
          </p:nvPr>
        </p:nvGraphicFramePr>
        <p:xfrm>
          <a:off x="153851" y="845805"/>
          <a:ext cx="8856985" cy="5184558"/>
        </p:xfrm>
        <a:graphic>
          <a:graphicData uri="http://schemas.openxmlformats.org/drawingml/2006/table">
            <a:tbl>
              <a:tblPr/>
              <a:tblGrid>
                <a:gridCol w="10393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4216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4049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5858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9875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9875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8745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73231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076056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104216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616974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Provinces </a:t>
                      </a:r>
                    </a:p>
                  </a:txBody>
                  <a:tcPr marL="8687" marR="8687" marT="8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69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Implementing Agents (IA)</a:t>
                      </a:r>
                    </a:p>
                  </a:txBody>
                  <a:tcPr marL="8687" marR="8687" marT="8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69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Projects being Implemented</a:t>
                      </a:r>
                    </a:p>
                  </a:txBody>
                  <a:tcPr marL="8687" marR="8687" marT="8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69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Design &amp; Procurement</a:t>
                      </a:r>
                    </a:p>
                  </a:txBody>
                  <a:tcPr marL="8687" marR="8687" marT="8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694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Construction Progress</a:t>
                      </a:r>
                    </a:p>
                  </a:txBody>
                  <a:tcPr marL="8687" marR="8687" marT="8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69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Projects in  Construction</a:t>
                      </a:r>
                    </a:p>
                  </a:txBody>
                  <a:tcPr marL="8687" marR="8687" marT="8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69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 of Projects Completed</a:t>
                      </a:r>
                    </a:p>
                  </a:txBody>
                  <a:tcPr marL="8687" marR="8687" marT="8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6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8097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&lt;25%</a:t>
                      </a:r>
                    </a:p>
                  </a:txBody>
                  <a:tcPr marL="8687" marR="8687" marT="8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25%-49%</a:t>
                      </a:r>
                    </a:p>
                  </a:txBody>
                  <a:tcPr marL="8687" marR="8687" marT="8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50%-74%</a:t>
                      </a:r>
                    </a:p>
                  </a:txBody>
                  <a:tcPr marL="8687" marR="8687" marT="8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&gt;75%</a:t>
                      </a:r>
                    </a:p>
                  </a:txBody>
                  <a:tcPr marL="8687" marR="8687" marT="8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69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902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687" marR="8687" marT="8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DBSA</a:t>
                      </a:r>
                    </a:p>
                  </a:txBody>
                  <a:tcPr marL="8687" marR="8687" marT="8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114</a:t>
                      </a:r>
                    </a:p>
                  </a:txBody>
                  <a:tcPr marL="8687" marR="8687" marT="8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8687" marR="8687" marT="8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8687" marR="8687" marT="8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8687" marR="8687" marT="8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8687" marR="8687" marT="8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8687" marR="8687" marT="8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8687" marR="8687" marT="8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98</a:t>
                      </a:r>
                    </a:p>
                  </a:txBody>
                  <a:tcPr marL="8687" marR="8687" marT="8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902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687" marR="8687" marT="8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IDT</a:t>
                      </a:r>
                    </a:p>
                  </a:txBody>
                  <a:tcPr marL="8687" marR="8687" marT="8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</a:t>
                      </a:r>
                    </a:p>
                  </a:txBody>
                  <a:tcPr marL="8687" marR="8687" marT="8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8687" marR="8687" marT="8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8687" marR="8687" marT="8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8687" marR="8687" marT="8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8687" marR="8687" marT="8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8687" marR="8687" marT="8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8687" marR="8687" marT="8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8687" marR="8687" marT="8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902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EC</a:t>
                      </a:r>
                    </a:p>
                  </a:txBody>
                  <a:tcPr marL="8687" marR="8687" marT="8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CDC</a:t>
                      </a:r>
                    </a:p>
                  </a:txBody>
                  <a:tcPr marL="8687" marR="8687" marT="8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</a:t>
                      </a:r>
                    </a:p>
                  </a:txBody>
                  <a:tcPr marL="8687" marR="8687" marT="8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8687" marR="8687" marT="8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8687" marR="8687" marT="8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8687" marR="8687" marT="8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8687" marR="8687" marT="8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8687" marR="8687" marT="8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8687" marR="8687" marT="8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</a:t>
                      </a:r>
                    </a:p>
                  </a:txBody>
                  <a:tcPr marL="8687" marR="8687" marT="8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902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687" marR="8687" marT="8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DRPW</a:t>
                      </a:r>
                    </a:p>
                  </a:txBody>
                  <a:tcPr marL="8687" marR="8687" marT="8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8687" marR="8687" marT="8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8687" marR="8687" marT="8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8687" marR="8687" marT="8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8687" marR="8687" marT="8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8687" marR="8687" marT="8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8687" marR="8687" marT="8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8687" marR="8687" marT="8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8687" marR="8687" marT="8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902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687" marR="8687" marT="8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NDPW</a:t>
                      </a:r>
                    </a:p>
                  </a:txBody>
                  <a:tcPr marL="8687" marR="8687" marT="8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8687" marR="8687" marT="8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8687" marR="8687" marT="8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8687" marR="8687" marT="8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8687" marR="8687" marT="8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8687" marR="8687" marT="8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8687" marR="8687" marT="8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8687" marR="8687" marT="8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8687" marR="8687" marT="8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902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687" marR="8687" marT="8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DBE# 29</a:t>
                      </a:r>
                    </a:p>
                  </a:txBody>
                  <a:tcPr marL="8687" marR="8687" marT="8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</a:t>
                      </a:r>
                    </a:p>
                  </a:txBody>
                  <a:tcPr marL="8687" marR="8687" marT="8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</a:t>
                      </a:r>
                    </a:p>
                  </a:txBody>
                  <a:tcPr marL="8687" marR="8687" marT="8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8687" marR="8687" marT="8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8687" marR="8687" marT="8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8687" marR="8687" marT="8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8687" marR="8687" marT="8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8687" marR="8687" marT="8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8687" marR="8687" marT="8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902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687" marR="8687" marT="8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DBE# 57</a:t>
                      </a:r>
                    </a:p>
                  </a:txBody>
                  <a:tcPr marL="8687" marR="8687" marT="8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57</a:t>
                      </a:r>
                    </a:p>
                  </a:txBody>
                  <a:tcPr marL="8687" marR="8687" marT="8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</a:t>
                      </a:r>
                    </a:p>
                  </a:txBody>
                  <a:tcPr marL="8687" marR="8687" marT="8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</a:t>
                      </a:r>
                    </a:p>
                  </a:txBody>
                  <a:tcPr marL="8687" marR="8687" marT="8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8687" marR="8687" marT="8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8687" marR="8687" marT="8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8687" marR="8687" marT="8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</a:t>
                      </a:r>
                    </a:p>
                  </a:txBody>
                  <a:tcPr marL="8687" marR="8687" marT="8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8687" marR="8687" marT="8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9804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Sub-Total</a:t>
                      </a:r>
                    </a:p>
                  </a:txBody>
                  <a:tcPr marL="8687" marR="8687" marT="8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8687" marR="8687" marT="8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298</a:t>
                      </a:r>
                    </a:p>
                  </a:txBody>
                  <a:tcPr marL="8687" marR="8687" marT="8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77</a:t>
                      </a:r>
                    </a:p>
                  </a:txBody>
                  <a:tcPr marL="8687" marR="8687" marT="8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57</a:t>
                      </a:r>
                    </a:p>
                  </a:txBody>
                  <a:tcPr marL="8687" marR="8687" marT="8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8687" marR="8687" marT="8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8687" marR="8687" marT="8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8687" marR="8687" marT="8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73</a:t>
                      </a:r>
                    </a:p>
                  </a:txBody>
                  <a:tcPr marL="8687" marR="8687" marT="8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148</a:t>
                      </a:r>
                    </a:p>
                  </a:txBody>
                  <a:tcPr marL="8687" marR="8687" marT="8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99023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FS</a:t>
                      </a:r>
                    </a:p>
                  </a:txBody>
                  <a:tcPr marL="8687" marR="8687" marT="8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IDT</a:t>
                      </a:r>
                    </a:p>
                  </a:txBody>
                  <a:tcPr marL="8687" marR="8687" marT="8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8687" marR="8687" marT="8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8687" marR="8687" marT="8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8687" marR="8687" marT="8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8687" marR="8687" marT="8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8687" marR="8687" marT="8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8687" marR="8687" marT="8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8687" marR="8687" marT="8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8687" marR="8687" marT="8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9902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DBSA</a:t>
                      </a:r>
                    </a:p>
                  </a:txBody>
                  <a:tcPr marL="8687" marR="8687" marT="8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</a:t>
                      </a:r>
                    </a:p>
                  </a:txBody>
                  <a:tcPr marL="8687" marR="8687" marT="8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8687" marR="8687" marT="8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8687" marR="8687" marT="8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687" marR="8687" marT="8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8687" marR="8687" marT="8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8687" marR="8687" marT="8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8687" marR="8687" marT="8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8687" marR="8687" marT="8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9902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FSDoE</a:t>
                      </a:r>
                    </a:p>
                  </a:txBody>
                  <a:tcPr marL="8687" marR="8687" marT="8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8687" marR="8687" marT="8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8687" marR="8687" marT="8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8687" marR="8687" marT="8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8687" marR="8687" marT="8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8687" marR="8687" marT="8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8687" marR="8687" marT="8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8687" marR="8687" marT="8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8687" marR="8687" marT="8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9804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Sub-Total </a:t>
                      </a:r>
                    </a:p>
                  </a:txBody>
                  <a:tcPr marL="8687" marR="8687" marT="8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8687" marR="8687" marT="8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</a:t>
                      </a:r>
                    </a:p>
                  </a:txBody>
                  <a:tcPr marL="8687" marR="8687" marT="8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8687" marR="8687" marT="8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8687" marR="8687" marT="8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8687" marR="8687" marT="8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8687" marR="8687" marT="8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8687" marR="8687" marT="8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8687" marR="8687" marT="8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8687" marR="8687" marT="8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9902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KZN</a:t>
                      </a:r>
                    </a:p>
                  </a:txBody>
                  <a:tcPr marL="8687" marR="8687" marT="8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Adopt-A-School</a:t>
                      </a:r>
                    </a:p>
                  </a:txBody>
                  <a:tcPr marL="8687" marR="8687" marT="8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8687" marR="8687" marT="8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8687" marR="8687" marT="8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8687" marR="8687" marT="8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8687" marR="8687" marT="8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8687" marR="8687" marT="8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8687" marR="8687" marT="8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8687" marR="8687" marT="8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8687" marR="8687" marT="8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9902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WC</a:t>
                      </a:r>
                    </a:p>
                  </a:txBody>
                  <a:tcPr marL="8687" marR="8687" marT="8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WCED</a:t>
                      </a:r>
                    </a:p>
                  </a:txBody>
                  <a:tcPr marL="8687" marR="8687" marT="8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</a:t>
                      </a:r>
                    </a:p>
                  </a:txBody>
                  <a:tcPr marL="8687" marR="8687" marT="8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8687" marR="8687" marT="8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8687" marR="8687" marT="8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8687" marR="8687" marT="8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8687" marR="8687" marT="8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8687" marR="8687" marT="8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8687" marR="8687" marT="8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</a:t>
                      </a:r>
                    </a:p>
                  </a:txBody>
                  <a:tcPr marL="8687" marR="8687" marT="8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9902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MP</a:t>
                      </a:r>
                    </a:p>
                  </a:txBody>
                  <a:tcPr marL="8687" marR="8687" marT="8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DBSA</a:t>
                      </a:r>
                    </a:p>
                  </a:txBody>
                  <a:tcPr marL="8687" marR="8687" marT="8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8687" marR="8687" marT="8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8687" marR="8687" marT="8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8687" marR="8687" marT="8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8687" marR="8687" marT="8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8687" marR="8687" marT="8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8687" marR="8687" marT="8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8687" marR="8687" marT="8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8687" marR="8687" marT="8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9902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NW</a:t>
                      </a:r>
                    </a:p>
                  </a:txBody>
                  <a:tcPr marL="8687" marR="8687" marT="8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DBSA</a:t>
                      </a:r>
                    </a:p>
                  </a:txBody>
                  <a:tcPr marL="8687" marR="8687" marT="8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8687" marR="8687" marT="8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8687" marR="8687" marT="8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8687" marR="8687" marT="8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8687" marR="8687" marT="8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8687" marR="8687" marT="8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8687" marR="8687" marT="8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8687" marR="8687" marT="8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8687" marR="8687" marT="8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9902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NC</a:t>
                      </a:r>
                    </a:p>
                  </a:txBody>
                  <a:tcPr marL="8687" marR="8687" marT="8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DBSA</a:t>
                      </a:r>
                    </a:p>
                  </a:txBody>
                  <a:tcPr marL="8687" marR="8687" marT="8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8687" marR="8687" marT="8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8687" marR="8687" marT="8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8687" marR="8687" marT="8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8687" marR="8687" marT="8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8687" marR="8687" marT="8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8687" marR="8687" marT="8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8687" marR="8687" marT="8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8687" marR="8687" marT="8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9902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LP</a:t>
                      </a:r>
                    </a:p>
                  </a:txBody>
                  <a:tcPr marL="8687" marR="8687" marT="8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DBSA</a:t>
                      </a:r>
                    </a:p>
                  </a:txBody>
                  <a:tcPr marL="8687" marR="8687" marT="8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8687" marR="8687" marT="8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8687" marR="8687" marT="8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8687" marR="8687" marT="8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8687" marR="8687" marT="8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8687" marR="8687" marT="8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8687" marR="8687" marT="8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8687" marR="8687" marT="8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8687" marR="8687" marT="8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9902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</a:t>
                      </a:r>
                    </a:p>
                  </a:txBody>
                  <a:tcPr marL="8687" marR="8687" marT="8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687" marR="8687" marT="8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367</a:t>
                      </a:r>
                    </a:p>
                  </a:txBody>
                  <a:tcPr marL="8687" marR="8687" marT="8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77</a:t>
                      </a:r>
                    </a:p>
                  </a:txBody>
                  <a:tcPr marL="8687" marR="8687" marT="8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62</a:t>
                      </a:r>
                    </a:p>
                  </a:txBody>
                  <a:tcPr marL="8687" marR="8687" marT="8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8687" marR="8687" marT="8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8687" marR="8687" marT="8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8687" marR="8687" marT="8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83</a:t>
                      </a:r>
                    </a:p>
                  </a:txBody>
                  <a:tcPr marL="8687" marR="8687" marT="8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207</a:t>
                      </a:r>
                    </a:p>
                  </a:txBody>
                  <a:tcPr marL="8687" marR="8687" marT="86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6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134565"/>
            <a:ext cx="1691680" cy="69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1477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7544" y="43134"/>
            <a:ext cx="8229600" cy="721570"/>
          </a:xfrm>
        </p:spPr>
        <p:txBody>
          <a:bodyPr>
            <a:noAutofit/>
          </a:bodyPr>
          <a:lstStyle/>
          <a:p>
            <a:r>
              <a:rPr lang="en-ZA" altLang="en-US" sz="2800" b="1" dirty="0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ASIDI</a:t>
            </a:r>
            <a:br>
              <a:rPr lang="en-ZA" altLang="en-US" sz="2800" b="1" dirty="0">
                <a:solidFill>
                  <a:schemeClr val="accent2">
                    <a:lumMod val="75000"/>
                  </a:schemeClr>
                </a:solidFill>
                <a:cs typeface="Arial" charset="0"/>
              </a:rPr>
            </a:br>
            <a:r>
              <a:rPr lang="en-ZA" altLang="en-US" sz="2800" b="1" dirty="0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SANITATION PROVISION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388424" y="6381328"/>
            <a:ext cx="2133600" cy="365125"/>
          </a:xfrm>
        </p:spPr>
        <p:txBody>
          <a:bodyPr/>
          <a:lstStyle/>
          <a:p>
            <a:fld id="{01D9CAAC-998A-495B-BFF3-9D01C9B77FE0}" type="slidenum">
              <a:rPr lang="en-ZA" sz="1800" smtClean="0">
                <a:solidFill>
                  <a:schemeClr val="tx1"/>
                </a:solidFill>
              </a:rPr>
              <a:pPr/>
              <a:t>51</a:t>
            </a:fld>
            <a:endParaRPr lang="en-ZA" dirty="0">
              <a:solidFill>
                <a:schemeClr val="tx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21838705"/>
              </p:ext>
            </p:extLst>
          </p:nvPr>
        </p:nvGraphicFramePr>
        <p:xfrm>
          <a:off x="179510" y="779105"/>
          <a:ext cx="8784977" cy="5256575"/>
        </p:xfrm>
        <a:graphic>
          <a:graphicData uri="http://schemas.openxmlformats.org/drawingml/2006/table">
            <a:tbl>
              <a:tblPr/>
              <a:tblGrid>
                <a:gridCol w="9850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3041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7886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2359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2359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2359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2359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17886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017376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42052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PROVINCES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Projects being Implemented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Design &amp; Procurement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Construction Progress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Projects in Construction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 of Projects Completed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7632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&lt;25 %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25% - 49%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50% - 74%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&gt;75%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1052"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 295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     -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74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100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77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90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  199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 96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1052"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 298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  102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-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    15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181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1052"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   39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     -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-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-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-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27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    27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 12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1052"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KZN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 109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    11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-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-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-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      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111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1052"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   13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     -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-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-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-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-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     -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 13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1052"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NW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   18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      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-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-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-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-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     -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 10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1052"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   14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     -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-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-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-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-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     -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 14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1052"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   38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     -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-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-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-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-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     -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 38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1052"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   19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     -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-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-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-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-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     -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 19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72105"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 843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  121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82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100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81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121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  242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494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72105">
                <a:tc>
                  <a:txBody>
                    <a:bodyPr/>
                    <a:lstStyle/>
                    <a:p>
                      <a:pPr algn="l" fontAlgn="b"/>
                      <a:endParaRPr lang="en-ZA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47369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741 is the baseline number of projects as per initial scope of ASIDI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47369"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Due to changes in the scope, the number of projects has increased to 992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165304"/>
            <a:ext cx="1691680" cy="661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4890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7544" y="115142"/>
            <a:ext cx="8229600" cy="721570"/>
          </a:xfrm>
        </p:spPr>
        <p:txBody>
          <a:bodyPr>
            <a:noAutofit/>
          </a:bodyPr>
          <a:lstStyle/>
          <a:p>
            <a:r>
              <a:rPr lang="en-ZA" altLang="en-US" sz="2800" b="1" dirty="0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ASIDI</a:t>
            </a:r>
            <a:br>
              <a:rPr lang="en-ZA" altLang="en-US" sz="2800" b="1" dirty="0">
                <a:solidFill>
                  <a:schemeClr val="accent2">
                    <a:lumMod val="75000"/>
                  </a:schemeClr>
                </a:solidFill>
                <a:cs typeface="Arial" charset="0"/>
              </a:rPr>
            </a:br>
            <a:r>
              <a:rPr lang="en-ZA" altLang="en-US" sz="2800" b="1" dirty="0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WATER PROVISION 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31758856"/>
              </p:ext>
            </p:extLst>
          </p:nvPr>
        </p:nvGraphicFramePr>
        <p:xfrm>
          <a:off x="179512" y="908720"/>
          <a:ext cx="8784976" cy="5328591"/>
        </p:xfrm>
        <a:graphic>
          <a:graphicData uri="http://schemas.openxmlformats.org/drawingml/2006/table">
            <a:tbl>
              <a:tblPr/>
              <a:tblGrid>
                <a:gridCol w="10976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2701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2701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1308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1308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8351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5394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6439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005266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40406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PROVINCES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 of Projects being implemented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Design &amp; Procurement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Contrsuction Progress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Projects in Construction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 of Projects Completed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4572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&lt;25 %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25% - 49%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50% - 74%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&gt;75%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8810"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      106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42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24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100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  112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 286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8810"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        -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-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-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-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-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    -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  36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8810"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        -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-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-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-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14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    14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  53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8810"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        -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-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-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-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-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    -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   -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8810"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KZN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         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-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-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-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-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    -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 211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8810"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        -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222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34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  202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 103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8810"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-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-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-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-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    -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    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8810"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NW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       11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-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-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-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      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    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8810"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-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-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-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-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    -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    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77794"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   1 154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      125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264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26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149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  329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 700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77794">
                <a:tc>
                  <a:txBody>
                    <a:bodyPr/>
                    <a:lstStyle/>
                    <a:p>
                      <a:pPr algn="l" fontAlgn="b"/>
                      <a:endParaRPr lang="en-ZA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52539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1120 is the baseline number of projects as per initial scope of ASIDI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52539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Z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Due to changes in the scope, the number of projects has increased to 1257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81328"/>
            <a:ext cx="1691680" cy="445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0329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z="1800" smtClean="0">
                <a:solidFill>
                  <a:schemeClr val="tx1"/>
                </a:solidFill>
              </a:rPr>
              <a:pPr/>
              <a:t>53</a:t>
            </a:fld>
            <a:endParaRPr lang="en-ZA" dirty="0">
              <a:solidFill>
                <a:schemeClr val="tx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61906964"/>
              </p:ext>
            </p:extLst>
          </p:nvPr>
        </p:nvGraphicFramePr>
        <p:xfrm>
          <a:off x="-1" y="836712"/>
          <a:ext cx="9144001" cy="5112569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16306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1312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3565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80470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76368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024384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u="none" strike="noStrike" dirty="0">
                          <a:effectLst/>
                        </a:rPr>
                        <a:t>Programme / </a:t>
                      </a:r>
                      <a:br>
                        <a:rPr lang="en-ZA" sz="1200" b="1" u="none" strike="noStrike" dirty="0">
                          <a:effectLst/>
                        </a:rPr>
                      </a:br>
                      <a:r>
                        <a:rPr lang="en-ZA" sz="1200" b="1" u="none" strike="noStrike" dirty="0">
                          <a:effectLst/>
                        </a:rPr>
                        <a:t>Sub-Programme / Performance Indicators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91" marR="4191" marT="41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u="none" strike="noStrike" dirty="0">
                          <a:effectLst/>
                        </a:rPr>
                        <a:t>2018/19 Annual Target as per Annual Performance Plan (APP)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91" marR="4191" marT="41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1" u="none" strike="noStrike" dirty="0">
                          <a:effectLst/>
                        </a:rPr>
                        <a:t> Quarter 1 Target as per APP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91" marR="4191" marT="41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1" u="none" strike="noStrike" dirty="0">
                          <a:effectLst/>
                        </a:rPr>
                        <a:t>Quarter 1 Output – Preliminary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91" marR="4191" marT="41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1" u="none" strike="noStrike" dirty="0">
                          <a:effectLst/>
                        </a:rPr>
                        <a:t>Reason for Deviation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91" marR="4191" marT="41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1" u="none" strike="noStrike" dirty="0">
                          <a:effectLst/>
                        </a:rPr>
                        <a:t>Milestones- Progress</a:t>
                      </a:r>
                      <a:r>
                        <a:rPr lang="en-ZA" sz="1200" b="1" u="none" strike="noStrike" baseline="0" dirty="0">
                          <a:effectLst/>
                        </a:rPr>
                        <a:t> in Achieving Annual Targets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191" marR="4191" marT="4191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32267"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1" u="none" strike="noStrike" dirty="0">
                          <a:effectLst/>
                        </a:rPr>
                        <a:t>4.4.1</a:t>
                      </a:r>
                    </a:p>
                    <a:p>
                      <a:pPr algn="ctr" fontAlgn="t"/>
                      <a:r>
                        <a:rPr lang="en-ZA" sz="1200" b="1" u="none" strike="noStrike" dirty="0">
                          <a:effectLst/>
                        </a:rPr>
                        <a:t>Percentage of public schools using the standardized school administration</a:t>
                      </a:r>
                      <a:br>
                        <a:rPr lang="en-ZA" sz="1200" b="1" u="none" strike="noStrike" dirty="0">
                          <a:effectLst/>
                        </a:rPr>
                      </a:br>
                      <a:r>
                        <a:rPr lang="en-ZA" sz="1200" b="1" u="none" strike="noStrike" dirty="0">
                          <a:effectLst/>
                        </a:rPr>
                        <a:t>system, SA-SAMS for reporting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91" marR="4191" marT="4191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1" u="none" strike="noStrike" dirty="0">
                          <a:effectLst/>
                        </a:rPr>
                        <a:t>98%</a:t>
                      </a:r>
                    </a:p>
                    <a:p>
                      <a:pPr algn="ctr" fontAlgn="t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ANNUALLY</a:t>
                      </a:r>
                      <a:r>
                        <a:rPr lang="en-ZA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91" marR="4191" marT="4191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4191" marR="4191" marT="419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ZA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4191" marR="4191" marT="419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No deviation</a:t>
                      </a:r>
                    </a:p>
                    <a:p>
                      <a:pPr marL="0" algn="ctr" defTabSz="914400" rtl="0" eaLnBrk="1" fontAlgn="t" latinLnBrk="0" hangingPunct="1"/>
                      <a:endParaRPr lang="en-ZA" sz="12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91" marR="4191" marT="4191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98.2 %  21798 / 22136 </a:t>
                      </a:r>
                      <a:endParaRPr lang="en-ZA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191" marR="4191" marT="4191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55918"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1" u="none" strike="noStrike" dirty="0">
                          <a:effectLst/>
                        </a:rPr>
                        <a:t>4.4.2 </a:t>
                      </a:r>
                    </a:p>
                    <a:p>
                      <a:pPr algn="ctr" fontAlgn="t"/>
                      <a:r>
                        <a:rPr lang="en-ZA" sz="1200" b="1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Number</a:t>
                      </a:r>
                      <a:r>
                        <a:rPr lang="en-ZA" sz="1200" b="1" i="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of provinces monitored by DBE officials for implementation of LURITS annually 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91" marR="4191" marT="4191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1" u="none" strike="noStrike" dirty="0">
                          <a:effectLst/>
                        </a:rPr>
                        <a:t>1 report</a:t>
                      </a:r>
                      <a:r>
                        <a:rPr lang="en-ZA" sz="1200" b="1" u="none" strike="noStrike" baseline="0" dirty="0">
                          <a:effectLst/>
                        </a:rPr>
                        <a:t> covering 9 provinces monitored</a:t>
                      </a:r>
                      <a:r>
                        <a:rPr lang="en-ZA" sz="1200" b="1" u="none" strike="noStrike" dirty="0">
                          <a:effectLst/>
                        </a:rPr>
                        <a:t> </a:t>
                      </a:r>
                    </a:p>
                    <a:p>
                      <a:pPr algn="ctr" fontAlgn="t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ANNUALLY </a:t>
                      </a:r>
                    </a:p>
                  </a:txBody>
                  <a:tcPr marL="4191" marR="4191" marT="4191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  <a:p>
                      <a:pPr algn="ctr" fontAlgn="t"/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91" marR="4191" marT="419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4191" marR="4191" marT="419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No deviation</a:t>
                      </a:r>
                    </a:p>
                    <a:p>
                      <a:pPr algn="ctr" fontAlgn="t"/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91" marR="4191" marT="4191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 2018/19 Audit to monitor the provincial </a:t>
                      </a:r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state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of </a:t>
                      </a:r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readiness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to implement </a:t>
                      </a:r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EMIS and LURITS 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processes will be conducted during </a:t>
                      </a:r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October/November 2018. EMIS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is currently </a:t>
                      </a:r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finalising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the </a:t>
                      </a:r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proposed plan, schedule and monitoring instrument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which will be shared with Provinces in the next HEDCOM subcommittee on EIS meeting.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91" marR="4191" marT="4191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446856" y="44624"/>
            <a:ext cx="82296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2800" b="1" dirty="0">
                <a:solidFill>
                  <a:srgbClr val="C0504D">
                    <a:lumMod val="75000"/>
                  </a:srgbClr>
                </a:solidFill>
              </a:rPr>
              <a:t>INDICATOR TABLE: PROGRAMME 4 …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34565"/>
            <a:ext cx="1691680" cy="69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2321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92280" y="6462137"/>
            <a:ext cx="2133600" cy="365125"/>
          </a:xfrm>
        </p:spPr>
        <p:txBody>
          <a:bodyPr/>
          <a:lstStyle/>
          <a:p>
            <a:fld id="{E2C0AE55-7E06-4976-960B-3D98813CB3CF}" type="slidenum">
              <a:rPr lang="en-ZA" sz="1800" smtClean="0">
                <a:solidFill>
                  <a:schemeClr val="tx1"/>
                </a:solidFill>
              </a:rPr>
              <a:pPr/>
              <a:t>54</a:t>
            </a:fld>
            <a:endParaRPr lang="en-ZA" dirty="0">
              <a:solidFill>
                <a:schemeClr val="tx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67101560"/>
              </p:ext>
            </p:extLst>
          </p:nvPr>
        </p:nvGraphicFramePr>
        <p:xfrm>
          <a:off x="107503" y="750712"/>
          <a:ext cx="8928993" cy="5198569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15923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6730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922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3066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4077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20561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941255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u="none" strike="noStrike" dirty="0">
                          <a:effectLst/>
                        </a:rPr>
                        <a:t>Programme / </a:t>
                      </a:r>
                      <a:br>
                        <a:rPr lang="en-ZA" sz="1200" b="1" u="none" strike="noStrike" dirty="0">
                          <a:effectLst/>
                        </a:rPr>
                      </a:br>
                      <a:r>
                        <a:rPr lang="en-ZA" sz="1200" b="1" u="none" strike="noStrike" dirty="0">
                          <a:effectLst/>
                        </a:rPr>
                        <a:t>Sub-Programme / Performance Indicators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91" marR="4191" marT="41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u="none" strike="noStrike" dirty="0">
                          <a:effectLst/>
                        </a:rPr>
                        <a:t>2018/19 Annual Target as per Annual Performance Plan (APP)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91" marR="4191" marT="41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1" u="none" strike="noStrike" dirty="0">
                          <a:effectLst/>
                        </a:rPr>
                        <a:t> Quarter 1 Target as per APP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91" marR="4191" marT="41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1" u="none" strike="noStrike" dirty="0">
                          <a:effectLst/>
                        </a:rPr>
                        <a:t>Quarter 1 Output – Preliminary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91" marR="4191" marT="41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1" u="none" strike="noStrike" dirty="0">
                          <a:effectLst/>
                        </a:rPr>
                        <a:t>Reason for Deviation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91" marR="4191" marT="41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1" u="none" strike="noStrike" dirty="0">
                          <a:effectLst/>
                        </a:rPr>
                        <a:t>Milestones- Progress</a:t>
                      </a:r>
                      <a:r>
                        <a:rPr lang="en-ZA" sz="1200" b="1" u="none" strike="noStrike" baseline="0" dirty="0">
                          <a:effectLst/>
                        </a:rPr>
                        <a:t> in Achieving Annual Targets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191" marR="4191" marT="4191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74804"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1" u="none" strike="noStrike" dirty="0">
                          <a:effectLst/>
                        </a:rPr>
                        <a:t>4.5.1 </a:t>
                      </a:r>
                    </a:p>
                    <a:p>
                      <a:pPr algn="ctr" fontAlgn="t"/>
                      <a:r>
                        <a:rPr lang="en-ZA" sz="1200" b="1" u="none" strike="noStrike" dirty="0">
                          <a:effectLst/>
                        </a:rPr>
                        <a:t>Number of officials from districts that achieved below the national benchmark</a:t>
                      </a:r>
                      <a:br>
                        <a:rPr lang="en-ZA" sz="1200" b="1" u="none" strike="noStrike" dirty="0">
                          <a:effectLst/>
                        </a:rPr>
                      </a:br>
                      <a:r>
                        <a:rPr lang="en-ZA" sz="1200" b="1" u="none" strike="noStrike" dirty="0">
                          <a:effectLst/>
                        </a:rPr>
                        <a:t>in the NSC participating in a mentoring programme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91" marR="4191" marT="4191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1" u="none" strike="noStrike" dirty="0">
                          <a:effectLst/>
                        </a:rPr>
                        <a:t>30</a:t>
                      </a:r>
                    </a:p>
                    <a:p>
                      <a:pPr algn="ctr" fontAlgn="t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ANNUALLY</a:t>
                      </a:r>
                    </a:p>
                  </a:txBody>
                  <a:tcPr marL="4191" marR="4191" marT="4191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u="none" strike="noStrike" dirty="0">
                          <a:effectLst/>
                        </a:rPr>
                        <a:t>- 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91" marR="4191" marT="419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No deviation</a:t>
                      </a:r>
                    </a:p>
                    <a:p>
                      <a:pPr algn="ctr" fontAlgn="t"/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91" marR="4191" marT="4191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 </a:t>
                      </a: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visit</a:t>
                      </a: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to </a:t>
                      </a: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under-performing districts </a:t>
                      </a: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was made by the DDG as </a:t>
                      </a: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oversight</a:t>
                      </a: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of the work done by mentors and to </a:t>
                      </a: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identify</a:t>
                      </a: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the </a:t>
                      </a: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areas of concern </a:t>
                      </a: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and the possibility to </a:t>
                      </a: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extend the mentoring to other provinces</a:t>
                      </a: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Mentors</a:t>
                      </a: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that have served over the past </a:t>
                      </a: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 years </a:t>
                      </a: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have to be </a:t>
                      </a: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replaced</a:t>
                      </a: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by new mentors.  The process of appointing mentors has to be </a:t>
                      </a:r>
                      <a:r>
                        <a:rPr lang="en-GB" sz="1200" b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established.</a:t>
                      </a:r>
                      <a:endParaRPr lang="en-GB" sz="1200" b="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91" marR="4191" marT="4191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28647"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1" u="none" strike="noStrike" dirty="0">
                          <a:effectLst/>
                        </a:rPr>
                        <a:t>4.5.2 </a:t>
                      </a:r>
                    </a:p>
                    <a:p>
                      <a:pPr algn="ctr" fontAlgn="t"/>
                      <a:r>
                        <a:rPr lang="en-ZA" sz="1200" b="1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Percentage</a:t>
                      </a:r>
                      <a:r>
                        <a:rPr lang="en-ZA" sz="1200" b="1" i="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of school principals rating the support services of district as being satisfactory 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91" marR="4191" marT="4191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1" u="none" strike="noStrike" dirty="0">
                          <a:effectLst/>
                        </a:rPr>
                        <a:t>71%</a:t>
                      </a:r>
                    </a:p>
                    <a:p>
                      <a:pPr algn="ctr" fontAlgn="t"/>
                      <a:r>
                        <a:rPr lang="en-ZA" sz="1200" b="1" u="none" strike="noStrike" dirty="0">
                          <a:effectLst/>
                        </a:rPr>
                        <a:t>Annually</a:t>
                      </a:r>
                      <a:r>
                        <a:rPr lang="en-ZA" sz="1200" b="1" u="none" strike="noStrike" baseline="0" dirty="0">
                          <a:effectLst/>
                        </a:rPr>
                        <a:t> </a:t>
                      </a:r>
                      <a:endParaRPr lang="en-ZA" sz="1200" b="1" u="none" strike="noStrike" dirty="0">
                        <a:effectLst/>
                      </a:endParaRPr>
                    </a:p>
                  </a:txBody>
                  <a:tcPr marL="4191" marR="4191" marT="4191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u="none" strike="noStrike" dirty="0">
                          <a:effectLst/>
                        </a:rPr>
                        <a:t> -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91" marR="4191" marT="419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4191" marR="4191" marT="419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No deviation</a:t>
                      </a:r>
                    </a:p>
                  </a:txBody>
                  <a:tcPr marL="4191" marR="4191" marT="419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2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Survey implementation plan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53863"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1" u="none" strike="noStrike" dirty="0">
                          <a:effectLst/>
                        </a:rPr>
                        <a:t>4.5.3 </a:t>
                      </a:r>
                    </a:p>
                    <a:p>
                      <a:pPr algn="ctr" fontAlgn="t"/>
                      <a:r>
                        <a:rPr lang="en-ZA" sz="1200" b="1" u="none" strike="noStrike" dirty="0">
                          <a:effectLst/>
                        </a:rPr>
                        <a:t>Percentage</a:t>
                      </a:r>
                      <a:r>
                        <a:rPr lang="en-ZA" sz="1200" b="1" u="none" strike="noStrike" baseline="0" dirty="0">
                          <a:effectLst/>
                        </a:rPr>
                        <a:t> of district managers assessed ageist developed criteria 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91" marR="4191" marT="4191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1" u="none" strike="noStrike" dirty="0">
                          <a:effectLst/>
                        </a:rPr>
                        <a:t>90%</a:t>
                      </a:r>
                    </a:p>
                    <a:p>
                      <a:pPr algn="ctr" fontAlgn="t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ANNUALLY</a:t>
                      </a:r>
                    </a:p>
                  </a:txBody>
                  <a:tcPr marL="4191" marR="4191" marT="4191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4191" marR="4191" marT="419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4191" marR="4191" marT="419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No deviation</a:t>
                      </a:r>
                    </a:p>
                  </a:txBody>
                  <a:tcPr marL="4191" marR="4191" marT="419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2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Commencing communication with provinces</a:t>
                      </a:r>
                      <a:endParaRPr lang="en-ZA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446856" y="44624"/>
            <a:ext cx="8229600" cy="7060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2700" b="1" dirty="0">
                <a:solidFill>
                  <a:srgbClr val="C0504D">
                    <a:lumMod val="75000"/>
                  </a:srgbClr>
                </a:solidFill>
              </a:rPr>
              <a:t>INDICATOR TABLE: PROGRAMME 4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34565"/>
            <a:ext cx="1691680" cy="69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1220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56" y="44624"/>
            <a:ext cx="8028384" cy="678533"/>
          </a:xfrm>
        </p:spPr>
        <p:txBody>
          <a:bodyPr>
            <a:normAutofit/>
          </a:bodyPr>
          <a:lstStyle/>
          <a:p>
            <a:r>
              <a:rPr lang="en-ZA" sz="2800" b="1" dirty="0">
                <a:solidFill>
                  <a:srgbClr val="C0504D">
                    <a:lumMod val="75000"/>
                  </a:srgbClr>
                </a:solidFill>
              </a:rPr>
              <a:t>PROGRAMME 4…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23157"/>
            <a:ext cx="9036496" cy="5298132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spcAft>
                <a:spcPts val="1000"/>
              </a:spcAft>
              <a:buNone/>
            </a:pPr>
            <a:r>
              <a:rPr lang="en-ZA" sz="2000" b="1" dirty="0">
                <a:ea typeface="Times New Roman"/>
                <a:cs typeface="Times New Roman"/>
              </a:rPr>
              <a:t>NATIONAL ASSESSMENT AND PUBLIC EXAMINATION</a:t>
            </a:r>
          </a:p>
          <a:p>
            <a:pPr marL="0" indent="0" algn="just">
              <a:spcAft>
                <a:spcPts val="1000"/>
              </a:spcAft>
              <a:buNone/>
            </a:pPr>
            <a:r>
              <a:rPr lang="en-ZA" sz="2000" b="1" u="sng" dirty="0">
                <a:ea typeface="Times New Roman"/>
                <a:cs typeface="Times New Roman"/>
              </a:rPr>
              <a:t>National Assessments</a:t>
            </a:r>
          </a:p>
          <a:p>
            <a:pPr marL="0" indent="0" algn="just">
              <a:spcAft>
                <a:spcPts val="1000"/>
              </a:spcAft>
              <a:buNone/>
            </a:pPr>
            <a:r>
              <a:rPr lang="en-ZA" sz="2000" b="1" dirty="0">
                <a:ea typeface="Times New Roman"/>
                <a:cs typeface="Times New Roman"/>
              </a:rPr>
              <a:t>Systemic Evaluation</a:t>
            </a:r>
          </a:p>
          <a:p>
            <a:pPr algn="just"/>
            <a:r>
              <a:rPr lang="en-ZA" sz="2000" dirty="0"/>
              <a:t>Hosted </a:t>
            </a:r>
            <a:r>
              <a:rPr lang="en-ZA" sz="2000" b="1" dirty="0"/>
              <a:t>3</a:t>
            </a:r>
            <a:r>
              <a:rPr lang="en-ZA" sz="2000" dirty="0"/>
              <a:t> consultative </a:t>
            </a:r>
            <a:r>
              <a:rPr lang="en-ZA" sz="2000" b="1" dirty="0"/>
              <a:t>workshops</a:t>
            </a:r>
            <a:r>
              <a:rPr lang="en-ZA" sz="2000" dirty="0"/>
              <a:t> with local and International experts on the implementation of </a:t>
            </a:r>
            <a:r>
              <a:rPr lang="en-ZA" sz="2000" b="1" dirty="0"/>
              <a:t>Systemic Evaluation model</a:t>
            </a:r>
            <a:r>
              <a:rPr lang="en-ZA" sz="2000" dirty="0"/>
              <a:t>. </a:t>
            </a:r>
          </a:p>
          <a:p>
            <a:pPr algn="just"/>
            <a:r>
              <a:rPr lang="en-ZA" sz="2000" dirty="0"/>
              <a:t>The </a:t>
            </a:r>
            <a:r>
              <a:rPr lang="en-ZA" sz="2000" b="1" dirty="0"/>
              <a:t>Australian Council for Education Research </a:t>
            </a:r>
            <a:r>
              <a:rPr lang="en-ZA" sz="2000" dirty="0"/>
              <a:t>(ACER) provided an initial </a:t>
            </a:r>
            <a:r>
              <a:rPr lang="en-ZA" sz="2000" b="1" dirty="0"/>
              <a:t>review</a:t>
            </a:r>
            <a:r>
              <a:rPr lang="en-ZA" sz="2000" dirty="0"/>
              <a:t> of existing </a:t>
            </a:r>
            <a:r>
              <a:rPr lang="en-ZA" sz="2000" b="1" dirty="0"/>
              <a:t>test items </a:t>
            </a:r>
            <a:r>
              <a:rPr lang="en-ZA" sz="2000" dirty="0"/>
              <a:t>and </a:t>
            </a:r>
            <a:r>
              <a:rPr lang="en-ZA" sz="2000" b="1" dirty="0"/>
              <a:t>contextual questionnaires </a:t>
            </a:r>
            <a:r>
              <a:rPr lang="en-ZA" sz="2000" dirty="0"/>
              <a:t>in preparation for the Pilot Study in October 2018.</a:t>
            </a:r>
            <a:endParaRPr lang="en-US" sz="2000" dirty="0"/>
          </a:p>
          <a:p>
            <a:pPr marL="0" indent="0" algn="just">
              <a:buNone/>
            </a:pPr>
            <a:r>
              <a:rPr lang="en-US" sz="2000" b="1" dirty="0"/>
              <a:t>Test development</a:t>
            </a:r>
          </a:p>
          <a:p>
            <a:pPr algn="just"/>
            <a:r>
              <a:rPr lang="en-ZA" sz="2000" b="1" dirty="0"/>
              <a:t>Developed term-based test items </a:t>
            </a:r>
            <a:r>
              <a:rPr lang="en-ZA" sz="2000" dirty="0"/>
              <a:t>for Grades 3, 6 and 9 Mathematics and Grade 3 Language.</a:t>
            </a:r>
          </a:p>
          <a:p>
            <a:pPr algn="just"/>
            <a:r>
              <a:rPr lang="en-ZA" sz="2000" b="1" dirty="0"/>
              <a:t>Test items </a:t>
            </a:r>
            <a:r>
              <a:rPr lang="en-ZA" sz="2000" dirty="0"/>
              <a:t>for </a:t>
            </a:r>
            <a:r>
              <a:rPr lang="en-ZA" sz="2000" b="1" dirty="0"/>
              <a:t>Systemic Evaluation </a:t>
            </a:r>
            <a:r>
              <a:rPr lang="en-ZA" sz="2000" dirty="0"/>
              <a:t>are undergoing </a:t>
            </a:r>
            <a:r>
              <a:rPr lang="en-ZA" sz="2000" b="1" dirty="0"/>
              <a:t>review</a:t>
            </a:r>
            <a:r>
              <a:rPr lang="en-ZA" sz="2000" dirty="0"/>
              <a:t> based on the inputs from ACER.  </a:t>
            </a:r>
          </a:p>
          <a:p>
            <a:pPr algn="just"/>
            <a:r>
              <a:rPr lang="en-ZA" sz="2000" dirty="0"/>
              <a:t>In partnership with the University of Witwatersrand and Rhodes University initial trials on the development of </a:t>
            </a:r>
            <a:r>
              <a:rPr lang="en-ZA" sz="2000" b="1" dirty="0"/>
              <a:t>Mathematics diagnostic assessments </a:t>
            </a:r>
            <a:r>
              <a:rPr lang="en-ZA" sz="2000" dirty="0"/>
              <a:t>for Grade 3 were </a:t>
            </a:r>
            <a:r>
              <a:rPr lang="en-ZA" sz="2000" b="1" dirty="0"/>
              <a:t>conducted</a:t>
            </a:r>
            <a:r>
              <a:rPr lang="en-ZA" sz="2000" dirty="0"/>
              <a:t>. </a:t>
            </a:r>
            <a:endParaRPr lang="en-ZA" sz="2000" dirty="0">
              <a:ea typeface="Times New Roman"/>
              <a:cs typeface="Times New Roman"/>
            </a:endParaRPr>
          </a:p>
          <a:p>
            <a:pPr>
              <a:spcAft>
                <a:spcPts val="1000"/>
              </a:spcAft>
            </a:pPr>
            <a:endParaRPr lang="en-ZA" dirty="0">
              <a:ea typeface="Times New Roman"/>
              <a:cs typeface="Times New Roman"/>
            </a:endParaRPr>
          </a:p>
          <a:p>
            <a:pPr>
              <a:spcAft>
                <a:spcPts val="1000"/>
              </a:spcAft>
            </a:pPr>
            <a:endParaRPr lang="en-ZA" dirty="0">
              <a:ea typeface="Times New Roman"/>
              <a:cs typeface="Times New Roman"/>
            </a:endParaRPr>
          </a:p>
          <a:p>
            <a:pPr marL="0" indent="0">
              <a:spcAft>
                <a:spcPts val="1000"/>
              </a:spcAft>
              <a:buNone/>
            </a:pPr>
            <a:endParaRPr lang="en-US" dirty="0"/>
          </a:p>
          <a:p>
            <a:pPr marL="0" indent="0">
              <a:spcAft>
                <a:spcPts val="1000"/>
              </a:spcAft>
              <a:buNone/>
            </a:pPr>
            <a:endParaRPr lang="en-ZA" dirty="0">
              <a:ea typeface="Times New Roman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z="1800" b="1" smtClean="0">
                <a:solidFill>
                  <a:schemeClr val="tx1"/>
                </a:solidFill>
              </a:rPr>
              <a:pPr/>
              <a:t>55</a:t>
            </a:fld>
            <a:endParaRPr lang="en-ZA" b="1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134565"/>
            <a:ext cx="1691680" cy="6926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89090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56" y="86171"/>
            <a:ext cx="8028384" cy="678533"/>
          </a:xfrm>
        </p:spPr>
        <p:txBody>
          <a:bodyPr>
            <a:normAutofit/>
          </a:bodyPr>
          <a:lstStyle/>
          <a:p>
            <a:r>
              <a:rPr lang="en-ZA" sz="2800" b="1" dirty="0">
                <a:solidFill>
                  <a:srgbClr val="C0504D">
                    <a:lumMod val="75000"/>
                  </a:srgbClr>
                </a:solidFill>
              </a:rPr>
              <a:t>PROGRAMME 4…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3"/>
            <a:ext cx="9144000" cy="5688631"/>
          </a:xfrm>
        </p:spPr>
        <p:txBody>
          <a:bodyPr>
            <a:normAutofit/>
          </a:bodyPr>
          <a:lstStyle/>
          <a:p>
            <a:pPr marL="0" indent="0">
              <a:spcAft>
                <a:spcPts val="1000"/>
              </a:spcAft>
              <a:buNone/>
            </a:pPr>
            <a:r>
              <a:rPr lang="en-ZA" sz="2400" b="1" dirty="0">
                <a:ea typeface="Times New Roman"/>
                <a:cs typeface="Times New Roman"/>
              </a:rPr>
              <a:t>NATIONAL ASSESSMENT AND PUBLIC EXAMINATION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ZA" sz="2400" b="1" u="sng" dirty="0">
                <a:ea typeface="Times New Roman"/>
                <a:cs typeface="Times New Roman"/>
              </a:rPr>
              <a:t>National Assessments</a:t>
            </a:r>
          </a:p>
          <a:p>
            <a:pPr marL="0" indent="0">
              <a:buNone/>
            </a:pPr>
            <a:r>
              <a:rPr lang="en-ZA" sz="2400" b="1" dirty="0"/>
              <a:t>International assessments</a:t>
            </a:r>
          </a:p>
          <a:p>
            <a:r>
              <a:rPr lang="en-US" sz="2400" b="1" dirty="0"/>
              <a:t>Teaching and Learning International Survey (TALIS): </a:t>
            </a:r>
            <a:r>
              <a:rPr lang="en-ZA" sz="2400" dirty="0"/>
              <a:t>The data from the Field Trial was </a:t>
            </a:r>
            <a:r>
              <a:rPr lang="en-ZA" sz="2400" b="1" dirty="0"/>
              <a:t>captured</a:t>
            </a:r>
            <a:r>
              <a:rPr lang="en-ZA" sz="2400" dirty="0"/>
              <a:t> and </a:t>
            </a:r>
            <a:r>
              <a:rPr lang="en-ZA" sz="2400" b="1" dirty="0"/>
              <a:t>submitted</a:t>
            </a:r>
            <a:r>
              <a:rPr lang="en-ZA" sz="2400" dirty="0"/>
              <a:t> to the IEA. </a:t>
            </a:r>
          </a:p>
          <a:p>
            <a:r>
              <a:rPr lang="en-ZA" sz="2400" b="1" dirty="0"/>
              <a:t>Trends in International Mathematics and Science Study (TIMSS):</a:t>
            </a:r>
            <a:r>
              <a:rPr lang="en-ZA" sz="2400" dirty="0"/>
              <a:t> The </a:t>
            </a:r>
            <a:r>
              <a:rPr lang="en-ZA" sz="2400" b="1" dirty="0"/>
              <a:t>procurement</a:t>
            </a:r>
            <a:r>
              <a:rPr lang="en-ZA" sz="2400" dirty="0"/>
              <a:t> of a </a:t>
            </a:r>
            <a:r>
              <a:rPr lang="en-ZA" sz="2400" b="1" dirty="0"/>
              <a:t>service provider</a:t>
            </a:r>
            <a:r>
              <a:rPr lang="en-ZA" sz="2400" dirty="0"/>
              <a:t> to conduct TIMSS 2019 was </a:t>
            </a:r>
            <a:r>
              <a:rPr lang="en-ZA" sz="2400" b="1" dirty="0"/>
              <a:t>completed</a:t>
            </a:r>
            <a:r>
              <a:rPr lang="en-ZA" sz="2400" dirty="0"/>
              <a:t>.</a:t>
            </a:r>
          </a:p>
          <a:p>
            <a:r>
              <a:rPr lang="en-ZA" sz="2400" b="1" dirty="0"/>
              <a:t>Southern and Eastern Africa Consortium for Monitoring Education Quality (SACMEQ): South Africa hosted </a:t>
            </a:r>
            <a:r>
              <a:rPr lang="en-ZA" sz="2400" dirty="0"/>
              <a:t>a special session of the </a:t>
            </a:r>
            <a:r>
              <a:rPr lang="en-ZA" sz="2400" b="1" dirty="0"/>
              <a:t>SACMEQ Assembly Ministers</a:t>
            </a:r>
            <a:r>
              <a:rPr lang="en-ZA" sz="2400" dirty="0"/>
              <a:t>.</a:t>
            </a:r>
            <a:endParaRPr lang="en-US" sz="2400" dirty="0"/>
          </a:p>
          <a:p>
            <a:endParaRPr lang="en-US" sz="2400" dirty="0"/>
          </a:p>
          <a:p>
            <a:endParaRPr lang="en-US" sz="2000" dirty="0">
              <a:latin typeface="Arial Narrow" pitchFamily="34" charset="0"/>
            </a:endParaRPr>
          </a:p>
          <a:p>
            <a:pPr>
              <a:spcAft>
                <a:spcPts val="1000"/>
              </a:spcAft>
            </a:pPr>
            <a:endParaRPr lang="en-ZA" sz="2000" dirty="0">
              <a:ea typeface="Times New Roman"/>
              <a:cs typeface="Times New Roman"/>
            </a:endParaRPr>
          </a:p>
          <a:p>
            <a:pPr>
              <a:spcAft>
                <a:spcPts val="1000"/>
              </a:spcAft>
            </a:pPr>
            <a:endParaRPr lang="en-ZA" sz="2000" dirty="0">
              <a:ea typeface="Times New Roman"/>
              <a:cs typeface="Times New Roman"/>
            </a:endParaRPr>
          </a:p>
          <a:p>
            <a:pPr>
              <a:spcAft>
                <a:spcPts val="1000"/>
              </a:spcAft>
            </a:pPr>
            <a:endParaRPr lang="en-ZA" sz="2000" dirty="0">
              <a:ea typeface="Times New Roman"/>
              <a:cs typeface="Times New Roman"/>
            </a:endParaRPr>
          </a:p>
          <a:p>
            <a:pPr marL="0" indent="0">
              <a:spcAft>
                <a:spcPts val="1000"/>
              </a:spcAft>
              <a:buNone/>
            </a:pPr>
            <a:endParaRPr lang="en-US" sz="2000" dirty="0"/>
          </a:p>
          <a:p>
            <a:pPr marL="0" indent="0">
              <a:spcAft>
                <a:spcPts val="1000"/>
              </a:spcAft>
              <a:buNone/>
            </a:pPr>
            <a:endParaRPr lang="en-ZA" sz="2000" dirty="0">
              <a:ea typeface="Times New Roman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z="1800" smtClean="0">
                <a:solidFill>
                  <a:schemeClr val="tx1"/>
                </a:solidFill>
              </a:rPr>
              <a:pPr/>
              <a:t>56</a:t>
            </a:fld>
            <a:endParaRPr lang="en-ZA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134565"/>
            <a:ext cx="1691680" cy="6926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30069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4624"/>
            <a:ext cx="8028384" cy="908720"/>
          </a:xfrm>
        </p:spPr>
        <p:txBody>
          <a:bodyPr>
            <a:normAutofit/>
          </a:bodyPr>
          <a:lstStyle/>
          <a:p>
            <a:r>
              <a:rPr lang="en-ZA" sz="2800" b="1" dirty="0">
                <a:solidFill>
                  <a:srgbClr val="C0504D">
                    <a:lumMod val="75000"/>
                  </a:srgbClr>
                </a:solidFill>
              </a:rPr>
              <a:t>PROGRAMME 4…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91876"/>
            <a:ext cx="9144000" cy="5217444"/>
          </a:xfrm>
        </p:spPr>
        <p:txBody>
          <a:bodyPr>
            <a:noAutofit/>
          </a:bodyPr>
          <a:lstStyle/>
          <a:p>
            <a:pPr marL="0" indent="0">
              <a:spcAft>
                <a:spcPts val="1000"/>
              </a:spcAft>
              <a:buNone/>
            </a:pPr>
            <a:r>
              <a:rPr lang="en-ZA" sz="2000" b="1" dirty="0">
                <a:ea typeface="Times New Roman"/>
                <a:cs typeface="Times New Roman"/>
              </a:rPr>
              <a:t>NATIONAL ASSESSMENT AND PUBLIC EXAMINATION</a:t>
            </a:r>
          </a:p>
          <a:p>
            <a:pPr marL="0" indent="0" algn="just">
              <a:buNone/>
            </a:pPr>
            <a:r>
              <a:rPr lang="en-ZA" sz="2000" b="1" u="sng" dirty="0">
                <a:solidFill>
                  <a:prstClr val="black"/>
                </a:solidFill>
                <a:cs typeface="Times New Roman"/>
              </a:rPr>
              <a:t>Examinations and Assessments In School </a:t>
            </a:r>
          </a:p>
          <a:p>
            <a:pPr marL="0" indent="0">
              <a:buNone/>
            </a:pPr>
            <a:r>
              <a:rPr lang="en-ZA" sz="2400" b="1" dirty="0"/>
              <a:t>Setting and Moderation of NSC Question Papers</a:t>
            </a:r>
            <a:endParaRPr lang="en-ZA" sz="2400" dirty="0"/>
          </a:p>
          <a:p>
            <a:r>
              <a:rPr lang="en-ZA" sz="2400" dirty="0"/>
              <a:t>Of the </a:t>
            </a:r>
            <a:r>
              <a:rPr lang="en-ZA" sz="2400" b="1" dirty="0"/>
              <a:t>260 question papers </a:t>
            </a:r>
            <a:r>
              <a:rPr lang="en-ZA" sz="2400" dirty="0"/>
              <a:t>that are required, a total of </a:t>
            </a:r>
            <a:r>
              <a:rPr lang="en-ZA" sz="2400" b="1" dirty="0"/>
              <a:t>147 </a:t>
            </a:r>
            <a:r>
              <a:rPr lang="en-ZA" sz="2400" dirty="0"/>
              <a:t>NSC November 2018 question papers have been </a:t>
            </a:r>
            <a:r>
              <a:rPr lang="en-ZA" sz="2400" b="1" dirty="0"/>
              <a:t>set and moderated</a:t>
            </a:r>
            <a:r>
              <a:rPr lang="en-ZA" sz="2400" dirty="0"/>
              <a:t>.  </a:t>
            </a:r>
          </a:p>
          <a:p>
            <a:r>
              <a:rPr lang="en-ZA" sz="2400" b="1" dirty="0"/>
              <a:t>New subjects</a:t>
            </a:r>
            <a:r>
              <a:rPr lang="en-ZA" sz="2400" dirty="0"/>
              <a:t> namely; Technical Sciences, Technical Mathematics, South African Sign Language, Civil Technology (CT), Civil Services, CT Construction, CT Woodworking; Mechanical Technology (MT) Automotive, MT Fitting and Machining, MT Welding and Metalwork; Electrical Technology (ET) Digital Electronics, ET Electrical Power systems, ET Electronics </a:t>
            </a:r>
            <a:r>
              <a:rPr lang="en-ZA" sz="2400" b="1" dirty="0"/>
              <a:t>have been introduced, set and moderated in 2018</a:t>
            </a:r>
            <a:r>
              <a:rPr lang="en-ZA" sz="2400" dirty="0"/>
              <a:t>.                                        </a:t>
            </a:r>
          </a:p>
          <a:p>
            <a:pPr>
              <a:spcAft>
                <a:spcPts val="1000"/>
              </a:spcAft>
            </a:pPr>
            <a:endParaRPr lang="en-US" sz="2000" dirty="0"/>
          </a:p>
          <a:p>
            <a:pPr>
              <a:spcAft>
                <a:spcPts val="1000"/>
              </a:spcAft>
            </a:pPr>
            <a:endParaRPr lang="en-ZA" sz="2000" dirty="0">
              <a:ea typeface="Times New Roman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z="1800" smtClean="0">
                <a:solidFill>
                  <a:schemeClr val="tx1"/>
                </a:solidFill>
              </a:rPr>
              <a:pPr/>
              <a:t>57</a:t>
            </a:fld>
            <a:endParaRPr lang="en-ZA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134565"/>
            <a:ext cx="1691680" cy="6926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03597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4624"/>
            <a:ext cx="8028384" cy="908720"/>
          </a:xfrm>
        </p:spPr>
        <p:txBody>
          <a:bodyPr>
            <a:normAutofit/>
          </a:bodyPr>
          <a:lstStyle/>
          <a:p>
            <a:r>
              <a:rPr lang="en-ZA" sz="2800" b="1" dirty="0">
                <a:solidFill>
                  <a:srgbClr val="C0504D">
                    <a:lumMod val="75000"/>
                  </a:srgbClr>
                </a:solidFill>
              </a:rPr>
              <a:t>PROGRAMME 4…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19868"/>
            <a:ext cx="9144000" cy="5217444"/>
          </a:xfrm>
        </p:spPr>
        <p:txBody>
          <a:bodyPr>
            <a:noAutofit/>
          </a:bodyPr>
          <a:lstStyle/>
          <a:p>
            <a:pPr marL="0" indent="0">
              <a:spcAft>
                <a:spcPts val="1000"/>
              </a:spcAft>
              <a:buNone/>
            </a:pPr>
            <a:r>
              <a:rPr lang="en-ZA" sz="2000" b="1" dirty="0">
                <a:ea typeface="Times New Roman"/>
                <a:cs typeface="Times New Roman"/>
              </a:rPr>
              <a:t>NATIONAL ASSESSMENT AND PUBLIC EXAMINATION</a:t>
            </a:r>
          </a:p>
          <a:p>
            <a:pPr marL="0" indent="0" algn="just">
              <a:buNone/>
            </a:pPr>
            <a:r>
              <a:rPr lang="en-ZA" sz="2000" b="1" u="sng" dirty="0">
                <a:solidFill>
                  <a:prstClr val="black"/>
                </a:solidFill>
                <a:cs typeface="Times New Roman"/>
              </a:rPr>
              <a:t>Examinations and Assessments In School…</a:t>
            </a:r>
          </a:p>
          <a:p>
            <a:r>
              <a:rPr lang="en-ZA" sz="2000" dirty="0"/>
              <a:t>In addition, </a:t>
            </a:r>
            <a:r>
              <a:rPr lang="en-ZA" sz="2000" b="1" dirty="0"/>
              <a:t>2</a:t>
            </a:r>
            <a:r>
              <a:rPr lang="en-ZA" sz="2000" dirty="0"/>
              <a:t> back up </a:t>
            </a:r>
            <a:r>
              <a:rPr lang="en-ZA" sz="2000" b="1" dirty="0"/>
              <a:t>question papers </a:t>
            </a:r>
            <a:r>
              <a:rPr lang="en-ZA" sz="2000" dirty="0"/>
              <a:t>for</a:t>
            </a:r>
            <a:r>
              <a:rPr lang="en-ZA" sz="2000" b="1" dirty="0"/>
              <a:t> Information Technology P1 and Computer Applications Technology P1 </a:t>
            </a:r>
            <a:r>
              <a:rPr lang="en-ZA" sz="2000" dirty="0"/>
              <a:t>have been </a:t>
            </a:r>
            <a:r>
              <a:rPr lang="en-ZA" sz="2000" b="1" dirty="0"/>
              <a:t>set </a:t>
            </a:r>
            <a:r>
              <a:rPr lang="en-ZA" sz="2000" dirty="0"/>
              <a:t>and </a:t>
            </a:r>
            <a:r>
              <a:rPr lang="en-ZA" sz="2000" b="1" dirty="0"/>
              <a:t>moderated</a:t>
            </a:r>
            <a:r>
              <a:rPr lang="en-ZA" sz="2000" dirty="0"/>
              <a:t>. This </a:t>
            </a:r>
            <a:r>
              <a:rPr lang="en-ZA" sz="2000" dirty="0" smtClean="0"/>
              <a:t>brings </a:t>
            </a:r>
            <a:r>
              <a:rPr lang="en-ZA" sz="2000" dirty="0"/>
              <a:t>the </a:t>
            </a:r>
            <a:r>
              <a:rPr lang="en-ZA" sz="2000" dirty="0" smtClean="0"/>
              <a:t>total number </a:t>
            </a:r>
            <a:r>
              <a:rPr lang="en-ZA" sz="2000" dirty="0"/>
              <a:t>of question papers to </a:t>
            </a:r>
            <a:r>
              <a:rPr lang="en-ZA" sz="2000" b="1" dirty="0"/>
              <a:t>147</a:t>
            </a:r>
            <a:r>
              <a:rPr lang="en-ZA" sz="2000" dirty="0"/>
              <a:t>.</a:t>
            </a:r>
          </a:p>
          <a:p>
            <a:r>
              <a:rPr lang="en-ZA" sz="2000" b="1" dirty="0"/>
              <a:t>Of</a:t>
            </a:r>
            <a:r>
              <a:rPr lang="en-ZA" sz="2000" dirty="0"/>
              <a:t> the </a:t>
            </a:r>
            <a:r>
              <a:rPr lang="en-ZA" sz="2000" b="1" dirty="0"/>
              <a:t>147</a:t>
            </a:r>
            <a:r>
              <a:rPr lang="en-ZA" sz="2000" dirty="0"/>
              <a:t> </a:t>
            </a:r>
            <a:r>
              <a:rPr lang="en-ZA" sz="2000" b="1" dirty="0"/>
              <a:t>question papers</a:t>
            </a:r>
            <a:r>
              <a:rPr lang="en-ZA" sz="2000" dirty="0"/>
              <a:t>, </a:t>
            </a:r>
            <a:r>
              <a:rPr lang="en-ZA" sz="2000" b="1" dirty="0"/>
              <a:t>40 </a:t>
            </a:r>
            <a:r>
              <a:rPr lang="en-ZA" sz="2000" dirty="0"/>
              <a:t>are from the </a:t>
            </a:r>
            <a:r>
              <a:rPr lang="en-ZA" sz="2000" b="1" dirty="0"/>
              <a:t>question paper bank </a:t>
            </a:r>
            <a:r>
              <a:rPr lang="en-ZA" sz="2000" dirty="0"/>
              <a:t>(these are the question papers that were approved for the November 2017/Supplementary 2018 examination but not utilised as there were no enrolments). </a:t>
            </a:r>
          </a:p>
          <a:p>
            <a:r>
              <a:rPr lang="en-ZA" sz="2000" b="1" dirty="0"/>
              <a:t>109 </a:t>
            </a:r>
            <a:r>
              <a:rPr lang="en-ZA" sz="2000" dirty="0"/>
              <a:t>question papers have been </a:t>
            </a:r>
            <a:r>
              <a:rPr lang="en-ZA" sz="2000" b="1" dirty="0"/>
              <a:t>set and moderated</a:t>
            </a:r>
            <a:r>
              <a:rPr lang="en-ZA" sz="2000" dirty="0"/>
              <a:t>. </a:t>
            </a:r>
            <a:r>
              <a:rPr lang="en-ZA" sz="2000" b="1" dirty="0"/>
              <a:t>79</a:t>
            </a:r>
            <a:r>
              <a:rPr lang="en-ZA" sz="2000" dirty="0"/>
              <a:t> have been </a:t>
            </a:r>
            <a:r>
              <a:rPr lang="en-ZA" sz="2000" b="1" dirty="0"/>
              <a:t>externally</a:t>
            </a:r>
            <a:r>
              <a:rPr lang="en-ZA" sz="2000" dirty="0"/>
              <a:t> </a:t>
            </a:r>
            <a:r>
              <a:rPr lang="en-ZA" sz="2000" b="1" dirty="0"/>
              <a:t>moderated</a:t>
            </a:r>
            <a:r>
              <a:rPr lang="en-ZA" sz="2000" dirty="0"/>
              <a:t> </a:t>
            </a:r>
            <a:r>
              <a:rPr lang="en-ZA" sz="2000" b="1" dirty="0"/>
              <a:t>and approved by Umalusi </a:t>
            </a:r>
            <a:r>
              <a:rPr lang="en-ZA" sz="2000" dirty="0"/>
              <a:t>and </a:t>
            </a:r>
            <a:r>
              <a:rPr lang="en-ZA" sz="2000" b="1" dirty="0"/>
              <a:t>30</a:t>
            </a:r>
            <a:r>
              <a:rPr lang="en-ZA" sz="2000" dirty="0"/>
              <a:t> are still </a:t>
            </a:r>
            <a:r>
              <a:rPr lang="en-ZA" sz="2000" b="1" dirty="0"/>
              <a:t>undergoing external moderation. </a:t>
            </a:r>
          </a:p>
          <a:p>
            <a:pPr marL="0" indent="0">
              <a:buNone/>
            </a:pPr>
            <a:r>
              <a:rPr lang="en-ZA" sz="2000" b="1" dirty="0"/>
              <a:t>Writing of the 2018 SC May/June examination</a:t>
            </a:r>
            <a:endParaRPr lang="en-ZA" sz="2000" dirty="0"/>
          </a:p>
          <a:p>
            <a:r>
              <a:rPr lang="en-ZA" sz="2000" b="1" dirty="0"/>
              <a:t>128 </a:t>
            </a:r>
            <a:r>
              <a:rPr lang="en-ZA" sz="2000" dirty="0"/>
              <a:t>question papers for May/June 2018 Examinations were </a:t>
            </a:r>
            <a:r>
              <a:rPr lang="en-ZA" sz="2000" b="1" dirty="0"/>
              <a:t>written</a:t>
            </a:r>
            <a:r>
              <a:rPr lang="en-ZA" sz="2000" dirty="0"/>
              <a:t> from 22 May to 29 June 2018.  The total number of </a:t>
            </a:r>
            <a:r>
              <a:rPr lang="en-ZA" sz="2000" b="1" dirty="0"/>
              <a:t>candidates</a:t>
            </a:r>
            <a:r>
              <a:rPr lang="en-ZA" sz="2000" dirty="0"/>
              <a:t> that </a:t>
            </a:r>
            <a:r>
              <a:rPr lang="en-ZA" sz="2000" b="1" dirty="0"/>
              <a:t>enrolled</a:t>
            </a:r>
            <a:r>
              <a:rPr lang="en-ZA" sz="2000" dirty="0"/>
              <a:t> were </a:t>
            </a:r>
            <a:r>
              <a:rPr lang="en-ZA" sz="2000" b="1" dirty="0"/>
              <a:t>164 306</a:t>
            </a:r>
            <a:r>
              <a:rPr lang="en-ZA" sz="2000" dirty="0"/>
              <a:t>.</a:t>
            </a:r>
          </a:p>
          <a:p>
            <a:pPr>
              <a:spcAft>
                <a:spcPts val="1000"/>
              </a:spcAft>
            </a:pPr>
            <a:endParaRPr lang="en-US" dirty="0"/>
          </a:p>
          <a:p>
            <a:pPr>
              <a:spcAft>
                <a:spcPts val="1000"/>
              </a:spcAft>
            </a:pPr>
            <a:endParaRPr lang="en-ZA" dirty="0">
              <a:ea typeface="Times New Roman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z="1800" b="1" smtClean="0">
                <a:solidFill>
                  <a:prstClr val="black">
                    <a:tint val="75000"/>
                  </a:prstClr>
                </a:solidFill>
              </a:rPr>
              <a:pPr/>
              <a:t>58</a:t>
            </a:fld>
            <a:endParaRPr lang="en-ZA" b="1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134565"/>
            <a:ext cx="1691680" cy="6926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89321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91876"/>
            <a:ext cx="9144000" cy="52174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ZA" sz="2000" b="1" u="sng" dirty="0">
                <a:solidFill>
                  <a:prstClr val="black"/>
                </a:solidFill>
                <a:cs typeface="Times New Roman"/>
              </a:rPr>
              <a:t>Examinations and Assessments in School…</a:t>
            </a:r>
          </a:p>
          <a:p>
            <a:pPr marL="0" indent="0">
              <a:buNone/>
            </a:pPr>
            <a:endParaRPr lang="en-ZA" sz="2000" b="1" dirty="0"/>
          </a:p>
          <a:p>
            <a:pPr marL="0" indent="0">
              <a:buNone/>
            </a:pPr>
            <a:r>
              <a:rPr lang="en-ZA" sz="2000" b="1" dirty="0"/>
              <a:t>Provincial Review Visits</a:t>
            </a:r>
            <a:endParaRPr lang="en-ZA" sz="2000" dirty="0"/>
          </a:p>
          <a:p>
            <a:r>
              <a:rPr lang="en-ZA" sz="2000" dirty="0"/>
              <a:t>An </a:t>
            </a:r>
            <a:r>
              <a:rPr lang="en-ZA" sz="2000" b="1" dirty="0"/>
              <a:t>annual review </a:t>
            </a:r>
            <a:r>
              <a:rPr lang="en-ZA" sz="2000" dirty="0"/>
              <a:t>and </a:t>
            </a:r>
            <a:r>
              <a:rPr lang="en-ZA" sz="2000" b="1" dirty="0"/>
              <a:t>evaluation</a:t>
            </a:r>
            <a:r>
              <a:rPr lang="en-ZA" sz="2000" dirty="0"/>
              <a:t> of the </a:t>
            </a:r>
            <a:r>
              <a:rPr lang="en-ZA" sz="2000" b="1" dirty="0"/>
              <a:t>national examination system</a:t>
            </a:r>
            <a:r>
              <a:rPr lang="en-ZA" sz="2000" dirty="0"/>
              <a:t> was </a:t>
            </a:r>
            <a:r>
              <a:rPr lang="en-ZA" sz="2000" b="1" dirty="0"/>
              <a:t>conducted</a:t>
            </a:r>
            <a:r>
              <a:rPr lang="en-ZA" sz="2000" dirty="0"/>
              <a:t> from 08 May 2018 to 29 June 2018.</a:t>
            </a:r>
          </a:p>
          <a:p>
            <a:endParaRPr lang="en-ZA" sz="2000" dirty="0"/>
          </a:p>
          <a:p>
            <a:pPr marL="0" indent="0">
              <a:buNone/>
            </a:pPr>
            <a:r>
              <a:rPr lang="en-US" sz="2000" b="1" dirty="0"/>
              <a:t>Quality Assurance of the marking of the 2018 NSC Supplementary Examination </a:t>
            </a:r>
            <a:endParaRPr lang="en-ZA" sz="2000" dirty="0"/>
          </a:p>
          <a:p>
            <a:r>
              <a:rPr lang="en-US" sz="2000" dirty="0"/>
              <a:t>The </a:t>
            </a:r>
            <a:r>
              <a:rPr lang="en-US" sz="2000" b="1" dirty="0"/>
              <a:t>marking</a:t>
            </a:r>
            <a:r>
              <a:rPr lang="en-US" sz="2000" dirty="0"/>
              <a:t> of the 2018 </a:t>
            </a:r>
            <a:r>
              <a:rPr lang="en-US" sz="2000" b="1" dirty="0"/>
              <a:t>NSC Supplementary examination </a:t>
            </a:r>
            <a:r>
              <a:rPr lang="en-US" sz="2000" dirty="0"/>
              <a:t>took place from 31 March 2018 to 10 April 2018, across all PEDs. </a:t>
            </a:r>
          </a:p>
          <a:p>
            <a:r>
              <a:rPr lang="en-US" sz="2000" dirty="0"/>
              <a:t>The DBE deployed onsite </a:t>
            </a:r>
            <a:r>
              <a:rPr lang="en-US" sz="2000" b="1" dirty="0"/>
              <a:t>moderators</a:t>
            </a:r>
            <a:r>
              <a:rPr lang="en-US" sz="2000" dirty="0"/>
              <a:t> to observe and support the </a:t>
            </a:r>
            <a:r>
              <a:rPr lang="en-US" sz="2000" b="1" dirty="0"/>
              <a:t>marker training </a:t>
            </a:r>
            <a:r>
              <a:rPr lang="en-US" sz="2000" dirty="0"/>
              <a:t>and to </a:t>
            </a:r>
            <a:r>
              <a:rPr lang="en-ZA" sz="2000" dirty="0"/>
              <a:t>conduct onsite </a:t>
            </a:r>
            <a:r>
              <a:rPr lang="en-ZA" sz="2000" b="1" dirty="0"/>
              <a:t>moderation of marked scripts</a:t>
            </a:r>
            <a:r>
              <a:rPr lang="en-ZA" sz="2000" dirty="0"/>
              <a:t>. </a:t>
            </a:r>
          </a:p>
          <a:p>
            <a:r>
              <a:rPr lang="en-US" sz="2000" b="1" dirty="0"/>
              <a:t>7 large enrolment subjects </a:t>
            </a:r>
            <a:r>
              <a:rPr lang="en-US" sz="2000" dirty="0"/>
              <a:t>formed the focus of the </a:t>
            </a:r>
            <a:r>
              <a:rPr lang="en-US" sz="2000" b="1" dirty="0"/>
              <a:t>onsite and post marking moderation</a:t>
            </a:r>
            <a:r>
              <a:rPr lang="en-US" sz="2000" dirty="0"/>
              <a:t> across all provinces </a:t>
            </a:r>
            <a:r>
              <a:rPr lang="en-US" sz="2000" dirty="0" smtClean="0"/>
              <a:t>sampled.</a:t>
            </a:r>
            <a:endParaRPr lang="en-US" sz="2000" dirty="0"/>
          </a:p>
          <a:p>
            <a:endParaRPr lang="en-ZA" dirty="0"/>
          </a:p>
          <a:p>
            <a:pPr marL="0" indent="0">
              <a:buNone/>
            </a:pP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z="1800" smtClean="0">
                <a:solidFill>
                  <a:prstClr val="black">
                    <a:tint val="75000"/>
                  </a:prstClr>
                </a:solidFill>
              </a:rPr>
              <a:pPr/>
              <a:t>59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04056" y="0"/>
            <a:ext cx="8028384" cy="908720"/>
          </a:xfrm>
        </p:spPr>
        <p:txBody>
          <a:bodyPr>
            <a:normAutofit/>
          </a:bodyPr>
          <a:lstStyle/>
          <a:p>
            <a:r>
              <a:rPr lang="en-ZA" sz="2800" b="1" dirty="0">
                <a:solidFill>
                  <a:srgbClr val="C0504D">
                    <a:lumMod val="75000"/>
                  </a:srgbClr>
                </a:solidFill>
              </a:rPr>
              <a:t>PROGRAMME 4…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34565"/>
            <a:ext cx="1691680" cy="69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4855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PROGRAMMES OF THE DBE</a:t>
            </a:r>
            <a:endParaRPr lang="en-ZA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588" indent="20638" algn="just">
              <a:buNone/>
              <a:defRPr/>
            </a:pPr>
            <a:r>
              <a:rPr lang="en-GB" sz="1800" dirty="0"/>
              <a:t>The </a:t>
            </a:r>
            <a:r>
              <a:rPr lang="en-GB" sz="1800" b="1" dirty="0"/>
              <a:t>ANNUAL PERFORMANCE PLAN </a:t>
            </a:r>
            <a:r>
              <a:rPr lang="en-GB" sz="1800" dirty="0"/>
              <a:t>summarises the priorities of the DBE as aligned to the</a:t>
            </a:r>
            <a:r>
              <a:rPr lang="en-GB" sz="1800" b="1" dirty="0"/>
              <a:t> </a:t>
            </a:r>
            <a:r>
              <a:rPr lang="en-GB" sz="1800" b="1" i="1" dirty="0"/>
              <a:t>Delivery Agreement</a:t>
            </a:r>
            <a:r>
              <a:rPr lang="en-GB" sz="1800" b="1" dirty="0"/>
              <a:t> of </a:t>
            </a:r>
            <a:r>
              <a:rPr lang="en-US" sz="1800" b="1" dirty="0"/>
              <a:t>OUTCOME 1</a:t>
            </a:r>
            <a:r>
              <a:rPr lang="en-US" sz="1800" b="1" i="1" dirty="0"/>
              <a:t>: Improving the Quality of Basic Education</a:t>
            </a:r>
            <a:r>
              <a:rPr lang="en-US" sz="1800" b="1" dirty="0"/>
              <a:t> </a:t>
            </a:r>
            <a:r>
              <a:rPr lang="en-GB" sz="1800" dirty="0"/>
              <a:t>and the </a:t>
            </a:r>
            <a:r>
              <a:rPr lang="en-GB" sz="1800" b="1" dirty="0"/>
              <a:t>Action Plan to 2019: </a:t>
            </a:r>
            <a:r>
              <a:rPr lang="en-GB" sz="1800" b="1" i="1" dirty="0"/>
              <a:t>Towards the Realisation of Schooling 2030</a:t>
            </a:r>
            <a:r>
              <a:rPr lang="en-GB" sz="1800" b="1" dirty="0"/>
              <a:t>.</a:t>
            </a:r>
          </a:p>
          <a:p>
            <a:pPr marL="1588" indent="-1588" algn="just">
              <a:buNone/>
              <a:defRPr/>
            </a:pPr>
            <a:r>
              <a:rPr lang="en-US" sz="1800" dirty="0"/>
              <a:t>	The activities of the DBE have been structured into five </a:t>
            </a:r>
            <a:r>
              <a:rPr lang="en-GB" sz="1800" dirty="0"/>
              <a:t>programmes</a:t>
            </a:r>
            <a:r>
              <a:rPr lang="en-US" sz="1800" dirty="0"/>
              <a:t> as elaborated in the Annual Performance Plan:</a:t>
            </a:r>
          </a:p>
          <a:p>
            <a:pPr algn="just">
              <a:lnSpc>
                <a:spcPct val="150000"/>
              </a:lnSpc>
              <a:defRPr/>
            </a:pPr>
            <a:r>
              <a:rPr lang="en-US" sz="1800" b="1" u="sng" dirty="0"/>
              <a:t>PROGRAMME 1</a:t>
            </a:r>
            <a:r>
              <a:rPr lang="en-US" sz="1800" b="1" dirty="0"/>
              <a:t>: ADMINISTRATION</a:t>
            </a:r>
          </a:p>
          <a:p>
            <a:pPr algn="just">
              <a:lnSpc>
                <a:spcPct val="150000"/>
              </a:lnSpc>
              <a:defRPr/>
            </a:pPr>
            <a:r>
              <a:rPr lang="en-US" sz="1800" b="1" u="sng" dirty="0"/>
              <a:t>PROGRAMME 2</a:t>
            </a:r>
            <a:r>
              <a:rPr lang="en-US" sz="1800" b="1" dirty="0"/>
              <a:t>: CURRICULUM POLICY, SUPPORT AND MONITORING</a:t>
            </a:r>
          </a:p>
          <a:p>
            <a:pPr algn="just">
              <a:lnSpc>
                <a:spcPct val="150000"/>
              </a:lnSpc>
              <a:defRPr/>
            </a:pPr>
            <a:r>
              <a:rPr lang="en-US" sz="1800" b="1" u="sng" dirty="0"/>
              <a:t>PROGRAMME 3</a:t>
            </a:r>
            <a:r>
              <a:rPr lang="en-US" sz="1800" b="1" dirty="0"/>
              <a:t>: TEACHERS, EDUCATION HUMAN RESOURCES AND 		   	        	   INSTITUTIONAL DEVELOPMENT</a:t>
            </a:r>
          </a:p>
          <a:p>
            <a:pPr algn="just">
              <a:lnSpc>
                <a:spcPct val="150000"/>
              </a:lnSpc>
              <a:defRPr/>
            </a:pPr>
            <a:r>
              <a:rPr lang="en-US" sz="1800" b="1" u="sng" dirty="0"/>
              <a:t>PROGRAMME 4</a:t>
            </a:r>
            <a:r>
              <a:rPr lang="en-US" sz="1800" b="1" dirty="0"/>
              <a:t>: PLANNING, INFORMATION AND ASSESSMENT</a:t>
            </a:r>
          </a:p>
          <a:p>
            <a:pPr algn="just">
              <a:lnSpc>
                <a:spcPct val="150000"/>
              </a:lnSpc>
              <a:defRPr/>
            </a:pPr>
            <a:r>
              <a:rPr lang="en-US" sz="1800" b="1" u="sng" dirty="0"/>
              <a:t>PROGRAMME 5</a:t>
            </a:r>
            <a:r>
              <a:rPr lang="en-US" sz="1800" b="1" dirty="0"/>
              <a:t>: EDUCATIONAL ENRICHMENT SERVICES</a:t>
            </a:r>
          </a:p>
          <a:p>
            <a:endParaRPr lang="en-ZA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z="1800" smtClean="0">
                <a:solidFill>
                  <a:schemeClr val="tx1"/>
                </a:solidFill>
              </a:rPr>
              <a:pPr/>
              <a:t>6</a:t>
            </a:fld>
            <a:endParaRPr lang="en-ZA" sz="18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34565"/>
            <a:ext cx="1691680" cy="69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7646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773731"/>
            <a:ext cx="8712968" cy="5217444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ZA" sz="2800" b="1" u="sng" dirty="0">
                <a:solidFill>
                  <a:prstClr val="black"/>
                </a:solidFill>
                <a:cs typeface="Times New Roman"/>
              </a:rPr>
              <a:t>Examinations and Assessments In School </a:t>
            </a:r>
          </a:p>
          <a:p>
            <a:pPr marL="0" lvl="0" indent="0">
              <a:buNone/>
            </a:pPr>
            <a:r>
              <a:rPr lang="en-US" sz="2800" b="1" dirty="0" err="1">
                <a:solidFill>
                  <a:prstClr val="black"/>
                </a:solidFill>
              </a:rPr>
              <a:t>Standardisation</a:t>
            </a:r>
            <a:r>
              <a:rPr lang="en-US" sz="2800" b="1" dirty="0">
                <a:solidFill>
                  <a:prstClr val="black"/>
                </a:solidFill>
              </a:rPr>
              <a:t> of the marking of the 2018 SC Examination </a:t>
            </a:r>
            <a:endParaRPr lang="en-ZA" sz="2800" dirty="0">
              <a:solidFill>
                <a:prstClr val="black"/>
              </a:solidFill>
            </a:endParaRPr>
          </a:p>
          <a:p>
            <a:pPr lvl="0"/>
            <a:r>
              <a:rPr lang="en-US" sz="2800" dirty="0">
                <a:solidFill>
                  <a:prstClr val="black"/>
                </a:solidFill>
              </a:rPr>
              <a:t>The </a:t>
            </a:r>
            <a:r>
              <a:rPr lang="en-US" sz="2800" b="1" dirty="0">
                <a:solidFill>
                  <a:prstClr val="black"/>
                </a:solidFill>
              </a:rPr>
              <a:t>Marking </a:t>
            </a:r>
            <a:r>
              <a:rPr lang="en-US" sz="2800" b="1" dirty="0" err="1">
                <a:solidFill>
                  <a:prstClr val="black"/>
                </a:solidFill>
              </a:rPr>
              <a:t>Standardisation</a:t>
            </a:r>
            <a:r>
              <a:rPr lang="en-US" sz="2800" b="1" dirty="0">
                <a:solidFill>
                  <a:prstClr val="black"/>
                </a:solidFill>
              </a:rPr>
              <a:t> Meetings </a:t>
            </a:r>
            <a:r>
              <a:rPr lang="en-US" sz="2800" dirty="0">
                <a:solidFill>
                  <a:prstClr val="black"/>
                </a:solidFill>
              </a:rPr>
              <a:t>were conducted from 28 May 2018 to 05 July 2018. </a:t>
            </a:r>
          </a:p>
          <a:p>
            <a:pPr marL="0" indent="0">
              <a:buNone/>
            </a:pPr>
            <a:r>
              <a:rPr lang="en-US" sz="2800" b="1" dirty="0"/>
              <a:t>Quality Assurance of SBA Implementation in provinces </a:t>
            </a:r>
            <a:endParaRPr lang="en-ZA" sz="2800" dirty="0"/>
          </a:p>
          <a:p>
            <a:r>
              <a:rPr lang="en-US" sz="2800" dirty="0"/>
              <a:t>The Phase 1 </a:t>
            </a:r>
            <a:r>
              <a:rPr lang="en-US" sz="2800" b="1" dirty="0"/>
              <a:t>Quality Assurance of School-Based Assessment </a:t>
            </a:r>
            <a:r>
              <a:rPr lang="en-US" sz="2800" dirty="0"/>
              <a:t>(SBA) implementation was conducted in all provinces from 25 June - 15 July 2018. </a:t>
            </a:r>
          </a:p>
          <a:p>
            <a:r>
              <a:rPr lang="en-US" sz="2800" dirty="0"/>
              <a:t>In each province </a:t>
            </a:r>
            <a:r>
              <a:rPr lang="en-US" sz="2800" b="1" dirty="0"/>
              <a:t>2 districts, </a:t>
            </a:r>
            <a:r>
              <a:rPr lang="en-US" sz="2800" dirty="0"/>
              <a:t>and</a:t>
            </a:r>
            <a:r>
              <a:rPr lang="en-US" sz="2800" b="1" dirty="0"/>
              <a:t> 10 schools </a:t>
            </a:r>
            <a:r>
              <a:rPr lang="en-US" sz="2800" dirty="0"/>
              <a:t>per district were </a:t>
            </a:r>
            <a:r>
              <a:rPr lang="en-US" sz="2800" b="1" dirty="0"/>
              <a:t>sampled for moderation</a:t>
            </a:r>
            <a:r>
              <a:rPr lang="en-US" sz="2800" dirty="0"/>
              <a:t>. </a:t>
            </a:r>
          </a:p>
          <a:p>
            <a:endParaRPr lang="en-US" dirty="0"/>
          </a:p>
          <a:p>
            <a:endParaRPr lang="en-ZA" dirty="0"/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z="1800" smtClean="0">
                <a:solidFill>
                  <a:prstClr val="black">
                    <a:tint val="75000"/>
                  </a:prstClr>
                </a:solidFill>
              </a:rPr>
              <a:pPr/>
              <a:t>60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04056" y="72008"/>
            <a:ext cx="8028384" cy="908720"/>
          </a:xfrm>
        </p:spPr>
        <p:txBody>
          <a:bodyPr>
            <a:normAutofit/>
          </a:bodyPr>
          <a:lstStyle/>
          <a:p>
            <a:r>
              <a:rPr lang="en-ZA" sz="2800" b="1" dirty="0">
                <a:solidFill>
                  <a:srgbClr val="C0504D">
                    <a:lumMod val="75000"/>
                  </a:srgbClr>
                </a:solidFill>
              </a:rPr>
              <a:t>PROGRAMME 4…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34565"/>
            <a:ext cx="1691680" cy="69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8271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712372"/>
            <a:ext cx="8712968" cy="52174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ZA" sz="2400" b="1" u="sng" dirty="0">
                <a:solidFill>
                  <a:prstClr val="black"/>
                </a:solidFill>
                <a:cs typeface="Times New Roman"/>
              </a:rPr>
              <a:t>Examination Administration</a:t>
            </a:r>
            <a:endParaRPr lang="en-US" sz="2400" b="1" dirty="0"/>
          </a:p>
          <a:p>
            <a:pPr marL="0" indent="0">
              <a:buNone/>
            </a:pPr>
            <a:r>
              <a:rPr lang="en-ZA" sz="2400" b="1" dirty="0"/>
              <a:t>Remarking of the 2017 NSC Examinations</a:t>
            </a:r>
          </a:p>
          <a:p>
            <a:r>
              <a:rPr lang="en-ZA" sz="2400" dirty="0"/>
              <a:t>Remark </a:t>
            </a:r>
            <a:r>
              <a:rPr lang="en-ZA" sz="2400" b="1" dirty="0"/>
              <a:t>results released </a:t>
            </a:r>
            <a:r>
              <a:rPr lang="en-ZA" sz="2400" dirty="0"/>
              <a:t>to candidates</a:t>
            </a:r>
          </a:p>
          <a:p>
            <a:pPr marL="0" indent="0">
              <a:buNone/>
            </a:pPr>
            <a:r>
              <a:rPr lang="en-ZA" sz="2400" b="1" dirty="0"/>
              <a:t>Supplementary Examinations 2018 </a:t>
            </a:r>
          </a:p>
          <a:p>
            <a:r>
              <a:rPr lang="en-ZA" sz="2400" b="1" dirty="0"/>
              <a:t>93 338 candidates </a:t>
            </a:r>
            <a:r>
              <a:rPr lang="en-ZA" sz="2400" dirty="0"/>
              <a:t>were </a:t>
            </a:r>
            <a:r>
              <a:rPr lang="en-ZA" sz="2400" b="1" dirty="0"/>
              <a:t>registered</a:t>
            </a:r>
            <a:r>
              <a:rPr lang="en-ZA" sz="2400" dirty="0"/>
              <a:t>  for this examination. </a:t>
            </a:r>
          </a:p>
          <a:p>
            <a:r>
              <a:rPr lang="en-ZA" sz="2400" dirty="0"/>
              <a:t>Marks were captured and </a:t>
            </a:r>
            <a:r>
              <a:rPr lang="en-ZA" sz="2400" b="1" dirty="0"/>
              <a:t>results</a:t>
            </a:r>
            <a:r>
              <a:rPr lang="en-ZA" sz="2400" dirty="0"/>
              <a:t> have been processed and </a:t>
            </a:r>
            <a:r>
              <a:rPr lang="en-ZA" sz="2400" b="1" dirty="0"/>
              <a:t>released</a:t>
            </a:r>
            <a:r>
              <a:rPr lang="en-ZA" sz="2400" dirty="0"/>
              <a:t>.</a:t>
            </a:r>
          </a:p>
          <a:p>
            <a:pPr marL="0" indent="0">
              <a:buNone/>
            </a:pPr>
            <a:r>
              <a:rPr lang="en-ZA" sz="2400" b="1" dirty="0"/>
              <a:t>Senior Certificate Examination (SC) 2018</a:t>
            </a:r>
            <a:r>
              <a:rPr lang="en-ZA" sz="2400" dirty="0"/>
              <a:t> </a:t>
            </a:r>
          </a:p>
          <a:p>
            <a:r>
              <a:rPr lang="en-ZA" sz="2400" b="1" dirty="0"/>
              <a:t>164 306 candidates </a:t>
            </a:r>
            <a:r>
              <a:rPr lang="en-ZA" sz="2400" dirty="0"/>
              <a:t>were </a:t>
            </a:r>
            <a:r>
              <a:rPr lang="en-ZA" sz="2400" b="1" dirty="0"/>
              <a:t>registered</a:t>
            </a:r>
            <a:r>
              <a:rPr lang="en-ZA" sz="2400" dirty="0"/>
              <a:t> for this examination.</a:t>
            </a:r>
          </a:p>
          <a:p>
            <a:r>
              <a:rPr lang="en-ZA" sz="2400" b="1" dirty="0"/>
              <a:t>1 126 examination centres</a:t>
            </a:r>
            <a:r>
              <a:rPr lang="en-ZA" sz="2400" dirty="0"/>
              <a:t> were </a:t>
            </a:r>
            <a:r>
              <a:rPr lang="en-ZA" sz="2400" b="1" dirty="0"/>
              <a:t>registered</a:t>
            </a:r>
            <a:r>
              <a:rPr lang="en-ZA" sz="2400" dirty="0"/>
              <a:t> for this examination</a:t>
            </a:r>
          </a:p>
          <a:p>
            <a:pPr marL="0" indent="0">
              <a:buNone/>
            </a:pPr>
            <a:r>
              <a:rPr lang="en-ZA" sz="2400" b="1" dirty="0"/>
              <a:t>National Senior Certificate (NSC) 2018</a:t>
            </a:r>
            <a:r>
              <a:rPr lang="en-ZA" sz="2400" dirty="0"/>
              <a:t> </a:t>
            </a:r>
          </a:p>
          <a:p>
            <a:r>
              <a:rPr lang="en-ZA" sz="2400" b="1" dirty="0"/>
              <a:t>632 225 full-time candidates </a:t>
            </a:r>
            <a:r>
              <a:rPr lang="en-ZA" sz="2400" dirty="0"/>
              <a:t>have been registered on the  </a:t>
            </a:r>
            <a:r>
              <a:rPr lang="en-ZA" sz="2400" b="1" dirty="0"/>
              <a:t>IECS</a:t>
            </a:r>
            <a:r>
              <a:rPr lang="en-ZA" sz="2400" dirty="0"/>
              <a:t> and is under-going verification. </a:t>
            </a:r>
          </a:p>
          <a:p>
            <a:pPr marL="0" indent="0">
              <a:buNone/>
            </a:pPr>
            <a:endParaRPr lang="en-ZA" dirty="0"/>
          </a:p>
          <a:p>
            <a:pPr marL="0" indent="0">
              <a:buNone/>
            </a:pPr>
            <a:endParaRPr lang="en-ZA" dirty="0"/>
          </a:p>
          <a:p>
            <a:endParaRPr lang="en-ZA" dirty="0"/>
          </a:p>
          <a:p>
            <a:endParaRPr lang="en-US" dirty="0"/>
          </a:p>
          <a:p>
            <a:pPr marL="0" indent="0">
              <a:buNone/>
            </a:pP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z="1800" smtClean="0">
                <a:solidFill>
                  <a:prstClr val="black">
                    <a:tint val="75000"/>
                  </a:prstClr>
                </a:solidFill>
              </a:rPr>
              <a:pPr/>
              <a:t>61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04056" y="86171"/>
            <a:ext cx="8028384" cy="678533"/>
          </a:xfrm>
        </p:spPr>
        <p:txBody>
          <a:bodyPr>
            <a:normAutofit/>
          </a:bodyPr>
          <a:lstStyle/>
          <a:p>
            <a:r>
              <a:rPr lang="en-ZA" sz="2800" b="1" dirty="0">
                <a:solidFill>
                  <a:srgbClr val="C0504D">
                    <a:lumMod val="75000"/>
                  </a:srgbClr>
                </a:solidFill>
              </a:rPr>
              <a:t>PROGRAMME 4…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34565"/>
            <a:ext cx="1691680" cy="69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6376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82898"/>
            <a:ext cx="9144000" cy="55864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ZA" sz="2400" b="1" u="sng" dirty="0">
                <a:solidFill>
                  <a:prstClr val="black"/>
                </a:solidFill>
                <a:cs typeface="Times New Roman"/>
              </a:rPr>
              <a:t>Examination Administration</a:t>
            </a:r>
          </a:p>
          <a:p>
            <a:pPr marL="0" indent="0">
              <a:buNone/>
            </a:pPr>
            <a:r>
              <a:rPr lang="en-ZA" sz="2400" b="1" dirty="0"/>
              <a:t>New Technologies</a:t>
            </a:r>
          </a:p>
          <a:p>
            <a:r>
              <a:rPr lang="en-ZA" sz="2400" b="1" dirty="0"/>
              <a:t>e-Matric - Online Application </a:t>
            </a:r>
            <a:r>
              <a:rPr lang="en-ZA" sz="2400" dirty="0"/>
              <a:t>for </a:t>
            </a:r>
            <a:r>
              <a:rPr lang="en-ZA" sz="2400" b="1" dirty="0"/>
              <a:t>re-issue of certificates </a:t>
            </a:r>
            <a:r>
              <a:rPr lang="en-ZA" sz="2400" dirty="0"/>
              <a:t>has been </a:t>
            </a:r>
            <a:r>
              <a:rPr lang="en-ZA" sz="2400" b="1" dirty="0"/>
              <a:t>designed</a:t>
            </a:r>
            <a:r>
              <a:rPr lang="en-ZA" sz="2400" dirty="0"/>
              <a:t>.</a:t>
            </a:r>
          </a:p>
          <a:p>
            <a:r>
              <a:rPr lang="en-ZA" sz="2400" b="1" dirty="0"/>
              <a:t>Business Intelligence system </a:t>
            </a:r>
            <a:r>
              <a:rPr lang="en-ZA" sz="2400" dirty="0"/>
              <a:t>customised for NSC data management.</a:t>
            </a:r>
          </a:p>
          <a:p>
            <a:r>
              <a:rPr lang="en-ZA" sz="2400" dirty="0"/>
              <a:t>Task Team for the </a:t>
            </a:r>
            <a:r>
              <a:rPr lang="en-ZA" sz="2400" b="1" dirty="0"/>
              <a:t>redesign</a:t>
            </a:r>
            <a:r>
              <a:rPr lang="en-ZA" sz="2400" dirty="0"/>
              <a:t> of the </a:t>
            </a:r>
            <a:r>
              <a:rPr lang="en-ZA" sz="2400" b="1" dirty="0"/>
              <a:t>Examination Computer System </a:t>
            </a:r>
            <a:r>
              <a:rPr lang="en-ZA" sz="2400" dirty="0"/>
              <a:t>approved.</a:t>
            </a:r>
          </a:p>
          <a:p>
            <a:pPr marL="0" indent="0">
              <a:buNone/>
            </a:pPr>
            <a:r>
              <a:rPr lang="en-ZA" sz="2400" b="1" dirty="0"/>
              <a:t>Data Management</a:t>
            </a:r>
            <a:r>
              <a:rPr lang="en-ZA" sz="2400" dirty="0"/>
              <a:t>: </a:t>
            </a:r>
          </a:p>
          <a:p>
            <a:r>
              <a:rPr lang="en-ZA" sz="2400" dirty="0"/>
              <a:t>Grade 3, 6, 9 &amp; 12 </a:t>
            </a:r>
            <a:r>
              <a:rPr lang="en-ZA" sz="2400" b="1" dirty="0"/>
              <a:t>assessment data </a:t>
            </a:r>
            <a:r>
              <a:rPr lang="en-ZA" sz="2400" dirty="0"/>
              <a:t>for the first quarter has been collect and </a:t>
            </a:r>
            <a:r>
              <a:rPr lang="en-ZA" sz="2400" b="1" dirty="0"/>
              <a:t>analysed </a:t>
            </a:r>
          </a:p>
          <a:p>
            <a:r>
              <a:rPr lang="en-ZA" sz="2400" dirty="0"/>
              <a:t>NSC </a:t>
            </a:r>
            <a:r>
              <a:rPr lang="en-ZA" sz="2400" b="1" dirty="0"/>
              <a:t>data requests </a:t>
            </a:r>
            <a:r>
              <a:rPr lang="en-ZA" sz="2400" dirty="0"/>
              <a:t>have been </a:t>
            </a:r>
            <a:r>
              <a:rPr lang="en-ZA" sz="2400" b="1" dirty="0"/>
              <a:t>processed</a:t>
            </a:r>
            <a:r>
              <a:rPr lang="en-ZA" sz="240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z="1800" smtClean="0">
                <a:solidFill>
                  <a:prstClr val="black">
                    <a:tint val="75000"/>
                  </a:prstClr>
                </a:solidFill>
              </a:rPr>
              <a:pPr/>
              <a:t>62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04056" y="86171"/>
            <a:ext cx="8028384" cy="678533"/>
          </a:xfrm>
        </p:spPr>
        <p:txBody>
          <a:bodyPr>
            <a:normAutofit/>
          </a:bodyPr>
          <a:lstStyle/>
          <a:p>
            <a:r>
              <a:rPr lang="en-ZA" sz="2800" b="1" dirty="0">
                <a:solidFill>
                  <a:srgbClr val="C0504D">
                    <a:lumMod val="75000"/>
                  </a:srgbClr>
                </a:solidFill>
              </a:rPr>
              <a:t>PROGRAMME 4…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34565"/>
            <a:ext cx="1691680" cy="69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6106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476672"/>
            <a:ext cx="8784976" cy="5545193"/>
          </a:xfrm>
        </p:spPr>
        <p:txBody>
          <a:bodyPr>
            <a:noAutofit/>
          </a:bodyPr>
          <a:lstStyle/>
          <a:p>
            <a:pPr marL="0" lvl="0" indent="0" algn="just">
              <a:lnSpc>
                <a:spcPct val="115000"/>
              </a:lnSpc>
              <a:buNone/>
            </a:pPr>
            <a:r>
              <a:rPr lang="en-US" sz="2400" b="1" u="sng" dirty="0">
                <a:solidFill>
                  <a:prstClr val="black"/>
                </a:solidFill>
                <a:ea typeface="Times New Roman"/>
                <a:cs typeface="Times New Roman"/>
              </a:rPr>
              <a:t>Educational management information systems (EMIS)</a:t>
            </a:r>
            <a:endParaRPr lang="en-ZA" sz="2400" dirty="0">
              <a:solidFill>
                <a:prstClr val="black"/>
              </a:solidFill>
            </a:endParaRPr>
          </a:p>
          <a:p>
            <a:pPr lvl="0"/>
            <a:r>
              <a:rPr lang="en-ZA" sz="2400" b="1" dirty="0">
                <a:solidFill>
                  <a:prstClr val="black"/>
                </a:solidFill>
              </a:rPr>
              <a:t>Manage LURITS II implementation: </a:t>
            </a:r>
            <a:r>
              <a:rPr lang="en-ZA" sz="2400" dirty="0">
                <a:solidFill>
                  <a:prstClr val="black"/>
                </a:solidFill>
              </a:rPr>
              <a:t>LURITS II system is hosted on the State Information Technology Agency (SITA) Cloud, thereby providing advantages on scalability of resources in order to </a:t>
            </a:r>
            <a:r>
              <a:rPr lang="en-ZA" sz="2400" b="1" dirty="0">
                <a:solidFill>
                  <a:prstClr val="black"/>
                </a:solidFill>
              </a:rPr>
              <a:t>improve system performance</a:t>
            </a:r>
            <a:r>
              <a:rPr lang="en-ZA" sz="2400" dirty="0">
                <a:solidFill>
                  <a:prstClr val="black"/>
                </a:solidFill>
              </a:rPr>
              <a:t>.</a:t>
            </a:r>
          </a:p>
          <a:p>
            <a:pPr lvl="0"/>
            <a:r>
              <a:rPr lang="en-ZA" sz="2400" b="1" dirty="0">
                <a:solidFill>
                  <a:prstClr val="black"/>
                </a:solidFill>
              </a:rPr>
              <a:t>South African School Administration and Management System (SA-SAMS) support, training and advocacy:</a:t>
            </a:r>
            <a:r>
              <a:rPr lang="en-ZA" sz="2400" dirty="0">
                <a:solidFill>
                  <a:prstClr val="black"/>
                </a:solidFill>
              </a:rPr>
              <a:t> SA-SAMS helpdesk fixed </a:t>
            </a:r>
            <a:r>
              <a:rPr lang="en-ZA" sz="2400" b="1" dirty="0">
                <a:solidFill>
                  <a:prstClr val="black"/>
                </a:solidFill>
              </a:rPr>
              <a:t>121 databases </a:t>
            </a:r>
            <a:r>
              <a:rPr lang="en-ZA" sz="2400" dirty="0">
                <a:solidFill>
                  <a:prstClr val="black"/>
                </a:solidFill>
              </a:rPr>
              <a:t>and resolved </a:t>
            </a:r>
            <a:r>
              <a:rPr lang="en-ZA" sz="2400" b="1" dirty="0">
                <a:solidFill>
                  <a:prstClr val="black"/>
                </a:solidFill>
              </a:rPr>
              <a:t>730 telephonic queries</a:t>
            </a:r>
            <a:r>
              <a:rPr lang="en-ZA" sz="2400" dirty="0">
                <a:solidFill>
                  <a:prstClr val="black"/>
                </a:solidFill>
              </a:rPr>
              <a:t>. </a:t>
            </a:r>
            <a:r>
              <a:rPr lang="en-ZA" sz="2400" b="1" dirty="0">
                <a:solidFill>
                  <a:prstClr val="black"/>
                </a:solidFill>
              </a:rPr>
              <a:t>Trained EMIS officials </a:t>
            </a:r>
            <a:r>
              <a:rPr lang="en-ZA" sz="2400" dirty="0">
                <a:solidFill>
                  <a:prstClr val="black"/>
                </a:solidFill>
              </a:rPr>
              <a:t>from </a:t>
            </a:r>
            <a:r>
              <a:rPr lang="en-ZA" sz="2400" b="1" dirty="0" err="1">
                <a:solidFill>
                  <a:prstClr val="black"/>
                </a:solidFill>
              </a:rPr>
              <a:t>eSwatini</a:t>
            </a:r>
            <a:r>
              <a:rPr lang="en-ZA" sz="2400" dirty="0">
                <a:solidFill>
                  <a:prstClr val="black"/>
                </a:solidFill>
              </a:rPr>
              <a:t> on</a:t>
            </a:r>
            <a:r>
              <a:rPr lang="en-ZA" sz="2400" b="1" dirty="0">
                <a:solidFill>
                  <a:prstClr val="black"/>
                </a:solidFill>
              </a:rPr>
              <a:t> SA-SAMS </a:t>
            </a:r>
            <a:r>
              <a:rPr lang="en-ZA" sz="2400" dirty="0">
                <a:solidFill>
                  <a:prstClr val="black"/>
                </a:solidFill>
              </a:rPr>
              <a:t>from the 11 – 14 June 2018 to assist with implementing SA-SAMS. Presented progress on sharing SA-SAMS with other Southern African Development Communities (SADC)  countries at SADC Ministers meeting on Education and Science and Technology.</a:t>
            </a:r>
            <a:r>
              <a:rPr lang="en-ZA" sz="2400" b="1" dirty="0">
                <a:solidFill>
                  <a:prstClr val="black"/>
                </a:solidFill>
              </a:rPr>
              <a:t> </a:t>
            </a:r>
          </a:p>
          <a:p>
            <a:pPr lvl="0"/>
            <a:r>
              <a:rPr lang="en-ZA" sz="2400" b="1" dirty="0">
                <a:solidFill>
                  <a:prstClr val="black"/>
                </a:solidFill>
              </a:rPr>
              <a:t>SA-SAMS URS 18.1.1 </a:t>
            </a:r>
            <a:r>
              <a:rPr lang="en-ZA" sz="2400" dirty="0">
                <a:solidFill>
                  <a:prstClr val="black"/>
                </a:solidFill>
              </a:rPr>
              <a:t>that included IQMS and other updates approved on 07 May 2018.</a:t>
            </a:r>
          </a:p>
          <a:p>
            <a:endParaRPr lang="en-ZA" sz="2000" dirty="0"/>
          </a:p>
          <a:p>
            <a:pPr marL="0" indent="0">
              <a:buNone/>
            </a:pPr>
            <a:endParaRPr lang="en-ZA" sz="2000" dirty="0"/>
          </a:p>
          <a:p>
            <a:pPr marL="0" indent="0">
              <a:buNone/>
            </a:pPr>
            <a:endParaRPr lang="en-ZA" sz="2000" dirty="0"/>
          </a:p>
          <a:p>
            <a:endParaRPr lang="en-US" sz="2000" dirty="0"/>
          </a:p>
          <a:p>
            <a:pPr marL="0" indent="0">
              <a:buNone/>
            </a:pPr>
            <a:endParaRPr lang="en-ZA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z="1800" smtClean="0">
                <a:solidFill>
                  <a:prstClr val="black">
                    <a:tint val="75000"/>
                  </a:prstClr>
                </a:solidFill>
              </a:rPr>
              <a:pPr/>
              <a:t>63</a:t>
            </a:fld>
            <a:endParaRPr lang="en-ZA" sz="18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9552" y="44624"/>
            <a:ext cx="8028384" cy="503479"/>
          </a:xfrm>
        </p:spPr>
        <p:txBody>
          <a:bodyPr>
            <a:normAutofit fontScale="90000"/>
          </a:bodyPr>
          <a:lstStyle/>
          <a:p>
            <a:r>
              <a:rPr lang="en-ZA" sz="2800" b="1" dirty="0">
                <a:solidFill>
                  <a:srgbClr val="C0504D">
                    <a:lumMod val="75000"/>
                  </a:srgbClr>
                </a:solidFill>
              </a:rPr>
              <a:t>PROGRAMME 4…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80528" y="6237312"/>
            <a:ext cx="1691680" cy="69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9015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56" y="44624"/>
            <a:ext cx="8028384" cy="476672"/>
          </a:xfrm>
        </p:spPr>
        <p:txBody>
          <a:bodyPr>
            <a:noAutofit/>
          </a:bodyPr>
          <a:lstStyle/>
          <a:p>
            <a:r>
              <a:rPr lang="en-US" b="1" dirty="0"/>
              <a:t>PROGRAMME 4…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620688"/>
            <a:ext cx="8856984" cy="56886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International Relations and Multilateral Affairs</a:t>
            </a:r>
          </a:p>
          <a:p>
            <a:pPr marL="0" indent="0">
              <a:buNone/>
            </a:pPr>
            <a:endParaRPr lang="en-US" u="sng" dirty="0"/>
          </a:p>
          <a:p>
            <a:r>
              <a:rPr lang="en-US" sz="2000" dirty="0"/>
              <a:t>Co-ordinated the participation of the Minister at the </a:t>
            </a:r>
            <a:r>
              <a:rPr lang="en-US" sz="2000" b="1" dirty="0"/>
              <a:t>SACMEQ Management Meeting</a:t>
            </a:r>
            <a:r>
              <a:rPr lang="en-US" sz="2000" dirty="0"/>
              <a:t> held on 18 April 2018 in Gaborone, Botswana.</a:t>
            </a:r>
            <a:endParaRPr lang="en-ZA" sz="2000" dirty="0"/>
          </a:p>
          <a:p>
            <a:r>
              <a:rPr lang="en-US" sz="2000" dirty="0"/>
              <a:t>Co-ordinated the </a:t>
            </a:r>
            <a:r>
              <a:rPr lang="en-US" sz="2000" b="1" dirty="0"/>
              <a:t>Minister’s official visit to the Republic of Turkey </a:t>
            </a:r>
            <a:r>
              <a:rPr lang="en-US" sz="2000" dirty="0"/>
              <a:t>from 24-25 April 2018. The main focus of the visit was on </a:t>
            </a:r>
            <a:r>
              <a:rPr lang="en-US" sz="2000" b="1" dirty="0"/>
              <a:t>Information Communication and Technology; and vocational education and training</a:t>
            </a:r>
            <a:r>
              <a:rPr lang="en-US" sz="2000" dirty="0"/>
              <a:t>.</a:t>
            </a:r>
            <a:endParaRPr lang="en-ZA" sz="2000" dirty="0"/>
          </a:p>
          <a:p>
            <a:r>
              <a:rPr lang="en-US" sz="2000" dirty="0"/>
              <a:t>Co-ordinated the participation of the </a:t>
            </a:r>
            <a:r>
              <a:rPr lang="en-US" sz="2000" b="1" dirty="0"/>
              <a:t>Deputy Minister </a:t>
            </a:r>
            <a:r>
              <a:rPr lang="en-US" sz="2000" dirty="0"/>
              <a:t>at the </a:t>
            </a:r>
            <a:r>
              <a:rPr lang="en-US" sz="2000" b="1" dirty="0"/>
              <a:t>High Level Global Conference</a:t>
            </a:r>
            <a:r>
              <a:rPr lang="en-US" sz="2000" dirty="0"/>
              <a:t> on the </a:t>
            </a:r>
            <a:r>
              <a:rPr lang="en-US" sz="2000" b="1" dirty="0"/>
              <a:t>Universal Prohibition of Corporal Punishment </a:t>
            </a:r>
            <a:r>
              <a:rPr lang="en-US" sz="2000" dirty="0"/>
              <a:t>in the </a:t>
            </a:r>
            <a:r>
              <a:rPr lang="en-US" sz="2000" b="1" dirty="0"/>
              <a:t>Republic of Malta</a:t>
            </a:r>
            <a:r>
              <a:rPr lang="en-US" sz="2000" dirty="0"/>
              <a:t> from 31 May to 01 June 2018. </a:t>
            </a:r>
          </a:p>
          <a:p>
            <a:r>
              <a:rPr lang="en-US" sz="2000" dirty="0"/>
              <a:t>The DBE participated at the </a:t>
            </a:r>
            <a:r>
              <a:rPr lang="en-US" sz="2000" b="1" dirty="0"/>
              <a:t>Organisation for Economic Co-operation and Development</a:t>
            </a:r>
            <a:r>
              <a:rPr lang="en-US" sz="2000" dirty="0"/>
              <a:t> (OECD) </a:t>
            </a:r>
            <a:r>
              <a:rPr lang="en-US" sz="2000" b="1" dirty="0"/>
              <a:t>Education Policy Reform Dialogue </a:t>
            </a:r>
            <a:r>
              <a:rPr lang="en-US" sz="2000" dirty="0"/>
              <a:t>in Madrid, Spain from 11-12 June 2018</a:t>
            </a:r>
          </a:p>
          <a:p>
            <a:r>
              <a:rPr lang="en-US" sz="2000" dirty="0" err="1"/>
              <a:t>Finalised</a:t>
            </a:r>
            <a:r>
              <a:rPr lang="en-US" sz="2000" dirty="0"/>
              <a:t> </a:t>
            </a:r>
            <a:r>
              <a:rPr lang="en-US" sz="2000" b="1" dirty="0"/>
              <a:t>co-operation agreements</a:t>
            </a:r>
            <a:r>
              <a:rPr lang="en-US" sz="2000" dirty="0"/>
              <a:t> with France, Angola and Turkey.</a:t>
            </a:r>
          </a:p>
          <a:p>
            <a:r>
              <a:rPr lang="en-US" sz="2000" dirty="0"/>
              <a:t>Co-hosted the </a:t>
            </a:r>
            <a:r>
              <a:rPr lang="en-US" sz="2000" b="1" dirty="0"/>
              <a:t>SADC Joint Ministers of Education, Training, Science, Technology and Innovation </a:t>
            </a:r>
            <a:r>
              <a:rPr lang="en-US" sz="2000" dirty="0"/>
              <a:t>Meeting from 18-22 June 2018, in Durban. </a:t>
            </a:r>
            <a:endParaRPr lang="en-ZA" sz="2000" dirty="0"/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z="1800" smtClean="0">
                <a:solidFill>
                  <a:schemeClr val="tx1"/>
                </a:solidFill>
              </a:rPr>
              <a:pPr/>
              <a:t>64</a:t>
            </a:fld>
            <a:endParaRPr lang="en-ZA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34565"/>
            <a:ext cx="1691680" cy="69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6490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56" y="44624"/>
            <a:ext cx="8028384" cy="548680"/>
          </a:xfrm>
        </p:spPr>
        <p:txBody>
          <a:bodyPr>
            <a:normAutofit/>
          </a:bodyPr>
          <a:lstStyle/>
          <a:p>
            <a:r>
              <a:rPr lang="en-ZA" sz="2800" b="1" dirty="0">
                <a:solidFill>
                  <a:srgbClr val="C0504D">
                    <a:lumMod val="75000"/>
                  </a:srgbClr>
                </a:solidFill>
              </a:rPr>
              <a:t>PROGRAMME 4…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08720"/>
            <a:ext cx="8784976" cy="576064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15000"/>
              </a:lnSpc>
              <a:buNone/>
            </a:pPr>
            <a:r>
              <a:rPr lang="en-US" sz="2800" b="1" dirty="0">
                <a:solidFill>
                  <a:prstClr val="black"/>
                </a:solidFill>
                <a:ea typeface="Times New Roman"/>
                <a:cs typeface="Times New Roman"/>
              </a:rPr>
              <a:t>FINANCIAL AND PHYSICAL PLANNING, INFORMATION AND MANAGEMENT SYSTEMS</a:t>
            </a:r>
          </a:p>
          <a:p>
            <a:pPr marL="0" lvl="0" indent="0" algn="just">
              <a:lnSpc>
                <a:spcPct val="115000"/>
              </a:lnSpc>
              <a:buNone/>
            </a:pPr>
            <a:r>
              <a:rPr lang="en-US" sz="2800" b="1" u="sng" dirty="0">
                <a:solidFill>
                  <a:prstClr val="black"/>
                </a:solidFill>
                <a:ea typeface="Times New Roman"/>
                <a:cs typeface="Times New Roman"/>
              </a:rPr>
              <a:t>Educational management information systems (EMIS)</a:t>
            </a:r>
            <a:endParaRPr lang="en-US" sz="2800" b="1" dirty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lvl="0"/>
            <a:r>
              <a:rPr lang="en-ZA" sz="2800" b="1" dirty="0"/>
              <a:t>Modernisation of SA-SAMS:</a:t>
            </a:r>
            <a:r>
              <a:rPr lang="en-ZA" sz="2800" dirty="0"/>
              <a:t> Specification for the </a:t>
            </a:r>
            <a:r>
              <a:rPr lang="en-ZA" sz="2800" b="1" dirty="0"/>
              <a:t>Request for Bid</a:t>
            </a:r>
            <a:r>
              <a:rPr lang="en-ZA" sz="2800" dirty="0"/>
              <a:t> was presented at the Bid Specification Committee of SITA and </a:t>
            </a:r>
            <a:r>
              <a:rPr lang="en-ZA" sz="2800" b="1" dirty="0"/>
              <a:t>published on 18 May 2018</a:t>
            </a:r>
            <a:r>
              <a:rPr lang="en-ZA" sz="2800" dirty="0"/>
              <a:t>. </a:t>
            </a:r>
          </a:p>
          <a:p>
            <a:pPr lvl="0"/>
            <a:r>
              <a:rPr lang="en-ZA" sz="2800" b="1" dirty="0"/>
              <a:t>Data Driven Districts Dashboard Project: </a:t>
            </a:r>
            <a:r>
              <a:rPr lang="en-ZA" sz="2800" dirty="0"/>
              <a:t>The DDD Project has been </a:t>
            </a:r>
            <a:r>
              <a:rPr lang="en-ZA" sz="2800" b="1" dirty="0"/>
              <a:t>implemented in 7 provinces.</a:t>
            </a:r>
          </a:p>
          <a:p>
            <a:pPr lvl="0"/>
            <a:r>
              <a:rPr lang="en-ZA" sz="2800" b="1" dirty="0"/>
              <a:t>Orphan and Vulnerable Children register: Establishment</a:t>
            </a:r>
            <a:r>
              <a:rPr lang="en-ZA" sz="2800" dirty="0"/>
              <a:t> of the </a:t>
            </a:r>
            <a:r>
              <a:rPr lang="en-ZA" sz="2800" b="1" dirty="0"/>
              <a:t>Steering</a:t>
            </a:r>
            <a:r>
              <a:rPr lang="en-ZA" sz="2800" dirty="0"/>
              <a:t> </a:t>
            </a:r>
            <a:r>
              <a:rPr lang="en-ZA" sz="2800" b="1" dirty="0"/>
              <a:t>Committee</a:t>
            </a:r>
            <a:r>
              <a:rPr lang="en-ZA" sz="2800" dirty="0"/>
              <a:t> has been </a:t>
            </a:r>
            <a:r>
              <a:rPr lang="en-ZA" sz="2800" b="1" dirty="0"/>
              <a:t>approved</a:t>
            </a:r>
            <a:r>
              <a:rPr lang="en-ZA" sz="2800" dirty="0"/>
              <a:t>.</a:t>
            </a:r>
          </a:p>
          <a:p>
            <a:pPr marL="0" indent="0" algn="just">
              <a:lnSpc>
                <a:spcPct val="115000"/>
              </a:lnSpc>
              <a:buNone/>
            </a:pPr>
            <a:endParaRPr lang="en-ZA" sz="2800" b="1" dirty="0">
              <a:solidFill>
                <a:prstClr val="black"/>
              </a:solidFill>
              <a:ea typeface="Times New Roman"/>
              <a:cs typeface="Times New Roman"/>
            </a:endParaRPr>
          </a:p>
          <a:p>
            <a:endParaRPr lang="en-GB" sz="2800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z="1800" smtClean="0">
                <a:solidFill>
                  <a:schemeClr val="tx1"/>
                </a:solidFill>
              </a:rPr>
              <a:pPr/>
              <a:t>65</a:t>
            </a:fld>
            <a:endParaRPr lang="en-ZA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134565"/>
            <a:ext cx="1691680" cy="6926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40625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64" y="0"/>
            <a:ext cx="8028384" cy="908720"/>
          </a:xfrm>
        </p:spPr>
        <p:txBody>
          <a:bodyPr>
            <a:normAutofit/>
          </a:bodyPr>
          <a:lstStyle/>
          <a:p>
            <a:r>
              <a:rPr lang="en-ZA" sz="2800" b="1" dirty="0">
                <a:solidFill>
                  <a:srgbClr val="C0504D">
                    <a:lumMod val="75000"/>
                  </a:srgbClr>
                </a:solidFill>
              </a:rPr>
              <a:t>PROGRAMME 4…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63884"/>
            <a:ext cx="8712968" cy="5217444"/>
          </a:xfrm>
        </p:spPr>
        <p:txBody>
          <a:bodyPr>
            <a:noAutofit/>
          </a:bodyPr>
          <a:lstStyle/>
          <a:p>
            <a:pPr marL="0" indent="0" algn="just">
              <a:lnSpc>
                <a:spcPct val="115000"/>
              </a:lnSpc>
              <a:buNone/>
            </a:pPr>
            <a:r>
              <a:rPr lang="en-US" sz="2000" b="1" dirty="0">
                <a:solidFill>
                  <a:prstClr val="black"/>
                </a:solidFill>
                <a:ea typeface="Times New Roman"/>
                <a:cs typeface="Times New Roman"/>
              </a:rPr>
              <a:t>FINANCIAL AND PHYSICAL PLANNING, INFORMATION AND MANAGEMENT SYSTEMS</a:t>
            </a:r>
            <a:endParaRPr lang="en-US" sz="2000" b="1" u="sng" dirty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marL="0" lvl="0" indent="0" algn="just">
              <a:buNone/>
            </a:pPr>
            <a:r>
              <a:rPr lang="en-US" sz="2000" b="1" u="sng" dirty="0">
                <a:solidFill>
                  <a:prstClr val="black"/>
                </a:solidFill>
                <a:ea typeface="Times New Roman"/>
                <a:cs typeface="Times New Roman"/>
              </a:rPr>
              <a:t>Grant Management</a:t>
            </a:r>
          </a:p>
          <a:p>
            <a:pPr algn="just"/>
            <a:r>
              <a:rPr lang="en-US" sz="2000" dirty="0"/>
              <a:t>The DBE as the national transferring officer, carried out the </a:t>
            </a:r>
            <a:r>
              <a:rPr lang="en-US" sz="2000" b="1" dirty="0"/>
              <a:t>annual evaluation of  conditional grants</a:t>
            </a:r>
            <a:r>
              <a:rPr lang="en-US" sz="2000" dirty="0"/>
              <a:t>, namely Education Infrastructure Grant (EIG), HIV and AIDS Life Skills Education Programme, Learners with Severe to Profound Intellectual Disability (LSPID), </a:t>
            </a:r>
            <a:r>
              <a:rPr lang="en-US" sz="2000" dirty="0" err="1"/>
              <a:t>Maths</a:t>
            </a:r>
            <a:r>
              <a:rPr lang="en-US" sz="2000" dirty="0"/>
              <a:t>, Science and Technology (MST) and National School Nutrition Programme (NSNP) in </a:t>
            </a:r>
            <a:r>
              <a:rPr lang="en-US" sz="2000" b="1" dirty="0"/>
              <a:t>keeping with the DoRA prescripts.</a:t>
            </a:r>
            <a:endParaRPr lang="en-GB" sz="2000" b="1" dirty="0"/>
          </a:p>
          <a:p>
            <a:pPr marL="0" indent="0" algn="just">
              <a:buNone/>
            </a:pPr>
            <a:r>
              <a:rPr lang="en-GB" sz="2000" b="1" u="sng" dirty="0"/>
              <a:t>Financial Planning and Provincial Budget Monitoring</a:t>
            </a:r>
          </a:p>
          <a:p>
            <a:pPr algn="just"/>
            <a:r>
              <a:rPr lang="en-US" sz="2000" dirty="0"/>
              <a:t>Participated in the </a:t>
            </a:r>
            <a:r>
              <a:rPr lang="en-US" sz="2000" b="1" dirty="0"/>
              <a:t>evaluation of Conditional Grants </a:t>
            </a:r>
            <a:r>
              <a:rPr lang="en-US" sz="2000" dirty="0"/>
              <a:t>performance for the 2017/18 Financial Year </a:t>
            </a:r>
            <a:r>
              <a:rPr lang="en-US" sz="2000" b="1" dirty="0"/>
              <a:t>in Limpopo and KwaZulu-Natal</a:t>
            </a:r>
            <a:r>
              <a:rPr lang="en-US" sz="2000" dirty="0"/>
              <a:t>. The school performance with regards to infrastructure, school funding and school furniture was also monitored. </a:t>
            </a:r>
            <a:endParaRPr lang="en-ZA" sz="2000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66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134565"/>
            <a:ext cx="1691680" cy="6926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407866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56" y="44624"/>
            <a:ext cx="8028384" cy="908720"/>
          </a:xfrm>
        </p:spPr>
        <p:txBody>
          <a:bodyPr/>
          <a:lstStyle/>
          <a:p>
            <a:r>
              <a:rPr lang="en-ZA" sz="2800" b="1" dirty="0">
                <a:solidFill>
                  <a:srgbClr val="C0504D">
                    <a:lumMod val="75000"/>
                  </a:srgbClr>
                </a:solidFill>
              </a:rPr>
              <a:t>PROGRAMME 4…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077713"/>
            <a:ext cx="8784976" cy="544763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ZA" sz="2400" b="1" u="sng" dirty="0"/>
              <a:t>Economic Analysis</a:t>
            </a:r>
          </a:p>
          <a:p>
            <a:r>
              <a:rPr lang="en-US" sz="2400" b="1" dirty="0">
                <a:cs typeface="Arial" panose="020B0604020202020204" pitchFamily="34" charset="0"/>
              </a:rPr>
              <a:t>Quarter 4 2017/18 electronic Quarterly Performance Report (</a:t>
            </a:r>
            <a:r>
              <a:rPr lang="en-US" sz="2400" b="1" dirty="0" err="1">
                <a:cs typeface="Arial" panose="020B0604020202020204" pitchFamily="34" charset="0"/>
              </a:rPr>
              <a:t>eQPR</a:t>
            </a:r>
            <a:r>
              <a:rPr lang="en-US" sz="2400" b="1" dirty="0">
                <a:cs typeface="Arial" panose="020B0604020202020204" pitchFamily="34" charset="0"/>
              </a:rPr>
              <a:t>):</a:t>
            </a:r>
            <a:r>
              <a:rPr lang="en-US" sz="2400" dirty="0">
                <a:cs typeface="Arial" panose="020B0604020202020204" pitchFamily="34" charset="0"/>
              </a:rPr>
              <a:t> </a:t>
            </a:r>
            <a:r>
              <a:rPr lang="en-US" sz="2400" b="1" dirty="0">
                <a:cs typeface="Arial" panose="020B0604020202020204" pitchFamily="34" charset="0"/>
              </a:rPr>
              <a:t>Response</a:t>
            </a:r>
            <a:r>
              <a:rPr lang="en-US" sz="2400" dirty="0">
                <a:cs typeface="Arial" panose="020B0604020202020204" pitchFamily="34" charset="0"/>
              </a:rPr>
              <a:t> for all indicators were </a:t>
            </a:r>
            <a:r>
              <a:rPr lang="en-US" sz="2400" b="1" dirty="0">
                <a:cs typeface="Arial" panose="020B0604020202020204" pitchFamily="34" charset="0"/>
              </a:rPr>
              <a:t>uploaded</a:t>
            </a:r>
            <a:r>
              <a:rPr lang="en-US" sz="2400" dirty="0">
                <a:cs typeface="Arial" panose="020B0604020202020204" pitchFamily="34" charset="0"/>
              </a:rPr>
              <a:t> for all 9 PEDs on the e-QPR. </a:t>
            </a:r>
          </a:p>
          <a:p>
            <a:r>
              <a:rPr lang="en-US" sz="2400" b="1" dirty="0"/>
              <a:t>2018 Medium Term Expenditure Framework: </a:t>
            </a:r>
            <a:r>
              <a:rPr lang="en-US" sz="2400" dirty="0"/>
              <a:t> The </a:t>
            </a:r>
            <a:r>
              <a:rPr lang="en-US" sz="2400" b="1" dirty="0"/>
              <a:t>analysis</a:t>
            </a:r>
            <a:r>
              <a:rPr lang="en-US" sz="2400" dirty="0"/>
              <a:t> on the 2018 Medium Term Expenditure Framework for </a:t>
            </a:r>
            <a:r>
              <a:rPr lang="en-US" sz="2400" b="1" dirty="0"/>
              <a:t>Provincial Education Departments Budget </a:t>
            </a:r>
            <a:r>
              <a:rPr lang="en-US" sz="2400" dirty="0"/>
              <a:t>has </a:t>
            </a:r>
            <a:r>
              <a:rPr lang="en-US" sz="2400" b="1" dirty="0"/>
              <a:t>commenced</a:t>
            </a:r>
            <a:r>
              <a:rPr lang="en-US" sz="2400" dirty="0"/>
              <a:t>. </a:t>
            </a:r>
          </a:p>
          <a:p>
            <a:r>
              <a:rPr lang="en-ZA" sz="2400" b="1" dirty="0"/>
              <a:t>Educational Expenditure </a:t>
            </a:r>
            <a:r>
              <a:rPr lang="en-ZA" sz="2400" b="1" cap="all" dirty="0"/>
              <a:t>(ISCED 0-8) </a:t>
            </a:r>
            <a:r>
              <a:rPr lang="en-ZA" sz="2400" b="1" dirty="0"/>
              <a:t>questionnaire from UIS:</a:t>
            </a:r>
            <a:r>
              <a:rPr lang="en-ZA" sz="2400" dirty="0"/>
              <a:t> UNESCO Institute for Statistics (UIS) questionnaire on statistics of Educational </a:t>
            </a:r>
            <a:r>
              <a:rPr lang="en-US" sz="2400" i="1" dirty="0"/>
              <a:t>Expenditure</a:t>
            </a:r>
            <a:r>
              <a:rPr lang="en-US" sz="2400" dirty="0"/>
              <a:t> </a:t>
            </a:r>
            <a:r>
              <a:rPr lang="en-ZA" sz="2400" cap="all" dirty="0"/>
              <a:t>(ISCED0-8) </a:t>
            </a:r>
            <a:r>
              <a:rPr lang="en-ZA" sz="2400" dirty="0"/>
              <a:t>was </a:t>
            </a:r>
            <a:r>
              <a:rPr lang="en-ZA" sz="2400" b="1" dirty="0"/>
              <a:t>combined</a:t>
            </a:r>
            <a:r>
              <a:rPr lang="en-ZA" sz="2400" dirty="0"/>
              <a:t> with data from the Department of Higher Education and Training (</a:t>
            </a:r>
            <a:r>
              <a:rPr lang="en-ZA" sz="2400" b="1" dirty="0"/>
              <a:t>DHET</a:t>
            </a:r>
            <a:r>
              <a:rPr lang="en-ZA" sz="2400" dirty="0"/>
              <a:t>). </a:t>
            </a:r>
            <a:r>
              <a:rPr lang="en-ZA" sz="2400" b="1" dirty="0"/>
              <a:t>The final questionnaire was sent to UIS on 08 May 2018</a:t>
            </a:r>
            <a:r>
              <a:rPr lang="en-ZA" sz="2000" dirty="0"/>
              <a:t>.</a:t>
            </a:r>
            <a:endParaRPr lang="en-GB" sz="2000" dirty="0"/>
          </a:p>
          <a:p>
            <a:endParaRPr lang="en-GB" dirty="0"/>
          </a:p>
          <a:p>
            <a:endParaRPr lang="en-ZA" sz="1800" dirty="0"/>
          </a:p>
          <a:p>
            <a:endParaRPr lang="en-ZA" sz="1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z="1800" smtClean="0">
                <a:solidFill>
                  <a:schemeClr val="tx1"/>
                </a:solidFill>
              </a:rPr>
              <a:pPr/>
              <a:t>67</a:t>
            </a:fld>
            <a:endParaRPr lang="en-ZA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34565"/>
            <a:ext cx="1691680" cy="69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6137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56" y="0"/>
            <a:ext cx="8028384" cy="908720"/>
          </a:xfrm>
        </p:spPr>
        <p:txBody>
          <a:bodyPr/>
          <a:lstStyle/>
          <a:p>
            <a:r>
              <a:rPr lang="en-ZA" sz="2800" b="1" dirty="0">
                <a:solidFill>
                  <a:srgbClr val="C0504D">
                    <a:lumMod val="75000"/>
                  </a:srgbClr>
                </a:solidFill>
              </a:rPr>
              <a:t>PROGRAMME 4…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z="1800" smtClean="0">
                <a:solidFill>
                  <a:schemeClr val="tx1"/>
                </a:solidFill>
              </a:rPr>
              <a:pPr/>
              <a:t>68</a:t>
            </a:fld>
            <a:endParaRPr lang="en-ZA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1520" y="836712"/>
            <a:ext cx="843528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200" b="1" u="sng" dirty="0">
                <a:solidFill>
                  <a:prstClr val="black"/>
                </a:solidFill>
              </a:rPr>
              <a:t>Provincial Audit Monitoring And Support (Sector Audit Outcomes</a:t>
            </a:r>
            <a:r>
              <a:rPr lang="en-GB" sz="2200" dirty="0">
                <a:solidFill>
                  <a:prstClr val="black"/>
                </a:solidFill>
              </a:rPr>
              <a:t>)</a:t>
            </a:r>
          </a:p>
          <a:p>
            <a:pPr algn="just"/>
            <a:endParaRPr lang="en-ZA" sz="2200" b="1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ZA" sz="2200" b="1" dirty="0">
                <a:solidFill>
                  <a:prstClr val="black"/>
                </a:solidFill>
                <a:cs typeface="Arial" panose="020B0604020202020204" pitchFamily="34" charset="0"/>
              </a:rPr>
              <a:t>Draft Framework/ Guidelines on Financial Statements: </a:t>
            </a:r>
            <a:r>
              <a:rPr lang="en-ZA" sz="2200" dirty="0">
                <a:solidFill>
                  <a:prstClr val="black"/>
                </a:solidFill>
                <a:cs typeface="Arial" panose="020B0604020202020204" pitchFamily="34" charset="0"/>
              </a:rPr>
              <a:t>Partnered with the South African Institute of Chartered Accountants on the development of the Draft Framework/Guidelines on the </a:t>
            </a:r>
            <a:r>
              <a:rPr lang="en-ZA" sz="2200" b="1" dirty="0">
                <a:solidFill>
                  <a:prstClr val="black"/>
                </a:solidFill>
                <a:cs typeface="Arial" panose="020B0604020202020204" pitchFamily="34" charset="0"/>
              </a:rPr>
              <a:t>preparation of Financial Statements in schools.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2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ZA" sz="2200" b="1" dirty="0">
                <a:solidFill>
                  <a:prstClr val="black"/>
                </a:solidFill>
                <a:cs typeface="Arial" panose="020B0604020202020204" pitchFamily="34" charset="0"/>
              </a:rPr>
              <a:t>Draft Guidelines on Auditing:  </a:t>
            </a:r>
            <a:r>
              <a:rPr lang="en-ZA" sz="2200" dirty="0">
                <a:solidFill>
                  <a:prstClr val="black"/>
                </a:solidFill>
                <a:cs typeface="Arial" panose="020B0604020202020204" pitchFamily="34" charset="0"/>
              </a:rPr>
              <a:t>A </a:t>
            </a:r>
            <a:r>
              <a:rPr lang="en-ZA" sz="2200" b="1" dirty="0">
                <a:solidFill>
                  <a:prstClr val="black"/>
                </a:solidFill>
                <a:cs typeface="Arial" panose="020B0604020202020204" pitchFamily="34" charset="0"/>
              </a:rPr>
              <a:t>Draft Guideline on Auditing of the Education Sector </a:t>
            </a:r>
            <a:r>
              <a:rPr lang="en-ZA" sz="2200" dirty="0">
                <a:solidFill>
                  <a:prstClr val="black"/>
                </a:solidFill>
                <a:cs typeface="Arial" panose="020B0604020202020204" pitchFamily="34" charset="0"/>
              </a:rPr>
              <a:t>has been developed and sent for comments.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2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ZA" sz="2200" b="1" dirty="0">
                <a:solidFill>
                  <a:prstClr val="black"/>
                </a:solidFill>
                <a:cs typeface="Arial" panose="020B0604020202020204" pitchFamily="34" charset="0"/>
              </a:rPr>
              <a:t>Trainee programme for Chartered Accountants: </a:t>
            </a:r>
            <a:r>
              <a:rPr lang="en-ZA" sz="2200" dirty="0">
                <a:solidFill>
                  <a:prstClr val="black"/>
                </a:solidFill>
                <a:cs typeface="Arial" panose="020B0604020202020204" pitchFamily="34" charset="0"/>
              </a:rPr>
              <a:t>The Department entered into an agreement with South African Institute of Chartered Accountants to place </a:t>
            </a:r>
            <a:r>
              <a:rPr lang="en-ZA" sz="2200" b="1" dirty="0">
                <a:solidFill>
                  <a:prstClr val="black"/>
                </a:solidFill>
                <a:cs typeface="Arial" panose="020B0604020202020204" pitchFamily="34" charset="0"/>
              </a:rPr>
              <a:t>unemployed graduates from technical colleges </a:t>
            </a:r>
            <a:r>
              <a:rPr lang="en-ZA" sz="2200" dirty="0">
                <a:solidFill>
                  <a:prstClr val="black"/>
                </a:solidFill>
                <a:cs typeface="Arial" panose="020B0604020202020204" pitchFamily="34" charset="0"/>
              </a:rPr>
              <a:t>to </a:t>
            </a:r>
            <a:r>
              <a:rPr lang="en-ZA" sz="2200" b="1" dirty="0">
                <a:solidFill>
                  <a:prstClr val="black"/>
                </a:solidFill>
                <a:cs typeface="Arial" panose="020B0604020202020204" pitchFamily="34" charset="0"/>
              </a:rPr>
              <a:t>assist in the school governing body initiative. </a:t>
            </a:r>
            <a:endParaRPr lang="en-US" sz="2200" b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34565"/>
            <a:ext cx="1691680" cy="69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3465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56" y="72008"/>
            <a:ext cx="8028384" cy="404664"/>
          </a:xfrm>
        </p:spPr>
        <p:txBody>
          <a:bodyPr>
            <a:noAutofit/>
          </a:bodyPr>
          <a:lstStyle/>
          <a:p>
            <a:r>
              <a:rPr lang="en-ZA" b="1" dirty="0">
                <a:solidFill>
                  <a:srgbClr val="C0504D">
                    <a:lumMod val="75000"/>
                  </a:srgbClr>
                </a:solidFill>
              </a:rPr>
              <a:t>PROGRAMME 4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620688"/>
            <a:ext cx="8856984" cy="532859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ZA" b="1" dirty="0"/>
              <a:t> </a:t>
            </a:r>
            <a:r>
              <a:rPr lang="en-ZA" sz="2000" b="1" u="sng" dirty="0"/>
              <a:t>QUALITY LEARNING AND TEACHING (QLTC)</a:t>
            </a:r>
          </a:p>
          <a:p>
            <a:pPr algn="just"/>
            <a:r>
              <a:rPr lang="en-ZA" sz="2000" b="1" dirty="0"/>
              <a:t>Resuscitation and launching of QLTC Structure – </a:t>
            </a:r>
            <a:r>
              <a:rPr lang="en-ZA" sz="2000" dirty="0"/>
              <a:t>A </a:t>
            </a:r>
            <a:r>
              <a:rPr lang="en-ZA" sz="2000" b="1" dirty="0"/>
              <a:t>QLTC structure </a:t>
            </a:r>
            <a:r>
              <a:rPr lang="en-ZA" sz="2000" dirty="0"/>
              <a:t>was launched in North West. </a:t>
            </a:r>
          </a:p>
          <a:p>
            <a:pPr algn="just"/>
            <a:r>
              <a:rPr lang="en-ZA" sz="2000" b="1" dirty="0"/>
              <a:t>Support to underperforming districts </a:t>
            </a:r>
            <a:r>
              <a:rPr lang="en-ZA" sz="2000" dirty="0"/>
              <a:t>– Have identified </a:t>
            </a:r>
            <a:r>
              <a:rPr lang="en-ZA" sz="2000" b="1" dirty="0"/>
              <a:t>7 districts </a:t>
            </a:r>
            <a:r>
              <a:rPr lang="en-ZA" sz="2000" dirty="0"/>
              <a:t>that </a:t>
            </a:r>
            <a:r>
              <a:rPr lang="en-ZA" sz="2000" b="1" dirty="0"/>
              <a:t>underperformed</a:t>
            </a:r>
            <a:r>
              <a:rPr lang="en-ZA" sz="2000" dirty="0"/>
              <a:t> in </a:t>
            </a:r>
            <a:r>
              <a:rPr lang="en-ZA" sz="2000" b="1" dirty="0"/>
              <a:t>2017</a:t>
            </a:r>
            <a:r>
              <a:rPr lang="en-ZA" sz="2000" dirty="0"/>
              <a:t> and gave support to them.</a:t>
            </a:r>
          </a:p>
          <a:p>
            <a:pPr algn="just"/>
            <a:r>
              <a:rPr lang="en-ZA" sz="2000" dirty="0"/>
              <a:t>Met with key stakeholders in those districts to share the pass percentage, </a:t>
            </a:r>
            <a:r>
              <a:rPr lang="en-ZA" sz="2000" b="1" dirty="0"/>
              <a:t>turn</a:t>
            </a:r>
            <a:r>
              <a:rPr lang="en-ZA" sz="2000" dirty="0"/>
              <a:t> </a:t>
            </a:r>
            <a:r>
              <a:rPr lang="en-ZA" sz="2000" b="1" dirty="0"/>
              <a:t>around strategy </a:t>
            </a:r>
            <a:r>
              <a:rPr lang="en-ZA" sz="2000" dirty="0"/>
              <a:t>and </a:t>
            </a:r>
            <a:r>
              <a:rPr lang="en-ZA" sz="2000" b="1" dirty="0"/>
              <a:t>how QLTC structure </a:t>
            </a:r>
            <a:r>
              <a:rPr lang="en-ZA" sz="2000" dirty="0"/>
              <a:t>can play their roles in </a:t>
            </a:r>
            <a:r>
              <a:rPr lang="en-ZA" sz="2000" b="1" dirty="0"/>
              <a:t>support and make Education a societal matter.</a:t>
            </a:r>
          </a:p>
          <a:p>
            <a:pPr algn="just"/>
            <a:r>
              <a:rPr lang="en-ZA" sz="2000" dirty="0"/>
              <a:t> </a:t>
            </a:r>
            <a:r>
              <a:rPr lang="en-ZA" sz="2000" b="1" dirty="0"/>
              <a:t>Monitored</a:t>
            </a:r>
            <a:r>
              <a:rPr lang="en-ZA" sz="2000" dirty="0"/>
              <a:t> the </a:t>
            </a:r>
            <a:r>
              <a:rPr lang="en-ZA" sz="2000" b="1" dirty="0"/>
              <a:t>Winter Enrichment Classes </a:t>
            </a:r>
            <a:r>
              <a:rPr lang="en-ZA" sz="2000" dirty="0"/>
              <a:t>as a means to encourage all stakeholders involved and check if critical subjects are taught and learners get the expected assistance.</a:t>
            </a:r>
          </a:p>
          <a:p>
            <a:pPr lvl="0" algn="just"/>
            <a:r>
              <a:rPr lang="en-US" sz="2000" b="1" dirty="0">
                <a:solidFill>
                  <a:prstClr val="black"/>
                </a:solidFill>
              </a:rPr>
              <a:t>Mobilisation, advocacy and engagement with stakeholders </a:t>
            </a:r>
            <a:r>
              <a:rPr lang="en-US" sz="2000" dirty="0">
                <a:solidFill>
                  <a:prstClr val="black"/>
                </a:solidFill>
              </a:rPr>
              <a:t>– engaged with </a:t>
            </a:r>
            <a:r>
              <a:rPr lang="en-US" sz="2000" b="1" dirty="0">
                <a:solidFill>
                  <a:prstClr val="black"/>
                </a:solidFill>
              </a:rPr>
              <a:t>690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b="1" dirty="0">
                <a:solidFill>
                  <a:prstClr val="black"/>
                </a:solidFill>
              </a:rPr>
              <a:t>stakeholders</a:t>
            </a:r>
            <a:r>
              <a:rPr lang="en-US" sz="2000" dirty="0">
                <a:solidFill>
                  <a:prstClr val="black"/>
                </a:solidFill>
              </a:rPr>
              <a:t> in the identified underperforming districts and target for the quarter was 375. </a:t>
            </a:r>
          </a:p>
          <a:p>
            <a:pPr lvl="0" algn="just"/>
            <a:r>
              <a:rPr lang="en-US" sz="2000" b="1" dirty="0">
                <a:solidFill>
                  <a:prstClr val="black"/>
                </a:solidFill>
              </a:rPr>
              <a:t>Educational Emergency </a:t>
            </a:r>
            <a:r>
              <a:rPr lang="en-US" sz="2000" dirty="0">
                <a:solidFill>
                  <a:prstClr val="black"/>
                </a:solidFill>
              </a:rPr>
              <a:t>– </a:t>
            </a:r>
            <a:r>
              <a:rPr lang="en-US" sz="2000" b="1" dirty="0">
                <a:solidFill>
                  <a:prstClr val="black"/>
                </a:solidFill>
              </a:rPr>
              <a:t>23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b="1" dirty="0">
                <a:solidFill>
                  <a:prstClr val="black"/>
                </a:solidFill>
              </a:rPr>
              <a:t>schools</a:t>
            </a:r>
            <a:r>
              <a:rPr lang="en-US" sz="2000" dirty="0">
                <a:solidFill>
                  <a:prstClr val="black"/>
                </a:solidFill>
              </a:rPr>
              <a:t> were </a:t>
            </a:r>
            <a:r>
              <a:rPr lang="en-US" sz="2000" b="1" dirty="0">
                <a:solidFill>
                  <a:prstClr val="black"/>
                </a:solidFill>
              </a:rPr>
              <a:t>supported</a:t>
            </a:r>
            <a:r>
              <a:rPr lang="en-US" sz="2000" dirty="0">
                <a:solidFill>
                  <a:prstClr val="black"/>
                </a:solidFill>
              </a:rPr>
              <a:t> by the QLTC and Provincial structure in North West during </a:t>
            </a:r>
            <a:r>
              <a:rPr lang="en-US" sz="2000" b="1" dirty="0">
                <a:solidFill>
                  <a:prstClr val="black"/>
                </a:solidFill>
              </a:rPr>
              <a:t>service delivery protests</a:t>
            </a:r>
            <a:r>
              <a:rPr lang="en-US" sz="2000" dirty="0">
                <a:solidFill>
                  <a:prstClr val="black"/>
                </a:solidFill>
              </a:rPr>
              <a:t>. </a:t>
            </a:r>
            <a:endParaRPr lang="en-ZA" sz="1200" dirty="0"/>
          </a:p>
          <a:p>
            <a:pPr algn="just"/>
            <a:endParaRPr lang="en-ZA" sz="2000" dirty="0"/>
          </a:p>
          <a:p>
            <a:pPr marL="0" indent="0" algn="just">
              <a:buNone/>
            </a:pPr>
            <a:endParaRPr lang="en-ZA" b="1" dirty="0"/>
          </a:p>
          <a:p>
            <a:pPr marL="0" indent="0" algn="just">
              <a:buNone/>
            </a:pPr>
            <a:endParaRPr lang="en-ZA" sz="1800" dirty="0"/>
          </a:p>
          <a:p>
            <a:pPr marL="0" indent="0">
              <a:buNone/>
            </a:pPr>
            <a:endParaRPr lang="en-ZA" sz="1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z="1800" smtClean="0">
                <a:solidFill>
                  <a:schemeClr val="tx1"/>
                </a:solidFill>
              </a:rPr>
              <a:pPr/>
              <a:t>69</a:t>
            </a:fld>
            <a:endParaRPr lang="en-ZA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34565"/>
            <a:ext cx="1691680" cy="69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3594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90663"/>
            <a:ext cx="8352928" cy="634081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2017/18 Q1 STATUS BAR FOR INDICATORS</a:t>
            </a:r>
            <a:endParaRPr lang="en-ZA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  <a:defRPr/>
            </a:pPr>
            <a:r>
              <a:rPr lang="en-ZA" sz="2000" dirty="0"/>
              <a:t> </a:t>
            </a:r>
            <a:endParaRPr lang="en-US" sz="1800" b="1" dirty="0"/>
          </a:p>
          <a:p>
            <a:endParaRPr lang="en-ZA" dirty="0"/>
          </a:p>
        </p:txBody>
      </p:sp>
      <p:sp>
        <p:nvSpPr>
          <p:cNvPr id="4" name="Rectangle 20"/>
          <p:cNvSpPr txBox="1">
            <a:spLocks noChangeArrowheads="1"/>
          </p:cNvSpPr>
          <p:nvPr/>
        </p:nvSpPr>
        <p:spPr bwMode="auto">
          <a:xfrm>
            <a:off x="0" y="5549634"/>
            <a:ext cx="9144000" cy="133575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15000"/>
              </a:lnSpc>
              <a:spcAft>
                <a:spcPts val="0"/>
              </a:spcAft>
            </a:pPr>
            <a:r>
              <a:rPr lang="en-ZA" sz="1600" b="1" dirty="0">
                <a:solidFill>
                  <a:srgbClr val="FFFFFF"/>
                </a:solidFill>
                <a:ea typeface="Times New Roman"/>
                <a:cs typeface="Times New Roman"/>
              </a:rPr>
              <a:t>All Annual Targets are WHITE unless </a:t>
            </a:r>
            <a:r>
              <a:rPr lang="en-ZA" sz="1600" b="1" u="sng" dirty="0">
                <a:solidFill>
                  <a:srgbClr val="00B050"/>
                </a:solidFill>
                <a:ea typeface="Times New Roman"/>
                <a:cs typeface="Times New Roman"/>
              </a:rPr>
              <a:t>fully achieved</a:t>
            </a:r>
            <a:r>
              <a:rPr lang="en-ZA" sz="1600" b="1" dirty="0">
                <a:solidFill>
                  <a:srgbClr val="FFFFFF"/>
                </a:solidFill>
                <a:ea typeface="Times New Roman"/>
                <a:cs typeface="Times New Roman"/>
              </a:rPr>
              <a:t>.</a:t>
            </a:r>
            <a:endParaRPr lang="en-ZA" sz="2000" b="1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ZA" sz="1600" b="1" dirty="0">
                <a:solidFill>
                  <a:srgbClr val="FF0000"/>
                </a:solidFill>
                <a:ea typeface="Times New Roman"/>
                <a:cs typeface="Times New Roman"/>
              </a:rPr>
              <a:t>Where 50% of the target has not been achieved, the status is reflected as RED. </a:t>
            </a:r>
            <a:endParaRPr lang="en-ZA" sz="2000" b="1" dirty="0">
              <a:ea typeface="Calibri"/>
              <a:cs typeface="Times New Roman"/>
            </a:endParaRPr>
          </a:p>
          <a:p>
            <a:pPr eaLnBrk="0" fontAlgn="base" hangingPunct="0">
              <a:lnSpc>
                <a:spcPct val="115000"/>
              </a:lnSpc>
              <a:spcAft>
                <a:spcPts val="0"/>
              </a:spcAft>
            </a:pPr>
            <a:r>
              <a:rPr lang="en-ZA" sz="1600" b="1" dirty="0">
                <a:solidFill>
                  <a:srgbClr val="FFC000"/>
                </a:solidFill>
                <a:ea typeface="Times New Roman"/>
                <a:cs typeface="Times New Roman"/>
              </a:rPr>
              <a:t>Where 50% or more of the target has been realised, the status is reflected as AMBER.</a:t>
            </a:r>
            <a:endParaRPr lang="en-ZA" sz="2000" b="1" dirty="0">
              <a:ea typeface="Calibri"/>
              <a:cs typeface="Times New Roman"/>
            </a:endParaRPr>
          </a:p>
          <a:p>
            <a:r>
              <a:rPr lang="en-ZA" sz="1600" b="1" dirty="0">
                <a:solidFill>
                  <a:srgbClr val="00B050"/>
                </a:solidFill>
                <a:ea typeface="Times New Roman"/>
                <a:cs typeface="Times New Roman"/>
              </a:rPr>
              <a:t>Where the target has been </a:t>
            </a:r>
            <a:r>
              <a:rPr lang="en-ZA" sz="1600" b="1" u="sng" dirty="0">
                <a:solidFill>
                  <a:srgbClr val="00B050"/>
                </a:solidFill>
                <a:ea typeface="Times New Roman"/>
                <a:cs typeface="Times New Roman"/>
              </a:rPr>
              <a:t>fully achieved</a:t>
            </a:r>
            <a:r>
              <a:rPr lang="en-ZA" sz="1600" b="1" dirty="0">
                <a:solidFill>
                  <a:srgbClr val="00B050"/>
                </a:solidFill>
                <a:ea typeface="Times New Roman"/>
                <a:cs typeface="Times New Roman"/>
              </a:rPr>
              <a:t>, the status is reflected as GREEN.</a:t>
            </a:r>
            <a:endParaRPr lang="en-ZA" sz="1600" b="1" dirty="0">
              <a:solidFill>
                <a:srgbClr val="00B050"/>
              </a:solidFill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/>
              <a:pPr/>
              <a:t>7</a:t>
            </a:fld>
            <a:endParaRPr lang="en-ZA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28037786"/>
              </p:ext>
            </p:extLst>
          </p:nvPr>
        </p:nvGraphicFramePr>
        <p:xfrm>
          <a:off x="1" y="1628800"/>
          <a:ext cx="9143998" cy="3920831"/>
        </p:xfrm>
        <a:graphic>
          <a:graphicData uri="http://schemas.openxmlformats.org/drawingml/2006/table">
            <a:tbl>
              <a:tblPr/>
              <a:tblGrid>
                <a:gridCol w="114386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4386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4386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4386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4386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4386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4386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136971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449597"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Programme </a:t>
                      </a:r>
                    </a:p>
                  </a:txBody>
                  <a:tcPr marL="9295" marR="9295" marT="92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No. of indicators per programme </a:t>
                      </a:r>
                    </a:p>
                  </a:txBody>
                  <a:tcPr marL="9295" marR="9295" marT="92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Annual Targets</a:t>
                      </a:r>
                    </a:p>
                  </a:txBody>
                  <a:tcPr marL="9295" marR="9295" marT="92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Quarterly Targets</a:t>
                      </a:r>
                    </a:p>
                  </a:txBody>
                  <a:tcPr marL="9295" marR="9295" marT="92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Bi-annual Targets</a:t>
                      </a:r>
                    </a:p>
                  </a:txBody>
                  <a:tcPr marL="9295" marR="9295" marT="92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Quarterly targets achieved in Q1 2017/18</a:t>
                      </a:r>
                    </a:p>
                  </a:txBody>
                  <a:tcPr marL="9295" marR="9295" marT="92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3113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Not achieved</a:t>
                      </a:r>
                    </a:p>
                  </a:txBody>
                  <a:tcPr marL="9295" marR="9295" marT="92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Partially achieved</a:t>
                      </a:r>
                    </a:p>
                  </a:txBody>
                  <a:tcPr marL="9295" marR="9295" marT="92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Achieved</a:t>
                      </a:r>
                    </a:p>
                  </a:txBody>
                  <a:tcPr marL="9295" marR="9295" marT="92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4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5567">
                <a:tc>
                  <a:txBody>
                    <a:bodyPr/>
                    <a:lstStyle/>
                    <a:p>
                      <a:pPr algn="ctr" fontAlgn="t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One </a:t>
                      </a:r>
                    </a:p>
                  </a:txBody>
                  <a:tcPr marL="9295" marR="9295" marT="92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295" marR="9295" marT="92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295" marR="9295" marT="92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295" marR="9295" marT="92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295" marR="9295" marT="92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295" marR="9295" marT="92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295" marR="9295" marT="92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295" marR="9295" marT="92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5567">
                <a:tc>
                  <a:txBody>
                    <a:bodyPr/>
                    <a:lstStyle/>
                    <a:p>
                      <a:pPr algn="ctr" fontAlgn="t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Two </a:t>
                      </a:r>
                    </a:p>
                  </a:txBody>
                  <a:tcPr marL="9295" marR="9295" marT="92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9295" marR="9295" marT="92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9295" marR="9295" marT="92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295" marR="9295" marT="92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295" marR="9295" marT="92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295" marR="9295" marT="92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295" marR="9295" marT="92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295" marR="9295" marT="92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5567">
                <a:tc>
                  <a:txBody>
                    <a:bodyPr/>
                    <a:lstStyle/>
                    <a:p>
                      <a:pPr algn="ctr" fontAlgn="t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Three </a:t>
                      </a:r>
                    </a:p>
                  </a:txBody>
                  <a:tcPr marL="9295" marR="9295" marT="92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9295" marR="9295" marT="92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9295" marR="9295" marT="92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295" marR="9295" marT="92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295" marR="9295" marT="92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295" marR="9295" marT="92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295" marR="9295" marT="92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295" marR="9295" marT="92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5567">
                <a:tc>
                  <a:txBody>
                    <a:bodyPr/>
                    <a:lstStyle/>
                    <a:p>
                      <a:pPr algn="ctr" fontAlgn="t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Four </a:t>
                      </a:r>
                    </a:p>
                  </a:txBody>
                  <a:tcPr marL="9295" marR="9295" marT="92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9295" marR="9295" marT="92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9295" marR="9295" marT="92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295" marR="9295" marT="92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295" marR="9295" marT="92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295" marR="9295" marT="92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295" marR="9295" marT="92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295" marR="9295" marT="92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5567">
                <a:tc>
                  <a:txBody>
                    <a:bodyPr/>
                    <a:lstStyle/>
                    <a:p>
                      <a:pPr algn="ctr" fontAlgn="t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Five </a:t>
                      </a:r>
                    </a:p>
                  </a:txBody>
                  <a:tcPr marL="9295" marR="9295" marT="92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9295" marR="9295" marT="92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295" marR="9295" marT="92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295" marR="9295" marT="92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295" marR="9295" marT="92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295" marR="9295" marT="92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295" marR="9295" marT="92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295" marR="9295" marT="92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31133">
                <a:tc>
                  <a:txBody>
                    <a:bodyPr/>
                    <a:lstStyle/>
                    <a:p>
                      <a:pPr algn="ctr" fontAlgn="t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 distribution</a:t>
                      </a:r>
                    </a:p>
                  </a:txBody>
                  <a:tcPr marL="9295" marR="9295" marT="92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</a:t>
                      </a:r>
                    </a:p>
                  </a:txBody>
                  <a:tcPr marL="9295" marR="9295" marT="92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</a:t>
                      </a:r>
                    </a:p>
                  </a:txBody>
                  <a:tcPr marL="9295" marR="9295" marT="92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9295" marR="9295" marT="92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295" marR="9295" marT="92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1/11</a:t>
                      </a:r>
                    </a:p>
                  </a:txBody>
                  <a:tcPr marL="9295" marR="9295" marT="92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4/11</a:t>
                      </a:r>
                    </a:p>
                  </a:txBody>
                  <a:tcPr marL="9295" marR="9295" marT="92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6/11</a:t>
                      </a:r>
                    </a:p>
                  </a:txBody>
                  <a:tcPr marL="9295" marR="9295" marT="92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31133">
                <a:tc>
                  <a:txBody>
                    <a:bodyPr/>
                    <a:lstStyle/>
                    <a:p>
                      <a:pPr algn="ctr" fontAlgn="t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Percentage distribution</a:t>
                      </a:r>
                    </a:p>
                  </a:txBody>
                  <a:tcPr marL="9295" marR="9295" marT="92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100%</a:t>
                      </a:r>
                    </a:p>
                  </a:txBody>
                  <a:tcPr marL="9295" marR="9295" marT="92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70%</a:t>
                      </a:r>
                    </a:p>
                  </a:txBody>
                  <a:tcPr marL="9295" marR="9295" marT="92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25%</a:t>
                      </a:r>
                    </a:p>
                  </a:txBody>
                  <a:tcPr marL="9295" marR="9295" marT="92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5%</a:t>
                      </a:r>
                    </a:p>
                  </a:txBody>
                  <a:tcPr marL="9295" marR="9295" marT="92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9%</a:t>
                      </a:r>
                    </a:p>
                  </a:txBody>
                  <a:tcPr marL="9295" marR="9295" marT="92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36%</a:t>
                      </a:r>
                    </a:p>
                  </a:txBody>
                  <a:tcPr marL="9295" marR="9295" marT="92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55%</a:t>
                      </a:r>
                    </a:p>
                  </a:txBody>
                  <a:tcPr marL="9295" marR="9295" marT="92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11548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64" y="44624"/>
            <a:ext cx="8028384" cy="908720"/>
          </a:xfrm>
        </p:spPr>
        <p:txBody>
          <a:bodyPr>
            <a:normAutofit fontScale="90000"/>
          </a:bodyPr>
          <a:lstStyle/>
          <a:p>
            <a:r>
              <a:rPr lang="en-ZA" sz="3100" dirty="0">
                <a:solidFill>
                  <a:srgbClr val="C0504D">
                    <a:lumMod val="75000"/>
                  </a:srgbClr>
                </a:solidFill>
              </a:rPr>
              <a:t>PROGRAMME 4</a:t>
            </a:r>
            <a:r>
              <a:rPr lang="en-ZA" dirty="0">
                <a:solidFill>
                  <a:srgbClr val="C0504D">
                    <a:lumMod val="75000"/>
                  </a:srgbClr>
                </a:solidFill>
              </a:rPr>
              <a:t/>
            </a:r>
            <a:br>
              <a:rPr lang="en-ZA" dirty="0">
                <a:solidFill>
                  <a:srgbClr val="C0504D">
                    <a:lumMod val="75000"/>
                  </a:srgbClr>
                </a:solidFill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58880" y="6376243"/>
            <a:ext cx="2133600" cy="365125"/>
          </a:xfrm>
        </p:spPr>
        <p:txBody>
          <a:bodyPr/>
          <a:lstStyle/>
          <a:p>
            <a:fld id="{E2C0AE55-7E06-4976-960B-3D98813CB3CF}" type="slidenum">
              <a:rPr lang="en-ZA" sz="1800" smtClean="0">
                <a:solidFill>
                  <a:schemeClr val="tx1"/>
                </a:solidFill>
              </a:rPr>
              <a:pPr/>
              <a:t>70</a:t>
            </a:fld>
            <a:endParaRPr lang="en-ZA" sz="1800" dirty="0">
              <a:solidFill>
                <a:schemeClr val="tx1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07504" y="498984"/>
            <a:ext cx="8784976" cy="51125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/>
              <a:t>DISTRICT LEVEL PLANNING</a:t>
            </a:r>
            <a:endParaRPr lang="en-GB" sz="2400" dirty="0">
              <a:cs typeface="Arial" panose="020B0604020202020204" pitchFamily="34" charset="0"/>
            </a:endParaRPr>
          </a:p>
          <a:p>
            <a:r>
              <a:rPr lang="en-GB" sz="2400" dirty="0">
                <a:cs typeface="Arial" panose="020B0604020202020204" pitchFamily="34" charset="0"/>
              </a:rPr>
              <a:t>A group comprising </a:t>
            </a:r>
            <a:r>
              <a:rPr lang="en-GB" sz="2400" b="1" dirty="0">
                <a:cs typeface="Arial" panose="020B0604020202020204" pitchFamily="34" charset="0"/>
              </a:rPr>
              <a:t>6 school principals </a:t>
            </a:r>
            <a:r>
              <a:rPr lang="en-GB" sz="2400" dirty="0">
                <a:cs typeface="Arial" panose="020B0604020202020204" pitchFamily="34" charset="0"/>
              </a:rPr>
              <a:t>and </a:t>
            </a:r>
            <a:r>
              <a:rPr lang="en-GB" sz="2400" b="1" dirty="0">
                <a:cs typeface="Arial" panose="020B0604020202020204" pitchFamily="34" charset="0"/>
              </a:rPr>
              <a:t>3 district directors </a:t>
            </a:r>
            <a:r>
              <a:rPr lang="en-GB" sz="2400" dirty="0">
                <a:cs typeface="Arial" panose="020B0604020202020204" pitchFamily="34" charset="0"/>
              </a:rPr>
              <a:t>who were the 1</a:t>
            </a:r>
            <a:r>
              <a:rPr lang="en-GB" sz="2400" baseline="30000" dirty="0">
                <a:cs typeface="Arial" panose="020B0604020202020204" pitchFamily="34" charset="0"/>
              </a:rPr>
              <a:t>st</a:t>
            </a:r>
            <a:r>
              <a:rPr lang="en-GB" sz="2400" dirty="0">
                <a:cs typeface="Arial" panose="020B0604020202020204" pitchFamily="34" charset="0"/>
              </a:rPr>
              <a:t> prize recipients during the </a:t>
            </a:r>
            <a:r>
              <a:rPr lang="en-US" sz="2400" dirty="0">
                <a:cs typeface="Arial" panose="020B0604020202020204" pitchFamily="34" charset="0"/>
              </a:rPr>
              <a:t>2018 National Education Excellence Awards </a:t>
            </a:r>
            <a:r>
              <a:rPr lang="en-GB" sz="2400" dirty="0">
                <a:cs typeface="Arial" panose="020B0604020202020204" pitchFamily="34" charset="0"/>
              </a:rPr>
              <a:t> attended the Inspiring Leadership Conference in Birmingham, UK from 12 – 16 June for the purposes of providing </a:t>
            </a:r>
            <a:r>
              <a:rPr lang="en-GB" sz="2400" b="1" dirty="0">
                <a:cs typeface="Arial" panose="020B0604020202020204" pitchFamily="34" charset="0"/>
              </a:rPr>
              <a:t>exposure to international best practice</a:t>
            </a:r>
            <a:r>
              <a:rPr lang="en-GB" sz="2400" dirty="0">
                <a:cs typeface="Arial" panose="020B0604020202020204" pitchFamily="34" charset="0"/>
              </a:rPr>
              <a:t>. </a:t>
            </a:r>
          </a:p>
          <a:p>
            <a:r>
              <a:rPr lang="en-GB" sz="2400" b="1" dirty="0">
                <a:cs typeface="Arial" panose="020B0604020202020204" pitchFamily="34" charset="0"/>
              </a:rPr>
              <a:t>2 000 copies </a:t>
            </a:r>
            <a:r>
              <a:rPr lang="en-GB" sz="2400" dirty="0">
                <a:cs typeface="Arial" panose="020B0604020202020204" pitchFamily="34" charset="0"/>
              </a:rPr>
              <a:t>of the amended </a:t>
            </a:r>
            <a:r>
              <a:rPr lang="en-GB" sz="2400" b="1" i="1" dirty="0">
                <a:cs typeface="Arial" panose="020B0604020202020204" pitchFamily="34" charset="0"/>
              </a:rPr>
              <a:t>Policy on the Organisation, Roles and Responsibilities of Education Districts </a:t>
            </a:r>
            <a:r>
              <a:rPr lang="en-GB" sz="2400" dirty="0">
                <a:cs typeface="Arial" panose="020B0604020202020204" pitchFamily="34" charset="0"/>
              </a:rPr>
              <a:t>were printed and provided to </a:t>
            </a:r>
            <a:r>
              <a:rPr lang="en-GB" sz="2400" b="1" dirty="0">
                <a:cs typeface="Arial" panose="020B0604020202020204" pitchFamily="34" charset="0"/>
              </a:rPr>
              <a:t>75 districts </a:t>
            </a:r>
            <a:r>
              <a:rPr lang="en-GB" sz="2400" dirty="0">
                <a:cs typeface="Arial" panose="020B0604020202020204" pitchFamily="34" charset="0"/>
              </a:rPr>
              <a:t>in </a:t>
            </a:r>
            <a:r>
              <a:rPr lang="en-GB" sz="2400" b="1" dirty="0">
                <a:cs typeface="Arial" panose="020B0604020202020204" pitchFamily="34" charset="0"/>
              </a:rPr>
              <a:t>all provincial offices. </a:t>
            </a:r>
          </a:p>
          <a:p>
            <a:r>
              <a:rPr lang="en-GB" sz="2400" b="1" dirty="0">
                <a:cs typeface="Arial" panose="020B0604020202020204" pitchFamily="34" charset="0"/>
              </a:rPr>
              <a:t>On-site visits </a:t>
            </a:r>
            <a:r>
              <a:rPr lang="en-GB" sz="2400" dirty="0">
                <a:cs typeface="Arial" panose="020B0604020202020204" pitchFamily="34" charset="0"/>
              </a:rPr>
              <a:t>were undertaken in </a:t>
            </a:r>
            <a:r>
              <a:rPr lang="en-GB" sz="2400" b="1" dirty="0">
                <a:cs typeface="Arial" panose="020B0604020202020204" pitchFamily="34" charset="0"/>
              </a:rPr>
              <a:t>Limpopo </a:t>
            </a:r>
            <a:r>
              <a:rPr lang="en-GB" sz="2400" dirty="0">
                <a:cs typeface="Arial" panose="020B0604020202020204" pitchFamily="34" charset="0"/>
              </a:rPr>
              <a:t>and the </a:t>
            </a:r>
            <a:r>
              <a:rPr lang="en-GB" sz="2400" b="1" dirty="0">
                <a:cs typeface="Arial" panose="020B0604020202020204" pitchFamily="34" charset="0"/>
              </a:rPr>
              <a:t>Eastern Cape </a:t>
            </a:r>
            <a:r>
              <a:rPr lang="en-GB" sz="2400" dirty="0">
                <a:cs typeface="Arial" panose="020B0604020202020204" pitchFamily="34" charset="0"/>
              </a:rPr>
              <a:t>to </a:t>
            </a:r>
            <a:r>
              <a:rPr lang="en-GB" sz="2400" b="1" dirty="0">
                <a:cs typeface="Arial" panose="020B0604020202020204" pitchFamily="34" charset="0"/>
              </a:rPr>
              <a:t>monitor</a:t>
            </a:r>
            <a:r>
              <a:rPr lang="en-GB" sz="2400" dirty="0">
                <a:cs typeface="Arial" panose="020B0604020202020204" pitchFamily="34" charset="0"/>
              </a:rPr>
              <a:t> and support provinces on the status quo regarding </a:t>
            </a:r>
            <a:r>
              <a:rPr lang="en-GB" sz="2400" b="1" dirty="0">
                <a:cs typeface="Arial" panose="020B0604020202020204" pitchFamily="34" charset="0"/>
              </a:rPr>
              <a:t>Policy implementation </a:t>
            </a:r>
            <a:r>
              <a:rPr lang="en-GB" sz="2400" dirty="0">
                <a:cs typeface="Arial" panose="020B0604020202020204" pitchFamily="34" charset="0"/>
              </a:rPr>
              <a:t>as well as the development of implementation plans for the amended Policy.</a:t>
            </a:r>
          </a:p>
          <a:p>
            <a:r>
              <a:rPr lang="en-GB" sz="2400" b="1" dirty="0">
                <a:cs typeface="Arial" panose="020B0604020202020204" pitchFamily="34" charset="0"/>
              </a:rPr>
              <a:t>18 Reports </a:t>
            </a:r>
            <a:r>
              <a:rPr lang="en-GB" sz="2400" dirty="0">
                <a:cs typeface="Arial" panose="020B0604020202020204" pitchFamily="34" charset="0"/>
              </a:rPr>
              <a:t>were finalised for all the 2017/18 </a:t>
            </a:r>
            <a:r>
              <a:rPr lang="en-GB" sz="2400" b="1" dirty="0">
                <a:cs typeface="Arial" panose="020B0604020202020204" pitchFamily="34" charset="0"/>
              </a:rPr>
              <a:t>Fundamentals of Performance Self-Assessment pilot districts</a:t>
            </a:r>
            <a:r>
              <a:rPr lang="en-GB" sz="2400" dirty="0">
                <a:cs typeface="Arial" panose="020B0604020202020204" pitchFamily="34" charset="0"/>
              </a:rPr>
              <a:t>. </a:t>
            </a:r>
            <a:endParaRPr lang="en-US" sz="2400" dirty="0">
              <a:cs typeface="Arial" panose="020B0604020202020204" pitchFamily="34" charset="0"/>
            </a:endParaRPr>
          </a:p>
          <a:p>
            <a:endParaRPr lang="en-GB" sz="2000" b="1" dirty="0"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None/>
            </a:pPr>
            <a:endParaRPr lang="en-US" sz="2000" dirty="0"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en-ZA" sz="2000" dirty="0"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376243"/>
            <a:ext cx="1691680" cy="451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9272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6494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ZA" dirty="0"/>
              <a:t/>
            </a:r>
            <a:br>
              <a:rPr lang="en-ZA" dirty="0"/>
            </a:br>
            <a:r>
              <a:rPr lang="en-ZA" sz="3100" dirty="0">
                <a:solidFill>
                  <a:srgbClr val="C0504D">
                    <a:lumMod val="75000"/>
                  </a:srgbClr>
                </a:solidFill>
              </a:rPr>
              <a:t>PROGRAMME 4</a:t>
            </a:r>
            <a:r>
              <a:rPr lang="en-ZA" sz="2400" dirty="0">
                <a:solidFill>
                  <a:srgbClr val="C0504D">
                    <a:lumMod val="75000"/>
                  </a:srgbClr>
                </a:solidFill>
              </a:rPr>
              <a:t/>
            </a:r>
            <a:br>
              <a:rPr lang="en-ZA" sz="2400" dirty="0">
                <a:solidFill>
                  <a:srgbClr val="C0504D">
                    <a:lumMod val="75000"/>
                  </a:srgbClr>
                </a:solidFill>
              </a:rPr>
            </a:b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860" y="824893"/>
            <a:ext cx="8712968" cy="5400600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  <a:defRPr/>
            </a:pPr>
            <a:r>
              <a:rPr lang="en-ZA" sz="2000" b="1" dirty="0"/>
              <a:t>SCHOOL-LEVEL PLANNING</a:t>
            </a:r>
          </a:p>
          <a:p>
            <a:pPr algn="just">
              <a:spcBef>
                <a:spcPts val="0"/>
              </a:spcBef>
              <a:defRPr/>
            </a:pPr>
            <a:r>
              <a:rPr lang="en-ZA" sz="2000" b="1" dirty="0"/>
              <a:t>School Improvement Support Co-ordinators (SISCOs) </a:t>
            </a:r>
            <a:r>
              <a:rPr lang="en-ZA" sz="2000" dirty="0"/>
              <a:t>worked with </a:t>
            </a:r>
            <a:r>
              <a:rPr lang="en-ZA" sz="2000" b="1" dirty="0"/>
              <a:t>136</a:t>
            </a:r>
            <a:r>
              <a:rPr lang="en-ZA" sz="2000" dirty="0"/>
              <a:t> </a:t>
            </a:r>
            <a:r>
              <a:rPr lang="en-ZA" sz="2000" b="1" dirty="0"/>
              <a:t>Circuit Managers in 30 districts </a:t>
            </a:r>
            <a:r>
              <a:rPr lang="en-ZA" sz="2000" dirty="0"/>
              <a:t>to </a:t>
            </a:r>
            <a:r>
              <a:rPr lang="en-ZA" sz="2000" b="1" dirty="0"/>
              <a:t>strengthen the utilisation of data</a:t>
            </a:r>
            <a:r>
              <a:rPr lang="en-ZA" sz="2000" dirty="0"/>
              <a:t> to craft </a:t>
            </a:r>
            <a:r>
              <a:rPr lang="en-ZA" sz="2000" b="1" dirty="0"/>
              <a:t>interventions</a:t>
            </a:r>
            <a:r>
              <a:rPr lang="en-ZA" sz="2000" dirty="0"/>
              <a:t> to </a:t>
            </a:r>
            <a:r>
              <a:rPr lang="en-ZA" sz="2000" b="1" dirty="0"/>
              <a:t>improve learner performance</a:t>
            </a:r>
            <a:r>
              <a:rPr lang="en-ZA" sz="2000" dirty="0"/>
              <a:t>. The initiative reached a total </a:t>
            </a:r>
            <a:r>
              <a:rPr lang="en-ZA" sz="2000" b="1" dirty="0"/>
              <a:t>3 375 schools.</a:t>
            </a:r>
          </a:p>
          <a:p>
            <a:pPr algn="just">
              <a:spcBef>
                <a:spcPts val="0"/>
              </a:spcBef>
              <a:defRPr/>
            </a:pPr>
            <a:r>
              <a:rPr lang="en-ZA" sz="2000" dirty="0"/>
              <a:t>The DBE ensured that </a:t>
            </a:r>
            <a:r>
              <a:rPr lang="en-ZA" sz="2000" b="1" dirty="0"/>
              <a:t>7</a:t>
            </a:r>
            <a:r>
              <a:rPr lang="en-ZA" sz="2000" dirty="0"/>
              <a:t> out of 9 </a:t>
            </a:r>
            <a:r>
              <a:rPr lang="en-ZA" sz="2000" b="1" dirty="0"/>
              <a:t>Provincial Education Departments </a:t>
            </a:r>
            <a:r>
              <a:rPr lang="en-ZA" sz="2000" dirty="0"/>
              <a:t>(viz. EC, FS, GP, LP, MP, NC, NW) </a:t>
            </a:r>
            <a:r>
              <a:rPr lang="en-ZA" sz="2000" b="1" dirty="0"/>
              <a:t>submitted</a:t>
            </a:r>
            <a:r>
              <a:rPr lang="en-ZA" sz="2000" dirty="0"/>
              <a:t> their reports on the </a:t>
            </a:r>
            <a:r>
              <a:rPr lang="en-US" sz="2000" b="1" dirty="0"/>
              <a:t>management of underperformance in schools</a:t>
            </a:r>
            <a:r>
              <a:rPr lang="en-US" sz="2000" dirty="0"/>
              <a:t>, </a:t>
            </a:r>
            <a:r>
              <a:rPr lang="en-ZA" sz="2000" dirty="0"/>
              <a:t>to the Minister as per their responsibilities in terms of the National Education Policy Act 27 of 1996.</a:t>
            </a:r>
          </a:p>
          <a:p>
            <a:pPr algn="just">
              <a:spcBef>
                <a:spcPts val="0"/>
              </a:spcBef>
              <a:defRPr/>
            </a:pPr>
            <a:r>
              <a:rPr lang="en-ZA" sz="2000" dirty="0">
                <a:cs typeface="Arial" panose="020B0604020202020204" pitchFamily="34" charset="0"/>
              </a:rPr>
              <a:t>The DBE developed a strategy to share the findings of the South African Human Rights Commission (SAHRC) report (on the </a:t>
            </a:r>
            <a:r>
              <a:rPr lang="en-ZA" sz="2000" b="1" dirty="0">
                <a:cs typeface="Arial" panose="020B0604020202020204" pitchFamily="34" charset="0"/>
              </a:rPr>
              <a:t>National Investigative Hearing into the Impact of Protest-related Action on the Right to a Basic Education in South Africa)</a:t>
            </a:r>
            <a:r>
              <a:rPr lang="en-ZA" sz="2000" dirty="0">
                <a:cs typeface="Arial" panose="020B0604020202020204" pitchFamily="34" charset="0"/>
              </a:rPr>
              <a:t> more broadly and begin the process of reaching out to communities to raise awareness on the importance of protecting access to the right to a basic education. </a:t>
            </a:r>
          </a:p>
          <a:p>
            <a:pPr algn="just">
              <a:spcBef>
                <a:spcPts val="0"/>
              </a:spcBef>
              <a:defRPr/>
            </a:pPr>
            <a:endParaRPr lang="en-ZA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z="1800" smtClean="0">
                <a:solidFill>
                  <a:schemeClr val="tx1"/>
                </a:solidFill>
              </a:rPr>
              <a:pPr/>
              <a:t>71</a:t>
            </a:fld>
            <a:endParaRPr lang="en-ZA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34565"/>
            <a:ext cx="1691680" cy="69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8082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56" y="72008"/>
            <a:ext cx="8028384" cy="908720"/>
          </a:xfrm>
        </p:spPr>
        <p:txBody>
          <a:bodyPr>
            <a:noAutofit/>
          </a:bodyPr>
          <a:lstStyle/>
          <a:p>
            <a:r>
              <a:rPr lang="en-ZA" dirty="0">
                <a:solidFill>
                  <a:srgbClr val="C0504D">
                    <a:lumMod val="75000"/>
                  </a:srgbClr>
                </a:solidFill>
              </a:rPr>
              <a:t>PROGRAMME 4…</a:t>
            </a:r>
            <a:br>
              <a:rPr lang="en-ZA" dirty="0">
                <a:solidFill>
                  <a:srgbClr val="C0504D">
                    <a:lumMod val="75000"/>
                  </a:srgbClr>
                </a:solidFill>
              </a:rPr>
            </a:br>
            <a:endParaRPr lang="en-ZA" b="1" dirty="0">
              <a:solidFill>
                <a:srgbClr val="C0504D">
                  <a:lumMod val="75000"/>
                </a:srgb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764704"/>
            <a:ext cx="8640960" cy="521744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ZA" sz="1850" b="1" dirty="0"/>
              <a:t>PROVINCIAL MONITORING</a:t>
            </a:r>
          </a:p>
          <a:p>
            <a:pPr marL="0" indent="0" algn="just">
              <a:spcAft>
                <a:spcPts val="0"/>
              </a:spcAft>
              <a:buNone/>
            </a:pPr>
            <a:endParaRPr lang="en-ZA" sz="1850" b="1" dirty="0">
              <a:solidFill>
                <a:srgbClr val="000000"/>
              </a:solidFill>
              <a:ea typeface="Times New Roman"/>
              <a:cs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en-ZA" sz="1850" b="1" dirty="0">
                <a:solidFill>
                  <a:srgbClr val="000000"/>
                </a:solidFill>
                <a:ea typeface="Times New Roman"/>
                <a:cs typeface="Times New Roman"/>
              </a:rPr>
              <a:t>School Calendar</a:t>
            </a:r>
          </a:p>
          <a:p>
            <a:pPr algn="just"/>
            <a:r>
              <a:rPr lang="en-ZA" sz="1850" b="1" dirty="0">
                <a:solidFill>
                  <a:srgbClr val="000000"/>
                </a:solidFill>
                <a:ea typeface="Times New Roman"/>
                <a:cs typeface="Times New Roman"/>
              </a:rPr>
              <a:t>The Publication of the Proposed 2020 School Calendar.</a:t>
            </a:r>
            <a:r>
              <a:rPr lang="en-ZA" sz="1850" dirty="0">
                <a:solidFill>
                  <a:srgbClr val="000000"/>
                </a:solidFill>
                <a:ea typeface="Times New Roman"/>
                <a:cs typeface="Times New Roman"/>
              </a:rPr>
              <a:t>  The </a:t>
            </a:r>
            <a:r>
              <a:rPr lang="en-ZA" sz="1850" b="1" dirty="0">
                <a:solidFill>
                  <a:srgbClr val="000000"/>
                </a:solidFill>
                <a:ea typeface="Times New Roman"/>
                <a:cs typeface="Times New Roman"/>
              </a:rPr>
              <a:t>Minister published </a:t>
            </a:r>
            <a:r>
              <a:rPr lang="en-ZA" sz="1850" dirty="0">
                <a:solidFill>
                  <a:srgbClr val="000000"/>
                </a:solidFill>
                <a:ea typeface="Times New Roman"/>
                <a:cs typeface="Times New Roman"/>
              </a:rPr>
              <a:t>the Proposed 2020 School Calendar for </a:t>
            </a:r>
            <a:r>
              <a:rPr lang="en-ZA" sz="1850" b="1" dirty="0">
                <a:solidFill>
                  <a:srgbClr val="000000"/>
                </a:solidFill>
                <a:ea typeface="Times New Roman"/>
                <a:cs typeface="Times New Roman"/>
              </a:rPr>
              <a:t>public comments</a:t>
            </a:r>
            <a:r>
              <a:rPr lang="en-ZA" sz="1850" dirty="0">
                <a:solidFill>
                  <a:srgbClr val="000000"/>
                </a:solidFill>
                <a:ea typeface="Times New Roman"/>
                <a:cs typeface="Times New Roman"/>
              </a:rPr>
              <a:t> on 15 June 2018.</a:t>
            </a:r>
            <a:endParaRPr lang="en-ZA" sz="1850" dirty="0">
              <a:ea typeface="Times New Roman"/>
              <a:cs typeface="Times New Roman"/>
            </a:endParaRPr>
          </a:p>
          <a:p>
            <a:pPr algn="just"/>
            <a:r>
              <a:rPr lang="en-ZA" sz="1850" b="1" dirty="0">
                <a:ea typeface="Times New Roman"/>
              </a:rPr>
              <a:t>Publication of the amendment to the National Policy for Determining School Calendars for Public Schools in South Africa.</a:t>
            </a:r>
            <a:r>
              <a:rPr lang="en-ZA" sz="1850" dirty="0">
                <a:ea typeface="Times New Roman"/>
              </a:rPr>
              <a:t>  The Minister published the </a:t>
            </a:r>
            <a:r>
              <a:rPr lang="en-ZA" sz="1850" b="1" dirty="0">
                <a:ea typeface="Times New Roman"/>
              </a:rPr>
              <a:t>Proposed Amendment </a:t>
            </a:r>
            <a:r>
              <a:rPr lang="en-ZA" sz="1850" dirty="0">
                <a:ea typeface="Times New Roman"/>
              </a:rPr>
              <a:t>to the Policy for </a:t>
            </a:r>
            <a:r>
              <a:rPr lang="en-ZA" sz="1850" b="1" dirty="0">
                <a:ea typeface="Times New Roman"/>
              </a:rPr>
              <a:t>public comment </a:t>
            </a:r>
            <a:r>
              <a:rPr lang="en-ZA" sz="1850" dirty="0">
                <a:ea typeface="Times New Roman"/>
              </a:rPr>
              <a:t>on 19 April 2018.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en-ZA" sz="1850" b="1" dirty="0"/>
              <a:t>School Readiness </a:t>
            </a:r>
          </a:p>
          <a:p>
            <a:pPr algn="just"/>
            <a:r>
              <a:rPr lang="en-ZA" sz="1850" dirty="0">
                <a:ea typeface="Times New Roman"/>
              </a:rPr>
              <a:t>The </a:t>
            </a:r>
            <a:r>
              <a:rPr lang="en-ZA" sz="1850" b="1" dirty="0">
                <a:ea typeface="Times New Roman"/>
              </a:rPr>
              <a:t>HEDCOM</a:t>
            </a:r>
            <a:r>
              <a:rPr lang="en-ZA" sz="1850" dirty="0">
                <a:ea typeface="Times New Roman"/>
              </a:rPr>
              <a:t> meeting of 11 June 2018 </a:t>
            </a:r>
            <a:r>
              <a:rPr lang="en-ZA" sz="1850" b="1" dirty="0">
                <a:ea typeface="Times New Roman"/>
              </a:rPr>
              <a:t>noted</a:t>
            </a:r>
            <a:r>
              <a:rPr lang="en-ZA" sz="1850" dirty="0">
                <a:ea typeface="Times New Roman"/>
              </a:rPr>
              <a:t> the </a:t>
            </a:r>
            <a:r>
              <a:rPr lang="en-ZA" sz="1850" b="1" dirty="0">
                <a:ea typeface="Times New Roman"/>
              </a:rPr>
              <a:t>Progress Report </a:t>
            </a:r>
            <a:r>
              <a:rPr lang="en-ZA" sz="1850" dirty="0">
                <a:ea typeface="Times New Roman"/>
              </a:rPr>
              <a:t>on issues identified during Pre-closure (20 November to 01 December 2017) and January </a:t>
            </a:r>
            <a:r>
              <a:rPr lang="en-ZA" sz="1850" b="1" dirty="0">
                <a:ea typeface="Times New Roman"/>
              </a:rPr>
              <a:t>2018 School Readiness Assessment</a:t>
            </a:r>
            <a:r>
              <a:rPr lang="en-ZA" sz="1850" dirty="0">
                <a:ea typeface="Times New Roman"/>
              </a:rPr>
              <a:t> (17 to 26 January 2018) visits.</a:t>
            </a:r>
          </a:p>
          <a:p>
            <a:pPr marL="0" lvl="0" indent="0" algn="just">
              <a:buNone/>
            </a:pPr>
            <a:r>
              <a:rPr lang="en-ZA" sz="1850" b="1" dirty="0">
                <a:solidFill>
                  <a:srgbClr val="000000"/>
                </a:solidFill>
                <a:ea typeface="Times New Roman"/>
                <a:cs typeface="Arial" panose="020B0604020202020204" pitchFamily="34" charset="0"/>
              </a:rPr>
              <a:t>Support to the Ministry, Director-General and Parliamentarians</a:t>
            </a:r>
            <a:endParaRPr lang="en-ZA" sz="1850" dirty="0">
              <a:solidFill>
                <a:prstClr val="black"/>
              </a:solidFill>
              <a:ea typeface="Times New Roman"/>
              <a:cs typeface="Arial" panose="020B0604020202020204" pitchFamily="34" charset="0"/>
            </a:endParaRPr>
          </a:p>
          <a:p>
            <a:pPr marL="0" lvl="0" indent="0" algn="just">
              <a:buNone/>
            </a:pPr>
            <a:r>
              <a:rPr lang="en-ZA" sz="1850" dirty="0">
                <a:solidFill>
                  <a:prstClr val="black"/>
                </a:solidFill>
                <a:cs typeface="Arial" panose="020B0604020202020204" pitchFamily="34" charset="0"/>
              </a:rPr>
              <a:t>The Branch supported the DG during the engagements with PEDs.  </a:t>
            </a:r>
            <a:r>
              <a:rPr lang="en-ZA" sz="1850" b="1" dirty="0">
                <a:solidFill>
                  <a:prstClr val="black"/>
                </a:solidFill>
                <a:cs typeface="Arial" panose="020B0604020202020204" pitchFamily="34" charset="0"/>
              </a:rPr>
              <a:t>Professional support </a:t>
            </a:r>
            <a:r>
              <a:rPr lang="en-ZA" sz="1850" dirty="0">
                <a:solidFill>
                  <a:prstClr val="black"/>
                </a:solidFill>
                <a:cs typeface="Arial" panose="020B0604020202020204" pitchFamily="34" charset="0"/>
              </a:rPr>
              <a:t>was rendered </a:t>
            </a:r>
            <a:r>
              <a:rPr lang="en-ZA" sz="1850" b="1" dirty="0">
                <a:solidFill>
                  <a:prstClr val="black"/>
                </a:solidFill>
                <a:cs typeface="Arial" panose="020B0604020202020204" pitchFamily="34" charset="0"/>
              </a:rPr>
              <a:t>during</a:t>
            </a:r>
            <a:r>
              <a:rPr lang="en-ZA" sz="1850" dirty="0">
                <a:solidFill>
                  <a:prstClr val="black"/>
                </a:solidFill>
                <a:cs typeface="Arial" panose="020B0604020202020204" pitchFamily="34" charset="0"/>
              </a:rPr>
              <a:t> the </a:t>
            </a:r>
            <a:r>
              <a:rPr lang="en-ZA" sz="1850" b="1" dirty="0">
                <a:solidFill>
                  <a:prstClr val="black"/>
                </a:solidFill>
                <a:cs typeface="Arial" panose="020B0604020202020204" pitchFamily="34" charset="0"/>
              </a:rPr>
              <a:t>oversight visit </a:t>
            </a:r>
            <a:r>
              <a:rPr lang="en-ZA" sz="1850" dirty="0">
                <a:solidFill>
                  <a:prstClr val="black"/>
                </a:solidFill>
                <a:cs typeface="Arial" panose="020B0604020202020204" pitchFamily="34" charset="0"/>
              </a:rPr>
              <a:t>to KwaZulu-Natal and in the North West Intervention Programme.</a:t>
            </a:r>
          </a:p>
          <a:p>
            <a:pPr marL="0" indent="0" algn="just">
              <a:spcAft>
                <a:spcPts val="0"/>
              </a:spcAft>
              <a:buNone/>
            </a:pPr>
            <a:endParaRPr lang="en-ZA" sz="1850" dirty="0">
              <a:latin typeface="Arial"/>
              <a:ea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endParaRPr lang="en-ZA" sz="1850" dirty="0">
              <a:latin typeface="Arial"/>
              <a:ea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z="1800" b="1" smtClean="0">
                <a:solidFill>
                  <a:schemeClr val="tx1"/>
                </a:solidFill>
              </a:rPr>
              <a:pPr/>
              <a:t>72</a:t>
            </a:fld>
            <a:endParaRPr lang="en-ZA" b="1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134565"/>
            <a:ext cx="1691680" cy="6926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21967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0"/>
            <a:ext cx="8028384" cy="908720"/>
          </a:xfrm>
        </p:spPr>
        <p:txBody>
          <a:bodyPr>
            <a:normAutofit/>
          </a:bodyPr>
          <a:lstStyle/>
          <a:p>
            <a:r>
              <a:rPr lang="en-ZA" dirty="0">
                <a:solidFill>
                  <a:srgbClr val="C0504D">
                    <a:lumMod val="75000"/>
                  </a:srgbClr>
                </a:solidFill>
              </a:rPr>
              <a:t>PROGRAMME 4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z="1800" smtClean="0">
                <a:solidFill>
                  <a:schemeClr val="tx1"/>
                </a:solidFill>
              </a:rPr>
              <a:pPr/>
              <a:t>73</a:t>
            </a:fld>
            <a:endParaRPr lang="en-ZA" dirty="0">
              <a:solidFill>
                <a:schemeClr val="tx1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61290" y="676198"/>
            <a:ext cx="8435280" cy="5760640"/>
          </a:xfrm>
        </p:spPr>
        <p:txBody>
          <a:bodyPr>
            <a:noAutofit/>
          </a:bodyPr>
          <a:lstStyle/>
          <a:p>
            <a:pPr marL="342900" lvl="1" indent="-342900" algn="just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ZA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 algn="just">
              <a:spcBef>
                <a:spcPts val="0"/>
              </a:spcBef>
              <a:spcAft>
                <a:spcPts val="300"/>
              </a:spcAft>
              <a:buNone/>
            </a:pPr>
            <a:r>
              <a:rPr lang="en-ZA" sz="2400" b="1" dirty="0"/>
              <a:t>National Education Evaluation and Development  Unit (NEEDU)</a:t>
            </a:r>
            <a:endParaRPr lang="en-ZA" sz="2400" dirty="0"/>
          </a:p>
          <a:p>
            <a:pPr marL="342900" lvl="1" indent="-342900" algn="just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Z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 algn="just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The best practices from the  </a:t>
            </a:r>
            <a:r>
              <a:rPr lang="en-ZA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Schools that Work II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report 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have been </a:t>
            </a:r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presented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 to the </a:t>
            </a:r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principals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 of underperforming primary and secondary schools in </a:t>
            </a:r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17 clusters across 5 provinces </a:t>
            </a:r>
          </a:p>
          <a:p>
            <a:pPr marL="342900" lvl="1" indent="-342900" algn="just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4 532 participants, 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including underperforming primary and secondary schools, </a:t>
            </a:r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top-performing schools 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that were </a:t>
            </a:r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invited to share their best practices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, district officials and provincial officials attended the roadshows</a:t>
            </a:r>
          </a:p>
          <a:p>
            <a:pPr marL="342900" lvl="1" indent="-342900" algn="just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The best practices in the </a:t>
            </a:r>
            <a:r>
              <a:rPr lang="en-ZA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Schools that Work II </a:t>
            </a:r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report 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have been further </a:t>
            </a:r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packaged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 in a more user-friendly format </a:t>
            </a:r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in the form of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policy briefs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lvl="1" indent="-342900" algn="just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8 policy briefs 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were prepared and uploaded on the </a:t>
            </a:r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DBE website</a:t>
            </a:r>
          </a:p>
          <a:p>
            <a:pPr marL="342900" lvl="1" indent="-342900" algn="just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A document was prepared to conceptualise 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how the NEEDU team will conduct  the </a:t>
            </a:r>
            <a:r>
              <a:rPr lang="en-ZA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Districts that Work</a:t>
            </a:r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 study</a:t>
            </a:r>
          </a:p>
          <a:p>
            <a:pPr marL="342900" lvl="1" indent="-342900" algn="just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ZA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 algn="just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ZA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34565"/>
            <a:ext cx="1691680" cy="69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278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36712"/>
            <a:ext cx="9144000" cy="6021288"/>
          </a:xfr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504056" y="0"/>
            <a:ext cx="8028384" cy="908720"/>
          </a:xfrm>
        </p:spPr>
        <p:txBody>
          <a:bodyPr>
            <a:noAutofit/>
          </a:bodyPr>
          <a:lstStyle/>
          <a:p>
            <a:r>
              <a:rPr lang="en-ZA" sz="2800" b="1" dirty="0">
                <a:solidFill>
                  <a:schemeClr val="accent2">
                    <a:lumMod val="75000"/>
                  </a:schemeClr>
                </a:solidFill>
              </a:rPr>
              <a:t>DG PROVINCIAL VISITS: MPUMALANGA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74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011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80728"/>
            <a:ext cx="9144000" cy="5877272"/>
          </a:xfr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504056" y="0"/>
            <a:ext cx="8028384" cy="908720"/>
          </a:xfrm>
        </p:spPr>
        <p:txBody>
          <a:bodyPr>
            <a:noAutofit/>
          </a:bodyPr>
          <a:lstStyle/>
          <a:p>
            <a:r>
              <a:rPr lang="en-ZA" sz="2800" b="1" dirty="0">
                <a:solidFill>
                  <a:schemeClr val="accent2">
                    <a:lumMod val="75000"/>
                  </a:schemeClr>
                </a:solidFill>
              </a:rPr>
              <a:t>DG PROVINCIAL VISITS: LIMPOPO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75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714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80728"/>
            <a:ext cx="9144000" cy="5877272"/>
          </a:xfr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504056" y="0"/>
            <a:ext cx="8028384" cy="908720"/>
          </a:xfrm>
        </p:spPr>
        <p:txBody>
          <a:bodyPr>
            <a:noAutofit/>
          </a:bodyPr>
          <a:lstStyle/>
          <a:p>
            <a:r>
              <a:rPr lang="en-ZA" sz="2800" b="1" dirty="0">
                <a:solidFill>
                  <a:schemeClr val="accent2">
                    <a:lumMod val="75000"/>
                  </a:schemeClr>
                </a:solidFill>
              </a:rPr>
              <a:t>DG PROVINCIAL VISITS: EASTERN CAPE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76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917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80728"/>
            <a:ext cx="9144000" cy="5877272"/>
          </a:xfr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504056" y="0"/>
            <a:ext cx="7164288" cy="908720"/>
          </a:xfrm>
        </p:spPr>
        <p:txBody>
          <a:bodyPr>
            <a:noAutofit/>
          </a:bodyPr>
          <a:lstStyle/>
          <a:p>
            <a:r>
              <a:rPr lang="en-ZA" sz="2800" b="1" dirty="0">
                <a:solidFill>
                  <a:schemeClr val="accent2">
                    <a:lumMod val="75000"/>
                  </a:schemeClr>
                </a:solidFill>
              </a:rPr>
              <a:t>DG AUTUMN SCHOOLS MONITORING: </a:t>
            </a:r>
            <a:br>
              <a:rPr lang="en-ZA" sz="28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ZA" sz="2800" b="1" dirty="0">
                <a:solidFill>
                  <a:schemeClr val="accent2">
                    <a:lumMod val="75000"/>
                  </a:schemeClr>
                </a:solidFill>
              </a:rPr>
              <a:t>NORTHERN CAPE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77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97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80728"/>
            <a:ext cx="9144000" cy="5877272"/>
          </a:xfr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504056" y="0"/>
            <a:ext cx="7164288" cy="908720"/>
          </a:xfrm>
        </p:spPr>
        <p:txBody>
          <a:bodyPr>
            <a:noAutofit/>
          </a:bodyPr>
          <a:lstStyle/>
          <a:p>
            <a:r>
              <a:rPr lang="en-ZA" sz="2800" b="1" dirty="0">
                <a:solidFill>
                  <a:schemeClr val="accent2">
                    <a:lumMod val="75000"/>
                  </a:schemeClr>
                </a:solidFill>
              </a:rPr>
              <a:t>DG AUTUMN SCHOOLS MONITORING: </a:t>
            </a:r>
            <a:br>
              <a:rPr lang="en-ZA" sz="28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ZA" sz="2800" b="1" dirty="0">
                <a:solidFill>
                  <a:schemeClr val="accent2">
                    <a:lumMod val="75000"/>
                  </a:schemeClr>
                </a:solidFill>
              </a:rPr>
              <a:t>NORTH WEST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78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572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PROGRAMME 5: EDUCATIONAL ENRICHMENT SERVICES</a:t>
            </a:r>
            <a:b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</a:br>
            <a:endParaRPr lang="en-ZA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en-US" sz="3600" dirty="0"/>
              <a:t>The </a:t>
            </a:r>
            <a:r>
              <a:rPr lang="en-US" sz="3600" b="1" dirty="0"/>
              <a:t>purpose</a:t>
            </a:r>
            <a:r>
              <a:rPr lang="en-US" sz="3600" dirty="0"/>
              <a:t> of </a:t>
            </a:r>
            <a:r>
              <a:rPr lang="en-US" sz="3600" dirty="0" err="1"/>
              <a:t>Programme</a:t>
            </a:r>
            <a:r>
              <a:rPr lang="en-US" sz="3600" dirty="0"/>
              <a:t> 5 is to develop</a:t>
            </a:r>
            <a:r>
              <a:rPr lang="en-US" sz="3600" b="1" dirty="0"/>
              <a:t> </a:t>
            </a:r>
            <a:r>
              <a:rPr lang="en-US" sz="3600" dirty="0"/>
              <a:t>policies and programmes to </a:t>
            </a:r>
            <a:r>
              <a:rPr lang="en-US" sz="3600" b="1" dirty="0"/>
              <a:t>improve</a:t>
            </a:r>
            <a:r>
              <a:rPr lang="en-US" sz="3600" dirty="0"/>
              <a:t> the </a:t>
            </a:r>
            <a:r>
              <a:rPr lang="en-US" sz="3600" b="1" dirty="0"/>
              <a:t>quality of learning in schools</a:t>
            </a:r>
            <a:r>
              <a:rPr lang="en-US" sz="3600" dirty="0"/>
              <a:t>.</a:t>
            </a:r>
          </a:p>
          <a:p>
            <a:pPr marL="0" indent="0" algn="just">
              <a:buNone/>
            </a:pP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b="1" smtClean="0">
                <a:solidFill>
                  <a:prstClr val="black">
                    <a:tint val="75000"/>
                  </a:prstClr>
                </a:solidFill>
              </a:rPr>
              <a:pPr/>
              <a:t>79</a:t>
            </a:fld>
            <a:endParaRPr lang="en-ZA" b="1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021288"/>
            <a:ext cx="1763688" cy="8059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62608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3752"/>
            <a:ext cx="8229600" cy="1143000"/>
          </a:xfrm>
        </p:spPr>
        <p:txBody>
          <a:bodyPr>
            <a:normAutofit/>
          </a:bodyPr>
          <a:lstStyle/>
          <a:p>
            <a:r>
              <a:rPr lang="en-ZA" sz="3600" b="1" dirty="0">
                <a:solidFill>
                  <a:schemeClr val="accent2">
                    <a:lumMod val="75000"/>
                  </a:schemeClr>
                </a:solidFill>
              </a:rPr>
              <a:t>2017/18 PIE CHART STATUS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z="1800" smtClean="0">
                <a:solidFill>
                  <a:schemeClr val="tx1"/>
                </a:solidFill>
              </a:rPr>
              <a:pPr/>
              <a:t>8</a:t>
            </a:fld>
            <a:endParaRPr lang="en-ZA" sz="1800">
              <a:solidFill>
                <a:schemeClr val="tx1"/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167852066"/>
              </p:ext>
            </p:extLst>
          </p:nvPr>
        </p:nvGraphicFramePr>
        <p:xfrm>
          <a:off x="611560" y="1268760"/>
          <a:ext cx="8136903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134565"/>
            <a:ext cx="1691680" cy="69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0682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56" y="0"/>
            <a:ext cx="8028384" cy="908720"/>
          </a:xfrm>
        </p:spPr>
        <p:txBody>
          <a:bodyPr>
            <a:noAutofit/>
          </a:bodyPr>
          <a:lstStyle/>
          <a:p>
            <a:r>
              <a:rPr lang="en-ZA" sz="2800" b="1" dirty="0">
                <a:solidFill>
                  <a:schemeClr val="accent2">
                    <a:lumMod val="75000"/>
                  </a:schemeClr>
                </a:solidFill>
              </a:rPr>
              <a:t>INDICATOR TABLE: PROGRAMME 5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z="1800" smtClean="0">
                <a:solidFill>
                  <a:schemeClr val="tx1"/>
                </a:solidFill>
              </a:rPr>
              <a:pPr/>
              <a:t>80</a:t>
            </a:fld>
            <a:endParaRPr lang="en-ZA" dirty="0">
              <a:solidFill>
                <a:schemeClr val="tx1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5082696"/>
              </p:ext>
            </p:extLst>
          </p:nvPr>
        </p:nvGraphicFramePr>
        <p:xfrm>
          <a:off x="179512" y="692696"/>
          <a:ext cx="8856984" cy="5522810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19920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940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191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0672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95293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2933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77192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u="none" strike="noStrike" dirty="0">
                          <a:effectLst/>
                        </a:rPr>
                        <a:t>Programme / </a:t>
                      </a:r>
                      <a:br>
                        <a:rPr lang="en-ZA" sz="1200" b="1" u="none" strike="noStrike" dirty="0">
                          <a:effectLst/>
                        </a:rPr>
                      </a:br>
                      <a:r>
                        <a:rPr lang="en-ZA" sz="1200" b="1" u="none" strike="noStrike" dirty="0">
                          <a:effectLst/>
                        </a:rPr>
                        <a:t>Sub-Programme / Performance Indicators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u="none" strike="noStrike" dirty="0">
                          <a:effectLst/>
                        </a:rPr>
                        <a:t>2018/19 Annual Target as per Annual Performance Plan (APP)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03" marR="5303" marT="530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1" u="none" strike="noStrike" dirty="0">
                          <a:effectLst/>
                        </a:rPr>
                        <a:t> Quarter 1 Target as per APP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03" marR="5303" marT="530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1" u="none" strike="noStrike" dirty="0">
                          <a:effectLst/>
                        </a:rPr>
                        <a:t>Quarter 1</a:t>
                      </a:r>
                      <a:r>
                        <a:rPr lang="en-ZA" sz="1200" b="1" u="none" strike="noStrike" baseline="0" dirty="0">
                          <a:effectLst/>
                        </a:rPr>
                        <a:t> </a:t>
                      </a:r>
                      <a:r>
                        <a:rPr lang="en-ZA" sz="1200" b="1" u="none" strike="noStrike" dirty="0">
                          <a:effectLst/>
                        </a:rPr>
                        <a:t>Output – Preliminary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03" marR="5303" marT="530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1" u="none" strike="noStrike" dirty="0">
                          <a:effectLst/>
                        </a:rPr>
                        <a:t>Reason for Deviation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03" marR="5303" marT="530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1" u="none" strike="noStrike" dirty="0">
                          <a:effectLst/>
                        </a:rPr>
                        <a:t>Milestones- Progress</a:t>
                      </a:r>
                      <a:r>
                        <a:rPr lang="en-ZA" sz="1200" b="1" u="none" strike="noStrike" baseline="0" dirty="0">
                          <a:effectLst/>
                        </a:rPr>
                        <a:t> in Achieving Annual Targets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03" marR="5303" marT="5303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20524"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1" u="none" strike="noStrike" dirty="0">
                          <a:effectLst/>
                        </a:rPr>
                        <a:t>5.1.1 </a:t>
                      </a:r>
                    </a:p>
                    <a:p>
                      <a:pPr algn="ctr" fontAlgn="t"/>
                      <a:r>
                        <a:rPr lang="en-ZA" sz="1200" b="1" u="none" strike="noStrike" dirty="0">
                          <a:effectLst/>
                        </a:rPr>
                        <a:t>Number of schools monitored for the provision of nutritious meals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03" marR="5303" marT="530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1" u="none" strike="noStrike" dirty="0">
                          <a:effectLst/>
                        </a:rPr>
                        <a:t>110</a:t>
                      </a:r>
                    </a:p>
                    <a:p>
                      <a:pPr algn="ctr" fontAlgn="t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QUARTERLY</a:t>
                      </a:r>
                    </a:p>
                  </a:txBody>
                  <a:tcPr marL="5303" marR="5303" marT="530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10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03" marR="5303" marT="530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</a:t>
                      </a:r>
                      <a:endParaRPr lang="en-ZA" sz="12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5303" marR="5303" marT="5303" marB="0" anchor="ctr">
                    <a:solidFill>
                      <a:srgbClr val="00C4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The reason for monitoring 39 more schools was the need to increase the </a:t>
                      </a:r>
                      <a:r>
                        <a:rPr lang="en-GB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intensity</a:t>
                      </a:r>
                      <a:r>
                        <a:rPr lang="en-GB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of </a:t>
                      </a:r>
                      <a:r>
                        <a:rPr lang="en-GB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monitoring</a:t>
                      </a:r>
                      <a:r>
                        <a:rPr lang="en-GB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at the </a:t>
                      </a:r>
                      <a:r>
                        <a:rPr lang="en-GB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beginning of a new financial year </a:t>
                      </a:r>
                      <a:r>
                        <a:rPr lang="en-GB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and ensuring that when schools re-open (Term 2), the programme is effective in supporting teaching and learning. </a:t>
                      </a:r>
                      <a:endParaRPr lang="en-ZA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303" marR="5303" marT="5303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03" marR="5303" marT="5303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58303"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1" u="none" strike="noStrike" dirty="0">
                          <a:effectLst/>
                        </a:rPr>
                        <a:t>5.2.1 </a:t>
                      </a:r>
                    </a:p>
                    <a:p>
                      <a:pPr algn="ctr" fontAlgn="t"/>
                      <a:r>
                        <a:rPr lang="en-ZA" sz="1200" b="1" u="none" strike="noStrike" dirty="0">
                          <a:effectLst/>
                        </a:rPr>
                        <a:t>Number</a:t>
                      </a:r>
                      <a:r>
                        <a:rPr lang="en-ZA" sz="1200" b="1" u="none" strike="noStrike" baseline="0" dirty="0">
                          <a:effectLst/>
                        </a:rPr>
                        <a:t> of professionals trained in SASCE programmes 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03" marR="5303" marT="530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1" u="none" strike="noStrike" dirty="0">
                          <a:effectLst/>
                        </a:rPr>
                        <a:t>900</a:t>
                      </a:r>
                    </a:p>
                    <a:p>
                      <a:pPr algn="ctr" fontAlgn="t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ANNUALLY</a:t>
                      </a:r>
                    </a:p>
                  </a:txBody>
                  <a:tcPr marL="5303" marR="5303" marT="530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5303" marR="5303" marT="530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03" marR="5303" marT="530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 activity undertaken towards this deliverable. Focus was on provincial &amp; national competitions.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03" marR="5303" marT="5303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39413"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1" u="none" strike="noStrike" dirty="0">
                          <a:effectLst/>
                        </a:rPr>
                        <a:t>5.2.2 </a:t>
                      </a:r>
                    </a:p>
                    <a:p>
                      <a:pPr algn="ctr" fontAlgn="t"/>
                      <a:r>
                        <a:rPr lang="en-ZA" sz="1200" b="1" u="none" strike="noStrike" dirty="0">
                          <a:effectLst/>
                        </a:rPr>
                        <a:t>Number of learners, teachers, officials  SGBs and community</a:t>
                      </a:r>
                      <a:r>
                        <a:rPr lang="en-ZA" sz="1200" b="1" u="none" strike="noStrike" baseline="0" dirty="0">
                          <a:effectLst/>
                        </a:rPr>
                        <a:t> organisation members</a:t>
                      </a:r>
                      <a:r>
                        <a:rPr lang="en-ZA" sz="1200" b="1" u="none" strike="noStrike" dirty="0">
                          <a:effectLst/>
                        </a:rPr>
                        <a:t> participating in social cohesion and</a:t>
                      </a:r>
                      <a:br>
                        <a:rPr lang="en-ZA" sz="1200" b="1" u="none" strike="noStrike" dirty="0">
                          <a:effectLst/>
                        </a:rPr>
                      </a:br>
                      <a:r>
                        <a:rPr lang="en-ZA" sz="1200" b="1" u="none" strike="noStrike" dirty="0">
                          <a:effectLst/>
                        </a:rPr>
                        <a:t>gender equity programmes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03" marR="5303" marT="530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1" u="none" strike="noStrike" dirty="0">
                          <a:effectLst/>
                        </a:rPr>
                        <a:t>7000</a:t>
                      </a:r>
                    </a:p>
                    <a:p>
                      <a:pPr algn="ctr" fontAlgn="t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QUARTERLY</a:t>
                      </a:r>
                    </a:p>
                  </a:txBody>
                  <a:tcPr marL="5303" marR="5303" marT="530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u="none" strike="noStrike" dirty="0">
                          <a:effectLst/>
                        </a:rPr>
                        <a:t>2 000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03" marR="5303" marT="530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2239</a:t>
                      </a:r>
                    </a:p>
                  </a:txBody>
                  <a:tcPr marL="5303" marR="5303" marT="5303" marB="0" anchor="ctr">
                    <a:solidFill>
                      <a:srgbClr val="00C4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The positive deviation results from intervention programmes like </a:t>
                      </a: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TRC assistance programme</a:t>
                      </a:r>
                      <a:r>
                        <a:rPr lang="en-ZA" sz="12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which are conducted as a request from beneficiaries.   </a:t>
                      </a:r>
                      <a:endParaRPr lang="en-ZA" sz="1200" b="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03" marR="5303" marT="5303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67747"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1" u="none" strike="noStrike" dirty="0">
                          <a:effectLst/>
                        </a:rPr>
                        <a:t>5.3.1 </a:t>
                      </a:r>
                    </a:p>
                    <a:p>
                      <a:pPr algn="ctr" fontAlgn="t"/>
                      <a:r>
                        <a:rPr lang="en-ZA" sz="1200" b="1" u="none" strike="noStrike" dirty="0">
                          <a:effectLst/>
                        </a:rPr>
                        <a:t>Number of Hot Spot Schools monitored towards Implementation of the NSSF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03" marR="5303" marT="530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1" u="none" strike="noStrike">
                          <a:effectLst/>
                        </a:rPr>
                        <a:t>47</a:t>
                      </a:r>
                      <a:endParaRPr lang="en-ZA" sz="1200" b="1" u="none" strike="noStrike" dirty="0">
                        <a:effectLst/>
                      </a:endParaRPr>
                    </a:p>
                    <a:p>
                      <a:pPr algn="ctr" fontAlgn="t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QUARTERLY</a:t>
                      </a:r>
                    </a:p>
                  </a:txBody>
                  <a:tcPr marL="5303" marR="5303" marT="530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u="none" strike="noStrike" dirty="0">
                          <a:effectLst/>
                        </a:rPr>
                        <a:t>12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03" marR="5303" marT="530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03" marR="5303" marT="5303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 </a:t>
                      </a:r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hotspot schools 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were in close proximity, which enabled the team to monitor more.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t"/>
                      <a:endParaRPr lang="en-ZA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303" marR="5303" marT="5303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03" marR="5303" marT="5303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356351"/>
            <a:ext cx="1691680" cy="470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2243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04056" y="0"/>
            <a:ext cx="8028384" cy="908720"/>
          </a:xfrm>
        </p:spPr>
        <p:txBody>
          <a:bodyPr>
            <a:noAutofit/>
          </a:bodyPr>
          <a:lstStyle/>
          <a:p>
            <a:r>
              <a:rPr lang="en-ZA" sz="2800" b="1" dirty="0">
                <a:solidFill>
                  <a:schemeClr val="accent2">
                    <a:lumMod val="75000"/>
                  </a:schemeClr>
                </a:solidFill>
              </a:rPr>
              <a:t>PROGRAMME 5 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803844"/>
            <a:ext cx="8712968" cy="521744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000" b="1" dirty="0"/>
              <a:t>CARE AND SUPPORT IN SCHOOLS</a:t>
            </a:r>
          </a:p>
          <a:p>
            <a:pPr marL="0" indent="0" algn="just">
              <a:buNone/>
            </a:pPr>
            <a:r>
              <a:rPr lang="en-US" sz="2000" b="1" u="sng" dirty="0"/>
              <a:t>School Nutrition</a:t>
            </a:r>
          </a:p>
          <a:p>
            <a:pPr algn="just"/>
            <a:r>
              <a:rPr lang="en-GB" sz="2000" dirty="0"/>
              <a:t>SA </a:t>
            </a:r>
            <a:r>
              <a:rPr lang="en-GB" sz="2000" b="1" dirty="0"/>
              <a:t>hosted the Joint Meeting of Ministers </a:t>
            </a:r>
            <a:r>
              <a:rPr lang="en-GB" sz="2000" dirty="0"/>
              <a:t>Responsible for </a:t>
            </a:r>
            <a:r>
              <a:rPr lang="en-GB" sz="2000" b="1" dirty="0"/>
              <a:t>Education and Training, Science, Technology &amp; Innovation on 18-22 June 2018 </a:t>
            </a:r>
            <a:r>
              <a:rPr lang="en-GB" sz="2000" dirty="0"/>
              <a:t>in </a:t>
            </a:r>
            <a:r>
              <a:rPr lang="en-GB" sz="2000" dirty="0" err="1"/>
              <a:t>Zimbali</a:t>
            </a:r>
            <a:r>
              <a:rPr lang="en-GB" sz="2000" dirty="0"/>
              <a:t> Lodge, Durban. </a:t>
            </a:r>
          </a:p>
          <a:p>
            <a:pPr algn="just"/>
            <a:r>
              <a:rPr lang="en-GB" sz="2000" dirty="0"/>
              <a:t>The </a:t>
            </a:r>
            <a:r>
              <a:rPr lang="en-GB" sz="2000" b="1" dirty="0"/>
              <a:t>SADC secretariat </a:t>
            </a:r>
            <a:r>
              <a:rPr lang="en-GB" sz="2000" dirty="0"/>
              <a:t>was directed to establish a regional forum as a </a:t>
            </a:r>
            <a:r>
              <a:rPr lang="en-GB" sz="2000" b="1" dirty="0"/>
              <a:t>learning sharing platform</a:t>
            </a:r>
            <a:r>
              <a:rPr lang="en-GB" sz="2000" dirty="0"/>
              <a:t>, and to </a:t>
            </a:r>
            <a:r>
              <a:rPr lang="en-GB" sz="2000" b="1" dirty="0"/>
              <a:t>commission research </a:t>
            </a:r>
            <a:r>
              <a:rPr lang="en-GB" sz="2000" dirty="0"/>
              <a:t>on the </a:t>
            </a:r>
            <a:r>
              <a:rPr lang="en-GB" sz="2000" b="1" dirty="0"/>
              <a:t>social and economic impact of school feeding. </a:t>
            </a:r>
            <a:endParaRPr lang="en-US" sz="2000" b="1" dirty="0"/>
          </a:p>
          <a:p>
            <a:r>
              <a:rPr lang="en-US" sz="2000" b="1" u="sng" dirty="0">
                <a:solidFill>
                  <a:prstClr val="black"/>
                </a:solidFill>
              </a:rPr>
              <a:t>Psychosocial Support (PSS)</a:t>
            </a:r>
            <a:endParaRPr lang="en-ZA" sz="2000" b="1" dirty="0"/>
          </a:p>
          <a:p>
            <a:r>
              <a:rPr lang="en-ZA" sz="2000" dirty="0"/>
              <a:t>The </a:t>
            </a:r>
            <a:r>
              <a:rPr lang="en-ZA" sz="2000" b="1" dirty="0"/>
              <a:t>MoU </a:t>
            </a:r>
            <a:r>
              <a:rPr lang="en-ZA" sz="2000" dirty="0"/>
              <a:t>between </a:t>
            </a:r>
            <a:r>
              <a:rPr lang="en-ZA" sz="2000" b="1" dirty="0"/>
              <a:t>DBE</a:t>
            </a:r>
            <a:r>
              <a:rPr lang="en-ZA" sz="2000" dirty="0"/>
              <a:t> </a:t>
            </a:r>
            <a:r>
              <a:rPr lang="en-ZA" sz="2000" b="1" dirty="0"/>
              <a:t>and</a:t>
            </a:r>
            <a:r>
              <a:rPr lang="en-ZA" sz="2000" dirty="0"/>
              <a:t> the National Association of Child and Youth Care Workers (</a:t>
            </a:r>
            <a:r>
              <a:rPr lang="en-ZA" sz="2000" b="1" dirty="0"/>
              <a:t>NACCW</a:t>
            </a:r>
            <a:r>
              <a:rPr lang="en-ZA" sz="2000" dirty="0"/>
              <a:t>) </a:t>
            </a:r>
            <a:r>
              <a:rPr lang="en-ZA" sz="2000" b="1" dirty="0"/>
              <a:t>has been approved</a:t>
            </a:r>
            <a:r>
              <a:rPr lang="en-ZA" sz="2000" dirty="0"/>
              <a:t>. This is aimed at increasing direct PSS to learners at school level through the </a:t>
            </a:r>
            <a:r>
              <a:rPr lang="en-ZA" sz="2000" dirty="0" err="1"/>
              <a:t>Isibindi</a:t>
            </a:r>
            <a:r>
              <a:rPr lang="en-ZA" sz="2000" dirty="0"/>
              <a:t> </a:t>
            </a:r>
            <a:r>
              <a:rPr lang="en-ZA" sz="2000" dirty="0" err="1"/>
              <a:t>Ezikoleni</a:t>
            </a:r>
            <a:r>
              <a:rPr lang="en-ZA" sz="2000" dirty="0"/>
              <a:t> model of NACCW.</a:t>
            </a:r>
          </a:p>
          <a:p>
            <a:r>
              <a:rPr lang="en-ZA" sz="2000" dirty="0"/>
              <a:t>The department </a:t>
            </a:r>
            <a:r>
              <a:rPr lang="en-ZA" sz="2000" b="1" dirty="0"/>
              <a:t>attended the 10</a:t>
            </a:r>
            <a:r>
              <a:rPr lang="en-ZA" sz="2000" b="1" baseline="30000" dirty="0"/>
              <a:t>th</a:t>
            </a:r>
            <a:r>
              <a:rPr lang="en-ZA" sz="2000" b="1" dirty="0"/>
              <a:t> Child Trauma Conference </a:t>
            </a:r>
            <a:r>
              <a:rPr lang="en-ZA" sz="2000" dirty="0"/>
              <a:t>and made a presentation on the progress of the Department in addressing psychosocial issues.</a:t>
            </a:r>
          </a:p>
          <a:p>
            <a:pPr marL="0" indent="0" algn="just">
              <a:buNone/>
            </a:pPr>
            <a:endParaRPr lang="en-ZA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z="1800" smtClean="0">
                <a:solidFill>
                  <a:schemeClr val="tx1"/>
                </a:solidFill>
              </a:rPr>
              <a:pPr/>
              <a:t>81</a:t>
            </a:fld>
            <a:endParaRPr lang="en-ZA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34565"/>
            <a:ext cx="1691680" cy="69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7027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812" y="123907"/>
            <a:ext cx="8028384" cy="454360"/>
          </a:xfrm>
        </p:spPr>
        <p:txBody>
          <a:bodyPr>
            <a:noAutofit/>
          </a:bodyPr>
          <a:lstStyle/>
          <a:p>
            <a:r>
              <a:rPr lang="en-ZA" dirty="0">
                <a:solidFill>
                  <a:srgbClr val="C0504D">
                    <a:lumMod val="75000"/>
                  </a:srgbClr>
                </a:solidFill>
              </a:rPr>
              <a:t>PROGRAMME 5 …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578267"/>
            <a:ext cx="8712968" cy="543239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ZA" sz="2000" b="1" u="sng" dirty="0"/>
              <a:t>Health Promotion </a:t>
            </a:r>
          </a:p>
          <a:p>
            <a:pPr lvl="0" algn="just"/>
            <a:r>
              <a:rPr lang="en-ZA" sz="2000" b="1" dirty="0"/>
              <a:t>Provincial Advocacy </a:t>
            </a:r>
            <a:r>
              <a:rPr lang="en-ZA" sz="2000" dirty="0"/>
              <a:t>and</a:t>
            </a:r>
            <a:r>
              <a:rPr lang="en-ZA" sz="2000" b="1" dirty="0"/>
              <a:t> Mobilisation workshops </a:t>
            </a:r>
            <a:r>
              <a:rPr lang="en-ZA" sz="2000" dirty="0"/>
              <a:t>on the HIV, STIs and TB Policy were conducted in NC, GP, NW &amp; FS Province.</a:t>
            </a:r>
          </a:p>
          <a:p>
            <a:pPr lvl="0" algn="just"/>
            <a:r>
              <a:rPr lang="en-US" sz="2000" dirty="0"/>
              <a:t>Due to high public interest, the period for public comments on </a:t>
            </a:r>
            <a:r>
              <a:rPr lang="en-US" sz="2000" b="1" dirty="0"/>
              <a:t>the draft National Policy on Learner Pregnancy</a:t>
            </a:r>
            <a:r>
              <a:rPr lang="en-US" sz="2000" dirty="0"/>
              <a:t> was extended to</a:t>
            </a:r>
            <a:r>
              <a:rPr lang="en-US" sz="2000" b="1" dirty="0"/>
              <a:t> 31 July 2018</a:t>
            </a:r>
          </a:p>
          <a:p>
            <a:pPr lvl="0" algn="just"/>
            <a:r>
              <a:rPr lang="en-ZA" sz="2000" b="1" dirty="0"/>
              <a:t>54</a:t>
            </a:r>
            <a:r>
              <a:rPr lang="en-ZA" sz="2000" dirty="0"/>
              <a:t> draft Life Orientation (LO) </a:t>
            </a:r>
            <a:r>
              <a:rPr lang="en-ZA" sz="2000" b="1" dirty="0"/>
              <a:t>Scripted Lesson Plans </a:t>
            </a:r>
            <a:r>
              <a:rPr lang="en-ZA" sz="2000" dirty="0"/>
              <a:t>for </a:t>
            </a:r>
            <a:r>
              <a:rPr lang="en-US" sz="2000" dirty="0"/>
              <a:t>the Intermediate Phase &amp; Further Education and Training </a:t>
            </a:r>
            <a:r>
              <a:rPr lang="en-ZA" sz="2000" dirty="0"/>
              <a:t>were finalised for piloting in the third term. </a:t>
            </a:r>
          </a:p>
          <a:p>
            <a:pPr lvl="0" algn="just"/>
            <a:r>
              <a:rPr lang="en-ZA" sz="2000" b="1" dirty="0"/>
              <a:t>28 777 girls</a:t>
            </a:r>
            <a:r>
              <a:rPr lang="en-ZA" sz="2000" dirty="0"/>
              <a:t> in secondary schools reached through the </a:t>
            </a:r>
            <a:r>
              <a:rPr lang="en-ZA" sz="2000" b="1" dirty="0"/>
              <a:t>Keeping Girls in School Programme.</a:t>
            </a:r>
          </a:p>
          <a:p>
            <a:pPr lvl="0" algn="just"/>
            <a:r>
              <a:rPr lang="en-ZA" sz="2000" b="1" dirty="0"/>
              <a:t>14 804 </a:t>
            </a:r>
            <a:r>
              <a:rPr lang="en-ZA" sz="2000" dirty="0"/>
              <a:t>primary school learners reached with the </a:t>
            </a:r>
            <a:r>
              <a:rPr lang="en-ZA" sz="2000" b="1" dirty="0"/>
              <a:t>Soul</a:t>
            </a:r>
            <a:r>
              <a:rPr lang="en-ZA" sz="2000" dirty="0"/>
              <a:t> </a:t>
            </a:r>
            <a:r>
              <a:rPr lang="en-ZA" sz="2000" b="1" dirty="0" err="1"/>
              <a:t>Buddyz</a:t>
            </a:r>
            <a:r>
              <a:rPr lang="en-ZA" sz="2000" b="1" dirty="0"/>
              <a:t> programmes</a:t>
            </a:r>
            <a:r>
              <a:rPr lang="en-ZA" sz="2000" dirty="0"/>
              <a:t>;</a:t>
            </a:r>
          </a:p>
          <a:p>
            <a:pPr lvl="0"/>
            <a:r>
              <a:rPr lang="en-ZA" sz="2000" b="1" dirty="0"/>
              <a:t>2 852 educators</a:t>
            </a:r>
            <a:r>
              <a:rPr lang="en-ZA" sz="2000" dirty="0"/>
              <a:t> received </a:t>
            </a:r>
            <a:r>
              <a:rPr lang="en-ZA" sz="2000" b="1" dirty="0"/>
              <a:t>training</a:t>
            </a:r>
            <a:r>
              <a:rPr lang="en-ZA" sz="2000" dirty="0"/>
              <a:t> on </a:t>
            </a:r>
            <a:r>
              <a:rPr lang="en-ZA" sz="2000" b="1" dirty="0"/>
              <a:t>sexual &amp; reproductive health for learners</a:t>
            </a:r>
            <a:r>
              <a:rPr lang="en-ZA" sz="2000" dirty="0"/>
              <a:t>; </a:t>
            </a:r>
            <a:r>
              <a:rPr lang="en-ZA" sz="2000" b="1" dirty="0"/>
              <a:t>17 856 </a:t>
            </a:r>
            <a:r>
              <a:rPr lang="en-ZA" sz="2000" dirty="0"/>
              <a:t>sets of </a:t>
            </a:r>
            <a:r>
              <a:rPr lang="en-ZA" sz="2000" b="1" dirty="0"/>
              <a:t>LTSMs</a:t>
            </a:r>
            <a:r>
              <a:rPr lang="en-ZA" sz="2000" dirty="0"/>
              <a:t> were </a:t>
            </a:r>
            <a:r>
              <a:rPr lang="en-ZA" sz="2000" b="1" dirty="0"/>
              <a:t>distributed</a:t>
            </a:r>
            <a:r>
              <a:rPr lang="en-ZA" sz="2000" dirty="0"/>
              <a:t> to schools.</a:t>
            </a:r>
          </a:p>
          <a:p>
            <a:pPr lvl="0"/>
            <a:r>
              <a:rPr lang="en-ZA" sz="2000" dirty="0"/>
              <a:t>The</a:t>
            </a:r>
            <a:r>
              <a:rPr lang="en-ZA" sz="2000" b="1" dirty="0"/>
              <a:t> National School Hygiene Programme </a:t>
            </a:r>
            <a:r>
              <a:rPr lang="en-ZA" sz="2000" dirty="0"/>
              <a:t>was launched in Gauteng, reaching all </a:t>
            </a:r>
            <a:r>
              <a:rPr lang="en-ZA" sz="2000" b="1" dirty="0"/>
              <a:t>Grade 1</a:t>
            </a:r>
            <a:r>
              <a:rPr lang="en-ZA" sz="2000" dirty="0"/>
              <a:t> learners. </a:t>
            </a:r>
          </a:p>
          <a:p>
            <a:pPr lvl="0"/>
            <a:r>
              <a:rPr lang="en-ZA" sz="2000" dirty="0"/>
              <a:t>A number of </a:t>
            </a:r>
            <a:r>
              <a:rPr lang="en-ZA" sz="2000" b="1" dirty="0"/>
              <a:t>Health related Conferences</a:t>
            </a:r>
            <a:r>
              <a:rPr lang="en-ZA" sz="2000" dirty="0"/>
              <a:t> and </a:t>
            </a:r>
            <a:r>
              <a:rPr lang="en-ZA" sz="2000" b="1" dirty="0"/>
              <a:t>meetings</a:t>
            </a:r>
            <a:r>
              <a:rPr lang="en-ZA" sz="2000" dirty="0"/>
              <a:t> were attended by officials.</a:t>
            </a:r>
          </a:p>
          <a:p>
            <a:pPr marL="0" lvl="0" indent="0">
              <a:buNone/>
            </a:pPr>
            <a:endParaRPr lang="en-ZA" sz="2000" dirty="0"/>
          </a:p>
          <a:p>
            <a:pPr marL="0" indent="0">
              <a:buNone/>
            </a:pPr>
            <a:endParaRPr lang="en-ZA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z="1800" smtClean="0">
                <a:solidFill>
                  <a:schemeClr val="tx1"/>
                </a:solidFill>
              </a:rPr>
              <a:pPr/>
              <a:t>82</a:t>
            </a:fld>
            <a:endParaRPr lang="en-ZA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34565"/>
            <a:ext cx="1691680" cy="69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7556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04056" y="-171400"/>
            <a:ext cx="8028384" cy="908720"/>
          </a:xfrm>
        </p:spPr>
        <p:txBody>
          <a:bodyPr>
            <a:noAutofit/>
          </a:bodyPr>
          <a:lstStyle/>
          <a:p>
            <a:r>
              <a:rPr lang="en-ZA" sz="2800" b="1" dirty="0">
                <a:solidFill>
                  <a:schemeClr val="accent2">
                    <a:lumMod val="75000"/>
                  </a:schemeClr>
                </a:solidFill>
              </a:rPr>
              <a:t>PROGRAMME 5 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332655"/>
            <a:ext cx="8820472" cy="580190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000" b="1" dirty="0"/>
              <a:t>PARTNERSHIPS IN EDUCATION</a:t>
            </a:r>
          </a:p>
          <a:p>
            <a:pPr marL="0" indent="0" algn="just">
              <a:buNone/>
            </a:pPr>
            <a:r>
              <a:rPr lang="en-US" sz="2000" b="1" u="sng" dirty="0"/>
              <a:t>Safety in Schools</a:t>
            </a:r>
          </a:p>
          <a:p>
            <a:pPr marL="0" indent="0" algn="just">
              <a:buNone/>
            </a:pPr>
            <a:r>
              <a:rPr lang="en-US" sz="2000" dirty="0"/>
              <a:t>The following activities were undertaken:</a:t>
            </a:r>
          </a:p>
          <a:p>
            <a:pPr algn="just"/>
            <a:r>
              <a:rPr lang="en-ZA" sz="2000" i="1" dirty="0"/>
              <a:t>National School Safety Framework </a:t>
            </a:r>
            <a:r>
              <a:rPr lang="en-ZA" sz="2000" b="1" i="1" dirty="0"/>
              <a:t>(NSSF) </a:t>
            </a:r>
            <a:r>
              <a:rPr lang="en-ZA" sz="2000" dirty="0"/>
              <a:t>Monitoring</a:t>
            </a:r>
          </a:p>
          <a:p>
            <a:pPr algn="just"/>
            <a:r>
              <a:rPr lang="en-ZA" sz="2000" b="1" dirty="0"/>
              <a:t>Anti-</a:t>
            </a:r>
            <a:r>
              <a:rPr lang="en-ZA" sz="2000" b="1" dirty="0" err="1"/>
              <a:t>Gangsterism</a:t>
            </a:r>
            <a:r>
              <a:rPr lang="en-ZA" sz="2000" dirty="0"/>
              <a:t> Strategy Implementation Plan</a:t>
            </a:r>
            <a:endParaRPr lang="en-ZA" sz="2000" i="1" dirty="0"/>
          </a:p>
          <a:p>
            <a:pPr algn="just"/>
            <a:r>
              <a:rPr lang="en-ZA" sz="2000" b="1" dirty="0"/>
              <a:t>Disaster Risk Management </a:t>
            </a:r>
          </a:p>
          <a:p>
            <a:pPr algn="just"/>
            <a:r>
              <a:rPr lang="en-ZA" sz="2000" b="1" dirty="0"/>
              <a:t>Bullying</a:t>
            </a:r>
            <a:r>
              <a:rPr lang="en-ZA" sz="2000" dirty="0"/>
              <a:t>/ Intimidation/threats of learners and teachers</a:t>
            </a:r>
          </a:p>
          <a:p>
            <a:pPr algn="just"/>
            <a:endParaRPr lang="en-US" sz="2000" dirty="0"/>
          </a:p>
          <a:p>
            <a:pPr marL="0" indent="0" algn="just">
              <a:buNone/>
            </a:pPr>
            <a:r>
              <a:rPr lang="en-US" sz="2000" b="1" u="sng" dirty="0"/>
              <a:t>Social Cohesion and Gender Equity</a:t>
            </a:r>
          </a:p>
          <a:p>
            <a:pPr marL="0" indent="0" algn="just">
              <a:buNone/>
            </a:pPr>
            <a:r>
              <a:rPr lang="en-US" sz="2000" dirty="0"/>
              <a:t>The following activities were undertaken:</a:t>
            </a:r>
            <a:endParaRPr lang="en-US" sz="2000" b="1" u="sng" dirty="0"/>
          </a:p>
          <a:p>
            <a:pPr algn="just"/>
            <a:r>
              <a:rPr lang="en-US" sz="2000" dirty="0" err="1"/>
              <a:t>iNkosi</a:t>
            </a:r>
            <a:r>
              <a:rPr lang="en-US" sz="2000" dirty="0"/>
              <a:t> Albert Luthuli Oral History </a:t>
            </a:r>
            <a:r>
              <a:rPr lang="en-US" sz="2000" dirty="0" err="1"/>
              <a:t>Programme</a:t>
            </a:r>
            <a:endParaRPr lang="en-US" sz="2000" dirty="0"/>
          </a:p>
          <a:p>
            <a:pPr algn="just"/>
            <a:r>
              <a:rPr lang="en-US" sz="2000" dirty="0"/>
              <a:t>Jamboree’s for future choices</a:t>
            </a:r>
          </a:p>
          <a:p>
            <a:pPr algn="just"/>
            <a:r>
              <a:rPr lang="en-US" sz="2000" dirty="0"/>
              <a:t>Truth and Reconciliation Commission (TRC) road shows</a:t>
            </a:r>
          </a:p>
          <a:p>
            <a:pPr algn="just"/>
            <a:r>
              <a:rPr lang="en-US" sz="2000" dirty="0"/>
              <a:t>TRC processed applications</a:t>
            </a:r>
          </a:p>
          <a:p>
            <a:pPr algn="just"/>
            <a:r>
              <a:rPr lang="en-US" sz="2000" dirty="0"/>
              <a:t>Commemorations ( youth and Africa day)</a:t>
            </a:r>
          </a:p>
          <a:p>
            <a:pPr algn="just"/>
            <a:r>
              <a:rPr lang="en-US" sz="2000" dirty="0"/>
              <a:t>Launch of Democracy week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z="1800" smtClean="0">
                <a:solidFill>
                  <a:prstClr val="black">
                    <a:tint val="75000"/>
                  </a:prstClr>
                </a:solidFill>
              </a:rPr>
              <a:pPr/>
              <a:t>83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34565"/>
            <a:ext cx="1691680" cy="69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4271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76064" y="44624"/>
            <a:ext cx="8028384" cy="576064"/>
          </a:xfrm>
        </p:spPr>
        <p:txBody>
          <a:bodyPr>
            <a:noAutofit/>
          </a:bodyPr>
          <a:lstStyle/>
          <a:p>
            <a:r>
              <a:rPr lang="en-ZA" sz="2800" b="1" dirty="0">
                <a:solidFill>
                  <a:schemeClr val="accent2">
                    <a:lumMod val="75000"/>
                  </a:schemeClr>
                </a:solidFill>
              </a:rPr>
              <a:t>PROGRAMME 5 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620688"/>
            <a:ext cx="8640960" cy="521744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400" b="1" dirty="0"/>
              <a:t>PARTNERSHIPS IN EDUCATION</a:t>
            </a:r>
          </a:p>
          <a:p>
            <a:pPr marL="0" indent="0" algn="just">
              <a:buNone/>
            </a:pPr>
            <a:r>
              <a:rPr lang="en-US" sz="2400" b="1" u="sng" dirty="0"/>
              <a:t>School and Enrichment in Education</a:t>
            </a:r>
          </a:p>
          <a:p>
            <a:pPr marL="0" indent="0" algn="just">
              <a:buNone/>
            </a:pPr>
            <a:r>
              <a:rPr lang="en-US" sz="2400" dirty="0"/>
              <a:t>The following activities were undertaken:</a:t>
            </a:r>
            <a:endParaRPr lang="en-US" sz="2400" b="1" u="sng" dirty="0"/>
          </a:p>
          <a:p>
            <a:pPr algn="just"/>
            <a:r>
              <a:rPr lang="en-ZA" sz="2400" dirty="0"/>
              <a:t>ABC Motsepe South African Choral Eisteddfod (SASCE) provincial competitions</a:t>
            </a:r>
          </a:p>
          <a:p>
            <a:pPr algn="just"/>
            <a:r>
              <a:rPr lang="en-ZA" sz="2400" dirty="0"/>
              <a:t>National ABC Motsepe SASCE Championships</a:t>
            </a:r>
          </a:p>
          <a:p>
            <a:pPr algn="just"/>
            <a:r>
              <a:rPr lang="en-ZA" sz="2400" dirty="0"/>
              <a:t>Schools Sport</a:t>
            </a:r>
          </a:p>
          <a:p>
            <a:pPr algn="just"/>
            <a:r>
              <a:rPr lang="en-ZA" sz="2400" dirty="0"/>
              <a:t>Reading Clubs</a:t>
            </a:r>
          </a:p>
          <a:p>
            <a:pPr algn="just"/>
            <a:r>
              <a:rPr lang="en-ZA" sz="2400" dirty="0"/>
              <a:t>Spelling BEE</a:t>
            </a:r>
          </a:p>
          <a:p>
            <a:pPr algn="just"/>
            <a:r>
              <a:rPr lang="en-ZA" sz="2400" dirty="0"/>
              <a:t>Collaboration with Active Education</a:t>
            </a:r>
          </a:p>
          <a:p>
            <a:pPr algn="just"/>
            <a:r>
              <a:rPr lang="en-ZA" sz="2400" dirty="0"/>
              <a:t>Collaboration with the Physical Education Institute of South Africa (PEISA)</a:t>
            </a:r>
          </a:p>
          <a:p>
            <a:pPr algn="just"/>
            <a:r>
              <a:rPr lang="en-ZA" sz="2400" dirty="0"/>
              <a:t>Collaboration with Department of Arts and Culture (DAC)</a:t>
            </a:r>
          </a:p>
          <a:p>
            <a:pPr algn="just"/>
            <a:endParaRPr lang="en-ZA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z="1800" smtClean="0">
                <a:solidFill>
                  <a:prstClr val="black">
                    <a:tint val="75000"/>
                  </a:prstClr>
                </a:solidFill>
              </a:rPr>
              <a:pPr/>
              <a:t>84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34565"/>
            <a:ext cx="1691680" cy="69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9131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812" y="13648"/>
            <a:ext cx="8028384" cy="908720"/>
          </a:xfrm>
        </p:spPr>
        <p:txBody>
          <a:bodyPr/>
          <a:lstStyle/>
          <a:p>
            <a:r>
              <a:rPr lang="en-ZA" dirty="0">
                <a:solidFill>
                  <a:srgbClr val="C0504D">
                    <a:lumMod val="75000"/>
                  </a:srgbClr>
                </a:solidFill>
              </a:rPr>
              <a:t>PROGRAMME 5 …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620687"/>
            <a:ext cx="8712968" cy="5513877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ZA" sz="2000" b="1" dirty="0">
                <a:solidFill>
                  <a:prstClr val="black"/>
                </a:solidFill>
              </a:rPr>
              <a:t>PARTNERSHIPS</a:t>
            </a:r>
            <a:r>
              <a:rPr lang="en-ZA" sz="2000" b="1" dirty="0">
                <a:solidFill>
                  <a:srgbClr val="0070C0"/>
                </a:solidFill>
              </a:rPr>
              <a:t> </a:t>
            </a:r>
          </a:p>
          <a:p>
            <a:pPr marL="0" lvl="0" indent="0">
              <a:buNone/>
            </a:pPr>
            <a:r>
              <a:rPr lang="en-ZA" sz="2000" dirty="0">
                <a:solidFill>
                  <a:prstClr val="black"/>
                </a:solidFill>
              </a:rPr>
              <a:t>The following partnerships were finalised and approved :</a:t>
            </a:r>
            <a:endParaRPr lang="en-US" sz="2000" b="1" dirty="0">
              <a:solidFill>
                <a:prstClr val="black"/>
              </a:solidFill>
            </a:endParaRPr>
          </a:p>
          <a:p>
            <a:pPr lvl="0"/>
            <a:r>
              <a:rPr lang="en-US" sz="2000" dirty="0">
                <a:solidFill>
                  <a:prstClr val="black"/>
                </a:solidFill>
              </a:rPr>
              <a:t>Anglo American South Africa (AASA)</a:t>
            </a:r>
          </a:p>
          <a:p>
            <a:pPr lvl="0"/>
            <a:r>
              <a:rPr lang="en-US" sz="2000" dirty="0" err="1">
                <a:solidFill>
                  <a:prstClr val="black"/>
                </a:solidFill>
              </a:rPr>
              <a:t>Fundza</a:t>
            </a:r>
            <a:r>
              <a:rPr lang="en-US" sz="2000" dirty="0">
                <a:solidFill>
                  <a:prstClr val="black"/>
                </a:solidFill>
              </a:rPr>
              <a:t> Literacy Trust</a:t>
            </a:r>
          </a:p>
          <a:p>
            <a:pPr lvl="0"/>
            <a:r>
              <a:rPr lang="en-US" sz="2000" dirty="0">
                <a:solidFill>
                  <a:prstClr val="black"/>
                </a:solidFill>
              </a:rPr>
              <a:t>Department of Higher Education and Training</a:t>
            </a:r>
          </a:p>
          <a:p>
            <a:pPr lvl="0"/>
            <a:r>
              <a:rPr lang="en-US" sz="2000" dirty="0" err="1">
                <a:solidFill>
                  <a:prstClr val="black"/>
                </a:solidFill>
              </a:rPr>
              <a:t>Terrapinn</a:t>
            </a:r>
            <a:r>
              <a:rPr lang="en-US" sz="2000" dirty="0">
                <a:solidFill>
                  <a:prstClr val="black"/>
                </a:solidFill>
              </a:rPr>
              <a:t> Limited South Africa </a:t>
            </a:r>
          </a:p>
          <a:p>
            <a:pPr lvl="0"/>
            <a:r>
              <a:rPr lang="en-US" sz="2000" dirty="0" err="1">
                <a:solidFill>
                  <a:prstClr val="black"/>
                </a:solidFill>
              </a:rPr>
              <a:t>Biblionef</a:t>
            </a:r>
            <a:r>
              <a:rPr lang="en-US" sz="2000" dirty="0">
                <a:solidFill>
                  <a:prstClr val="black"/>
                </a:solidFill>
              </a:rPr>
              <a:t> South Africa</a:t>
            </a:r>
          </a:p>
          <a:p>
            <a:pPr lvl="0"/>
            <a:r>
              <a:rPr lang="en-US" sz="2000" dirty="0" err="1">
                <a:solidFill>
                  <a:prstClr val="black"/>
                </a:solidFill>
              </a:rPr>
              <a:t>Entsika</a:t>
            </a:r>
            <a:r>
              <a:rPr lang="en-US" sz="2000" dirty="0">
                <a:solidFill>
                  <a:prstClr val="black"/>
                </a:solidFill>
              </a:rPr>
              <a:t> Consulting</a:t>
            </a:r>
          </a:p>
          <a:p>
            <a:pPr marL="0" lvl="0" indent="0">
              <a:buNone/>
            </a:pPr>
            <a:r>
              <a:rPr lang="en-US" sz="2000" b="1" dirty="0">
                <a:solidFill>
                  <a:prstClr val="black"/>
                </a:solidFill>
              </a:rPr>
              <a:t>PARTNERSHIPS ON SUSTAINABLE EDUCATIONAL PROGRAMMES </a:t>
            </a:r>
          </a:p>
          <a:p>
            <a:pPr marL="0" lvl="0" indent="0">
              <a:buNone/>
            </a:pPr>
            <a:r>
              <a:rPr lang="en-ZA" sz="2000" b="1" dirty="0">
                <a:solidFill>
                  <a:prstClr val="black"/>
                </a:solidFill>
              </a:rPr>
              <a:t>Sponsorship and/or Donations </a:t>
            </a:r>
            <a:r>
              <a:rPr lang="en-ZA" sz="2000" dirty="0">
                <a:solidFill>
                  <a:prstClr val="black"/>
                </a:solidFill>
              </a:rPr>
              <a:t>from the following partners: Anglo American South Africa, AVBOB Foundation, New Africa Education Foundation </a:t>
            </a:r>
            <a:r>
              <a:rPr lang="en-ZA" sz="2000" b="1" dirty="0">
                <a:solidFill>
                  <a:prstClr val="black"/>
                </a:solidFill>
              </a:rPr>
              <a:t>	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ZA" sz="2000" dirty="0">
                <a:solidFill>
                  <a:prstClr val="black"/>
                </a:solidFill>
              </a:rPr>
              <a:t>Estimated Number of learners benefited: </a:t>
            </a:r>
            <a:r>
              <a:rPr lang="en-ZA" sz="2000" b="1" dirty="0">
                <a:solidFill>
                  <a:prstClr val="black"/>
                </a:solidFill>
              </a:rPr>
              <a:t>67 746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ZA" sz="2000" dirty="0">
                <a:solidFill>
                  <a:prstClr val="black"/>
                </a:solidFill>
              </a:rPr>
              <a:t>Estimated Number of teachers benefited: </a:t>
            </a:r>
            <a:r>
              <a:rPr lang="en-ZA" sz="2000" b="1" dirty="0">
                <a:solidFill>
                  <a:prstClr val="black"/>
                </a:solidFill>
              </a:rPr>
              <a:t>2 268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ZA" sz="2000" dirty="0">
                <a:solidFill>
                  <a:prstClr val="black"/>
                </a:solidFill>
              </a:rPr>
              <a:t>Estimated Number of schools benefited: </a:t>
            </a:r>
            <a:r>
              <a:rPr lang="en-ZA" sz="2000" b="1" dirty="0">
                <a:solidFill>
                  <a:prstClr val="black"/>
                </a:solidFill>
              </a:rPr>
              <a:t>109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ZA" sz="2000" dirty="0">
                <a:solidFill>
                  <a:prstClr val="black"/>
                </a:solidFill>
              </a:rPr>
              <a:t>Estimated monetary value: </a:t>
            </a:r>
            <a:r>
              <a:rPr lang="en-ZA" sz="2000" b="1" dirty="0">
                <a:solidFill>
                  <a:prstClr val="black"/>
                </a:solidFill>
              </a:rPr>
              <a:t>R 101 452 000.00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z="1800" smtClean="0">
                <a:solidFill>
                  <a:prstClr val="black">
                    <a:tint val="75000"/>
                  </a:prstClr>
                </a:solidFill>
              </a:rPr>
              <a:pPr/>
              <a:t>85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134565"/>
            <a:ext cx="1691680" cy="69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3908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56" y="0"/>
            <a:ext cx="8028384" cy="908720"/>
          </a:xfrm>
        </p:spPr>
        <p:txBody>
          <a:bodyPr/>
          <a:lstStyle/>
          <a:p>
            <a:r>
              <a:rPr lang="en-ZA" dirty="0">
                <a:solidFill>
                  <a:srgbClr val="C0504D">
                    <a:lumMod val="75000"/>
                  </a:srgbClr>
                </a:solidFill>
              </a:rPr>
              <a:t>PROGRAMME 5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2800" b="1" dirty="0">
                <a:solidFill>
                  <a:prstClr val="black"/>
                </a:solidFill>
                <a:ea typeface="Times New Roman" panose="02020603050405020304" pitchFamily="18" charset="0"/>
              </a:rPr>
              <a:t>FACILITATION OF PARTNERSHIPS ON LITERACY INTERVENTION </a:t>
            </a:r>
          </a:p>
          <a:p>
            <a:pPr marL="0" lvl="0" indent="0">
              <a:buNone/>
            </a:pPr>
            <a:r>
              <a:rPr lang="en-ZA" sz="2800" b="1" dirty="0">
                <a:solidFill>
                  <a:prstClr val="black"/>
                </a:solidFill>
              </a:rPr>
              <a:t>Sponsorship and/or Donations in support of the literacy intervention was delivered by:</a:t>
            </a:r>
          </a:p>
          <a:p>
            <a:pPr marL="0" lvl="0" indent="0">
              <a:buNone/>
            </a:pPr>
            <a:r>
              <a:rPr lang="en-ZA" sz="2800" b="1" dirty="0">
                <a:solidFill>
                  <a:prstClr val="black"/>
                </a:solidFill>
              </a:rPr>
              <a:t>New Africa Education Foundation and it’s various partners;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solidFill>
                  <a:prstClr val="black"/>
                </a:solidFill>
              </a:rPr>
              <a:t>Estimated Number of </a:t>
            </a:r>
            <a:r>
              <a:rPr lang="en-US" b="1" dirty="0">
                <a:solidFill>
                  <a:prstClr val="black"/>
                </a:solidFill>
              </a:rPr>
              <a:t>schools benefited</a:t>
            </a:r>
            <a:r>
              <a:rPr lang="en-US" dirty="0">
                <a:solidFill>
                  <a:prstClr val="black"/>
                </a:solidFill>
              </a:rPr>
              <a:t>: </a:t>
            </a:r>
            <a:r>
              <a:rPr lang="en-US" b="1" dirty="0">
                <a:solidFill>
                  <a:prstClr val="black"/>
                </a:solidFill>
              </a:rPr>
              <a:t>7</a:t>
            </a:r>
            <a:endParaRPr lang="en-ZA" b="1" dirty="0">
              <a:solidFill>
                <a:prstClr val="black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solidFill>
                  <a:prstClr val="black"/>
                </a:solidFill>
              </a:rPr>
              <a:t>Estimated Number of </a:t>
            </a:r>
            <a:r>
              <a:rPr lang="en-US" b="1" dirty="0">
                <a:solidFill>
                  <a:prstClr val="black"/>
                </a:solidFill>
              </a:rPr>
              <a:t>learners</a:t>
            </a:r>
            <a:r>
              <a:rPr lang="en-US" dirty="0">
                <a:solidFill>
                  <a:prstClr val="black"/>
                </a:solidFill>
              </a:rPr>
              <a:t> benefited: </a:t>
            </a:r>
            <a:r>
              <a:rPr lang="en-US" b="1" dirty="0">
                <a:solidFill>
                  <a:prstClr val="black"/>
                </a:solidFill>
              </a:rPr>
              <a:t>5 881</a:t>
            </a:r>
            <a:endParaRPr lang="en-ZA" b="1" dirty="0">
              <a:solidFill>
                <a:prstClr val="black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solidFill>
                  <a:prstClr val="black"/>
                </a:solidFill>
              </a:rPr>
              <a:t>Estimated Number of </a:t>
            </a:r>
            <a:r>
              <a:rPr lang="en-US" b="1" dirty="0">
                <a:solidFill>
                  <a:prstClr val="black"/>
                </a:solidFill>
              </a:rPr>
              <a:t>books distributed</a:t>
            </a:r>
            <a:r>
              <a:rPr lang="en-US" dirty="0">
                <a:solidFill>
                  <a:prstClr val="black"/>
                </a:solidFill>
              </a:rPr>
              <a:t>: </a:t>
            </a:r>
            <a:r>
              <a:rPr lang="en-US" b="1" dirty="0">
                <a:solidFill>
                  <a:prstClr val="black"/>
                </a:solidFill>
              </a:rPr>
              <a:t>186</a:t>
            </a:r>
            <a:endParaRPr lang="en-ZA" b="1" dirty="0">
              <a:solidFill>
                <a:prstClr val="black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solidFill>
                  <a:prstClr val="black"/>
                </a:solidFill>
              </a:rPr>
              <a:t>Estimated </a:t>
            </a:r>
            <a:r>
              <a:rPr lang="en-US" b="1" dirty="0">
                <a:solidFill>
                  <a:prstClr val="black"/>
                </a:solidFill>
              </a:rPr>
              <a:t>monetary value</a:t>
            </a:r>
            <a:r>
              <a:rPr lang="en-US" dirty="0">
                <a:solidFill>
                  <a:prstClr val="black"/>
                </a:solidFill>
              </a:rPr>
              <a:t>: </a:t>
            </a:r>
            <a:r>
              <a:rPr lang="en-US" b="1" dirty="0">
                <a:solidFill>
                  <a:prstClr val="black"/>
                </a:solidFill>
              </a:rPr>
              <a:t>R 450 000.00</a:t>
            </a:r>
            <a:endParaRPr lang="en-ZA" dirty="0">
              <a:solidFill>
                <a:prstClr val="black"/>
              </a:solidFill>
            </a:endParaRP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z="1800" smtClean="0">
                <a:solidFill>
                  <a:prstClr val="black">
                    <a:tint val="75000"/>
                  </a:prstClr>
                </a:solidFill>
              </a:rPr>
              <a:pPr/>
              <a:t>86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34565"/>
            <a:ext cx="1691680" cy="69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5340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124745"/>
            <a:ext cx="7488832" cy="936103"/>
          </a:xfrm>
        </p:spPr>
        <p:txBody>
          <a:bodyPr>
            <a:noAutofit/>
          </a:bodyPr>
          <a:lstStyle/>
          <a:p>
            <a:r>
              <a:rPr lang="en-GB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PART B</a:t>
            </a:r>
            <a:br>
              <a:rPr lang="en-GB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r>
              <a:rPr lang="en-GB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VOTE 14: BASIC DUCATION</a:t>
            </a:r>
            <a:endParaRPr lang="en-ZA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5656" y="3442693"/>
            <a:ext cx="6400800" cy="1066427"/>
          </a:xfrm>
        </p:spPr>
        <p:txBody>
          <a:bodyPr>
            <a:noAutofit/>
          </a:bodyPr>
          <a:lstStyle/>
          <a:p>
            <a:pPr marL="342900" indent="-342900" eaLnBrk="0" hangingPunct="0">
              <a:defRPr/>
            </a:pPr>
            <a:r>
              <a:rPr lang="en-GB" sz="4800" b="1" dirty="0">
                <a:solidFill>
                  <a:schemeClr val="accent2">
                    <a:lumMod val="75000"/>
                  </a:schemeClr>
                </a:solidFill>
              </a:rPr>
              <a:t>FINANCIAL EXPENDITURE REPORT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34565"/>
            <a:ext cx="1691680" cy="69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4432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b="1" dirty="0">
                <a:solidFill>
                  <a:schemeClr val="accent2">
                    <a:lumMod val="75000"/>
                  </a:schemeClr>
                </a:solidFill>
              </a:rPr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 algn="just">
              <a:lnSpc>
                <a:spcPct val="150000"/>
              </a:lnSpc>
              <a:spcBef>
                <a:spcPts val="0"/>
              </a:spcBef>
              <a:defRPr/>
            </a:pPr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The total </a:t>
            </a:r>
            <a:r>
              <a:rPr lang="en-ZA" sz="1600" b="1" dirty="0">
                <a:latin typeface="Arial" panose="020B0604020202020204" pitchFamily="34" charset="0"/>
                <a:cs typeface="Arial" panose="020B0604020202020204" pitchFamily="34" charset="0"/>
              </a:rPr>
              <a:t>Appropriation budget </a:t>
            </a:r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of the Department for the 2018/19 financial year amounts to  </a:t>
            </a: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R22.722 </a:t>
            </a:r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billion</a:t>
            </a:r>
          </a:p>
          <a:p>
            <a:pPr lvl="0" algn="just">
              <a:lnSpc>
                <a:spcPct val="150000"/>
              </a:lnSpc>
              <a:spcBef>
                <a:spcPts val="0"/>
              </a:spcBef>
              <a:defRPr/>
            </a:pPr>
            <a:r>
              <a:rPr lang="en-ZA" sz="1600" b="1" dirty="0">
                <a:latin typeface="Arial" panose="020B0604020202020204" pitchFamily="34" charset="0"/>
                <a:cs typeface="Arial" panose="020B0604020202020204" pitchFamily="34" charset="0"/>
              </a:rPr>
              <a:t>83% of the budget amounting to R18.953 billion </a:t>
            </a:r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is allocated to transfer payments as follows: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  <a:buClr>
                <a:srgbClr val="C0504D">
                  <a:lumMod val="50000"/>
                </a:srgbClr>
              </a:buClr>
              <a:defRPr/>
            </a:pPr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Conditional Grants: R17.519 billion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  <a:buClr>
                <a:srgbClr val="C0504D">
                  <a:lumMod val="50000"/>
                </a:srgbClr>
              </a:buClr>
              <a:defRPr/>
            </a:pPr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Transfers to Public Entities: R144.9 million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  <a:buClr>
                <a:srgbClr val="C0504D">
                  <a:lumMod val="50000"/>
                </a:srgbClr>
              </a:buClr>
              <a:defRPr/>
            </a:pPr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Other Transfers: R1.289 billion</a:t>
            </a:r>
          </a:p>
          <a:p>
            <a:pPr lvl="0" algn="just">
              <a:lnSpc>
                <a:spcPct val="150000"/>
              </a:lnSpc>
              <a:spcBef>
                <a:spcPts val="0"/>
              </a:spcBef>
              <a:defRPr/>
            </a:pPr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ZA" sz="1600" b="1" dirty="0">
                <a:latin typeface="Arial" panose="020B0604020202020204" pitchFamily="34" charset="0"/>
                <a:cs typeface="Arial" panose="020B0604020202020204" pitchFamily="34" charset="0"/>
              </a:rPr>
              <a:t>remainder of the budget (R3.769 billion) </a:t>
            </a:r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is allocated to the following: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  <a:buClr>
                <a:srgbClr val="C0504D">
                  <a:lumMod val="50000"/>
                </a:srgbClr>
              </a:buClr>
              <a:defRPr/>
            </a:pPr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Compensation of Employees: R438.1 million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  <a:buClr>
                <a:srgbClr val="C0504D">
                  <a:lumMod val="50000"/>
                </a:srgbClr>
              </a:buClr>
              <a:defRPr/>
            </a:pPr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Examiners and Moderators: R26.7 million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  <a:buClr>
                <a:srgbClr val="C0504D">
                  <a:lumMod val="50000"/>
                </a:srgbClr>
              </a:buClr>
              <a:defRPr/>
            </a:pPr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Earmarked Funds: R1.205 billion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  <a:buClr>
                <a:srgbClr val="C0504D">
                  <a:lumMod val="50000"/>
                </a:srgbClr>
              </a:buClr>
              <a:defRPr/>
            </a:pPr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Office Accommodation: R197.4 million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  <a:buClr>
                <a:srgbClr val="C0504D">
                  <a:lumMod val="50000"/>
                </a:srgbClr>
              </a:buClr>
              <a:defRPr/>
            </a:pPr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Specifically and Exclusively Appropriated: R1.472 billion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  <a:buClr>
                <a:srgbClr val="C0504D">
                  <a:lumMod val="50000"/>
                </a:srgbClr>
              </a:buClr>
              <a:defRPr/>
            </a:pPr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Departmental Operations: R205.0 million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  <a:buClr>
                <a:srgbClr val="C0504D">
                  <a:lumMod val="50000"/>
                </a:srgbClr>
              </a:buClr>
              <a:defRPr/>
            </a:pPr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Departmental Projects: R225.2 million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  <a:buClr>
                <a:srgbClr val="C0504D">
                  <a:lumMod val="50000"/>
                </a:srgbClr>
              </a:buClr>
              <a:defRPr/>
            </a:pPr>
            <a:endParaRPr lang="en-ZA" sz="16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34565"/>
            <a:ext cx="1763688" cy="69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9705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b="1" dirty="0">
                <a:solidFill>
                  <a:schemeClr val="accent2">
                    <a:lumMod val="75000"/>
                  </a:schemeClr>
                </a:solidFill>
              </a:rPr>
              <a:t>INTRODUCTION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total actual expenditure 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of the Department for the 2018/19 financial year first quarter amounts to </a:t>
            </a:r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R7.786 billion</a:t>
            </a:r>
          </a:p>
          <a:p>
            <a:pPr algn="just">
              <a:lnSpc>
                <a:spcPct val="150000"/>
              </a:lnSpc>
              <a:defRPr/>
            </a:pP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Expenditure amounting to </a:t>
            </a:r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R7.333 billion 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is made up of </a:t>
            </a:r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transfer payments 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as follows:</a:t>
            </a:r>
          </a:p>
          <a:p>
            <a:pPr lvl="1" algn="just">
              <a:lnSpc>
                <a:spcPct val="150000"/>
              </a:lnSpc>
              <a:defRPr/>
            </a:pP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Conditional Grants: R6.095 billion</a:t>
            </a:r>
          </a:p>
          <a:p>
            <a:pPr lvl="1" algn="just">
              <a:lnSpc>
                <a:spcPct val="150000"/>
              </a:lnSpc>
              <a:defRPr/>
            </a:pP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Transfers to Public Entities: R36.6 million</a:t>
            </a:r>
          </a:p>
          <a:p>
            <a:pPr lvl="1" algn="just">
              <a:lnSpc>
                <a:spcPct val="150000"/>
              </a:lnSpc>
              <a:defRPr/>
            </a:pP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Other Transfers: R1.201 billion</a:t>
            </a:r>
          </a:p>
          <a:p>
            <a:pPr algn="just">
              <a:lnSpc>
                <a:spcPct val="150000"/>
              </a:lnSpc>
              <a:defRPr/>
            </a:pP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The remainder of the </a:t>
            </a:r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expenditure (R452.7 million) 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is made up as follows:</a:t>
            </a:r>
          </a:p>
          <a:p>
            <a:pPr lvl="1" algn="just">
              <a:lnSpc>
                <a:spcPct val="150000"/>
              </a:lnSpc>
              <a:defRPr/>
            </a:pP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Compensation of Employees: R99.7 million</a:t>
            </a:r>
          </a:p>
          <a:p>
            <a:pPr lvl="1" algn="just">
              <a:lnSpc>
                <a:spcPct val="150000"/>
              </a:lnSpc>
              <a:defRPr/>
            </a:pP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Examiners and Moderators: R6.2 million</a:t>
            </a:r>
          </a:p>
          <a:p>
            <a:pPr lvl="1" algn="just">
              <a:lnSpc>
                <a:spcPct val="150000"/>
              </a:lnSpc>
              <a:defRPr/>
            </a:pP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Earmarked Funds: R12.9 million</a:t>
            </a:r>
          </a:p>
          <a:p>
            <a:pPr lvl="1" algn="just">
              <a:lnSpc>
                <a:spcPct val="150000"/>
              </a:lnSpc>
              <a:defRPr/>
            </a:pP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Office Accommodation : R47.6 million</a:t>
            </a:r>
          </a:p>
          <a:p>
            <a:pPr lvl="1" algn="just">
              <a:lnSpc>
                <a:spcPct val="150000"/>
              </a:lnSpc>
              <a:defRPr/>
            </a:pP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Specifically and Exclusively Appropriated: R217.6 million</a:t>
            </a:r>
          </a:p>
          <a:p>
            <a:pPr lvl="1" algn="just">
              <a:lnSpc>
                <a:spcPct val="150000"/>
              </a:lnSpc>
              <a:defRPr/>
            </a:pP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Departmental Operations: R33.6 million</a:t>
            </a:r>
          </a:p>
          <a:p>
            <a:pPr lvl="1" algn="just">
              <a:lnSpc>
                <a:spcPct val="150000"/>
              </a:lnSpc>
              <a:defRPr/>
            </a:pP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Departmental Projects: R35.0 million</a:t>
            </a:r>
          </a:p>
          <a:p>
            <a:endParaRPr lang="en-Z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34565"/>
            <a:ext cx="1619672" cy="69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6436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2008"/>
            <a:ext cx="8028384" cy="908720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2018/19 </a:t>
            </a:r>
            <a:r>
              <a:rPr lang="en-US" u="sng" dirty="0"/>
              <a:t>VALIDATED/VERIFIED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Q1  STATUS BAR FOR INDICATORS</a:t>
            </a:r>
            <a:endParaRPr lang="en-ZA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  <a:defRPr/>
            </a:pPr>
            <a:r>
              <a:rPr lang="en-ZA" sz="2000" dirty="0"/>
              <a:t> </a:t>
            </a:r>
            <a:endParaRPr lang="en-US" sz="1800" b="1" dirty="0"/>
          </a:p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/>
              <a:pPr/>
              <a:t>9</a:t>
            </a:fld>
            <a:endParaRPr lang="en-ZA"/>
          </a:p>
        </p:txBody>
      </p:sp>
      <p:sp>
        <p:nvSpPr>
          <p:cNvPr id="4" name="Rectangle 20"/>
          <p:cNvSpPr txBox="1">
            <a:spLocks noChangeArrowheads="1"/>
          </p:cNvSpPr>
          <p:nvPr/>
        </p:nvSpPr>
        <p:spPr bwMode="auto">
          <a:xfrm>
            <a:off x="0" y="5549634"/>
            <a:ext cx="9144000" cy="133575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15000"/>
              </a:lnSpc>
              <a:spcAft>
                <a:spcPts val="0"/>
              </a:spcAft>
            </a:pPr>
            <a:r>
              <a:rPr lang="en-ZA" sz="1600" b="1" dirty="0">
                <a:solidFill>
                  <a:srgbClr val="FFFFFF"/>
                </a:solidFill>
                <a:ea typeface="Times New Roman"/>
                <a:cs typeface="Times New Roman"/>
              </a:rPr>
              <a:t>All Annual Targets are WHITE unless </a:t>
            </a:r>
            <a:r>
              <a:rPr lang="en-ZA" sz="1600" b="1" u="sng" dirty="0">
                <a:solidFill>
                  <a:srgbClr val="00B050"/>
                </a:solidFill>
                <a:ea typeface="Times New Roman"/>
                <a:cs typeface="Times New Roman"/>
              </a:rPr>
              <a:t>fully achieved</a:t>
            </a:r>
            <a:r>
              <a:rPr lang="en-ZA" sz="1600" b="1" dirty="0">
                <a:solidFill>
                  <a:srgbClr val="FFFFFF"/>
                </a:solidFill>
                <a:ea typeface="Times New Roman"/>
                <a:cs typeface="Times New Roman"/>
              </a:rPr>
              <a:t>.</a:t>
            </a:r>
            <a:endParaRPr lang="en-ZA" sz="2000" b="1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ZA" sz="1600" b="1" dirty="0">
                <a:solidFill>
                  <a:srgbClr val="FF0000"/>
                </a:solidFill>
                <a:ea typeface="Times New Roman"/>
                <a:cs typeface="Times New Roman"/>
              </a:rPr>
              <a:t>Where 50% of the target has not been achieved, the status is reflected as RED. </a:t>
            </a:r>
            <a:endParaRPr lang="en-ZA" sz="2000" b="1" dirty="0">
              <a:ea typeface="Calibri"/>
              <a:cs typeface="Times New Roman"/>
            </a:endParaRPr>
          </a:p>
          <a:p>
            <a:pPr eaLnBrk="0" fontAlgn="base" hangingPunct="0">
              <a:lnSpc>
                <a:spcPct val="115000"/>
              </a:lnSpc>
              <a:spcAft>
                <a:spcPts val="0"/>
              </a:spcAft>
            </a:pPr>
            <a:r>
              <a:rPr lang="en-ZA" sz="1600" b="1" dirty="0">
                <a:solidFill>
                  <a:srgbClr val="FFC000"/>
                </a:solidFill>
                <a:ea typeface="Times New Roman"/>
                <a:cs typeface="Times New Roman"/>
              </a:rPr>
              <a:t>Where 50% or more of the target has been realised, the status is reflected as AMBER.</a:t>
            </a:r>
            <a:endParaRPr lang="en-ZA" sz="2000" b="1" dirty="0">
              <a:ea typeface="Calibri"/>
              <a:cs typeface="Times New Roman"/>
            </a:endParaRPr>
          </a:p>
          <a:p>
            <a:r>
              <a:rPr lang="en-ZA" sz="1600" b="1" dirty="0">
                <a:solidFill>
                  <a:srgbClr val="00B050"/>
                </a:solidFill>
                <a:ea typeface="Times New Roman"/>
                <a:cs typeface="Times New Roman"/>
              </a:rPr>
              <a:t>Where the target has been </a:t>
            </a:r>
            <a:r>
              <a:rPr lang="en-ZA" sz="1600" b="1" u="sng" dirty="0">
                <a:solidFill>
                  <a:srgbClr val="00B050"/>
                </a:solidFill>
                <a:ea typeface="Times New Roman"/>
                <a:cs typeface="Times New Roman"/>
              </a:rPr>
              <a:t>fully achieved</a:t>
            </a:r>
            <a:r>
              <a:rPr lang="en-ZA" sz="1600" b="1" dirty="0">
                <a:solidFill>
                  <a:srgbClr val="00B050"/>
                </a:solidFill>
                <a:ea typeface="Times New Roman"/>
                <a:cs typeface="Times New Roman"/>
              </a:rPr>
              <a:t>, the status is reflected as GREEN.</a:t>
            </a:r>
            <a:endParaRPr lang="en-ZA" sz="1600" b="1" dirty="0">
              <a:solidFill>
                <a:srgbClr val="00B050"/>
              </a:solidFill>
              <a:cs typeface="Arial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34606036"/>
              </p:ext>
            </p:extLst>
          </p:nvPr>
        </p:nvGraphicFramePr>
        <p:xfrm>
          <a:off x="-35313" y="1124744"/>
          <a:ext cx="9179312" cy="4424888"/>
        </p:xfrm>
        <a:graphic>
          <a:graphicData uri="http://schemas.openxmlformats.org/drawingml/2006/table">
            <a:tbl>
              <a:tblPr firstRow="1" firstCol="1" bandRow="1"/>
              <a:tblGrid>
                <a:gridCol w="11474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4741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4741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4741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4741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4741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4741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14741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68075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Programme </a:t>
                      </a:r>
                      <a:endParaRPr lang="en-Z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No. of indicators per programme </a:t>
                      </a:r>
                      <a:endParaRPr lang="en-Z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Annual Targets</a:t>
                      </a:r>
                      <a:endParaRPr lang="en-Z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Quarterly Targets</a:t>
                      </a:r>
                      <a:endParaRPr lang="en-Z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Bi-annual Targets</a:t>
                      </a:r>
                      <a:endParaRPr lang="en-Z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Quarterly targets as at the end of Q1 2018/19</a:t>
                      </a:r>
                      <a:endParaRPr lang="en-Z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80752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Not achieved</a:t>
                      </a:r>
                      <a:endParaRPr lang="en-Z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Partially achieved</a:t>
                      </a:r>
                      <a:endParaRPr lang="en-Z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Achieved</a:t>
                      </a:r>
                      <a:endParaRPr lang="en-Z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03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One </a:t>
                      </a:r>
                      <a:endParaRPr lang="en-Z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en-Z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5760" algn="l"/>
                          <a:tab pos="422910" algn="ctr"/>
                        </a:tabLst>
                      </a:pPr>
                      <a:r>
                        <a:rPr lang="en-ZA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n-Z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n-Z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en-Z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-</a:t>
                      </a:r>
                      <a:endParaRPr lang="en-Z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 </a:t>
                      </a:r>
                      <a:endParaRPr lang="en-Z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n-Z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03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Two </a:t>
                      </a:r>
                      <a:endParaRPr lang="en-Z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19</a:t>
                      </a:r>
                      <a:endParaRPr lang="en-Z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11</a:t>
                      </a:r>
                      <a:endParaRPr lang="en-Z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en-Z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en-Z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n-Z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-</a:t>
                      </a:r>
                      <a:endParaRPr lang="en-Z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en-Z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03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Three </a:t>
                      </a:r>
                      <a:endParaRPr lang="en-Z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en-Z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</a:t>
                      </a:r>
                      <a:endParaRPr lang="en-Z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n-Z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en-Z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Z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-</a:t>
                      </a:r>
                      <a:endParaRPr lang="en-Z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n-Z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03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Four </a:t>
                      </a:r>
                      <a:endParaRPr lang="en-Z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11</a:t>
                      </a:r>
                      <a:endParaRPr lang="en-Z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11</a:t>
                      </a:r>
                      <a:endParaRPr lang="en-Z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en-Z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en-Z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-</a:t>
                      </a:r>
                      <a:endParaRPr lang="en-Z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en-Z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 </a:t>
                      </a:r>
                      <a:endParaRPr lang="en-Z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03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Five </a:t>
                      </a:r>
                      <a:endParaRPr lang="en-Z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en-Z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n-Z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en-Z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en-Z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0</a:t>
                      </a:r>
                      <a:endParaRPr lang="en-Z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-</a:t>
                      </a:r>
                      <a:endParaRPr lang="en-Z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3</a:t>
                      </a:r>
                      <a:endParaRPr lang="en-Z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80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Total distribution</a:t>
                      </a:r>
                      <a:endParaRPr lang="en-Z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47</a:t>
                      </a:r>
                      <a:endParaRPr lang="en-Z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33</a:t>
                      </a:r>
                      <a:endParaRPr lang="en-Z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12</a:t>
                      </a:r>
                      <a:endParaRPr lang="en-Z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en-Z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2/12</a:t>
                      </a:r>
                      <a:endParaRPr lang="en-Z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0/12</a:t>
                      </a:r>
                      <a:endParaRPr lang="en-Z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10/12</a:t>
                      </a:r>
                      <a:endParaRPr lang="en-Z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80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Percentage distribution</a:t>
                      </a:r>
                      <a:endParaRPr lang="en-Z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100%</a:t>
                      </a:r>
                      <a:endParaRPr lang="en-Z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70%</a:t>
                      </a:r>
                      <a:endParaRPr lang="en-Z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23%</a:t>
                      </a:r>
                      <a:endParaRPr lang="en-Z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6%</a:t>
                      </a:r>
                      <a:endParaRPr lang="en-Z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17%</a:t>
                      </a:r>
                      <a:endParaRPr lang="en-Z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0%</a:t>
                      </a:r>
                      <a:endParaRPr lang="en-Z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83%</a:t>
                      </a:r>
                      <a:endParaRPr lang="en-Z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2814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sz="27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27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sz="27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2700" b="1" dirty="0">
                <a:solidFill>
                  <a:schemeClr val="accent2">
                    <a:lumMod val="75000"/>
                  </a:schemeClr>
                </a:solidFill>
              </a:rPr>
              <a:t>ALLOCATION AGAINST ACTUAL EXPENDITURE PER PROGRAMME FOR THE 2018/19 FINANCIAL YEAR</a:t>
            </a:r>
            <a:r>
              <a:rPr lang="en-US" sz="27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sz="2700" dirty="0">
                <a:solidFill>
                  <a:schemeClr val="accent2">
                    <a:lumMod val="75000"/>
                  </a:schemeClr>
                </a:solidFill>
              </a:rPr>
            </a:br>
            <a:endParaRPr lang="en-ZA" sz="2700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54176740"/>
              </p:ext>
            </p:extLst>
          </p:nvPr>
        </p:nvGraphicFramePr>
        <p:xfrm>
          <a:off x="179512" y="1124746"/>
          <a:ext cx="8712967" cy="46149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83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990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6280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0084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2191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77755">
                <a:tc rowSpan="3"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800" b="1" i="0" u="none" strike="noStrike" kern="1200" dirty="0" err="1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Programmes</a:t>
                      </a:r>
                      <a:endParaRPr lang="en-US" sz="1800" b="1" i="0" u="none" strike="noStrike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t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2018/19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t"/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rtl="0" fontAlgn="t"/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Expenditure as % of </a:t>
                      </a:r>
                      <a:r>
                        <a:rPr lang="en-US" sz="1400" b="1" i="0" u="none" strike="noStrike" kern="1200" dirty="0" err="1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Appropria-tion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5550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</a:t>
                      </a:r>
                      <a:r>
                        <a:rPr lang="en-US" sz="1400" b="1" i="0" u="none" strike="noStrike" baseline="0" dirty="0">
                          <a:solidFill>
                            <a:srgbClr val="000000"/>
                          </a:solidFill>
                          <a:latin typeface="Arial"/>
                        </a:rPr>
                        <a:t>PROPRIATION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ACTUAL</a:t>
                      </a:r>
                      <a:r>
                        <a:rPr lang="en-US" sz="1400" b="1" i="0" u="none" strike="noStrike" baseline="0" dirty="0">
                          <a:solidFill>
                            <a:srgbClr val="000000"/>
                          </a:solidFill>
                          <a:latin typeface="Arial"/>
                        </a:rPr>
                        <a:t> EXPENDITURE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VARIANCE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t"/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98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R’000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R’000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R’000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t"/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3265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Administration</a:t>
                      </a:r>
                    </a:p>
                  </a:txBody>
                  <a:tcPr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450 476 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ZA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104 394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ZA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346 082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ZA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23.17%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55509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Curriculum Policy, Support and Monitoring</a:t>
                      </a:r>
                    </a:p>
                  </a:txBody>
                  <a:tcPr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1 905 011 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ZA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97 826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ZA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1 807 185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ZA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5.14%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33264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Teachers,</a:t>
                      </a:r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Education Human Resources Development and Institutional Development</a:t>
                      </a:r>
                    </a:p>
                  </a:txBody>
                  <a:tcPr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1 290 480 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ZA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1 182 520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ZA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107 960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ZA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91.63%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55509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Planning, Information and Assessment</a:t>
                      </a:r>
                    </a:p>
                  </a:txBody>
                  <a:tcPr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11 971 342 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ZA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4 077 830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ZA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7 893 512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ZA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34.06%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73132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Educational Enrichment Services</a:t>
                      </a:r>
                      <a:endParaRPr lang="en-US" sz="1400" b="0" i="0" u="none" strike="noStrike" baseline="300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7 105 128 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ZA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2 323 286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ZA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4 781 842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ZA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32.70%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11060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22 722 437 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ZA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7 785 856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ZA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14 936 581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ZA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34.27%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590800" cy="365125"/>
          </a:xfrm>
          <a:prstGeom prst="rect">
            <a:avLst/>
          </a:prstGeom>
        </p:spPr>
        <p:txBody>
          <a:bodyPr/>
          <a:lstStyle/>
          <a:p>
            <a:fld id="{3DB53F8B-4788-43D9-B19C-7CDD71F53993}" type="slidenum">
              <a:rPr lang="en-ZA" smtClean="0"/>
              <a:pPr/>
              <a:t>90</a:t>
            </a:fld>
            <a:endParaRPr lang="en-Z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134565"/>
            <a:ext cx="1619672" cy="69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6057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5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476672"/>
          </a:xfrm>
        </p:spPr>
        <p:txBody>
          <a:bodyPr/>
          <a:lstStyle/>
          <a:p>
            <a:pPr eaLnBrk="1" hangingPunct="1"/>
            <a:r>
              <a:rPr lang="en-ZA" altLang="en-US" sz="2400" b="1" dirty="0">
                <a:solidFill>
                  <a:schemeClr val="accent2">
                    <a:lumMod val="75000"/>
                  </a:schemeClr>
                </a:solidFill>
              </a:rPr>
              <a:t>Challenges (Deviations) and </a:t>
            </a:r>
            <a:r>
              <a:rPr lang="en-ZA" altLang="en-US" sz="2400" b="1" dirty="0" err="1">
                <a:solidFill>
                  <a:schemeClr val="accent2">
                    <a:lumMod val="75000"/>
                  </a:schemeClr>
                </a:solidFill>
              </a:rPr>
              <a:t>Mitigatory</a:t>
            </a:r>
            <a:r>
              <a:rPr lang="en-ZA" altLang="en-US" sz="2400" b="1" dirty="0">
                <a:solidFill>
                  <a:schemeClr val="accent2">
                    <a:lumMod val="75000"/>
                  </a:schemeClr>
                </a:solidFill>
              </a:rPr>
              <a:t> Measures 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89247510"/>
              </p:ext>
            </p:extLst>
          </p:nvPr>
        </p:nvGraphicFramePr>
        <p:xfrm>
          <a:off x="107504" y="476673"/>
          <a:ext cx="9036496" cy="62606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172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8947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8646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ZA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CHALLENGES/DEVIATION</a:t>
                      </a:r>
                    </a:p>
                  </a:txBody>
                  <a:tcPr marL="91431" marR="91431" marT="45721" marB="45721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dirty="0">
                          <a:solidFill>
                            <a:schemeClr val="tx1"/>
                          </a:solidFill>
                        </a:rPr>
                        <a:t>MITIGATORY MEASURES/PROGRESS</a:t>
                      </a:r>
                    </a:p>
                  </a:txBody>
                  <a:tcPr marL="91431" marR="91431" marT="45721" marB="45721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29961"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None/>
                        <a:tabLst/>
                        <a:defRPr/>
                      </a:pPr>
                      <a:r>
                        <a:rPr lang="en-US" sz="1300" b="1" dirty="0">
                          <a:effectLst/>
                          <a:latin typeface="Arial"/>
                          <a:ea typeface="Times New Roman"/>
                        </a:rPr>
                        <a:t>Programme 2: </a:t>
                      </a: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Curriculum Policy, Support and Monitoring</a:t>
                      </a:r>
                    </a:p>
                    <a:p>
                      <a:pPr marL="0" lvl="0" indent="0" algn="just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buFont typeface="Wingdings"/>
                        <a:buNone/>
                      </a:pPr>
                      <a:r>
                        <a:rPr lang="en-US" sz="1300" dirty="0">
                          <a:effectLst/>
                          <a:latin typeface="Arial"/>
                          <a:ea typeface="Times New Roman"/>
                        </a:rPr>
                        <a:t>The </a:t>
                      </a:r>
                      <a:r>
                        <a:rPr lang="en-US" sz="1300" b="1" dirty="0">
                          <a:effectLst/>
                          <a:latin typeface="Arial"/>
                          <a:ea typeface="Times New Roman"/>
                        </a:rPr>
                        <a:t>bulk</a:t>
                      </a:r>
                      <a:r>
                        <a:rPr lang="en-US" sz="1300" b="1" baseline="0" dirty="0">
                          <a:effectLst/>
                          <a:latin typeface="Arial"/>
                          <a:ea typeface="Times New Roman"/>
                        </a:rPr>
                        <a:t> of the allocation </a:t>
                      </a:r>
                      <a:r>
                        <a:rPr lang="en-US" sz="1300" baseline="0" dirty="0">
                          <a:effectLst/>
                          <a:latin typeface="Arial"/>
                          <a:ea typeface="Times New Roman"/>
                        </a:rPr>
                        <a:t>on this </a:t>
                      </a:r>
                      <a:r>
                        <a:rPr lang="en-US" sz="1300" baseline="0" dirty="0" err="1">
                          <a:effectLst/>
                          <a:latin typeface="Arial"/>
                          <a:ea typeface="Times New Roman"/>
                        </a:rPr>
                        <a:t>programme</a:t>
                      </a:r>
                      <a:r>
                        <a:rPr lang="en-US" sz="1300" baseline="0" dirty="0">
                          <a:effectLst/>
                          <a:latin typeface="Arial"/>
                          <a:ea typeface="Times New Roman"/>
                        </a:rPr>
                        <a:t> is in respect of the workbooks and conditional grants.</a:t>
                      </a:r>
                      <a:r>
                        <a:rPr lang="en-US" sz="1300" dirty="0">
                          <a:effectLst/>
                          <a:latin typeface="Arial"/>
                          <a:ea typeface="Times New Roman"/>
                        </a:rPr>
                        <a:t> </a:t>
                      </a:r>
                      <a:endParaRPr lang="en-ZA" sz="13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31" marR="91431" marT="45721" marB="4572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sz="13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Workbooks</a:t>
                      </a:r>
                    </a:p>
                    <a:p>
                      <a:pPr marL="169863" indent="-169863" algn="just" defTabSz="914400" rtl="0" eaLnBrk="1" latinLnBrk="0" hangingPunct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3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The printing of the 2019 Workbooks Volume 1 is currently in progress. To date </a:t>
                      </a:r>
                      <a:r>
                        <a:rPr lang="en-US" sz="13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22 796 309 Grade R-9 Workbooks </a:t>
                      </a:r>
                      <a:r>
                        <a:rPr lang="en-US" sz="13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have been delivered to the warehouse for packaging.</a:t>
                      </a:r>
                    </a:p>
                    <a:p>
                      <a:pPr marL="0" indent="0" algn="just" defTabSz="914400" rtl="0" eaLnBrk="1" latinLnBrk="0" hangingPunct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sz="13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Learners with Profound Intellectual Disability Grant</a:t>
                      </a:r>
                    </a:p>
                    <a:p>
                      <a:pPr marL="285750" indent="-285750" algn="just" defTabSz="914400" rtl="0" eaLnBrk="1" latinLnBrk="0" hangingPunct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ZA" sz="13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25%</a:t>
                      </a:r>
                      <a:r>
                        <a:rPr lang="en-ZA" sz="1300" b="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of the allocation on the grant has been transferred to Provinces as projected.</a:t>
                      </a:r>
                    </a:p>
                    <a:p>
                      <a:pPr marL="0" indent="0" algn="just" defTabSz="914400" rtl="0" eaLnBrk="1" latinLnBrk="0" hangingPunct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ZA" sz="1300" b="1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Maths, Science and Technology grant</a:t>
                      </a:r>
                    </a:p>
                    <a:p>
                      <a:pPr marL="285750" indent="-285750" algn="just" defTabSz="914400" rtl="0" eaLnBrk="1" latinLnBrk="0" hangingPunct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ZA" sz="1300" b="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Most of the </a:t>
                      </a:r>
                      <a:r>
                        <a:rPr lang="en-ZA" sz="1300" b="1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activities</a:t>
                      </a:r>
                      <a:r>
                        <a:rPr lang="en-ZA" sz="1300" b="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on the grant happen from the </a:t>
                      </a:r>
                      <a:r>
                        <a:rPr lang="en-ZA" sz="1300" b="1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second quarter </a:t>
                      </a:r>
                      <a:r>
                        <a:rPr lang="en-ZA" sz="1300" b="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of the financial year. Only </a:t>
                      </a:r>
                      <a:r>
                        <a:rPr lang="en-ZA" sz="1300" b="1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5%</a:t>
                      </a:r>
                      <a:r>
                        <a:rPr lang="en-ZA" sz="1300" b="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of the allocation has been transferred to the Provinces as projected.</a:t>
                      </a:r>
                      <a:endParaRPr lang="en-ZA" sz="13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31" marR="91431" marT="45721" marB="4572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44261">
                <a:tc>
                  <a:txBody>
                    <a:bodyPr/>
                    <a:lstStyle/>
                    <a:p>
                      <a:pPr marL="0" lvl="0" indent="0" algn="just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buFont typeface="Wingdings"/>
                        <a:buNone/>
                      </a:pPr>
                      <a:r>
                        <a:rPr lang="en-ZA" sz="13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Programme 3: Teachers, Education Human Resources Development and Institutional Development</a:t>
                      </a:r>
                    </a:p>
                    <a:p>
                      <a:pPr marL="0" lvl="0" indent="0" algn="just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buFont typeface="Wingdings"/>
                        <a:buNone/>
                      </a:pPr>
                      <a:r>
                        <a:rPr lang="en-ZA" sz="13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The high expenditure in</a:t>
                      </a:r>
                      <a:r>
                        <a:rPr lang="en-ZA" sz="130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this programme </a:t>
                      </a:r>
                      <a:r>
                        <a:rPr lang="en-ZA" sz="13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is due to the</a:t>
                      </a:r>
                      <a:r>
                        <a:rPr lang="en-ZA" sz="130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300" b="1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once-off transfer payment </a:t>
                      </a:r>
                      <a:r>
                        <a:rPr lang="en-ZA" sz="130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for</a:t>
                      </a:r>
                      <a:r>
                        <a:rPr lang="en-ZA" sz="13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30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Funza</a:t>
                      </a:r>
                      <a:r>
                        <a:rPr lang="en-ZA" sz="13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30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Lushaka</a:t>
                      </a:r>
                      <a:r>
                        <a:rPr lang="en-ZA" sz="13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Bursaries.</a:t>
                      </a:r>
                      <a:endParaRPr lang="en-ZA" sz="13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31" marR="91431" marT="45721" marB="4572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endParaRPr lang="en-ZA" sz="13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 algn="just" defTabSz="914400" rtl="0" eaLnBrk="1" latinLnBrk="0" hangingPunct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endParaRPr lang="en-ZA" sz="13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 algn="just" defTabSz="914400" rtl="0" eaLnBrk="1" latinLnBrk="0" hangingPunct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endParaRPr lang="en-ZA" sz="13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 algn="just" defTabSz="914400" rtl="0" eaLnBrk="1" latinLnBrk="0" hangingPunct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ZA" sz="13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The </a:t>
                      </a:r>
                      <a:r>
                        <a:rPr lang="en-ZA" sz="13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once-off transfer </a:t>
                      </a:r>
                      <a:r>
                        <a:rPr lang="en-ZA" sz="13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for </a:t>
                      </a:r>
                      <a:r>
                        <a:rPr lang="en-ZA" sz="130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Funza</a:t>
                      </a:r>
                      <a:r>
                        <a:rPr lang="en-ZA" sz="13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30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Lushaka</a:t>
                      </a:r>
                      <a:r>
                        <a:rPr lang="en-ZA" sz="13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Bursaries was made to </a:t>
                      </a:r>
                      <a:r>
                        <a:rPr lang="en-ZA" sz="13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NSFAS</a:t>
                      </a:r>
                      <a:r>
                        <a:rPr lang="en-ZA" sz="13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on 11 April 2018. </a:t>
                      </a:r>
                    </a:p>
                  </a:txBody>
                  <a:tcPr marL="91431" marR="91431" marT="45721" marB="4572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0055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ALLOCATION AGAINST ACTUAL EXPENDITURE PER ECONOMIC CLASSIFICATION FOR THE 2018/19 FINANCIAL YEAR</a:t>
            </a:r>
            <a:endParaRPr lang="en-Z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066854650"/>
              </p:ext>
            </p:extLst>
          </p:nvPr>
        </p:nvGraphicFramePr>
        <p:xfrm>
          <a:off x="179512" y="908720"/>
          <a:ext cx="8712968" cy="504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43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247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5346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1785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4259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44321">
                <a:tc rowSpan="3"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ECONOMIC CLASSIFICATION</a:t>
                      </a:r>
                    </a:p>
                    <a:p>
                      <a:pPr marL="0" algn="ctr" defTabSz="914400" rtl="0" eaLnBrk="1" fontAlgn="t" latinLnBrk="0" hangingPunct="1"/>
                      <a:endParaRPr lang="en-ZA" sz="1200" b="1" i="0" u="none" strike="noStrike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t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2018/19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t"/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 fontAlgn="t"/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Expenditure as % of Appropriation</a:t>
                      </a:r>
                    </a:p>
                    <a:p>
                      <a:pPr marL="0" algn="ctr" defTabSz="914400" rtl="0" eaLnBrk="1" fontAlgn="t" latinLnBrk="0" hangingPunct="1"/>
                      <a:endParaRPr lang="en-ZA" sz="1200" b="1" i="0" u="none" strike="noStrike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4321"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APROPRIATION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ACTUAL EXPENDITURE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VARIANCE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4321"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R’000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R’000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R’000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15819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Compensation of Employees</a:t>
                      </a:r>
                    </a:p>
                  </a:txBody>
                  <a:tcPr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504 590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112 872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391 718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22.37%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44321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Goods and Services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ZA" sz="13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ZA" sz="13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926 575</a:t>
                      </a:r>
                      <a:endParaRPr lang="en-ZA" sz="13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ZA" sz="13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131 989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ZA" sz="13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1 794</a:t>
                      </a:r>
                      <a:r>
                        <a:rPr lang="en-ZA" sz="13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586</a:t>
                      </a:r>
                      <a:endParaRPr lang="en-ZA" sz="13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ZA" sz="13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6.85%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15819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Transfers and Subsidies</a:t>
                      </a:r>
                    </a:p>
                  </a:txBody>
                  <a:tcPr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ZA" sz="13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18 953 411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ZA" sz="13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7 333 123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ZA" sz="13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11 620 288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ZA" sz="13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38.69%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15819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Payment</a:t>
                      </a:r>
                      <a:r>
                        <a:rPr lang="en-US" sz="13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for Capital Assets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ZA" sz="13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1 337</a:t>
                      </a:r>
                      <a:r>
                        <a:rPr lang="en-ZA" sz="13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861</a:t>
                      </a:r>
                      <a:endParaRPr lang="en-ZA" sz="13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ZA" sz="13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207 872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ZA" sz="13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1 129 989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ZA" sz="13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15.54%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15819">
                <a:tc>
                  <a:txBody>
                    <a:bodyPr/>
                    <a:lstStyle/>
                    <a:p>
                      <a:pPr algn="l" rtl="0" fontAlgn="t"/>
                      <a:endParaRPr lang="en-US" sz="1300" b="1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rtl="0" fontAlgn="t"/>
                      <a:r>
                        <a:rPr lang="en-US" sz="13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ZA" sz="13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</a:t>
                      </a:r>
                      <a:r>
                        <a:rPr lang="en-ZA" sz="1300" b="1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722 437</a:t>
                      </a:r>
                      <a:endParaRPr lang="en-ZA" sz="13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ZA" sz="13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7 785 856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ZA" sz="13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14 936 581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ZA" sz="13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34.27%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34565"/>
            <a:ext cx="1691680" cy="69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1945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5"/>
          <p:cNvSpPr>
            <a:spLocks noGrp="1"/>
          </p:cNvSpPr>
          <p:nvPr>
            <p:ph type="title"/>
          </p:nvPr>
        </p:nvSpPr>
        <p:spPr>
          <a:xfrm>
            <a:off x="-108520" y="-315416"/>
            <a:ext cx="9144000" cy="836711"/>
          </a:xfrm>
        </p:spPr>
        <p:txBody>
          <a:bodyPr/>
          <a:lstStyle/>
          <a:p>
            <a:pPr eaLnBrk="1" hangingPunct="1"/>
            <a:r>
              <a:rPr lang="en-ZA" altLang="en-US" sz="2400" dirty="0"/>
              <a:t> </a:t>
            </a:r>
            <a:r>
              <a:rPr lang="en-ZA" altLang="en-US" sz="2400" b="1" dirty="0">
                <a:solidFill>
                  <a:schemeClr val="accent2">
                    <a:lumMod val="75000"/>
                  </a:schemeClr>
                </a:solidFill>
              </a:rPr>
              <a:t>Challenges (Deviations) and </a:t>
            </a:r>
            <a:r>
              <a:rPr lang="en-ZA" altLang="en-US" sz="2400" b="1" dirty="0" err="1">
                <a:solidFill>
                  <a:schemeClr val="accent2">
                    <a:lumMod val="75000"/>
                  </a:schemeClr>
                </a:solidFill>
              </a:rPr>
              <a:t>Mitigatory</a:t>
            </a:r>
            <a:r>
              <a:rPr lang="en-ZA" altLang="en-US" sz="2400" b="1" dirty="0">
                <a:solidFill>
                  <a:schemeClr val="accent2">
                    <a:lumMod val="75000"/>
                  </a:schemeClr>
                </a:solidFill>
              </a:rPr>
              <a:t> Measures/Progress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14891751"/>
              </p:ext>
            </p:extLst>
          </p:nvPr>
        </p:nvGraphicFramePr>
        <p:xfrm>
          <a:off x="66440" y="332656"/>
          <a:ext cx="9077559" cy="65513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74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6900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5378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ZA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CHALLENGES/DEVIATION</a:t>
                      </a:r>
                    </a:p>
                  </a:txBody>
                  <a:tcPr marL="91431" marR="91431" marT="45721" marB="45721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dirty="0">
                          <a:solidFill>
                            <a:schemeClr val="tx1"/>
                          </a:solidFill>
                        </a:rPr>
                        <a:t>MITIGATORY MEASURES/PROGRESS</a:t>
                      </a:r>
                    </a:p>
                  </a:txBody>
                  <a:tcPr marL="91431" marR="91431" marT="45721" marB="45721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7441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Goods and Services: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Included</a:t>
                      </a:r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 this item is workbooks and Matric Second Chance Programme allocations.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ZA" sz="1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91431" marR="91431" marT="45721" marB="4572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Workbooks</a:t>
                      </a:r>
                    </a:p>
                    <a:p>
                      <a:pPr marL="169863" indent="-169863" algn="just" defTabSz="914400" rtl="0" eaLnBrk="1" latinLnBrk="0" hangingPunct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Printing of the </a:t>
                      </a: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2019 Workbooks Volume 1 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is currently in progress. To date </a:t>
                      </a: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22 796 309 Grade R-9 Workbooks 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have been delivered to the warehouse for packaging. </a:t>
                      </a:r>
                    </a:p>
                    <a:p>
                      <a:pPr marL="0" indent="0" algn="just" defTabSz="914400" rtl="0" eaLnBrk="1" latinLnBrk="0" hangingPunct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Matric</a:t>
                      </a:r>
                      <a:r>
                        <a:rPr lang="en-US" sz="1400" b="1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Second Chance Programme</a:t>
                      </a:r>
                    </a:p>
                    <a:p>
                      <a:pPr marL="285750" indent="-285750" algn="just" defTabSz="914400" rtl="0" eaLnBrk="1" latinLnBrk="0" hangingPunct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The </a:t>
                      </a: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roadshows</a:t>
                      </a:r>
                      <a:r>
                        <a:rPr lang="en-US" sz="1400" b="1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awareness</a:t>
                      </a:r>
                      <a:r>
                        <a:rPr lang="en-US" sz="1400" b="1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for the second chance 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programme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are</a:t>
                      </a:r>
                      <a:r>
                        <a:rPr lang="en-US" sz="140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scheduled to start 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 the </a:t>
                      </a:r>
                      <a:r>
                        <a:rPr lang="en-US" sz="1400" b="1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second quarter of the financial year. </a:t>
                      </a:r>
                    </a:p>
                    <a:p>
                      <a:pPr marL="285750" indent="-285750" algn="just" defTabSz="914400" rtl="0" eaLnBrk="1" latinLnBrk="0" hangingPunct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The Development of </a:t>
                      </a: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learning material 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for the deaf learners have been completed; and</a:t>
                      </a:r>
                    </a:p>
                    <a:p>
                      <a:pPr marL="285750" indent="-285750" algn="just" defTabSz="914400" rtl="0" eaLnBrk="1" latinLnBrk="0" hangingPunct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n-US" sz="140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tender</a:t>
                      </a:r>
                      <a:r>
                        <a:rPr lang="en-US" sz="140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for 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Mind the Gap Interactive books is in process.</a:t>
                      </a:r>
                    </a:p>
                  </a:txBody>
                  <a:tcPr marL="91431" marR="91431" marT="45721" marB="4572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08505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2388" algn="l"/>
                          <a:tab pos="342900" algn="l"/>
                        </a:tabLst>
                      </a:pPr>
                      <a:r>
                        <a:rPr kumimoji="0" lang="en-ZA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Payments for Capital Assets: </a:t>
                      </a:r>
                      <a:r>
                        <a:rPr kumimoji="0" lang="en-ZA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The bulk of the allocation on this item is in respect of the </a:t>
                      </a:r>
                      <a:r>
                        <a:rPr kumimoji="0" lang="en-ZA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ASIDI project</a:t>
                      </a:r>
                      <a:r>
                        <a:rPr kumimoji="0" lang="en-ZA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E</a:t>
                      </a:r>
                      <a:r>
                        <a:rPr kumimoji="0" lang="en-US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ven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 though the </a:t>
                      </a: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expenditure might seem low, 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more work has been done on the ground and the Department is </a:t>
                      </a: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awaiting invoices 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from the Implementing Agencies. </a:t>
                      </a:r>
                      <a:r>
                        <a:rPr lang="en-US" sz="1400" dirty="0">
                          <a:effectLst/>
                          <a:latin typeface="Arial"/>
                          <a:ea typeface="Times New Roman"/>
                        </a:rPr>
                        <a:t> </a:t>
                      </a:r>
                      <a:endParaRPr lang="en-ZA" sz="1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91431" marR="91431" marT="45721" marB="4572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just" defTabSz="914400" rtl="0" eaLnBrk="1" latinLnBrk="0" hangingPunct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Times New Roman"/>
                          <a:cs typeface="+mn-cs"/>
                        </a:rPr>
                        <a:t>The </a:t>
                      </a: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Times New Roman"/>
                          <a:cs typeface="+mn-cs"/>
                        </a:rPr>
                        <a:t>ASIDI projects have gained 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Times New Roman"/>
                          <a:cs typeface="+mn-cs"/>
                        </a:rPr>
                        <a:t>momentum. Based on the current </a:t>
                      </a: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Times New Roman"/>
                          <a:cs typeface="+mn-cs"/>
                        </a:rPr>
                        <a:t>acceleration on the projects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Times New Roman"/>
                          <a:cs typeface="+mn-cs"/>
                        </a:rPr>
                        <a:t>, the budget allocation will not be enough to complete projects that are currently running. </a:t>
                      </a:r>
                      <a:endParaRPr kumimoji="0" lang="en-ZA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1431" marR="91431" marT="45721" marB="4572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59107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850105"/>
          </a:xfrm>
        </p:spPr>
        <p:txBody>
          <a:bodyPr/>
          <a:lstStyle/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ALLOCATION AGAINST ACTUAL EXPENDITURE  FOR THE 2018/19 FINANCIAL YEAR</a:t>
            </a:r>
            <a:endParaRPr lang="en-Z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961123599"/>
              </p:ext>
            </p:extLst>
          </p:nvPr>
        </p:nvGraphicFramePr>
        <p:xfrm>
          <a:off x="123121" y="764704"/>
          <a:ext cx="9001001" cy="58052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65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176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5391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5391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1902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05535">
                <a:tc rowSpan="3"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ECONOMIC CLASSIFICATIONS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2018/19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t"/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rtl="0" fontAlgn="t"/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kern="1200" noProof="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Expenditure as % of Appropriation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553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APPROPRIATION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ACTUAL EXPENDITURE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VARIANCE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t"/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55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R’000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R’000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R’000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t"/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5535">
                <a:tc>
                  <a:txBody>
                    <a:bodyPr/>
                    <a:lstStyle/>
                    <a:p>
                      <a:pPr marL="4572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Compensation of Employees</a:t>
                      </a:r>
                      <a:endParaRPr kumimoji="0" lang="en-US" sz="13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3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438 </a:t>
                      </a:r>
                      <a:r>
                        <a:rPr kumimoji="0" lang="en-ZA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130</a:t>
                      </a:r>
                      <a:endParaRPr kumimoji="0" lang="en-ZA" sz="13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3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99 736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3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338 394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3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22.76%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5535">
                <a:tc>
                  <a:txBody>
                    <a:bodyPr/>
                    <a:lstStyle/>
                    <a:p>
                      <a:pPr marL="4572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Examiners and Moderators</a:t>
                      </a:r>
                    </a:p>
                  </a:txBody>
                  <a:tcPr anchor="ctr"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3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26 692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3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6 226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3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20 466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3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23.33%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05535">
                <a:tc>
                  <a:txBody>
                    <a:bodyPr/>
                    <a:lstStyle/>
                    <a:p>
                      <a:pPr marL="4572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Transfers to Public Entities</a:t>
                      </a:r>
                    </a:p>
                  </a:txBody>
                  <a:tcPr anchor="ctr"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3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144 960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3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36 553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3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108 407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3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25.22%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05535">
                <a:tc>
                  <a:txBody>
                    <a:bodyPr/>
                    <a:lstStyle/>
                    <a:p>
                      <a:pPr marL="4572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Other Transfers</a:t>
                      </a:r>
                    </a:p>
                  </a:txBody>
                  <a:tcPr anchor="ctr"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3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1 289 449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3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1 201 570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3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87 879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3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93.18%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05535">
                <a:tc>
                  <a:txBody>
                    <a:bodyPr/>
                    <a:lstStyle/>
                    <a:p>
                      <a:pPr marL="4572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Conditional Grants</a:t>
                      </a:r>
                    </a:p>
                  </a:txBody>
                  <a:tcPr anchor="ctr"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3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17 519 002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3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6 095 000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3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11 424 002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3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34.79%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33307">
                <a:tc>
                  <a:txBody>
                    <a:bodyPr/>
                    <a:lstStyle/>
                    <a:p>
                      <a:pPr marL="4572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Schools Infrastructure Backlogs Indirect Grant</a:t>
                      </a:r>
                    </a:p>
                  </a:txBody>
                  <a:tcPr anchor="ctr"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3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1 471 826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3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217 595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3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1 254 231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3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14.78%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05535">
                <a:tc>
                  <a:txBody>
                    <a:bodyPr/>
                    <a:lstStyle/>
                    <a:p>
                      <a:pPr marL="4572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Earmarked Funds</a:t>
                      </a:r>
                    </a:p>
                  </a:txBody>
                  <a:tcPr anchor="ctr"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3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1 204 711 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3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12 930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3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1 191 781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3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1.07%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05535">
                <a:tc>
                  <a:txBody>
                    <a:bodyPr/>
                    <a:lstStyle/>
                    <a:p>
                      <a:pPr marL="4572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Departmental Operations</a:t>
                      </a:r>
                    </a:p>
                  </a:txBody>
                  <a:tcPr anchor="ctr"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3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204 953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3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35 024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3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169 929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3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17.09%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05535">
                <a:tc>
                  <a:txBody>
                    <a:bodyPr/>
                    <a:lstStyle/>
                    <a:p>
                      <a:pPr marL="4572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Office Accommodation</a:t>
                      </a:r>
                    </a:p>
                  </a:txBody>
                  <a:tcPr anchor="ctr"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3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197 482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3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47 639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3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149 843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3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24.12%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05535">
                <a:tc>
                  <a:txBody>
                    <a:bodyPr/>
                    <a:lstStyle/>
                    <a:p>
                      <a:pPr marL="4572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Projects</a:t>
                      </a:r>
                    </a:p>
                  </a:txBody>
                  <a:tcPr anchor="ctr"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3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225 232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3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33583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3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191 649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3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14.91%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405535">
                <a:tc>
                  <a:txBody>
                    <a:bodyPr/>
                    <a:lstStyle/>
                    <a:p>
                      <a:pPr marL="45720" algn="l" rtl="0" fontAlgn="t"/>
                      <a:r>
                        <a:rPr lang="en-US" sz="1300" b="1" i="0" u="none" strike="noStrike" kern="0" baseline="0" dirty="0">
                          <a:solidFill>
                            <a:schemeClr val="tx1"/>
                          </a:solidFill>
                          <a:latin typeface="Arial"/>
                        </a:rPr>
                        <a:t>Total</a:t>
                      </a:r>
                    </a:p>
                  </a:txBody>
                  <a:tcPr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22 722 437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7 785 856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14 936 581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34.27%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9463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10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ZA" altLang="en-US" sz="2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ZA" altLang="en-US" sz="3200" b="1" dirty="0">
                <a:solidFill>
                  <a:schemeClr val="accent2">
                    <a:lumMod val="75000"/>
                  </a:schemeClr>
                </a:solidFill>
              </a:rPr>
              <a:t>Challenges (Deviations) and </a:t>
            </a:r>
            <a:r>
              <a:rPr lang="en-ZA" altLang="en-US" sz="3200" b="1" dirty="0" err="1">
                <a:solidFill>
                  <a:schemeClr val="accent2">
                    <a:lumMod val="75000"/>
                  </a:schemeClr>
                </a:solidFill>
              </a:rPr>
              <a:t>Mitigatory</a:t>
            </a:r>
            <a:r>
              <a:rPr lang="en-ZA" altLang="en-US" sz="3200" b="1" dirty="0">
                <a:solidFill>
                  <a:schemeClr val="accent2">
                    <a:lumMod val="75000"/>
                  </a:schemeClr>
                </a:solidFill>
              </a:rPr>
              <a:t> Measures/Progress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1615635"/>
              </p:ext>
            </p:extLst>
          </p:nvPr>
        </p:nvGraphicFramePr>
        <p:xfrm>
          <a:off x="107504" y="1024638"/>
          <a:ext cx="8856984" cy="57167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594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79753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3053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ZA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CHALLENGES/DEVIATION</a:t>
                      </a:r>
                    </a:p>
                  </a:txBody>
                  <a:tcPr marL="91431" marR="91431" marT="45721" marB="45721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dirty="0">
                          <a:solidFill>
                            <a:schemeClr val="tx1"/>
                          </a:solidFill>
                        </a:rPr>
                        <a:t>MITIGATORY MEASURES/PROGRESS</a:t>
                      </a:r>
                    </a:p>
                  </a:txBody>
                  <a:tcPr marL="91431" marR="91431" marT="45721" marB="45721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22699">
                <a:tc>
                  <a:txBody>
                    <a:bodyPr/>
                    <a:lstStyle/>
                    <a:p>
                      <a:pPr lv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ZA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Public Entities</a:t>
                      </a:r>
                    </a:p>
                    <a:p>
                      <a:pPr lvl="0" algn="just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en-ZA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</a:t>
                      </a:r>
                      <a:r>
                        <a:rPr lang="en-ZA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transfer to UMALUSI</a:t>
                      </a:r>
                      <a:r>
                        <a:rPr lang="en-ZA" sz="14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 made quarterly and for SACE CPTD.</a:t>
                      </a:r>
                      <a:endParaRPr lang="en-ZA" sz="1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45721" marB="4572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endParaRPr kumimoji="0" lang="en-ZA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/>
                        <a:ea typeface="Times New Roman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1990725" algn="l"/>
                        </a:tabLst>
                        <a:defRPr/>
                      </a:pPr>
                      <a:r>
                        <a:rPr kumimoji="0" lang="en-ZA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The </a:t>
                      </a:r>
                      <a:r>
                        <a:rPr kumimoji="0" lang="en-ZA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transfers</a:t>
                      </a:r>
                      <a:r>
                        <a:rPr kumimoji="0" lang="en-ZA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to the public entities were made as scheduled.</a:t>
                      </a:r>
                      <a:endParaRPr kumimoji="0" lang="en-ZA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/>
                        <a:ea typeface="Times New Roman"/>
                        <a:cs typeface="+mn-cs"/>
                      </a:endParaRPr>
                    </a:p>
                  </a:txBody>
                  <a:tcPr marL="91431" marR="91431" marT="45721" marB="4572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98590">
                <a:tc>
                  <a:txBody>
                    <a:bodyPr/>
                    <a:lstStyle/>
                    <a:p>
                      <a:pPr lv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ZA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Other transfers:</a:t>
                      </a:r>
                    </a:p>
                    <a:p>
                      <a:pPr marL="0" lvl="0" algn="just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en-ZA" sz="14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n-ZA" sz="140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4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allocation of other transfers includes the transfer of </a:t>
                      </a:r>
                      <a:r>
                        <a:rPr lang="en-ZA" sz="14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NSFAS for </a:t>
                      </a:r>
                      <a:r>
                        <a:rPr lang="en-ZA" sz="1400" b="1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Funza</a:t>
                      </a:r>
                      <a:r>
                        <a:rPr lang="en-ZA" sz="14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400" b="1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Lushaka</a:t>
                      </a:r>
                      <a:r>
                        <a:rPr lang="en-ZA" sz="14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Bursaries</a:t>
                      </a:r>
                      <a:r>
                        <a:rPr lang="en-ZA" sz="14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NECT</a:t>
                      </a:r>
                      <a:r>
                        <a:rPr lang="en-ZA" sz="140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and Foreign transfers. </a:t>
                      </a:r>
                      <a:endParaRPr lang="en-ZA" sz="14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31" marR="91431" marT="45721" marB="4572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1990725" algn="l"/>
                        </a:tabLst>
                        <a:defRPr/>
                      </a:pPr>
                      <a:endParaRPr kumimoji="0" lang="en-ZA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1990725" algn="l"/>
                        </a:tabLst>
                        <a:defRPr/>
                      </a:pPr>
                      <a:r>
                        <a:rPr kumimoji="0" lang="en-ZA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The </a:t>
                      </a:r>
                      <a:r>
                        <a:rPr kumimoji="0" lang="en-ZA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high expenditure </a:t>
                      </a:r>
                      <a:r>
                        <a:rPr kumimoji="0" lang="en-ZA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is due to the 100% transfer of the </a:t>
                      </a:r>
                      <a:r>
                        <a:rPr kumimoji="0" lang="en-ZA" sz="1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Funza</a:t>
                      </a:r>
                      <a:r>
                        <a:rPr kumimoji="0" lang="en-ZA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ZA" sz="1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Lushaka</a:t>
                      </a:r>
                      <a:r>
                        <a:rPr kumimoji="0" lang="en-ZA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Bursaries </a:t>
                      </a:r>
                      <a:r>
                        <a:rPr kumimoji="0" lang="en-ZA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that was made as projected.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1990725" algn="l"/>
                        </a:tabLst>
                        <a:defRPr/>
                      </a:pPr>
                      <a:r>
                        <a:rPr kumimoji="0" lang="en-ZA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The </a:t>
                      </a:r>
                      <a:r>
                        <a:rPr kumimoji="0" lang="en-ZA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first transfer</a:t>
                      </a:r>
                      <a:r>
                        <a:rPr kumimoji="0" lang="en-ZA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to National Education Collaboration Trust  (NECT) was made as projected.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1990725" algn="l"/>
                        </a:tabLst>
                        <a:defRPr/>
                      </a:pPr>
                      <a:r>
                        <a:rPr kumimoji="0" lang="en-ZA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The </a:t>
                      </a:r>
                      <a:r>
                        <a:rPr kumimoji="0" lang="en-ZA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foreign transfers </a:t>
                      </a:r>
                      <a:r>
                        <a:rPr kumimoji="0" lang="en-ZA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will be made in January/February when the invoices are received.</a:t>
                      </a:r>
                      <a:endParaRPr kumimoji="0" lang="en-ZA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1431" marR="91431" marT="45721" marB="4572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764907">
                <a:tc>
                  <a:txBody>
                    <a:bodyPr/>
                    <a:lstStyle/>
                    <a:p>
                      <a:pPr lv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Conditional grants:</a:t>
                      </a:r>
                      <a:endParaRPr lang="en-ZA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lvl="0" algn="just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en-ZA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n-ZA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4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transfers of the conditional grants </a:t>
                      </a:r>
                      <a:r>
                        <a:rPr lang="en-ZA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were made according to the approved payment schedules</a:t>
                      </a:r>
                      <a:r>
                        <a:rPr lang="en-ZA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 </a:t>
                      </a:r>
                      <a:endParaRPr lang="en-ZA" sz="14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lvl="0" algn="just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endParaRPr lang="en-ZA" sz="14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1431" marR="91431" marT="45721" marB="4572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1990725" algn="l"/>
                        </a:tabLst>
                        <a:defRPr/>
                      </a:pPr>
                      <a:endParaRPr kumimoji="0" lang="en-ZA" sz="1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1990725" algn="l"/>
                        </a:tabLst>
                        <a:defRPr/>
                      </a:pPr>
                      <a:r>
                        <a:rPr kumimoji="0" lang="en-ZA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The first transfers </a:t>
                      </a:r>
                      <a:r>
                        <a:rPr kumimoji="0" lang="en-ZA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for the conditional grants were processed as scheduled. </a:t>
                      </a:r>
                    </a:p>
                  </a:txBody>
                  <a:tcPr marL="91431" marR="91431" marT="45721" marB="4572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23866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3"/>
            <a:ext cx="8229600" cy="648071"/>
          </a:xfrm>
        </p:spPr>
        <p:txBody>
          <a:bodyPr>
            <a:normAutofit fontScale="90000"/>
          </a:bodyPr>
          <a:lstStyle/>
          <a:p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sz="18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sz="18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2700" b="1" dirty="0">
                <a:solidFill>
                  <a:schemeClr val="accent2">
                    <a:lumMod val="75000"/>
                  </a:schemeClr>
                </a:solidFill>
              </a:rPr>
              <a:t>DETAILS OF EARMARKED ALLOCATIONS/CONDITIONAL GRANT FOR THE </a:t>
            </a:r>
            <a:br>
              <a:rPr lang="en-US" sz="27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2700" b="1" dirty="0">
                <a:solidFill>
                  <a:schemeClr val="accent2">
                    <a:lumMod val="75000"/>
                  </a:schemeClr>
                </a:solidFill>
              </a:rPr>
              <a:t>2018/19 FINANCIAL YEAR</a:t>
            </a:r>
            <a:br>
              <a:rPr lang="en-US" sz="2700" b="1" dirty="0">
                <a:solidFill>
                  <a:schemeClr val="accent2">
                    <a:lumMod val="75000"/>
                  </a:schemeClr>
                </a:solidFill>
              </a:rPr>
            </a:br>
            <a:endParaRPr lang="en-ZA" sz="27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64836574"/>
              </p:ext>
            </p:extLst>
          </p:nvPr>
        </p:nvGraphicFramePr>
        <p:xfrm>
          <a:off x="107505" y="1124743"/>
          <a:ext cx="8856983" cy="52155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660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023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2854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5473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5473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9349">
                <a:tc rowSpan="3"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SERVICE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t"/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rtl="0" fontAlgn="t"/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kern="120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Expenditure as % of Appropriation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493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APPROPRIATION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ACTUAL EXPENDITURE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VARIANCE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t"/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17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R’000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R’000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R’000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t"/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3532">
                <a:tc>
                  <a:txBody>
                    <a:bodyPr/>
                    <a:lstStyle/>
                    <a:p>
                      <a:pPr marL="4572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Earmarked Funds:</a:t>
                      </a: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1 204 711</a:t>
                      </a:r>
                    </a:p>
                  </a:txBody>
                  <a:tcPr marT="45724" marB="45724" anchor="ctr"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12 930</a:t>
                      </a:r>
                    </a:p>
                  </a:txBody>
                  <a:tcPr anchor="ctr"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1 191 781</a:t>
                      </a:r>
                    </a:p>
                  </a:txBody>
                  <a:tcPr anchor="ctr"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1.07%</a:t>
                      </a:r>
                    </a:p>
                  </a:txBody>
                  <a:tcPr anchor="ctr"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3523">
                <a:tc>
                  <a:txBody>
                    <a:bodyPr/>
                    <a:lstStyle/>
                    <a:p>
                      <a:pPr marL="182880" algn="l" fontAlgn="b"/>
                      <a:r>
                        <a:rPr lang="en-GB" sz="13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Workbooks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1 109 075</a:t>
                      </a:r>
                    </a:p>
                  </a:txBody>
                  <a:tcPr anchor="ctr"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2 657</a:t>
                      </a:r>
                    </a:p>
                  </a:txBody>
                  <a:tcPr anchor="ctr"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1 106 418</a:t>
                      </a:r>
                    </a:p>
                  </a:txBody>
                  <a:tcPr anchor="ctr"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0.24%</a:t>
                      </a:r>
                    </a:p>
                  </a:txBody>
                  <a:tcPr anchor="ctr"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81560">
                <a:tc>
                  <a:txBody>
                    <a:bodyPr/>
                    <a:lstStyle/>
                    <a:p>
                      <a:pPr marL="182880" algn="l" fontAlgn="b"/>
                      <a:r>
                        <a:rPr lang="en-GB" sz="13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Matric</a:t>
                      </a:r>
                      <a:r>
                        <a:rPr lang="en-GB" sz="1300" b="0" i="0" u="none" strike="noStrik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3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Second Chance Programme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65 705</a:t>
                      </a:r>
                    </a:p>
                  </a:txBody>
                  <a:tcPr anchor="ctr"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3 796</a:t>
                      </a:r>
                    </a:p>
                  </a:txBody>
                  <a:tcPr anchor="ctr"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61 909</a:t>
                      </a:r>
                    </a:p>
                  </a:txBody>
                  <a:tcPr anchor="ctr"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5.78%</a:t>
                      </a:r>
                    </a:p>
                  </a:txBody>
                  <a:tcPr anchor="ctr"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3523">
                <a:tc>
                  <a:txBody>
                    <a:bodyPr/>
                    <a:lstStyle/>
                    <a:p>
                      <a:pPr marL="182880" algn="l" fontAlgn="b"/>
                      <a:r>
                        <a:rPr lang="en-GB" sz="13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Maths,</a:t>
                      </a:r>
                      <a:r>
                        <a:rPr lang="en-GB" sz="1300" b="0" i="0" u="none" strike="noStrik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Science and Technology Oversight grant</a:t>
                      </a:r>
                      <a:endParaRPr lang="en-GB" sz="1300" b="0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5 869</a:t>
                      </a:r>
                    </a:p>
                  </a:txBody>
                  <a:tcPr anchor="ctr"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1 268</a:t>
                      </a:r>
                    </a:p>
                  </a:txBody>
                  <a:tcPr anchor="ctr"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4 601</a:t>
                      </a:r>
                    </a:p>
                  </a:txBody>
                  <a:tcPr anchor="ctr"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21.61%</a:t>
                      </a:r>
                    </a:p>
                  </a:txBody>
                  <a:tcPr anchor="ctr"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03523">
                <a:tc>
                  <a:txBody>
                    <a:bodyPr/>
                    <a:lstStyle/>
                    <a:p>
                      <a:pPr marL="182880" algn="l" fontAlgn="b"/>
                      <a:r>
                        <a:rPr lang="en-GB" sz="13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National School Nutrition Programme Oversight</a:t>
                      </a:r>
                      <a:r>
                        <a:rPr lang="en-GB" sz="1300" b="0" i="0" u="none" strike="noStrik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grant</a:t>
                      </a:r>
                      <a:endParaRPr lang="en-GB" sz="1300" b="0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19 062   </a:t>
                      </a:r>
                    </a:p>
                  </a:txBody>
                  <a:tcPr anchor="ctr"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4 256</a:t>
                      </a:r>
                    </a:p>
                  </a:txBody>
                  <a:tcPr anchor="ctr"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14 806</a:t>
                      </a:r>
                    </a:p>
                  </a:txBody>
                  <a:tcPr anchor="ctr"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22.33%</a:t>
                      </a:r>
                    </a:p>
                  </a:txBody>
                  <a:tcPr anchor="ctr"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03523">
                <a:tc>
                  <a:txBody>
                    <a:bodyPr/>
                    <a:lstStyle/>
                    <a:p>
                      <a:pPr marL="182880" algn="l" defTabSz="914400" rtl="0" eaLnBrk="1" fontAlgn="b" latinLnBrk="0" hangingPunct="1"/>
                      <a:r>
                        <a:rPr lang="en-ZA" sz="13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Learners with Profound Intellectual Disabilities Oversight grant</a:t>
                      </a:r>
                    </a:p>
                  </a:txBody>
                  <a:tcPr marL="0" marR="108000" anchor="ctr"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3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            5 000</a:t>
                      </a:r>
                    </a:p>
                  </a:txBody>
                  <a:tcPr marL="0" marR="0" marT="0" marB="0" anchor="ctr" anchorCtr="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0" marR="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3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953</a:t>
                      </a:r>
                    </a:p>
                  </a:txBody>
                  <a:tcPr marL="0" marR="0" marT="0" marB="0" anchor="ctr" anchorCtr="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3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 </a:t>
                      </a:r>
                      <a:r>
                        <a:rPr kumimoji="0" lang="en-ZA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047</a:t>
                      </a:r>
                      <a:endParaRPr kumimoji="0" lang="en-ZA" sz="13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anchorCtr="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3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19.06%</a:t>
                      </a:r>
                    </a:p>
                  </a:txBody>
                  <a:tcPr marL="0" marR="0" marT="0" marB="0" anchor="ctr" anchorCtr="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03523">
                <a:tc>
                  <a:txBody>
                    <a:bodyPr/>
                    <a:lstStyle/>
                    <a:p>
                      <a:pPr marL="4572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Conditional Grants:</a:t>
                      </a:r>
                    </a:p>
                  </a:txBody>
                  <a:tcPr anchor="ctr"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3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17 519 </a:t>
                      </a:r>
                      <a:r>
                        <a:rPr kumimoji="0" lang="en-ZA" sz="13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002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3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6 095 000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3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11 424 002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3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35.52%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03523">
                <a:tc>
                  <a:txBody>
                    <a:bodyPr/>
                    <a:lstStyle/>
                    <a:p>
                      <a:pPr marL="182880" algn="l" defTabSz="914400" rtl="0" eaLnBrk="1" fontAlgn="b" latinLnBrk="0" hangingPunct="1"/>
                      <a:r>
                        <a:rPr lang="en-ZA" sz="13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Education Infrastructure Grant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3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    9 917 734 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3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3 719 147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3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6 198 587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3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37.5%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03523">
                <a:tc>
                  <a:txBody>
                    <a:bodyPr/>
                    <a:lstStyle/>
                    <a:p>
                      <a:pPr marL="182880" algn="l" defTabSz="914400" rtl="0" eaLnBrk="1" fontAlgn="b" latinLnBrk="0" hangingPunct="1"/>
                      <a:r>
                        <a:rPr lang="en-ZA" sz="13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HIV &amp; Aids (Life</a:t>
                      </a:r>
                      <a:r>
                        <a:rPr lang="en-ZA" sz="13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Skills) conditional grant</a:t>
                      </a:r>
                      <a:r>
                        <a:rPr lang="en-ZA" sz="13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3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       243 235 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3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24 322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3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218 913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3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9.99%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03523">
                <a:tc>
                  <a:txBody>
                    <a:bodyPr/>
                    <a:lstStyle/>
                    <a:p>
                      <a:pPr marL="182880" algn="l" defTabSz="914400" rtl="0" eaLnBrk="1" fontAlgn="b" latinLnBrk="0" hangingPunct="1"/>
                      <a:r>
                        <a:rPr lang="en-ZA" sz="13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Maths, Science and Technology conditional grant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3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370 483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3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18 527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3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351 956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3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5.0%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03523">
                <a:tc>
                  <a:txBody>
                    <a:bodyPr/>
                    <a:lstStyle/>
                    <a:p>
                      <a:pPr marL="182880" algn="l" defTabSz="914400" rtl="0" eaLnBrk="1" fontAlgn="b" latinLnBrk="0" hangingPunct="1"/>
                      <a:r>
                        <a:rPr lang="en-ZA" sz="13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Nat School Nutrition </a:t>
                      </a:r>
                      <a:r>
                        <a:rPr lang="en-ZA" sz="1300" b="0" i="0" u="none" strike="noStrike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Prog</a:t>
                      </a:r>
                      <a:r>
                        <a:rPr lang="en-ZA" sz="13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conditional grant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3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    6 802 079 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3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2 286 635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3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4 515 444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3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33.62%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03523">
                <a:tc>
                  <a:txBody>
                    <a:bodyPr/>
                    <a:lstStyle/>
                    <a:p>
                      <a:pPr marL="182880" algn="l" defTabSz="914400" rtl="0" eaLnBrk="1" fontAlgn="b" latinLnBrk="0" hangingPunct="1"/>
                      <a:r>
                        <a:rPr lang="en-ZA" sz="13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Learners with Profound Intellectual </a:t>
                      </a:r>
                      <a:r>
                        <a:rPr lang="en-ZA" sz="1300" b="0" i="0" u="none" strike="noStrike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Dissability</a:t>
                      </a:r>
                      <a:r>
                        <a:rPr lang="en-ZA" sz="13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conditional grant</a:t>
                      </a:r>
                      <a:endParaRPr lang="en-ZA" sz="13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3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185 471 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3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46 369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3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139 102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3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25.0%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B53F8B-4788-43D9-B19C-7CDD71F53993}" type="slidenum">
              <a:rPr lang="en-ZA" smtClean="0"/>
              <a:pPr/>
              <a:t>96</a:t>
            </a:fld>
            <a:endParaRPr lang="en-Z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453336"/>
            <a:ext cx="1691680" cy="373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7449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5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48680"/>
          </a:xfrm>
        </p:spPr>
        <p:txBody>
          <a:bodyPr/>
          <a:lstStyle/>
          <a:p>
            <a:pPr eaLnBrk="1" hangingPunct="1"/>
            <a:r>
              <a:rPr lang="en-ZA" altLang="en-US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ZA" altLang="en-US" sz="2400" b="1" dirty="0">
                <a:solidFill>
                  <a:schemeClr val="accent2">
                    <a:lumMod val="75000"/>
                  </a:schemeClr>
                </a:solidFill>
              </a:rPr>
              <a:t>Challenges/Deviations and </a:t>
            </a:r>
            <a:r>
              <a:rPr lang="en-ZA" altLang="en-US" sz="2400" b="1" dirty="0" err="1">
                <a:solidFill>
                  <a:schemeClr val="accent2">
                    <a:lumMod val="75000"/>
                  </a:schemeClr>
                </a:solidFill>
              </a:rPr>
              <a:t>Mitigatory</a:t>
            </a:r>
            <a:r>
              <a:rPr lang="en-ZA" altLang="en-US" sz="2400" b="1" dirty="0">
                <a:solidFill>
                  <a:schemeClr val="accent2">
                    <a:lumMod val="75000"/>
                  </a:schemeClr>
                </a:solidFill>
              </a:rPr>
              <a:t> Measures 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251520" y="698862"/>
          <a:ext cx="8640960" cy="54664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84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924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2106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ZA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CHALLENGES/DEVIATION</a:t>
                      </a:r>
                    </a:p>
                  </a:txBody>
                  <a:tcPr marL="91431" marR="91431" marT="45721" marB="45721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dirty="0">
                          <a:solidFill>
                            <a:schemeClr val="tx1"/>
                          </a:solidFill>
                        </a:rPr>
                        <a:t>MITIGATORY MEASURES/PROGRESS</a:t>
                      </a:r>
                    </a:p>
                    <a:p>
                      <a:pPr algn="ctr"/>
                      <a:endParaRPr lang="en-ZA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1" marR="91431" marT="45721" marB="45721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45373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ZA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EARMARKED FUNDS:</a:t>
                      </a:r>
                    </a:p>
                    <a:p>
                      <a:pPr lvl="0" algn="just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bulk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the allocations on earmarked funds are related to the</a:t>
                      </a:r>
                      <a:r>
                        <a:rPr kumimoji="0" lang="en-ZA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Workbooks and Matric Second Chance programmes.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45721" marB="4572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Workbooks</a:t>
                      </a:r>
                    </a:p>
                    <a:p>
                      <a:pPr marL="169863" indent="-169863" algn="just" defTabSz="914400" rtl="0" eaLnBrk="1" latinLnBrk="0" hangingPunct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Printing of the 2019 Workbooks Volume 1 is currently in progress. To date 22 796 309 Grade R-9 Workbooks has been delivered to the warehouse for packaging. </a:t>
                      </a:r>
                    </a:p>
                    <a:p>
                      <a:pPr marL="0" indent="0" algn="just" defTabSz="914400" rtl="0" eaLnBrk="1" latinLnBrk="0" hangingPunct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Matric</a:t>
                      </a:r>
                      <a:r>
                        <a:rPr lang="en-US" sz="1400" b="1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Second Chance Programme</a:t>
                      </a:r>
                    </a:p>
                    <a:p>
                      <a:pPr marL="285750" indent="-285750" algn="just" defTabSz="914400" rtl="0" eaLnBrk="1" latinLnBrk="0" hangingPunct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The roadshows</a:t>
                      </a:r>
                      <a:r>
                        <a:rPr lang="en-US" sz="140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awareness</a:t>
                      </a:r>
                      <a:r>
                        <a:rPr lang="en-US" sz="140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for the second chance 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programme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are</a:t>
                      </a:r>
                      <a:r>
                        <a:rPr lang="en-US" sz="140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schedule to start 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 the second quarter of the financial year. </a:t>
                      </a:r>
                    </a:p>
                    <a:p>
                      <a:pPr marL="285750" indent="-285750" algn="just" defTabSz="914400" rtl="0" eaLnBrk="1" latinLnBrk="0" hangingPunct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The Development of </a:t>
                      </a: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learning material for the deaf learners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has been completed; and</a:t>
                      </a:r>
                    </a:p>
                    <a:p>
                      <a:pPr marL="285750" indent="-285750" algn="just" defTabSz="914400" rtl="0" eaLnBrk="1" latinLnBrk="0" hangingPunct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n-US" sz="140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tender for </a:t>
                      </a: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Mind the Gap 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Interactive books is in process.</a:t>
                      </a:r>
                    </a:p>
                  </a:txBody>
                  <a:tcPr marL="91431" marR="91431" marT="45721" marB="4572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237312"/>
            <a:ext cx="1691680" cy="58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6872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288032"/>
          </a:xfrm>
        </p:spPr>
        <p:txBody>
          <a:bodyPr>
            <a:normAutofit fontScale="90000"/>
          </a:bodyPr>
          <a:lstStyle/>
          <a:p>
            <a:r>
              <a:rPr lang="en-US" sz="2700" b="1" dirty="0">
                <a:solidFill>
                  <a:schemeClr val="accent2">
                    <a:lumMod val="75000"/>
                  </a:schemeClr>
                </a:solidFill>
              </a:rPr>
              <a:t>DETAILS OF TRANSFERS AGAINST ACTUAL EXPENDITURE FOR THE 2018/19 FINANCIAL YEAR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ZA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59360361"/>
              </p:ext>
            </p:extLst>
          </p:nvPr>
        </p:nvGraphicFramePr>
        <p:xfrm>
          <a:off x="0" y="836711"/>
          <a:ext cx="9036496" cy="591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06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6043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8136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8136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9272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50505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algn="ctr" defTabSz="914400" rtl="0" eaLnBrk="1" fontAlgn="t" latinLnBrk="0" hangingPunct="1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SERVICE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endParaRPr lang="en-ZA" dirty="0"/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t"/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rtl="0" fontAlgn="t"/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kern="1200" noProof="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Expenditure as % of Appropriation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129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algn="ctr" defTabSz="914400" rtl="0" eaLnBrk="1" fontAlgn="t" latinLnBrk="0" hangingPunct="1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APPROPRIATION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algn="ctr" defTabSz="914400" rtl="0" eaLnBrk="1" fontAlgn="t" latinLnBrk="0" hangingPunct="1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ACTUAL EXPENDITURE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algn="ctr" defTabSz="914400" rtl="0" eaLnBrk="1" fontAlgn="t" latinLnBrk="0" hangingPunct="1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VARIANCE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t"/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05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algn="ctr" defTabSz="914400" rtl="0" eaLnBrk="1" fontAlgn="t" latinLnBrk="0" hangingPunct="1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R’000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algn="ctr" defTabSz="914400" rtl="0" eaLnBrk="1" fontAlgn="t" latinLnBrk="0" hangingPunct="1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R’000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algn="ctr" defTabSz="914400" rtl="0" eaLnBrk="1" fontAlgn="t" latinLnBrk="0" hangingPunct="1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R’000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t"/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05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4572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</a:rPr>
                        <a:t>Transfers to Public Entities</a:t>
                      </a:r>
                    </a:p>
                  </a:txBody>
                  <a:tcPr anchor="ctr"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144 960</a:t>
                      </a:r>
                    </a:p>
                  </a:txBody>
                  <a:tcPr anchor="ctr"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36 553</a:t>
                      </a:r>
                    </a:p>
                  </a:txBody>
                  <a:tcPr anchor="ctr"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"/>
                          <a:cs typeface=""/>
                        </a:rPr>
                        <a:t>108 407</a:t>
                      </a:r>
                    </a:p>
                  </a:txBody>
                  <a:tcPr anchor="ctr"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"/>
                          <a:cs typeface=""/>
                        </a:rPr>
                        <a:t>25.22%</a:t>
                      </a:r>
                    </a:p>
                  </a:txBody>
                  <a:tcPr anchor="ctr"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05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182880" algn="l" fontAlgn="b"/>
                      <a:r>
                        <a:rPr lang="en-GB" sz="13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/>
                        </a:rPr>
                        <a:t>UMALUSI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128 543</a:t>
                      </a:r>
                    </a:p>
                  </a:txBody>
                  <a:tcPr anchor="ctr"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32 136</a:t>
                      </a:r>
                    </a:p>
                  </a:txBody>
                  <a:tcPr anchor="ctr"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96 407</a:t>
                      </a:r>
                    </a:p>
                  </a:txBody>
                  <a:tcPr anchor="ctr"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25.0%</a:t>
                      </a:r>
                    </a:p>
                  </a:txBody>
                  <a:tcPr anchor="ctr"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05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182880" algn="l" fontAlgn="b"/>
                      <a:r>
                        <a:rPr lang="en-GB" sz="13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/>
                        </a:rPr>
                        <a:t>ETDP SETA 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417</a:t>
                      </a:r>
                    </a:p>
                  </a:txBody>
                  <a:tcPr anchor="ctr"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417</a:t>
                      </a:r>
                    </a:p>
                  </a:txBody>
                  <a:tcPr anchor="ctr"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100%</a:t>
                      </a:r>
                    </a:p>
                  </a:txBody>
                  <a:tcPr anchor="ctr"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0505">
                <a:tc>
                  <a:txBody>
                    <a:bodyPr/>
                    <a:lstStyle/>
                    <a:p>
                      <a:pPr marL="182880" algn="l" fontAlgn="b"/>
                      <a:r>
                        <a:rPr lang="en-GB" sz="13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SACE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16 000</a:t>
                      </a:r>
                    </a:p>
                  </a:txBody>
                  <a:tcPr anchor="ctr"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4 000</a:t>
                      </a:r>
                    </a:p>
                  </a:txBody>
                  <a:tcPr anchor="ctr"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12 000</a:t>
                      </a:r>
                    </a:p>
                  </a:txBody>
                  <a:tcPr anchor="ctr"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25.0%</a:t>
                      </a:r>
                    </a:p>
                  </a:txBody>
                  <a:tcPr anchor="ctr"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05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4572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Other Transfers</a:t>
                      </a:r>
                    </a:p>
                  </a:txBody>
                  <a:tcPr anchor="ctr"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1 289 449</a:t>
                      </a:r>
                    </a:p>
                  </a:txBody>
                  <a:tcPr anchor="ctr"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1 201 570</a:t>
                      </a:r>
                    </a:p>
                  </a:txBody>
                  <a:tcPr anchor="ctr"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87 879</a:t>
                      </a:r>
                    </a:p>
                  </a:txBody>
                  <a:tcPr marL="90000" marR="36000" marT="46800" marB="46800" anchor="ctr"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93.18%</a:t>
                      </a:r>
                    </a:p>
                  </a:txBody>
                  <a:tcPr anchor="ctr"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008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182880" algn="l" fontAlgn="b"/>
                      <a:r>
                        <a:rPr lang="en-GB" sz="13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NSFAS: Fundza Lushaka Bursaries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1 159 348</a:t>
                      </a:r>
                    </a:p>
                  </a:txBody>
                  <a:tcPr anchor="ctr"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1 159 348</a:t>
                      </a:r>
                    </a:p>
                  </a:txBody>
                  <a:tcPr anchor="ctr"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100%</a:t>
                      </a:r>
                    </a:p>
                  </a:txBody>
                  <a:tcPr anchor="ctr"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505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182880" algn="l" fontAlgn="b"/>
                      <a:r>
                        <a:rPr lang="en-GB" sz="13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UNESCO Membership Fees</a:t>
                      </a:r>
                      <a:endParaRPr lang="en-GB" sz="1300" b="1" i="0" u="none" strike="noStrike" baseline="3000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15 431</a:t>
                      </a:r>
                    </a:p>
                  </a:txBody>
                  <a:tcPr anchor="ctr"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15 431</a:t>
                      </a:r>
                    </a:p>
                  </a:txBody>
                  <a:tcPr marL="90000" marR="36000" marT="46800" marB="46800" anchor="ctr"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0%</a:t>
                      </a:r>
                    </a:p>
                  </a:txBody>
                  <a:tcPr anchor="ctr"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505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182880" algn="l" fontAlgn="b"/>
                      <a:r>
                        <a:rPr lang="en-GB" sz="13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ADEA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148</a:t>
                      </a:r>
                    </a:p>
                  </a:txBody>
                  <a:tcPr anchor="ctr"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148</a:t>
                      </a:r>
                    </a:p>
                  </a:txBody>
                  <a:tcPr anchor="ctr"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0%</a:t>
                      </a:r>
                    </a:p>
                  </a:txBody>
                  <a:tcPr anchor="ctr"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50505">
                <a:tc>
                  <a:txBody>
                    <a:bodyPr/>
                    <a:lstStyle/>
                    <a:p>
                      <a:pPr marL="182880" algn="l" fontAlgn="b"/>
                      <a:r>
                        <a:rPr lang="en-GB" sz="13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Households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1 238</a:t>
                      </a:r>
                    </a:p>
                  </a:txBody>
                  <a:tcPr anchor="ctr"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(1 238)</a:t>
                      </a:r>
                    </a:p>
                  </a:txBody>
                  <a:tcPr anchor="ctr"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0%</a:t>
                      </a:r>
                    </a:p>
                  </a:txBody>
                  <a:tcPr anchor="ctr"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505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182880" algn="l" fontAlgn="b"/>
                      <a:r>
                        <a:rPr lang="en-GB" sz="13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/>
                        </a:rPr>
                        <a:t>Childline South Africa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65</a:t>
                      </a:r>
                    </a:p>
                  </a:txBody>
                  <a:tcPr anchor="ctr"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65</a:t>
                      </a:r>
                    </a:p>
                  </a:txBody>
                  <a:tcPr anchor="ctr"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0%</a:t>
                      </a:r>
                    </a:p>
                  </a:txBody>
                  <a:tcPr anchor="ctr"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4008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182880" algn="l" defTabSz="914400" rtl="0" eaLnBrk="1" fontAlgn="b" latinLnBrk="0" hangingPunct="1"/>
                      <a:r>
                        <a:rPr lang="en-US" sz="1300" b="0" i="0" u="none" strike="noStrike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/>
                          <a:ea typeface=""/>
                          <a:cs typeface=""/>
                        </a:rPr>
                        <a:t>Guidance Counseling &amp; Youth Development Centre: Malawi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178</a:t>
                      </a:r>
                    </a:p>
                  </a:txBody>
                  <a:tcPr anchor="ctr"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178</a:t>
                      </a:r>
                    </a:p>
                  </a:txBody>
                  <a:tcPr anchor="ctr"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0%</a:t>
                      </a:r>
                    </a:p>
                  </a:txBody>
                  <a:tcPr anchor="ctr"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50505">
                <a:tc>
                  <a:txBody>
                    <a:bodyPr/>
                    <a:lstStyle/>
                    <a:p>
                      <a:pPr marL="182880" algn="l" defTabSz="914400" rtl="0" eaLnBrk="1" fontAlgn="b" latinLnBrk="0" hangingPunct="1"/>
                      <a:r>
                        <a:rPr lang="en-GB" sz="1300" b="0" i="0" u="none" strike="noStrike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/>
                          <a:ea typeface=""/>
                          <a:cs typeface=""/>
                        </a:rPr>
                        <a:t> SACMEQ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3 295</a:t>
                      </a:r>
                    </a:p>
                  </a:txBody>
                  <a:tcPr anchor="ctr"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3 295</a:t>
                      </a:r>
                    </a:p>
                  </a:txBody>
                  <a:tcPr marL="90000" marR="36000" marT="46800" marB="46800" anchor="ctr"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0%</a:t>
                      </a:r>
                    </a:p>
                  </a:txBody>
                  <a:tcPr anchor="ctr"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535690">
                <a:tc>
                  <a:txBody>
                    <a:bodyPr/>
                    <a:lstStyle/>
                    <a:p>
                      <a:pPr marL="182880" algn="l" defTabSz="914400" rtl="0" eaLnBrk="1" fontAlgn="b" latinLnBrk="0" hangingPunct="1"/>
                      <a:r>
                        <a:rPr lang="en-GB" sz="1300" b="0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rPr>
                        <a:t>NECT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110 984</a:t>
                      </a:r>
                    </a:p>
                  </a:txBody>
                  <a:tcPr anchor="ctr"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40 984</a:t>
                      </a:r>
                    </a:p>
                  </a:txBody>
                  <a:tcPr anchor="ctr"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70 000</a:t>
                      </a:r>
                    </a:p>
                  </a:txBody>
                  <a:tcPr marL="90000" marR="36000" marT="46800" marB="46800" anchor="ctr"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36.93%</a:t>
                      </a:r>
                    </a:p>
                  </a:txBody>
                  <a:tcPr anchor="ctr"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67142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1075"/>
          </a:xfrm>
        </p:spPr>
        <p:txBody>
          <a:bodyPr/>
          <a:lstStyle/>
          <a:p>
            <a:pPr eaLnBrk="1" hangingPunct="1"/>
            <a:r>
              <a:rPr lang="en-ZA" altLang="en-US" sz="2400" dirty="0"/>
              <a:t> </a:t>
            </a:r>
            <a:r>
              <a:rPr lang="en-ZA" altLang="en-US" sz="2400" b="1" dirty="0">
                <a:solidFill>
                  <a:schemeClr val="accent6">
                    <a:lumMod val="50000"/>
                  </a:schemeClr>
                </a:solidFill>
              </a:rPr>
              <a:t>Challenges/Deviation and </a:t>
            </a:r>
            <a:r>
              <a:rPr lang="en-ZA" altLang="en-US" sz="2400" b="1" dirty="0" err="1">
                <a:solidFill>
                  <a:schemeClr val="accent6">
                    <a:lumMod val="50000"/>
                  </a:schemeClr>
                </a:solidFill>
              </a:rPr>
              <a:t>Mitigatory</a:t>
            </a:r>
            <a:r>
              <a:rPr lang="en-ZA" altLang="en-US" sz="2400" b="1" dirty="0">
                <a:solidFill>
                  <a:schemeClr val="accent6">
                    <a:lumMod val="50000"/>
                  </a:schemeClr>
                </a:solidFill>
              </a:rPr>
              <a:t> Measures/Progress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251520" y="1061959"/>
          <a:ext cx="8640960" cy="52268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484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6556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ZA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CHALLENGES/DEVIATION</a:t>
                      </a:r>
                    </a:p>
                  </a:txBody>
                  <a:tcPr marL="91431" marR="91431" marT="45721" marB="45721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dirty="0">
                          <a:solidFill>
                            <a:schemeClr val="tx1"/>
                          </a:solidFill>
                        </a:rPr>
                        <a:t>MITIGATORY MEASURES/PROGRESS</a:t>
                      </a:r>
                    </a:p>
                  </a:txBody>
                  <a:tcPr marL="91431" marR="91431" marT="45721" marB="45721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69427">
                <a:tc>
                  <a:txBody>
                    <a:bodyPr/>
                    <a:lstStyle/>
                    <a:p>
                      <a:pPr lv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ZA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Public Entities</a:t>
                      </a:r>
                    </a:p>
                    <a:p>
                      <a:pPr lvl="0" algn="just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en-ZA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</a:t>
                      </a:r>
                      <a:r>
                        <a:rPr lang="en-ZA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transfer</a:t>
                      </a:r>
                      <a:r>
                        <a:rPr lang="en-ZA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 </a:t>
                      </a:r>
                      <a:r>
                        <a:rPr lang="en-ZA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UMALUSI</a:t>
                      </a:r>
                      <a:r>
                        <a:rPr lang="en-ZA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is made quarterly and for SACE CPTD, there are two transfers in April and October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ZA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91431" marR="91431" marT="45721" marB="4572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endParaRPr kumimoji="0" lang="en-ZA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rial"/>
                        <a:ea typeface="Times New Roman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1990725" algn="l"/>
                        </a:tabLst>
                        <a:defRPr/>
                      </a:pPr>
                      <a:r>
                        <a:rPr kumimoji="0" lang="en-ZA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The transfers to the </a:t>
                      </a:r>
                      <a:r>
                        <a:rPr kumimoji="0" lang="en-ZA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public entities </a:t>
                      </a:r>
                      <a:r>
                        <a:rPr kumimoji="0" lang="en-ZA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were made as scheduled.</a:t>
                      </a:r>
                      <a:endParaRPr kumimoji="0" lang="en-ZA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/>
                        <a:ea typeface="Times New Roman"/>
                        <a:cs typeface="+mn-cs"/>
                      </a:endParaRPr>
                    </a:p>
                  </a:txBody>
                  <a:tcPr marL="91431" marR="91431" marT="45721" marB="4572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06366">
                <a:tc>
                  <a:txBody>
                    <a:bodyPr/>
                    <a:lstStyle/>
                    <a:p>
                      <a:pPr lv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ZA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Other transfers:</a:t>
                      </a:r>
                    </a:p>
                    <a:p>
                      <a:pPr marL="0" lvl="0" algn="just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en-ZA" sz="14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n-ZA" sz="140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4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allocation of </a:t>
                      </a:r>
                      <a:r>
                        <a:rPr lang="en-ZA" sz="14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other transfers </a:t>
                      </a:r>
                      <a:r>
                        <a:rPr lang="en-ZA" sz="14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includes the transfer of NSFAS for </a:t>
                      </a:r>
                      <a:r>
                        <a:rPr lang="en-ZA" sz="140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Funza</a:t>
                      </a:r>
                      <a:r>
                        <a:rPr lang="en-ZA" sz="14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40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Lushaka</a:t>
                      </a:r>
                      <a:r>
                        <a:rPr lang="en-ZA" sz="14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Bursaries, NECT</a:t>
                      </a:r>
                      <a:r>
                        <a:rPr lang="en-ZA" sz="140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and Foreign transfers. </a:t>
                      </a:r>
                      <a:endParaRPr lang="en-ZA" sz="14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31" marR="91431" marT="45721" marB="4572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1990725" algn="l"/>
                        </a:tabLst>
                        <a:defRPr/>
                      </a:pPr>
                      <a:endParaRPr kumimoji="0" lang="en-ZA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1990725" algn="l"/>
                        </a:tabLst>
                        <a:defRPr/>
                      </a:pPr>
                      <a:r>
                        <a:rPr kumimoji="0" lang="en-ZA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The </a:t>
                      </a:r>
                      <a:r>
                        <a:rPr kumimoji="0" lang="en-ZA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high expenditure </a:t>
                      </a:r>
                      <a:r>
                        <a:rPr kumimoji="0" lang="en-ZA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is due to the 100% transfer of the </a:t>
                      </a:r>
                      <a:r>
                        <a:rPr kumimoji="0" lang="en-ZA" sz="1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Funza</a:t>
                      </a:r>
                      <a:r>
                        <a:rPr kumimoji="0" lang="en-ZA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ZA" sz="1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Lushaka</a:t>
                      </a:r>
                      <a:r>
                        <a:rPr kumimoji="0" lang="en-ZA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Bursaries </a:t>
                      </a:r>
                      <a:r>
                        <a:rPr kumimoji="0" lang="en-ZA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that was made as projected.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1990725" algn="l"/>
                        </a:tabLst>
                        <a:defRPr/>
                      </a:pPr>
                      <a:r>
                        <a:rPr kumimoji="0" lang="en-ZA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The </a:t>
                      </a:r>
                      <a:r>
                        <a:rPr kumimoji="0" lang="en-ZA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first transfer </a:t>
                      </a:r>
                      <a:r>
                        <a:rPr kumimoji="0" lang="en-ZA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to National Education Collaboration Trust  (NECT) was made as projected.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1990725" algn="l"/>
                        </a:tabLst>
                        <a:defRPr/>
                      </a:pPr>
                      <a:r>
                        <a:rPr kumimoji="0" lang="en-ZA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The </a:t>
                      </a:r>
                      <a:r>
                        <a:rPr kumimoji="0" lang="en-ZA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foreign transfers </a:t>
                      </a:r>
                      <a:r>
                        <a:rPr kumimoji="0" lang="en-ZA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are made in January/February when the invoices are received.</a:t>
                      </a:r>
                      <a:endParaRPr kumimoji="0" lang="en-ZA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1431" marR="91431" marT="45721" marB="4572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237312"/>
            <a:ext cx="1691680" cy="58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8547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623bccf8-75da-4f45-b5da-6630aa074421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heme/theme1.xml><?xml version="1.0" encoding="utf-8"?>
<a:theme xmlns:a="http://schemas.openxmlformats.org/drawingml/2006/main" name="New DBE Presentation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31333</TotalTime>
  <Words>10398</Words>
  <Application>Microsoft Office PowerPoint</Application>
  <PresentationFormat>On-screen Show (4:3)</PresentationFormat>
  <Paragraphs>2063</Paragraphs>
  <Slides>100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100</vt:i4>
      </vt:variant>
    </vt:vector>
  </HeadingPairs>
  <TitlesOfParts>
    <vt:vector size="101" baseType="lpstr">
      <vt:lpstr>New DBE Presentation template</vt:lpstr>
      <vt:lpstr>FIRST QUARTERLY REPORT ON THE PERFORMANCE OF THE DEPARTMENT IN MEETING ITS STRATEGIC OBJECTIVES FOR 2018/19 </vt:lpstr>
      <vt:lpstr>PRESENTATION OUTLINE </vt:lpstr>
      <vt:lpstr>Slide 3</vt:lpstr>
      <vt:lpstr>PURPOSE</vt:lpstr>
      <vt:lpstr>MAJOR HIGHLIGHTS</vt:lpstr>
      <vt:lpstr>PROGRAMMES OF THE DBE</vt:lpstr>
      <vt:lpstr>2017/18 Q1 STATUS BAR FOR INDICATORS</vt:lpstr>
      <vt:lpstr>2017/18 PIE CHART STATUS</vt:lpstr>
      <vt:lpstr>2018/19 VALIDATED/VERIFIED Q1  STATUS BAR FOR INDICATORS</vt:lpstr>
      <vt:lpstr>2018/19 PIE CHART STATUS</vt:lpstr>
      <vt:lpstr>PROGRAMME 1: ADMINISTRATION</vt:lpstr>
      <vt:lpstr>INDICATOR TABLE: PROGRAMME 1</vt:lpstr>
      <vt:lpstr>PROGRAMME 1 ...  </vt:lpstr>
      <vt:lpstr>PROGRAMME 1 ...  </vt:lpstr>
      <vt:lpstr>PROGRAMME 1 ...  </vt:lpstr>
      <vt:lpstr>PROGRAMME 1…</vt:lpstr>
      <vt:lpstr>PROGRAMME 1…</vt:lpstr>
      <vt:lpstr>PROGRAMME 1…</vt:lpstr>
      <vt:lpstr>PROGRAMME 1…</vt:lpstr>
      <vt:lpstr>PROGRAMME 1</vt:lpstr>
      <vt:lpstr>PROGRAMME 2: CURRICULUM POLICY, SUPPORT AND MONITORING</vt:lpstr>
      <vt:lpstr>INDICATOR TABLE: PROGRAMME 2 …</vt:lpstr>
      <vt:lpstr>INDICATOR TABLE: PROGRAMME 2 …</vt:lpstr>
      <vt:lpstr>INDICATOR TABLE: PROGRAMME 2 …</vt:lpstr>
      <vt:lpstr>INDICATOR TABLE: PROGRAMME 2 …</vt:lpstr>
      <vt:lpstr>INDICATOR TABLE: PROGRAMME 2 …</vt:lpstr>
      <vt:lpstr>INDICATOR TABLE: PROGRAMME 2 </vt:lpstr>
      <vt:lpstr>PROGRAMME 2…</vt:lpstr>
      <vt:lpstr>PROGRAMME 2…</vt:lpstr>
      <vt:lpstr>PROGRAMME 2…</vt:lpstr>
      <vt:lpstr>PROGRAMME 2…</vt:lpstr>
      <vt:lpstr>PROGRAMME 2…</vt:lpstr>
      <vt:lpstr>PROGRAMME 2 …</vt:lpstr>
      <vt:lpstr>PROGRAMME 2 </vt:lpstr>
      <vt:lpstr>PROGRAMME 3: TEACHERS, EDUCATION HUMAN RESOURCES AND INSTITUTIONAL DEVELOPMENT </vt:lpstr>
      <vt:lpstr>INDICATOR TABLE: PROGRAMME 3 … </vt:lpstr>
      <vt:lpstr>INDICATOR TABLE: PROGRAMME 3 … </vt:lpstr>
      <vt:lpstr>INDICATOR TABLE: PROGRAMME 3 … </vt:lpstr>
      <vt:lpstr>INDICATOR TABLE: PROGRAMME 3</vt:lpstr>
      <vt:lpstr>PROGRAMME 3 …</vt:lpstr>
      <vt:lpstr>PROGRAMME 3…</vt:lpstr>
      <vt:lpstr>PROGRAMME 3…. </vt:lpstr>
      <vt:lpstr>PROGRAMME 3 …</vt:lpstr>
      <vt:lpstr>PROGRAMME 3…. </vt:lpstr>
      <vt:lpstr>PROGRAMME 3 </vt:lpstr>
      <vt:lpstr>PROGRAMME 4: PLANNING, INFORMATION AND ASSESSMENT</vt:lpstr>
      <vt:lpstr>INDICATOR TABLE: PROGRAMME 4 …</vt:lpstr>
      <vt:lpstr>Slide 48</vt:lpstr>
      <vt:lpstr>ASIDI  PAST PERFORMANCE</vt:lpstr>
      <vt:lpstr>ASIDI  INAPPROPRIATE STRUCTURESS </vt:lpstr>
      <vt:lpstr>ASIDI SANITATION PROVISION </vt:lpstr>
      <vt:lpstr>ASIDI WATER PROVISION </vt:lpstr>
      <vt:lpstr>Slide 53</vt:lpstr>
      <vt:lpstr>Slide 54</vt:lpstr>
      <vt:lpstr>PROGRAMME 4… </vt:lpstr>
      <vt:lpstr>PROGRAMME 4… </vt:lpstr>
      <vt:lpstr>PROGRAMME 4… </vt:lpstr>
      <vt:lpstr>PROGRAMME 4… </vt:lpstr>
      <vt:lpstr>PROGRAMME 4… </vt:lpstr>
      <vt:lpstr>PROGRAMME 4… </vt:lpstr>
      <vt:lpstr>PROGRAMME 4…</vt:lpstr>
      <vt:lpstr>PROGRAMME 4…</vt:lpstr>
      <vt:lpstr>PROGRAMME 4…</vt:lpstr>
      <vt:lpstr>PROGRAMME 4…</vt:lpstr>
      <vt:lpstr>PROGRAMME 4…</vt:lpstr>
      <vt:lpstr>PROGRAMME 4…</vt:lpstr>
      <vt:lpstr>PROGRAMME 4…</vt:lpstr>
      <vt:lpstr>PROGRAMME 4…</vt:lpstr>
      <vt:lpstr>PROGRAMME 4</vt:lpstr>
      <vt:lpstr>PROGRAMME 4 </vt:lpstr>
      <vt:lpstr> PROGRAMME 4 </vt:lpstr>
      <vt:lpstr>PROGRAMME 4… </vt:lpstr>
      <vt:lpstr>PROGRAMME 4</vt:lpstr>
      <vt:lpstr>DG PROVINCIAL VISITS: MPUMALANGA</vt:lpstr>
      <vt:lpstr>DG PROVINCIAL VISITS: LIMPOPO</vt:lpstr>
      <vt:lpstr>DG PROVINCIAL VISITS: EASTERN CAPE</vt:lpstr>
      <vt:lpstr>DG AUTUMN SCHOOLS MONITORING:  NORTHERN CAPE</vt:lpstr>
      <vt:lpstr>DG AUTUMN SCHOOLS MONITORING:  NORTH WEST</vt:lpstr>
      <vt:lpstr>PROGRAMME 5: EDUCATIONAL ENRICHMENT SERVICES </vt:lpstr>
      <vt:lpstr>INDICATOR TABLE: PROGRAMME 5 </vt:lpstr>
      <vt:lpstr>PROGRAMME 5 …</vt:lpstr>
      <vt:lpstr>PROGRAMME 5 …</vt:lpstr>
      <vt:lpstr>PROGRAMME 5 …</vt:lpstr>
      <vt:lpstr>PROGRAMME 5 …</vt:lpstr>
      <vt:lpstr>PROGRAMME 5 …</vt:lpstr>
      <vt:lpstr>PROGRAMME 5</vt:lpstr>
      <vt:lpstr>PART B VOTE 14: BASIC DUCATION</vt:lpstr>
      <vt:lpstr>INTRODUCTION</vt:lpstr>
      <vt:lpstr>INTRODUCTION (cont.)</vt:lpstr>
      <vt:lpstr>  ALLOCATION AGAINST ACTUAL EXPENDITURE PER PROGRAMME FOR THE 2018/19 FINANCIAL YEAR </vt:lpstr>
      <vt:lpstr>Challenges (Deviations) and Mitigatory Measures </vt:lpstr>
      <vt:lpstr>ALLOCATION AGAINST ACTUAL EXPENDITURE PER ECONOMIC CLASSIFICATION FOR THE 2018/19 FINANCIAL YEAR</vt:lpstr>
      <vt:lpstr> Challenges (Deviations) and Mitigatory Measures/Progress</vt:lpstr>
      <vt:lpstr>ALLOCATION AGAINST ACTUAL EXPENDITURE  FOR THE 2018/19 FINANCIAL YEAR</vt:lpstr>
      <vt:lpstr> Challenges (Deviations) and Mitigatory Measures/Progress</vt:lpstr>
      <vt:lpstr>  DETAILS OF EARMARKED ALLOCATIONS/CONDITIONAL GRANT FOR THE  2018/19 FINANCIAL YEAR </vt:lpstr>
      <vt:lpstr> Challenges/Deviations and Mitigatory Measures </vt:lpstr>
      <vt:lpstr>DETAILS OF TRANSFERS AGAINST ACTUAL EXPENDITURE FOR THE 2018/19 FINANCIAL YEAR </vt:lpstr>
      <vt:lpstr> Challenges/Deviation and Mitigatory Measures/Progress</vt:lpstr>
      <vt:lpstr>Slide 100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Programme 4</dc:title>
  <dc:creator>Mahanya.O</dc:creator>
  <cp:lastModifiedBy>PUMZA</cp:lastModifiedBy>
  <cp:revision>1955</cp:revision>
  <cp:lastPrinted>2018-08-17T07:28:53Z</cp:lastPrinted>
  <dcterms:created xsi:type="dcterms:W3CDTF">2016-10-31T13:44:57Z</dcterms:created>
  <dcterms:modified xsi:type="dcterms:W3CDTF">2018-09-05T07:32:53Z</dcterms:modified>
</cp:coreProperties>
</file>