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11" r:id="rId1"/>
  </p:sldMasterIdLst>
  <p:notesMasterIdLst>
    <p:notesMasterId r:id="rId70"/>
  </p:notesMasterIdLst>
  <p:handoutMasterIdLst>
    <p:handoutMasterId r:id="rId71"/>
  </p:handoutMasterIdLst>
  <p:sldIdLst>
    <p:sldId id="1247" r:id="rId2"/>
    <p:sldId id="1248" r:id="rId3"/>
    <p:sldId id="1251" r:id="rId4"/>
    <p:sldId id="1250" r:id="rId5"/>
    <p:sldId id="1252" r:id="rId6"/>
    <p:sldId id="1255" r:id="rId7"/>
    <p:sldId id="1256" r:id="rId8"/>
    <p:sldId id="1257" r:id="rId9"/>
    <p:sldId id="1327" r:id="rId10"/>
    <p:sldId id="1258" r:id="rId11"/>
    <p:sldId id="1259" r:id="rId12"/>
    <p:sldId id="1260" r:id="rId13"/>
    <p:sldId id="1263" r:id="rId14"/>
    <p:sldId id="1261" r:id="rId15"/>
    <p:sldId id="1271" r:id="rId16"/>
    <p:sldId id="1272" r:id="rId17"/>
    <p:sldId id="1273" r:id="rId18"/>
    <p:sldId id="1274" r:id="rId19"/>
    <p:sldId id="1275" r:id="rId20"/>
    <p:sldId id="1276" r:id="rId21"/>
    <p:sldId id="1277" r:id="rId22"/>
    <p:sldId id="1278" r:id="rId23"/>
    <p:sldId id="1280" r:id="rId24"/>
    <p:sldId id="1279" r:id="rId25"/>
    <p:sldId id="1281" r:id="rId26"/>
    <p:sldId id="1284" r:id="rId27"/>
    <p:sldId id="1285" r:id="rId28"/>
    <p:sldId id="1286" r:id="rId29"/>
    <p:sldId id="1287" r:id="rId30"/>
    <p:sldId id="1288" r:id="rId31"/>
    <p:sldId id="1289" r:id="rId32"/>
    <p:sldId id="1290" r:id="rId33"/>
    <p:sldId id="1291" r:id="rId34"/>
    <p:sldId id="1292" r:id="rId35"/>
    <p:sldId id="1293" r:id="rId36"/>
    <p:sldId id="1294" r:id="rId37"/>
    <p:sldId id="1295" r:id="rId38"/>
    <p:sldId id="1296" r:id="rId39"/>
    <p:sldId id="1297" r:id="rId40"/>
    <p:sldId id="1298" r:id="rId41"/>
    <p:sldId id="1299" r:id="rId42"/>
    <p:sldId id="1300" r:id="rId43"/>
    <p:sldId id="1301" r:id="rId44"/>
    <p:sldId id="1302" r:id="rId45"/>
    <p:sldId id="1303" r:id="rId46"/>
    <p:sldId id="1304" r:id="rId47"/>
    <p:sldId id="1305" r:id="rId48"/>
    <p:sldId id="1306" r:id="rId49"/>
    <p:sldId id="1307" r:id="rId50"/>
    <p:sldId id="1308" r:id="rId51"/>
    <p:sldId id="1309" r:id="rId52"/>
    <p:sldId id="1310" r:id="rId53"/>
    <p:sldId id="1311" r:id="rId54"/>
    <p:sldId id="1312" r:id="rId55"/>
    <p:sldId id="1313" r:id="rId56"/>
    <p:sldId id="1314" r:id="rId57"/>
    <p:sldId id="1315" r:id="rId58"/>
    <p:sldId id="1316" r:id="rId59"/>
    <p:sldId id="1317" r:id="rId60"/>
    <p:sldId id="1318" r:id="rId61"/>
    <p:sldId id="1319" r:id="rId62"/>
    <p:sldId id="1320" r:id="rId63"/>
    <p:sldId id="1321" r:id="rId64"/>
    <p:sldId id="1322" r:id="rId65"/>
    <p:sldId id="1323" r:id="rId66"/>
    <p:sldId id="1324" r:id="rId67"/>
    <p:sldId id="1325" r:id="rId68"/>
    <p:sldId id="1249" r:id="rId69"/>
  </p:sldIdLst>
  <p:sldSz cx="12192000" cy="6858000"/>
  <p:notesSz cx="6797675" cy="9926638"/>
  <p:defaultTextStyle>
    <a:defPPr>
      <a:defRPr lang="en-US"/>
    </a:defPPr>
    <a:lvl1pPr marL="0" algn="l" defTabSz="914316" rtl="0" eaLnBrk="1" latinLnBrk="0" hangingPunct="1">
      <a:defRPr sz="1800" kern="1200">
        <a:solidFill>
          <a:schemeClr val="tx1"/>
        </a:solidFill>
        <a:latin typeface="+mn-lt"/>
        <a:ea typeface="+mn-ea"/>
        <a:cs typeface="+mn-cs"/>
      </a:defRPr>
    </a:lvl1pPr>
    <a:lvl2pPr marL="457158"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3"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49" algn="l" defTabSz="914316" rtl="0" eaLnBrk="1" latinLnBrk="0" hangingPunct="1">
      <a:defRPr sz="1800" kern="1200">
        <a:solidFill>
          <a:schemeClr val="tx1"/>
        </a:solidFill>
        <a:latin typeface="+mn-lt"/>
        <a:ea typeface="+mn-ea"/>
        <a:cs typeface="+mn-cs"/>
      </a:defRPr>
    </a:lvl7pPr>
    <a:lvl8pPr marL="3200108" algn="l" defTabSz="914316" rtl="0" eaLnBrk="1" latinLnBrk="0" hangingPunct="1">
      <a:defRPr sz="1800" kern="1200">
        <a:solidFill>
          <a:schemeClr val="tx1"/>
        </a:solidFill>
        <a:latin typeface="+mn-lt"/>
        <a:ea typeface="+mn-ea"/>
        <a:cs typeface="+mn-cs"/>
      </a:defRPr>
    </a:lvl8pPr>
    <a:lvl9pPr marL="3657266" algn="l" defTabSz="91431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BDC22EBB-4088-4BAC-9D80-0B323AD6A309}">
          <p14:sldIdLst>
            <p14:sldId id="1247"/>
            <p14:sldId id="1248"/>
            <p14:sldId id="1251"/>
            <p14:sldId id="1250"/>
            <p14:sldId id="1252"/>
            <p14:sldId id="1255"/>
            <p14:sldId id="1256"/>
            <p14:sldId id="1257"/>
            <p14:sldId id="1327"/>
            <p14:sldId id="1258"/>
            <p14:sldId id="1259"/>
            <p14:sldId id="1260"/>
            <p14:sldId id="1263"/>
            <p14:sldId id="1261"/>
            <p14:sldId id="1271"/>
            <p14:sldId id="1272"/>
            <p14:sldId id="1273"/>
            <p14:sldId id="1274"/>
            <p14:sldId id="1275"/>
            <p14:sldId id="1276"/>
            <p14:sldId id="1277"/>
            <p14:sldId id="1278"/>
            <p14:sldId id="1280"/>
            <p14:sldId id="1279"/>
            <p14:sldId id="1281"/>
            <p14:sldId id="1284"/>
            <p14:sldId id="1285"/>
            <p14:sldId id="1286"/>
            <p14:sldId id="1287"/>
            <p14:sldId id="1288"/>
            <p14:sldId id="1289"/>
            <p14:sldId id="1290"/>
            <p14:sldId id="1291"/>
            <p14:sldId id="1292"/>
            <p14:sldId id="1293"/>
            <p14:sldId id="1294"/>
            <p14:sldId id="1295"/>
            <p14:sldId id="1296"/>
            <p14:sldId id="1297"/>
            <p14:sldId id="1298"/>
            <p14:sldId id="1299"/>
            <p14:sldId id="1300"/>
            <p14:sldId id="1301"/>
            <p14:sldId id="1302"/>
            <p14:sldId id="1303"/>
            <p14:sldId id="1304"/>
            <p14:sldId id="1305"/>
            <p14:sldId id="1306"/>
            <p14:sldId id="1307"/>
            <p14:sldId id="1308"/>
            <p14:sldId id="1309"/>
            <p14:sldId id="1310"/>
            <p14:sldId id="1311"/>
            <p14:sldId id="1312"/>
            <p14:sldId id="1313"/>
            <p14:sldId id="1314"/>
            <p14:sldId id="1315"/>
            <p14:sldId id="1316"/>
            <p14:sldId id="1317"/>
            <p14:sldId id="1318"/>
            <p14:sldId id="1319"/>
            <p14:sldId id="1320"/>
            <p14:sldId id="1321"/>
            <p14:sldId id="1322"/>
            <p14:sldId id="1323"/>
            <p14:sldId id="1324"/>
            <p14:sldId id="1325"/>
            <p14:sldId id="1249"/>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zl Geldenhuys" initials="LG" lastIdx="1" clrIdx="0">
    <p:extLst>
      <p:ext uri="{19B8F6BF-5375-455C-9EA6-DF929625EA0E}">
        <p15:presenceInfo xmlns:p15="http://schemas.microsoft.com/office/powerpoint/2012/main" xmlns="" userId="S-1-5-21-218121654-3283966679-327353353-20457" providerId="AD"/>
      </p:ext>
    </p:extLst>
  </p:cmAuthor>
  <p:cmAuthor id="2" name="Anbigay Naicker" initials="AN" lastIdx="1" clrIdx="1">
    <p:extLst>
      <p:ext uri="{19B8F6BF-5375-455C-9EA6-DF929625EA0E}">
        <p15:presenceInfo xmlns:p15="http://schemas.microsoft.com/office/powerpoint/2012/main" xmlns="" userId="S-1-5-21-218121654-3283966679-327353353-675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a:srgbClr val="FF3300"/>
    <a:srgbClr val="CC0000"/>
    <a:srgbClr val="CC66FF"/>
    <a:srgbClr val="FF99FF"/>
    <a:srgbClr val="9933FF"/>
    <a:srgbClr val="C0504D"/>
    <a:srgbClr val="CC99FF"/>
    <a:srgbClr val="F50B2C"/>
    <a:srgbClr val="ED675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42" autoAdjust="0"/>
    <p:restoredTop sz="80488" autoAdjust="0"/>
  </p:normalViewPr>
  <p:slideViewPr>
    <p:cSldViewPr>
      <p:cViewPr varScale="1">
        <p:scale>
          <a:sx n="116" d="100"/>
          <a:sy n="116" d="100"/>
        </p:scale>
        <p:origin x="-144" y="-11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39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3" tIns="45717" rIns="91433" bIns="45717" rtlCol="0"/>
          <a:lstStyle>
            <a:lvl1pPr algn="l">
              <a:defRPr sz="1200"/>
            </a:lvl1pPr>
          </a:lstStyle>
          <a:p>
            <a:endParaRPr lang="en-ZA"/>
          </a:p>
        </p:txBody>
      </p:sp>
      <p:sp>
        <p:nvSpPr>
          <p:cNvPr id="3" name="Date Placeholder 2"/>
          <p:cNvSpPr>
            <a:spLocks noGrp="1"/>
          </p:cNvSpPr>
          <p:nvPr>
            <p:ph type="dt" sz="quarter" idx="1"/>
          </p:nvPr>
        </p:nvSpPr>
        <p:spPr>
          <a:xfrm>
            <a:off x="3850444" y="0"/>
            <a:ext cx="2945659" cy="496332"/>
          </a:xfrm>
          <a:prstGeom prst="rect">
            <a:avLst/>
          </a:prstGeom>
        </p:spPr>
        <p:txBody>
          <a:bodyPr vert="horz" lIns="91433" tIns="45717" rIns="91433" bIns="45717" rtlCol="0"/>
          <a:lstStyle>
            <a:lvl1pPr algn="r">
              <a:defRPr sz="1200"/>
            </a:lvl1pPr>
          </a:lstStyle>
          <a:p>
            <a:fld id="{58909235-FCA6-450F-8FD8-1E8A0B670632}" type="datetimeFigureOut">
              <a:rPr lang="en-ZA" smtClean="0"/>
              <a:pPr/>
              <a:t>2018/09/05</a:t>
            </a:fld>
            <a:endParaRPr lang="en-ZA"/>
          </a:p>
        </p:txBody>
      </p:sp>
      <p:sp>
        <p:nvSpPr>
          <p:cNvPr id="4" name="Footer Placeholder 3"/>
          <p:cNvSpPr>
            <a:spLocks noGrp="1"/>
          </p:cNvSpPr>
          <p:nvPr>
            <p:ph type="ftr" sz="quarter" idx="2"/>
          </p:nvPr>
        </p:nvSpPr>
        <p:spPr>
          <a:xfrm>
            <a:off x="1" y="9428583"/>
            <a:ext cx="2945659" cy="496332"/>
          </a:xfrm>
          <a:prstGeom prst="rect">
            <a:avLst/>
          </a:prstGeom>
        </p:spPr>
        <p:txBody>
          <a:bodyPr vert="horz" lIns="91433" tIns="45717" rIns="91433" bIns="45717" rtlCol="0" anchor="b"/>
          <a:lstStyle>
            <a:lvl1pPr algn="l">
              <a:defRPr sz="1200"/>
            </a:lvl1pPr>
          </a:lstStyle>
          <a:p>
            <a:endParaRPr lang="en-ZA"/>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33" tIns="45717" rIns="91433" bIns="45717" rtlCol="0" anchor="b"/>
          <a:lstStyle>
            <a:lvl1pPr algn="r">
              <a:defRPr sz="1200"/>
            </a:lvl1pPr>
          </a:lstStyle>
          <a:p>
            <a:fld id="{5187764B-F05B-4CC8-A903-941B2B0740E6}" type="slidenum">
              <a:rPr lang="en-ZA" smtClean="0"/>
              <a:pPr/>
              <a:t>‹#›</a:t>
            </a:fld>
            <a:endParaRPr lang="en-ZA"/>
          </a:p>
        </p:txBody>
      </p:sp>
    </p:spTree>
    <p:extLst>
      <p:ext uri="{BB962C8B-B14F-4D97-AF65-F5344CB8AC3E}">
        <p14:creationId xmlns:p14="http://schemas.microsoft.com/office/powerpoint/2010/main" xmlns="" val="2606825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33" tIns="45717" rIns="91433" bIns="45717" rtlCol="0"/>
          <a:lstStyle>
            <a:lvl1pPr algn="r">
              <a:defRPr sz="1200"/>
            </a:lvl1pPr>
          </a:lstStyle>
          <a:p>
            <a:fld id="{A6752E1D-8BE2-4332-A66A-C2DAD400BFB7}" type="datetimeFigureOut">
              <a:rPr lang="en-US" smtClean="0"/>
              <a:pPr/>
              <a:t>9/5/2018</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3" tIns="45717" rIns="91433" bIns="45717"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3"/>
            <a:ext cx="2945659" cy="496332"/>
          </a:xfrm>
          <a:prstGeom prst="rect">
            <a:avLst/>
          </a:prstGeom>
        </p:spPr>
        <p:txBody>
          <a:bodyPr vert="horz" lIns="91433" tIns="45717" rIns="91433"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33" tIns="45717" rIns="91433" bIns="45717" rtlCol="0" anchor="b"/>
          <a:lstStyle>
            <a:lvl1pPr algn="r">
              <a:defRPr sz="1200"/>
            </a:lvl1pPr>
          </a:lstStyle>
          <a:p>
            <a:fld id="{12119FE5-4F05-48AB-AD02-C052AC1BA296}" type="slidenum">
              <a:rPr lang="en-US" smtClean="0"/>
              <a:pPr/>
              <a:t>‹#›</a:t>
            </a:fld>
            <a:endParaRPr lang="en-US"/>
          </a:p>
        </p:txBody>
      </p:sp>
    </p:spTree>
    <p:extLst>
      <p:ext uri="{BB962C8B-B14F-4D97-AF65-F5344CB8AC3E}">
        <p14:creationId xmlns:p14="http://schemas.microsoft.com/office/powerpoint/2010/main" xmlns="" val="4178832354"/>
      </p:ext>
    </p:extLst>
  </p:cSld>
  <p:clrMap bg1="lt1" tx1="dk1" bg2="lt2" tx2="dk2" accent1="accent1" accent2="accent2" accent3="accent3" accent4="accent4" accent5="accent5" accent6="accent6" hlink="hlink" folHlink="folHlink"/>
  <p:notesStyle>
    <a:lvl1pPr marL="0" algn="l" defTabSz="914316" rtl="0" eaLnBrk="1" latinLnBrk="0" hangingPunct="1">
      <a:defRPr sz="1200" kern="1200">
        <a:solidFill>
          <a:schemeClr val="tx1"/>
        </a:solidFill>
        <a:latin typeface="+mn-lt"/>
        <a:ea typeface="+mn-ea"/>
        <a:cs typeface="+mn-cs"/>
      </a:defRPr>
    </a:lvl1pPr>
    <a:lvl2pPr marL="457158" algn="l" defTabSz="914316" rtl="0" eaLnBrk="1" latinLnBrk="0" hangingPunct="1">
      <a:defRPr sz="1200" kern="1200">
        <a:solidFill>
          <a:schemeClr val="tx1"/>
        </a:solidFill>
        <a:latin typeface="+mn-lt"/>
        <a:ea typeface="+mn-ea"/>
        <a:cs typeface="+mn-cs"/>
      </a:defRPr>
    </a:lvl2pPr>
    <a:lvl3pPr marL="914316" algn="l" defTabSz="914316" rtl="0" eaLnBrk="1" latinLnBrk="0" hangingPunct="1">
      <a:defRPr sz="1200" kern="1200">
        <a:solidFill>
          <a:schemeClr val="tx1"/>
        </a:solidFill>
        <a:latin typeface="+mn-lt"/>
        <a:ea typeface="+mn-ea"/>
        <a:cs typeface="+mn-cs"/>
      </a:defRPr>
    </a:lvl3pPr>
    <a:lvl4pPr marL="1371475" algn="l" defTabSz="914316" rtl="0" eaLnBrk="1" latinLnBrk="0" hangingPunct="1">
      <a:defRPr sz="1200" kern="1200">
        <a:solidFill>
          <a:schemeClr val="tx1"/>
        </a:solidFill>
        <a:latin typeface="+mn-lt"/>
        <a:ea typeface="+mn-ea"/>
        <a:cs typeface="+mn-cs"/>
      </a:defRPr>
    </a:lvl4pPr>
    <a:lvl5pPr marL="1828633" algn="l" defTabSz="914316" rtl="0" eaLnBrk="1" latinLnBrk="0" hangingPunct="1">
      <a:defRPr sz="1200" kern="1200">
        <a:solidFill>
          <a:schemeClr val="tx1"/>
        </a:solidFill>
        <a:latin typeface="+mn-lt"/>
        <a:ea typeface="+mn-ea"/>
        <a:cs typeface="+mn-cs"/>
      </a:defRPr>
    </a:lvl5pPr>
    <a:lvl6pPr marL="2285791" algn="l" defTabSz="914316" rtl="0" eaLnBrk="1" latinLnBrk="0" hangingPunct="1">
      <a:defRPr sz="1200" kern="1200">
        <a:solidFill>
          <a:schemeClr val="tx1"/>
        </a:solidFill>
        <a:latin typeface="+mn-lt"/>
        <a:ea typeface="+mn-ea"/>
        <a:cs typeface="+mn-cs"/>
      </a:defRPr>
    </a:lvl6pPr>
    <a:lvl7pPr marL="2742949" algn="l" defTabSz="914316" rtl="0" eaLnBrk="1" latinLnBrk="0" hangingPunct="1">
      <a:defRPr sz="1200" kern="1200">
        <a:solidFill>
          <a:schemeClr val="tx1"/>
        </a:solidFill>
        <a:latin typeface="+mn-lt"/>
        <a:ea typeface="+mn-ea"/>
        <a:cs typeface="+mn-cs"/>
      </a:defRPr>
    </a:lvl7pPr>
    <a:lvl8pPr marL="3200108" algn="l" defTabSz="914316" rtl="0" eaLnBrk="1" latinLnBrk="0" hangingPunct="1">
      <a:defRPr sz="1200" kern="1200">
        <a:solidFill>
          <a:schemeClr val="tx1"/>
        </a:solidFill>
        <a:latin typeface="+mn-lt"/>
        <a:ea typeface="+mn-ea"/>
        <a:cs typeface="+mn-cs"/>
      </a:defRPr>
    </a:lvl8pPr>
    <a:lvl9pPr marL="3657266" algn="l" defTabSz="914316"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669A93D-5CEA-4D48-9486-D96C1148843F}" type="slidenum">
              <a:rPr lang="en-ZA" smtClean="0"/>
              <a:pPr/>
              <a:t>‹#›</a:t>
            </a:fld>
            <a:endParaRPr lang="en-ZA"/>
          </a:p>
        </p:txBody>
      </p:sp>
      <p:sp>
        <p:nvSpPr>
          <p:cNvPr id="7" name="Title 1"/>
          <p:cNvSpPr txBox="1">
            <a:spLocks/>
          </p:cNvSpPr>
          <p:nvPr userDrawn="1"/>
        </p:nvSpPr>
        <p:spPr>
          <a:xfrm>
            <a:off x="1" y="1"/>
            <a:ext cx="12192000" cy="990600"/>
          </a:xfrm>
          <a:prstGeom prst="rect">
            <a:avLst/>
          </a:prstGeom>
          <a:solidFill>
            <a:srgbClr val="FFC000"/>
          </a:solidFill>
          <a:ln w="9525">
            <a:noFill/>
            <a:miter lim="800000"/>
            <a:headEnd/>
            <a:tailEnd/>
          </a:ln>
          <a:scene3d>
            <a:camera prst="orthographicFront"/>
            <a:lightRig rig="threePt" dir="t"/>
          </a:scene3d>
          <a:sp3d>
            <a:bevelT/>
          </a:sp3d>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3534" lvl="1" algn="l" rtl="0">
              <a:lnSpc>
                <a:spcPct val="95000"/>
              </a:lnSpc>
              <a:spcBef>
                <a:spcPct val="0"/>
              </a:spcBef>
              <a:defRPr/>
            </a:pPr>
            <a:endParaRPr lang="en-ZA" sz="3200" b="1" dirty="0">
              <a:ln w="1905"/>
              <a:solidFill>
                <a:schemeClr val="accent6">
                  <a:lumMod val="50000"/>
                </a:schemeClr>
              </a:solidFill>
              <a:effectLst>
                <a:reflection blurRad="6350" stA="60000" endA="900" endPos="58000" dir="5400000" sy="-100000" algn="bl" rotWithShape="0"/>
              </a:effectLst>
              <a:latin typeface="Arial" pitchFamily="34" charset="0"/>
              <a:cs typeface="Arial" pitchFamily="34" charset="0"/>
            </a:endParaRPr>
          </a:p>
        </p:txBody>
      </p:sp>
      <p:sp>
        <p:nvSpPr>
          <p:cNvPr id="8" name="TextBox 7"/>
          <p:cNvSpPr txBox="1"/>
          <p:nvPr userDrawn="1"/>
        </p:nvSpPr>
        <p:spPr>
          <a:xfrm>
            <a:off x="-762000" y="6407348"/>
            <a:ext cx="5583466" cy="307777"/>
          </a:xfrm>
          <a:prstGeom prst="rect">
            <a:avLst/>
          </a:prstGeom>
          <a:noFill/>
        </p:spPr>
        <p:txBody>
          <a:bodyPr wrap="square" rtlCol="0">
            <a:spAutoFit/>
          </a:bodyPr>
          <a:lstStyle/>
          <a:p>
            <a:pPr algn="ctr" defTabSz="914400"/>
            <a:r>
              <a:rPr lang="en-US" sz="1400" b="1" dirty="0">
                <a:solidFill>
                  <a:prstClr val="white">
                    <a:lumMod val="50000"/>
                  </a:prstClr>
                </a:solidFill>
              </a:rPr>
              <a:t> </a:t>
            </a:r>
            <a:r>
              <a:rPr lang="en-US" sz="1400" b="1" dirty="0">
                <a:solidFill>
                  <a:prstClr val="white">
                    <a:lumMod val="50000"/>
                  </a:prstClr>
                </a:solidFill>
                <a:latin typeface="Calibri" panose="020F0502020204030204" pitchFamily="34" charset="0"/>
              </a:rPr>
              <a:t>Public Works I CGO I Pretoria</a:t>
            </a:r>
          </a:p>
        </p:txBody>
      </p:sp>
    </p:spTree>
    <p:extLst>
      <p:ext uri="{BB962C8B-B14F-4D97-AF65-F5344CB8AC3E}">
        <p14:creationId xmlns:p14="http://schemas.microsoft.com/office/powerpoint/2010/main" xmlns="" val="127201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ZA"/>
          </a:p>
        </p:txBody>
      </p:sp>
      <p:sp>
        <p:nvSpPr>
          <p:cNvPr id="5" name="Footer Placeholder 4"/>
          <p:cNvSpPr>
            <a:spLocks noGrp="1"/>
          </p:cNvSpPr>
          <p:nvPr>
            <p:ph type="ftr" sz="quarter" idx="11"/>
          </p:nvPr>
        </p:nvSpPr>
        <p:spPr/>
        <p:txBody>
          <a:bodyPr/>
          <a:lstStyle/>
          <a:p>
            <a:pPr defTabSz="888727"/>
            <a:endParaRPr lang="en-US"/>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3372669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ZA"/>
          </a:p>
        </p:txBody>
      </p:sp>
      <p:sp>
        <p:nvSpPr>
          <p:cNvPr id="5" name="Footer Placeholder 4"/>
          <p:cNvSpPr>
            <a:spLocks noGrp="1"/>
          </p:cNvSpPr>
          <p:nvPr>
            <p:ph type="ftr" sz="quarter" idx="11"/>
          </p:nvPr>
        </p:nvSpPr>
        <p:spPr/>
        <p:txBody>
          <a:bodyPr/>
          <a:lstStyle/>
          <a:p>
            <a:pPr defTabSz="888727"/>
            <a:endParaRPr lang="en-US"/>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129220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D88B901-4B89-400A-9326-FD413AFBC764}" type="slidenum">
              <a:rPr lang="en-US" smtClean="0"/>
              <a:pPr/>
              <a:t>‹#›</a:t>
            </a:fld>
            <a:endParaRPr lang="en-US" dirty="0"/>
          </a:p>
        </p:txBody>
      </p:sp>
      <p:sp>
        <p:nvSpPr>
          <p:cNvPr id="7" name="Title 1"/>
          <p:cNvSpPr txBox="1">
            <a:spLocks/>
          </p:cNvSpPr>
          <p:nvPr userDrawn="1"/>
        </p:nvSpPr>
        <p:spPr>
          <a:xfrm>
            <a:off x="1" y="1"/>
            <a:ext cx="12192000" cy="990600"/>
          </a:xfrm>
          <a:prstGeom prst="rect">
            <a:avLst/>
          </a:prstGeom>
          <a:solidFill>
            <a:srgbClr val="FFC000"/>
          </a:solidFill>
          <a:ln w="9525">
            <a:noFill/>
            <a:miter lim="800000"/>
            <a:headEnd/>
            <a:tailEnd/>
          </a:ln>
          <a:scene3d>
            <a:camera prst="orthographicFront"/>
            <a:lightRig rig="threePt" dir="t"/>
          </a:scene3d>
          <a:sp3d>
            <a:bevelT/>
          </a:sp3d>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3534" lvl="1" algn="l" rtl="0">
              <a:lnSpc>
                <a:spcPct val="95000"/>
              </a:lnSpc>
              <a:spcBef>
                <a:spcPct val="0"/>
              </a:spcBef>
              <a:defRPr/>
            </a:pPr>
            <a:endParaRPr lang="en-ZA" sz="3200" b="1" dirty="0">
              <a:ln w="1905"/>
              <a:solidFill>
                <a:schemeClr val="accent6">
                  <a:lumMod val="50000"/>
                </a:schemeClr>
              </a:solidFill>
              <a:effectLst>
                <a:reflection blurRad="6350" stA="60000" endA="900" endPos="580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xmlns="" val="87108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ZA"/>
          </a:p>
        </p:txBody>
      </p:sp>
      <p:sp>
        <p:nvSpPr>
          <p:cNvPr id="5" name="Footer Placeholder 4"/>
          <p:cNvSpPr>
            <a:spLocks noGrp="1"/>
          </p:cNvSpPr>
          <p:nvPr>
            <p:ph type="ftr" sz="quarter" idx="11"/>
          </p:nvPr>
        </p:nvSpPr>
        <p:spPr/>
        <p:txBody>
          <a:bodyPr/>
          <a:lstStyle/>
          <a:p>
            <a:pPr defTabSz="888727"/>
            <a:endParaRPr lang="en-US"/>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311378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ZA"/>
          </a:p>
        </p:txBody>
      </p:sp>
      <p:sp>
        <p:nvSpPr>
          <p:cNvPr id="6" name="Footer Placeholder 5"/>
          <p:cNvSpPr>
            <a:spLocks noGrp="1"/>
          </p:cNvSpPr>
          <p:nvPr>
            <p:ph type="ftr" sz="quarter" idx="11"/>
          </p:nvPr>
        </p:nvSpPr>
        <p:spPr/>
        <p:txBody>
          <a:bodyPr/>
          <a:lstStyle/>
          <a:p>
            <a:pPr defTabSz="888727"/>
            <a:endParaRPr lang="en-US"/>
          </a:p>
        </p:txBody>
      </p:sp>
      <p:sp>
        <p:nvSpPr>
          <p:cNvPr id="7" name="Slide Number Placeholder 6"/>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2001965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ZA"/>
          </a:p>
        </p:txBody>
      </p:sp>
      <p:sp>
        <p:nvSpPr>
          <p:cNvPr id="8" name="Footer Placeholder 7"/>
          <p:cNvSpPr>
            <a:spLocks noGrp="1"/>
          </p:cNvSpPr>
          <p:nvPr>
            <p:ph type="ftr" sz="quarter" idx="11"/>
          </p:nvPr>
        </p:nvSpPr>
        <p:spPr/>
        <p:txBody>
          <a:bodyPr/>
          <a:lstStyle/>
          <a:p>
            <a:pPr defTabSz="888727"/>
            <a:endParaRPr lang="en-US"/>
          </a:p>
        </p:txBody>
      </p:sp>
      <p:sp>
        <p:nvSpPr>
          <p:cNvPr id="9" name="Slide Number Placeholder 8"/>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39172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669A93D-5CEA-4D48-9486-D96C1148843F}" type="slidenum">
              <a:rPr lang="en-ZA" smtClean="0"/>
              <a:pPr/>
              <a:t>‹#›</a:t>
            </a:fld>
            <a:endParaRPr lang="en-ZA"/>
          </a:p>
        </p:txBody>
      </p:sp>
      <p:sp>
        <p:nvSpPr>
          <p:cNvPr id="6" name="Title 1"/>
          <p:cNvSpPr txBox="1">
            <a:spLocks/>
          </p:cNvSpPr>
          <p:nvPr userDrawn="1"/>
        </p:nvSpPr>
        <p:spPr>
          <a:xfrm>
            <a:off x="1" y="1"/>
            <a:ext cx="12192000" cy="990600"/>
          </a:xfrm>
          <a:prstGeom prst="rect">
            <a:avLst/>
          </a:prstGeom>
          <a:solidFill>
            <a:srgbClr val="FFC000"/>
          </a:solidFill>
          <a:ln w="9525">
            <a:noFill/>
            <a:miter lim="800000"/>
            <a:headEnd/>
            <a:tailEnd/>
          </a:ln>
          <a:scene3d>
            <a:camera prst="orthographicFront"/>
            <a:lightRig rig="threePt" dir="t"/>
          </a:scene3d>
          <a:sp3d>
            <a:bevelT/>
          </a:sp3d>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3534" lvl="1" algn="l" rtl="0">
              <a:lnSpc>
                <a:spcPct val="95000"/>
              </a:lnSpc>
              <a:spcBef>
                <a:spcPct val="0"/>
              </a:spcBef>
              <a:defRPr/>
            </a:pPr>
            <a:endParaRPr lang="en-ZA" sz="3200" b="1" dirty="0">
              <a:ln w="1905"/>
              <a:solidFill>
                <a:schemeClr val="accent6">
                  <a:lumMod val="50000"/>
                </a:schemeClr>
              </a:solidFill>
              <a:effectLst>
                <a:reflection blurRad="6350" stA="60000" endA="900" endPos="58000" dir="5400000" sy="-100000" algn="bl" rotWithShape="0"/>
              </a:effectLst>
              <a:latin typeface="Arial" pitchFamily="34" charset="0"/>
              <a:cs typeface="Arial" pitchFamily="34" charset="0"/>
            </a:endParaRPr>
          </a:p>
        </p:txBody>
      </p:sp>
      <p:sp>
        <p:nvSpPr>
          <p:cNvPr id="7" name="TextBox 6"/>
          <p:cNvSpPr txBox="1"/>
          <p:nvPr userDrawn="1"/>
        </p:nvSpPr>
        <p:spPr>
          <a:xfrm>
            <a:off x="507062" y="6407348"/>
            <a:ext cx="2769537" cy="307777"/>
          </a:xfrm>
          <a:prstGeom prst="rect">
            <a:avLst/>
          </a:prstGeom>
          <a:noFill/>
        </p:spPr>
        <p:txBody>
          <a:bodyPr wrap="square" rtlCol="0">
            <a:spAutoFit/>
          </a:bodyPr>
          <a:lstStyle/>
          <a:p>
            <a:pPr algn="ctr" defTabSz="914400"/>
            <a:r>
              <a:rPr lang="en-US" sz="1400" b="1" dirty="0">
                <a:solidFill>
                  <a:prstClr val="white">
                    <a:lumMod val="50000"/>
                  </a:prstClr>
                </a:solidFill>
                <a:latin typeface="Calibri" panose="020F0502020204030204" pitchFamily="34" charset="0"/>
              </a:rPr>
              <a:t> Public Works I CGO I Pretoria</a:t>
            </a:r>
          </a:p>
        </p:txBody>
      </p:sp>
    </p:spTree>
    <p:extLst>
      <p:ext uri="{BB962C8B-B14F-4D97-AF65-F5344CB8AC3E}">
        <p14:creationId xmlns:p14="http://schemas.microsoft.com/office/powerpoint/2010/main" xmlns="" val="419490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ZA"/>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69A93D-5CEA-4D48-9486-D96C1148843F}" type="slidenum">
              <a:rPr lang="en-ZA" smtClean="0"/>
              <a:pPr/>
              <a:t>‹#›</a:t>
            </a:fld>
            <a:endParaRPr lang="en-ZA"/>
          </a:p>
        </p:txBody>
      </p:sp>
    </p:spTree>
    <p:extLst>
      <p:ext uri="{BB962C8B-B14F-4D97-AF65-F5344CB8AC3E}">
        <p14:creationId xmlns:p14="http://schemas.microsoft.com/office/powerpoint/2010/main" xmlns="" val="139120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ZA"/>
          </a:p>
        </p:txBody>
      </p:sp>
      <p:sp>
        <p:nvSpPr>
          <p:cNvPr id="6" name="Footer Placeholder 5"/>
          <p:cNvSpPr>
            <a:spLocks noGrp="1"/>
          </p:cNvSpPr>
          <p:nvPr>
            <p:ph type="ftr" sz="quarter" idx="11"/>
          </p:nvPr>
        </p:nvSpPr>
        <p:spPr/>
        <p:txBody>
          <a:bodyPr/>
          <a:lstStyle/>
          <a:p>
            <a:pPr defTabSz="888727"/>
            <a:endParaRPr lang="en-US"/>
          </a:p>
        </p:txBody>
      </p:sp>
      <p:sp>
        <p:nvSpPr>
          <p:cNvPr id="7" name="Slide Number Placeholder 6"/>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1719178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ZA"/>
          </a:p>
        </p:txBody>
      </p:sp>
      <p:sp>
        <p:nvSpPr>
          <p:cNvPr id="6" name="Footer Placeholder 5"/>
          <p:cNvSpPr>
            <a:spLocks noGrp="1"/>
          </p:cNvSpPr>
          <p:nvPr>
            <p:ph type="ftr" sz="quarter" idx="11"/>
          </p:nvPr>
        </p:nvSpPr>
        <p:spPr/>
        <p:txBody>
          <a:bodyPr/>
          <a:lstStyle/>
          <a:p>
            <a:pPr defTabSz="888727"/>
            <a:endParaRPr lang="en-US"/>
          </a:p>
        </p:txBody>
      </p:sp>
      <p:sp>
        <p:nvSpPr>
          <p:cNvPr id="7" name="Slide Number Placeholder 6"/>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1287670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6217403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www.publicworks.gov.z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1</a:t>
            </a:fld>
            <a:endParaRPr lang="en-ZA"/>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5149448"/>
            <a:ext cx="3580806" cy="15720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ubtitle 2"/>
          <p:cNvSpPr txBox="1">
            <a:spLocks/>
          </p:cNvSpPr>
          <p:nvPr/>
        </p:nvSpPr>
        <p:spPr>
          <a:xfrm>
            <a:off x="3886200" y="4096644"/>
            <a:ext cx="8000999" cy="1668261"/>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20000"/>
              </a:lnSpc>
              <a:spcAft>
                <a:spcPts val="600"/>
              </a:spcAft>
              <a:defRPr/>
            </a:pPr>
            <a:r>
              <a:rPr lang="en-US" sz="2400" b="1" dirty="0" smtClean="0">
                <a:solidFill>
                  <a:sysClr val="windowText" lastClr="000000"/>
                </a:solidFill>
                <a:cs typeface="Arial" panose="020B0604020202020204" pitchFamily="34" charset="0"/>
              </a:rPr>
              <a:t>BRIEFING TO THE PORTFOLIO COMMITTEE ON PUBLIC WORKS  </a:t>
            </a:r>
            <a:r>
              <a:rPr lang="en-US" sz="2400" b="1" dirty="0">
                <a:solidFill>
                  <a:sysClr val="windowText" lastClr="000000"/>
                </a:solidFill>
                <a:latin typeface="Arial" panose="020B0604020202020204" pitchFamily="34" charset="0"/>
                <a:cs typeface="Arial" panose="020B0604020202020204" pitchFamily="34" charset="0"/>
              </a:rPr>
              <a:t>FOCUSING ON PREVENTION AND REDUCING FRAUD RISK</a:t>
            </a:r>
          </a:p>
          <a:p>
            <a:pPr>
              <a:lnSpc>
                <a:spcPct val="120000"/>
              </a:lnSpc>
              <a:spcAft>
                <a:spcPts val="600"/>
              </a:spcAft>
              <a:defRPr/>
            </a:pPr>
            <a:endParaRPr lang="en-US" sz="2400" b="1" dirty="0" smtClean="0">
              <a:solidFill>
                <a:sysClr val="windowText" lastClr="000000"/>
              </a:solidFill>
              <a:cs typeface="Arial" panose="020B0604020202020204" pitchFamily="34" charset="0"/>
            </a:endParaRPr>
          </a:p>
          <a:p>
            <a:pPr>
              <a:lnSpc>
                <a:spcPct val="120000"/>
              </a:lnSpc>
              <a:spcAft>
                <a:spcPts val="600"/>
              </a:spcAft>
              <a:defRPr/>
            </a:pPr>
            <a:r>
              <a:rPr lang="en-US" sz="2400" b="1" dirty="0" smtClean="0">
                <a:solidFill>
                  <a:sysClr val="windowText" lastClr="000000"/>
                </a:solidFill>
                <a:cs typeface="Arial" panose="020B0604020202020204" pitchFamily="34" charset="0"/>
              </a:rPr>
              <a:t>04 SEPTEMBER 2018</a:t>
            </a:r>
            <a:endParaRPr lang="en-US" sz="2400" b="1" dirty="0">
              <a:solidFill>
                <a:sysClr val="windowText" lastClr="000000"/>
              </a:solidFill>
              <a:cs typeface="Arial" panose="020B0604020202020204" pitchFamily="34" charset="0"/>
            </a:endParaRPr>
          </a:p>
        </p:txBody>
      </p:sp>
      <p:pic>
        <p:nvPicPr>
          <p:cNvPr id="10" name="Picture 9"/>
          <p:cNvPicPr>
            <a:picLocks noChangeAspect="1"/>
          </p:cNvPicPr>
          <p:nvPr/>
        </p:nvPicPr>
        <p:blipFill>
          <a:blip r:embed="rId3" cstate="print"/>
          <a:stretch>
            <a:fillRect/>
          </a:stretch>
        </p:blipFill>
        <p:spPr>
          <a:xfrm>
            <a:off x="0" y="0"/>
            <a:ext cx="12192000" cy="3505200"/>
          </a:xfrm>
          <a:prstGeom prst="rect">
            <a:avLst/>
          </a:prstGeom>
        </p:spPr>
      </p:pic>
    </p:spTree>
    <p:extLst>
      <p:ext uri="{BB962C8B-B14F-4D97-AF65-F5344CB8AC3E}">
        <p14:creationId xmlns:p14="http://schemas.microsoft.com/office/powerpoint/2010/main" xmlns="" val="2730385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10</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Key Components of the DPW</a:t>
            </a:r>
          </a:p>
          <a:p>
            <a:r>
              <a:rPr lang="en-ZA" sz="2400" b="1" dirty="0" smtClean="0">
                <a:solidFill>
                  <a:schemeClr val="bg1"/>
                </a:solidFill>
                <a:latin typeface="+mn-lt"/>
                <a:ea typeface="Tahoma" pitchFamily="34" charset="0"/>
              </a:rPr>
              <a:t>Fraud Risk Plan</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4188540422"/>
              </p:ext>
            </p:extLst>
          </p:nvPr>
        </p:nvGraphicFramePr>
        <p:xfrm>
          <a:off x="228600" y="1581055"/>
          <a:ext cx="11480333" cy="4475479"/>
        </p:xfrm>
        <a:graphic>
          <a:graphicData uri="http://schemas.openxmlformats.org/drawingml/2006/table">
            <a:tbl>
              <a:tblPr firstRow="1" bandRow="1">
                <a:tableStyleId>{21E4AEA4-8DFA-4A89-87EB-49C32662AFE0}</a:tableStyleId>
              </a:tblPr>
              <a:tblGrid>
                <a:gridCol w="812334"/>
                <a:gridCol w="3962400"/>
                <a:gridCol w="6705599"/>
              </a:tblGrid>
              <a:tr h="440904">
                <a:tc>
                  <a:txBody>
                    <a:bodyPr/>
                    <a:lstStyle/>
                    <a:p>
                      <a:pPr algn="ctr"/>
                      <a:r>
                        <a:rPr lang="en-ZA" dirty="0" smtClean="0"/>
                        <a:t>No.</a:t>
                      </a:r>
                      <a:endParaRPr lang="en-ZA" dirty="0">
                        <a:solidFill>
                          <a:schemeClr val="tx1"/>
                        </a:solidFill>
                      </a:endParaRPr>
                    </a:p>
                  </a:txBody>
                  <a:tcPr/>
                </a:tc>
                <a:tc>
                  <a:txBody>
                    <a:bodyPr/>
                    <a:lstStyle/>
                    <a:p>
                      <a:pPr algn="ctr"/>
                      <a:r>
                        <a:rPr lang="en-ZA" dirty="0" smtClean="0"/>
                        <a:t>Milestone</a:t>
                      </a:r>
                      <a:endParaRPr lang="en-ZA" dirty="0">
                        <a:solidFill>
                          <a:schemeClr val="tx1"/>
                        </a:solidFill>
                      </a:endParaRPr>
                    </a:p>
                  </a:txBody>
                  <a:tcPr/>
                </a:tc>
                <a:tc>
                  <a:txBody>
                    <a:bodyPr/>
                    <a:lstStyle/>
                    <a:p>
                      <a:pPr algn="ctr"/>
                      <a:r>
                        <a:rPr lang="en-ZA" dirty="0" smtClean="0"/>
                        <a:t>Activities</a:t>
                      </a:r>
                      <a:endParaRPr lang="en-ZA" dirty="0">
                        <a:solidFill>
                          <a:schemeClr val="tx1"/>
                        </a:solidFill>
                      </a:endParaRPr>
                    </a:p>
                  </a:txBody>
                  <a:tcPr/>
                </a:tc>
              </a:tr>
              <a:tr h="374467">
                <a:tc>
                  <a:txBody>
                    <a:bodyPr/>
                    <a:lstStyle/>
                    <a:p>
                      <a:pPr marL="0" marR="0" lvl="1" indent="0" algn="ctr" defTabSz="914391" rtl="0" eaLnBrk="1" fontAlgn="auto" latinLnBrk="0" hangingPunct="1">
                        <a:lnSpc>
                          <a:spcPct val="100000"/>
                        </a:lnSpc>
                        <a:spcBef>
                          <a:spcPts val="0"/>
                        </a:spcBef>
                        <a:spcAft>
                          <a:spcPts val="0"/>
                        </a:spcAft>
                        <a:buClrTx/>
                        <a:buSzTx/>
                        <a:buFontTx/>
                        <a:buNone/>
                        <a:tabLst/>
                        <a:defRPr/>
                      </a:pPr>
                      <a:r>
                        <a:rPr lang="en-ZA" sz="1600" kern="1200" dirty="0" smtClean="0"/>
                        <a:t>1.</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GB" sz="1600" kern="1200" dirty="0" smtClean="0"/>
                        <a:t>Framework Development </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dirty="0" smtClean="0"/>
                        <a:t>Fraud Prevention Plan, Anti-Corruption Strategy etc.</a:t>
                      </a:r>
                      <a:endParaRPr lang="en-GB" sz="1600" dirty="0" smtClean="0">
                        <a:latin typeface="Arial" panose="020B0604020202020204" pitchFamily="34" charset="0"/>
                        <a:cs typeface="Arial" panose="020B0604020202020204" pitchFamily="34" charset="0"/>
                      </a:endParaRPr>
                    </a:p>
                  </a:txBody>
                  <a:tcPr/>
                </a:tc>
              </a:tr>
              <a:tr h="362387">
                <a:tc>
                  <a:txBody>
                    <a:bodyPr/>
                    <a:lstStyle/>
                    <a:p>
                      <a:pPr marL="0" marR="0" lvl="1" indent="0" algn="ctr" defTabSz="914391" rtl="0" eaLnBrk="1" fontAlgn="auto" latinLnBrk="0" hangingPunct="1">
                        <a:lnSpc>
                          <a:spcPct val="100000"/>
                        </a:lnSpc>
                        <a:spcBef>
                          <a:spcPts val="0"/>
                        </a:spcBef>
                        <a:spcAft>
                          <a:spcPts val="0"/>
                        </a:spcAft>
                        <a:buClrTx/>
                        <a:buSzTx/>
                        <a:buFontTx/>
                        <a:buNone/>
                        <a:tabLst/>
                        <a:defRPr/>
                      </a:pPr>
                      <a:r>
                        <a:rPr lang="en-ZA" sz="1600" kern="1200" dirty="0" smtClean="0"/>
                        <a:t>2.</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GB" sz="1600" kern="1200" dirty="0" smtClean="0"/>
                        <a:t>Fraud Risk Assessment</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dirty="0" smtClean="0"/>
                        <a:t>Conduct fraud risk assessment workshops etc.</a:t>
                      </a:r>
                      <a:endParaRPr lang="en-GB" sz="1600" dirty="0" smtClean="0">
                        <a:latin typeface="Arial" panose="020B0604020202020204" pitchFamily="34" charset="0"/>
                        <a:cs typeface="Arial" panose="020B0604020202020204" pitchFamily="34" charset="0"/>
                      </a:endParaRPr>
                    </a:p>
                  </a:txBody>
                  <a:tcPr/>
                </a:tc>
              </a:tr>
              <a:tr h="440904">
                <a:tc>
                  <a:txBody>
                    <a:bodyPr/>
                    <a:lstStyle/>
                    <a:p>
                      <a:pPr marL="0" marR="0" lvl="1" indent="0" algn="ctr" defTabSz="914391" rtl="0" eaLnBrk="1" fontAlgn="auto" latinLnBrk="0" hangingPunct="1">
                        <a:lnSpc>
                          <a:spcPct val="100000"/>
                        </a:lnSpc>
                        <a:spcBef>
                          <a:spcPts val="0"/>
                        </a:spcBef>
                        <a:spcAft>
                          <a:spcPts val="0"/>
                        </a:spcAft>
                        <a:buClrTx/>
                        <a:buSzTx/>
                        <a:buFontTx/>
                        <a:buNone/>
                        <a:tabLst/>
                        <a:defRPr/>
                      </a:pPr>
                      <a:r>
                        <a:rPr lang="en-ZA" sz="1600" kern="1200" dirty="0" smtClean="0"/>
                        <a:t>3</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ZA" sz="1600" kern="1200" dirty="0" smtClean="0"/>
                        <a:t>Code of Conduct</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kern="1200" dirty="0" smtClean="0"/>
                        <a:t>Code of Conduct - Best practices</a:t>
                      </a:r>
                      <a:endParaRPr lang="en-GB" sz="1600" kern="1200" dirty="0" smtClean="0">
                        <a:solidFill>
                          <a:schemeClr val="dk1"/>
                        </a:solidFill>
                        <a:latin typeface="Arial" panose="020B0604020202020204" pitchFamily="34" charset="0"/>
                        <a:ea typeface="+mn-ea"/>
                        <a:cs typeface="Arial" panose="020B0604020202020204" pitchFamily="34" charset="0"/>
                      </a:endParaRPr>
                    </a:p>
                  </a:txBody>
                  <a:tcPr/>
                </a:tc>
              </a:tr>
              <a:tr h="374467">
                <a:tc>
                  <a:txBody>
                    <a:bodyPr/>
                    <a:lstStyle/>
                    <a:p>
                      <a:pPr marL="0" marR="0" lvl="1" indent="0" algn="ctr" defTabSz="914391" rtl="0" eaLnBrk="1" fontAlgn="auto" latinLnBrk="0" hangingPunct="1">
                        <a:lnSpc>
                          <a:spcPct val="100000"/>
                        </a:lnSpc>
                        <a:spcBef>
                          <a:spcPts val="0"/>
                        </a:spcBef>
                        <a:spcAft>
                          <a:spcPts val="0"/>
                        </a:spcAft>
                        <a:buClrTx/>
                        <a:buSzTx/>
                        <a:buFontTx/>
                        <a:buNone/>
                        <a:tabLst/>
                        <a:defRPr/>
                      </a:pPr>
                      <a:r>
                        <a:rPr lang="en-ZA" sz="1600" kern="1200" dirty="0" smtClean="0"/>
                        <a:t>4</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kern="1200" dirty="0" smtClean="0"/>
                        <a:t>Employee Due Diligence </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kern="1200" dirty="0" smtClean="0"/>
                        <a:t>Vetting process for hiring</a:t>
                      </a:r>
                      <a:endParaRPr lang="en-GB" sz="1600" kern="1200" dirty="0" smtClean="0">
                        <a:solidFill>
                          <a:schemeClr val="dk1"/>
                        </a:solidFill>
                        <a:latin typeface="Arial" panose="020B0604020202020204" pitchFamily="34" charset="0"/>
                        <a:ea typeface="+mn-ea"/>
                        <a:cs typeface="Arial" panose="020B0604020202020204" pitchFamily="34" charset="0"/>
                      </a:endParaRPr>
                    </a:p>
                  </a:txBody>
                  <a:tcPr/>
                </a:tc>
              </a:tr>
              <a:tr h="440904">
                <a:tc>
                  <a:txBody>
                    <a:bodyPr/>
                    <a:lstStyle/>
                    <a:p>
                      <a:pPr marL="0" marR="0" lvl="1" indent="0" algn="ctr" defTabSz="914391" rtl="0" eaLnBrk="1" fontAlgn="auto" latinLnBrk="0" hangingPunct="1">
                        <a:lnSpc>
                          <a:spcPct val="100000"/>
                        </a:lnSpc>
                        <a:spcBef>
                          <a:spcPts val="0"/>
                        </a:spcBef>
                        <a:spcAft>
                          <a:spcPts val="0"/>
                        </a:spcAft>
                        <a:buClrTx/>
                        <a:buSzTx/>
                        <a:buFontTx/>
                        <a:buNone/>
                        <a:tabLst/>
                        <a:defRPr/>
                      </a:pPr>
                      <a:r>
                        <a:rPr lang="en-ZA" sz="1600" kern="1200" dirty="0" smtClean="0"/>
                        <a:t>5</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kern="1200" dirty="0" smtClean="0"/>
                        <a:t>Suppliers Due Diligence </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kern="1200" dirty="0" smtClean="0"/>
                        <a:t>Supplier vetting processes</a:t>
                      </a:r>
                      <a:endParaRPr lang="en-GB" sz="1600" kern="1200" dirty="0" smtClean="0">
                        <a:solidFill>
                          <a:schemeClr val="dk1"/>
                        </a:solidFill>
                        <a:latin typeface="Arial" panose="020B0604020202020204" pitchFamily="34" charset="0"/>
                        <a:ea typeface="+mn-ea"/>
                        <a:cs typeface="Arial" panose="020B0604020202020204" pitchFamily="34" charset="0"/>
                      </a:endParaRPr>
                    </a:p>
                  </a:txBody>
                  <a:tcPr/>
                </a:tc>
              </a:tr>
              <a:tr h="440904">
                <a:tc>
                  <a:txBody>
                    <a:bodyPr/>
                    <a:lstStyle/>
                    <a:p>
                      <a:pPr marL="0" marR="0" lvl="1" indent="0" algn="ctr" defTabSz="914391" rtl="0" eaLnBrk="1" fontAlgn="auto" latinLnBrk="0" hangingPunct="1">
                        <a:lnSpc>
                          <a:spcPct val="100000"/>
                        </a:lnSpc>
                        <a:spcBef>
                          <a:spcPts val="0"/>
                        </a:spcBef>
                        <a:spcAft>
                          <a:spcPts val="0"/>
                        </a:spcAft>
                        <a:buClrTx/>
                        <a:buSzTx/>
                        <a:buFontTx/>
                        <a:buNone/>
                        <a:tabLst/>
                        <a:defRPr/>
                      </a:pPr>
                      <a:r>
                        <a:rPr lang="en-ZA" sz="1600" kern="1200" dirty="0" smtClean="0"/>
                        <a:t>6</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dirty="0" smtClean="0"/>
                        <a:t>Process Specific Fraud Controls</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dirty="0" smtClean="0"/>
                        <a:t>Fraud Risk Register, identify and develop anti-fraud controls/measures</a:t>
                      </a:r>
                      <a:endParaRPr lang="en-GB" sz="1600" dirty="0" smtClean="0">
                        <a:latin typeface="Arial" panose="020B0604020202020204" pitchFamily="34" charset="0"/>
                        <a:cs typeface="Arial" panose="020B0604020202020204" pitchFamily="34" charset="0"/>
                      </a:endParaRPr>
                    </a:p>
                  </a:txBody>
                  <a:tcPr/>
                </a:tc>
              </a:tr>
              <a:tr h="440904">
                <a:tc>
                  <a:txBody>
                    <a:bodyPr/>
                    <a:lstStyle/>
                    <a:p>
                      <a:pPr marL="0" marR="0" lvl="1" indent="0" algn="ctr" defTabSz="914391" rtl="0" eaLnBrk="1" fontAlgn="auto" latinLnBrk="0" hangingPunct="1">
                        <a:lnSpc>
                          <a:spcPct val="100000"/>
                        </a:lnSpc>
                        <a:spcBef>
                          <a:spcPts val="0"/>
                        </a:spcBef>
                        <a:spcAft>
                          <a:spcPts val="0"/>
                        </a:spcAft>
                        <a:buClrTx/>
                        <a:buSzTx/>
                        <a:buFontTx/>
                        <a:buNone/>
                        <a:tabLst/>
                        <a:defRPr/>
                      </a:pPr>
                      <a:r>
                        <a:rPr lang="en-ZA" sz="1600" kern="1200" dirty="0" smtClean="0"/>
                        <a:t>7</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dirty="0" smtClean="0"/>
                        <a:t>Monitor Prevention Controls </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dirty="0" smtClean="0"/>
                        <a:t>Test Control effectiveness </a:t>
                      </a:r>
                      <a:endParaRPr lang="en-GB" sz="1600" dirty="0" smtClean="0">
                        <a:latin typeface="Arial" panose="020B0604020202020204" pitchFamily="34" charset="0"/>
                        <a:cs typeface="Arial" panose="020B0604020202020204" pitchFamily="34" charset="0"/>
                      </a:endParaRPr>
                    </a:p>
                  </a:txBody>
                  <a:tcPr/>
                </a:tc>
              </a:tr>
              <a:tr h="386546">
                <a:tc>
                  <a:txBody>
                    <a:bodyPr/>
                    <a:lstStyle/>
                    <a:p>
                      <a:pPr marL="0" marR="0" lvl="1" indent="0" algn="ctr" defTabSz="914391" rtl="0" eaLnBrk="1" fontAlgn="auto" latinLnBrk="0" hangingPunct="1">
                        <a:lnSpc>
                          <a:spcPct val="100000"/>
                        </a:lnSpc>
                        <a:spcBef>
                          <a:spcPts val="0"/>
                        </a:spcBef>
                        <a:spcAft>
                          <a:spcPts val="0"/>
                        </a:spcAft>
                        <a:buClrTx/>
                        <a:buSzTx/>
                        <a:buFontTx/>
                        <a:buNone/>
                        <a:tabLst/>
                        <a:defRPr/>
                      </a:pPr>
                      <a:r>
                        <a:rPr lang="en-ZA" sz="1600" kern="1200" dirty="0" smtClean="0"/>
                        <a:t>8</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lvl="1" indent="0" algn="just">
                        <a:buFontTx/>
                        <a:buNone/>
                      </a:pPr>
                      <a:r>
                        <a:rPr lang="en-GB" sz="1600" dirty="0" smtClean="0"/>
                        <a:t>System of Reporting Incidents</a:t>
                      </a:r>
                      <a:endParaRPr lang="en-GB" sz="1600" dirty="0" smtClean="0">
                        <a:latin typeface="Arial" panose="020B0604020202020204" pitchFamily="34" charset="0"/>
                        <a:cs typeface="Arial" panose="020B0604020202020204" pitchFamily="34" charset="0"/>
                      </a:endParaRPr>
                    </a:p>
                  </a:txBody>
                  <a:tcPr/>
                </a:tc>
                <a:tc>
                  <a:txBody>
                    <a:bodyPr/>
                    <a:lstStyle/>
                    <a:p>
                      <a:pPr marL="0" lvl="1" indent="0" algn="just">
                        <a:buFontTx/>
                        <a:buNone/>
                      </a:pPr>
                      <a:r>
                        <a:rPr lang="en-GB" sz="1600" dirty="0" smtClean="0"/>
                        <a:t>Maintain</a:t>
                      </a:r>
                      <a:r>
                        <a:rPr lang="en-GB" sz="1600" baseline="0" dirty="0" smtClean="0"/>
                        <a:t> internal and external reporting mechanisms </a:t>
                      </a:r>
                      <a:endParaRPr lang="en-GB" sz="1600" dirty="0" smtClean="0">
                        <a:latin typeface="Arial" panose="020B0604020202020204" pitchFamily="34" charset="0"/>
                        <a:cs typeface="Arial" panose="020B0604020202020204" pitchFamily="34" charset="0"/>
                      </a:endParaRPr>
                    </a:p>
                  </a:txBody>
                  <a:tcPr/>
                </a:tc>
              </a:tr>
              <a:tr h="386546">
                <a:tc>
                  <a:txBody>
                    <a:bodyPr/>
                    <a:lstStyle/>
                    <a:p>
                      <a:pPr marL="0" marR="0" lvl="1" indent="0" algn="ctr" defTabSz="914391" rtl="0" eaLnBrk="1" fontAlgn="auto" latinLnBrk="0" hangingPunct="1">
                        <a:lnSpc>
                          <a:spcPct val="100000"/>
                        </a:lnSpc>
                        <a:spcBef>
                          <a:spcPts val="0"/>
                        </a:spcBef>
                        <a:spcAft>
                          <a:spcPts val="0"/>
                        </a:spcAft>
                        <a:buClrTx/>
                        <a:buSzTx/>
                        <a:buFontTx/>
                        <a:buNone/>
                        <a:tabLst/>
                        <a:defRPr/>
                      </a:pPr>
                      <a:r>
                        <a:rPr lang="en-ZA" sz="1600" kern="1200" dirty="0" smtClean="0"/>
                        <a:t>9</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dirty="0" smtClean="0"/>
                        <a:t>Data Analysis</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lvl="1" indent="0" algn="just">
                        <a:buFontTx/>
                        <a:buNone/>
                      </a:pPr>
                      <a:r>
                        <a:rPr lang="en-GB" sz="1600" dirty="0" smtClean="0"/>
                        <a:t>Develop an automated Fraud Detection Methodology and Implementation</a:t>
                      </a:r>
                      <a:endParaRPr lang="en-GB" sz="1600" dirty="0" smtClean="0">
                        <a:latin typeface="Arial" panose="020B0604020202020204" pitchFamily="34" charset="0"/>
                        <a:cs typeface="Arial" panose="020B0604020202020204" pitchFamily="34" charset="0"/>
                      </a:endParaRPr>
                    </a:p>
                  </a:txBody>
                  <a:tcPr/>
                </a:tc>
              </a:tr>
              <a:tr h="386546">
                <a:tc>
                  <a:txBody>
                    <a:bodyPr/>
                    <a:lstStyle/>
                    <a:p>
                      <a:pPr marL="0" marR="0" lvl="1" indent="0" algn="ctr" defTabSz="914391" rtl="0" eaLnBrk="1" fontAlgn="auto" latinLnBrk="0" hangingPunct="1">
                        <a:lnSpc>
                          <a:spcPct val="100000"/>
                        </a:lnSpc>
                        <a:spcBef>
                          <a:spcPts val="0"/>
                        </a:spcBef>
                        <a:spcAft>
                          <a:spcPts val="0"/>
                        </a:spcAft>
                        <a:buClrTx/>
                        <a:buSzTx/>
                        <a:buFontTx/>
                        <a:buNone/>
                        <a:tabLst/>
                        <a:defRPr/>
                      </a:pPr>
                      <a:r>
                        <a:rPr lang="en-ZA" sz="1600" kern="1200" dirty="0" smtClean="0"/>
                        <a:t>10</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dirty="0" smtClean="0"/>
                        <a:t>Response Programs </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just" defTabSz="914391" rtl="0" eaLnBrk="1" fontAlgn="auto" latinLnBrk="0" hangingPunct="1">
                        <a:lnSpc>
                          <a:spcPct val="100000"/>
                        </a:lnSpc>
                        <a:spcBef>
                          <a:spcPts val="0"/>
                        </a:spcBef>
                        <a:spcAft>
                          <a:spcPts val="0"/>
                        </a:spcAft>
                        <a:buClrTx/>
                        <a:buSzTx/>
                        <a:buFontTx/>
                        <a:buNone/>
                        <a:tabLst/>
                        <a:defRPr/>
                      </a:pPr>
                      <a:r>
                        <a:rPr lang="en-GB" sz="1600" dirty="0" smtClean="0"/>
                        <a:t>Investigation methodology, Accountability processes</a:t>
                      </a:r>
                      <a:endParaRPr lang="en-GB" sz="1600" dirty="0" smtClean="0">
                        <a:latin typeface="Arial" panose="020B0604020202020204" pitchFamily="34" charset="0"/>
                        <a:cs typeface="Arial" panose="020B0604020202020204" pitchFamily="34" charset="0"/>
                      </a:endParaRPr>
                    </a:p>
                  </a:txBody>
                  <a:tcPr/>
                </a:tc>
              </a:tr>
            </a:tbl>
          </a:graphicData>
        </a:graphic>
      </p:graphicFrame>
      <p:sp>
        <p:nvSpPr>
          <p:cNvPr id="3" name="Rectangle 2"/>
          <p:cNvSpPr/>
          <p:nvPr/>
        </p:nvSpPr>
        <p:spPr>
          <a:xfrm>
            <a:off x="152400" y="990600"/>
            <a:ext cx="5673348" cy="369332"/>
          </a:xfrm>
          <a:prstGeom prst="rect">
            <a:avLst/>
          </a:prstGeom>
        </p:spPr>
        <p:txBody>
          <a:bodyPr wrap="none">
            <a:spAutoFit/>
          </a:bodyPr>
          <a:lstStyle/>
          <a:p>
            <a:r>
              <a:rPr lang="en-ZA" b="1" dirty="0">
                <a:latin typeface="Arial" panose="020B0604020202020204" pitchFamily="34" charset="0"/>
                <a:cs typeface="Arial" panose="020B0604020202020204" pitchFamily="34" charset="0"/>
              </a:rPr>
              <a:t>Roll-Out of the DPW Fraud Risk Management Plan</a:t>
            </a:r>
          </a:p>
        </p:txBody>
      </p:sp>
    </p:spTree>
    <p:extLst>
      <p:ext uri="{BB962C8B-B14F-4D97-AF65-F5344CB8AC3E}">
        <p14:creationId xmlns:p14="http://schemas.microsoft.com/office/powerpoint/2010/main" xmlns="" val="1846201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11</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400" b="1" dirty="0" smtClean="0">
                <a:solidFill>
                  <a:schemeClr val="bg1"/>
                </a:solidFill>
                <a:latin typeface="+mn-lt"/>
                <a:ea typeface="Tahoma" pitchFamily="34" charset="0"/>
              </a:rPr>
              <a:t>Fraud Prevention Framework</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9761" y="990600"/>
            <a:ext cx="11887200" cy="4524315"/>
          </a:xfrm>
          <a:prstGeom prst="rect">
            <a:avLst/>
          </a:prstGeom>
        </p:spPr>
        <p:txBody>
          <a:bodyPr wrap="square">
            <a:spAutoFit/>
          </a:bodyPr>
          <a:lstStyle/>
          <a:p>
            <a:pPr algn="just"/>
            <a:r>
              <a:rPr lang="en-GB" b="1" dirty="0">
                <a:cs typeface="Arial" panose="020B0604020202020204" pitchFamily="34" charset="0"/>
              </a:rPr>
              <a:t>Fraud Risk </a:t>
            </a:r>
            <a:r>
              <a:rPr lang="en-GB" b="1" dirty="0" smtClean="0">
                <a:cs typeface="Arial" panose="020B0604020202020204" pitchFamily="34" charset="0"/>
              </a:rPr>
              <a:t>Management</a:t>
            </a:r>
            <a:endParaRPr lang="en-ZA" dirty="0">
              <a:cs typeface="Arial" panose="020B0604020202020204" pitchFamily="34" charset="0"/>
            </a:endParaRPr>
          </a:p>
          <a:p>
            <a:pPr marL="285750" lvl="0" indent="-285750" algn="just">
              <a:buFont typeface="Arial" panose="020B0604020202020204" pitchFamily="34" charset="0"/>
              <a:buChar char="•"/>
            </a:pPr>
            <a:r>
              <a:rPr lang="en-ZA" dirty="0">
                <a:solidFill>
                  <a:srgbClr val="FF0000"/>
                </a:solidFill>
                <a:cs typeface="Arial" panose="020B0604020202020204" pitchFamily="34" charset="0"/>
              </a:rPr>
              <a:t>Risk assessment at strategic and operational level of the Department</a:t>
            </a:r>
            <a:r>
              <a:rPr lang="en-ZA" dirty="0">
                <a:cs typeface="Arial" panose="020B0604020202020204" pitchFamily="34" charset="0"/>
              </a:rPr>
              <a:t> will include the assessment of fraud and identification of mitigating action plans and controls.</a:t>
            </a:r>
          </a:p>
          <a:p>
            <a:pPr algn="just"/>
            <a:endParaRPr lang="en-ZA" dirty="0">
              <a:cs typeface="Arial" panose="020B0604020202020204" pitchFamily="34" charset="0"/>
            </a:endParaRPr>
          </a:p>
          <a:p>
            <a:pPr algn="just"/>
            <a:r>
              <a:rPr lang="en-GB" b="1" dirty="0">
                <a:cs typeface="Arial" panose="020B0604020202020204" pitchFamily="34" charset="0"/>
              </a:rPr>
              <a:t>Integrated Strategy for Fraud Prevention and </a:t>
            </a:r>
            <a:r>
              <a:rPr lang="en-GB" b="1" dirty="0" smtClean="0">
                <a:cs typeface="Arial" panose="020B0604020202020204" pitchFamily="34" charset="0"/>
              </a:rPr>
              <a:t>Control</a:t>
            </a:r>
            <a:endParaRPr lang="en-ZA" dirty="0">
              <a:cs typeface="Arial" panose="020B0604020202020204" pitchFamily="34" charset="0"/>
            </a:endParaRPr>
          </a:p>
          <a:p>
            <a:pPr marL="285750" lvl="0" indent="-285750" algn="just">
              <a:buFont typeface="Arial" panose="020B0604020202020204" pitchFamily="34" charset="0"/>
              <a:buChar char="•"/>
            </a:pPr>
            <a:r>
              <a:rPr lang="en-ZA" dirty="0">
                <a:cs typeface="Arial" panose="020B0604020202020204" pitchFamily="34" charset="0"/>
              </a:rPr>
              <a:t>All </a:t>
            </a:r>
            <a:r>
              <a:rPr lang="en-ZA" dirty="0">
                <a:solidFill>
                  <a:srgbClr val="FF0000"/>
                </a:solidFill>
                <a:cs typeface="Arial" panose="020B0604020202020204" pitchFamily="34" charset="0"/>
              </a:rPr>
              <a:t>business units</a:t>
            </a:r>
            <a:r>
              <a:rPr lang="en-ZA" dirty="0">
                <a:cs typeface="Arial" panose="020B0604020202020204" pitchFamily="34" charset="0"/>
              </a:rPr>
              <a:t> within the Department will have to </a:t>
            </a:r>
            <a:r>
              <a:rPr lang="en-ZA" dirty="0">
                <a:solidFill>
                  <a:srgbClr val="FF0000"/>
                </a:solidFill>
                <a:cs typeface="Arial" panose="020B0604020202020204" pitchFamily="34" charset="0"/>
              </a:rPr>
              <a:t>align their financial and business internal control systems to the fraud prevention plan </a:t>
            </a:r>
            <a:r>
              <a:rPr lang="en-ZA" dirty="0">
                <a:cs typeface="Arial" panose="020B0604020202020204" pitchFamily="34" charset="0"/>
              </a:rPr>
              <a:t>putting in place key controls that specifically address the risk of fraud.</a:t>
            </a:r>
          </a:p>
          <a:p>
            <a:pPr algn="just"/>
            <a:endParaRPr lang="en-ZA" dirty="0">
              <a:cs typeface="Arial" panose="020B0604020202020204" pitchFamily="34" charset="0"/>
            </a:endParaRPr>
          </a:p>
          <a:p>
            <a:pPr algn="just"/>
            <a:r>
              <a:rPr lang="en-GB" b="1" dirty="0">
                <a:cs typeface="Arial" panose="020B0604020202020204" pitchFamily="34" charset="0"/>
              </a:rPr>
              <a:t>Develop an Ownership Structure from the Top to the Bottom of the </a:t>
            </a:r>
            <a:r>
              <a:rPr lang="en-GB" b="1" dirty="0" smtClean="0">
                <a:cs typeface="Arial" panose="020B0604020202020204" pitchFamily="34" charset="0"/>
              </a:rPr>
              <a:t>Department</a:t>
            </a:r>
            <a:endParaRPr lang="en-ZA" dirty="0">
              <a:cs typeface="Arial" panose="020B0604020202020204" pitchFamily="34" charset="0"/>
            </a:endParaRPr>
          </a:p>
          <a:p>
            <a:pPr marL="285750" lvl="0" indent="-285750" algn="just">
              <a:buFont typeface="Arial" panose="020B0604020202020204" pitchFamily="34" charset="0"/>
              <a:buChar char="•"/>
            </a:pPr>
            <a:r>
              <a:rPr lang="en-ZA" dirty="0">
                <a:solidFill>
                  <a:srgbClr val="FF0000"/>
                </a:solidFill>
                <a:cs typeface="Arial" panose="020B0604020202020204" pitchFamily="34" charset="0"/>
              </a:rPr>
              <a:t>Branches will be responsible for implementation of the fraud prevention plan</a:t>
            </a:r>
            <a:r>
              <a:rPr lang="en-ZA" dirty="0">
                <a:cs typeface="Arial" panose="020B0604020202020204" pitchFamily="34" charset="0"/>
              </a:rPr>
              <a:t> within their area of responsibility.</a:t>
            </a:r>
          </a:p>
          <a:p>
            <a:pPr lvl="0" algn="just"/>
            <a:endParaRPr lang="en-GB" b="1" dirty="0" smtClean="0">
              <a:solidFill>
                <a:prstClr val="black"/>
              </a:solidFill>
              <a:cs typeface="Arial" panose="020B0604020202020204" pitchFamily="34" charset="0"/>
            </a:endParaRPr>
          </a:p>
          <a:p>
            <a:pPr lvl="0" algn="just"/>
            <a:r>
              <a:rPr lang="en-GB" b="1" dirty="0" smtClean="0">
                <a:solidFill>
                  <a:prstClr val="black"/>
                </a:solidFill>
                <a:cs typeface="Arial" panose="020B0604020202020204" pitchFamily="34" charset="0"/>
              </a:rPr>
              <a:t>Sound </a:t>
            </a:r>
            <a:r>
              <a:rPr lang="en-GB" b="1" dirty="0">
                <a:solidFill>
                  <a:prstClr val="black"/>
                </a:solidFill>
                <a:cs typeface="Arial" panose="020B0604020202020204" pitchFamily="34" charset="0"/>
              </a:rPr>
              <a:t>Operational Control </a:t>
            </a:r>
            <a:r>
              <a:rPr lang="en-GB" b="1" dirty="0" smtClean="0">
                <a:solidFill>
                  <a:prstClr val="black"/>
                </a:solidFill>
                <a:cs typeface="Arial" panose="020B0604020202020204" pitchFamily="34" charset="0"/>
              </a:rPr>
              <a:t>Procedures</a:t>
            </a:r>
            <a:endParaRPr lang="en-ZA" b="1" dirty="0">
              <a:solidFill>
                <a:prstClr val="black"/>
              </a:solidFill>
              <a:cs typeface="Arial" panose="020B0604020202020204" pitchFamily="34" charset="0"/>
            </a:endParaRPr>
          </a:p>
          <a:p>
            <a:pPr marL="285750" lvl="0" indent="-285750" algn="just">
              <a:buFont typeface="Arial" panose="020B0604020202020204" pitchFamily="34" charset="0"/>
              <a:buChar char="•"/>
            </a:pPr>
            <a:r>
              <a:rPr lang="en-ZA" dirty="0">
                <a:solidFill>
                  <a:prstClr val="black"/>
                </a:solidFill>
                <a:cs typeface="Arial" panose="020B0604020202020204" pitchFamily="34" charset="0"/>
              </a:rPr>
              <a:t>Management must put in place </a:t>
            </a:r>
            <a:r>
              <a:rPr lang="en-ZA" dirty="0">
                <a:solidFill>
                  <a:srgbClr val="FF0000"/>
                </a:solidFill>
                <a:cs typeface="Arial" panose="020B0604020202020204" pitchFamily="34" charset="0"/>
              </a:rPr>
              <a:t>basic internal controls to prevent and detect fraud and corruption</a:t>
            </a:r>
          </a:p>
          <a:p>
            <a:pPr lvl="0" algn="just"/>
            <a:endParaRPr lang="en-ZA" dirty="0">
              <a:solidFill>
                <a:prstClr val="black"/>
              </a:solidFill>
              <a:cs typeface="Arial" panose="020B0604020202020204" pitchFamily="34" charset="0"/>
            </a:endParaRPr>
          </a:p>
          <a:p>
            <a:pPr lvl="0" algn="just"/>
            <a:r>
              <a:rPr lang="en-GB" b="1" dirty="0">
                <a:solidFill>
                  <a:prstClr val="black"/>
                </a:solidFill>
                <a:cs typeface="Arial" panose="020B0604020202020204" pitchFamily="34" charset="0"/>
              </a:rPr>
              <a:t>Periodic Reports on the effectiveness of risk control </a:t>
            </a:r>
            <a:r>
              <a:rPr lang="en-GB" b="1" dirty="0" smtClean="0">
                <a:solidFill>
                  <a:prstClr val="black"/>
                </a:solidFill>
                <a:cs typeface="Arial" panose="020B0604020202020204" pitchFamily="34" charset="0"/>
              </a:rPr>
              <a:t>effectiveness</a:t>
            </a:r>
            <a:endParaRPr lang="en-ZA" b="1" dirty="0">
              <a:solidFill>
                <a:prstClr val="black"/>
              </a:solidFill>
              <a:cs typeface="Arial" panose="020B0604020202020204" pitchFamily="34" charset="0"/>
            </a:endParaRPr>
          </a:p>
          <a:p>
            <a:pPr marL="285750" lvl="0" indent="-285750" algn="just">
              <a:buFont typeface="Arial" panose="020B0604020202020204" pitchFamily="34" charset="0"/>
              <a:buChar char="•"/>
            </a:pPr>
            <a:r>
              <a:rPr lang="en-US" dirty="0">
                <a:solidFill>
                  <a:prstClr val="black"/>
                </a:solidFill>
                <a:cs typeface="Arial" panose="020B0604020202020204" pitchFamily="34" charset="0"/>
              </a:rPr>
              <a:t>As part of the risk monitoring, management will be required to </a:t>
            </a:r>
            <a:r>
              <a:rPr lang="en-US" dirty="0">
                <a:solidFill>
                  <a:srgbClr val="FF0000"/>
                </a:solidFill>
                <a:cs typeface="Arial" panose="020B0604020202020204" pitchFamily="34" charset="0"/>
              </a:rPr>
              <a:t>report periodically on the risk control effectiveness</a:t>
            </a:r>
            <a:endParaRPr lang="en-ZA" dirty="0">
              <a:solidFill>
                <a:srgbClr val="FF0000"/>
              </a:solidFill>
              <a:cs typeface="Arial" panose="020B0604020202020204" pitchFamily="34" charset="0"/>
            </a:endParaRPr>
          </a:p>
        </p:txBody>
      </p:sp>
    </p:spTree>
    <p:extLst>
      <p:ext uri="{BB962C8B-B14F-4D97-AF65-F5344CB8AC3E}">
        <p14:creationId xmlns:p14="http://schemas.microsoft.com/office/powerpoint/2010/main" xmlns="" val="969137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12</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400" b="1" dirty="0" smtClean="0">
                <a:solidFill>
                  <a:schemeClr val="bg1"/>
                </a:solidFill>
                <a:latin typeface="+mn-lt"/>
                <a:ea typeface="Tahoma" pitchFamily="34" charset="0"/>
              </a:rPr>
              <a:t>High Fraud Risks</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915778"/>
            <a:ext cx="11887200" cy="369332"/>
          </a:xfrm>
          <a:prstGeom prst="rect">
            <a:avLst/>
          </a:prstGeom>
        </p:spPr>
        <p:txBody>
          <a:bodyPr wrap="square">
            <a:spAutoFit/>
          </a:bodyPr>
          <a:lstStyle/>
          <a:p>
            <a:r>
              <a:rPr lang="en-ZA" dirty="0">
                <a:cs typeface="Arial" panose="020B0604020202020204" pitchFamily="34" charset="0"/>
              </a:rPr>
              <a:t>Currently the DPW Fraud Risk Register contains 10 </a:t>
            </a:r>
            <a:r>
              <a:rPr lang="en-ZA" dirty="0">
                <a:solidFill>
                  <a:srgbClr val="FF0000"/>
                </a:solidFill>
                <a:cs typeface="Arial" panose="020B0604020202020204" pitchFamily="34" charset="0"/>
              </a:rPr>
              <a:t>high fraud risks </a:t>
            </a:r>
            <a:r>
              <a:rPr lang="en-ZA" dirty="0">
                <a:cs typeface="Arial" panose="020B0604020202020204" pitchFamily="34" charset="0"/>
              </a:rPr>
              <a:t>identified through the fraud Risk Process</a:t>
            </a:r>
          </a:p>
        </p:txBody>
      </p:sp>
      <p:graphicFrame>
        <p:nvGraphicFramePr>
          <p:cNvPr id="8" name="Table 7"/>
          <p:cNvGraphicFramePr>
            <a:graphicFrameLocks noGrp="1"/>
          </p:cNvGraphicFramePr>
          <p:nvPr>
            <p:extLst>
              <p:ext uri="{D42A27DB-BD31-4B8C-83A1-F6EECF244321}">
                <p14:modId xmlns:p14="http://schemas.microsoft.com/office/powerpoint/2010/main" xmlns="" val="226459165"/>
              </p:ext>
            </p:extLst>
          </p:nvPr>
        </p:nvGraphicFramePr>
        <p:xfrm>
          <a:off x="228600" y="1386994"/>
          <a:ext cx="9067800" cy="4960223"/>
        </p:xfrm>
        <a:graphic>
          <a:graphicData uri="http://schemas.openxmlformats.org/drawingml/2006/table">
            <a:tbl>
              <a:tblPr firstRow="1" firstCol="1" bandRow="1">
                <a:tableStyleId>{72833802-FEF1-4C79-8D5D-14CF1EAF98D9}</a:tableStyleId>
              </a:tblPr>
              <a:tblGrid>
                <a:gridCol w="1120134">
                  <a:extLst>
                    <a:ext uri="{9D8B030D-6E8A-4147-A177-3AD203B41FA5}">
                      <a16:colId xmlns:a16="http://schemas.microsoft.com/office/drawing/2014/main" xmlns="" val="4211228259"/>
                    </a:ext>
                  </a:extLst>
                </a:gridCol>
                <a:gridCol w="7947666">
                  <a:extLst>
                    <a:ext uri="{9D8B030D-6E8A-4147-A177-3AD203B41FA5}">
                      <a16:colId xmlns:a16="http://schemas.microsoft.com/office/drawing/2014/main" xmlns="" val="3571459770"/>
                    </a:ext>
                  </a:extLst>
                </a:gridCol>
              </a:tblGrid>
              <a:tr h="381354">
                <a:tc>
                  <a:txBody>
                    <a:bodyPr/>
                    <a:lstStyle/>
                    <a:p>
                      <a:pPr algn="l">
                        <a:lnSpc>
                          <a:spcPct val="107000"/>
                        </a:lnSpc>
                        <a:spcAft>
                          <a:spcPts val="0"/>
                        </a:spcAft>
                      </a:pPr>
                      <a:r>
                        <a:rPr lang="en-GB" sz="1600" dirty="0">
                          <a:effectLst/>
                        </a:rPr>
                        <a:t>Risk No</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126" marR="68126" marT="0" marB="0" anchor="ctr"/>
                </a:tc>
                <a:tc>
                  <a:txBody>
                    <a:bodyPr/>
                    <a:lstStyle/>
                    <a:p>
                      <a:pPr algn="l">
                        <a:lnSpc>
                          <a:spcPct val="107000"/>
                        </a:lnSpc>
                        <a:spcAft>
                          <a:spcPts val="0"/>
                        </a:spcAft>
                      </a:pPr>
                      <a:r>
                        <a:rPr lang="en-GB" sz="1600" dirty="0">
                          <a:effectLst/>
                        </a:rPr>
                        <a:t>Risk Title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126" marR="68126" marT="0" marB="0" anchor="ctr"/>
                </a:tc>
                <a:extLst>
                  <a:ext uri="{0D108BD9-81ED-4DB2-BD59-A6C34878D82A}">
                    <a16:rowId xmlns:a16="http://schemas.microsoft.com/office/drawing/2014/main" xmlns="" val="3379803038"/>
                  </a:ext>
                </a:extLst>
              </a:tr>
              <a:tr h="434912">
                <a:tc>
                  <a:txBody>
                    <a:bodyPr/>
                    <a:lstStyle/>
                    <a:p>
                      <a:pPr algn="l" defTabSz="914400" rtl="0" eaLnBrk="1" latinLnBrk="0" hangingPunct="1">
                        <a:lnSpc>
                          <a:spcPct val="107000"/>
                        </a:lnSpc>
                        <a:spcBef>
                          <a:spcPct val="0"/>
                        </a:spcBef>
                        <a:spcAft>
                          <a:spcPts val="0"/>
                        </a:spcAft>
                        <a:buNone/>
                      </a:pPr>
                      <a:r>
                        <a:rPr lang="en-GB" sz="1600" kern="1200" dirty="0"/>
                        <a:t>1</a:t>
                      </a:r>
                      <a:endParaRPr lang="en-GB" sz="1600" b="1" kern="1200" dirty="0">
                        <a:solidFill>
                          <a:schemeClr val="tx1"/>
                        </a:solidFill>
                        <a:latin typeface="Arial" panose="020B0604020202020204" pitchFamily="34" charset="0"/>
                        <a:ea typeface="Calibri"/>
                        <a:cs typeface="Arial" panose="020B0604020202020204" pitchFamily="34" charset="0"/>
                      </a:endParaRPr>
                    </a:p>
                  </a:txBody>
                  <a:tcPr marL="68126" marR="68126" marT="0" marB="0" anchor="ctr"/>
                </a:tc>
                <a:tc>
                  <a:txBody>
                    <a:bodyPr/>
                    <a:lstStyle/>
                    <a:p>
                      <a:pPr marL="0" marR="0" indent="0" algn="l" defTabSz="914400" rtl="0" eaLnBrk="1" fontAlgn="auto" latinLnBrk="0" hangingPunct="1">
                        <a:lnSpc>
                          <a:spcPct val="107000"/>
                        </a:lnSpc>
                        <a:spcBef>
                          <a:spcPct val="0"/>
                        </a:spcBef>
                        <a:spcAft>
                          <a:spcPts val="0"/>
                        </a:spcAft>
                        <a:buClrTx/>
                        <a:buSzTx/>
                        <a:buFontTx/>
                        <a:buNone/>
                        <a:tabLst/>
                        <a:defRPr/>
                      </a:pPr>
                      <a:r>
                        <a:rPr lang="en-ZA" sz="1600" dirty="0" smtClean="0"/>
                        <a:t>Abuse of unscheduled maintenance</a:t>
                      </a:r>
                      <a:endParaRPr lang="en-ZA" sz="1600" dirty="0" smtClean="0">
                        <a:latin typeface="Arial" panose="020B0604020202020204" pitchFamily="34" charset="0"/>
                        <a:cs typeface="Arial" panose="020B0604020202020204" pitchFamily="34" charset="0"/>
                      </a:endParaRPr>
                    </a:p>
                  </a:txBody>
                  <a:tcPr marL="68126" marR="68126" marT="0" marB="0" anchor="ctr">
                    <a:solidFill>
                      <a:schemeClr val="accent2">
                        <a:lumMod val="40000"/>
                        <a:lumOff val="60000"/>
                      </a:schemeClr>
                    </a:solidFill>
                  </a:tcPr>
                </a:tc>
                <a:extLst>
                  <a:ext uri="{0D108BD9-81ED-4DB2-BD59-A6C34878D82A}">
                    <a16:rowId xmlns:a16="http://schemas.microsoft.com/office/drawing/2014/main" xmlns="" val="4199028032"/>
                  </a:ext>
                </a:extLst>
              </a:tr>
              <a:tr h="403852">
                <a:tc>
                  <a:txBody>
                    <a:bodyPr/>
                    <a:lstStyle/>
                    <a:p>
                      <a:pPr algn="l" defTabSz="914400" rtl="0" eaLnBrk="1" latinLnBrk="0" hangingPunct="1">
                        <a:lnSpc>
                          <a:spcPct val="107000"/>
                        </a:lnSpc>
                        <a:spcBef>
                          <a:spcPct val="0"/>
                        </a:spcBef>
                        <a:spcAft>
                          <a:spcPts val="0"/>
                        </a:spcAft>
                        <a:buNone/>
                      </a:pPr>
                      <a:r>
                        <a:rPr lang="en-GB" sz="1600" kern="1200" dirty="0"/>
                        <a:t>2</a:t>
                      </a:r>
                      <a:endParaRPr lang="en-GB" sz="1600" b="1" kern="1200" dirty="0">
                        <a:solidFill>
                          <a:schemeClr val="tx1"/>
                        </a:solidFill>
                        <a:latin typeface="Arial" panose="020B0604020202020204" pitchFamily="34" charset="0"/>
                        <a:ea typeface="Calibri"/>
                        <a:cs typeface="Arial" panose="020B0604020202020204" pitchFamily="34" charset="0"/>
                      </a:endParaRPr>
                    </a:p>
                  </a:txBody>
                  <a:tcPr marL="68126" marR="68126" marT="0" marB="0" anchor="ctr"/>
                </a:tc>
                <a:tc>
                  <a:txBody>
                    <a:bodyPr/>
                    <a:lstStyle/>
                    <a:p>
                      <a:pPr marL="0" marR="0" indent="0" algn="l" defTabSz="914400" rtl="0" eaLnBrk="1" fontAlgn="auto" latinLnBrk="0" hangingPunct="1">
                        <a:lnSpc>
                          <a:spcPct val="107000"/>
                        </a:lnSpc>
                        <a:spcBef>
                          <a:spcPct val="0"/>
                        </a:spcBef>
                        <a:spcAft>
                          <a:spcPts val="0"/>
                        </a:spcAft>
                        <a:buClrTx/>
                        <a:buSzTx/>
                        <a:buFontTx/>
                        <a:buNone/>
                        <a:tabLst/>
                        <a:defRPr/>
                      </a:pPr>
                      <a:r>
                        <a:rPr lang="en-ZA" sz="1600" dirty="0" smtClean="0"/>
                        <a:t>Collusion between DPW officials and contractors</a:t>
                      </a:r>
                      <a:endParaRPr lang="en-ZA" sz="1600" dirty="0" smtClean="0">
                        <a:latin typeface="Arial" panose="020B0604020202020204" pitchFamily="34" charset="0"/>
                        <a:cs typeface="Arial" panose="020B0604020202020204" pitchFamily="34" charset="0"/>
                      </a:endParaRPr>
                    </a:p>
                  </a:txBody>
                  <a:tcPr marL="68126" marR="68126" marT="0" marB="0" anchor="ctr">
                    <a:solidFill>
                      <a:schemeClr val="accent2">
                        <a:lumMod val="40000"/>
                        <a:lumOff val="60000"/>
                      </a:schemeClr>
                    </a:solidFill>
                  </a:tcPr>
                </a:tc>
                <a:extLst>
                  <a:ext uri="{0D108BD9-81ED-4DB2-BD59-A6C34878D82A}">
                    <a16:rowId xmlns:a16="http://schemas.microsoft.com/office/drawing/2014/main" xmlns="" val="142650366"/>
                  </a:ext>
                </a:extLst>
              </a:tr>
              <a:tr h="535470">
                <a:tc>
                  <a:txBody>
                    <a:bodyPr/>
                    <a:lstStyle/>
                    <a:p>
                      <a:pPr algn="l" defTabSz="914400" rtl="0" eaLnBrk="1" latinLnBrk="0" hangingPunct="1">
                        <a:lnSpc>
                          <a:spcPct val="107000"/>
                        </a:lnSpc>
                        <a:spcBef>
                          <a:spcPct val="0"/>
                        </a:spcBef>
                        <a:spcAft>
                          <a:spcPts val="0"/>
                        </a:spcAft>
                        <a:buNone/>
                      </a:pPr>
                      <a:r>
                        <a:rPr lang="en-GB" sz="1600" kern="1200" dirty="0"/>
                        <a:t>3</a:t>
                      </a:r>
                      <a:endParaRPr lang="en-GB" sz="1600" b="1" kern="1200" dirty="0">
                        <a:solidFill>
                          <a:schemeClr val="tx1"/>
                        </a:solidFill>
                        <a:latin typeface="Arial" panose="020B0604020202020204" pitchFamily="34" charset="0"/>
                        <a:ea typeface="Calibri"/>
                        <a:cs typeface="Arial" panose="020B0604020202020204" pitchFamily="34" charset="0"/>
                      </a:endParaRPr>
                    </a:p>
                  </a:txBody>
                  <a:tcPr marL="68126" marR="68126" marT="0" marB="0" anchor="ctr"/>
                </a:tc>
                <a:tc>
                  <a:txBody>
                    <a:bodyPr/>
                    <a:lstStyle/>
                    <a:p>
                      <a:pPr marL="0" marR="0" indent="0" algn="l" defTabSz="914400" rtl="0" eaLnBrk="1" fontAlgn="auto" latinLnBrk="0" hangingPunct="1">
                        <a:lnSpc>
                          <a:spcPct val="107000"/>
                        </a:lnSpc>
                        <a:spcBef>
                          <a:spcPct val="0"/>
                        </a:spcBef>
                        <a:spcAft>
                          <a:spcPts val="0"/>
                        </a:spcAft>
                        <a:buClrTx/>
                        <a:buSzTx/>
                        <a:buFontTx/>
                        <a:buNone/>
                        <a:tabLst/>
                        <a:defRPr/>
                      </a:pPr>
                      <a:r>
                        <a:rPr lang="en-ZA" sz="1600" dirty="0" smtClean="0"/>
                        <a:t>Inflation of prices</a:t>
                      </a:r>
                      <a:r>
                        <a:rPr lang="en-ZA" sz="1600" baseline="0" dirty="0" smtClean="0"/>
                        <a:t> and scope of work</a:t>
                      </a:r>
                      <a:endParaRPr lang="en-ZA" sz="1600" dirty="0" smtClean="0">
                        <a:latin typeface="Arial" panose="020B0604020202020204" pitchFamily="34" charset="0"/>
                        <a:cs typeface="Arial" panose="020B0604020202020204" pitchFamily="34" charset="0"/>
                      </a:endParaRPr>
                    </a:p>
                  </a:txBody>
                  <a:tcPr marL="68126" marR="68126" marT="0" marB="0" anchor="ctr">
                    <a:solidFill>
                      <a:schemeClr val="accent2">
                        <a:lumMod val="40000"/>
                        <a:lumOff val="60000"/>
                      </a:schemeClr>
                    </a:solidFill>
                  </a:tcPr>
                </a:tc>
                <a:extLst>
                  <a:ext uri="{0D108BD9-81ED-4DB2-BD59-A6C34878D82A}">
                    <a16:rowId xmlns:a16="http://schemas.microsoft.com/office/drawing/2014/main" xmlns="" val="3205813019"/>
                  </a:ext>
                </a:extLst>
              </a:tr>
              <a:tr h="462792">
                <a:tc>
                  <a:txBody>
                    <a:bodyPr/>
                    <a:lstStyle/>
                    <a:p>
                      <a:pPr algn="l">
                        <a:lnSpc>
                          <a:spcPct val="107000"/>
                        </a:lnSpc>
                        <a:spcAft>
                          <a:spcPts val="0"/>
                        </a:spcAft>
                      </a:pPr>
                      <a:r>
                        <a:rPr lang="en-GB" sz="1600" dirty="0">
                          <a:effectLst/>
                        </a:rPr>
                        <a:t>4</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126" marR="68126" marT="0" marB="0" anchor="ctr"/>
                </a:tc>
                <a:tc>
                  <a:txBody>
                    <a:bodyPr/>
                    <a:lstStyle/>
                    <a:p>
                      <a:pPr marL="0" marR="0" indent="0" algn="l" defTabSz="914391" rtl="0" eaLnBrk="1" fontAlgn="auto" latinLnBrk="0" hangingPunct="1">
                        <a:lnSpc>
                          <a:spcPct val="107000"/>
                        </a:lnSpc>
                        <a:spcBef>
                          <a:spcPts val="0"/>
                        </a:spcBef>
                        <a:spcAft>
                          <a:spcPts val="0"/>
                        </a:spcAft>
                        <a:buClrTx/>
                        <a:buSzTx/>
                        <a:buFontTx/>
                        <a:buNone/>
                        <a:tabLst/>
                        <a:defRPr/>
                      </a:pPr>
                      <a:r>
                        <a:rPr lang="en-ZA" sz="1600" dirty="0" smtClean="0"/>
                        <a:t>Conflict of interest</a:t>
                      </a:r>
                      <a:endParaRPr lang="en-ZA" sz="1600" dirty="0" smtClean="0">
                        <a:latin typeface="Arial" panose="020B0604020202020204" pitchFamily="34" charset="0"/>
                        <a:cs typeface="Arial" panose="020B0604020202020204" pitchFamily="34" charset="0"/>
                      </a:endParaRPr>
                    </a:p>
                  </a:txBody>
                  <a:tcPr marL="68126" marR="68126" marT="0" marB="0" anchor="ctr">
                    <a:solidFill>
                      <a:schemeClr val="accent6">
                        <a:lumMod val="60000"/>
                        <a:lumOff val="40000"/>
                      </a:schemeClr>
                    </a:solidFill>
                  </a:tcPr>
                </a:tc>
                <a:extLst>
                  <a:ext uri="{0D108BD9-81ED-4DB2-BD59-A6C34878D82A}">
                    <a16:rowId xmlns:a16="http://schemas.microsoft.com/office/drawing/2014/main" xmlns="" val="8895585"/>
                  </a:ext>
                </a:extLst>
              </a:tr>
              <a:tr h="433648">
                <a:tc>
                  <a:txBody>
                    <a:bodyPr/>
                    <a:lstStyle/>
                    <a:p>
                      <a:pPr algn="l">
                        <a:lnSpc>
                          <a:spcPct val="107000"/>
                        </a:lnSpc>
                        <a:spcAft>
                          <a:spcPts val="0"/>
                        </a:spcAft>
                      </a:pPr>
                      <a:r>
                        <a:rPr lang="en-GB" sz="1600" dirty="0">
                          <a:effectLst/>
                        </a:rPr>
                        <a:t>5</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126" marR="68126" marT="0" marB="0" anchor="ctr"/>
                </a:tc>
                <a:tc>
                  <a:txBody>
                    <a:bodyPr/>
                    <a:lstStyle/>
                    <a:p>
                      <a:pPr marL="0" marR="0" indent="0" algn="l" defTabSz="914391" rtl="0" eaLnBrk="1" fontAlgn="auto" latinLnBrk="0" hangingPunct="1">
                        <a:lnSpc>
                          <a:spcPct val="107000"/>
                        </a:lnSpc>
                        <a:spcBef>
                          <a:spcPts val="0"/>
                        </a:spcBef>
                        <a:spcAft>
                          <a:spcPts val="0"/>
                        </a:spcAft>
                        <a:buClrTx/>
                        <a:buSzTx/>
                        <a:buFontTx/>
                        <a:buNone/>
                        <a:tabLst/>
                        <a:defRPr/>
                      </a:pPr>
                      <a:r>
                        <a:rPr lang="en-ZA" sz="1600" dirty="0" smtClean="0"/>
                        <a:t>Irregular award of tender contracts</a:t>
                      </a:r>
                      <a:endParaRPr lang="en-ZA" sz="1600" dirty="0" smtClean="0">
                        <a:latin typeface="Arial" panose="020B0604020202020204" pitchFamily="34" charset="0"/>
                        <a:cs typeface="Arial" panose="020B0604020202020204" pitchFamily="34" charset="0"/>
                      </a:endParaRPr>
                    </a:p>
                  </a:txBody>
                  <a:tcPr marL="68126" marR="68126" marT="0" marB="0" anchor="ctr">
                    <a:solidFill>
                      <a:schemeClr val="accent1">
                        <a:lumMod val="40000"/>
                        <a:lumOff val="60000"/>
                      </a:schemeClr>
                    </a:solidFill>
                  </a:tcPr>
                </a:tc>
                <a:extLst>
                  <a:ext uri="{0D108BD9-81ED-4DB2-BD59-A6C34878D82A}">
                    <a16:rowId xmlns:a16="http://schemas.microsoft.com/office/drawing/2014/main" xmlns="" val="4084717107"/>
                  </a:ext>
                </a:extLst>
              </a:tr>
              <a:tr h="528960">
                <a:tc>
                  <a:txBody>
                    <a:bodyPr/>
                    <a:lstStyle/>
                    <a:p>
                      <a:pPr algn="l">
                        <a:lnSpc>
                          <a:spcPct val="107000"/>
                        </a:lnSpc>
                        <a:spcAft>
                          <a:spcPts val="0"/>
                        </a:spcAft>
                      </a:pPr>
                      <a:r>
                        <a:rPr lang="en-GB" sz="1600" dirty="0">
                          <a:effectLst/>
                        </a:rPr>
                        <a:t>6</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126" marR="68126" marT="0" marB="0" anchor="ctr"/>
                </a:tc>
                <a:tc>
                  <a:txBody>
                    <a:bodyPr/>
                    <a:lstStyle/>
                    <a:p>
                      <a:pPr marL="0" marR="0" indent="0" algn="l" defTabSz="914391" rtl="0" eaLnBrk="1" fontAlgn="auto" latinLnBrk="0" hangingPunct="1">
                        <a:lnSpc>
                          <a:spcPct val="107000"/>
                        </a:lnSpc>
                        <a:spcBef>
                          <a:spcPts val="0"/>
                        </a:spcBef>
                        <a:spcAft>
                          <a:spcPts val="0"/>
                        </a:spcAft>
                        <a:buClrTx/>
                        <a:buSzTx/>
                        <a:buFontTx/>
                        <a:buNone/>
                        <a:tabLst/>
                        <a:defRPr/>
                      </a:pPr>
                      <a:r>
                        <a:rPr lang="en-ZA" sz="1600" dirty="0" smtClean="0"/>
                        <a:t>Constructions Projects Mismanagement</a:t>
                      </a:r>
                      <a:endParaRPr lang="en-ZA" sz="1600" dirty="0" smtClean="0">
                        <a:latin typeface="Arial" panose="020B0604020202020204" pitchFamily="34" charset="0"/>
                        <a:cs typeface="Arial" panose="020B0604020202020204" pitchFamily="34" charset="0"/>
                      </a:endParaRPr>
                    </a:p>
                  </a:txBody>
                  <a:tcPr marL="68126" marR="68126" marT="0" marB="0" anchor="ctr">
                    <a:solidFill>
                      <a:schemeClr val="accent1">
                        <a:lumMod val="40000"/>
                        <a:lumOff val="60000"/>
                      </a:schemeClr>
                    </a:solidFill>
                  </a:tcPr>
                </a:tc>
                <a:extLst>
                  <a:ext uri="{0D108BD9-81ED-4DB2-BD59-A6C34878D82A}">
                    <a16:rowId xmlns:a16="http://schemas.microsoft.com/office/drawing/2014/main" xmlns="" val="3500446750"/>
                  </a:ext>
                </a:extLst>
              </a:tr>
              <a:tr h="446904">
                <a:tc>
                  <a:txBody>
                    <a:bodyPr/>
                    <a:lstStyle/>
                    <a:p>
                      <a:pPr algn="l">
                        <a:lnSpc>
                          <a:spcPct val="107000"/>
                        </a:lnSpc>
                        <a:spcAft>
                          <a:spcPts val="0"/>
                        </a:spcAft>
                      </a:pPr>
                      <a:r>
                        <a:rPr lang="en-GB" sz="1600" dirty="0">
                          <a:effectLst/>
                        </a:rPr>
                        <a:t>7</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126" marR="68126" marT="0" marB="0" anchor="ctr"/>
                </a:tc>
                <a:tc>
                  <a:txBody>
                    <a:bodyPr/>
                    <a:lstStyle/>
                    <a:p>
                      <a:pPr marL="0" marR="0" indent="0" algn="l" defTabSz="914391" rtl="0" eaLnBrk="1" fontAlgn="auto" latinLnBrk="0" hangingPunct="1">
                        <a:lnSpc>
                          <a:spcPct val="107000"/>
                        </a:lnSpc>
                        <a:spcBef>
                          <a:spcPts val="0"/>
                        </a:spcBef>
                        <a:spcAft>
                          <a:spcPts val="0"/>
                        </a:spcAft>
                        <a:buClrTx/>
                        <a:buSzTx/>
                        <a:buFontTx/>
                        <a:buNone/>
                        <a:tabLst/>
                        <a:defRPr/>
                      </a:pPr>
                      <a:r>
                        <a:rPr lang="en-ZA" sz="1600" dirty="0" smtClean="0"/>
                        <a:t>Duplicate payments</a:t>
                      </a:r>
                      <a:endParaRPr lang="en-ZA" sz="1600" dirty="0" smtClean="0">
                        <a:latin typeface="Arial" panose="020B0604020202020204" pitchFamily="34" charset="0"/>
                        <a:cs typeface="Arial" panose="020B0604020202020204" pitchFamily="34" charset="0"/>
                      </a:endParaRPr>
                    </a:p>
                  </a:txBody>
                  <a:tcPr marL="68126" marR="68126" marT="0" marB="0" anchor="ctr">
                    <a:solidFill>
                      <a:schemeClr val="accent1">
                        <a:lumMod val="40000"/>
                        <a:lumOff val="60000"/>
                      </a:schemeClr>
                    </a:solidFill>
                  </a:tcPr>
                </a:tc>
                <a:extLst>
                  <a:ext uri="{0D108BD9-81ED-4DB2-BD59-A6C34878D82A}">
                    <a16:rowId xmlns:a16="http://schemas.microsoft.com/office/drawing/2014/main" xmlns="" val="3876799854"/>
                  </a:ext>
                </a:extLst>
              </a:tr>
              <a:tr h="435541">
                <a:tc>
                  <a:txBody>
                    <a:bodyPr/>
                    <a:lstStyle/>
                    <a:p>
                      <a:pPr algn="l">
                        <a:lnSpc>
                          <a:spcPct val="107000"/>
                        </a:lnSpc>
                        <a:spcAft>
                          <a:spcPts val="0"/>
                        </a:spcAft>
                      </a:pPr>
                      <a:r>
                        <a:rPr lang="en-GB" sz="1600" dirty="0">
                          <a:effectLst/>
                        </a:rPr>
                        <a:t>8</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126" marR="68126" marT="0" marB="0" anchor="ctr"/>
                </a:tc>
                <a:tc>
                  <a:txBody>
                    <a:bodyPr/>
                    <a:lstStyle/>
                    <a:p>
                      <a:pPr marL="0" marR="0" indent="0" algn="l" defTabSz="914391" rtl="0" eaLnBrk="1" fontAlgn="auto" latinLnBrk="0" hangingPunct="1">
                        <a:lnSpc>
                          <a:spcPct val="107000"/>
                        </a:lnSpc>
                        <a:spcBef>
                          <a:spcPts val="0"/>
                        </a:spcBef>
                        <a:spcAft>
                          <a:spcPts val="1200"/>
                        </a:spcAft>
                        <a:buClrTx/>
                        <a:buSzTx/>
                        <a:buFontTx/>
                        <a:buNone/>
                        <a:tabLst/>
                        <a:defRPr/>
                      </a:pPr>
                      <a:r>
                        <a:rPr lang="en-ZA" sz="1600" dirty="0" smtClean="0"/>
                        <a:t>Cover Quoting</a:t>
                      </a:r>
                      <a:endParaRPr lang="en-ZA" sz="1600" dirty="0" smtClean="0">
                        <a:latin typeface="Arial" panose="020B0604020202020204" pitchFamily="34" charset="0"/>
                        <a:cs typeface="Arial" panose="020B0604020202020204" pitchFamily="34" charset="0"/>
                      </a:endParaRPr>
                    </a:p>
                  </a:txBody>
                  <a:tcPr marL="68126" marR="68126" marT="0" marB="0" anchor="ctr">
                    <a:solidFill>
                      <a:schemeClr val="accent6">
                        <a:lumMod val="60000"/>
                        <a:lumOff val="40000"/>
                      </a:schemeClr>
                    </a:solidFill>
                  </a:tcPr>
                </a:tc>
                <a:extLst>
                  <a:ext uri="{0D108BD9-81ED-4DB2-BD59-A6C34878D82A}">
                    <a16:rowId xmlns:a16="http://schemas.microsoft.com/office/drawing/2014/main" xmlns="" val="3010828777"/>
                  </a:ext>
                </a:extLst>
              </a:tr>
              <a:tr h="499122">
                <a:tc>
                  <a:txBody>
                    <a:bodyPr/>
                    <a:lstStyle/>
                    <a:p>
                      <a:pPr algn="l">
                        <a:lnSpc>
                          <a:spcPct val="107000"/>
                        </a:lnSpc>
                        <a:spcAft>
                          <a:spcPts val="0"/>
                        </a:spcAft>
                      </a:pPr>
                      <a:r>
                        <a:rPr lang="en-GB" sz="1600" dirty="0">
                          <a:effectLst/>
                        </a:rPr>
                        <a:t>9</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126" marR="68126" marT="0" marB="0" anchor="ctr"/>
                </a:tc>
                <a:tc>
                  <a:txBody>
                    <a:bodyPr/>
                    <a:lstStyle/>
                    <a:p>
                      <a:pPr marL="0" marR="0" indent="0" algn="l" defTabSz="914391" rtl="0" eaLnBrk="1" fontAlgn="auto" latinLnBrk="0" hangingPunct="1">
                        <a:lnSpc>
                          <a:spcPct val="107000"/>
                        </a:lnSpc>
                        <a:spcBef>
                          <a:spcPts val="0"/>
                        </a:spcBef>
                        <a:spcAft>
                          <a:spcPts val="0"/>
                        </a:spcAft>
                        <a:buClrTx/>
                        <a:buSzTx/>
                        <a:buFontTx/>
                        <a:buNone/>
                        <a:tabLst/>
                        <a:defRPr/>
                      </a:pPr>
                      <a:r>
                        <a:rPr lang="en-ZA" sz="1600" dirty="0" smtClean="0"/>
                        <a:t>Fronting / Credential Misrepresentation</a:t>
                      </a:r>
                      <a:endParaRPr lang="en-ZA" sz="1600" dirty="0" smtClean="0">
                        <a:latin typeface="Arial" panose="020B0604020202020204" pitchFamily="34" charset="0"/>
                        <a:cs typeface="Arial" panose="020B0604020202020204" pitchFamily="34" charset="0"/>
                      </a:endParaRPr>
                    </a:p>
                  </a:txBody>
                  <a:tcPr marL="68126" marR="68126" marT="0" marB="0" anchor="ctr">
                    <a:solidFill>
                      <a:schemeClr val="accent2">
                        <a:lumMod val="40000"/>
                        <a:lumOff val="60000"/>
                      </a:schemeClr>
                    </a:solidFill>
                  </a:tcPr>
                </a:tc>
                <a:extLst>
                  <a:ext uri="{0D108BD9-81ED-4DB2-BD59-A6C34878D82A}">
                    <a16:rowId xmlns:a16="http://schemas.microsoft.com/office/drawing/2014/main" xmlns="" val="358671973"/>
                  </a:ext>
                </a:extLst>
              </a:tr>
              <a:tr h="397668">
                <a:tc>
                  <a:txBody>
                    <a:bodyPr/>
                    <a:lstStyle/>
                    <a:p>
                      <a:pPr algn="l">
                        <a:lnSpc>
                          <a:spcPct val="107000"/>
                        </a:lnSpc>
                        <a:spcAft>
                          <a:spcPts val="0"/>
                        </a:spcAft>
                      </a:pPr>
                      <a:r>
                        <a:rPr lang="en-GB" sz="1600" dirty="0">
                          <a:effectLst/>
                        </a:rPr>
                        <a:t>10</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126" marR="68126" marT="0" marB="0" anchor="ctr"/>
                </a:tc>
                <a:tc>
                  <a:txBody>
                    <a:bodyPr/>
                    <a:lstStyle/>
                    <a:p>
                      <a:pPr marL="0" marR="0" indent="0" algn="l" defTabSz="914391" rtl="0" eaLnBrk="1" fontAlgn="auto" latinLnBrk="0" hangingPunct="1">
                        <a:lnSpc>
                          <a:spcPct val="107000"/>
                        </a:lnSpc>
                        <a:spcBef>
                          <a:spcPts val="0"/>
                        </a:spcBef>
                        <a:spcAft>
                          <a:spcPts val="0"/>
                        </a:spcAft>
                        <a:buClrTx/>
                        <a:buSzTx/>
                        <a:buFontTx/>
                        <a:buNone/>
                        <a:tabLst/>
                        <a:defRPr/>
                      </a:pPr>
                      <a:r>
                        <a:rPr lang="en-ZA" sz="1600" dirty="0" smtClean="0"/>
                        <a:t>Illegal transfer of State Properties</a:t>
                      </a:r>
                      <a:endParaRPr lang="en-ZA" sz="1600" dirty="0" smtClean="0">
                        <a:latin typeface="Arial" panose="020B0604020202020204" pitchFamily="34" charset="0"/>
                        <a:cs typeface="Arial" panose="020B0604020202020204" pitchFamily="34" charset="0"/>
                      </a:endParaRPr>
                    </a:p>
                  </a:txBody>
                  <a:tcPr marL="68126" marR="68126" marT="0" marB="0" anchor="ctr">
                    <a:solidFill>
                      <a:schemeClr val="accent2">
                        <a:lumMod val="40000"/>
                        <a:lumOff val="60000"/>
                      </a:schemeClr>
                    </a:solidFill>
                  </a:tcPr>
                </a:tc>
                <a:extLst>
                  <a:ext uri="{0D108BD9-81ED-4DB2-BD59-A6C34878D82A}">
                    <a16:rowId xmlns:a16="http://schemas.microsoft.com/office/drawing/2014/main" xmlns="" val="2660841655"/>
                  </a:ext>
                </a:extLst>
              </a:tr>
            </a:tbl>
          </a:graphicData>
        </a:graphic>
      </p:graphicFrame>
      <p:sp>
        <p:nvSpPr>
          <p:cNvPr id="9" name="TextBox 8"/>
          <p:cNvSpPr txBox="1"/>
          <p:nvPr/>
        </p:nvSpPr>
        <p:spPr>
          <a:xfrm>
            <a:off x="9982200" y="2895600"/>
            <a:ext cx="1981200" cy="600164"/>
          </a:xfrm>
          <a:prstGeom prst="rect">
            <a:avLst/>
          </a:prstGeom>
          <a:noFill/>
        </p:spPr>
        <p:txBody>
          <a:bodyPr wrap="square" rtlCol="0">
            <a:spAutoFit/>
          </a:bodyPr>
          <a:lstStyle/>
          <a:p>
            <a:r>
              <a:rPr lang="en-ZA" sz="1100" dirty="0">
                <a:solidFill>
                  <a:prstClr val="black"/>
                </a:solidFill>
                <a:latin typeface="Arial" panose="020B0604020202020204" pitchFamily="34" charset="0"/>
                <a:cs typeface="Arial" panose="020B0604020202020204" pitchFamily="34" charset="0"/>
              </a:rPr>
              <a:t>Appears on both </a:t>
            </a:r>
            <a:endParaRPr lang="en-ZA" sz="1100" dirty="0" smtClean="0">
              <a:solidFill>
                <a:prstClr val="black"/>
              </a:solidFill>
              <a:latin typeface="Arial" panose="020B0604020202020204" pitchFamily="34" charset="0"/>
              <a:cs typeface="Arial" panose="020B0604020202020204" pitchFamily="34" charset="0"/>
            </a:endParaRPr>
          </a:p>
          <a:p>
            <a:r>
              <a:rPr lang="en-ZA" sz="1100" dirty="0" smtClean="0">
                <a:solidFill>
                  <a:prstClr val="black"/>
                </a:solidFill>
                <a:latin typeface="Arial" panose="020B0604020202020204" pitchFamily="34" charset="0"/>
                <a:cs typeface="Arial" panose="020B0604020202020204" pitchFamily="34" charset="0"/>
              </a:rPr>
              <a:t>DPW </a:t>
            </a:r>
            <a:r>
              <a:rPr lang="en-ZA" sz="1100" dirty="0">
                <a:solidFill>
                  <a:prstClr val="black"/>
                </a:solidFill>
                <a:latin typeface="Arial" panose="020B0604020202020204" pitchFamily="34" charset="0"/>
                <a:cs typeface="Arial" panose="020B0604020202020204" pitchFamily="34" charset="0"/>
              </a:rPr>
              <a:t>and PMTE </a:t>
            </a:r>
            <a:endParaRPr lang="en-ZA" sz="1100" dirty="0" smtClean="0">
              <a:solidFill>
                <a:prstClr val="black"/>
              </a:solidFill>
              <a:latin typeface="Arial" panose="020B0604020202020204" pitchFamily="34" charset="0"/>
              <a:cs typeface="Arial" panose="020B0604020202020204" pitchFamily="34" charset="0"/>
            </a:endParaRPr>
          </a:p>
          <a:p>
            <a:r>
              <a:rPr lang="en-ZA" sz="1100" dirty="0" smtClean="0">
                <a:solidFill>
                  <a:prstClr val="black"/>
                </a:solidFill>
                <a:latin typeface="Arial" panose="020B0604020202020204" pitchFamily="34" charset="0"/>
                <a:cs typeface="Arial" panose="020B0604020202020204" pitchFamily="34" charset="0"/>
              </a:rPr>
              <a:t>risk </a:t>
            </a:r>
            <a:r>
              <a:rPr lang="en-ZA" sz="1100" dirty="0">
                <a:solidFill>
                  <a:prstClr val="black"/>
                </a:solidFill>
                <a:latin typeface="Arial" panose="020B0604020202020204" pitchFamily="34" charset="0"/>
                <a:cs typeface="Arial" panose="020B0604020202020204" pitchFamily="34" charset="0"/>
              </a:rPr>
              <a:t>registers</a:t>
            </a:r>
          </a:p>
        </p:txBody>
      </p:sp>
      <p:sp>
        <p:nvSpPr>
          <p:cNvPr id="10" name="TextBox 9"/>
          <p:cNvSpPr txBox="1"/>
          <p:nvPr/>
        </p:nvSpPr>
        <p:spPr>
          <a:xfrm>
            <a:off x="10023446" y="3533001"/>
            <a:ext cx="1558954" cy="430887"/>
          </a:xfrm>
          <a:prstGeom prst="rect">
            <a:avLst/>
          </a:prstGeom>
          <a:noFill/>
        </p:spPr>
        <p:txBody>
          <a:bodyPr wrap="square" rtlCol="0">
            <a:spAutoFit/>
          </a:bodyPr>
          <a:lstStyle/>
          <a:p>
            <a:r>
              <a:rPr lang="en-ZA" sz="1100" dirty="0">
                <a:solidFill>
                  <a:prstClr val="black"/>
                </a:solidFill>
                <a:latin typeface="Arial" panose="020B0604020202020204" pitchFamily="34" charset="0"/>
                <a:cs typeface="Arial" panose="020B0604020202020204" pitchFamily="34" charset="0"/>
              </a:rPr>
              <a:t>Appears on DPW’s </a:t>
            </a:r>
            <a:endParaRPr lang="en-ZA" sz="1100" dirty="0" smtClean="0">
              <a:solidFill>
                <a:prstClr val="black"/>
              </a:solidFill>
              <a:latin typeface="Arial" panose="020B0604020202020204" pitchFamily="34" charset="0"/>
              <a:cs typeface="Arial" panose="020B0604020202020204" pitchFamily="34" charset="0"/>
            </a:endParaRPr>
          </a:p>
          <a:p>
            <a:r>
              <a:rPr lang="en-ZA" sz="1100" dirty="0" smtClean="0">
                <a:solidFill>
                  <a:prstClr val="black"/>
                </a:solidFill>
                <a:latin typeface="Arial" panose="020B0604020202020204" pitchFamily="34" charset="0"/>
                <a:cs typeface="Arial" panose="020B0604020202020204" pitchFamily="34" charset="0"/>
              </a:rPr>
              <a:t>risk </a:t>
            </a:r>
            <a:r>
              <a:rPr lang="en-ZA" sz="1100" dirty="0">
                <a:solidFill>
                  <a:prstClr val="black"/>
                </a:solidFill>
                <a:latin typeface="Arial" panose="020B0604020202020204" pitchFamily="34" charset="0"/>
                <a:cs typeface="Arial" panose="020B0604020202020204" pitchFamily="34" charset="0"/>
              </a:rPr>
              <a:t>register only</a:t>
            </a:r>
          </a:p>
        </p:txBody>
      </p:sp>
      <p:sp>
        <p:nvSpPr>
          <p:cNvPr id="11" name="TextBox 10"/>
          <p:cNvSpPr txBox="1"/>
          <p:nvPr/>
        </p:nvSpPr>
        <p:spPr>
          <a:xfrm>
            <a:off x="10023445" y="4038600"/>
            <a:ext cx="1635153" cy="430887"/>
          </a:xfrm>
          <a:prstGeom prst="rect">
            <a:avLst/>
          </a:prstGeom>
          <a:noFill/>
        </p:spPr>
        <p:txBody>
          <a:bodyPr wrap="square" rtlCol="0">
            <a:spAutoFit/>
          </a:bodyPr>
          <a:lstStyle/>
          <a:p>
            <a:r>
              <a:rPr lang="en-ZA" sz="1100" dirty="0">
                <a:solidFill>
                  <a:prstClr val="black"/>
                </a:solidFill>
                <a:latin typeface="Arial" panose="020B0604020202020204" pitchFamily="34" charset="0"/>
                <a:cs typeface="Arial" panose="020B0604020202020204" pitchFamily="34" charset="0"/>
              </a:rPr>
              <a:t>Appears on PMTE’s </a:t>
            </a:r>
            <a:endParaRPr lang="en-ZA" sz="1100" dirty="0" smtClean="0">
              <a:solidFill>
                <a:prstClr val="black"/>
              </a:solidFill>
              <a:latin typeface="Arial" panose="020B0604020202020204" pitchFamily="34" charset="0"/>
              <a:cs typeface="Arial" panose="020B0604020202020204" pitchFamily="34" charset="0"/>
            </a:endParaRPr>
          </a:p>
          <a:p>
            <a:r>
              <a:rPr lang="en-ZA" sz="1100" dirty="0" smtClean="0">
                <a:solidFill>
                  <a:prstClr val="black"/>
                </a:solidFill>
                <a:latin typeface="Arial" panose="020B0604020202020204" pitchFamily="34" charset="0"/>
                <a:cs typeface="Arial" panose="020B0604020202020204" pitchFamily="34" charset="0"/>
              </a:rPr>
              <a:t>risk </a:t>
            </a:r>
            <a:r>
              <a:rPr lang="en-ZA" sz="1100" dirty="0">
                <a:solidFill>
                  <a:prstClr val="black"/>
                </a:solidFill>
                <a:latin typeface="Arial" panose="020B0604020202020204" pitchFamily="34" charset="0"/>
                <a:cs typeface="Arial" panose="020B0604020202020204" pitchFamily="34" charset="0"/>
              </a:rPr>
              <a:t>register only</a:t>
            </a:r>
          </a:p>
        </p:txBody>
      </p:sp>
      <p:sp>
        <p:nvSpPr>
          <p:cNvPr id="12" name="Rectangle 11"/>
          <p:cNvSpPr/>
          <p:nvPr/>
        </p:nvSpPr>
        <p:spPr>
          <a:xfrm>
            <a:off x="9753599" y="2989395"/>
            <a:ext cx="228600" cy="152400"/>
          </a:xfrm>
          <a:prstGeom prst="rect">
            <a:avLst/>
          </a:prstGeom>
          <a:solidFill>
            <a:schemeClr val="accent6">
              <a:lumMod val="60000"/>
              <a:lumOff val="4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algn="ctr">
              <a:lnSpc>
                <a:spcPct val="107000"/>
              </a:lnSpc>
            </a:pPr>
            <a:endParaRPr lang="en-ZA" sz="100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13" name="Rectangle 12"/>
          <p:cNvSpPr/>
          <p:nvPr/>
        </p:nvSpPr>
        <p:spPr>
          <a:xfrm>
            <a:off x="9753599" y="3626796"/>
            <a:ext cx="228600" cy="152400"/>
          </a:xfrm>
          <a:prstGeom prst="rect">
            <a:avLst/>
          </a:prstGeom>
          <a:solidFill>
            <a:schemeClr val="accent1">
              <a:lumMod val="40000"/>
              <a:lumOff val="6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algn="ctr">
              <a:lnSpc>
                <a:spcPct val="107000"/>
              </a:lnSpc>
            </a:pPr>
            <a:endParaRPr lang="en-ZA" sz="100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14" name="Rectangle 13"/>
          <p:cNvSpPr/>
          <p:nvPr/>
        </p:nvSpPr>
        <p:spPr>
          <a:xfrm>
            <a:off x="9753599" y="4236396"/>
            <a:ext cx="228600" cy="152400"/>
          </a:xfrm>
          <a:prstGeom prst="rect">
            <a:avLst/>
          </a:prstGeom>
          <a:solidFill>
            <a:schemeClr val="accent2">
              <a:lumMod val="40000"/>
              <a:lumOff val="6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algn="ctr">
              <a:lnSpc>
                <a:spcPct val="107000"/>
              </a:lnSpc>
              <a:spcAft>
                <a:spcPts val="1200"/>
              </a:spcAft>
            </a:pPr>
            <a:endParaRPr lang="en-ZA" sz="1000">
              <a:solidFill>
                <a:prstClr val="black">
                  <a:hueOff val="0"/>
                  <a:satOff val="0"/>
                  <a:lumOff val="0"/>
                  <a:alphaOff val="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54987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13</a:t>
            </a:fld>
            <a:endParaRPr lang="en-ZA"/>
          </a:p>
        </p:txBody>
      </p:sp>
      <p:pic>
        <p:nvPicPr>
          <p:cNvPr id="8" name="Picture 7"/>
          <p:cNvPicPr>
            <a:picLocks noChangeAspect="1"/>
          </p:cNvPicPr>
          <p:nvPr/>
        </p:nvPicPr>
        <p:blipFill>
          <a:blip r:embed="rId2" cstate="print"/>
          <a:stretch>
            <a:fillRect/>
          </a:stretch>
        </p:blipFill>
        <p:spPr>
          <a:xfrm>
            <a:off x="0" y="1676400"/>
            <a:ext cx="12192000" cy="5181600"/>
          </a:xfrm>
          <a:prstGeom prst="rect">
            <a:avLst/>
          </a:prstGeom>
        </p:spPr>
      </p:pic>
      <p:sp>
        <p:nvSpPr>
          <p:cNvPr id="4" name="Rectangle 3"/>
          <p:cNvSpPr/>
          <p:nvPr/>
        </p:nvSpPr>
        <p:spPr>
          <a:xfrm>
            <a:off x="0" y="838200"/>
            <a:ext cx="11427069" cy="830997"/>
          </a:xfrm>
          <a:prstGeom prst="rect">
            <a:avLst/>
          </a:prstGeom>
        </p:spPr>
        <p:txBody>
          <a:bodyPr wrap="square">
            <a:spAutoFit/>
          </a:bodyPr>
          <a:lstStyle/>
          <a:p>
            <a:r>
              <a:rPr lang="en-ZA" sz="2400" b="1" dirty="0">
                <a:solidFill>
                  <a:schemeClr val="accent2"/>
                </a:solidFill>
                <a:ea typeface="Tahoma" pitchFamily="34" charset="0"/>
              </a:rPr>
              <a:t>IMPROVEMENTS ON INTERNAL </a:t>
            </a:r>
            <a:r>
              <a:rPr lang="en-ZA" sz="2400" b="1" dirty="0" smtClean="0">
                <a:solidFill>
                  <a:schemeClr val="accent2"/>
                </a:solidFill>
                <a:ea typeface="Tahoma" pitchFamily="34" charset="0"/>
              </a:rPr>
              <a:t>CONTROLS:</a:t>
            </a:r>
          </a:p>
          <a:p>
            <a:r>
              <a:rPr lang="en-ZA" sz="2400" b="1" dirty="0" smtClean="0">
                <a:solidFill>
                  <a:schemeClr val="accent2"/>
                </a:solidFill>
                <a:ea typeface="Tahoma" pitchFamily="34" charset="0"/>
              </a:rPr>
              <a:t> SUPPLY </a:t>
            </a:r>
            <a:r>
              <a:rPr lang="en-ZA" sz="2400" b="1" dirty="0">
                <a:solidFill>
                  <a:schemeClr val="accent2"/>
                </a:solidFill>
                <a:ea typeface="Tahoma" pitchFamily="34" charset="0"/>
              </a:rPr>
              <a:t>CHAIN MANAGEMENT</a:t>
            </a:r>
            <a:endParaRPr lang="en-ZA" sz="2400" dirty="0">
              <a:solidFill>
                <a:schemeClr val="accent2"/>
              </a:solidFill>
            </a:endParaRPr>
          </a:p>
        </p:txBody>
      </p:sp>
    </p:spTree>
    <p:extLst>
      <p:ext uri="{BB962C8B-B14F-4D97-AF65-F5344CB8AC3E}">
        <p14:creationId xmlns:p14="http://schemas.microsoft.com/office/powerpoint/2010/main" xmlns="" val="3455334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14</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Improvements on Internal Controls  </a:t>
            </a:r>
            <a:br>
              <a:rPr lang="en-ZA" sz="2400" b="1" dirty="0" smtClean="0">
                <a:solidFill>
                  <a:schemeClr val="bg1"/>
                </a:solidFill>
                <a:latin typeface="+mn-lt"/>
                <a:ea typeface="Tahoma" pitchFamily="34" charset="0"/>
              </a:rPr>
            </a:br>
            <a:r>
              <a:rPr lang="en-ZA" sz="2400" b="1" dirty="0" smtClean="0">
                <a:solidFill>
                  <a:schemeClr val="bg1"/>
                </a:solidFill>
                <a:latin typeface="+mn-lt"/>
                <a:ea typeface="Tahoma" pitchFamily="34" charset="0"/>
              </a:rPr>
              <a:t>Supply Chain Management</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5"/>
          <p:cNvGraphicFramePr>
            <a:graphicFrameLocks/>
          </p:cNvGraphicFramePr>
          <p:nvPr>
            <p:extLst>
              <p:ext uri="{D42A27DB-BD31-4B8C-83A1-F6EECF244321}">
                <p14:modId xmlns:p14="http://schemas.microsoft.com/office/powerpoint/2010/main" xmlns="" val="729314008"/>
              </p:ext>
            </p:extLst>
          </p:nvPr>
        </p:nvGraphicFramePr>
        <p:xfrm>
          <a:off x="152400" y="1066800"/>
          <a:ext cx="11430000" cy="4851400"/>
        </p:xfrm>
        <a:graphic>
          <a:graphicData uri="http://schemas.openxmlformats.org/drawingml/2006/table">
            <a:tbl>
              <a:tblPr firstRow="1" bandRow="1">
                <a:tableStyleId>{21E4AEA4-8DFA-4A89-87EB-49C32662AFE0}</a:tableStyleId>
              </a:tblPr>
              <a:tblGrid>
                <a:gridCol w="685800"/>
                <a:gridCol w="3276600"/>
                <a:gridCol w="7467600"/>
              </a:tblGrid>
              <a:tr h="370840">
                <a:tc>
                  <a:txBody>
                    <a:bodyPr/>
                    <a:lstStyle/>
                    <a:p>
                      <a:r>
                        <a:rPr lang="en-ZA" dirty="0" smtClean="0"/>
                        <a:t>NO.</a:t>
                      </a:r>
                      <a:endParaRPr lang="en-ZA" dirty="0"/>
                    </a:p>
                  </a:txBody>
                  <a:tcPr/>
                </a:tc>
                <a:tc>
                  <a:txBody>
                    <a:bodyPr/>
                    <a:lstStyle/>
                    <a:p>
                      <a:r>
                        <a:rPr lang="en-ZA" dirty="0" smtClean="0"/>
                        <a:t>WEAKNESSES</a:t>
                      </a:r>
                      <a:r>
                        <a:rPr lang="en-ZA" baseline="0" dirty="0" smtClean="0"/>
                        <a:t> </a:t>
                      </a:r>
                      <a:endParaRPr lang="en-ZA" dirty="0"/>
                    </a:p>
                  </a:txBody>
                  <a:tcPr/>
                </a:tc>
                <a:tc>
                  <a:txBody>
                    <a:bodyPr/>
                    <a:lstStyle/>
                    <a:p>
                      <a:r>
                        <a:rPr lang="en-ZA" dirty="0" smtClean="0"/>
                        <a:t>CONTROLS ENHANCEMENTS</a:t>
                      </a:r>
                      <a:endParaRPr lang="en-ZA" dirty="0"/>
                    </a:p>
                  </a:txBody>
                  <a:tcPr/>
                </a:tc>
              </a:tr>
              <a:tr h="370840">
                <a:tc>
                  <a:txBody>
                    <a:bodyPr/>
                    <a:lstStyle/>
                    <a:p>
                      <a:r>
                        <a:rPr lang="en-ZA" sz="1800" dirty="0" smtClean="0"/>
                        <a:t>1.</a:t>
                      </a:r>
                      <a:endParaRPr lang="en-ZA" sz="1800" dirty="0"/>
                    </a:p>
                  </a:txBody>
                  <a:tcPr/>
                </a:tc>
                <a:tc>
                  <a:txBody>
                    <a:bodyPr/>
                    <a:lstStyle/>
                    <a:p>
                      <a:pPr algn="just"/>
                      <a:r>
                        <a:rPr lang="en-ZA" sz="1800" dirty="0" smtClean="0"/>
                        <a:t>Abuse</a:t>
                      </a:r>
                      <a:r>
                        <a:rPr lang="en-ZA" sz="1800" baseline="0" dirty="0" smtClean="0"/>
                        <a:t> of Emergency Deviation </a:t>
                      </a:r>
                      <a:endParaRPr lang="en-ZA" sz="1800" dirty="0"/>
                    </a:p>
                  </a:txBody>
                  <a:tcPr/>
                </a:tc>
                <a:tc>
                  <a:txBody>
                    <a:bodyPr/>
                    <a:lstStyle/>
                    <a:p>
                      <a:pPr algn="just"/>
                      <a:r>
                        <a:rPr lang="en-ZA" sz="1800" dirty="0" smtClean="0"/>
                        <a:t>SCM to issue a Departmental directive</a:t>
                      </a:r>
                      <a:r>
                        <a:rPr lang="en-ZA" sz="1800" baseline="0" dirty="0" smtClean="0"/>
                        <a:t> wherein it will be stipulated that any work that is considered an “emergency” must first be tested against the National treasury definition of an emergency prior to be approved. If it found that work done the emergency definition was in fact not an emergency, the official who approved the emergency will be held accountable for the deviation.</a:t>
                      </a:r>
                      <a:endParaRPr lang="en-ZA" sz="1800" dirty="0"/>
                    </a:p>
                  </a:txBody>
                  <a:tcPr/>
                </a:tc>
              </a:tr>
              <a:tr h="370840">
                <a:tc>
                  <a:txBody>
                    <a:bodyPr/>
                    <a:lstStyle/>
                    <a:p>
                      <a:endParaRPr lang="en-ZA" dirty="0"/>
                    </a:p>
                  </a:txBody>
                  <a:tcPr/>
                </a:tc>
                <a:tc>
                  <a:txBody>
                    <a:bodyPr/>
                    <a:lstStyle/>
                    <a:p>
                      <a:pPr algn="just"/>
                      <a:endParaRPr lang="en-ZA" dirty="0"/>
                    </a:p>
                  </a:txBody>
                  <a:tcPr/>
                </a:tc>
                <a:tc>
                  <a:txBody>
                    <a:bodyPr/>
                    <a:lstStyle/>
                    <a:p>
                      <a:pPr algn="just"/>
                      <a:r>
                        <a:rPr lang="en-ZA" dirty="0" smtClean="0"/>
                        <a:t>The scope of</a:t>
                      </a:r>
                      <a:r>
                        <a:rPr lang="en-ZA" baseline="0" dirty="0" smtClean="0"/>
                        <a:t> work approved under the emergency delegations must not be expanded by client Departments or the service provider without following proper authorisation processes.</a:t>
                      </a:r>
                      <a:endParaRPr lang="en-ZA" dirty="0"/>
                    </a:p>
                  </a:txBody>
                  <a:tcPr/>
                </a:tc>
              </a:tr>
              <a:tr h="370840">
                <a:tc>
                  <a:txBody>
                    <a:bodyPr/>
                    <a:lstStyle/>
                    <a:p>
                      <a:endParaRPr lang="en-ZA" dirty="0"/>
                    </a:p>
                  </a:txBody>
                  <a:tcPr/>
                </a:tc>
                <a:tc>
                  <a:txBody>
                    <a:bodyPr/>
                    <a:lstStyle/>
                    <a:p>
                      <a:pPr algn="just"/>
                      <a:endParaRPr lang="en-ZA" dirty="0"/>
                    </a:p>
                  </a:txBody>
                  <a:tcPr/>
                </a:tc>
                <a:tc>
                  <a:txBody>
                    <a:bodyPr/>
                    <a:lstStyle/>
                    <a:p>
                      <a:pPr algn="just"/>
                      <a:r>
                        <a:rPr lang="en-ZA" dirty="0" smtClean="0"/>
                        <a:t>All RBCA must demand that any emergency work</a:t>
                      </a:r>
                      <a:r>
                        <a:rPr lang="en-ZA" baseline="0" dirty="0" smtClean="0"/>
                        <a:t> done which requires ex post facto ratification to facilitate payment, must be accompanied by a comprehensive motivation substantiating emergency.</a:t>
                      </a:r>
                      <a:endParaRPr lang="en-ZA" dirty="0"/>
                    </a:p>
                  </a:txBody>
                  <a:tcPr/>
                </a:tc>
              </a:tr>
              <a:tr h="370840">
                <a:tc>
                  <a:txBody>
                    <a:bodyPr/>
                    <a:lstStyle/>
                    <a:p>
                      <a:endParaRPr lang="en-ZA" dirty="0"/>
                    </a:p>
                  </a:txBody>
                  <a:tcPr/>
                </a:tc>
                <a:tc>
                  <a:txBody>
                    <a:bodyPr/>
                    <a:lstStyle/>
                    <a:p>
                      <a:endParaRPr lang="en-ZA" dirty="0"/>
                    </a:p>
                  </a:txBody>
                  <a:tcPr/>
                </a:tc>
                <a:tc>
                  <a:txBody>
                    <a:bodyPr/>
                    <a:lstStyle/>
                    <a:p>
                      <a:r>
                        <a:rPr lang="en-ZA" dirty="0" smtClean="0"/>
                        <a:t>Where an emergency</a:t>
                      </a:r>
                      <a:r>
                        <a:rPr lang="en-ZA" baseline="0" dirty="0" smtClean="0"/>
                        <a:t> occurs during normal working hours, all effort must be made to issue the contractor with a Government order which clearly stipulates the quantum of work to be done.</a:t>
                      </a:r>
                      <a:endParaRPr lang="en-ZA" dirty="0"/>
                    </a:p>
                  </a:txBody>
                  <a:tcPr/>
                </a:tc>
              </a:tr>
            </a:tbl>
          </a:graphicData>
        </a:graphic>
      </p:graphicFrame>
    </p:spTree>
    <p:extLst>
      <p:ext uri="{BB962C8B-B14F-4D97-AF65-F5344CB8AC3E}">
        <p14:creationId xmlns:p14="http://schemas.microsoft.com/office/powerpoint/2010/main" xmlns="" val="2517119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15</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Improvements on Internal Controls  </a:t>
            </a:r>
            <a:br>
              <a:rPr lang="en-ZA" sz="2400" b="1" dirty="0" smtClean="0">
                <a:solidFill>
                  <a:schemeClr val="bg1"/>
                </a:solidFill>
                <a:latin typeface="+mn-lt"/>
                <a:ea typeface="Tahoma" pitchFamily="34" charset="0"/>
              </a:rPr>
            </a:br>
            <a:r>
              <a:rPr lang="en-ZA" sz="2400" b="1" dirty="0" smtClean="0">
                <a:solidFill>
                  <a:schemeClr val="bg1"/>
                </a:solidFill>
                <a:latin typeface="+mn-lt"/>
                <a:ea typeface="Tahoma" pitchFamily="34" charset="0"/>
              </a:rPr>
              <a:t>Supply Chain Management</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5"/>
          <p:cNvGraphicFramePr>
            <a:graphicFrameLocks/>
          </p:cNvGraphicFramePr>
          <p:nvPr>
            <p:extLst>
              <p:ext uri="{D42A27DB-BD31-4B8C-83A1-F6EECF244321}">
                <p14:modId xmlns:p14="http://schemas.microsoft.com/office/powerpoint/2010/main" xmlns="" val="422275173"/>
              </p:ext>
            </p:extLst>
          </p:nvPr>
        </p:nvGraphicFramePr>
        <p:xfrm>
          <a:off x="152400" y="990600"/>
          <a:ext cx="11430000" cy="4851400"/>
        </p:xfrm>
        <a:graphic>
          <a:graphicData uri="http://schemas.openxmlformats.org/drawingml/2006/table">
            <a:tbl>
              <a:tblPr firstRow="1" bandRow="1">
                <a:tableStyleId>{21E4AEA4-8DFA-4A89-87EB-49C32662AFE0}</a:tableStyleId>
              </a:tblPr>
              <a:tblGrid>
                <a:gridCol w="685800"/>
                <a:gridCol w="3276600"/>
                <a:gridCol w="7467600"/>
              </a:tblGrid>
              <a:tr h="370840">
                <a:tc>
                  <a:txBody>
                    <a:bodyPr/>
                    <a:lstStyle/>
                    <a:p>
                      <a:r>
                        <a:rPr lang="en-ZA" dirty="0" smtClean="0"/>
                        <a:t>NO.</a:t>
                      </a:r>
                      <a:endParaRPr lang="en-ZA" dirty="0"/>
                    </a:p>
                  </a:txBody>
                  <a:tcPr/>
                </a:tc>
                <a:tc>
                  <a:txBody>
                    <a:bodyPr/>
                    <a:lstStyle/>
                    <a:p>
                      <a:r>
                        <a:rPr lang="en-ZA" dirty="0" smtClean="0"/>
                        <a:t>WEAKNESSES</a:t>
                      </a:r>
                      <a:r>
                        <a:rPr lang="en-ZA" baseline="0" dirty="0" smtClean="0"/>
                        <a:t> IDENTIFIED</a:t>
                      </a:r>
                      <a:endParaRPr lang="en-ZA" dirty="0"/>
                    </a:p>
                  </a:txBody>
                  <a:tcPr/>
                </a:tc>
                <a:tc>
                  <a:txBody>
                    <a:bodyPr/>
                    <a:lstStyle/>
                    <a:p>
                      <a:r>
                        <a:rPr lang="en-ZA" dirty="0" smtClean="0"/>
                        <a:t>CONTROLS ENHANCEMENTS</a:t>
                      </a:r>
                      <a:endParaRPr lang="en-ZA" dirty="0"/>
                    </a:p>
                  </a:txBody>
                  <a:tcPr/>
                </a:tc>
              </a:tr>
              <a:tr h="370840">
                <a:tc>
                  <a:txBody>
                    <a:bodyPr/>
                    <a:lstStyle/>
                    <a:p>
                      <a:r>
                        <a:rPr lang="en-ZA" sz="1800" dirty="0" smtClean="0"/>
                        <a:t>2.</a:t>
                      </a:r>
                      <a:endParaRPr lang="en-ZA" sz="1800" dirty="0"/>
                    </a:p>
                  </a:txBody>
                  <a:tcPr/>
                </a:tc>
                <a:tc>
                  <a:txBody>
                    <a:bodyPr/>
                    <a:lstStyle/>
                    <a:p>
                      <a:pPr algn="just"/>
                      <a:r>
                        <a:rPr lang="en-ZA" dirty="0" smtClean="0"/>
                        <a:t>Preferential</a:t>
                      </a:r>
                      <a:r>
                        <a:rPr lang="en-ZA" baseline="0" dirty="0" smtClean="0"/>
                        <a:t> Treatment of Service Providers</a:t>
                      </a:r>
                      <a:endParaRPr lang="en-ZA" dirty="0"/>
                    </a:p>
                  </a:txBody>
                  <a:tcPr/>
                </a:tc>
                <a:tc>
                  <a:txBody>
                    <a:bodyPr/>
                    <a:lstStyle/>
                    <a:p>
                      <a:pPr algn="just"/>
                      <a:r>
                        <a:rPr lang="en-ZA" dirty="0" smtClean="0"/>
                        <a:t>DPW Regions to implement</a:t>
                      </a:r>
                      <a:r>
                        <a:rPr lang="en-ZA" baseline="0" dirty="0" smtClean="0"/>
                        <a:t> term contracts for Facilities Management to ensure that a pool of prequalified services providers are shortlisted and work rotated equitably amongst them.</a:t>
                      </a:r>
                      <a:endParaRPr lang="en-ZA" dirty="0"/>
                    </a:p>
                  </a:txBody>
                  <a:tcPr/>
                </a:tc>
              </a:tr>
              <a:tr h="370840">
                <a:tc>
                  <a:txBody>
                    <a:bodyPr/>
                    <a:lstStyle/>
                    <a:p>
                      <a:r>
                        <a:rPr lang="en-ZA" dirty="0" smtClean="0"/>
                        <a:t>3.</a:t>
                      </a:r>
                      <a:endParaRPr lang="en-ZA" dirty="0"/>
                    </a:p>
                  </a:txBody>
                  <a:tcPr/>
                </a:tc>
                <a:tc>
                  <a:txBody>
                    <a:bodyPr/>
                    <a:lstStyle/>
                    <a:p>
                      <a:pPr algn="just"/>
                      <a:r>
                        <a:rPr lang="en-ZA" dirty="0" smtClean="0"/>
                        <a:t>Inordinate Deviations</a:t>
                      </a:r>
                      <a:r>
                        <a:rPr lang="en-ZA" baseline="0" dirty="0" smtClean="0"/>
                        <a:t> </a:t>
                      </a:r>
                      <a:endParaRPr lang="en-ZA" dirty="0"/>
                    </a:p>
                  </a:txBody>
                  <a:tcPr/>
                </a:tc>
                <a:tc>
                  <a:txBody>
                    <a:bodyPr/>
                    <a:lstStyle/>
                    <a:p>
                      <a:pPr algn="just"/>
                      <a:r>
                        <a:rPr lang="en-ZA" dirty="0" smtClean="0"/>
                        <a:t>The Department has implemented a business process for the management of all deviations</a:t>
                      </a:r>
                      <a:r>
                        <a:rPr lang="en-ZA" baseline="0" dirty="0" smtClean="0"/>
                        <a:t> that are either approved by the Department or submitted to NT. No  official is empowered to approve a deviation that is not an emergency or sole supplier as this approval/support is delegated to the BAC</a:t>
                      </a:r>
                      <a:endParaRPr lang="en-ZA" dirty="0"/>
                    </a:p>
                  </a:txBody>
                  <a:tcPr/>
                </a:tc>
              </a:tr>
              <a:tr h="370840">
                <a:tc>
                  <a:txBody>
                    <a:bodyPr/>
                    <a:lstStyle/>
                    <a:p>
                      <a:endParaRPr lang="en-ZA" dirty="0"/>
                    </a:p>
                  </a:txBody>
                  <a:tcPr/>
                </a:tc>
                <a:tc>
                  <a:txBody>
                    <a:bodyPr/>
                    <a:lstStyle/>
                    <a:p>
                      <a:endParaRPr lang="en-ZA"/>
                    </a:p>
                  </a:txBody>
                  <a:tcPr/>
                </a:tc>
                <a:tc>
                  <a:txBody>
                    <a:bodyPr/>
                    <a:lstStyle/>
                    <a:p>
                      <a:r>
                        <a:rPr lang="en-ZA" dirty="0" smtClean="0"/>
                        <a:t>The DPW has adopted a zero tolerance</a:t>
                      </a:r>
                      <a:r>
                        <a:rPr lang="en-ZA" baseline="0" dirty="0" smtClean="0"/>
                        <a:t> to deviations and in this regard has issued circular No 15. The circular makes it compulsory to obtain a minimum of 3 quotes at all times and prohibits officials from taking procurement submissions directly to the AO for consideration. Submissions can only be referred to the delegated Committees </a:t>
                      </a:r>
                      <a:endParaRPr lang="en-ZA" dirty="0"/>
                    </a:p>
                  </a:txBody>
                  <a:tcPr/>
                </a:tc>
              </a:tr>
              <a:tr h="370840">
                <a:tc>
                  <a:txBody>
                    <a:bodyPr/>
                    <a:lstStyle/>
                    <a:p>
                      <a:r>
                        <a:rPr lang="en-ZA" dirty="0" smtClean="0"/>
                        <a:t>5.</a:t>
                      </a:r>
                      <a:endParaRPr lang="en-ZA" dirty="0"/>
                    </a:p>
                  </a:txBody>
                  <a:tcPr/>
                </a:tc>
                <a:tc>
                  <a:txBody>
                    <a:bodyPr/>
                    <a:lstStyle/>
                    <a:p>
                      <a:pPr algn="just"/>
                      <a:r>
                        <a:rPr lang="en-ZA" dirty="0" smtClean="0"/>
                        <a:t>Non-Compliance</a:t>
                      </a:r>
                      <a:r>
                        <a:rPr lang="en-ZA" baseline="0" dirty="0" smtClean="0"/>
                        <a:t> with SCM processes</a:t>
                      </a:r>
                      <a:endParaRPr lang="en-ZA" dirty="0"/>
                    </a:p>
                  </a:txBody>
                  <a:tcPr/>
                </a:tc>
                <a:tc>
                  <a:txBody>
                    <a:bodyPr/>
                    <a:lstStyle/>
                    <a:p>
                      <a:pPr algn="just"/>
                      <a:r>
                        <a:rPr lang="en-ZA" dirty="0" smtClean="0"/>
                        <a:t>The DPW has implemented a Procurement</a:t>
                      </a:r>
                      <a:r>
                        <a:rPr lang="en-ZA" baseline="0" dirty="0" smtClean="0"/>
                        <a:t> Compliance Checklist which serves as procurement gates for each procurement phase to ensure that awards made are not irregular nor deviate from supply chain prescripts.</a:t>
                      </a:r>
                      <a:endParaRPr lang="en-ZA" dirty="0"/>
                    </a:p>
                  </a:txBody>
                  <a:tcPr/>
                </a:tc>
              </a:tr>
            </a:tbl>
          </a:graphicData>
        </a:graphic>
      </p:graphicFrame>
    </p:spTree>
    <p:extLst>
      <p:ext uri="{BB962C8B-B14F-4D97-AF65-F5344CB8AC3E}">
        <p14:creationId xmlns:p14="http://schemas.microsoft.com/office/powerpoint/2010/main" xmlns="" val="2947927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16</a:t>
            </a:fld>
            <a:endParaRPr lang="en-ZA"/>
          </a:p>
        </p:txBody>
      </p:sp>
      <p:pic>
        <p:nvPicPr>
          <p:cNvPr id="8" name="Picture 7"/>
          <p:cNvPicPr>
            <a:picLocks noChangeAspect="1"/>
          </p:cNvPicPr>
          <p:nvPr/>
        </p:nvPicPr>
        <p:blipFill>
          <a:blip r:embed="rId2" cstate="print"/>
          <a:stretch>
            <a:fillRect/>
          </a:stretch>
        </p:blipFill>
        <p:spPr>
          <a:xfrm>
            <a:off x="0" y="1676400"/>
            <a:ext cx="12192000" cy="5181600"/>
          </a:xfrm>
          <a:prstGeom prst="rect">
            <a:avLst/>
          </a:prstGeom>
        </p:spPr>
      </p:pic>
      <p:sp>
        <p:nvSpPr>
          <p:cNvPr id="4" name="Rectangle 3"/>
          <p:cNvSpPr/>
          <p:nvPr/>
        </p:nvSpPr>
        <p:spPr>
          <a:xfrm>
            <a:off x="0" y="871780"/>
            <a:ext cx="11427069" cy="830997"/>
          </a:xfrm>
          <a:prstGeom prst="rect">
            <a:avLst/>
          </a:prstGeom>
        </p:spPr>
        <p:txBody>
          <a:bodyPr wrap="square">
            <a:spAutoFit/>
          </a:bodyPr>
          <a:lstStyle/>
          <a:p>
            <a:r>
              <a:rPr lang="en-ZA" sz="2400" b="1" dirty="0">
                <a:solidFill>
                  <a:schemeClr val="accent2"/>
                </a:solidFill>
                <a:ea typeface="Tahoma" pitchFamily="34" charset="0"/>
              </a:rPr>
              <a:t>IMPROVEMENTS ON INTERNAL </a:t>
            </a:r>
            <a:r>
              <a:rPr lang="en-ZA" sz="2400" b="1" dirty="0" smtClean="0">
                <a:solidFill>
                  <a:schemeClr val="accent2"/>
                </a:solidFill>
                <a:ea typeface="Tahoma" pitchFamily="34" charset="0"/>
              </a:rPr>
              <a:t>CONTROLS:</a:t>
            </a:r>
          </a:p>
          <a:p>
            <a:r>
              <a:rPr lang="en-ZA" sz="2400" b="1" dirty="0" smtClean="0">
                <a:solidFill>
                  <a:schemeClr val="accent2"/>
                </a:solidFill>
                <a:ea typeface="Tahoma" pitchFamily="34" charset="0"/>
              </a:rPr>
              <a:t>FACILITIES MANAGEMENT</a:t>
            </a:r>
            <a:endParaRPr lang="en-ZA" sz="2400" dirty="0">
              <a:solidFill>
                <a:schemeClr val="accent2"/>
              </a:solidFill>
            </a:endParaRPr>
          </a:p>
        </p:txBody>
      </p:sp>
    </p:spTree>
    <p:extLst>
      <p:ext uri="{BB962C8B-B14F-4D97-AF65-F5344CB8AC3E}">
        <p14:creationId xmlns:p14="http://schemas.microsoft.com/office/powerpoint/2010/main" xmlns="" val="1664848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17</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Improvements on Internal Controls  </a:t>
            </a:r>
            <a:br>
              <a:rPr lang="en-ZA" sz="2400" b="1" dirty="0" smtClean="0">
                <a:solidFill>
                  <a:schemeClr val="bg1"/>
                </a:solidFill>
                <a:latin typeface="+mn-lt"/>
                <a:ea typeface="Tahoma" pitchFamily="34" charset="0"/>
              </a:rPr>
            </a:br>
            <a:r>
              <a:rPr lang="en-ZA" sz="2400" b="1" dirty="0" smtClean="0">
                <a:solidFill>
                  <a:schemeClr val="bg1"/>
                </a:solidFill>
                <a:latin typeface="+mn-lt"/>
                <a:ea typeface="Tahoma" pitchFamily="34" charset="0"/>
              </a:rPr>
              <a:t>Facilities Management</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9" name="Content Placeholder 4"/>
          <p:cNvGraphicFramePr>
            <a:graphicFrameLocks/>
          </p:cNvGraphicFramePr>
          <p:nvPr>
            <p:extLst>
              <p:ext uri="{D42A27DB-BD31-4B8C-83A1-F6EECF244321}">
                <p14:modId xmlns:p14="http://schemas.microsoft.com/office/powerpoint/2010/main" xmlns="" val="3130591003"/>
              </p:ext>
            </p:extLst>
          </p:nvPr>
        </p:nvGraphicFramePr>
        <p:xfrm>
          <a:off x="228600" y="1066800"/>
          <a:ext cx="11353800" cy="4577080"/>
        </p:xfrm>
        <a:graphic>
          <a:graphicData uri="http://schemas.openxmlformats.org/drawingml/2006/table">
            <a:tbl>
              <a:tblPr firstRow="1" bandRow="1">
                <a:tableStyleId>{21E4AEA4-8DFA-4A89-87EB-49C32662AFE0}</a:tableStyleId>
              </a:tblPr>
              <a:tblGrid>
                <a:gridCol w="685800"/>
                <a:gridCol w="7239000"/>
                <a:gridCol w="3429000"/>
              </a:tblGrid>
              <a:tr h="370840">
                <a:tc>
                  <a:txBody>
                    <a:bodyPr/>
                    <a:lstStyle/>
                    <a:p>
                      <a:r>
                        <a:rPr lang="en-ZA" dirty="0" smtClean="0"/>
                        <a:t>NO.</a:t>
                      </a:r>
                      <a:endParaRPr lang="en-ZA" dirty="0"/>
                    </a:p>
                  </a:txBody>
                  <a:tcPr/>
                </a:tc>
                <a:tc>
                  <a:txBody>
                    <a:bodyPr/>
                    <a:lstStyle/>
                    <a:p>
                      <a:r>
                        <a:rPr lang="en-ZA" dirty="0" smtClean="0"/>
                        <a:t>ACTIVITY</a:t>
                      </a:r>
                      <a:endParaRPr lang="en-ZA" dirty="0"/>
                    </a:p>
                  </a:txBody>
                  <a:tcPr/>
                </a:tc>
                <a:tc>
                  <a:txBody>
                    <a:bodyPr/>
                    <a:lstStyle/>
                    <a:p>
                      <a:r>
                        <a:rPr lang="en-ZA" dirty="0" smtClean="0"/>
                        <a:t>CONTROLS ENHANCEMENTS</a:t>
                      </a:r>
                      <a:endParaRPr lang="en-ZA" dirty="0"/>
                    </a:p>
                  </a:txBody>
                  <a:tcPr/>
                </a:tc>
              </a:tr>
              <a:tr h="370840">
                <a:tc>
                  <a:txBody>
                    <a:bodyPr/>
                    <a:lstStyle/>
                    <a:p>
                      <a:pPr algn="just"/>
                      <a:r>
                        <a:rPr lang="en-ZA" dirty="0" smtClean="0"/>
                        <a:t>1.</a:t>
                      </a:r>
                      <a:endParaRPr lang="en-ZA" dirty="0"/>
                    </a:p>
                  </a:txBody>
                  <a:tcPr/>
                </a:tc>
                <a:tc>
                  <a:txBody>
                    <a:bodyPr/>
                    <a:lstStyle/>
                    <a:p>
                      <a:pPr algn="just"/>
                      <a:r>
                        <a:rPr lang="en-ZA" dirty="0" smtClean="0"/>
                        <a:t>The FM Branch to consider a full re-implementation</a:t>
                      </a:r>
                      <a:r>
                        <a:rPr lang="en-ZA" baseline="0" dirty="0" smtClean="0"/>
                        <a:t> of scheduled maintenance term contracts</a:t>
                      </a:r>
                      <a:endParaRPr lang="en-ZA" dirty="0"/>
                    </a:p>
                  </a:txBody>
                  <a:tcPr/>
                </a:tc>
                <a:tc>
                  <a:txBody>
                    <a:bodyPr/>
                    <a:lstStyle/>
                    <a:p>
                      <a:pPr algn="just"/>
                      <a:r>
                        <a:rPr lang="en-ZA" dirty="0" smtClean="0"/>
                        <a:t>Draft directive of</a:t>
                      </a:r>
                      <a:r>
                        <a:rPr lang="en-ZA" baseline="0" dirty="0" smtClean="0"/>
                        <a:t> terms contracts is being developed – 30 August 2018 target date</a:t>
                      </a:r>
                      <a:endParaRPr lang="en-ZA" dirty="0"/>
                    </a:p>
                  </a:txBody>
                  <a:tcPr/>
                </a:tc>
              </a:tr>
              <a:tr h="370840">
                <a:tc>
                  <a:txBody>
                    <a:bodyPr/>
                    <a:lstStyle/>
                    <a:p>
                      <a:r>
                        <a:rPr lang="en-ZA" dirty="0" smtClean="0"/>
                        <a:t>2.</a:t>
                      </a:r>
                      <a:endParaRPr lang="en-ZA" dirty="0"/>
                    </a:p>
                  </a:txBody>
                  <a:tcPr/>
                </a:tc>
                <a:tc>
                  <a:txBody>
                    <a:bodyPr/>
                    <a:lstStyle/>
                    <a:p>
                      <a:pPr algn="just"/>
                      <a:r>
                        <a:rPr lang="en-ZA" dirty="0" smtClean="0"/>
                        <a:t>Schedule to</a:t>
                      </a:r>
                      <a:r>
                        <a:rPr lang="en-ZA" baseline="0" dirty="0" smtClean="0"/>
                        <a:t> term contracts should be managed by the relevant Works Managers</a:t>
                      </a:r>
                      <a:endParaRPr lang="en-ZA" dirty="0"/>
                    </a:p>
                  </a:txBody>
                  <a:tcPr/>
                </a:tc>
                <a:tc>
                  <a:txBody>
                    <a:bodyPr/>
                    <a:lstStyle/>
                    <a:p>
                      <a:pPr algn="just"/>
                      <a:r>
                        <a:rPr lang="en-ZA" dirty="0" smtClean="0"/>
                        <a:t>Reviewed in line with Archibus roll-out an issue a directive – 30 August 2018 target date</a:t>
                      </a:r>
                      <a:endParaRPr lang="en-ZA" dirty="0"/>
                    </a:p>
                  </a:txBody>
                  <a:tcPr/>
                </a:tc>
              </a:tr>
              <a:tr h="370840">
                <a:tc>
                  <a:txBody>
                    <a:bodyPr/>
                    <a:lstStyle/>
                    <a:p>
                      <a:r>
                        <a:rPr lang="en-ZA" dirty="0" smtClean="0"/>
                        <a:t>3.</a:t>
                      </a:r>
                      <a:endParaRPr lang="en-ZA" dirty="0"/>
                    </a:p>
                  </a:txBody>
                  <a:tcPr/>
                </a:tc>
                <a:tc>
                  <a:txBody>
                    <a:bodyPr/>
                    <a:lstStyle/>
                    <a:p>
                      <a:pPr algn="just"/>
                      <a:r>
                        <a:rPr lang="en-GB" sz="1800" kern="1200" dirty="0" smtClean="0">
                          <a:effectLst/>
                        </a:rPr>
                        <a:t>Reporting of defects in respect of scheduled maintenance by Facility Managers be allocated a separate call reference number as opposed to those used for day-to-day maintenance.</a:t>
                      </a:r>
                      <a:endParaRPr lang="en-ZA" dirty="0"/>
                    </a:p>
                  </a:txBody>
                  <a:tcPr/>
                </a:tc>
                <a:tc>
                  <a:txBody>
                    <a:bodyPr/>
                    <a:lstStyle/>
                    <a:p>
                      <a:pPr marL="0" marR="0" indent="0" algn="just" defTabSz="914391" rtl="0" eaLnBrk="1" fontAlgn="auto" latinLnBrk="0" hangingPunct="1">
                        <a:lnSpc>
                          <a:spcPct val="100000"/>
                        </a:lnSpc>
                        <a:spcBef>
                          <a:spcPts val="0"/>
                        </a:spcBef>
                        <a:spcAft>
                          <a:spcPts val="0"/>
                        </a:spcAft>
                        <a:buClrTx/>
                        <a:buSzTx/>
                        <a:buFontTx/>
                        <a:buNone/>
                        <a:tabLst/>
                        <a:defRPr/>
                      </a:pPr>
                      <a:endParaRPr lang="en-ZA" dirty="0" smtClean="0"/>
                    </a:p>
                    <a:p>
                      <a:pPr algn="just"/>
                      <a:r>
                        <a:rPr lang="en-ZA" sz="1800" kern="1200" dirty="0" smtClean="0">
                          <a:effectLst/>
                        </a:rPr>
                        <a:t>Reviewed in line with </a:t>
                      </a:r>
                      <a:r>
                        <a:rPr lang="en-ZA" sz="1800" kern="1200" dirty="0" err="1" smtClean="0">
                          <a:effectLst/>
                        </a:rPr>
                        <a:t>Archibus</a:t>
                      </a:r>
                      <a:r>
                        <a:rPr lang="en-ZA" sz="1800" kern="1200" dirty="0" smtClean="0">
                          <a:effectLst/>
                        </a:rPr>
                        <a:t> rollout - CD FM &amp; applicable branches – 21 September 2018</a:t>
                      </a:r>
                      <a:endParaRPr lang="en-ZA" dirty="0"/>
                    </a:p>
                  </a:txBody>
                  <a:tcPr/>
                </a:tc>
              </a:tr>
              <a:tr h="370840">
                <a:tc>
                  <a:txBody>
                    <a:bodyPr/>
                    <a:lstStyle/>
                    <a:p>
                      <a:pPr algn="just"/>
                      <a:r>
                        <a:rPr lang="en-ZA" dirty="0" smtClean="0"/>
                        <a:t>4.</a:t>
                      </a:r>
                      <a:endParaRPr lang="en-ZA" dirty="0"/>
                    </a:p>
                  </a:txBody>
                  <a:tcPr/>
                </a:tc>
                <a:tc>
                  <a:txBody>
                    <a:bodyPr/>
                    <a:lstStyle/>
                    <a:p>
                      <a:pPr algn="just"/>
                      <a:r>
                        <a:rPr lang="en-GB" sz="1800" kern="1200" dirty="0" smtClean="0">
                          <a:effectLst/>
                        </a:rPr>
                        <a:t>Works Managers should keep an updated asset register, i.e. similar to that of the Facility Managers in order to monitor defects reported on specific items which could prevent duplicate/unnecessary defects reported on the same items</a:t>
                      </a:r>
                      <a:endParaRPr lang="en-ZA" dirty="0"/>
                    </a:p>
                  </a:txBody>
                  <a:tcPr/>
                </a:tc>
                <a:tc>
                  <a:txBody>
                    <a:bodyPr/>
                    <a:lstStyle/>
                    <a:p>
                      <a:pPr algn="just"/>
                      <a:r>
                        <a:rPr lang="en-ZA" sz="1800" kern="1200" dirty="0" smtClean="0">
                          <a:effectLst/>
                        </a:rPr>
                        <a:t>Reviewed in line with </a:t>
                      </a:r>
                      <a:r>
                        <a:rPr lang="en-ZA" sz="1800" kern="1200" dirty="0" err="1" smtClean="0">
                          <a:effectLst/>
                        </a:rPr>
                        <a:t>Archibus</a:t>
                      </a:r>
                      <a:r>
                        <a:rPr lang="en-ZA" sz="1800" kern="1200" dirty="0" smtClean="0">
                          <a:effectLst/>
                        </a:rPr>
                        <a:t> rollout - CD FM &amp; applicable branches – 21 September 2018</a:t>
                      </a:r>
                      <a:endParaRPr lang="en-ZA" dirty="0"/>
                    </a:p>
                  </a:txBody>
                  <a:tcPr/>
                </a:tc>
              </a:tr>
            </a:tbl>
          </a:graphicData>
        </a:graphic>
      </p:graphicFrame>
    </p:spTree>
    <p:extLst>
      <p:ext uri="{BB962C8B-B14F-4D97-AF65-F5344CB8AC3E}">
        <p14:creationId xmlns:p14="http://schemas.microsoft.com/office/powerpoint/2010/main" xmlns="" val="1176972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18</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Improvements on Internal Controls  </a:t>
            </a:r>
            <a:br>
              <a:rPr lang="en-ZA" sz="2400" b="1" dirty="0" smtClean="0">
                <a:solidFill>
                  <a:schemeClr val="bg1"/>
                </a:solidFill>
                <a:latin typeface="+mn-lt"/>
                <a:ea typeface="Tahoma" pitchFamily="34" charset="0"/>
              </a:rPr>
            </a:br>
            <a:r>
              <a:rPr lang="en-ZA" sz="2400" b="1" dirty="0" smtClean="0">
                <a:solidFill>
                  <a:schemeClr val="bg1"/>
                </a:solidFill>
                <a:latin typeface="+mn-lt"/>
                <a:ea typeface="Tahoma" pitchFamily="34" charset="0"/>
              </a:rPr>
              <a:t>Facilities Management</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4"/>
          <p:cNvGraphicFramePr>
            <a:graphicFrameLocks/>
          </p:cNvGraphicFramePr>
          <p:nvPr>
            <p:extLst>
              <p:ext uri="{D42A27DB-BD31-4B8C-83A1-F6EECF244321}">
                <p14:modId xmlns:p14="http://schemas.microsoft.com/office/powerpoint/2010/main" xmlns="" val="1430765642"/>
              </p:ext>
            </p:extLst>
          </p:nvPr>
        </p:nvGraphicFramePr>
        <p:xfrm>
          <a:off x="152400" y="1143000"/>
          <a:ext cx="11353800" cy="5034280"/>
        </p:xfrm>
        <a:graphic>
          <a:graphicData uri="http://schemas.openxmlformats.org/drawingml/2006/table">
            <a:tbl>
              <a:tblPr firstRow="1" bandRow="1">
                <a:tableStyleId>{21E4AEA4-8DFA-4A89-87EB-49C32662AFE0}</a:tableStyleId>
              </a:tblPr>
              <a:tblGrid>
                <a:gridCol w="685800"/>
                <a:gridCol w="7239000"/>
                <a:gridCol w="3429000"/>
              </a:tblGrid>
              <a:tr h="370840">
                <a:tc>
                  <a:txBody>
                    <a:bodyPr/>
                    <a:lstStyle/>
                    <a:p>
                      <a:r>
                        <a:rPr lang="en-ZA" dirty="0" smtClean="0"/>
                        <a:t>NO.</a:t>
                      </a:r>
                      <a:endParaRPr lang="en-ZA" dirty="0"/>
                    </a:p>
                  </a:txBody>
                  <a:tcPr/>
                </a:tc>
                <a:tc>
                  <a:txBody>
                    <a:bodyPr/>
                    <a:lstStyle/>
                    <a:p>
                      <a:r>
                        <a:rPr lang="en-ZA" dirty="0" smtClean="0"/>
                        <a:t>ACTIVITY</a:t>
                      </a:r>
                      <a:endParaRPr lang="en-ZA" dirty="0"/>
                    </a:p>
                  </a:txBody>
                  <a:tcPr/>
                </a:tc>
                <a:tc>
                  <a:txBody>
                    <a:bodyPr/>
                    <a:lstStyle/>
                    <a:p>
                      <a:r>
                        <a:rPr lang="en-ZA" dirty="0" smtClean="0"/>
                        <a:t>CONTROLS ENHANCEMENTS</a:t>
                      </a:r>
                      <a:endParaRPr lang="en-ZA" dirty="0"/>
                    </a:p>
                  </a:txBody>
                  <a:tcPr/>
                </a:tc>
              </a:tr>
              <a:tr h="370840">
                <a:tc>
                  <a:txBody>
                    <a:bodyPr/>
                    <a:lstStyle/>
                    <a:p>
                      <a:r>
                        <a:rPr lang="en-ZA" dirty="0" smtClean="0"/>
                        <a:t>5.</a:t>
                      </a:r>
                      <a:endParaRPr lang="en-ZA" dirty="0"/>
                    </a:p>
                  </a:txBody>
                  <a:tcPr/>
                </a:tc>
                <a:tc>
                  <a:txBody>
                    <a:bodyPr/>
                    <a:lstStyle/>
                    <a:p>
                      <a:pPr algn="just"/>
                      <a:r>
                        <a:rPr lang="en-GB" sz="1800" kern="1200" dirty="0" smtClean="0">
                          <a:effectLst/>
                        </a:rPr>
                        <a:t>Works Managers should keep an updated asset register, i.e. similar to that of the Facility Managers in order to monitor defects reported on specific items which could prevent duplicate/unnecessary defects reported on the same items</a:t>
                      </a:r>
                      <a:endParaRPr lang="en-ZA" dirty="0"/>
                    </a:p>
                  </a:txBody>
                  <a:tcPr/>
                </a:tc>
                <a:tc>
                  <a:txBody>
                    <a:bodyPr/>
                    <a:lstStyle/>
                    <a:p>
                      <a:pPr algn="just"/>
                      <a:r>
                        <a:rPr lang="en-ZA" sz="1800" kern="1200" dirty="0" smtClean="0">
                          <a:effectLst/>
                        </a:rPr>
                        <a:t>Programme on the capacity of artisans is being discussed Professional Services and HRD and a roll out plan being developed - CD FM,  CD Professional Services &amp; HRD – 30 August 2018</a:t>
                      </a:r>
                      <a:endParaRPr lang="en-ZA" dirty="0"/>
                    </a:p>
                  </a:txBody>
                  <a:tcPr/>
                </a:tc>
              </a:tr>
              <a:tr h="370840">
                <a:tc>
                  <a:txBody>
                    <a:bodyPr/>
                    <a:lstStyle/>
                    <a:p>
                      <a:r>
                        <a:rPr lang="en-ZA" dirty="0" smtClean="0"/>
                        <a:t>6.</a:t>
                      </a:r>
                      <a:endParaRPr lang="en-ZA" dirty="0"/>
                    </a:p>
                  </a:txBody>
                  <a:tcPr/>
                </a:tc>
                <a:tc>
                  <a:txBody>
                    <a:bodyPr/>
                    <a:lstStyle/>
                    <a:p>
                      <a:pPr algn="just"/>
                      <a:r>
                        <a:rPr lang="en-GB" sz="1800" kern="1200" dirty="0" smtClean="0">
                          <a:effectLst/>
                        </a:rPr>
                        <a:t>DPW must consider the possibility of constructing its own warehouse to stock all major parts and consumables required for routine and general maintenance projects such as air conditioners, chillers, boilers, painting, swimming pools</a:t>
                      </a:r>
                      <a:endParaRPr lang="en-ZA" dirty="0"/>
                    </a:p>
                  </a:txBody>
                  <a:tcPr/>
                </a:tc>
                <a:tc>
                  <a:txBody>
                    <a:bodyPr/>
                    <a:lstStyle/>
                    <a:p>
                      <a:pPr algn="just"/>
                      <a:r>
                        <a:rPr lang="en-ZA" sz="1800" kern="1200" dirty="0" smtClean="0">
                          <a:effectLst/>
                        </a:rPr>
                        <a:t>To be incorporated into the FM strategy that is being developed - CD FM &amp; applicable branches – 30 September 2018</a:t>
                      </a:r>
                      <a:endParaRPr lang="en-ZA" dirty="0"/>
                    </a:p>
                  </a:txBody>
                  <a:tcPr/>
                </a:tc>
              </a:tr>
              <a:tr h="370840">
                <a:tc>
                  <a:txBody>
                    <a:bodyPr/>
                    <a:lstStyle/>
                    <a:p>
                      <a:r>
                        <a:rPr lang="en-ZA" dirty="0" smtClean="0"/>
                        <a:t>7.</a:t>
                      </a:r>
                      <a:endParaRPr lang="en-ZA" dirty="0"/>
                    </a:p>
                  </a:txBody>
                  <a:tcPr/>
                </a:tc>
                <a:tc>
                  <a:txBody>
                    <a:bodyPr/>
                    <a:lstStyle/>
                    <a:p>
                      <a:pPr algn="just"/>
                      <a:r>
                        <a:rPr lang="en-GB" sz="1800" kern="1200" dirty="0" smtClean="0">
                          <a:effectLst/>
                        </a:rPr>
                        <a:t>Training should be provided to DPW Workshop officials to enhance their skills so as to place the DPW in a position where all maintenance related to air conditioning, boilers, chiller plants, etc. can be managed in-house</a:t>
                      </a:r>
                      <a:endParaRPr lang="en-ZA" dirty="0"/>
                    </a:p>
                  </a:txBody>
                  <a:tcPr/>
                </a:tc>
                <a:tc>
                  <a:txBody>
                    <a:bodyPr/>
                    <a:lstStyle/>
                    <a:p>
                      <a:pPr algn="just"/>
                      <a:r>
                        <a:rPr lang="en-ZA" sz="1800" kern="1200" dirty="0" smtClean="0">
                          <a:effectLst/>
                        </a:rPr>
                        <a:t>Programme on the capacity of artisans is being discussed Professional Services and HRD and a roll out plan being developed -CD FM,  CD Professional Services &amp; HRD – 30 August 2018 </a:t>
                      </a:r>
                      <a:endParaRPr lang="en-ZA" dirty="0"/>
                    </a:p>
                  </a:txBody>
                  <a:tcPr/>
                </a:tc>
              </a:tr>
            </a:tbl>
          </a:graphicData>
        </a:graphic>
      </p:graphicFrame>
    </p:spTree>
    <p:extLst>
      <p:ext uri="{BB962C8B-B14F-4D97-AF65-F5344CB8AC3E}">
        <p14:creationId xmlns:p14="http://schemas.microsoft.com/office/powerpoint/2010/main" xmlns="" val="3661408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19</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Improvements on Internal Controls  </a:t>
            </a:r>
            <a:br>
              <a:rPr lang="en-ZA" sz="2400" b="1" dirty="0" smtClean="0">
                <a:solidFill>
                  <a:schemeClr val="bg1"/>
                </a:solidFill>
                <a:latin typeface="+mn-lt"/>
                <a:ea typeface="Tahoma" pitchFamily="34" charset="0"/>
              </a:rPr>
            </a:br>
            <a:r>
              <a:rPr lang="en-ZA" sz="2400" b="1" dirty="0" smtClean="0">
                <a:solidFill>
                  <a:schemeClr val="bg1"/>
                </a:solidFill>
                <a:latin typeface="+mn-lt"/>
                <a:ea typeface="Tahoma" pitchFamily="34" charset="0"/>
              </a:rPr>
              <a:t>Facilities Management</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4"/>
          <p:cNvGraphicFramePr>
            <a:graphicFrameLocks/>
          </p:cNvGraphicFramePr>
          <p:nvPr>
            <p:extLst>
              <p:ext uri="{D42A27DB-BD31-4B8C-83A1-F6EECF244321}">
                <p14:modId xmlns:p14="http://schemas.microsoft.com/office/powerpoint/2010/main" xmlns="" val="2805345887"/>
              </p:ext>
            </p:extLst>
          </p:nvPr>
        </p:nvGraphicFramePr>
        <p:xfrm>
          <a:off x="228600" y="1066800"/>
          <a:ext cx="11353800" cy="4846320"/>
        </p:xfrm>
        <a:graphic>
          <a:graphicData uri="http://schemas.openxmlformats.org/drawingml/2006/table">
            <a:tbl>
              <a:tblPr firstRow="1" bandRow="1">
                <a:tableStyleId>{21E4AEA4-8DFA-4A89-87EB-49C32662AFE0}</a:tableStyleId>
              </a:tblPr>
              <a:tblGrid>
                <a:gridCol w="685800"/>
                <a:gridCol w="7619998"/>
                <a:gridCol w="3048002"/>
              </a:tblGrid>
              <a:tr h="142240">
                <a:tc>
                  <a:txBody>
                    <a:bodyPr/>
                    <a:lstStyle/>
                    <a:p>
                      <a:r>
                        <a:rPr lang="en-ZA" dirty="0" smtClean="0"/>
                        <a:t>NO.</a:t>
                      </a:r>
                      <a:endParaRPr lang="en-ZA" dirty="0"/>
                    </a:p>
                  </a:txBody>
                  <a:tcPr/>
                </a:tc>
                <a:tc>
                  <a:txBody>
                    <a:bodyPr/>
                    <a:lstStyle/>
                    <a:p>
                      <a:r>
                        <a:rPr lang="en-ZA" dirty="0" smtClean="0"/>
                        <a:t>ACTIVITY</a:t>
                      </a:r>
                      <a:endParaRPr lang="en-ZA" dirty="0"/>
                    </a:p>
                  </a:txBody>
                  <a:tcPr/>
                </a:tc>
                <a:tc>
                  <a:txBody>
                    <a:bodyPr/>
                    <a:lstStyle/>
                    <a:p>
                      <a:r>
                        <a:rPr lang="en-ZA" dirty="0" smtClean="0"/>
                        <a:t>CONTROLS ENHANCEMENTS</a:t>
                      </a:r>
                      <a:endParaRPr lang="en-ZA" dirty="0"/>
                    </a:p>
                  </a:txBody>
                  <a:tcPr/>
                </a:tc>
              </a:tr>
              <a:tr h="370840">
                <a:tc>
                  <a:txBody>
                    <a:bodyPr/>
                    <a:lstStyle/>
                    <a:p>
                      <a:r>
                        <a:rPr lang="en-ZA" dirty="0" smtClean="0"/>
                        <a:t>8.</a:t>
                      </a:r>
                      <a:endParaRPr lang="en-ZA" dirty="0"/>
                    </a:p>
                  </a:txBody>
                  <a:tcPr/>
                </a:tc>
                <a:tc>
                  <a:txBody>
                    <a:bodyPr/>
                    <a:lstStyle/>
                    <a:p>
                      <a:pPr algn="just"/>
                      <a:r>
                        <a:rPr lang="en-GB" sz="1800" kern="1200" dirty="0" smtClean="0">
                          <a:effectLst/>
                        </a:rPr>
                        <a:t>DPW should consider either establishing a flat rate for these "checking" services to be charged by the contractors, alternatively utilize the DPW Workshop officials who has the necessary skills to render these services.</a:t>
                      </a:r>
                      <a:endParaRPr lang="en-ZA" dirty="0"/>
                    </a:p>
                  </a:txBody>
                  <a:tcPr/>
                </a:tc>
                <a:tc>
                  <a:txBody>
                    <a:bodyPr/>
                    <a:lstStyle/>
                    <a:p>
                      <a:pPr algn="just"/>
                      <a:r>
                        <a:rPr lang="en-ZA" sz="1800" kern="1200" dirty="0" smtClean="0">
                          <a:effectLst/>
                        </a:rPr>
                        <a:t>To be incorporated into the FM strategy that is being developed - CD FM &amp; applicable branches – 30 September 2018</a:t>
                      </a:r>
                      <a:endParaRPr lang="en-ZA" dirty="0"/>
                    </a:p>
                  </a:txBody>
                  <a:tcPr/>
                </a:tc>
              </a:tr>
              <a:tr h="370840">
                <a:tc>
                  <a:txBody>
                    <a:bodyPr/>
                    <a:lstStyle/>
                    <a:p>
                      <a:r>
                        <a:rPr lang="en-ZA" dirty="0" smtClean="0"/>
                        <a:t>9.</a:t>
                      </a:r>
                      <a:endParaRPr lang="en-ZA" dirty="0"/>
                    </a:p>
                  </a:txBody>
                  <a:tcPr/>
                </a:tc>
                <a:tc>
                  <a:txBody>
                    <a:bodyPr/>
                    <a:lstStyle/>
                    <a:p>
                      <a:pPr algn="just"/>
                      <a:r>
                        <a:rPr lang="en-GB" sz="1800" kern="1200" dirty="0" smtClean="0">
                          <a:effectLst/>
                        </a:rPr>
                        <a:t>In terms of an existing DPW Service Level Agreement, it is recommended that several sections thereof should not only be applicable in a Service Level Agreement situation but also in respect of contractors appointed for day-to-day maintenance</a:t>
                      </a:r>
                      <a:endParaRPr lang="en-ZA" dirty="0"/>
                    </a:p>
                  </a:txBody>
                  <a:tcPr/>
                </a:tc>
                <a:tc>
                  <a:txBody>
                    <a:bodyPr/>
                    <a:lstStyle/>
                    <a:p>
                      <a:pPr algn="just"/>
                      <a:r>
                        <a:rPr lang="en-ZA" sz="1800" kern="1200" dirty="0" smtClean="0">
                          <a:effectLst/>
                        </a:rPr>
                        <a:t>Review SLA and strengthen contract management - CD FM &amp; applicable branches – 30 September 2018</a:t>
                      </a:r>
                      <a:endParaRPr lang="en-ZA" dirty="0"/>
                    </a:p>
                  </a:txBody>
                  <a:tcPr/>
                </a:tc>
              </a:tr>
              <a:tr h="370840">
                <a:tc>
                  <a:txBody>
                    <a:bodyPr/>
                    <a:lstStyle/>
                    <a:p>
                      <a:r>
                        <a:rPr lang="en-ZA" dirty="0" smtClean="0"/>
                        <a:t>10.</a:t>
                      </a:r>
                      <a:endParaRPr lang="en-ZA" dirty="0"/>
                    </a:p>
                  </a:txBody>
                  <a:tcPr/>
                </a:tc>
                <a:tc>
                  <a:txBody>
                    <a:bodyPr/>
                    <a:lstStyle/>
                    <a:p>
                      <a:pPr algn="just"/>
                      <a:r>
                        <a:rPr lang="en-GB" sz="1800" kern="1200" dirty="0" smtClean="0">
                          <a:effectLst/>
                        </a:rPr>
                        <a:t>Works Managers should inspect prospective contractors' premises, plant and equipment prior to appointment</a:t>
                      </a:r>
                      <a:endParaRPr lang="en-ZA" dirty="0"/>
                    </a:p>
                  </a:txBody>
                  <a:tcPr/>
                </a:tc>
                <a:tc>
                  <a:txBody>
                    <a:bodyPr/>
                    <a:lstStyle/>
                    <a:p>
                      <a:pPr algn="just"/>
                      <a:r>
                        <a:rPr lang="en-ZA" sz="1800" kern="1200" dirty="0" smtClean="0">
                          <a:effectLst/>
                        </a:rPr>
                        <a:t>Reviewed in line with </a:t>
                      </a:r>
                      <a:r>
                        <a:rPr lang="en-ZA" sz="1800" kern="1200" dirty="0" err="1" smtClean="0">
                          <a:effectLst/>
                        </a:rPr>
                        <a:t>Archibus</a:t>
                      </a:r>
                      <a:r>
                        <a:rPr lang="en-ZA" sz="1800" kern="1200" dirty="0" smtClean="0">
                          <a:effectLst/>
                        </a:rPr>
                        <a:t> rollout - CD FM &amp; applicable branches – 30 August 2018</a:t>
                      </a:r>
                      <a:endParaRPr lang="en-ZA" dirty="0"/>
                    </a:p>
                  </a:txBody>
                  <a:tcPr/>
                </a:tc>
              </a:tr>
              <a:tr h="370840">
                <a:tc>
                  <a:txBody>
                    <a:bodyPr/>
                    <a:lstStyle/>
                    <a:p>
                      <a:r>
                        <a:rPr lang="en-ZA" dirty="0" smtClean="0"/>
                        <a:t>11.</a:t>
                      </a:r>
                      <a:endParaRPr lang="en-ZA" dirty="0"/>
                    </a:p>
                  </a:txBody>
                  <a:tcPr/>
                </a:tc>
                <a:tc>
                  <a:txBody>
                    <a:bodyPr/>
                    <a:lstStyle/>
                    <a:p>
                      <a:pPr algn="just"/>
                      <a:r>
                        <a:rPr lang="en-GB" sz="1800" kern="1200" dirty="0" smtClean="0">
                          <a:effectLst/>
                        </a:rPr>
                        <a:t>Regional Managers should reserve the right to execute repairs or replacement with DPW Workshop staff</a:t>
                      </a:r>
                      <a:endParaRPr lang="en-ZA" dirty="0"/>
                    </a:p>
                  </a:txBody>
                  <a:tcPr/>
                </a:tc>
                <a:tc>
                  <a:txBody>
                    <a:bodyPr/>
                    <a:lstStyle/>
                    <a:p>
                      <a:pPr algn="just"/>
                      <a:r>
                        <a:rPr lang="en-ZA" sz="1800" kern="1200" dirty="0" smtClean="0">
                          <a:effectLst/>
                        </a:rPr>
                        <a:t>Reviewed in line with </a:t>
                      </a:r>
                      <a:r>
                        <a:rPr lang="en-ZA" sz="1800" kern="1200" dirty="0" err="1" smtClean="0">
                          <a:effectLst/>
                        </a:rPr>
                        <a:t>Archibus</a:t>
                      </a:r>
                      <a:r>
                        <a:rPr lang="en-ZA" sz="1800" kern="1200" dirty="0" smtClean="0">
                          <a:effectLst/>
                        </a:rPr>
                        <a:t> rollout - CD FM &amp; applicable branches – 30 August 2018</a:t>
                      </a:r>
                      <a:endParaRPr lang="en-ZA" dirty="0"/>
                    </a:p>
                  </a:txBody>
                  <a:tcPr/>
                </a:tc>
              </a:tr>
            </a:tbl>
          </a:graphicData>
        </a:graphic>
      </p:graphicFrame>
    </p:spTree>
    <p:extLst>
      <p:ext uri="{BB962C8B-B14F-4D97-AF65-F5344CB8AC3E}">
        <p14:creationId xmlns:p14="http://schemas.microsoft.com/office/powerpoint/2010/main" xmlns="" val="2312865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2</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smtClean="0">
                <a:solidFill>
                  <a:schemeClr val="bg1"/>
                </a:solidFill>
                <a:latin typeface="+mn-lt"/>
                <a:ea typeface="Tahoma" pitchFamily="34" charset="0"/>
              </a:rPr>
              <a:t>Table of Content </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130925937"/>
              </p:ext>
            </p:extLst>
          </p:nvPr>
        </p:nvGraphicFramePr>
        <p:xfrm>
          <a:off x="533400" y="990601"/>
          <a:ext cx="5638800" cy="6054709"/>
        </p:xfrm>
        <a:graphic>
          <a:graphicData uri="http://schemas.openxmlformats.org/drawingml/2006/table">
            <a:tbl>
              <a:tblPr firstRow="1" bandRow="1">
                <a:tableStyleId>{0E3FDE45-AF77-4B5C-9715-49D594BDF05E}</a:tableStyleId>
              </a:tblPr>
              <a:tblGrid>
                <a:gridCol w="636639">
                  <a:extLst>
                    <a:ext uri="{9D8B030D-6E8A-4147-A177-3AD203B41FA5}">
                      <a16:colId xmlns:a16="http://schemas.microsoft.com/office/drawing/2014/main" xmlns="" val="20000"/>
                    </a:ext>
                  </a:extLst>
                </a:gridCol>
                <a:gridCol w="4076388">
                  <a:extLst>
                    <a:ext uri="{9D8B030D-6E8A-4147-A177-3AD203B41FA5}">
                      <a16:colId xmlns:a16="http://schemas.microsoft.com/office/drawing/2014/main" xmlns="" val="20001"/>
                    </a:ext>
                  </a:extLst>
                </a:gridCol>
                <a:gridCol w="925773">
                  <a:extLst>
                    <a:ext uri="{9D8B030D-6E8A-4147-A177-3AD203B41FA5}">
                      <a16:colId xmlns:a16="http://schemas.microsoft.com/office/drawing/2014/main" xmlns="" val="20002"/>
                    </a:ext>
                  </a:extLst>
                </a:gridCol>
              </a:tblGrid>
              <a:tr h="310986">
                <a:tc>
                  <a:txBody>
                    <a:bodyPr/>
                    <a:lstStyle/>
                    <a:p>
                      <a:pPr>
                        <a:lnSpc>
                          <a:spcPct val="100000"/>
                        </a:lnSpc>
                        <a:spcAft>
                          <a:spcPts val="0"/>
                        </a:spcAft>
                      </a:pPr>
                      <a:r>
                        <a:rPr lang="en-ZA" sz="1200" dirty="0">
                          <a:solidFill>
                            <a:schemeClr val="tx1"/>
                          </a:solidFill>
                          <a:latin typeface="Arial" panose="020B0604020202020204" pitchFamily="34" charset="0"/>
                          <a:cs typeface="Arial" panose="020B0604020202020204" pitchFamily="34" charset="0"/>
                        </a:rPr>
                        <a:t>No.</a:t>
                      </a:r>
                    </a:p>
                  </a:txBody>
                  <a:tcPr/>
                </a:tc>
                <a:tc>
                  <a:txBody>
                    <a:bodyPr/>
                    <a:lstStyle/>
                    <a:p>
                      <a:pPr>
                        <a:lnSpc>
                          <a:spcPct val="100000"/>
                        </a:lnSpc>
                        <a:spcAft>
                          <a:spcPts val="0"/>
                        </a:spcAft>
                      </a:pPr>
                      <a:r>
                        <a:rPr lang="en-ZA" sz="1200" dirty="0">
                          <a:solidFill>
                            <a:schemeClr val="tx1"/>
                          </a:solidFill>
                          <a:latin typeface="Arial" panose="020B0604020202020204" pitchFamily="34" charset="0"/>
                          <a:cs typeface="Arial" panose="020B0604020202020204" pitchFamily="34" charset="0"/>
                        </a:rPr>
                        <a:t>ITEM</a:t>
                      </a:r>
                    </a:p>
                  </a:txBody>
                  <a:tcPr/>
                </a:tc>
                <a:tc>
                  <a:txBody>
                    <a:bodyPr/>
                    <a:lstStyle/>
                    <a:p>
                      <a:pPr>
                        <a:lnSpc>
                          <a:spcPct val="100000"/>
                        </a:lnSpc>
                        <a:spcAft>
                          <a:spcPts val="0"/>
                        </a:spcAft>
                      </a:pPr>
                      <a:r>
                        <a:rPr lang="en-ZA" sz="1200" dirty="0">
                          <a:solidFill>
                            <a:schemeClr val="tx1"/>
                          </a:solidFill>
                          <a:latin typeface="Arial" panose="020B0604020202020204" pitchFamily="34" charset="0"/>
                          <a:cs typeface="Arial" panose="020B0604020202020204" pitchFamily="34" charset="0"/>
                        </a:rPr>
                        <a:t>Slide</a:t>
                      </a:r>
                    </a:p>
                  </a:txBody>
                  <a:tcPr/>
                </a:tc>
                <a:extLst>
                  <a:ext uri="{0D108BD9-81ED-4DB2-BD59-A6C34878D82A}">
                    <a16:rowId xmlns:a16="http://schemas.microsoft.com/office/drawing/2014/main" xmlns="" val="10000"/>
                  </a:ext>
                </a:extLst>
              </a:tr>
              <a:tr h="274037">
                <a:tc>
                  <a:txBody>
                    <a:bodyPr/>
                    <a:lstStyle/>
                    <a:p>
                      <a:pPr>
                        <a:lnSpc>
                          <a:spcPct val="100000"/>
                        </a:lnSpc>
                        <a:spcAft>
                          <a:spcPts val="0"/>
                        </a:spcAft>
                      </a:pPr>
                      <a:r>
                        <a:rPr lang="en-ZA" sz="1200" kern="1200" dirty="0">
                          <a:solidFill>
                            <a:schemeClr val="tx1"/>
                          </a:solidFill>
                          <a:latin typeface="Arial" panose="020B0604020202020204" pitchFamily="34" charset="0"/>
                          <a:cs typeface="Arial" panose="020B0604020202020204" pitchFamily="34" charset="0"/>
                        </a:rPr>
                        <a:t>1.</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latin typeface="Arial" panose="020B0604020202020204" pitchFamily="34" charset="0"/>
                          <a:ea typeface="Times New Roman"/>
                          <a:cs typeface="Arial" panose="020B0604020202020204" pitchFamily="34" charset="0"/>
                        </a:rPr>
                        <a:t>Introduction</a:t>
                      </a:r>
                    </a:p>
                  </a:txBody>
                  <a:tcPr anchor="ctr"/>
                </a:tc>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3-4</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extLst>
                  <a:ext uri="{0D108BD9-81ED-4DB2-BD59-A6C34878D82A}">
                    <a16:rowId xmlns:a16="http://schemas.microsoft.com/office/drawing/2014/main" xmlns="" val="10001"/>
                  </a:ext>
                </a:extLst>
              </a:tr>
              <a:tr h="274037">
                <a:tc>
                  <a:txBody>
                    <a:bodyPr/>
                    <a:lstStyle/>
                    <a:p>
                      <a:pPr>
                        <a:lnSpc>
                          <a:spcPct val="100000"/>
                        </a:lnSpc>
                        <a:spcAft>
                          <a:spcPts val="0"/>
                        </a:spcAft>
                      </a:pPr>
                      <a:r>
                        <a:rPr lang="en-ZA" sz="1200" kern="1200" dirty="0">
                          <a:solidFill>
                            <a:schemeClr val="tx1"/>
                          </a:solidFill>
                          <a:latin typeface="Arial" panose="020B0604020202020204" pitchFamily="34" charset="0"/>
                          <a:cs typeface="Arial" panose="020B0604020202020204" pitchFamily="34" charset="0"/>
                        </a:rPr>
                        <a:t>2.</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lvl="1" indent="0" eaLnBrk="1" fontAlgn="auto" hangingPunct="1">
                        <a:spcAft>
                          <a:spcPts val="0"/>
                        </a:spcAft>
                        <a:buClr>
                          <a:srgbClr val="990000"/>
                        </a:buClr>
                        <a:buFont typeface="Wingdings" pitchFamily="2" charset="2"/>
                        <a:buNone/>
                        <a:defRPr/>
                      </a:pPr>
                      <a:r>
                        <a:rPr lang="en-US" sz="1200" dirty="0" smtClean="0">
                          <a:solidFill>
                            <a:schemeClr val="tx1"/>
                          </a:solidFill>
                          <a:latin typeface="Arial" pitchFamily="34" charset="0"/>
                          <a:cs typeface="Arial" pitchFamily="34" charset="0"/>
                        </a:rPr>
                        <a:t>Guiding</a:t>
                      </a:r>
                      <a:r>
                        <a:rPr lang="en-US" sz="1200" baseline="0" dirty="0" smtClean="0">
                          <a:solidFill>
                            <a:schemeClr val="tx1"/>
                          </a:solidFill>
                          <a:latin typeface="Arial" pitchFamily="34" charset="0"/>
                          <a:cs typeface="Arial" pitchFamily="34" charset="0"/>
                        </a:rPr>
                        <a:t> Principles &amp; Legislation</a:t>
                      </a:r>
                      <a:endParaRPr lang="en-US" sz="1200" dirty="0">
                        <a:solidFill>
                          <a:schemeClr val="tx1"/>
                        </a:solidFill>
                        <a:latin typeface="Arial" pitchFamily="34" charset="0"/>
                        <a:cs typeface="Arial" pitchFamily="34" charset="0"/>
                      </a:endParaRPr>
                    </a:p>
                  </a:txBody>
                  <a:tcPr anchor="ctr"/>
                </a:tc>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5</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extLst>
                  <a:ext uri="{0D108BD9-81ED-4DB2-BD59-A6C34878D82A}">
                    <a16:rowId xmlns:a16="http://schemas.microsoft.com/office/drawing/2014/main" xmlns="" val="10002"/>
                  </a:ext>
                </a:extLst>
              </a:tr>
              <a:tr h="274037">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3.</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itchFamily="34" charset="0"/>
                          <a:cs typeface="Arial" pitchFamily="34" charset="0"/>
                        </a:rPr>
                        <a:t>Fraud Prevention Strategy</a:t>
                      </a:r>
                    </a:p>
                  </a:txBody>
                  <a:tcPr anchor="ctr"/>
                </a:tc>
                <a:tc>
                  <a:txBody>
                    <a:bodyPr/>
                    <a:lstStyle/>
                    <a:p>
                      <a:r>
                        <a:rPr lang="en-ZA" sz="1200" kern="1200" dirty="0" smtClean="0">
                          <a:solidFill>
                            <a:schemeClr val="tx1"/>
                          </a:solidFill>
                          <a:latin typeface="Arial" panose="020B0604020202020204" pitchFamily="34" charset="0"/>
                          <a:ea typeface="Times New Roman"/>
                          <a:cs typeface="Arial" panose="020B0604020202020204" pitchFamily="34" charset="0"/>
                        </a:rPr>
                        <a:t>6-7</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r>
              <a:tr h="274037">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4.</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itchFamily="34" charset="0"/>
                          <a:cs typeface="Arial" pitchFamily="34" charset="0"/>
                        </a:rPr>
                        <a:t>Fraud Risk Management / Fraud Index</a:t>
                      </a:r>
                    </a:p>
                  </a:txBody>
                  <a:tcPr anchor="ctr"/>
                </a:tc>
                <a:tc>
                  <a:txBody>
                    <a:bodyPr/>
                    <a:lstStyle/>
                    <a:p>
                      <a:r>
                        <a:rPr lang="en-US" sz="1200" dirty="0" smtClean="0">
                          <a:latin typeface="Arial" panose="020B0604020202020204" pitchFamily="34" charset="0"/>
                          <a:cs typeface="Arial" panose="020B0604020202020204" pitchFamily="34" charset="0"/>
                        </a:rPr>
                        <a:t>8-9</a:t>
                      </a:r>
                      <a:endParaRPr lang="en-US" sz="1200" dirty="0">
                        <a:latin typeface="Arial" panose="020B0604020202020204" pitchFamily="34" charset="0"/>
                        <a:cs typeface="Arial" panose="020B0604020202020204" pitchFamily="34" charset="0"/>
                      </a:endParaRPr>
                    </a:p>
                  </a:txBody>
                  <a:tcPr anchor="ctr"/>
                </a:tc>
              </a:tr>
              <a:tr h="274037">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5.</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lvl="1" indent="0" eaLnBrk="1" fontAlgn="auto" hangingPunct="1">
                        <a:spcAft>
                          <a:spcPts val="0"/>
                        </a:spcAft>
                        <a:buClr>
                          <a:srgbClr val="990000"/>
                        </a:buClr>
                        <a:buFont typeface="Wingdings" pitchFamily="2" charset="2"/>
                        <a:buNone/>
                        <a:defRPr/>
                      </a:pPr>
                      <a:r>
                        <a:rPr lang="en-US" sz="1200" dirty="0" smtClean="0">
                          <a:solidFill>
                            <a:schemeClr val="tx1"/>
                          </a:solidFill>
                          <a:latin typeface="Arial" pitchFamily="34" charset="0"/>
                          <a:cs typeface="Arial" pitchFamily="34" charset="0"/>
                        </a:rPr>
                        <a:t>Key Components of the DPW Fraud Risk Plan</a:t>
                      </a:r>
                      <a:endParaRPr lang="en-US" sz="1200" dirty="0">
                        <a:solidFill>
                          <a:schemeClr val="tx1"/>
                        </a:solidFill>
                        <a:latin typeface="Arial" pitchFamily="34" charset="0"/>
                        <a:cs typeface="Arial" pitchFamily="34" charset="0"/>
                      </a:endParaRPr>
                    </a:p>
                  </a:txBody>
                  <a:tcPr anchor="ctr"/>
                </a:tc>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10</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extLst>
                  <a:ext uri="{0D108BD9-81ED-4DB2-BD59-A6C34878D82A}">
                    <a16:rowId xmlns:a16="http://schemas.microsoft.com/office/drawing/2014/main" xmlns="" val="10003"/>
                  </a:ext>
                </a:extLst>
              </a:tr>
              <a:tr h="274037">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6.</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lvl="1" indent="0" eaLnBrk="1" fontAlgn="auto" hangingPunct="1">
                        <a:spcAft>
                          <a:spcPts val="0"/>
                        </a:spcAft>
                        <a:buClr>
                          <a:srgbClr val="990000"/>
                        </a:buClr>
                        <a:buFont typeface="Wingdings" pitchFamily="2" charset="2"/>
                        <a:buNone/>
                        <a:defRPr/>
                      </a:pPr>
                      <a:r>
                        <a:rPr lang="en-US" sz="1200" dirty="0" smtClean="0">
                          <a:solidFill>
                            <a:schemeClr val="tx1"/>
                          </a:solidFill>
                          <a:latin typeface="Arial" pitchFamily="34" charset="0"/>
                          <a:cs typeface="Arial" pitchFamily="34" charset="0"/>
                        </a:rPr>
                        <a:t>Fraud Prevention Framework</a:t>
                      </a:r>
                      <a:endParaRPr lang="en-US" sz="1200" dirty="0">
                        <a:solidFill>
                          <a:schemeClr val="tx1"/>
                        </a:solidFill>
                        <a:latin typeface="Arial" pitchFamily="34" charset="0"/>
                        <a:cs typeface="Arial" pitchFamily="34" charset="0"/>
                      </a:endParaRPr>
                    </a:p>
                  </a:txBody>
                  <a:tcPr anchor="ctr"/>
                </a:tc>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11</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extLst>
                  <a:ext uri="{0D108BD9-81ED-4DB2-BD59-A6C34878D82A}">
                    <a16:rowId xmlns:a16="http://schemas.microsoft.com/office/drawing/2014/main" xmlns="" val="10005"/>
                  </a:ext>
                </a:extLst>
              </a:tr>
              <a:tr h="274037">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7.</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anose="020B0604020202020204" pitchFamily="34" charset="0"/>
                          <a:cs typeface="Arial" pitchFamily="34" charset="0"/>
                        </a:rPr>
                        <a:t>High Fraud Risks </a:t>
                      </a:r>
                      <a:endParaRPr lang="en-US" sz="1200" dirty="0">
                        <a:solidFill>
                          <a:schemeClr val="tx1"/>
                        </a:solidFill>
                        <a:latin typeface="Arial" panose="020B0604020202020204" pitchFamily="34" charset="0"/>
                        <a:cs typeface="Arial" pitchFamily="34" charset="0"/>
                      </a:endParaRPr>
                    </a:p>
                  </a:txBody>
                  <a:tcPr anchor="ctr"/>
                </a:tc>
                <a:tc>
                  <a:txBody>
                    <a:bodyPr/>
                    <a:lstStyle/>
                    <a:p>
                      <a:r>
                        <a:rPr lang="en-US" sz="1200" dirty="0" smtClean="0">
                          <a:latin typeface="Arial" panose="020B0604020202020204" pitchFamily="34" charset="0"/>
                          <a:cs typeface="Arial" panose="020B0604020202020204" pitchFamily="34" charset="0"/>
                        </a:rPr>
                        <a:t>12</a:t>
                      </a:r>
                      <a:endParaRPr 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6"/>
                  </a:ext>
                </a:extLst>
              </a:tr>
              <a:tr h="1370186">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8.</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lvl="1" indent="0" eaLnBrk="1" fontAlgn="auto" hangingPunct="1">
                        <a:spcAft>
                          <a:spcPts val="0"/>
                        </a:spcAft>
                        <a:buClr>
                          <a:srgbClr val="990000"/>
                        </a:buClr>
                        <a:buFont typeface="Wingdings" pitchFamily="2" charset="2"/>
                        <a:buNone/>
                        <a:defRPr/>
                      </a:pPr>
                      <a:r>
                        <a:rPr lang="en-US" sz="1200" dirty="0" smtClean="0">
                          <a:solidFill>
                            <a:schemeClr val="tx1"/>
                          </a:solidFill>
                          <a:latin typeface="Arial" panose="020B0604020202020204" pitchFamily="34" charset="0"/>
                          <a:cs typeface="Arial" pitchFamily="34" charset="0"/>
                        </a:rPr>
                        <a:t>Improvements on Internal </a:t>
                      </a:r>
                      <a:r>
                        <a:rPr lang="en-US" sz="1200" baseline="0" dirty="0" smtClean="0">
                          <a:solidFill>
                            <a:schemeClr val="tx1"/>
                          </a:solidFill>
                          <a:latin typeface="Arial" panose="020B0604020202020204" pitchFamily="34" charset="0"/>
                          <a:cs typeface="Arial" pitchFamily="34" charset="0"/>
                        </a:rPr>
                        <a:t>Controls: </a:t>
                      </a:r>
                    </a:p>
                    <a:p>
                      <a:pPr marL="171450" lvl="1" indent="-171450" eaLnBrk="1" fontAlgn="auto" hangingPunct="1">
                        <a:spcAft>
                          <a:spcPts val="0"/>
                        </a:spcAft>
                        <a:buClr>
                          <a:srgbClr val="990000"/>
                        </a:buClr>
                        <a:buFont typeface="Arial" panose="020B0604020202020204" pitchFamily="34" charset="0"/>
                        <a:buChar char="•"/>
                        <a:defRPr/>
                      </a:pPr>
                      <a:r>
                        <a:rPr lang="en-US" sz="1200" baseline="0" dirty="0" smtClean="0">
                          <a:solidFill>
                            <a:schemeClr val="tx1"/>
                          </a:solidFill>
                          <a:latin typeface="Arial" panose="020B0604020202020204" pitchFamily="34" charset="0"/>
                          <a:cs typeface="Arial" pitchFamily="34" charset="0"/>
                        </a:rPr>
                        <a:t>Supply Chain Management</a:t>
                      </a:r>
                    </a:p>
                    <a:p>
                      <a:pPr marL="171450" lvl="1" indent="-171450" eaLnBrk="1" fontAlgn="auto" hangingPunct="1">
                        <a:spcAft>
                          <a:spcPts val="0"/>
                        </a:spcAft>
                        <a:buClr>
                          <a:srgbClr val="990000"/>
                        </a:buClr>
                        <a:buFont typeface="Arial" panose="020B0604020202020204" pitchFamily="34" charset="0"/>
                        <a:buChar char="•"/>
                        <a:defRPr/>
                      </a:pPr>
                      <a:r>
                        <a:rPr lang="en-US" sz="1200" baseline="0" dirty="0" smtClean="0">
                          <a:solidFill>
                            <a:schemeClr val="tx1"/>
                          </a:solidFill>
                          <a:latin typeface="Arial" panose="020B0604020202020204" pitchFamily="34" charset="0"/>
                          <a:cs typeface="Arial" pitchFamily="34" charset="0"/>
                        </a:rPr>
                        <a:t>Facilities Management</a:t>
                      </a:r>
                    </a:p>
                    <a:p>
                      <a:pPr marL="171450" lvl="1" indent="-171450" eaLnBrk="1" fontAlgn="auto" hangingPunct="1">
                        <a:spcAft>
                          <a:spcPts val="0"/>
                        </a:spcAft>
                        <a:buClr>
                          <a:srgbClr val="990000"/>
                        </a:buClr>
                        <a:buFont typeface="Arial" panose="020B0604020202020204" pitchFamily="34" charset="0"/>
                        <a:buChar char="•"/>
                        <a:defRPr/>
                      </a:pPr>
                      <a:r>
                        <a:rPr lang="en-US" sz="1200" baseline="0" dirty="0" smtClean="0">
                          <a:solidFill>
                            <a:schemeClr val="tx1"/>
                          </a:solidFill>
                          <a:latin typeface="Arial" panose="020B0604020202020204" pitchFamily="34" charset="0"/>
                          <a:cs typeface="Arial" pitchFamily="34" charset="0"/>
                        </a:rPr>
                        <a:t>Prestige Projects</a:t>
                      </a:r>
                    </a:p>
                    <a:p>
                      <a:pPr marL="171450" lvl="1" indent="-171450" eaLnBrk="1" fontAlgn="auto" hangingPunct="1">
                        <a:spcAft>
                          <a:spcPts val="0"/>
                        </a:spcAft>
                        <a:buClr>
                          <a:srgbClr val="990000"/>
                        </a:buClr>
                        <a:buFont typeface="Arial" panose="020B0604020202020204" pitchFamily="34" charset="0"/>
                        <a:buChar char="•"/>
                        <a:defRPr/>
                      </a:pPr>
                      <a:r>
                        <a:rPr lang="en-US" sz="1200" baseline="0" dirty="0" smtClean="0">
                          <a:solidFill>
                            <a:schemeClr val="tx1"/>
                          </a:solidFill>
                          <a:latin typeface="Arial" panose="020B0604020202020204" pitchFamily="34" charset="0"/>
                          <a:cs typeface="Arial" pitchFamily="34" charset="0"/>
                        </a:rPr>
                        <a:t>Construction &amp; Maintenance Projects</a:t>
                      </a:r>
                    </a:p>
                    <a:p>
                      <a:pPr marL="171450" lvl="1" indent="-171450" eaLnBrk="1" fontAlgn="auto" hangingPunct="1">
                        <a:spcAft>
                          <a:spcPts val="0"/>
                        </a:spcAft>
                        <a:buClr>
                          <a:srgbClr val="990000"/>
                        </a:buClr>
                        <a:buFont typeface="Arial" panose="020B0604020202020204" pitchFamily="34" charset="0"/>
                        <a:buChar char="•"/>
                        <a:defRPr/>
                      </a:pPr>
                      <a:r>
                        <a:rPr lang="en-US" sz="1200" baseline="0" dirty="0" smtClean="0">
                          <a:solidFill>
                            <a:schemeClr val="tx1"/>
                          </a:solidFill>
                          <a:latin typeface="Arial" panose="020B0604020202020204" pitchFamily="34" charset="0"/>
                          <a:cs typeface="Arial" pitchFamily="34" charset="0"/>
                        </a:rPr>
                        <a:t>Financial Management</a:t>
                      </a:r>
                    </a:p>
                    <a:p>
                      <a:pPr marL="171450" lvl="1" indent="-171450" eaLnBrk="1" fontAlgn="auto" hangingPunct="1">
                        <a:spcAft>
                          <a:spcPts val="0"/>
                        </a:spcAft>
                        <a:buClr>
                          <a:srgbClr val="990000"/>
                        </a:buClr>
                        <a:buFont typeface="Arial" panose="020B0604020202020204" pitchFamily="34" charset="0"/>
                        <a:buChar char="•"/>
                        <a:defRPr/>
                      </a:pPr>
                      <a:r>
                        <a:rPr lang="en-US" sz="1200" baseline="0" dirty="0" smtClean="0">
                          <a:solidFill>
                            <a:schemeClr val="tx1"/>
                          </a:solidFill>
                          <a:latin typeface="Arial" panose="020B0604020202020204" pitchFamily="34" charset="0"/>
                          <a:cs typeface="Arial" pitchFamily="34" charset="0"/>
                        </a:rPr>
                        <a:t>Real Estate Management</a:t>
                      </a:r>
                    </a:p>
                    <a:p>
                      <a:pPr marL="171450" lvl="1" indent="-171450" eaLnBrk="1" fontAlgn="auto" hangingPunct="1">
                        <a:spcAft>
                          <a:spcPts val="0"/>
                        </a:spcAft>
                        <a:buClr>
                          <a:srgbClr val="990000"/>
                        </a:buClr>
                        <a:buFont typeface="Arial" panose="020B0604020202020204" pitchFamily="34" charset="0"/>
                        <a:buChar char="•"/>
                        <a:defRPr/>
                      </a:pPr>
                      <a:r>
                        <a:rPr lang="en-US" sz="1200" baseline="0" dirty="0" smtClean="0">
                          <a:solidFill>
                            <a:schemeClr val="tx1"/>
                          </a:solidFill>
                          <a:latin typeface="Arial" panose="020B0604020202020204" pitchFamily="34" charset="0"/>
                          <a:cs typeface="Arial" pitchFamily="34" charset="0"/>
                        </a:rPr>
                        <a:t>EPWP</a:t>
                      </a:r>
                    </a:p>
                  </a:txBody>
                  <a:tcPr/>
                </a:tc>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13-30</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tc>
                <a:extLst>
                  <a:ext uri="{0D108BD9-81ED-4DB2-BD59-A6C34878D82A}">
                    <a16:rowId xmlns:a16="http://schemas.microsoft.com/office/drawing/2014/main" xmlns="" val="10007"/>
                  </a:ext>
                </a:extLst>
              </a:tr>
              <a:tr h="1004804">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9.</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lvl="1" indent="0" eaLnBrk="1" fontAlgn="auto" hangingPunct="1">
                        <a:spcAft>
                          <a:spcPts val="0"/>
                        </a:spcAft>
                        <a:buClr>
                          <a:srgbClr val="990000"/>
                        </a:buClr>
                        <a:buFont typeface="Wingdings" pitchFamily="2" charset="2"/>
                        <a:buNone/>
                        <a:defRPr/>
                      </a:pPr>
                      <a:r>
                        <a:rPr lang="en-US" sz="1200" baseline="0" dirty="0" smtClean="0">
                          <a:solidFill>
                            <a:schemeClr val="tx1"/>
                          </a:solidFill>
                          <a:latin typeface="Arial" panose="020B0604020202020204" pitchFamily="34" charset="0"/>
                          <a:cs typeface="Arial" pitchFamily="34" charset="0"/>
                        </a:rPr>
                        <a:t>Internal Investigations</a:t>
                      </a:r>
                    </a:p>
                    <a:p>
                      <a:pPr marL="171450" lvl="1" indent="-171450" eaLnBrk="1" fontAlgn="auto" hangingPunct="1">
                        <a:spcAft>
                          <a:spcPts val="0"/>
                        </a:spcAft>
                        <a:buClr>
                          <a:srgbClr val="990000"/>
                        </a:buClr>
                        <a:buFont typeface="Arial" panose="020B0604020202020204" pitchFamily="34" charset="0"/>
                        <a:buChar char="•"/>
                        <a:defRPr/>
                      </a:pPr>
                      <a:r>
                        <a:rPr lang="en-US" sz="1200" baseline="0" dirty="0" smtClean="0">
                          <a:solidFill>
                            <a:schemeClr val="tx1"/>
                          </a:solidFill>
                          <a:latin typeface="Arial" panose="020B0604020202020204" pitchFamily="34" charset="0"/>
                          <a:cs typeface="Arial" pitchFamily="34" charset="0"/>
                        </a:rPr>
                        <a:t>Statistical Overview on Allegations Reported</a:t>
                      </a:r>
                    </a:p>
                    <a:p>
                      <a:pPr marL="171450" lvl="1" indent="-171450" eaLnBrk="1" fontAlgn="auto" hangingPunct="1">
                        <a:spcAft>
                          <a:spcPts val="0"/>
                        </a:spcAft>
                        <a:buClr>
                          <a:srgbClr val="990000"/>
                        </a:buClr>
                        <a:buFont typeface="Arial" panose="020B0604020202020204" pitchFamily="34" charset="0"/>
                        <a:buChar char="•"/>
                        <a:defRPr/>
                      </a:pPr>
                      <a:r>
                        <a:rPr lang="en-US" sz="1200" baseline="0" dirty="0" smtClean="0">
                          <a:solidFill>
                            <a:schemeClr val="tx1"/>
                          </a:solidFill>
                          <a:latin typeface="Arial" panose="020B0604020202020204" pitchFamily="34" charset="0"/>
                          <a:cs typeface="Arial" pitchFamily="34" charset="0"/>
                        </a:rPr>
                        <a:t>Categories of Allegations Reported</a:t>
                      </a:r>
                    </a:p>
                    <a:p>
                      <a:pPr marL="171450" lvl="1" indent="-171450" eaLnBrk="1" fontAlgn="auto" hangingPunct="1">
                        <a:spcAft>
                          <a:spcPts val="0"/>
                        </a:spcAft>
                        <a:buClr>
                          <a:srgbClr val="990000"/>
                        </a:buClr>
                        <a:buFont typeface="Arial" panose="020B0604020202020204" pitchFamily="34" charset="0"/>
                        <a:buChar char="•"/>
                        <a:defRPr/>
                      </a:pPr>
                      <a:r>
                        <a:rPr lang="en-US" sz="1200" baseline="0" dirty="0" smtClean="0">
                          <a:solidFill>
                            <a:schemeClr val="tx1"/>
                          </a:solidFill>
                          <a:latin typeface="Arial" panose="020B0604020202020204" pitchFamily="34" charset="0"/>
                          <a:cs typeface="Arial" pitchFamily="34" charset="0"/>
                        </a:rPr>
                        <a:t>Statistical Overview on Disciplinary Action</a:t>
                      </a:r>
                    </a:p>
                    <a:p>
                      <a:pPr marL="171450" lvl="1" indent="-171450" eaLnBrk="1" fontAlgn="auto" hangingPunct="1">
                        <a:spcAft>
                          <a:spcPts val="0"/>
                        </a:spcAft>
                        <a:buClr>
                          <a:srgbClr val="990000"/>
                        </a:buClr>
                        <a:buFont typeface="Arial" panose="020B0604020202020204" pitchFamily="34" charset="0"/>
                        <a:buChar char="•"/>
                        <a:defRPr/>
                      </a:pPr>
                      <a:r>
                        <a:rPr lang="en-US" sz="1200" baseline="0" dirty="0" smtClean="0">
                          <a:solidFill>
                            <a:schemeClr val="tx1"/>
                          </a:solidFill>
                          <a:latin typeface="Arial" panose="020B0604020202020204" pitchFamily="34" charset="0"/>
                          <a:cs typeface="Arial" pitchFamily="34" charset="0"/>
                        </a:rPr>
                        <a:t>Statistical Overview on Criminal referrals to SAPS</a:t>
                      </a:r>
                    </a:p>
                  </a:txBody>
                  <a:tcPr/>
                </a:tc>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31-35</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extLst>
                  <a:ext uri="{0D108BD9-81ED-4DB2-BD59-A6C34878D82A}">
                    <a16:rowId xmlns:a16="http://schemas.microsoft.com/office/drawing/2014/main" xmlns="" val="10008"/>
                  </a:ext>
                </a:extLst>
              </a:tr>
              <a:tr h="391050">
                <a:tc>
                  <a:txBody>
                    <a:bodyPr/>
                    <a:lstStyle/>
                    <a:p>
                      <a:pPr marL="0" algn="l" defTabSz="914391" rtl="0" eaLnBrk="1" latinLnBrk="0" hangingPunct="1">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10</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marR="0" lvl="1" indent="0" algn="l" defTabSz="914391" rtl="0" eaLnBrk="1" fontAlgn="auto" latinLnBrk="0" hangingPunct="1">
                        <a:lnSpc>
                          <a:spcPct val="100000"/>
                        </a:lnSpc>
                        <a:spcBef>
                          <a:spcPts val="0"/>
                        </a:spcBef>
                        <a:spcAft>
                          <a:spcPts val="0"/>
                        </a:spcAft>
                        <a:buClr>
                          <a:srgbClr val="990000"/>
                        </a:buClr>
                        <a:buSzTx/>
                        <a:buFont typeface="Arial" panose="020B0604020202020204" pitchFamily="34" charset="0"/>
                        <a:buNone/>
                        <a:tabLst/>
                        <a:defRPr/>
                      </a:pPr>
                      <a:r>
                        <a:rPr lang="en-US" sz="1200" kern="1200" dirty="0" smtClean="0">
                          <a:solidFill>
                            <a:schemeClr val="tx1"/>
                          </a:solidFill>
                          <a:latin typeface="Arial" panose="020B0604020202020204" pitchFamily="34" charset="0"/>
                          <a:ea typeface="Times New Roman"/>
                          <a:cs typeface="Arial" panose="020B0604020202020204" pitchFamily="34" charset="0"/>
                        </a:rPr>
                        <a:t>Advocacy &amp; Awareness Campaigns                                  </a:t>
                      </a:r>
                    </a:p>
                  </a:txBody>
                  <a:tcPr/>
                </a:tc>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36</a:t>
                      </a:r>
                    </a:p>
                  </a:txBody>
                  <a:tcPr/>
                </a:tc>
                <a:extLst>
                  <a:ext uri="{0D108BD9-81ED-4DB2-BD59-A6C34878D82A}">
                    <a16:rowId xmlns:a16="http://schemas.microsoft.com/office/drawing/2014/main" xmlns="" val="10009"/>
                  </a:ext>
                </a:extLst>
              </a:tr>
              <a:tr h="456728">
                <a:tc>
                  <a:txBody>
                    <a:bodyPr/>
                    <a:lstStyle/>
                    <a:p>
                      <a:pPr marL="0" algn="l" defTabSz="914391" rtl="0" eaLnBrk="1" latinLnBrk="0" hangingPunct="1">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11         </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algn="l" defTabSz="914391" rtl="0" eaLnBrk="1" latinLnBrk="0" hangingPunct="1">
                        <a:lnSpc>
                          <a:spcPct val="100000"/>
                        </a:lnSpc>
                        <a:spcAft>
                          <a:spcPts val="0"/>
                        </a:spcAft>
                      </a:pPr>
                      <a:r>
                        <a:rPr lang="en-US" sz="1200" kern="1200" dirty="0" smtClean="0">
                          <a:solidFill>
                            <a:schemeClr val="tx1"/>
                          </a:solidFill>
                          <a:latin typeface="Arial" panose="020B0604020202020204" pitchFamily="34" charset="0"/>
                          <a:ea typeface="Times New Roman"/>
                          <a:cs typeface="Arial" panose="020B0604020202020204" pitchFamily="34" charset="0"/>
                        </a:rPr>
                        <a:t>The Special</a:t>
                      </a:r>
                      <a:r>
                        <a:rPr lang="en-US" sz="1200" kern="1200" baseline="0" dirty="0" smtClean="0">
                          <a:solidFill>
                            <a:schemeClr val="tx1"/>
                          </a:solidFill>
                          <a:latin typeface="Arial" panose="020B0604020202020204" pitchFamily="34" charset="0"/>
                          <a:ea typeface="Times New Roman"/>
                          <a:cs typeface="Arial" panose="020B0604020202020204" pitchFamily="34" charset="0"/>
                        </a:rPr>
                        <a:t> Investigating Unit                                         </a:t>
                      </a:r>
                      <a:endParaRPr lang="en-US" sz="1200" kern="1200" dirty="0">
                        <a:solidFill>
                          <a:schemeClr val="tx1"/>
                        </a:solidFill>
                        <a:latin typeface="Arial" panose="020B0604020202020204" pitchFamily="34" charset="0"/>
                        <a:ea typeface="Times New Roman"/>
                        <a:cs typeface="Arial" panose="020B0604020202020204" pitchFamily="34" charset="0"/>
                      </a:endParaRPr>
                    </a:p>
                  </a:txBody>
                  <a:tcPr/>
                </a:tc>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37-42</a:t>
                      </a:r>
                    </a:p>
                  </a:txBody>
                  <a:tcPr/>
                </a:tc>
              </a:tr>
              <a:tr h="415385">
                <a:tc>
                  <a:txBody>
                    <a:bodyPr/>
                    <a:lstStyle/>
                    <a:p>
                      <a:pPr>
                        <a:lnSpc>
                          <a:spcPct val="100000"/>
                        </a:lnSpc>
                        <a:spcAft>
                          <a:spcPts val="0"/>
                        </a:spcAft>
                      </a:pP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endParaRPr lang="en-US" dirty="0"/>
                    </a:p>
                  </a:txBody>
                  <a:tcPr/>
                </a:tc>
                <a:tc>
                  <a:txBody>
                    <a:bodyPr/>
                    <a:lstStyle/>
                    <a:p>
                      <a:pPr>
                        <a:lnSpc>
                          <a:spcPct val="100000"/>
                        </a:lnSpc>
                        <a:spcAft>
                          <a:spcPts val="0"/>
                        </a:spcAft>
                      </a:pPr>
                      <a:endParaRPr lang="en-ZA" sz="1200" kern="1200" dirty="0" smtClean="0">
                        <a:solidFill>
                          <a:schemeClr val="tx1"/>
                        </a:solidFill>
                        <a:latin typeface="Arial" panose="020B0604020202020204" pitchFamily="34" charset="0"/>
                        <a:ea typeface="Times New Roman"/>
                        <a:cs typeface="Arial" panose="020B0604020202020204" pitchFamily="34" charset="0"/>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4120954343"/>
              </p:ext>
            </p:extLst>
          </p:nvPr>
        </p:nvGraphicFramePr>
        <p:xfrm>
          <a:off x="6477000" y="978562"/>
          <a:ext cx="5486400" cy="5456481"/>
        </p:xfrm>
        <a:graphic>
          <a:graphicData uri="http://schemas.openxmlformats.org/drawingml/2006/table">
            <a:tbl>
              <a:tblPr firstRow="1" bandRow="1">
                <a:tableStyleId>{0E3FDE45-AF77-4B5C-9715-49D594BDF05E}</a:tableStyleId>
              </a:tblPr>
              <a:tblGrid>
                <a:gridCol w="619432">
                  <a:extLst>
                    <a:ext uri="{9D8B030D-6E8A-4147-A177-3AD203B41FA5}">
                      <a16:colId xmlns:a16="http://schemas.microsoft.com/office/drawing/2014/main" xmlns="" val="20000"/>
                    </a:ext>
                  </a:extLst>
                </a:gridCol>
                <a:gridCol w="3884330">
                  <a:extLst>
                    <a:ext uri="{9D8B030D-6E8A-4147-A177-3AD203B41FA5}">
                      <a16:colId xmlns:a16="http://schemas.microsoft.com/office/drawing/2014/main" xmlns="" val="20001"/>
                    </a:ext>
                  </a:extLst>
                </a:gridCol>
                <a:gridCol w="982638">
                  <a:extLst>
                    <a:ext uri="{9D8B030D-6E8A-4147-A177-3AD203B41FA5}">
                      <a16:colId xmlns:a16="http://schemas.microsoft.com/office/drawing/2014/main" xmlns="" val="20002"/>
                    </a:ext>
                  </a:extLst>
                </a:gridCol>
              </a:tblGrid>
              <a:tr h="364025">
                <a:tc>
                  <a:txBody>
                    <a:bodyPr/>
                    <a:lstStyle/>
                    <a:p>
                      <a:pPr>
                        <a:lnSpc>
                          <a:spcPct val="100000"/>
                        </a:lnSpc>
                        <a:spcAft>
                          <a:spcPts val="0"/>
                        </a:spcAft>
                      </a:pPr>
                      <a:r>
                        <a:rPr lang="en-ZA" sz="1200" dirty="0">
                          <a:solidFill>
                            <a:schemeClr val="tx1"/>
                          </a:solidFill>
                          <a:latin typeface="Arial" panose="020B0604020202020204" pitchFamily="34" charset="0"/>
                          <a:cs typeface="Arial" panose="020B0604020202020204" pitchFamily="34" charset="0"/>
                        </a:rPr>
                        <a:t>No.</a:t>
                      </a:r>
                    </a:p>
                  </a:txBody>
                  <a:tcPr/>
                </a:tc>
                <a:tc>
                  <a:txBody>
                    <a:bodyPr/>
                    <a:lstStyle/>
                    <a:p>
                      <a:pPr>
                        <a:lnSpc>
                          <a:spcPct val="100000"/>
                        </a:lnSpc>
                        <a:spcAft>
                          <a:spcPts val="0"/>
                        </a:spcAft>
                      </a:pPr>
                      <a:r>
                        <a:rPr lang="en-ZA" sz="1200" dirty="0">
                          <a:solidFill>
                            <a:schemeClr val="tx1"/>
                          </a:solidFill>
                          <a:latin typeface="Arial" panose="020B0604020202020204" pitchFamily="34" charset="0"/>
                          <a:cs typeface="Arial" panose="020B0604020202020204" pitchFamily="34" charset="0"/>
                        </a:rPr>
                        <a:t>ITEM</a:t>
                      </a:r>
                    </a:p>
                  </a:txBody>
                  <a:tcPr/>
                </a:tc>
                <a:tc>
                  <a:txBody>
                    <a:bodyPr/>
                    <a:lstStyle/>
                    <a:p>
                      <a:pPr>
                        <a:lnSpc>
                          <a:spcPct val="100000"/>
                        </a:lnSpc>
                        <a:spcAft>
                          <a:spcPts val="0"/>
                        </a:spcAft>
                      </a:pPr>
                      <a:r>
                        <a:rPr lang="en-ZA" sz="1200" dirty="0">
                          <a:solidFill>
                            <a:schemeClr val="tx1"/>
                          </a:solidFill>
                          <a:latin typeface="Arial" panose="020B0604020202020204" pitchFamily="34" charset="0"/>
                          <a:cs typeface="Arial" panose="020B0604020202020204" pitchFamily="34" charset="0"/>
                        </a:rPr>
                        <a:t>Slide</a:t>
                      </a:r>
                    </a:p>
                  </a:txBody>
                  <a:tcPr/>
                </a:tc>
                <a:extLst>
                  <a:ext uri="{0D108BD9-81ED-4DB2-BD59-A6C34878D82A}">
                    <a16:rowId xmlns:a16="http://schemas.microsoft.com/office/drawing/2014/main" xmlns="" val="10000"/>
                  </a:ext>
                </a:extLst>
              </a:tr>
              <a:tr h="1121775">
                <a:tc>
                  <a:txBody>
                    <a:bodyPr/>
                    <a:lstStyle/>
                    <a:p>
                      <a:pPr>
                        <a:lnSpc>
                          <a:spcPct val="100000"/>
                        </a:lnSpc>
                        <a:spcAft>
                          <a:spcPts val="0"/>
                        </a:spcAft>
                      </a:pPr>
                      <a:r>
                        <a:rPr lang="en-ZA" sz="1200" kern="1200" dirty="0" smtClean="0">
                          <a:solidFill>
                            <a:schemeClr val="tx1"/>
                          </a:solidFill>
                          <a:latin typeface="Arial" panose="020B0604020202020204" pitchFamily="34" charset="0"/>
                          <a:ea typeface="+mn-ea"/>
                          <a:cs typeface="Arial" panose="020B0604020202020204" pitchFamily="34" charset="0"/>
                        </a:rPr>
                        <a:t>12.</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lvl="1" indent="0" eaLnBrk="1" fontAlgn="auto" hangingPunct="1">
                        <a:spcAft>
                          <a:spcPts val="0"/>
                        </a:spcAft>
                        <a:buClr>
                          <a:srgbClr val="990000"/>
                        </a:buClr>
                        <a:buFont typeface="Wingdings" pitchFamily="2" charset="2"/>
                        <a:buNone/>
                        <a:defRPr/>
                      </a:pPr>
                      <a:r>
                        <a:rPr lang="en-US" sz="1200" dirty="0">
                          <a:solidFill>
                            <a:schemeClr val="tx1"/>
                          </a:solidFill>
                          <a:latin typeface="Arial" panose="020B0604020202020204" pitchFamily="34" charset="0"/>
                          <a:cs typeface="Arial" pitchFamily="34" charset="0"/>
                        </a:rPr>
                        <a:t>Project A – Security upgrades at President’s private residence at Nkandla</a:t>
                      </a:r>
                    </a:p>
                    <a:p>
                      <a:pPr marL="363538" lvl="1" indent="-363538" eaLnBrk="1" fontAlgn="auto" hangingPunct="1">
                        <a:spcAft>
                          <a:spcPts val="0"/>
                        </a:spcAft>
                        <a:buClr>
                          <a:srgbClr val="990000"/>
                        </a:buClr>
                        <a:buFont typeface="Arial" panose="020B0604020202020204" pitchFamily="34" charset="0"/>
                        <a:buChar char="•"/>
                        <a:defRPr/>
                      </a:pPr>
                      <a:r>
                        <a:rPr lang="en-US" sz="1200" dirty="0">
                          <a:solidFill>
                            <a:schemeClr val="tx1"/>
                          </a:solidFill>
                          <a:latin typeface="Arial" panose="020B0604020202020204" pitchFamily="34" charset="0"/>
                          <a:cs typeface="Arial" pitchFamily="34" charset="0"/>
                        </a:rPr>
                        <a:t>Ministerial Task Team Investigation/Report</a:t>
                      </a:r>
                    </a:p>
                    <a:p>
                      <a:pPr marL="363538" lvl="1" indent="-363538" eaLnBrk="1" fontAlgn="auto" hangingPunct="1">
                        <a:spcAft>
                          <a:spcPts val="0"/>
                        </a:spcAft>
                        <a:buClr>
                          <a:srgbClr val="990000"/>
                        </a:buClr>
                        <a:buFont typeface="Arial" panose="020B0604020202020204" pitchFamily="34" charset="0"/>
                        <a:buChar char="•"/>
                        <a:defRPr/>
                      </a:pPr>
                      <a:r>
                        <a:rPr lang="en-US" sz="1200" dirty="0">
                          <a:solidFill>
                            <a:schemeClr val="tx1"/>
                          </a:solidFill>
                          <a:latin typeface="Arial" panose="020B0604020202020204" pitchFamily="34" charset="0"/>
                          <a:cs typeface="Arial" pitchFamily="34" charset="0"/>
                        </a:rPr>
                        <a:t>Public Protector’s Investigation/Report</a:t>
                      </a:r>
                    </a:p>
                    <a:p>
                      <a:pPr marL="363538" lvl="1" indent="-363538" eaLnBrk="1" fontAlgn="auto" hangingPunct="1">
                        <a:spcAft>
                          <a:spcPts val="0"/>
                        </a:spcAft>
                        <a:buClr>
                          <a:srgbClr val="990000"/>
                        </a:buClr>
                        <a:buFont typeface="Arial" panose="020B0604020202020204" pitchFamily="34" charset="0"/>
                        <a:buChar char="•"/>
                        <a:defRPr/>
                      </a:pPr>
                      <a:r>
                        <a:rPr lang="en-US" sz="1200" dirty="0">
                          <a:solidFill>
                            <a:schemeClr val="tx1"/>
                          </a:solidFill>
                          <a:latin typeface="Arial" panose="020B0604020202020204" pitchFamily="34" charset="0"/>
                          <a:cs typeface="Arial" pitchFamily="34" charset="0"/>
                        </a:rPr>
                        <a:t>SIU Investigation/Report</a:t>
                      </a:r>
                    </a:p>
                  </a:txBody>
                  <a:tcPr anchor="ctr"/>
                </a:tc>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43</a:t>
                      </a:r>
                      <a:endParaRPr lang="en-ZA" sz="1200" kern="1200" dirty="0">
                        <a:solidFill>
                          <a:schemeClr val="tx1"/>
                        </a:solidFill>
                        <a:latin typeface="Arial" panose="020B0604020202020204" pitchFamily="34" charset="0"/>
                        <a:ea typeface="Times New Roman"/>
                        <a:cs typeface="Arial" panose="020B0604020202020204" pitchFamily="34" charset="0"/>
                      </a:endParaRPr>
                    </a:p>
                    <a:p>
                      <a:pPr>
                        <a:lnSpc>
                          <a:spcPct val="100000"/>
                        </a:lnSpc>
                        <a:spcAft>
                          <a:spcPts val="0"/>
                        </a:spcAft>
                      </a:pPr>
                      <a:endParaRPr lang="en-ZA" sz="1200" kern="1200" dirty="0">
                        <a:solidFill>
                          <a:schemeClr val="tx1"/>
                        </a:solidFill>
                        <a:latin typeface="Arial" panose="020B0604020202020204" pitchFamily="34" charset="0"/>
                        <a:ea typeface="Times New Roman"/>
                        <a:cs typeface="Arial" panose="020B0604020202020204" pitchFamily="34" charset="0"/>
                      </a:endParaRPr>
                    </a:p>
                    <a:p>
                      <a:pPr>
                        <a:lnSpc>
                          <a:spcPct val="100000"/>
                        </a:lnSpc>
                        <a:spcAft>
                          <a:spcPts val="0"/>
                        </a:spcAft>
                      </a:pPr>
                      <a:r>
                        <a:rPr lang="en-ZA" sz="1200" kern="1200" baseline="0" dirty="0" smtClean="0">
                          <a:solidFill>
                            <a:schemeClr val="tx1"/>
                          </a:solidFill>
                          <a:latin typeface="Arial" panose="020B0604020202020204" pitchFamily="34" charset="0"/>
                          <a:ea typeface="Times New Roman"/>
                          <a:cs typeface="Arial" panose="020B0604020202020204" pitchFamily="34" charset="0"/>
                        </a:rPr>
                        <a:t>44</a:t>
                      </a:r>
                      <a:endParaRPr lang="en-ZA" sz="1200" kern="1200" dirty="0">
                        <a:solidFill>
                          <a:schemeClr val="tx1"/>
                        </a:solidFill>
                        <a:latin typeface="Arial" panose="020B0604020202020204" pitchFamily="34" charset="0"/>
                        <a:ea typeface="Times New Roman"/>
                        <a:cs typeface="Arial" panose="020B0604020202020204" pitchFamily="34" charset="0"/>
                      </a:endParaRPr>
                    </a:p>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45</a:t>
                      </a:r>
                    </a:p>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46 </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tc>
                <a:extLst>
                  <a:ext uri="{0D108BD9-81ED-4DB2-BD59-A6C34878D82A}">
                    <a16:rowId xmlns:a16="http://schemas.microsoft.com/office/drawing/2014/main" xmlns="" val="10001"/>
                  </a:ext>
                </a:extLst>
              </a:tr>
              <a:tr h="2753449">
                <a:tc>
                  <a:txBody>
                    <a:bodyPr/>
                    <a:lstStyle/>
                    <a:p>
                      <a:pPr>
                        <a:lnSpc>
                          <a:spcPct val="100000"/>
                        </a:lnSpc>
                        <a:spcAft>
                          <a:spcPts val="0"/>
                        </a:spcAft>
                      </a:pPr>
                      <a:r>
                        <a:rPr lang="en-ZA" sz="1200" kern="1200" dirty="0" smtClean="0">
                          <a:solidFill>
                            <a:schemeClr val="tx1"/>
                          </a:solidFill>
                          <a:latin typeface="Arial" panose="020B0604020202020204" pitchFamily="34" charset="0"/>
                          <a:cs typeface="Arial" panose="020B0604020202020204" pitchFamily="34" charset="0"/>
                        </a:rPr>
                        <a:t>13.</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lvl="1" indent="0">
                        <a:buClr>
                          <a:srgbClr val="990000"/>
                        </a:buClr>
                        <a:buFont typeface="Wingdings" pitchFamily="2" charset="2"/>
                        <a:buNone/>
                        <a:defRPr/>
                      </a:pPr>
                      <a:r>
                        <a:rPr lang="en-US" sz="1200" dirty="0">
                          <a:solidFill>
                            <a:schemeClr val="tx1"/>
                          </a:solidFill>
                          <a:latin typeface="Arial" pitchFamily="34" charset="0"/>
                          <a:cs typeface="Arial" pitchFamily="34" charset="0"/>
                        </a:rPr>
                        <a:t>Unscheduled Maintenance</a:t>
                      </a:r>
                    </a:p>
                    <a:p>
                      <a:pPr marL="363538" lvl="1" indent="-363538">
                        <a:buClr>
                          <a:srgbClr val="990000"/>
                        </a:buClr>
                        <a:buFont typeface="Arial" panose="020B0604020202020204" pitchFamily="34" charset="0"/>
                        <a:buChar char="•"/>
                        <a:defRPr/>
                      </a:pPr>
                      <a:r>
                        <a:rPr lang="en-US" sz="1200" dirty="0">
                          <a:solidFill>
                            <a:schemeClr val="tx1"/>
                          </a:solidFill>
                          <a:latin typeface="Arial" pitchFamily="34" charset="0"/>
                          <a:cs typeface="Arial" pitchFamily="34" charset="0"/>
                        </a:rPr>
                        <a:t>Introduction and Background</a:t>
                      </a:r>
                    </a:p>
                    <a:p>
                      <a:pPr marL="363538" lvl="1" indent="-363538">
                        <a:buClr>
                          <a:srgbClr val="990000"/>
                        </a:buClr>
                        <a:buFont typeface="Arial" panose="020B0604020202020204" pitchFamily="34" charset="0"/>
                        <a:buChar char="•"/>
                        <a:defRPr/>
                      </a:pPr>
                      <a:r>
                        <a:rPr lang="en-US" sz="1200" dirty="0">
                          <a:solidFill>
                            <a:schemeClr val="tx1"/>
                          </a:solidFill>
                          <a:latin typeface="Arial" pitchFamily="34" charset="0"/>
                          <a:cs typeface="Arial" pitchFamily="34" charset="0"/>
                        </a:rPr>
                        <a:t>Expenditure per Region</a:t>
                      </a:r>
                    </a:p>
                    <a:p>
                      <a:pPr marL="363538" lvl="1" indent="-363538">
                        <a:buClr>
                          <a:srgbClr val="990000"/>
                        </a:buClr>
                        <a:buFont typeface="Arial" panose="020B0604020202020204" pitchFamily="34" charset="0"/>
                        <a:buChar char="•"/>
                        <a:defRPr/>
                      </a:pPr>
                      <a:r>
                        <a:rPr lang="en-US" sz="1200" dirty="0">
                          <a:solidFill>
                            <a:schemeClr val="tx1"/>
                          </a:solidFill>
                          <a:latin typeface="Arial" pitchFamily="34" charset="0"/>
                          <a:cs typeface="Arial" pitchFamily="34" charset="0"/>
                        </a:rPr>
                        <a:t>Expenditure per Service Provider</a:t>
                      </a:r>
                    </a:p>
                    <a:p>
                      <a:pPr marL="363538" lvl="1" indent="-363538">
                        <a:buClr>
                          <a:srgbClr val="990000"/>
                        </a:buClr>
                        <a:buFont typeface="Arial" panose="020B0604020202020204" pitchFamily="34" charset="0"/>
                        <a:buChar char="•"/>
                        <a:defRPr/>
                      </a:pPr>
                      <a:r>
                        <a:rPr lang="en-US" sz="1200" dirty="0">
                          <a:solidFill>
                            <a:schemeClr val="tx1"/>
                          </a:solidFill>
                          <a:latin typeface="Arial" pitchFamily="34" charset="0"/>
                          <a:cs typeface="Arial" pitchFamily="34" charset="0"/>
                        </a:rPr>
                        <a:t>Expenditure Maintenance</a:t>
                      </a:r>
                      <a:r>
                        <a:rPr lang="en-US" sz="1200" baseline="0" dirty="0">
                          <a:solidFill>
                            <a:schemeClr val="tx1"/>
                          </a:solidFill>
                          <a:latin typeface="Arial" pitchFamily="34" charset="0"/>
                          <a:cs typeface="Arial" pitchFamily="34" charset="0"/>
                        </a:rPr>
                        <a:t> per Building</a:t>
                      </a:r>
                      <a:endParaRPr lang="en-US" sz="1200" dirty="0">
                        <a:solidFill>
                          <a:schemeClr val="tx1"/>
                        </a:solidFill>
                        <a:latin typeface="Arial" pitchFamily="34" charset="0"/>
                        <a:cs typeface="Arial" pitchFamily="34" charset="0"/>
                      </a:endParaRPr>
                    </a:p>
                    <a:p>
                      <a:pPr marL="363538" lvl="1" indent="-363538">
                        <a:buClr>
                          <a:srgbClr val="990000"/>
                        </a:buClr>
                        <a:buFont typeface="Arial" panose="020B0604020202020204" pitchFamily="34" charset="0"/>
                        <a:buChar char="•"/>
                        <a:defRPr/>
                      </a:pPr>
                      <a:r>
                        <a:rPr lang="en-US" sz="1200" dirty="0">
                          <a:solidFill>
                            <a:schemeClr val="tx1"/>
                          </a:solidFill>
                          <a:latin typeface="Arial" pitchFamily="34" charset="0"/>
                          <a:cs typeface="Arial" pitchFamily="34" charset="0"/>
                        </a:rPr>
                        <a:t>Extract of Possible Duplicate Payments</a:t>
                      </a:r>
                    </a:p>
                    <a:p>
                      <a:pPr marL="363538" lvl="1" indent="-363538">
                        <a:buClr>
                          <a:srgbClr val="990000"/>
                        </a:buClr>
                        <a:buFont typeface="Arial" panose="020B0604020202020204" pitchFamily="34" charset="0"/>
                        <a:buChar char="•"/>
                        <a:defRPr/>
                      </a:pPr>
                      <a:r>
                        <a:rPr lang="en-US" sz="1200" dirty="0">
                          <a:solidFill>
                            <a:schemeClr val="tx1"/>
                          </a:solidFill>
                          <a:latin typeface="Arial" pitchFamily="34" charset="0"/>
                          <a:cs typeface="Arial" pitchFamily="34" charset="0"/>
                        </a:rPr>
                        <a:t>Frequency of Payments</a:t>
                      </a:r>
                    </a:p>
                    <a:p>
                      <a:pPr marL="363538" lvl="1" indent="-363538">
                        <a:buClr>
                          <a:srgbClr val="990000"/>
                        </a:buClr>
                        <a:buFont typeface="Arial" panose="020B0604020202020204" pitchFamily="34" charset="0"/>
                        <a:buChar char="•"/>
                        <a:defRPr/>
                      </a:pPr>
                      <a:r>
                        <a:rPr lang="en-US" sz="1200" dirty="0">
                          <a:solidFill>
                            <a:schemeClr val="tx1"/>
                          </a:solidFill>
                          <a:latin typeface="Arial" pitchFamily="34" charset="0"/>
                          <a:cs typeface="Arial" pitchFamily="34" charset="0"/>
                        </a:rPr>
                        <a:t>Internal Control Weaknesses identified and Possible Fraud </a:t>
                      </a:r>
                      <a:r>
                        <a:rPr lang="en-US" sz="1200" dirty="0" smtClean="0">
                          <a:solidFill>
                            <a:schemeClr val="tx1"/>
                          </a:solidFill>
                          <a:latin typeface="Arial" pitchFamily="34" charset="0"/>
                          <a:cs typeface="Arial" pitchFamily="34" charset="0"/>
                        </a:rPr>
                        <a:t>Risks</a:t>
                      </a:r>
                    </a:p>
                    <a:p>
                      <a:pPr marL="363538" lvl="1" indent="-363538">
                        <a:buClr>
                          <a:srgbClr val="990000"/>
                        </a:buClr>
                        <a:buFont typeface="Arial" panose="020B0604020202020204" pitchFamily="34" charset="0"/>
                        <a:buChar char="•"/>
                        <a:defRPr/>
                      </a:pPr>
                      <a:r>
                        <a:rPr lang="en-US" sz="1200" dirty="0" smtClean="0">
                          <a:solidFill>
                            <a:schemeClr val="tx1"/>
                          </a:solidFill>
                          <a:latin typeface="Arial" pitchFamily="34" charset="0"/>
                          <a:cs typeface="Arial" pitchFamily="34" charset="0"/>
                        </a:rPr>
                        <a:t>Internal</a:t>
                      </a:r>
                      <a:r>
                        <a:rPr lang="en-US" sz="1200" baseline="0" dirty="0" smtClean="0">
                          <a:solidFill>
                            <a:schemeClr val="tx1"/>
                          </a:solidFill>
                          <a:latin typeface="Arial" pitchFamily="34" charset="0"/>
                          <a:cs typeface="Arial" pitchFamily="34" charset="0"/>
                        </a:rPr>
                        <a:t> Investigations</a:t>
                      </a:r>
                      <a:endParaRPr lang="en-US" sz="1200" dirty="0" smtClean="0">
                        <a:solidFill>
                          <a:schemeClr val="tx1"/>
                        </a:solidFill>
                        <a:latin typeface="Arial" pitchFamily="34" charset="0"/>
                        <a:cs typeface="Arial" pitchFamily="34" charset="0"/>
                      </a:endParaRPr>
                    </a:p>
                    <a:p>
                      <a:pPr marL="363538" lvl="1" indent="-363538">
                        <a:buClr>
                          <a:srgbClr val="990000"/>
                        </a:buClr>
                        <a:buFont typeface="Arial" panose="020B0604020202020204" pitchFamily="34" charset="0"/>
                        <a:buChar char="•"/>
                        <a:defRPr/>
                      </a:pPr>
                      <a:r>
                        <a:rPr lang="en-US" sz="1200" dirty="0" smtClean="0">
                          <a:solidFill>
                            <a:schemeClr val="tx1"/>
                          </a:solidFill>
                          <a:latin typeface="Arial" pitchFamily="34" charset="0"/>
                          <a:cs typeface="Arial" pitchFamily="34" charset="0"/>
                        </a:rPr>
                        <a:t>Proclamation</a:t>
                      </a:r>
                      <a:r>
                        <a:rPr lang="en-US" sz="1200" baseline="0" dirty="0" smtClean="0">
                          <a:solidFill>
                            <a:schemeClr val="tx1"/>
                          </a:solidFill>
                          <a:latin typeface="Arial" pitchFamily="34" charset="0"/>
                          <a:cs typeface="Arial" pitchFamily="34" charset="0"/>
                        </a:rPr>
                        <a:t> R 20 OF 2018</a:t>
                      </a:r>
                      <a:r>
                        <a:rPr lang="en-US" sz="1200" dirty="0" smtClean="0">
                          <a:solidFill>
                            <a:schemeClr val="tx1"/>
                          </a:solidFill>
                          <a:latin typeface="Arial" pitchFamily="34" charset="0"/>
                          <a:cs typeface="Arial" pitchFamily="34" charset="0"/>
                        </a:rPr>
                        <a:t> </a:t>
                      </a:r>
                      <a:endParaRPr lang="en-US" sz="1200" dirty="0">
                        <a:solidFill>
                          <a:schemeClr val="tx1"/>
                        </a:solidFill>
                        <a:latin typeface="Arial" pitchFamily="34" charset="0"/>
                        <a:cs typeface="Arial" pitchFamily="34" charset="0"/>
                      </a:endParaRPr>
                    </a:p>
                    <a:p>
                      <a:pPr marL="363538" lvl="1" indent="-363538">
                        <a:buClr>
                          <a:srgbClr val="990000"/>
                        </a:buClr>
                        <a:buFont typeface="Arial" panose="020B0604020202020204" pitchFamily="34" charset="0"/>
                        <a:buChar char="•"/>
                        <a:defRPr/>
                      </a:pPr>
                      <a:r>
                        <a:rPr lang="en-US" sz="1200" dirty="0" smtClean="0">
                          <a:solidFill>
                            <a:schemeClr val="tx1"/>
                          </a:solidFill>
                          <a:latin typeface="Arial" pitchFamily="34" charset="0"/>
                          <a:cs typeface="Arial" pitchFamily="34" charset="0"/>
                        </a:rPr>
                        <a:t>Systemic </a:t>
                      </a:r>
                      <a:r>
                        <a:rPr lang="en-US" sz="1200" dirty="0">
                          <a:solidFill>
                            <a:schemeClr val="tx1"/>
                          </a:solidFill>
                          <a:latin typeface="Arial" pitchFamily="34" charset="0"/>
                          <a:cs typeface="Arial" pitchFamily="34" charset="0"/>
                        </a:rPr>
                        <a:t>Recommendations made to Management to Date</a:t>
                      </a:r>
                    </a:p>
                  </a:txBody>
                  <a:tcPr anchor="ctr"/>
                </a:tc>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47-59</a:t>
                      </a:r>
                    </a:p>
                    <a:p>
                      <a:pPr>
                        <a:lnSpc>
                          <a:spcPct val="100000"/>
                        </a:lnSpc>
                        <a:spcAft>
                          <a:spcPts val="0"/>
                        </a:spcAft>
                      </a:pP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tc>
                <a:extLst>
                  <a:ext uri="{0D108BD9-81ED-4DB2-BD59-A6C34878D82A}">
                    <a16:rowId xmlns:a16="http://schemas.microsoft.com/office/drawing/2014/main" xmlns="" val="10002"/>
                  </a:ext>
                </a:extLst>
              </a:tr>
              <a:tr h="305939">
                <a:tc>
                  <a:txBody>
                    <a:bodyPr/>
                    <a:lstStyle/>
                    <a:p>
                      <a:pPr>
                        <a:lnSpc>
                          <a:spcPct val="100000"/>
                        </a:lnSpc>
                        <a:spcAft>
                          <a:spcPts val="0"/>
                        </a:spcAft>
                      </a:pPr>
                      <a:r>
                        <a:rPr lang="en-ZA" sz="1200" kern="1200" dirty="0">
                          <a:solidFill>
                            <a:schemeClr val="tx1"/>
                          </a:solidFill>
                          <a:latin typeface="Arial" panose="020B0604020202020204" pitchFamily="34" charset="0"/>
                          <a:cs typeface="Arial" panose="020B0604020202020204" pitchFamily="34" charset="0"/>
                        </a:rPr>
                        <a:t>12.</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r>
                        <a:rPr lang="en-ZA" sz="1200" kern="1200" dirty="0" smtClean="0">
                          <a:solidFill>
                            <a:schemeClr val="tx1"/>
                          </a:solidFill>
                          <a:latin typeface="Arial" pitchFamily="34" charset="0"/>
                          <a:ea typeface="+mn-ea"/>
                          <a:cs typeface="Arial" pitchFamily="34" charset="0"/>
                        </a:rPr>
                        <a:t>Maintenance and Repairs Projects</a:t>
                      </a:r>
                      <a:endParaRPr lang="en-ZA" sz="1200" kern="1200" dirty="0" smtClean="0">
                        <a:solidFill>
                          <a:srgbClr val="FF0000"/>
                        </a:solidFill>
                        <a:latin typeface="Arial" pitchFamily="34" charset="0"/>
                        <a:ea typeface="+mn-ea"/>
                        <a:cs typeface="Arial" pitchFamily="34" charset="0"/>
                      </a:endParaRPr>
                    </a:p>
                  </a:txBody>
                  <a:tcPr anchor="ctr"/>
                </a:tc>
                <a:tc>
                  <a:txBody>
                    <a:bodyPr/>
                    <a:lstStyle/>
                    <a:p>
                      <a:r>
                        <a:rPr lang="en-ZA" sz="1200" dirty="0" smtClean="0">
                          <a:latin typeface="Arial" panose="020B0604020202020204" pitchFamily="34" charset="0"/>
                          <a:cs typeface="Arial" panose="020B0604020202020204" pitchFamily="34" charset="0"/>
                        </a:rPr>
                        <a:t>60-64</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496772">
                <a:tc>
                  <a:txBody>
                    <a:bodyPr/>
                    <a:lstStyle/>
                    <a:p>
                      <a:pPr>
                        <a:lnSpc>
                          <a:spcPct val="100000"/>
                        </a:lnSpc>
                        <a:spcAft>
                          <a:spcPts val="0"/>
                        </a:spcAft>
                      </a:pPr>
                      <a:r>
                        <a:rPr lang="en-ZA" sz="1200" kern="1200" dirty="0">
                          <a:solidFill>
                            <a:schemeClr val="tx1"/>
                          </a:solidFill>
                          <a:latin typeface="Arial" panose="020B0604020202020204" pitchFamily="34" charset="0"/>
                          <a:cs typeface="Arial" panose="020B0604020202020204" pitchFamily="34" charset="0"/>
                        </a:rPr>
                        <a:t>13.</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itchFamily="34" charset="0"/>
                          <a:cs typeface="Arial" pitchFamily="34" charset="0"/>
                        </a:rPr>
                        <a:t>Conclusions</a:t>
                      </a:r>
                      <a:endParaRPr lang="en-US" sz="1200" dirty="0">
                        <a:solidFill>
                          <a:schemeClr val="tx1"/>
                        </a:solidFill>
                        <a:latin typeface="Arial" pitchFamily="34" charset="0"/>
                        <a:cs typeface="Arial" pitchFamily="34" charset="0"/>
                      </a:endParaRPr>
                    </a:p>
                  </a:txBody>
                  <a:tcPr anchor="ctr"/>
                </a:tc>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65-67</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extLst>
                  <a:ext uri="{0D108BD9-81ED-4DB2-BD59-A6C34878D82A}">
                    <a16:rowId xmlns:a16="http://schemas.microsoft.com/office/drawing/2014/main" xmlns="" val="10004"/>
                  </a:ext>
                </a:extLst>
              </a:tr>
              <a:tr h="414521">
                <a:tc>
                  <a:txBody>
                    <a:bodyPr/>
                    <a:lstStyle/>
                    <a:p>
                      <a:pPr>
                        <a:lnSpc>
                          <a:spcPct val="100000"/>
                        </a:lnSpc>
                        <a:spcAft>
                          <a:spcPts val="0"/>
                        </a:spcAft>
                      </a:pP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nSpc>
                          <a:spcPct val="100000"/>
                        </a:lnSpc>
                        <a:spcAft>
                          <a:spcPts val="0"/>
                        </a:spcAft>
                      </a:pP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nSpc>
                          <a:spcPct val="100000"/>
                        </a:lnSpc>
                        <a:spcAft>
                          <a:spcPts val="0"/>
                        </a:spcAft>
                      </a:pPr>
                      <a:endParaRPr lang="en-ZA"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947958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20</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Improvements on Internal Controls  </a:t>
            </a:r>
            <a:br>
              <a:rPr lang="en-ZA" sz="2400" b="1" dirty="0" smtClean="0">
                <a:solidFill>
                  <a:schemeClr val="bg1"/>
                </a:solidFill>
                <a:latin typeface="+mn-lt"/>
                <a:ea typeface="Tahoma" pitchFamily="34" charset="0"/>
              </a:rPr>
            </a:br>
            <a:r>
              <a:rPr lang="en-ZA" sz="2400" b="1" dirty="0" smtClean="0">
                <a:solidFill>
                  <a:schemeClr val="bg1"/>
                </a:solidFill>
                <a:latin typeface="+mn-lt"/>
                <a:ea typeface="Tahoma" pitchFamily="34" charset="0"/>
              </a:rPr>
              <a:t>Facilities Management</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4"/>
          <p:cNvGraphicFramePr>
            <a:graphicFrameLocks/>
          </p:cNvGraphicFramePr>
          <p:nvPr>
            <p:extLst>
              <p:ext uri="{D42A27DB-BD31-4B8C-83A1-F6EECF244321}">
                <p14:modId xmlns:p14="http://schemas.microsoft.com/office/powerpoint/2010/main" xmlns="" val="1979522876"/>
              </p:ext>
            </p:extLst>
          </p:nvPr>
        </p:nvGraphicFramePr>
        <p:xfrm>
          <a:off x="152400" y="1143000"/>
          <a:ext cx="11353800" cy="4480560"/>
        </p:xfrm>
        <a:graphic>
          <a:graphicData uri="http://schemas.openxmlformats.org/drawingml/2006/table">
            <a:tbl>
              <a:tblPr firstRow="1" bandRow="1">
                <a:tableStyleId>{21E4AEA4-8DFA-4A89-87EB-49C32662AFE0}</a:tableStyleId>
              </a:tblPr>
              <a:tblGrid>
                <a:gridCol w="685800"/>
                <a:gridCol w="7467598"/>
                <a:gridCol w="3200402"/>
              </a:tblGrid>
              <a:tr h="142240">
                <a:tc>
                  <a:txBody>
                    <a:bodyPr/>
                    <a:lstStyle/>
                    <a:p>
                      <a:r>
                        <a:rPr lang="en-ZA" dirty="0" smtClean="0"/>
                        <a:t>NO.</a:t>
                      </a:r>
                      <a:endParaRPr lang="en-ZA" dirty="0"/>
                    </a:p>
                  </a:txBody>
                  <a:tcPr/>
                </a:tc>
                <a:tc>
                  <a:txBody>
                    <a:bodyPr/>
                    <a:lstStyle/>
                    <a:p>
                      <a:r>
                        <a:rPr lang="en-ZA" dirty="0" smtClean="0"/>
                        <a:t>ACTIVITY</a:t>
                      </a:r>
                      <a:endParaRPr lang="en-ZA" dirty="0"/>
                    </a:p>
                  </a:txBody>
                  <a:tcPr/>
                </a:tc>
                <a:tc>
                  <a:txBody>
                    <a:bodyPr/>
                    <a:lstStyle/>
                    <a:p>
                      <a:r>
                        <a:rPr lang="en-ZA" dirty="0" smtClean="0"/>
                        <a:t>CONTROLS ENHANCEMENTS</a:t>
                      </a:r>
                      <a:endParaRPr lang="en-ZA" dirty="0"/>
                    </a:p>
                  </a:txBody>
                  <a:tcPr/>
                </a:tc>
              </a:tr>
              <a:tr h="370840">
                <a:tc>
                  <a:txBody>
                    <a:bodyPr/>
                    <a:lstStyle/>
                    <a:p>
                      <a:r>
                        <a:rPr lang="en-ZA" dirty="0" smtClean="0"/>
                        <a:t>12.</a:t>
                      </a:r>
                      <a:endParaRPr lang="en-ZA" dirty="0"/>
                    </a:p>
                  </a:txBody>
                  <a:tcPr/>
                </a:tc>
                <a:tc>
                  <a:txBody>
                    <a:bodyPr/>
                    <a:lstStyle/>
                    <a:p>
                      <a:pPr algn="just"/>
                      <a:r>
                        <a:rPr lang="en-GB" sz="1800" kern="1200" dirty="0" smtClean="0">
                          <a:effectLst/>
                        </a:rPr>
                        <a:t>Contractors should submit, along with his claim, valid warranties in respect of parts, components or materials supplied; all redundant parts, components or material must be labelled with the complaint number and delivered to the DPW Workshop as it remains the property of DPW</a:t>
                      </a:r>
                      <a:endParaRPr lang="en-ZA" dirty="0"/>
                    </a:p>
                  </a:txBody>
                  <a:tcPr/>
                </a:tc>
                <a:tc>
                  <a:txBody>
                    <a:bodyPr/>
                    <a:lstStyle/>
                    <a:p>
                      <a:pPr algn="just"/>
                      <a:r>
                        <a:rPr lang="en-ZA" sz="1800" kern="1200" dirty="0" smtClean="0">
                          <a:effectLst/>
                        </a:rPr>
                        <a:t>Reviewed in line with </a:t>
                      </a:r>
                      <a:r>
                        <a:rPr lang="en-ZA" sz="1800" kern="1200" dirty="0" err="1" smtClean="0">
                          <a:effectLst/>
                        </a:rPr>
                        <a:t>Archibus</a:t>
                      </a:r>
                      <a:r>
                        <a:rPr lang="en-ZA" sz="1800" kern="1200" dirty="0" smtClean="0">
                          <a:effectLst/>
                        </a:rPr>
                        <a:t> rollout - CD FM &amp; applicable branches – 30 August 2018</a:t>
                      </a:r>
                      <a:endParaRPr lang="en-ZA" dirty="0"/>
                    </a:p>
                  </a:txBody>
                  <a:tcPr/>
                </a:tc>
              </a:tr>
              <a:tr h="370840">
                <a:tc>
                  <a:txBody>
                    <a:bodyPr/>
                    <a:lstStyle/>
                    <a:p>
                      <a:r>
                        <a:rPr lang="en-ZA" dirty="0" smtClean="0"/>
                        <a:t>13.</a:t>
                      </a:r>
                      <a:endParaRPr lang="en-ZA" dirty="0"/>
                    </a:p>
                  </a:txBody>
                  <a:tcPr/>
                </a:tc>
                <a:tc>
                  <a:txBody>
                    <a:bodyPr/>
                    <a:lstStyle/>
                    <a:p>
                      <a:pPr algn="just"/>
                      <a:r>
                        <a:rPr lang="en-GB" sz="1800" kern="1200" dirty="0" smtClean="0">
                          <a:effectLst/>
                        </a:rPr>
                        <a:t>Emergencies should be addressed within 2 hours and normal repairs within 8 hours upon receipt of complaint</a:t>
                      </a:r>
                      <a:endParaRPr lang="en-ZA" dirty="0"/>
                    </a:p>
                  </a:txBody>
                  <a:tcPr/>
                </a:tc>
                <a:tc>
                  <a:txBody>
                    <a:bodyPr/>
                    <a:lstStyle/>
                    <a:p>
                      <a:pPr algn="just"/>
                      <a:r>
                        <a:rPr lang="en-ZA" sz="1800" kern="1200" dirty="0" smtClean="0">
                          <a:effectLst/>
                        </a:rPr>
                        <a:t> Reviewed in line with </a:t>
                      </a:r>
                      <a:r>
                        <a:rPr lang="en-ZA" sz="1800" kern="1200" dirty="0" err="1" smtClean="0">
                          <a:effectLst/>
                        </a:rPr>
                        <a:t>Archibus</a:t>
                      </a:r>
                      <a:r>
                        <a:rPr lang="en-ZA" sz="1800" kern="1200" dirty="0" smtClean="0">
                          <a:effectLst/>
                        </a:rPr>
                        <a:t> rollout and Day-to-Day guidelines – CD FM &amp; applicable branches – 30 August 2018</a:t>
                      </a:r>
                      <a:endParaRPr lang="en-ZA" dirty="0"/>
                    </a:p>
                  </a:txBody>
                  <a:tcPr/>
                </a:tc>
              </a:tr>
              <a:tr h="370840">
                <a:tc>
                  <a:txBody>
                    <a:bodyPr/>
                    <a:lstStyle/>
                    <a:p>
                      <a:r>
                        <a:rPr lang="en-ZA" dirty="0" smtClean="0"/>
                        <a:t>14.</a:t>
                      </a:r>
                      <a:endParaRPr lang="en-ZA" dirty="0"/>
                    </a:p>
                  </a:txBody>
                  <a:tcPr/>
                </a:tc>
                <a:tc>
                  <a:txBody>
                    <a:bodyPr/>
                    <a:lstStyle/>
                    <a:p>
                      <a:pPr algn="just"/>
                      <a:r>
                        <a:rPr lang="en-GB" sz="1800" kern="1200" dirty="0" smtClean="0">
                          <a:effectLst/>
                        </a:rPr>
                        <a:t>Where a Client Department's core function relates to the wellbeing and safe keeping of humans and animals; such as the Zoo, 1 Military Hospital, SAPS K-9 unit, Aviation Medicine and prisons, the critical buildings' defects; especially emergency defects, must be addressed immediately and their budgets should be ring-fenced in order to ensure the availability of funding at all times and prevent other non-essential buildings from utilizing their funds.</a:t>
                      </a:r>
                      <a:endParaRPr lang="en-ZA" dirty="0"/>
                    </a:p>
                  </a:txBody>
                  <a:tcPr/>
                </a:tc>
                <a:tc>
                  <a:txBody>
                    <a:bodyPr/>
                    <a:lstStyle/>
                    <a:p>
                      <a:pPr algn="just"/>
                      <a:r>
                        <a:rPr lang="en-ZA" sz="1800" kern="1200" dirty="0" smtClean="0">
                          <a:effectLst/>
                        </a:rPr>
                        <a:t>Reviewed in line with </a:t>
                      </a:r>
                      <a:r>
                        <a:rPr lang="en-ZA" sz="1800" kern="1200" dirty="0" err="1" smtClean="0">
                          <a:effectLst/>
                        </a:rPr>
                        <a:t>Archibus</a:t>
                      </a:r>
                      <a:r>
                        <a:rPr lang="en-ZA" sz="1800" kern="1200" dirty="0" smtClean="0">
                          <a:effectLst/>
                        </a:rPr>
                        <a:t> rollout - CD FM &amp; applicable branches – 30 August 2018</a:t>
                      </a:r>
                      <a:endParaRPr lang="en-ZA" dirty="0"/>
                    </a:p>
                  </a:txBody>
                  <a:tcPr/>
                </a:tc>
              </a:tr>
            </a:tbl>
          </a:graphicData>
        </a:graphic>
      </p:graphicFrame>
    </p:spTree>
    <p:extLst>
      <p:ext uri="{BB962C8B-B14F-4D97-AF65-F5344CB8AC3E}">
        <p14:creationId xmlns:p14="http://schemas.microsoft.com/office/powerpoint/2010/main" xmlns="" val="227327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21</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Improvements on Internal Controls  </a:t>
            </a:r>
            <a:br>
              <a:rPr lang="en-ZA" sz="2400" b="1" dirty="0" smtClean="0">
                <a:solidFill>
                  <a:schemeClr val="bg1"/>
                </a:solidFill>
                <a:latin typeface="+mn-lt"/>
                <a:ea typeface="Tahoma" pitchFamily="34" charset="0"/>
              </a:rPr>
            </a:br>
            <a:r>
              <a:rPr lang="en-ZA" sz="2400" b="1" dirty="0" smtClean="0">
                <a:solidFill>
                  <a:schemeClr val="bg1"/>
                </a:solidFill>
                <a:latin typeface="+mn-lt"/>
                <a:ea typeface="Tahoma" pitchFamily="34" charset="0"/>
              </a:rPr>
              <a:t>Facilities Management</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4"/>
          <p:cNvGraphicFramePr>
            <a:graphicFrameLocks/>
          </p:cNvGraphicFramePr>
          <p:nvPr>
            <p:extLst>
              <p:ext uri="{D42A27DB-BD31-4B8C-83A1-F6EECF244321}">
                <p14:modId xmlns:p14="http://schemas.microsoft.com/office/powerpoint/2010/main" xmlns="" val="887053473"/>
              </p:ext>
            </p:extLst>
          </p:nvPr>
        </p:nvGraphicFramePr>
        <p:xfrm>
          <a:off x="228600" y="1295400"/>
          <a:ext cx="11353800" cy="4206240"/>
        </p:xfrm>
        <a:graphic>
          <a:graphicData uri="http://schemas.openxmlformats.org/drawingml/2006/table">
            <a:tbl>
              <a:tblPr firstRow="1" bandRow="1">
                <a:tableStyleId>{21E4AEA4-8DFA-4A89-87EB-49C32662AFE0}</a:tableStyleId>
              </a:tblPr>
              <a:tblGrid>
                <a:gridCol w="685800"/>
                <a:gridCol w="7619998"/>
                <a:gridCol w="3048002"/>
              </a:tblGrid>
              <a:tr h="142240">
                <a:tc>
                  <a:txBody>
                    <a:bodyPr/>
                    <a:lstStyle/>
                    <a:p>
                      <a:r>
                        <a:rPr lang="en-ZA" dirty="0" smtClean="0"/>
                        <a:t>NO.</a:t>
                      </a:r>
                      <a:endParaRPr lang="en-ZA" dirty="0"/>
                    </a:p>
                  </a:txBody>
                  <a:tcPr/>
                </a:tc>
                <a:tc>
                  <a:txBody>
                    <a:bodyPr/>
                    <a:lstStyle/>
                    <a:p>
                      <a:r>
                        <a:rPr lang="en-ZA" dirty="0" smtClean="0"/>
                        <a:t>ACTIVITY</a:t>
                      </a:r>
                      <a:endParaRPr lang="en-ZA" dirty="0"/>
                    </a:p>
                  </a:txBody>
                  <a:tcPr/>
                </a:tc>
                <a:tc>
                  <a:txBody>
                    <a:bodyPr/>
                    <a:lstStyle/>
                    <a:p>
                      <a:r>
                        <a:rPr lang="en-ZA" dirty="0" smtClean="0"/>
                        <a:t>CONTROLS ENHANCEMENTS</a:t>
                      </a:r>
                      <a:endParaRPr lang="en-ZA" dirty="0"/>
                    </a:p>
                  </a:txBody>
                  <a:tcPr/>
                </a:tc>
              </a:tr>
              <a:tr h="370840">
                <a:tc>
                  <a:txBody>
                    <a:bodyPr/>
                    <a:lstStyle/>
                    <a:p>
                      <a:r>
                        <a:rPr lang="en-ZA" dirty="0" smtClean="0"/>
                        <a:t>15.</a:t>
                      </a:r>
                      <a:endParaRPr lang="en-ZA" dirty="0"/>
                    </a:p>
                  </a:txBody>
                  <a:tcPr/>
                </a:tc>
                <a:tc>
                  <a:txBody>
                    <a:bodyPr/>
                    <a:lstStyle/>
                    <a:p>
                      <a:pPr algn="just"/>
                      <a:r>
                        <a:rPr lang="en-GB" sz="1800" kern="1200" dirty="0" smtClean="0">
                          <a:effectLst/>
                        </a:rPr>
                        <a:t>DPW should consider establishing a priority unit within the Works Managers space, where designated Works Managers are allocated to these critical buildings only (Zoo, 1 Military Hospital, SAPS K-9), in order to ensure rapid response to defects reported as and when they arise</a:t>
                      </a:r>
                      <a:endParaRPr lang="en-ZA" dirty="0"/>
                    </a:p>
                  </a:txBody>
                  <a:tcPr/>
                </a:tc>
                <a:tc>
                  <a:txBody>
                    <a:bodyPr/>
                    <a:lstStyle/>
                    <a:p>
                      <a:pPr algn="just"/>
                      <a:r>
                        <a:rPr lang="en-ZA" sz="1800" kern="1200" dirty="0" smtClean="0">
                          <a:effectLst/>
                        </a:rPr>
                        <a:t>Reviewed in line with </a:t>
                      </a:r>
                      <a:r>
                        <a:rPr lang="en-ZA" sz="1800" kern="1200" dirty="0" err="1" smtClean="0">
                          <a:effectLst/>
                        </a:rPr>
                        <a:t>Archibus</a:t>
                      </a:r>
                      <a:r>
                        <a:rPr lang="en-ZA" sz="1800" kern="1200" dirty="0" smtClean="0">
                          <a:effectLst/>
                        </a:rPr>
                        <a:t> rollout - CD FM &amp; applicable branches – 30 August 2018</a:t>
                      </a:r>
                      <a:endParaRPr lang="en-ZA" dirty="0"/>
                    </a:p>
                  </a:txBody>
                  <a:tcPr/>
                </a:tc>
              </a:tr>
              <a:tr h="370840">
                <a:tc>
                  <a:txBody>
                    <a:bodyPr/>
                    <a:lstStyle/>
                    <a:p>
                      <a:r>
                        <a:rPr lang="en-ZA" dirty="0" smtClean="0"/>
                        <a:t>16.</a:t>
                      </a:r>
                      <a:endParaRPr lang="en-ZA" dirty="0"/>
                    </a:p>
                  </a:txBody>
                  <a:tcPr/>
                </a:tc>
                <a:tc>
                  <a:txBody>
                    <a:bodyPr/>
                    <a:lstStyle/>
                    <a:p>
                      <a:pPr algn="just"/>
                      <a:r>
                        <a:rPr lang="en-GB" sz="1800" kern="1200" dirty="0" smtClean="0">
                          <a:effectLst/>
                        </a:rPr>
                        <a:t>Facility Managers should keep an updated asset register in respect of all equipment and items of their relevant buildings</a:t>
                      </a:r>
                      <a:endParaRPr lang="en-ZA" dirty="0"/>
                    </a:p>
                  </a:txBody>
                  <a:tcPr/>
                </a:tc>
                <a:tc>
                  <a:txBody>
                    <a:bodyPr/>
                    <a:lstStyle/>
                    <a:p>
                      <a:pPr algn="just"/>
                      <a:r>
                        <a:rPr lang="en-ZA" sz="1800" kern="1200" dirty="0" smtClean="0">
                          <a:effectLst/>
                        </a:rPr>
                        <a:t>Reviewed in line with </a:t>
                      </a:r>
                      <a:r>
                        <a:rPr lang="en-ZA" sz="1800" kern="1200" dirty="0" err="1" smtClean="0">
                          <a:effectLst/>
                        </a:rPr>
                        <a:t>Archibus</a:t>
                      </a:r>
                      <a:r>
                        <a:rPr lang="en-ZA" sz="1800" kern="1200" dirty="0" smtClean="0">
                          <a:effectLst/>
                        </a:rPr>
                        <a:t> rollout - CD FM &amp; applicable branches – 30 August 2018</a:t>
                      </a:r>
                      <a:endParaRPr lang="en-ZA" dirty="0"/>
                    </a:p>
                  </a:txBody>
                  <a:tcPr/>
                </a:tc>
              </a:tr>
              <a:tr h="370840">
                <a:tc>
                  <a:txBody>
                    <a:bodyPr/>
                    <a:lstStyle/>
                    <a:p>
                      <a:r>
                        <a:rPr lang="en-ZA" dirty="0" smtClean="0"/>
                        <a:t>17.</a:t>
                      </a:r>
                      <a:endParaRPr lang="en-ZA" dirty="0"/>
                    </a:p>
                  </a:txBody>
                  <a:tcPr/>
                </a:tc>
                <a:tc>
                  <a:txBody>
                    <a:bodyPr/>
                    <a:lstStyle/>
                    <a:p>
                      <a:pPr algn="just"/>
                      <a:r>
                        <a:rPr lang="en-GB" sz="1800" kern="1200" dirty="0" smtClean="0">
                          <a:effectLst/>
                        </a:rPr>
                        <a:t>When reporting a defect to the DPW Call Centre, the Facility Managers should provide a complete description of the defect, differentiate between whether the defect is an emergency or not, differentiate between whether it is a mere service that is required or repairs, include a detailed description of the location of the defect and include the relevant asset register number allocated to the specific item</a:t>
                      </a:r>
                      <a:endParaRPr lang="en-ZA" dirty="0"/>
                    </a:p>
                  </a:txBody>
                  <a:tcPr/>
                </a:tc>
                <a:tc>
                  <a:txBody>
                    <a:bodyPr/>
                    <a:lstStyle/>
                    <a:p>
                      <a:pPr algn="just"/>
                      <a:r>
                        <a:rPr lang="en-ZA" sz="1800" kern="1200" dirty="0" smtClean="0">
                          <a:effectLst/>
                        </a:rPr>
                        <a:t>Reviewed in line with </a:t>
                      </a:r>
                      <a:r>
                        <a:rPr lang="en-ZA" sz="1800" kern="1200" dirty="0" err="1" smtClean="0">
                          <a:effectLst/>
                        </a:rPr>
                        <a:t>Archibus</a:t>
                      </a:r>
                      <a:r>
                        <a:rPr lang="en-ZA" sz="1800" kern="1200" dirty="0" smtClean="0">
                          <a:effectLst/>
                        </a:rPr>
                        <a:t> rollout - CD FM &amp; applicable branches – 30 August 2018</a:t>
                      </a:r>
                      <a:endParaRPr lang="en-ZA" dirty="0"/>
                    </a:p>
                  </a:txBody>
                  <a:tcPr/>
                </a:tc>
              </a:tr>
            </a:tbl>
          </a:graphicData>
        </a:graphic>
      </p:graphicFrame>
    </p:spTree>
    <p:extLst>
      <p:ext uri="{BB962C8B-B14F-4D97-AF65-F5344CB8AC3E}">
        <p14:creationId xmlns:p14="http://schemas.microsoft.com/office/powerpoint/2010/main" xmlns="" val="3294322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22</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Improvements on Internal Controls  </a:t>
            </a:r>
            <a:br>
              <a:rPr lang="en-ZA" sz="2400" b="1" dirty="0" smtClean="0">
                <a:solidFill>
                  <a:schemeClr val="bg1"/>
                </a:solidFill>
                <a:latin typeface="+mn-lt"/>
                <a:ea typeface="Tahoma" pitchFamily="34" charset="0"/>
              </a:rPr>
            </a:br>
            <a:r>
              <a:rPr lang="en-ZA" sz="2400" b="1" dirty="0" smtClean="0">
                <a:solidFill>
                  <a:schemeClr val="bg1"/>
                </a:solidFill>
                <a:latin typeface="+mn-lt"/>
                <a:ea typeface="Tahoma" pitchFamily="34" charset="0"/>
              </a:rPr>
              <a:t>Facilities Management</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4"/>
          <p:cNvGraphicFramePr>
            <a:graphicFrameLocks/>
          </p:cNvGraphicFramePr>
          <p:nvPr>
            <p:extLst>
              <p:ext uri="{D42A27DB-BD31-4B8C-83A1-F6EECF244321}">
                <p14:modId xmlns:p14="http://schemas.microsoft.com/office/powerpoint/2010/main" xmlns="" val="3552336171"/>
              </p:ext>
            </p:extLst>
          </p:nvPr>
        </p:nvGraphicFramePr>
        <p:xfrm>
          <a:off x="228600" y="1052830"/>
          <a:ext cx="11353800" cy="5303520"/>
        </p:xfrm>
        <a:graphic>
          <a:graphicData uri="http://schemas.openxmlformats.org/drawingml/2006/table">
            <a:tbl>
              <a:tblPr firstRow="1" bandRow="1">
                <a:tableStyleId>{21E4AEA4-8DFA-4A89-87EB-49C32662AFE0}</a:tableStyleId>
              </a:tblPr>
              <a:tblGrid>
                <a:gridCol w="685800"/>
                <a:gridCol w="7467598"/>
                <a:gridCol w="3200402"/>
              </a:tblGrid>
              <a:tr h="142240">
                <a:tc>
                  <a:txBody>
                    <a:bodyPr/>
                    <a:lstStyle/>
                    <a:p>
                      <a:r>
                        <a:rPr lang="en-ZA" dirty="0" smtClean="0"/>
                        <a:t>NO.</a:t>
                      </a:r>
                      <a:endParaRPr lang="en-ZA" dirty="0"/>
                    </a:p>
                  </a:txBody>
                  <a:tcPr/>
                </a:tc>
                <a:tc>
                  <a:txBody>
                    <a:bodyPr/>
                    <a:lstStyle/>
                    <a:p>
                      <a:r>
                        <a:rPr lang="en-ZA" dirty="0" smtClean="0"/>
                        <a:t>ACTIVITY</a:t>
                      </a:r>
                      <a:endParaRPr lang="en-ZA" dirty="0"/>
                    </a:p>
                  </a:txBody>
                  <a:tcPr/>
                </a:tc>
                <a:tc>
                  <a:txBody>
                    <a:bodyPr/>
                    <a:lstStyle/>
                    <a:p>
                      <a:r>
                        <a:rPr lang="en-ZA" dirty="0" smtClean="0"/>
                        <a:t>CONTROLS ENHANCEMENTS</a:t>
                      </a:r>
                      <a:endParaRPr lang="en-ZA" dirty="0"/>
                    </a:p>
                  </a:txBody>
                  <a:tcPr/>
                </a:tc>
              </a:tr>
              <a:tr h="370840">
                <a:tc>
                  <a:txBody>
                    <a:bodyPr/>
                    <a:lstStyle/>
                    <a:p>
                      <a:r>
                        <a:rPr lang="en-ZA" dirty="0" smtClean="0"/>
                        <a:t>18.</a:t>
                      </a:r>
                      <a:endParaRPr lang="en-ZA" dirty="0"/>
                    </a:p>
                  </a:txBody>
                  <a:tcPr/>
                </a:tc>
                <a:tc>
                  <a:txBody>
                    <a:bodyPr/>
                    <a:lstStyle/>
                    <a:p>
                      <a:pPr algn="just"/>
                      <a:r>
                        <a:rPr lang="en-GB" sz="1800" kern="1200" dirty="0" smtClean="0">
                          <a:effectLst/>
                        </a:rPr>
                        <a:t>Facility Managers should keep an updated maintenance register in respect of all defects reported including information such as; date the defect was reported, description of the defect, call reference number, name of Works Managers allocated, date the contractor reports on site, name of contractor and the supervisor, date when the work is completed, client representative who verifies that the work was completed, date when Works Manager inspect that the work was completed, date when Facility Manager signs off on the job card and copy of the approved job card filed as per the maintenance register.</a:t>
                      </a:r>
                      <a:endParaRPr lang="en-ZA" dirty="0"/>
                    </a:p>
                  </a:txBody>
                  <a:tcPr/>
                </a:tc>
                <a:tc>
                  <a:txBody>
                    <a:bodyPr/>
                    <a:lstStyle/>
                    <a:p>
                      <a:pPr algn="just"/>
                      <a:r>
                        <a:rPr lang="en-ZA" sz="1800" kern="1200" dirty="0" smtClean="0">
                          <a:effectLst/>
                        </a:rPr>
                        <a:t>Reviewed in line with </a:t>
                      </a:r>
                      <a:r>
                        <a:rPr lang="en-ZA" sz="1800" kern="1200" dirty="0" err="1" smtClean="0">
                          <a:effectLst/>
                        </a:rPr>
                        <a:t>Archibus</a:t>
                      </a:r>
                      <a:r>
                        <a:rPr lang="en-ZA" sz="1800" kern="1200" dirty="0" smtClean="0">
                          <a:effectLst/>
                        </a:rPr>
                        <a:t> rollout - CD FM &amp; applicable branches – 30 August 2018</a:t>
                      </a:r>
                      <a:endParaRPr lang="en-ZA" dirty="0"/>
                    </a:p>
                  </a:txBody>
                  <a:tcPr/>
                </a:tc>
              </a:tr>
              <a:tr h="370840">
                <a:tc>
                  <a:txBody>
                    <a:bodyPr/>
                    <a:lstStyle/>
                    <a:p>
                      <a:r>
                        <a:rPr lang="en-ZA" dirty="0" smtClean="0"/>
                        <a:t>19.</a:t>
                      </a:r>
                      <a:endParaRPr lang="en-ZA" dirty="0"/>
                    </a:p>
                  </a:txBody>
                  <a:tcPr/>
                </a:tc>
                <a:tc>
                  <a:txBody>
                    <a:bodyPr/>
                    <a:lstStyle/>
                    <a:p>
                      <a:pPr algn="just"/>
                      <a:r>
                        <a:rPr lang="en-GB" sz="1800" kern="1200" dirty="0" smtClean="0">
                          <a:effectLst/>
                        </a:rPr>
                        <a:t>The DPW Call Centre business operations must be revised to enable call centre operators to combine calls relating to similar or exact services required on one breakdown notification report as a means of ensuring that required services and thus all subsequent processes to be followed are not duplicated and/or split into separate transactions.</a:t>
                      </a:r>
                      <a:endParaRPr lang="en-ZA" dirty="0"/>
                    </a:p>
                  </a:txBody>
                  <a:tcPr/>
                </a:tc>
                <a:tc>
                  <a:txBody>
                    <a:bodyPr/>
                    <a:lstStyle/>
                    <a:p>
                      <a:pPr algn="just"/>
                      <a:r>
                        <a:rPr lang="en-ZA" sz="1800" kern="1200" dirty="0" smtClean="0">
                          <a:effectLst/>
                        </a:rPr>
                        <a:t>Reviewed in line with Archibus rollout - CD FM &amp; applicable branches – 30 September 2018</a:t>
                      </a:r>
                      <a:endParaRPr lang="en-ZA" dirty="0"/>
                    </a:p>
                  </a:txBody>
                  <a:tcPr/>
                </a:tc>
              </a:tr>
              <a:tr h="370840">
                <a:tc>
                  <a:txBody>
                    <a:bodyPr/>
                    <a:lstStyle/>
                    <a:p>
                      <a:r>
                        <a:rPr lang="en-ZA" dirty="0" smtClean="0"/>
                        <a:t>20.</a:t>
                      </a:r>
                      <a:endParaRPr lang="en-ZA" dirty="0"/>
                    </a:p>
                  </a:txBody>
                  <a:tcPr/>
                </a:tc>
                <a:tc>
                  <a:txBody>
                    <a:bodyPr/>
                    <a:lstStyle/>
                    <a:p>
                      <a:r>
                        <a:rPr lang="en-GB" sz="1800" kern="1200" dirty="0" smtClean="0">
                          <a:effectLst/>
                        </a:rPr>
                        <a:t>The planning of the maintenance is completed in conjunction with the Client Department and signed off by the Facilities Manager</a:t>
                      </a:r>
                      <a:endParaRPr lang="en-ZA" dirty="0"/>
                    </a:p>
                  </a:txBody>
                  <a:tcPr/>
                </a:tc>
                <a:tc>
                  <a:txBody>
                    <a:bodyPr/>
                    <a:lstStyle/>
                    <a:p>
                      <a:pPr marL="0" marR="0" indent="0" algn="just" defTabSz="914391" rtl="0" eaLnBrk="1" fontAlgn="auto" latinLnBrk="0" hangingPunct="1">
                        <a:lnSpc>
                          <a:spcPct val="100000"/>
                        </a:lnSpc>
                        <a:spcBef>
                          <a:spcPts val="0"/>
                        </a:spcBef>
                        <a:spcAft>
                          <a:spcPts val="0"/>
                        </a:spcAft>
                        <a:buClrTx/>
                        <a:buSzTx/>
                        <a:buFontTx/>
                        <a:buNone/>
                        <a:tabLst/>
                        <a:defRPr/>
                      </a:pPr>
                      <a:r>
                        <a:rPr lang="en-ZA" sz="1800" kern="1200" dirty="0" smtClean="0">
                          <a:effectLst/>
                        </a:rPr>
                        <a:t>Reviewed in line with Archibus rollout - CD FM &amp; applicable branches – 30 September 2018</a:t>
                      </a:r>
                      <a:endParaRPr lang="en-ZA" dirty="0" smtClean="0"/>
                    </a:p>
                    <a:p>
                      <a:pPr algn="just"/>
                      <a:endParaRPr lang="en-ZA" dirty="0"/>
                    </a:p>
                  </a:txBody>
                  <a:tcPr/>
                </a:tc>
              </a:tr>
            </a:tbl>
          </a:graphicData>
        </a:graphic>
      </p:graphicFrame>
    </p:spTree>
    <p:extLst>
      <p:ext uri="{BB962C8B-B14F-4D97-AF65-F5344CB8AC3E}">
        <p14:creationId xmlns:p14="http://schemas.microsoft.com/office/powerpoint/2010/main" xmlns="" val="3371638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23</a:t>
            </a:fld>
            <a:endParaRPr lang="en-ZA"/>
          </a:p>
        </p:txBody>
      </p:sp>
      <p:pic>
        <p:nvPicPr>
          <p:cNvPr id="8" name="Picture 7"/>
          <p:cNvPicPr>
            <a:picLocks noChangeAspect="1"/>
          </p:cNvPicPr>
          <p:nvPr/>
        </p:nvPicPr>
        <p:blipFill>
          <a:blip r:embed="rId2" cstate="print"/>
          <a:stretch>
            <a:fillRect/>
          </a:stretch>
        </p:blipFill>
        <p:spPr>
          <a:xfrm>
            <a:off x="0" y="1676400"/>
            <a:ext cx="12192000" cy="5181600"/>
          </a:xfrm>
          <a:prstGeom prst="rect">
            <a:avLst/>
          </a:prstGeom>
        </p:spPr>
      </p:pic>
      <p:sp>
        <p:nvSpPr>
          <p:cNvPr id="4" name="Rectangle 3"/>
          <p:cNvSpPr/>
          <p:nvPr/>
        </p:nvSpPr>
        <p:spPr>
          <a:xfrm>
            <a:off x="0" y="871780"/>
            <a:ext cx="11427069" cy="830997"/>
          </a:xfrm>
          <a:prstGeom prst="rect">
            <a:avLst/>
          </a:prstGeom>
        </p:spPr>
        <p:txBody>
          <a:bodyPr wrap="square">
            <a:spAutoFit/>
          </a:bodyPr>
          <a:lstStyle/>
          <a:p>
            <a:r>
              <a:rPr lang="en-ZA" sz="2400" b="1" dirty="0">
                <a:solidFill>
                  <a:schemeClr val="accent2"/>
                </a:solidFill>
                <a:ea typeface="Tahoma" pitchFamily="34" charset="0"/>
              </a:rPr>
              <a:t>IMPROVEMENTS ON INTERNAL </a:t>
            </a:r>
            <a:r>
              <a:rPr lang="en-ZA" sz="2400" b="1" dirty="0" smtClean="0">
                <a:solidFill>
                  <a:schemeClr val="accent2"/>
                </a:solidFill>
                <a:ea typeface="Tahoma" pitchFamily="34" charset="0"/>
              </a:rPr>
              <a:t>CONTROLS:</a:t>
            </a:r>
          </a:p>
          <a:p>
            <a:r>
              <a:rPr lang="en-ZA" sz="2400" b="1" dirty="0" smtClean="0">
                <a:solidFill>
                  <a:schemeClr val="accent2"/>
                </a:solidFill>
                <a:ea typeface="Tahoma" pitchFamily="34" charset="0"/>
              </a:rPr>
              <a:t>PRESTIGE PROJECTS </a:t>
            </a:r>
            <a:endParaRPr lang="en-ZA" sz="2400" dirty="0">
              <a:solidFill>
                <a:schemeClr val="accent2"/>
              </a:solidFill>
            </a:endParaRPr>
          </a:p>
        </p:txBody>
      </p:sp>
    </p:spTree>
    <p:extLst>
      <p:ext uri="{BB962C8B-B14F-4D97-AF65-F5344CB8AC3E}">
        <p14:creationId xmlns:p14="http://schemas.microsoft.com/office/powerpoint/2010/main" xmlns="" val="584917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24</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Improvements on Internal Controls  </a:t>
            </a:r>
            <a:br>
              <a:rPr lang="en-ZA" sz="2400" b="1" dirty="0" smtClean="0">
                <a:solidFill>
                  <a:schemeClr val="bg1"/>
                </a:solidFill>
                <a:latin typeface="+mn-lt"/>
                <a:ea typeface="Tahoma" pitchFamily="34" charset="0"/>
              </a:rPr>
            </a:br>
            <a:r>
              <a:rPr lang="en-ZA" sz="2400" b="1" dirty="0" smtClean="0">
                <a:solidFill>
                  <a:schemeClr val="bg1"/>
                </a:solidFill>
                <a:latin typeface="+mn-lt"/>
                <a:ea typeface="Tahoma" pitchFamily="34" charset="0"/>
              </a:rPr>
              <a:t>Prestige Projects</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4"/>
          <p:cNvGraphicFramePr>
            <a:graphicFrameLocks/>
          </p:cNvGraphicFramePr>
          <p:nvPr>
            <p:extLst>
              <p:ext uri="{D42A27DB-BD31-4B8C-83A1-F6EECF244321}">
                <p14:modId xmlns:p14="http://schemas.microsoft.com/office/powerpoint/2010/main" xmlns="" val="2282841803"/>
              </p:ext>
            </p:extLst>
          </p:nvPr>
        </p:nvGraphicFramePr>
        <p:xfrm>
          <a:off x="152400" y="914400"/>
          <a:ext cx="11811000" cy="4832356"/>
        </p:xfrm>
        <a:graphic>
          <a:graphicData uri="http://schemas.openxmlformats.org/drawingml/2006/table">
            <a:tbl>
              <a:tblPr firstRow="1" bandRow="1">
                <a:tableStyleId>{21E4AEA4-8DFA-4A89-87EB-49C32662AFE0}</a:tableStyleId>
              </a:tblPr>
              <a:tblGrid>
                <a:gridCol w="713416"/>
                <a:gridCol w="6658550"/>
                <a:gridCol w="4439034"/>
              </a:tblGrid>
              <a:tr h="758455">
                <a:tc>
                  <a:txBody>
                    <a:bodyPr/>
                    <a:lstStyle/>
                    <a:p>
                      <a:r>
                        <a:rPr lang="en-ZA" dirty="0" smtClean="0"/>
                        <a:t>NO.</a:t>
                      </a:r>
                      <a:endParaRPr lang="en-ZA" dirty="0"/>
                    </a:p>
                  </a:txBody>
                  <a:tcPr/>
                </a:tc>
                <a:tc>
                  <a:txBody>
                    <a:bodyPr/>
                    <a:lstStyle/>
                    <a:p>
                      <a:r>
                        <a:rPr lang="en-ZA" dirty="0" smtClean="0"/>
                        <a:t>ACTIVITY</a:t>
                      </a:r>
                      <a:endParaRPr lang="en-ZA" dirty="0"/>
                    </a:p>
                  </a:txBody>
                  <a:tcPr/>
                </a:tc>
                <a:tc>
                  <a:txBody>
                    <a:bodyPr/>
                    <a:lstStyle/>
                    <a:p>
                      <a:r>
                        <a:rPr lang="en-ZA" dirty="0" smtClean="0"/>
                        <a:t>CONTROL ENHANCEMENTS</a:t>
                      </a:r>
                      <a:endParaRPr lang="en-ZA" dirty="0"/>
                    </a:p>
                  </a:txBody>
                  <a:tcPr/>
                </a:tc>
              </a:tr>
              <a:tr h="1131639">
                <a:tc>
                  <a:txBody>
                    <a:bodyPr/>
                    <a:lstStyle/>
                    <a:p>
                      <a:pPr algn="just"/>
                      <a:r>
                        <a:rPr lang="en-ZA" dirty="0" smtClean="0"/>
                        <a:t>1.</a:t>
                      </a:r>
                      <a:endParaRPr lang="en-ZA" dirty="0"/>
                    </a:p>
                  </a:txBody>
                  <a:tcPr/>
                </a:tc>
                <a:tc>
                  <a:txBody>
                    <a:bodyPr/>
                    <a:lstStyle/>
                    <a:p>
                      <a:pPr marL="0" marR="0" lvl="0" indent="0" algn="just" defTabSz="914391" rtl="0" eaLnBrk="1" fontAlgn="auto" latinLnBrk="0" hangingPunct="1">
                        <a:lnSpc>
                          <a:spcPct val="100000"/>
                        </a:lnSpc>
                        <a:spcBef>
                          <a:spcPts val="0"/>
                        </a:spcBef>
                        <a:spcAft>
                          <a:spcPts val="0"/>
                        </a:spcAft>
                        <a:buClrTx/>
                        <a:buSzTx/>
                        <a:buFontTx/>
                        <a:buNone/>
                        <a:tabLst/>
                        <a:defRPr/>
                      </a:pPr>
                      <a:r>
                        <a:rPr lang="en-GB" sz="1800" kern="1200" dirty="0" smtClean="0">
                          <a:effectLst/>
                        </a:rPr>
                        <a:t>There was no proper record keeping by Construction Project Managers and/or Supply Chain Managers</a:t>
                      </a:r>
                      <a:endParaRPr lang="en-US" sz="1800" kern="1200" dirty="0" smtClean="0">
                        <a:effectLst/>
                      </a:endParaRPr>
                    </a:p>
                    <a:p>
                      <a:pPr algn="just"/>
                      <a:endParaRPr lang="en-ZA" dirty="0"/>
                    </a:p>
                  </a:txBody>
                  <a:tcPr/>
                </a:tc>
                <a:tc>
                  <a:txBody>
                    <a:bodyPr/>
                    <a:lstStyle/>
                    <a:p>
                      <a:r>
                        <a:rPr lang="en-US" sz="1800" kern="1200" dirty="0" smtClean="0">
                          <a:effectLst/>
                        </a:rPr>
                        <a:t> </a:t>
                      </a:r>
                      <a:r>
                        <a:rPr lang="en-GB" sz="1800" kern="1200" dirty="0" smtClean="0">
                          <a:effectLst/>
                        </a:rPr>
                        <a:t>A proper system of record keeping has been</a:t>
                      </a:r>
                      <a:r>
                        <a:rPr lang="en-GB" sz="1800" kern="1200" baseline="0" dirty="0" smtClean="0">
                          <a:effectLst/>
                        </a:rPr>
                        <a:t> </a:t>
                      </a:r>
                      <a:r>
                        <a:rPr lang="en-GB" sz="1800" kern="1200" dirty="0" smtClean="0">
                          <a:effectLst/>
                        </a:rPr>
                        <a:t>introduced in order to safeguard all information relating to a specific project</a:t>
                      </a:r>
                      <a:endParaRPr lang="en-ZA" dirty="0"/>
                    </a:p>
                  </a:txBody>
                  <a:tcPr/>
                </a:tc>
              </a:tr>
              <a:tr h="1471131">
                <a:tc>
                  <a:txBody>
                    <a:bodyPr/>
                    <a:lstStyle/>
                    <a:p>
                      <a:r>
                        <a:rPr lang="en-ZA" dirty="0" smtClean="0"/>
                        <a:t>2.</a:t>
                      </a:r>
                      <a:endParaRPr lang="en-ZA" dirty="0"/>
                    </a:p>
                  </a:txBody>
                  <a:tcPr/>
                </a:tc>
                <a:tc>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lang="en-GB" sz="1800" kern="1200" dirty="0" smtClean="0">
                          <a:effectLst/>
                        </a:rPr>
                        <a:t>The Project Managers instructed Principal Agents to appoint various other consultants, and to claim their cost as a disbursement; </a:t>
                      </a:r>
                      <a:endParaRPr lang="en-US" sz="1800" kern="1200" dirty="0" smtClean="0">
                        <a:solidFill>
                          <a:schemeClr val="dk1"/>
                        </a:solidFill>
                        <a:effectLst/>
                        <a:latin typeface="+mn-lt"/>
                        <a:ea typeface="+mn-ea"/>
                        <a:cs typeface="+mn-cs"/>
                      </a:endParaRPr>
                    </a:p>
                  </a:txBody>
                  <a:tcPr/>
                </a:tc>
                <a:tc>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lang="en-GB" sz="1800" kern="1200" dirty="0" smtClean="0">
                          <a:effectLst/>
                        </a:rPr>
                        <a:t>Project Managers have received proper training regarding the provisions of the JBCC contract, especially relating to the appointment of contractors.</a:t>
                      </a:r>
                      <a:endParaRPr lang="en-US" sz="1800" kern="1200" dirty="0" smtClean="0">
                        <a:effectLst/>
                      </a:endParaRPr>
                    </a:p>
                    <a:p>
                      <a:endParaRPr lang="en-ZA" dirty="0"/>
                    </a:p>
                  </a:txBody>
                  <a:tcPr/>
                </a:tc>
              </a:tr>
              <a:tr h="1471131">
                <a:tc>
                  <a:txBody>
                    <a:bodyPr/>
                    <a:lstStyle/>
                    <a:p>
                      <a:r>
                        <a:rPr lang="en-ZA" dirty="0" smtClean="0"/>
                        <a:t>3.</a:t>
                      </a:r>
                      <a:endParaRPr lang="en-ZA" dirty="0"/>
                    </a:p>
                  </a:txBody>
                  <a:tcPr/>
                </a:tc>
                <a:tc>
                  <a:txBody>
                    <a:bodyPr/>
                    <a:lstStyle/>
                    <a:p>
                      <a:r>
                        <a:rPr lang="en-GB" sz="1800" kern="1200" dirty="0" smtClean="0">
                          <a:effectLst/>
                        </a:rPr>
                        <a:t>Proper training should be provided to the Project Managers in order for them to gain an understanding of proper procurement processes, which will further reduce instances of irregular expenditure</a:t>
                      </a:r>
                      <a:endParaRPr lang="en-ZA" dirty="0"/>
                    </a:p>
                  </a:txBody>
                  <a:tcPr/>
                </a:tc>
                <a:tc>
                  <a:txBody>
                    <a:bodyPr/>
                    <a:lstStyle/>
                    <a:p>
                      <a:r>
                        <a:rPr lang="en-ZA" dirty="0" smtClean="0"/>
                        <a:t>The Project Managers</a:t>
                      </a:r>
                      <a:r>
                        <a:rPr lang="en-ZA" baseline="0" dirty="0" smtClean="0"/>
                        <a:t> are regularly taken on training</a:t>
                      </a:r>
                      <a:endParaRPr lang="en-ZA" dirty="0"/>
                    </a:p>
                  </a:txBody>
                  <a:tcPr/>
                </a:tc>
              </a:tr>
            </a:tbl>
          </a:graphicData>
        </a:graphic>
      </p:graphicFrame>
    </p:spTree>
    <p:extLst>
      <p:ext uri="{BB962C8B-B14F-4D97-AF65-F5344CB8AC3E}">
        <p14:creationId xmlns:p14="http://schemas.microsoft.com/office/powerpoint/2010/main" xmlns="" val="757182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25</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Improvements on Internal Controls  </a:t>
            </a:r>
            <a:br>
              <a:rPr lang="en-ZA" sz="2400" b="1" dirty="0" smtClean="0">
                <a:solidFill>
                  <a:schemeClr val="bg1"/>
                </a:solidFill>
                <a:latin typeface="+mn-lt"/>
                <a:ea typeface="Tahoma" pitchFamily="34" charset="0"/>
              </a:rPr>
            </a:br>
            <a:r>
              <a:rPr lang="en-ZA" sz="2400" b="1" dirty="0" smtClean="0">
                <a:solidFill>
                  <a:schemeClr val="bg1"/>
                </a:solidFill>
                <a:latin typeface="+mn-lt"/>
                <a:ea typeface="Tahoma" pitchFamily="34" charset="0"/>
              </a:rPr>
              <a:t>Prestige Projects</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4"/>
          <p:cNvGraphicFramePr>
            <a:graphicFrameLocks/>
          </p:cNvGraphicFramePr>
          <p:nvPr>
            <p:extLst>
              <p:ext uri="{D42A27DB-BD31-4B8C-83A1-F6EECF244321}">
                <p14:modId xmlns:p14="http://schemas.microsoft.com/office/powerpoint/2010/main" xmlns="" val="25014884"/>
              </p:ext>
            </p:extLst>
          </p:nvPr>
        </p:nvGraphicFramePr>
        <p:xfrm>
          <a:off x="26377" y="890902"/>
          <a:ext cx="12089422" cy="5433698"/>
        </p:xfrm>
        <a:graphic>
          <a:graphicData uri="http://schemas.openxmlformats.org/drawingml/2006/table">
            <a:tbl>
              <a:tblPr firstRow="1" bandRow="1">
                <a:tableStyleId>{21E4AEA4-8DFA-4A89-87EB-49C32662AFE0}</a:tableStyleId>
              </a:tblPr>
              <a:tblGrid>
                <a:gridCol w="730233"/>
                <a:gridCol w="6815513"/>
                <a:gridCol w="4543676"/>
              </a:tblGrid>
              <a:tr h="394741">
                <a:tc>
                  <a:txBody>
                    <a:bodyPr/>
                    <a:lstStyle/>
                    <a:p>
                      <a:r>
                        <a:rPr lang="en-ZA" dirty="0" smtClean="0"/>
                        <a:t>NO.</a:t>
                      </a:r>
                      <a:endParaRPr lang="en-ZA" dirty="0"/>
                    </a:p>
                  </a:txBody>
                  <a:tcPr/>
                </a:tc>
                <a:tc>
                  <a:txBody>
                    <a:bodyPr/>
                    <a:lstStyle/>
                    <a:p>
                      <a:r>
                        <a:rPr lang="en-ZA" dirty="0" smtClean="0"/>
                        <a:t>ACTIVITY</a:t>
                      </a:r>
                      <a:endParaRPr lang="en-ZA" dirty="0"/>
                    </a:p>
                  </a:txBody>
                  <a:tcPr/>
                </a:tc>
                <a:tc>
                  <a:txBody>
                    <a:bodyPr/>
                    <a:lstStyle/>
                    <a:p>
                      <a:r>
                        <a:rPr lang="en-ZA" dirty="0" smtClean="0"/>
                        <a:t>CONTROL ENHANCEMENTS</a:t>
                      </a:r>
                      <a:endParaRPr lang="en-ZA" dirty="0"/>
                    </a:p>
                  </a:txBody>
                  <a:tcPr/>
                </a:tc>
              </a:tr>
              <a:tr h="2445409">
                <a:tc>
                  <a:txBody>
                    <a:bodyPr/>
                    <a:lstStyle/>
                    <a:p>
                      <a:pPr algn="just"/>
                      <a:r>
                        <a:rPr lang="en-ZA" sz="1600" dirty="0" smtClean="0"/>
                        <a:t>4.</a:t>
                      </a:r>
                      <a:endParaRPr lang="en-ZA" sz="1600" dirty="0"/>
                    </a:p>
                  </a:txBody>
                  <a:tcPr/>
                </a:tc>
                <a:tc>
                  <a:txBody>
                    <a:bodyPr/>
                    <a:lstStyle/>
                    <a:p>
                      <a:pPr lvl="0"/>
                      <a:r>
                        <a:rPr lang="en-GB" sz="1600" kern="1200" dirty="0" smtClean="0">
                          <a:effectLst/>
                        </a:rPr>
                        <a:t>Project costs escalated subsequent to the appointment of the professional consultants and that proper needs assessments were not conducted; and</a:t>
                      </a:r>
                    </a:p>
                    <a:p>
                      <a:pPr lvl="0"/>
                      <a:endParaRPr lang="en-US" sz="1600" kern="1200" dirty="0" smtClean="0">
                        <a:effectLst/>
                      </a:endParaRPr>
                    </a:p>
                    <a:p>
                      <a:endParaRPr lang="en-GB" sz="1600" kern="1200" dirty="0" smtClean="0">
                        <a:effectLst/>
                      </a:endParaRPr>
                    </a:p>
                    <a:p>
                      <a:r>
                        <a:rPr lang="en-GB" sz="1600" kern="1200" dirty="0" smtClean="0">
                          <a:effectLst/>
                        </a:rPr>
                        <a:t>Projects were identified and were then motivated to be conducted on an urgent basis, but an urgency did not in fact exist, and the true reason for the execution of the project was to ensure that the annual budget was spent, which led to the incurrence of irregular expenditure</a:t>
                      </a:r>
                      <a:endParaRPr lang="en-ZA" sz="1600" dirty="0"/>
                    </a:p>
                  </a:txBody>
                  <a:tcPr/>
                </a:tc>
                <a:tc>
                  <a:txBody>
                    <a:bodyPr/>
                    <a:lstStyle/>
                    <a:p>
                      <a:pPr lvl="0"/>
                      <a:r>
                        <a:rPr lang="en-GB" sz="1600" kern="1200" dirty="0" smtClean="0">
                          <a:effectLst/>
                        </a:rPr>
                        <a:t>Comprehensive needs assessments are conducted prior to the appointment of a professional team in order to minimise escalation in the required budget;</a:t>
                      </a:r>
                    </a:p>
                    <a:p>
                      <a:pPr lvl="0"/>
                      <a:endParaRPr lang="en-GB" sz="1600" kern="1200" dirty="0" smtClean="0">
                        <a:effectLst/>
                      </a:endParaRPr>
                    </a:p>
                    <a:p>
                      <a:r>
                        <a:rPr lang="en-GB" sz="1600" kern="1200" dirty="0" smtClean="0">
                          <a:effectLst/>
                        </a:rPr>
                        <a:t>The professionals within the DPW are fully utilised throughout the duration of a project in order to guide and provide input to the various Project Managers. This has resulted in reduction of irregular expenditure</a:t>
                      </a:r>
                      <a:endParaRPr lang="en-ZA" sz="1600" dirty="0"/>
                    </a:p>
                  </a:txBody>
                  <a:tcPr/>
                </a:tc>
              </a:tr>
              <a:tr h="1282908">
                <a:tc>
                  <a:txBody>
                    <a:bodyPr/>
                    <a:lstStyle/>
                    <a:p>
                      <a:r>
                        <a:rPr lang="en-ZA" sz="1600" dirty="0" smtClean="0"/>
                        <a:t>5.</a:t>
                      </a:r>
                      <a:endParaRPr lang="en-ZA" sz="1600" dirty="0"/>
                    </a:p>
                  </a:txBody>
                  <a:tcPr/>
                </a:tc>
                <a:tc>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lang="en-GB" sz="1600" kern="1200" dirty="0" smtClean="0">
                          <a:effectLst/>
                        </a:rPr>
                        <a:t>The DPW Quantity Surveyors did not properly keep record of interactions with contractors and other role players during the scrutiny of the final accounts</a:t>
                      </a:r>
                      <a:endParaRPr lang="en-US" sz="1600" kern="1200" dirty="0" smtClean="0">
                        <a:effectLst/>
                      </a:endParaRPr>
                    </a:p>
                    <a:p>
                      <a:endParaRPr lang="en-ZA" sz="1600" dirty="0"/>
                    </a:p>
                  </a:txBody>
                  <a:tcPr/>
                </a:tc>
                <a:tc>
                  <a: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GB" sz="1600" kern="1200" dirty="0" smtClean="0">
                          <a:effectLst/>
                        </a:rPr>
                        <a:t>A proper system of record keeping has been</a:t>
                      </a:r>
                      <a:r>
                        <a:rPr lang="en-GB" sz="1600" kern="1200" baseline="0" dirty="0" smtClean="0">
                          <a:effectLst/>
                        </a:rPr>
                        <a:t> </a:t>
                      </a:r>
                      <a:r>
                        <a:rPr lang="en-GB" sz="1600" kern="1200" dirty="0" smtClean="0">
                          <a:effectLst/>
                        </a:rPr>
                        <a:t>introduced in order to safeguard all information relating to</a:t>
                      </a:r>
                      <a:r>
                        <a:rPr lang="en-GB" sz="1600" kern="1200" baseline="0" dirty="0" smtClean="0">
                          <a:effectLst/>
                        </a:rPr>
                        <a:t> contractors and other role players</a:t>
                      </a:r>
                      <a:endParaRPr lang="en-ZA" sz="1600" dirty="0" smtClean="0"/>
                    </a:p>
                  </a:txBody>
                  <a:tcPr/>
                </a:tc>
              </a:tr>
              <a:tr h="986852">
                <a:tc>
                  <a:txBody>
                    <a:bodyPr/>
                    <a:lstStyle/>
                    <a:p>
                      <a:r>
                        <a:rPr lang="en-ZA" sz="1600" dirty="0" smtClean="0"/>
                        <a:t>6.</a:t>
                      </a:r>
                      <a:endParaRPr lang="en-ZA" sz="1600" dirty="0"/>
                    </a:p>
                  </a:txBody>
                  <a:tcPr/>
                </a:tc>
                <a:tc>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lang="en-GB" sz="1600" kern="1200" dirty="0" smtClean="0">
                          <a:effectLst/>
                        </a:rPr>
                        <a:t>Consultants were merely re-appointed on new projects without following a proper procurement process</a:t>
                      </a:r>
                      <a:endParaRPr lang="en-US" sz="1600" kern="1200" dirty="0" smtClean="0">
                        <a:effectLst/>
                      </a:endParaRPr>
                    </a:p>
                    <a:p>
                      <a:endParaRPr lang="en-ZA" sz="1600" dirty="0"/>
                    </a:p>
                  </a:txBody>
                  <a:tcPr/>
                </a:tc>
                <a:tc>
                  <a:txBody>
                    <a:bodyPr/>
                    <a:lstStyle/>
                    <a:p>
                      <a:r>
                        <a:rPr lang="en-GB" sz="1600" kern="1200" dirty="0" smtClean="0">
                          <a:effectLst/>
                        </a:rPr>
                        <a:t>Project Managers have received  training regarding the provisions of Section 217</a:t>
                      </a:r>
                      <a:r>
                        <a:rPr lang="en-GB" sz="1600" kern="1200" baseline="0" dirty="0" smtClean="0">
                          <a:effectLst/>
                        </a:rPr>
                        <a:t> of the Constitution that requires the department to test the market before appointing consultants. The process to be fair, transparent and competitive.</a:t>
                      </a:r>
                      <a:endParaRPr lang="en-ZA" sz="1600" dirty="0"/>
                    </a:p>
                  </a:txBody>
                  <a:tcPr/>
                </a:tc>
              </a:tr>
            </a:tbl>
          </a:graphicData>
        </a:graphic>
      </p:graphicFrame>
    </p:spTree>
    <p:extLst>
      <p:ext uri="{BB962C8B-B14F-4D97-AF65-F5344CB8AC3E}">
        <p14:creationId xmlns:p14="http://schemas.microsoft.com/office/powerpoint/2010/main" xmlns="" val="2419270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26</a:t>
            </a:fld>
            <a:endParaRPr lang="en-ZA"/>
          </a:p>
        </p:txBody>
      </p:sp>
      <p:pic>
        <p:nvPicPr>
          <p:cNvPr id="8" name="Picture 7"/>
          <p:cNvPicPr>
            <a:picLocks noChangeAspect="1"/>
          </p:cNvPicPr>
          <p:nvPr/>
        </p:nvPicPr>
        <p:blipFill>
          <a:blip r:embed="rId2" cstate="print"/>
          <a:stretch>
            <a:fillRect/>
          </a:stretch>
        </p:blipFill>
        <p:spPr>
          <a:xfrm>
            <a:off x="0" y="1676400"/>
            <a:ext cx="12192000" cy="5181600"/>
          </a:xfrm>
          <a:prstGeom prst="rect">
            <a:avLst/>
          </a:prstGeom>
        </p:spPr>
      </p:pic>
      <p:sp>
        <p:nvSpPr>
          <p:cNvPr id="4" name="Rectangle 3"/>
          <p:cNvSpPr/>
          <p:nvPr/>
        </p:nvSpPr>
        <p:spPr>
          <a:xfrm>
            <a:off x="0" y="871780"/>
            <a:ext cx="11427069" cy="830997"/>
          </a:xfrm>
          <a:prstGeom prst="rect">
            <a:avLst/>
          </a:prstGeom>
        </p:spPr>
        <p:txBody>
          <a:bodyPr wrap="square">
            <a:spAutoFit/>
          </a:bodyPr>
          <a:lstStyle/>
          <a:p>
            <a:r>
              <a:rPr lang="en-ZA" sz="2400" b="1" dirty="0">
                <a:solidFill>
                  <a:schemeClr val="accent2"/>
                </a:solidFill>
                <a:ea typeface="Tahoma" pitchFamily="34" charset="0"/>
              </a:rPr>
              <a:t>IMPROVEMENTS ON INTERNAL </a:t>
            </a:r>
            <a:r>
              <a:rPr lang="en-ZA" sz="2400" b="1" dirty="0" smtClean="0">
                <a:solidFill>
                  <a:schemeClr val="accent2"/>
                </a:solidFill>
                <a:ea typeface="Tahoma" pitchFamily="34" charset="0"/>
              </a:rPr>
              <a:t>CONTROLS:</a:t>
            </a:r>
          </a:p>
          <a:p>
            <a:r>
              <a:rPr lang="en-ZA" sz="2400" b="1" dirty="0">
                <a:solidFill>
                  <a:schemeClr val="accent2"/>
                </a:solidFill>
                <a:ea typeface="Tahoma" pitchFamily="34" charset="0"/>
              </a:rPr>
              <a:t>FINANCIAL MANAGEMENT (PMTE)</a:t>
            </a:r>
          </a:p>
        </p:txBody>
      </p:sp>
    </p:spTree>
    <p:extLst>
      <p:ext uri="{BB962C8B-B14F-4D97-AF65-F5344CB8AC3E}">
        <p14:creationId xmlns:p14="http://schemas.microsoft.com/office/powerpoint/2010/main" xmlns="" val="3911601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27</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Improvements on Internal Controls  </a:t>
            </a:r>
            <a:br>
              <a:rPr lang="en-ZA" sz="2400" b="1" dirty="0" smtClean="0">
                <a:solidFill>
                  <a:schemeClr val="bg1"/>
                </a:solidFill>
                <a:latin typeface="+mn-lt"/>
                <a:ea typeface="Tahoma" pitchFamily="34" charset="0"/>
              </a:rPr>
            </a:br>
            <a:r>
              <a:rPr lang="en-ZA" sz="2400" b="1" dirty="0" smtClean="0">
                <a:solidFill>
                  <a:schemeClr val="bg1"/>
                </a:solidFill>
                <a:latin typeface="+mn-lt"/>
                <a:ea typeface="Tahoma" pitchFamily="34" charset="0"/>
              </a:rPr>
              <a:t>Financial Management (PMTE)</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9" name="Content Placeholder 4"/>
          <p:cNvGraphicFramePr>
            <a:graphicFrameLocks/>
          </p:cNvGraphicFramePr>
          <p:nvPr>
            <p:extLst>
              <p:ext uri="{D42A27DB-BD31-4B8C-83A1-F6EECF244321}">
                <p14:modId xmlns:p14="http://schemas.microsoft.com/office/powerpoint/2010/main" xmlns="" val="634423422"/>
              </p:ext>
            </p:extLst>
          </p:nvPr>
        </p:nvGraphicFramePr>
        <p:xfrm>
          <a:off x="152400" y="914400"/>
          <a:ext cx="11887200" cy="5379720"/>
        </p:xfrm>
        <a:graphic>
          <a:graphicData uri="http://schemas.openxmlformats.org/drawingml/2006/table">
            <a:tbl>
              <a:tblPr firstRow="1" bandRow="1">
                <a:tableStyleId>{21E4AEA4-8DFA-4A89-87EB-49C32662AFE0}</a:tableStyleId>
              </a:tblPr>
              <a:tblGrid>
                <a:gridCol w="718019"/>
                <a:gridCol w="3350752"/>
                <a:gridCol w="7818429"/>
              </a:tblGrid>
              <a:tr h="404416">
                <a:tc>
                  <a:txBody>
                    <a:bodyPr/>
                    <a:lstStyle/>
                    <a:p>
                      <a:r>
                        <a:rPr lang="en-ZA" dirty="0" smtClean="0"/>
                        <a:t>NO.</a:t>
                      </a:r>
                      <a:endParaRPr lang="en-ZA" dirty="0"/>
                    </a:p>
                  </a:txBody>
                  <a:tcPr/>
                </a:tc>
                <a:tc>
                  <a:txBody>
                    <a:bodyPr/>
                    <a:lstStyle/>
                    <a:p>
                      <a:r>
                        <a:rPr lang="en-ZA" dirty="0" smtClean="0"/>
                        <a:t>ACTIVITY</a:t>
                      </a:r>
                      <a:r>
                        <a:rPr lang="en-ZA" baseline="0" dirty="0" smtClean="0"/>
                        <a:t> </a:t>
                      </a:r>
                      <a:endParaRPr lang="en-ZA" dirty="0"/>
                    </a:p>
                  </a:txBody>
                  <a:tcPr/>
                </a:tc>
                <a:tc>
                  <a:txBody>
                    <a:bodyPr/>
                    <a:lstStyle/>
                    <a:p>
                      <a:r>
                        <a:rPr lang="en-ZA" dirty="0" smtClean="0"/>
                        <a:t>CONTROLS ENHANCEMENTS </a:t>
                      </a:r>
                      <a:endParaRPr lang="en-ZA" dirty="0"/>
                    </a:p>
                  </a:txBody>
                  <a:tcPr/>
                </a:tc>
              </a:tr>
              <a:tr h="1043384">
                <a:tc>
                  <a:txBody>
                    <a:bodyPr/>
                    <a:lstStyle/>
                    <a:p>
                      <a:pPr algn="just"/>
                      <a:r>
                        <a:rPr lang="en-ZA" sz="1800" dirty="0" smtClean="0"/>
                        <a:t>1.</a:t>
                      </a:r>
                      <a:endParaRPr lang="en-ZA" sz="1800" dirty="0"/>
                    </a:p>
                  </a:txBody>
                  <a:tcPr/>
                </a:tc>
                <a:tc>
                  <a:txBody>
                    <a:bodyPr/>
                    <a:lstStyle/>
                    <a:p>
                      <a:pPr algn="just"/>
                      <a:r>
                        <a:rPr lang="en-ZA" sz="1800" dirty="0" smtClean="0"/>
                        <a:t>Validation of payments by the system</a:t>
                      </a:r>
                      <a:r>
                        <a:rPr lang="en-ZA" sz="1800" baseline="0" dirty="0" smtClean="0"/>
                        <a:t> </a:t>
                      </a:r>
                      <a:endParaRPr lang="en-ZA" sz="1800" dirty="0"/>
                    </a:p>
                  </a:txBody>
                  <a:tcPr/>
                </a:tc>
                <a:tc>
                  <a:txBody>
                    <a:bodyPr/>
                    <a:lstStyle/>
                    <a:p>
                      <a:pPr algn="just"/>
                      <a:r>
                        <a:rPr lang="en-ZA" sz="1800" dirty="0" smtClean="0"/>
                        <a:t>Payments are processed on the sub-system and interface to a financial system for further processing and approval. The controls that have been built into the system is such that duplicate payments are</a:t>
                      </a:r>
                      <a:r>
                        <a:rPr lang="en-ZA" sz="1800" baseline="0" dirty="0" smtClean="0"/>
                        <a:t> easily detected and cannot be overridden.</a:t>
                      </a:r>
                      <a:endParaRPr lang="en-ZA" sz="1800" dirty="0"/>
                    </a:p>
                  </a:txBody>
                  <a:tcPr/>
                </a:tc>
              </a:tr>
              <a:tr h="640765">
                <a:tc>
                  <a:txBody>
                    <a:bodyPr/>
                    <a:lstStyle/>
                    <a:p>
                      <a:r>
                        <a:rPr lang="en-ZA" sz="1800" dirty="0" smtClean="0"/>
                        <a:t>2.</a:t>
                      </a:r>
                      <a:endParaRPr lang="en-ZA" sz="1800" dirty="0"/>
                    </a:p>
                  </a:txBody>
                  <a:tcPr/>
                </a:tc>
                <a:tc>
                  <a:txBody>
                    <a:bodyPr/>
                    <a:lstStyle/>
                    <a:p>
                      <a:pPr algn="just"/>
                      <a:r>
                        <a:rPr lang="en-ZA" sz="1800" dirty="0" smtClean="0"/>
                        <a:t>Bank Reconciliation </a:t>
                      </a:r>
                      <a:endParaRPr lang="en-ZA" sz="1800" dirty="0"/>
                    </a:p>
                  </a:txBody>
                  <a:tcPr/>
                </a:tc>
                <a:tc>
                  <a:txBody>
                    <a:bodyPr/>
                    <a:lstStyle/>
                    <a:p>
                      <a:pPr algn="just"/>
                      <a:r>
                        <a:rPr lang="en-ZA" sz="1800" dirty="0" smtClean="0"/>
                        <a:t>Bank Reconciliations</a:t>
                      </a:r>
                      <a:r>
                        <a:rPr lang="en-ZA" sz="1800" baseline="0" dirty="0" smtClean="0"/>
                        <a:t> </a:t>
                      </a:r>
                      <a:r>
                        <a:rPr lang="en-ZA" sz="1800" dirty="0" smtClean="0"/>
                        <a:t>are performed</a:t>
                      </a:r>
                      <a:r>
                        <a:rPr lang="en-ZA" sz="1800" baseline="0" dirty="0" smtClean="0"/>
                        <a:t> daily to reconcile the bank account against payments that have been processed on financial systems. Exceptions are cleared on a daily basis and reported to National Treasury on monthly basis.</a:t>
                      </a:r>
                      <a:endParaRPr lang="en-ZA" sz="1800" dirty="0"/>
                    </a:p>
                  </a:txBody>
                  <a:tcPr/>
                </a:tc>
              </a:tr>
              <a:tr h="404416">
                <a:tc>
                  <a:txBody>
                    <a:bodyPr/>
                    <a:lstStyle/>
                    <a:p>
                      <a:r>
                        <a:rPr lang="en-ZA" sz="1800" dirty="0" smtClean="0"/>
                        <a:t>3.</a:t>
                      </a:r>
                      <a:endParaRPr lang="en-ZA" sz="1800" dirty="0"/>
                    </a:p>
                  </a:txBody>
                  <a:tcPr/>
                </a:tc>
                <a:tc>
                  <a:txBody>
                    <a:bodyPr/>
                    <a:lstStyle/>
                    <a:p>
                      <a:r>
                        <a:rPr lang="en-ZA" sz="1800" dirty="0" smtClean="0"/>
                        <a:t>Safety</a:t>
                      </a:r>
                      <a:r>
                        <a:rPr lang="en-ZA" sz="1800" baseline="0" dirty="0" smtClean="0"/>
                        <a:t> Net</a:t>
                      </a:r>
                      <a:endParaRPr lang="en-ZA" sz="1800" dirty="0"/>
                    </a:p>
                  </a:txBody>
                  <a:tcPr/>
                </a:tc>
                <a:tc>
                  <a:txBody>
                    <a:bodyPr/>
                    <a:lstStyle/>
                    <a:p>
                      <a:r>
                        <a:rPr lang="en-ZA" sz="1800" dirty="0" smtClean="0"/>
                        <a:t>Safety Net</a:t>
                      </a:r>
                      <a:r>
                        <a:rPr lang="en-ZA" sz="1800" baseline="0" dirty="0" smtClean="0"/>
                        <a:t> is we-based payment system developed by the NT, in conjunction with the SARB and various commercial banks. The payment system verifies the details of the PAYEE against the details held by the receiving banks, who have FICA their clients.</a:t>
                      </a:r>
                      <a:endParaRPr lang="en-ZA" sz="1800" dirty="0"/>
                    </a:p>
                  </a:txBody>
                  <a:tcPr/>
                </a:tc>
              </a:tr>
              <a:tr h="404416">
                <a:tc>
                  <a:txBody>
                    <a:bodyPr/>
                    <a:lstStyle/>
                    <a:p>
                      <a:r>
                        <a:rPr lang="en-ZA" sz="1800" dirty="0" smtClean="0"/>
                        <a:t>4.</a:t>
                      </a:r>
                      <a:endParaRPr lang="en-ZA" sz="1800" dirty="0"/>
                    </a:p>
                  </a:txBody>
                  <a:tcPr/>
                </a:tc>
                <a:tc>
                  <a:txBody>
                    <a:bodyPr/>
                    <a:lstStyle/>
                    <a:p>
                      <a:r>
                        <a:rPr lang="en-ZA" sz="1800" dirty="0" smtClean="0"/>
                        <a:t>Segregation of duties</a:t>
                      </a:r>
                      <a:endParaRPr lang="en-ZA" sz="1800" dirty="0"/>
                    </a:p>
                  </a:txBody>
                  <a:tcPr/>
                </a:tc>
                <a:tc>
                  <a:txBody>
                    <a:bodyPr/>
                    <a:lstStyle/>
                    <a:p>
                      <a:r>
                        <a:rPr lang="en-ZA" sz="1800" dirty="0" smtClean="0"/>
                        <a:t>The system and processes within Finance are such that no one official may capture</a:t>
                      </a:r>
                      <a:r>
                        <a:rPr lang="en-ZA" sz="1800" baseline="0" dirty="0" smtClean="0"/>
                        <a:t> and authorise a payment. The approver is always an official at the rank above the capturer.</a:t>
                      </a:r>
                      <a:endParaRPr lang="en-ZA" sz="1800" dirty="0"/>
                    </a:p>
                  </a:txBody>
                  <a:tcPr/>
                </a:tc>
              </a:tr>
              <a:tr h="404416">
                <a:tc>
                  <a:txBody>
                    <a:bodyPr/>
                    <a:lstStyle/>
                    <a:p>
                      <a:pPr algn="just"/>
                      <a:r>
                        <a:rPr lang="en-ZA" sz="1800" dirty="0" smtClean="0"/>
                        <a:t>5.</a:t>
                      </a:r>
                      <a:endParaRPr lang="en-ZA" sz="1800" dirty="0"/>
                    </a:p>
                  </a:txBody>
                  <a:tcPr/>
                </a:tc>
                <a:tc>
                  <a:txBody>
                    <a:bodyPr/>
                    <a:lstStyle/>
                    <a:p>
                      <a:pPr algn="just"/>
                      <a:r>
                        <a:rPr lang="en-ZA" sz="1800" dirty="0" smtClean="0"/>
                        <a:t>Approval procedures in place </a:t>
                      </a:r>
                      <a:endParaRPr lang="en-ZA" sz="1800" dirty="0"/>
                    </a:p>
                  </a:txBody>
                  <a:tcPr/>
                </a:tc>
                <a:tc>
                  <a:txBody>
                    <a:bodyPr/>
                    <a:lstStyle/>
                    <a:p>
                      <a:pPr algn="just"/>
                      <a:r>
                        <a:rPr lang="en-ZA" sz="1800" dirty="0" smtClean="0"/>
                        <a:t>Officials are provided with training on procedures that are in place when it comes to approving payments and comply with the delegated authority.</a:t>
                      </a:r>
                      <a:r>
                        <a:rPr lang="en-ZA" sz="1800" baseline="0" dirty="0" smtClean="0"/>
                        <a:t> The risk of invalid payments are greatly reduced.</a:t>
                      </a:r>
                      <a:endParaRPr lang="en-ZA" sz="1800" dirty="0"/>
                    </a:p>
                  </a:txBody>
                  <a:tcPr/>
                </a:tc>
              </a:tr>
            </a:tbl>
          </a:graphicData>
        </a:graphic>
      </p:graphicFrame>
    </p:spTree>
    <p:extLst>
      <p:ext uri="{BB962C8B-B14F-4D97-AF65-F5344CB8AC3E}">
        <p14:creationId xmlns:p14="http://schemas.microsoft.com/office/powerpoint/2010/main" xmlns="" val="1013492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28</a:t>
            </a:fld>
            <a:endParaRPr lang="en-ZA"/>
          </a:p>
        </p:txBody>
      </p:sp>
      <p:pic>
        <p:nvPicPr>
          <p:cNvPr id="8" name="Picture 7"/>
          <p:cNvPicPr>
            <a:picLocks noChangeAspect="1"/>
          </p:cNvPicPr>
          <p:nvPr/>
        </p:nvPicPr>
        <p:blipFill>
          <a:blip r:embed="rId2" cstate="print"/>
          <a:stretch>
            <a:fillRect/>
          </a:stretch>
        </p:blipFill>
        <p:spPr>
          <a:xfrm>
            <a:off x="0" y="1676400"/>
            <a:ext cx="12192000" cy="5181600"/>
          </a:xfrm>
          <a:prstGeom prst="rect">
            <a:avLst/>
          </a:prstGeom>
        </p:spPr>
      </p:pic>
      <p:sp>
        <p:nvSpPr>
          <p:cNvPr id="4" name="Rectangle 3"/>
          <p:cNvSpPr/>
          <p:nvPr/>
        </p:nvSpPr>
        <p:spPr>
          <a:xfrm>
            <a:off x="0" y="871780"/>
            <a:ext cx="11427069" cy="830997"/>
          </a:xfrm>
          <a:prstGeom prst="rect">
            <a:avLst/>
          </a:prstGeom>
        </p:spPr>
        <p:txBody>
          <a:bodyPr wrap="square">
            <a:spAutoFit/>
          </a:bodyPr>
          <a:lstStyle/>
          <a:p>
            <a:r>
              <a:rPr lang="en-ZA" sz="2400" b="1" dirty="0">
                <a:solidFill>
                  <a:schemeClr val="accent2"/>
                </a:solidFill>
                <a:ea typeface="Tahoma" pitchFamily="34" charset="0"/>
              </a:rPr>
              <a:t>IMPROVEMENTS ON INTERNAL </a:t>
            </a:r>
            <a:r>
              <a:rPr lang="en-ZA" sz="2400" b="1" dirty="0" smtClean="0">
                <a:solidFill>
                  <a:schemeClr val="accent2"/>
                </a:solidFill>
                <a:ea typeface="Tahoma" pitchFamily="34" charset="0"/>
              </a:rPr>
              <a:t>CONTROLS:</a:t>
            </a:r>
          </a:p>
          <a:p>
            <a:r>
              <a:rPr lang="en-ZA" sz="2400" b="1" dirty="0">
                <a:solidFill>
                  <a:schemeClr val="accent2"/>
                </a:solidFill>
                <a:ea typeface="Tahoma" pitchFamily="34" charset="0"/>
              </a:rPr>
              <a:t>REAL ESTATE MANAGEMENT SERVICES</a:t>
            </a:r>
          </a:p>
        </p:txBody>
      </p:sp>
    </p:spTree>
    <p:extLst>
      <p:ext uri="{BB962C8B-B14F-4D97-AF65-F5344CB8AC3E}">
        <p14:creationId xmlns:p14="http://schemas.microsoft.com/office/powerpoint/2010/main" xmlns="" val="473201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29</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Improvements on Internal Controls  </a:t>
            </a:r>
            <a:br>
              <a:rPr lang="en-ZA" sz="2400" b="1" dirty="0" smtClean="0">
                <a:solidFill>
                  <a:schemeClr val="bg1"/>
                </a:solidFill>
                <a:latin typeface="+mn-lt"/>
                <a:ea typeface="Tahoma" pitchFamily="34" charset="0"/>
              </a:rPr>
            </a:br>
            <a:r>
              <a:rPr lang="en-ZA" sz="2400" b="1" dirty="0" smtClean="0">
                <a:solidFill>
                  <a:schemeClr val="bg1"/>
                </a:solidFill>
                <a:latin typeface="+mn-lt"/>
                <a:ea typeface="Tahoma" pitchFamily="34" charset="0"/>
              </a:rPr>
              <a:t>Real Estate Management Services</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4"/>
          <p:cNvGraphicFramePr>
            <a:graphicFrameLocks/>
          </p:cNvGraphicFramePr>
          <p:nvPr>
            <p:extLst>
              <p:ext uri="{D42A27DB-BD31-4B8C-83A1-F6EECF244321}">
                <p14:modId xmlns:p14="http://schemas.microsoft.com/office/powerpoint/2010/main" xmlns="" val="2568799285"/>
              </p:ext>
            </p:extLst>
          </p:nvPr>
        </p:nvGraphicFramePr>
        <p:xfrm>
          <a:off x="76200" y="899648"/>
          <a:ext cx="12039600" cy="5456702"/>
        </p:xfrm>
        <a:graphic>
          <a:graphicData uri="http://schemas.openxmlformats.org/drawingml/2006/table">
            <a:tbl>
              <a:tblPr firstRow="1" bandRow="1">
                <a:tableStyleId>{21E4AEA4-8DFA-4A89-87EB-49C32662AFE0}</a:tableStyleId>
              </a:tblPr>
              <a:tblGrid>
                <a:gridCol w="727224"/>
                <a:gridCol w="6637799"/>
                <a:gridCol w="4674577"/>
              </a:tblGrid>
              <a:tr h="445376">
                <a:tc>
                  <a:txBody>
                    <a:bodyPr/>
                    <a:lstStyle/>
                    <a:p>
                      <a:r>
                        <a:rPr lang="en-ZA" dirty="0" smtClean="0"/>
                        <a:t>NO.</a:t>
                      </a:r>
                      <a:endParaRPr lang="en-ZA" dirty="0"/>
                    </a:p>
                  </a:txBody>
                  <a:tcPr/>
                </a:tc>
                <a:tc>
                  <a:txBody>
                    <a:bodyPr/>
                    <a:lstStyle/>
                    <a:p>
                      <a:r>
                        <a:rPr lang="en-ZA" dirty="0" smtClean="0"/>
                        <a:t>ACTIVITY</a:t>
                      </a:r>
                      <a:endParaRPr lang="en-ZA" dirty="0"/>
                    </a:p>
                  </a:txBody>
                  <a:tcPr/>
                </a:tc>
                <a:tc>
                  <a:txBody>
                    <a:bodyPr/>
                    <a:lstStyle/>
                    <a:p>
                      <a:r>
                        <a:rPr lang="en-ZA" dirty="0" smtClean="0"/>
                        <a:t>CONTROLS ENHANCEMENTS</a:t>
                      </a:r>
                      <a:endParaRPr lang="en-ZA" dirty="0"/>
                    </a:p>
                  </a:txBody>
                  <a:tcPr/>
                </a:tc>
              </a:tr>
              <a:tr h="3288424">
                <a:tc>
                  <a:txBody>
                    <a:bodyPr/>
                    <a:lstStyle/>
                    <a:p>
                      <a:pPr algn="just"/>
                      <a:r>
                        <a:rPr lang="en-ZA" dirty="0" smtClean="0"/>
                        <a:t>1.</a:t>
                      </a:r>
                      <a:endParaRPr lang="en-ZA" dirty="0"/>
                    </a:p>
                  </a:txBody>
                  <a:tcPr/>
                </a:tc>
                <a:tc>
                  <a:txBody>
                    <a:bodyPr/>
                    <a:lstStyle/>
                    <a:p>
                      <a:pPr algn="just"/>
                      <a:r>
                        <a:rPr lang="en-ZA" sz="1600" dirty="0" smtClean="0"/>
                        <a:t>The department to review its standard leasing agreement</a:t>
                      </a:r>
                      <a:r>
                        <a:rPr lang="en-ZA" sz="1600" baseline="0" dirty="0" smtClean="0"/>
                        <a:t> to reflect the following clauses, namely:</a:t>
                      </a:r>
                    </a:p>
                    <a:p>
                      <a:pPr marL="0" indent="0" algn="just">
                        <a:buFontTx/>
                        <a:buNone/>
                      </a:pPr>
                      <a:r>
                        <a:rPr lang="en-GB" sz="1600" kern="1200" dirty="0" smtClean="0">
                          <a:effectLst/>
                        </a:rPr>
                        <a:t>The expiration or termination of this agreement shall not affect those provisions of this agreement which expressly provide that they will operate after any such expiration or termination or which of necessity must continue to have effect after such expiration or termination, notwithstanding the fact that the clauses themselves do not expressly provide this.</a:t>
                      </a:r>
                    </a:p>
                    <a:p>
                      <a:pPr marL="0" indent="0" algn="just">
                        <a:buFontTx/>
                        <a:buNone/>
                      </a:pPr>
                      <a:r>
                        <a:rPr lang="en-GB" sz="1600" kern="1200" dirty="0" smtClean="0">
                          <a:effectLst/>
                        </a:rPr>
                        <a:t>The standard Lease Agreement does not address the possibly of insolvency/liquidation of the lessor at all.</a:t>
                      </a:r>
                    </a:p>
                    <a:p>
                      <a:r>
                        <a:rPr lang="en-GB" sz="1600" kern="1200" dirty="0" smtClean="0">
                          <a:effectLst/>
                        </a:rPr>
                        <a:t>The standard Lease Agreement does not deal with the concept     of operational cost at all.</a:t>
                      </a:r>
                    </a:p>
                    <a:p>
                      <a:r>
                        <a:rPr lang="en-GB" sz="1600" kern="1200" dirty="0" smtClean="0">
                          <a:effectLst/>
                        </a:rPr>
                        <a:t>various clauses of the standard Lease Agreement are deleted by the landlords, and this is merely accepted by employees of the DPW.</a:t>
                      </a:r>
                      <a:endParaRPr lang="en-GB" sz="1600" kern="1200" dirty="0" smtClean="0">
                        <a:solidFill>
                          <a:schemeClr val="dk1"/>
                        </a:solidFill>
                        <a:effectLst/>
                        <a:latin typeface="+mn-lt"/>
                        <a:ea typeface="+mn-ea"/>
                        <a:cs typeface="+mn-cs"/>
                      </a:endParaRPr>
                    </a:p>
                  </a:txBody>
                  <a:tcPr/>
                </a:tc>
                <a:tc>
                  <a:txBody>
                    <a:bodyPr/>
                    <a:lstStyle/>
                    <a:p>
                      <a:pPr algn="just"/>
                      <a:r>
                        <a:rPr lang="en-ZA" sz="1600" dirty="0" smtClean="0"/>
                        <a:t>The department has embarked on many workshops to solicit the inputs of key stakeholders in finalization of the DPW standard</a:t>
                      </a:r>
                      <a:r>
                        <a:rPr lang="en-ZA" sz="1600" baseline="0" dirty="0" smtClean="0"/>
                        <a:t> lease agreement. The process is on-going</a:t>
                      </a:r>
                      <a:endParaRPr lang="en-ZA" sz="1600" dirty="0"/>
                    </a:p>
                  </a:txBody>
                  <a:tcPr/>
                </a:tc>
              </a:tr>
              <a:tr h="1128543">
                <a:tc>
                  <a:txBody>
                    <a:bodyPr/>
                    <a:lstStyle/>
                    <a:p>
                      <a:r>
                        <a:rPr lang="en-ZA" dirty="0" smtClean="0"/>
                        <a:t>2.</a:t>
                      </a:r>
                      <a:endParaRPr lang="en-ZA" dirty="0"/>
                    </a:p>
                  </a:txBody>
                  <a:tcPr/>
                </a:tc>
                <a:tc>
                  <a:txBody>
                    <a:bodyPr/>
                    <a:lstStyle/>
                    <a:p>
                      <a:r>
                        <a:rPr lang="en-US" sz="1600" kern="1200" dirty="0" smtClean="0">
                          <a:effectLst/>
                        </a:rPr>
                        <a:t>The landlords submitted false tax certificates to the department and the department relied on such tax certificates and awarded leases to such landlords. SIU has recommended that the department place such landlords on National Treasury’s Database of Restricted Suppliers</a:t>
                      </a:r>
                      <a:endParaRPr lang="en-ZA" sz="1600" dirty="0"/>
                    </a:p>
                  </a:txBody>
                  <a:tcPr/>
                </a:tc>
                <a:tc>
                  <a:txBody>
                    <a:bodyPr/>
                    <a:lstStyle/>
                    <a:p>
                      <a:r>
                        <a:rPr lang="en-ZA" sz="1600" dirty="0" smtClean="0"/>
                        <a:t>Th</a:t>
                      </a:r>
                      <a:r>
                        <a:rPr lang="en-ZA" sz="1600" baseline="0" dirty="0" smtClean="0"/>
                        <a:t>e department has already commenced with this process and it is on-going</a:t>
                      </a:r>
                      <a:endParaRPr lang="en-ZA" sz="1600" dirty="0"/>
                    </a:p>
                  </a:txBody>
                  <a:tcPr/>
                </a:tc>
              </a:tr>
              <a:tr h="594359">
                <a:tc>
                  <a:txBody>
                    <a:bodyPr/>
                    <a:lstStyle/>
                    <a:p>
                      <a:r>
                        <a:rPr lang="en-ZA" dirty="0" smtClean="0"/>
                        <a:t>3. </a:t>
                      </a:r>
                      <a:endParaRPr lang="en-ZA" dirty="0"/>
                    </a:p>
                  </a:txBody>
                  <a:tcPr/>
                </a:tc>
                <a:tc>
                  <a:txBody>
                    <a:bodyPr/>
                    <a:lstStyle/>
                    <a:p>
                      <a:r>
                        <a:rPr lang="en-ZA" sz="1600" kern="1200" dirty="0" smtClean="0">
                          <a:effectLst/>
                        </a:rPr>
                        <a:t>Department is paying for more parking bays than what is made available</a:t>
                      </a:r>
                      <a:endParaRPr lang="en-ZA" sz="1600" dirty="0"/>
                    </a:p>
                  </a:txBody>
                  <a:tcPr/>
                </a:tc>
                <a:tc>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lang="en-ZA" sz="1600" kern="1200" dirty="0" smtClean="0">
                          <a:effectLst/>
                        </a:rPr>
                        <a:t>the department already commenced to offset such loss against future rentals due to landlords</a:t>
                      </a:r>
                      <a:endParaRPr lang="en-ZA" sz="1600" dirty="0"/>
                    </a:p>
                  </a:txBody>
                  <a:tcPr/>
                </a:tc>
              </a:tr>
            </a:tbl>
          </a:graphicData>
        </a:graphic>
      </p:graphicFrame>
    </p:spTree>
    <p:extLst>
      <p:ext uri="{BB962C8B-B14F-4D97-AF65-F5344CB8AC3E}">
        <p14:creationId xmlns:p14="http://schemas.microsoft.com/office/powerpoint/2010/main" xmlns="" val="2831667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3</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smtClean="0">
                <a:solidFill>
                  <a:schemeClr val="bg1"/>
                </a:solidFill>
                <a:ea typeface="Tahoma" pitchFamily="34" charset="0"/>
              </a:rPr>
              <a:t>Introduction </a:t>
            </a:r>
            <a:endParaRPr lang="en-ZA" sz="2800" b="1" dirty="0">
              <a:solidFill>
                <a:schemeClr val="bg1"/>
              </a:solidFill>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ontent Placeholder 1"/>
          <p:cNvSpPr txBox="1">
            <a:spLocks/>
          </p:cNvSpPr>
          <p:nvPr/>
        </p:nvSpPr>
        <p:spPr>
          <a:xfrm>
            <a:off x="487896" y="1066800"/>
            <a:ext cx="11049000" cy="4830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800" i="1" dirty="0" smtClean="0">
                <a:latin typeface="Arial" pitchFamily="34" charset="0"/>
                <a:cs typeface="Arial" pitchFamily="34" charset="0"/>
              </a:rPr>
              <a:t>“</a:t>
            </a:r>
            <a:r>
              <a:rPr lang="en-ZA" sz="1800" b="1" i="1" dirty="0" smtClean="0"/>
              <a:t>A HOLISTICAL APPROACH TOWARDS COMBATING FRAUD, CORRUPTION AND UNETHICAL BEHAVIOUR WITHIN THE DPW AND PMTE</a:t>
            </a:r>
            <a:r>
              <a:rPr lang="en-US" sz="1800" i="1" dirty="0" smtClean="0">
                <a:latin typeface="Arial" pitchFamily="34" charset="0"/>
                <a:cs typeface="Arial" pitchFamily="34" charset="0"/>
              </a:rPr>
              <a:t>”</a:t>
            </a:r>
          </a:p>
          <a:p>
            <a:pPr algn="just"/>
            <a:endParaRPr lang="en-US" sz="1800" dirty="0" smtClean="0">
              <a:latin typeface="Arial" pitchFamily="34" charset="0"/>
              <a:cs typeface="Arial" pitchFamily="34" charset="0"/>
            </a:endParaRPr>
          </a:p>
          <a:p>
            <a:pPr algn="just"/>
            <a:r>
              <a:rPr lang="en-ZA" sz="1800" dirty="0" smtClean="0">
                <a:latin typeface="Arial" pitchFamily="34" charset="0"/>
                <a:cs typeface="Arial" pitchFamily="34" charset="0"/>
              </a:rPr>
              <a:t>The Department is aware that services cannot be delivered in an </a:t>
            </a:r>
            <a:r>
              <a:rPr lang="en-ZA" sz="1800" dirty="0" smtClean="0">
                <a:solidFill>
                  <a:schemeClr val="accent2"/>
                </a:solidFill>
                <a:latin typeface="Arial" pitchFamily="34" charset="0"/>
                <a:cs typeface="Arial" pitchFamily="34" charset="0"/>
              </a:rPr>
              <a:t>effective and efficient manner in an environment of high fraud risk. </a:t>
            </a:r>
          </a:p>
          <a:p>
            <a:pPr algn="just"/>
            <a:endParaRPr lang="en-ZA" sz="1800" dirty="0" smtClean="0">
              <a:latin typeface="Arial" pitchFamily="34" charset="0"/>
              <a:cs typeface="Arial" pitchFamily="34" charset="0"/>
            </a:endParaRPr>
          </a:p>
          <a:p>
            <a:pPr algn="just"/>
            <a:r>
              <a:rPr lang="en-ZA" sz="1800" dirty="0" smtClean="0">
                <a:latin typeface="Arial" pitchFamily="34" charset="0"/>
                <a:cs typeface="Arial" pitchFamily="34" charset="0"/>
              </a:rPr>
              <a:t>As with any other organisation and with a </a:t>
            </a:r>
            <a:r>
              <a:rPr lang="en-ZA" sz="1800" dirty="0" smtClean="0">
                <a:solidFill>
                  <a:schemeClr val="accent2"/>
                </a:solidFill>
                <a:latin typeface="Arial" pitchFamily="34" charset="0"/>
                <a:cs typeface="Arial" pitchFamily="34" charset="0"/>
              </a:rPr>
              <a:t>combined annual property budget of approximately R20bn</a:t>
            </a:r>
            <a:r>
              <a:rPr lang="en-ZA" sz="1800" dirty="0" smtClean="0">
                <a:latin typeface="Arial" pitchFamily="34" charset="0"/>
                <a:cs typeface="Arial" pitchFamily="34" charset="0"/>
              </a:rPr>
              <a:t>, the Department </a:t>
            </a:r>
            <a:r>
              <a:rPr lang="en-ZA" sz="1800" dirty="0" smtClean="0">
                <a:solidFill>
                  <a:schemeClr val="accent2"/>
                </a:solidFill>
                <a:latin typeface="Arial" pitchFamily="34" charset="0"/>
                <a:cs typeface="Arial" pitchFamily="34" charset="0"/>
              </a:rPr>
              <a:t>is not immune to fraud and corruption risks</a:t>
            </a:r>
            <a:r>
              <a:rPr lang="en-ZA" sz="1800" dirty="0" smtClean="0">
                <a:latin typeface="Arial" pitchFamily="34" charset="0"/>
                <a:cs typeface="Arial" pitchFamily="34" charset="0"/>
              </a:rPr>
              <a:t>.  Industry Reports along with our own experience would indicate that the construction and property sectors are highly susceptible to fraud and corruption risks.</a:t>
            </a:r>
          </a:p>
          <a:p>
            <a:pPr marL="0" indent="0" algn="just">
              <a:buFont typeface="Arial" panose="020B0604020202020204" pitchFamily="34" charset="0"/>
              <a:buNone/>
            </a:pPr>
            <a:endParaRPr lang="en-ZA" sz="1800" dirty="0" smtClean="0">
              <a:latin typeface="Arial" pitchFamily="34" charset="0"/>
              <a:cs typeface="Arial" pitchFamily="34" charset="0"/>
            </a:endParaRPr>
          </a:p>
          <a:p>
            <a:pPr algn="just"/>
            <a:r>
              <a:rPr lang="en-ZA" sz="1800" dirty="0" smtClean="0">
                <a:latin typeface="Arial" pitchFamily="34" charset="0"/>
                <a:cs typeface="Arial" pitchFamily="34" charset="0"/>
              </a:rPr>
              <a:t>This is largely due to the vast money involved in the sector and the nature of the job to be done, which is highly technical and with a few skilled capacity around to effectively manage and oversee infrastructure projects. The </a:t>
            </a:r>
            <a:r>
              <a:rPr lang="en-ZA" sz="1800" dirty="0" smtClean="0">
                <a:solidFill>
                  <a:schemeClr val="accent2"/>
                </a:solidFill>
                <a:latin typeface="Arial" pitchFamily="34" charset="0"/>
                <a:cs typeface="Arial" pitchFamily="34" charset="0"/>
              </a:rPr>
              <a:t>infrastructure sector therefore remains vulnerable to bid-rigging, credential misrepresentations, collusive tendering, bribery and general fraudulent misdemeanours</a:t>
            </a:r>
            <a:r>
              <a:rPr lang="en-ZA" sz="1800" dirty="0" smtClean="0">
                <a:latin typeface="Arial" pitchFamily="34" charset="0"/>
                <a:cs typeface="Arial" pitchFamily="34" charset="0"/>
              </a:rPr>
              <a:t>.</a:t>
            </a:r>
          </a:p>
          <a:p>
            <a:pPr marL="0" indent="0" algn="just">
              <a:buFont typeface="Arial" panose="020B0604020202020204" pitchFamily="34" charset="0"/>
              <a:buNone/>
            </a:pPr>
            <a:endParaRPr lang="en-ZA" sz="1800" dirty="0">
              <a:latin typeface="Arial" pitchFamily="34" charset="0"/>
              <a:cs typeface="Arial" pitchFamily="34" charset="0"/>
            </a:endParaRPr>
          </a:p>
        </p:txBody>
      </p:sp>
    </p:spTree>
    <p:extLst>
      <p:ext uri="{BB962C8B-B14F-4D97-AF65-F5344CB8AC3E}">
        <p14:creationId xmlns:p14="http://schemas.microsoft.com/office/powerpoint/2010/main" xmlns="" val="3149127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30</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Improvements on Internal Controls  </a:t>
            </a:r>
            <a:br>
              <a:rPr lang="en-ZA" sz="2400" b="1" dirty="0" smtClean="0">
                <a:solidFill>
                  <a:schemeClr val="bg1"/>
                </a:solidFill>
                <a:latin typeface="+mn-lt"/>
                <a:ea typeface="Tahoma" pitchFamily="34" charset="0"/>
              </a:rPr>
            </a:br>
            <a:r>
              <a:rPr lang="en-ZA" sz="2400" b="1" dirty="0" smtClean="0">
                <a:solidFill>
                  <a:schemeClr val="bg1"/>
                </a:solidFill>
                <a:latin typeface="+mn-lt"/>
                <a:ea typeface="Tahoma" pitchFamily="34" charset="0"/>
              </a:rPr>
              <a:t>Real Estate Management Services</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4"/>
          <p:cNvGraphicFramePr>
            <a:graphicFrameLocks/>
          </p:cNvGraphicFramePr>
          <p:nvPr>
            <p:extLst>
              <p:ext uri="{D42A27DB-BD31-4B8C-83A1-F6EECF244321}">
                <p14:modId xmlns:p14="http://schemas.microsoft.com/office/powerpoint/2010/main" xmlns="" val="3019099305"/>
              </p:ext>
            </p:extLst>
          </p:nvPr>
        </p:nvGraphicFramePr>
        <p:xfrm>
          <a:off x="120162" y="868680"/>
          <a:ext cx="11995638" cy="5227320"/>
        </p:xfrm>
        <a:graphic>
          <a:graphicData uri="http://schemas.openxmlformats.org/drawingml/2006/table">
            <a:tbl>
              <a:tblPr firstRow="1" bandRow="1">
                <a:tableStyleId>{21E4AEA4-8DFA-4A89-87EB-49C32662AFE0}</a:tableStyleId>
              </a:tblPr>
              <a:tblGrid>
                <a:gridCol w="724568"/>
                <a:gridCol w="6470470"/>
                <a:gridCol w="4800600"/>
              </a:tblGrid>
              <a:tr h="354842">
                <a:tc>
                  <a:txBody>
                    <a:bodyPr/>
                    <a:lstStyle/>
                    <a:p>
                      <a:r>
                        <a:rPr lang="en-ZA" dirty="0" smtClean="0"/>
                        <a:t>NO.</a:t>
                      </a:r>
                      <a:endParaRPr lang="en-ZA" dirty="0"/>
                    </a:p>
                  </a:txBody>
                  <a:tcPr/>
                </a:tc>
                <a:tc>
                  <a:txBody>
                    <a:bodyPr/>
                    <a:lstStyle/>
                    <a:p>
                      <a:endParaRPr lang="en-ZA" dirty="0"/>
                    </a:p>
                  </a:txBody>
                  <a:tcPr/>
                </a:tc>
                <a:tc>
                  <a:txBody>
                    <a:bodyPr/>
                    <a:lstStyle/>
                    <a:p>
                      <a:endParaRPr lang="en-ZA" dirty="0"/>
                    </a:p>
                  </a:txBody>
                  <a:tcPr/>
                </a:tc>
              </a:tr>
              <a:tr h="1920240">
                <a:tc>
                  <a:txBody>
                    <a:bodyPr/>
                    <a:lstStyle/>
                    <a:p>
                      <a:pPr algn="just"/>
                      <a:r>
                        <a:rPr lang="en-ZA" sz="1600" dirty="0" smtClean="0"/>
                        <a:t>4.</a:t>
                      </a:r>
                      <a:endParaRPr lang="en-ZA" sz="1600" dirty="0"/>
                    </a:p>
                  </a:txBody>
                  <a:tcPr/>
                </a:tc>
                <a:tc>
                  <a:txBody>
                    <a:bodyPr/>
                    <a:lstStyle/>
                    <a:p>
                      <a:pPr algn="just"/>
                      <a:r>
                        <a:rPr lang="en-ZA" sz="1600" kern="1200" dirty="0" smtClean="0">
                          <a:effectLst/>
                        </a:rPr>
                        <a:t>Department is paying for more space than what is actually available in the leased building. In other words, the space as recorded in the lease agreement differs from what is actually available</a:t>
                      </a:r>
                      <a:endParaRPr lang="en-ZA" sz="1600" dirty="0"/>
                    </a:p>
                  </a:txBody>
                  <a:tcPr/>
                </a:tc>
                <a:tc>
                  <a:txBody>
                    <a:bodyPr/>
                    <a:lstStyle/>
                    <a:p>
                      <a:pPr marL="0" marR="0" lvl="0" indent="0" algn="just" defTabSz="914391" rtl="0" eaLnBrk="1" fontAlgn="auto" latinLnBrk="0" hangingPunct="1">
                        <a:lnSpc>
                          <a:spcPct val="100000"/>
                        </a:lnSpc>
                        <a:spcBef>
                          <a:spcPts val="0"/>
                        </a:spcBef>
                        <a:spcAft>
                          <a:spcPts val="0"/>
                        </a:spcAft>
                        <a:buClrTx/>
                        <a:buSzTx/>
                        <a:buFontTx/>
                        <a:buNone/>
                        <a:tabLst/>
                        <a:defRPr/>
                      </a:pPr>
                      <a:r>
                        <a:rPr lang="en-ZA" sz="1600" kern="1200" dirty="0" smtClean="0">
                          <a:effectLst/>
                        </a:rPr>
                        <a:t>the department has already commenced the process to recover such losses back from landlords through offsetting such loss against future rentals due to those landlords.</a:t>
                      </a:r>
                      <a:r>
                        <a:rPr lang="en-US" sz="1600" kern="1200" dirty="0" smtClean="0">
                          <a:effectLst/>
                        </a:rPr>
                        <a:t> The department going forward will</a:t>
                      </a:r>
                      <a:r>
                        <a:rPr lang="en-US" sz="1600" kern="1200" baseline="0" dirty="0" smtClean="0">
                          <a:effectLst/>
                        </a:rPr>
                        <a:t> be</a:t>
                      </a:r>
                      <a:r>
                        <a:rPr lang="en-US" sz="1600" kern="1200" dirty="0" smtClean="0">
                          <a:effectLst/>
                        </a:rPr>
                        <a:t> insisting on a SAPOA certificate from landlords certifying the space and parking that is being made available.</a:t>
                      </a:r>
                      <a:endParaRPr lang="en-US" sz="1600" kern="1200" dirty="0" smtClean="0">
                        <a:solidFill>
                          <a:schemeClr val="dk1"/>
                        </a:solidFill>
                        <a:effectLst/>
                        <a:latin typeface="+mn-lt"/>
                        <a:ea typeface="+mn-ea"/>
                        <a:cs typeface="+mn-cs"/>
                      </a:endParaRPr>
                    </a:p>
                  </a:txBody>
                  <a:tcPr/>
                </a:tc>
              </a:tr>
              <a:tr h="2362200">
                <a:tc>
                  <a:txBody>
                    <a:bodyPr/>
                    <a:lstStyle/>
                    <a:p>
                      <a:r>
                        <a:rPr lang="en-ZA" sz="1600" dirty="0" smtClean="0"/>
                        <a:t>5.</a:t>
                      </a:r>
                      <a:endParaRPr lang="en-ZA" sz="1600" dirty="0"/>
                    </a:p>
                  </a:txBody>
                  <a:tcPr/>
                </a:tc>
                <a:tc>
                  <a:txBody>
                    <a:bodyPr/>
                    <a:lstStyle/>
                    <a:p>
                      <a:r>
                        <a:rPr lang="en-US" sz="1600" kern="1200" dirty="0" smtClean="0">
                          <a:effectLst/>
                        </a:rPr>
                        <a:t> </a:t>
                      </a:r>
                      <a:r>
                        <a:rPr lang="en-ZA" sz="1600" kern="1200" dirty="0" smtClean="0">
                          <a:effectLst/>
                        </a:rPr>
                        <a:t>Lease premises are in an unsatisfactory condition and do not comply with the relevant prescripts of the Occupational Health and Safety Act, No. 85 of 1993</a:t>
                      </a:r>
                      <a:endParaRPr lang="en-ZA" sz="1600" dirty="0"/>
                    </a:p>
                  </a:txBody>
                  <a:tcPr/>
                </a:tc>
                <a:tc>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lang="en-ZA" sz="1600" kern="1200" dirty="0" smtClean="0">
                          <a:effectLst/>
                        </a:rPr>
                        <a:t>the lease agreement between the department and landlord provides that maintenance and repair of the premises is the responsibility of the landlord and where the landlord fails to carry out this responsibility then department to write a letter to the landlord to repair the premises in 30 days. Should the landlord fail to effect the said repairs then the department can repair the premises and offset the monies from rental due to landlords.</a:t>
                      </a:r>
                      <a:endParaRPr lang="en-US" sz="1600" kern="1200" dirty="0" smtClean="0">
                        <a:solidFill>
                          <a:schemeClr val="dk1"/>
                        </a:solidFill>
                        <a:effectLst/>
                        <a:latin typeface="+mn-lt"/>
                        <a:ea typeface="+mn-ea"/>
                        <a:cs typeface="+mn-cs"/>
                      </a:endParaRPr>
                    </a:p>
                  </a:txBody>
                  <a:tcPr/>
                </a:tc>
              </a:tr>
              <a:tr h="354842">
                <a:tc>
                  <a:txBody>
                    <a:bodyPr/>
                    <a:lstStyle/>
                    <a:p>
                      <a:r>
                        <a:rPr lang="en-ZA" sz="1600" dirty="0" smtClean="0"/>
                        <a:t>6.</a:t>
                      </a:r>
                      <a:endParaRPr lang="en-ZA" sz="1600" dirty="0"/>
                    </a:p>
                  </a:txBody>
                  <a:tcPr/>
                </a:tc>
                <a:tc>
                  <a:txBody>
                    <a:bodyPr/>
                    <a:lstStyle/>
                    <a:p>
                      <a:r>
                        <a:rPr lang="en-US" sz="1600" kern="1200" dirty="0" smtClean="0">
                          <a:effectLst/>
                        </a:rPr>
                        <a:t> </a:t>
                      </a:r>
                      <a:r>
                        <a:rPr lang="en-ZA" sz="1600" kern="1200" dirty="0" smtClean="0">
                          <a:effectLst/>
                        </a:rPr>
                        <a:t>Leases are continually renewed without first testing the market. </a:t>
                      </a:r>
                      <a:endParaRPr lang="en-ZA" sz="1600" dirty="0"/>
                    </a:p>
                  </a:txBody>
                  <a:tcPr/>
                </a:tc>
                <a:tc>
                  <a:txBody>
                    <a:bodyPr/>
                    <a:lstStyle/>
                    <a:p>
                      <a:pPr lvl="0"/>
                      <a:r>
                        <a:rPr lang="en-ZA" sz="1600" kern="1200" dirty="0" smtClean="0">
                          <a:effectLst/>
                        </a:rPr>
                        <a:t>department testing the market before awarding the leases</a:t>
                      </a:r>
                      <a:r>
                        <a:rPr lang="en-ZA" sz="1600" kern="1200" baseline="0" dirty="0" smtClean="0">
                          <a:effectLst/>
                        </a:rPr>
                        <a:t> to landlords</a:t>
                      </a:r>
                      <a:endParaRPr lang="en-US" sz="1600"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xmlns="" val="1302382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31</a:t>
            </a:fld>
            <a:endParaRPr lang="en-ZA"/>
          </a:p>
        </p:txBody>
      </p:sp>
      <p:pic>
        <p:nvPicPr>
          <p:cNvPr id="8" name="Picture 7"/>
          <p:cNvPicPr>
            <a:picLocks noChangeAspect="1"/>
          </p:cNvPicPr>
          <p:nvPr/>
        </p:nvPicPr>
        <p:blipFill>
          <a:blip r:embed="rId2" cstate="print"/>
          <a:stretch>
            <a:fillRect/>
          </a:stretch>
        </p:blipFill>
        <p:spPr>
          <a:xfrm>
            <a:off x="0" y="1676400"/>
            <a:ext cx="12192000" cy="5181600"/>
          </a:xfrm>
          <a:prstGeom prst="rect">
            <a:avLst/>
          </a:prstGeom>
        </p:spPr>
      </p:pic>
      <p:sp>
        <p:nvSpPr>
          <p:cNvPr id="4" name="Rectangle 3"/>
          <p:cNvSpPr/>
          <p:nvPr/>
        </p:nvSpPr>
        <p:spPr>
          <a:xfrm>
            <a:off x="0" y="871780"/>
            <a:ext cx="11427069" cy="461665"/>
          </a:xfrm>
          <a:prstGeom prst="rect">
            <a:avLst/>
          </a:prstGeom>
        </p:spPr>
        <p:txBody>
          <a:bodyPr wrap="square">
            <a:spAutoFit/>
          </a:bodyPr>
          <a:lstStyle/>
          <a:p>
            <a:r>
              <a:rPr lang="en-ZA" sz="2400" b="1" dirty="0" smtClean="0">
                <a:solidFill>
                  <a:schemeClr val="accent2"/>
                </a:solidFill>
                <a:ea typeface="Tahoma" pitchFamily="34" charset="0"/>
              </a:rPr>
              <a:t>INTERNAL </a:t>
            </a:r>
            <a:r>
              <a:rPr lang="en-ZA" sz="2400" b="1" dirty="0">
                <a:solidFill>
                  <a:schemeClr val="accent2"/>
                </a:solidFill>
                <a:ea typeface="Tahoma" pitchFamily="34" charset="0"/>
              </a:rPr>
              <a:t>INVESTIGATION / ANTI-CORRUPTION UNIT</a:t>
            </a:r>
          </a:p>
        </p:txBody>
      </p:sp>
    </p:spTree>
    <p:extLst>
      <p:ext uri="{BB962C8B-B14F-4D97-AF65-F5344CB8AC3E}">
        <p14:creationId xmlns:p14="http://schemas.microsoft.com/office/powerpoint/2010/main" xmlns="" val="14650725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32</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Investigations: Statistical Overview </a:t>
            </a:r>
          </a:p>
          <a:p>
            <a:r>
              <a:rPr lang="en-ZA" sz="2400" b="1" dirty="0" smtClean="0">
                <a:solidFill>
                  <a:schemeClr val="bg1"/>
                </a:solidFill>
                <a:latin typeface="+mn-lt"/>
                <a:ea typeface="Tahoma" pitchFamily="34" charset="0"/>
              </a:rPr>
              <a:t>on </a:t>
            </a:r>
            <a:r>
              <a:rPr lang="en-ZA" sz="2400" b="1" dirty="0">
                <a:solidFill>
                  <a:schemeClr val="bg1"/>
                </a:solidFill>
                <a:latin typeface="+mn-lt"/>
                <a:ea typeface="Tahoma" pitchFamily="34" charset="0"/>
              </a:rPr>
              <a:t>t</a:t>
            </a:r>
            <a:r>
              <a:rPr lang="en-ZA" sz="2400" b="1" dirty="0" smtClean="0">
                <a:solidFill>
                  <a:schemeClr val="bg1"/>
                </a:solidFill>
                <a:latin typeface="+mn-lt"/>
                <a:ea typeface="Tahoma" pitchFamily="34" charset="0"/>
              </a:rPr>
              <a:t>he Allegations Reported</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9" name="Content Placeholder 4"/>
          <p:cNvGraphicFramePr>
            <a:graphicFrameLocks/>
          </p:cNvGraphicFramePr>
          <p:nvPr>
            <p:extLst>
              <p:ext uri="{D42A27DB-BD31-4B8C-83A1-F6EECF244321}">
                <p14:modId xmlns:p14="http://schemas.microsoft.com/office/powerpoint/2010/main" xmlns="" val="567855496"/>
              </p:ext>
            </p:extLst>
          </p:nvPr>
        </p:nvGraphicFramePr>
        <p:xfrm>
          <a:off x="76200" y="1066800"/>
          <a:ext cx="11963400" cy="4104640"/>
        </p:xfrm>
        <a:graphic>
          <a:graphicData uri="http://schemas.openxmlformats.org/drawingml/2006/table">
            <a:tbl>
              <a:tblPr firstRow="1" bandRow="1">
                <a:tableStyleId>{21E4AEA4-8DFA-4A89-87EB-49C32662AFE0}</a:tableStyleId>
              </a:tblPr>
              <a:tblGrid>
                <a:gridCol w="1435608"/>
                <a:gridCol w="1036828"/>
                <a:gridCol w="1116584"/>
                <a:gridCol w="1253309"/>
                <a:gridCol w="1210582"/>
                <a:gridCol w="1424214"/>
                <a:gridCol w="1281793"/>
                <a:gridCol w="1281793"/>
                <a:gridCol w="1922689"/>
              </a:tblGrid>
              <a:tr h="370840">
                <a:tc>
                  <a:txBody>
                    <a:bodyPr/>
                    <a:lstStyle/>
                    <a:p>
                      <a:endParaRPr lang="en-ZA" dirty="0"/>
                    </a:p>
                  </a:txBody>
                  <a:tcPr/>
                </a:tc>
                <a:tc>
                  <a:txBody>
                    <a:bodyPr/>
                    <a:lstStyle/>
                    <a:p>
                      <a:pPr algn="ctr"/>
                      <a:r>
                        <a:rPr lang="en-ZA" dirty="0" smtClean="0"/>
                        <a:t>2012/13</a:t>
                      </a:r>
                      <a:endParaRPr lang="en-ZA" dirty="0"/>
                    </a:p>
                  </a:txBody>
                  <a:tcPr/>
                </a:tc>
                <a:tc>
                  <a:txBody>
                    <a:bodyPr/>
                    <a:lstStyle/>
                    <a:p>
                      <a:pPr algn="ctr"/>
                      <a:r>
                        <a:rPr lang="en-ZA" dirty="0" smtClean="0"/>
                        <a:t>2013/14</a:t>
                      </a:r>
                      <a:endParaRPr lang="en-ZA" dirty="0"/>
                    </a:p>
                  </a:txBody>
                  <a:tcPr/>
                </a:tc>
                <a:tc>
                  <a:txBody>
                    <a:bodyPr/>
                    <a:lstStyle/>
                    <a:p>
                      <a:pPr algn="ctr"/>
                      <a:r>
                        <a:rPr lang="en-ZA" dirty="0" smtClean="0"/>
                        <a:t>2014/15</a:t>
                      </a:r>
                      <a:endParaRPr lang="en-ZA" dirty="0"/>
                    </a:p>
                  </a:txBody>
                  <a:tcPr/>
                </a:tc>
                <a:tc>
                  <a:txBody>
                    <a:bodyPr/>
                    <a:lstStyle/>
                    <a:p>
                      <a:pPr algn="ctr"/>
                      <a:r>
                        <a:rPr lang="en-ZA" dirty="0" smtClean="0"/>
                        <a:t>2015/16</a:t>
                      </a:r>
                      <a:endParaRPr lang="en-ZA" dirty="0"/>
                    </a:p>
                  </a:txBody>
                  <a:tcPr/>
                </a:tc>
                <a:tc>
                  <a:txBody>
                    <a:bodyPr/>
                    <a:lstStyle/>
                    <a:p>
                      <a:pPr algn="ctr"/>
                      <a:r>
                        <a:rPr lang="en-ZA" dirty="0" smtClean="0"/>
                        <a:t>2016/17</a:t>
                      </a:r>
                      <a:endParaRPr lang="en-ZA" dirty="0"/>
                    </a:p>
                  </a:txBody>
                  <a:tcPr/>
                </a:tc>
                <a:tc>
                  <a:txBody>
                    <a:bodyPr/>
                    <a:lstStyle/>
                    <a:p>
                      <a:pPr algn="ctr"/>
                      <a:r>
                        <a:rPr lang="en-ZA" dirty="0" smtClean="0"/>
                        <a:t>2017/18</a:t>
                      </a:r>
                      <a:endParaRPr lang="en-ZA" dirty="0"/>
                    </a:p>
                  </a:txBody>
                  <a:tcPr/>
                </a:tc>
                <a:tc>
                  <a:txBody>
                    <a:bodyPr/>
                    <a:lstStyle/>
                    <a:p>
                      <a:pPr algn="ctr"/>
                      <a:r>
                        <a:rPr lang="en-ZA" dirty="0" smtClean="0"/>
                        <a:t>2018/19</a:t>
                      </a:r>
                      <a:endParaRPr lang="en-ZA" dirty="0"/>
                    </a:p>
                  </a:txBody>
                  <a:tcPr/>
                </a:tc>
                <a:tc>
                  <a:txBody>
                    <a:bodyPr/>
                    <a:lstStyle/>
                    <a:p>
                      <a:pPr algn="ctr"/>
                      <a:r>
                        <a:rPr lang="en-ZA" dirty="0" smtClean="0"/>
                        <a:t>TOTALS</a:t>
                      </a:r>
                      <a:endParaRPr lang="en-ZA" dirty="0"/>
                    </a:p>
                  </a:txBody>
                  <a:tcPr/>
                </a:tc>
              </a:tr>
              <a:tr h="370840">
                <a:tc>
                  <a:txBody>
                    <a:bodyPr/>
                    <a:lstStyle/>
                    <a:p>
                      <a:r>
                        <a:rPr lang="en-ZA" dirty="0" smtClean="0"/>
                        <a:t>REGISTERED</a:t>
                      </a:r>
                    </a:p>
                    <a:p>
                      <a:endParaRPr lang="en-ZA" dirty="0"/>
                    </a:p>
                  </a:txBody>
                  <a:tcPr/>
                </a:tc>
                <a:tc>
                  <a:txBody>
                    <a:bodyPr/>
                    <a:lstStyle/>
                    <a:p>
                      <a:pPr algn="ctr"/>
                      <a:r>
                        <a:rPr lang="en-ZA" dirty="0" smtClean="0"/>
                        <a:t>58</a:t>
                      </a:r>
                      <a:endParaRPr lang="en-ZA" dirty="0">
                        <a:solidFill>
                          <a:srgbClr val="FF0000"/>
                        </a:solidFill>
                      </a:endParaRPr>
                    </a:p>
                  </a:txBody>
                  <a:tcPr/>
                </a:tc>
                <a:tc>
                  <a:txBody>
                    <a:bodyPr/>
                    <a:lstStyle/>
                    <a:p>
                      <a:pPr algn="ctr"/>
                      <a:r>
                        <a:rPr lang="en-ZA" dirty="0" smtClean="0"/>
                        <a:t>50</a:t>
                      </a:r>
                      <a:endParaRPr lang="en-ZA" dirty="0">
                        <a:solidFill>
                          <a:srgbClr val="FF0000"/>
                        </a:solidFill>
                      </a:endParaRPr>
                    </a:p>
                  </a:txBody>
                  <a:tcPr/>
                </a:tc>
                <a:tc>
                  <a:txBody>
                    <a:bodyPr/>
                    <a:lstStyle/>
                    <a:p>
                      <a:pPr algn="ctr"/>
                      <a:r>
                        <a:rPr lang="en-ZA" dirty="0" smtClean="0"/>
                        <a:t>39</a:t>
                      </a:r>
                      <a:endParaRPr lang="en-ZA" dirty="0">
                        <a:solidFill>
                          <a:srgbClr val="FF0000"/>
                        </a:solidFill>
                      </a:endParaRPr>
                    </a:p>
                  </a:txBody>
                  <a:tcPr/>
                </a:tc>
                <a:tc>
                  <a:txBody>
                    <a:bodyPr/>
                    <a:lstStyle/>
                    <a:p>
                      <a:pPr algn="ctr"/>
                      <a:r>
                        <a:rPr lang="en-ZA" dirty="0" smtClean="0"/>
                        <a:t>50</a:t>
                      </a:r>
                      <a:endParaRPr lang="en-ZA" dirty="0">
                        <a:solidFill>
                          <a:srgbClr val="FF0000"/>
                        </a:solidFill>
                      </a:endParaRPr>
                    </a:p>
                  </a:txBody>
                  <a:tcPr/>
                </a:tc>
                <a:tc>
                  <a:txBody>
                    <a:bodyPr/>
                    <a:lstStyle/>
                    <a:p>
                      <a:pPr algn="ctr"/>
                      <a:r>
                        <a:rPr lang="en-ZA" dirty="0" smtClean="0"/>
                        <a:t>28</a:t>
                      </a:r>
                      <a:endParaRPr lang="en-ZA" dirty="0">
                        <a:solidFill>
                          <a:srgbClr val="FF0000"/>
                        </a:solidFill>
                      </a:endParaRPr>
                    </a:p>
                  </a:txBody>
                  <a:tcPr/>
                </a:tc>
                <a:tc>
                  <a:txBody>
                    <a:bodyPr/>
                    <a:lstStyle/>
                    <a:p>
                      <a:pPr algn="ctr"/>
                      <a:r>
                        <a:rPr lang="en-ZA" dirty="0" smtClean="0"/>
                        <a:t>24</a:t>
                      </a:r>
                      <a:endParaRPr lang="en-ZA" dirty="0">
                        <a:solidFill>
                          <a:srgbClr val="FF0000"/>
                        </a:solidFill>
                      </a:endParaRPr>
                    </a:p>
                  </a:txBody>
                  <a:tcPr/>
                </a:tc>
                <a:tc>
                  <a:txBody>
                    <a:bodyPr/>
                    <a:lstStyle/>
                    <a:p>
                      <a:pPr algn="ctr"/>
                      <a:r>
                        <a:rPr lang="en-ZA" dirty="0" smtClean="0"/>
                        <a:t>4</a:t>
                      </a:r>
                      <a:endParaRPr lang="en-ZA" dirty="0">
                        <a:solidFill>
                          <a:srgbClr val="FF0000"/>
                        </a:solidFill>
                      </a:endParaRPr>
                    </a:p>
                  </a:txBody>
                  <a:tcPr/>
                </a:tc>
                <a:tc>
                  <a:txBody>
                    <a:bodyPr/>
                    <a:lstStyle/>
                    <a:p>
                      <a:pPr algn="ctr"/>
                      <a:r>
                        <a:rPr lang="en-ZA" dirty="0" smtClean="0"/>
                        <a:t>253</a:t>
                      </a:r>
                      <a:endParaRPr lang="en-ZA" dirty="0">
                        <a:solidFill>
                          <a:srgbClr val="FF0000"/>
                        </a:solidFill>
                      </a:endParaRPr>
                    </a:p>
                  </a:txBody>
                  <a:tcPr/>
                </a:tc>
              </a:tr>
              <a:tr h="370840">
                <a:tc>
                  <a:txBody>
                    <a:bodyPr/>
                    <a:lstStyle/>
                    <a:p>
                      <a:r>
                        <a:rPr lang="en-ZA" dirty="0" smtClean="0"/>
                        <a:t>FINALISED</a:t>
                      </a:r>
                    </a:p>
                    <a:p>
                      <a:endParaRPr lang="en-ZA" dirty="0"/>
                    </a:p>
                  </a:txBody>
                  <a:tcPr/>
                </a:tc>
                <a:tc>
                  <a:txBody>
                    <a:bodyPr/>
                    <a:lstStyle/>
                    <a:p>
                      <a:pPr algn="ctr"/>
                      <a:r>
                        <a:rPr lang="en-ZA" dirty="0" smtClean="0"/>
                        <a:t>58</a:t>
                      </a:r>
                      <a:endParaRPr lang="en-ZA" dirty="0">
                        <a:solidFill>
                          <a:srgbClr val="FF0000"/>
                        </a:solidFill>
                      </a:endParaRPr>
                    </a:p>
                  </a:txBody>
                  <a:tcPr/>
                </a:tc>
                <a:tc>
                  <a:txBody>
                    <a:bodyPr/>
                    <a:lstStyle/>
                    <a:p>
                      <a:pPr algn="ctr"/>
                      <a:r>
                        <a:rPr lang="en-ZA" dirty="0" smtClean="0"/>
                        <a:t>50</a:t>
                      </a:r>
                      <a:endParaRPr lang="en-ZA" dirty="0">
                        <a:solidFill>
                          <a:srgbClr val="FF0000"/>
                        </a:solidFill>
                      </a:endParaRPr>
                    </a:p>
                  </a:txBody>
                  <a:tcPr/>
                </a:tc>
                <a:tc>
                  <a:txBody>
                    <a:bodyPr/>
                    <a:lstStyle/>
                    <a:p>
                      <a:pPr algn="ctr"/>
                      <a:r>
                        <a:rPr lang="en-ZA" dirty="0" smtClean="0"/>
                        <a:t>39</a:t>
                      </a:r>
                      <a:endParaRPr lang="en-ZA" dirty="0">
                        <a:solidFill>
                          <a:srgbClr val="FF0000"/>
                        </a:solidFill>
                      </a:endParaRPr>
                    </a:p>
                  </a:txBody>
                  <a:tcPr/>
                </a:tc>
                <a:tc>
                  <a:txBody>
                    <a:bodyPr/>
                    <a:lstStyle/>
                    <a:p>
                      <a:pPr algn="ctr"/>
                      <a:r>
                        <a:rPr lang="en-ZA" dirty="0" smtClean="0"/>
                        <a:t>40</a:t>
                      </a:r>
                      <a:endParaRPr lang="en-ZA" dirty="0">
                        <a:solidFill>
                          <a:srgbClr val="FF0000"/>
                        </a:solidFill>
                      </a:endParaRPr>
                    </a:p>
                  </a:txBody>
                  <a:tcPr/>
                </a:tc>
                <a:tc>
                  <a:txBody>
                    <a:bodyPr/>
                    <a:lstStyle/>
                    <a:p>
                      <a:pPr algn="ctr"/>
                      <a:r>
                        <a:rPr lang="en-ZA" dirty="0" smtClean="0"/>
                        <a:t>25</a:t>
                      </a:r>
                      <a:endParaRPr lang="en-ZA" dirty="0">
                        <a:solidFill>
                          <a:srgbClr val="FF0000"/>
                        </a:solidFill>
                      </a:endParaRPr>
                    </a:p>
                  </a:txBody>
                  <a:tcPr/>
                </a:tc>
                <a:tc>
                  <a:txBody>
                    <a:bodyPr/>
                    <a:lstStyle/>
                    <a:p>
                      <a:pPr algn="ctr"/>
                      <a:r>
                        <a:rPr lang="en-ZA" dirty="0" smtClean="0"/>
                        <a:t>12</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224</a:t>
                      </a:r>
                      <a:endParaRPr lang="en-ZA" dirty="0">
                        <a:solidFill>
                          <a:srgbClr val="FF0000"/>
                        </a:solidFill>
                      </a:endParaRPr>
                    </a:p>
                  </a:txBody>
                  <a:tcPr/>
                </a:tc>
              </a:tr>
              <a:tr h="370840">
                <a:tc>
                  <a:txBody>
                    <a:bodyPr/>
                    <a:lstStyle/>
                    <a:p>
                      <a:r>
                        <a:rPr lang="en-ZA" dirty="0" smtClean="0"/>
                        <a:t>INTERNAL REPORTING</a:t>
                      </a:r>
                      <a:endParaRPr lang="en-ZA" dirty="0"/>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1</a:t>
                      </a:r>
                      <a:endParaRPr lang="en-ZA" dirty="0">
                        <a:solidFill>
                          <a:srgbClr val="FF0000"/>
                        </a:solidFill>
                      </a:endParaRPr>
                    </a:p>
                  </a:txBody>
                  <a:tcPr/>
                </a:tc>
                <a:tc>
                  <a:txBody>
                    <a:bodyPr/>
                    <a:lstStyle/>
                    <a:p>
                      <a:pPr algn="ctr"/>
                      <a:r>
                        <a:rPr lang="en-ZA" dirty="0" smtClean="0"/>
                        <a:t>4</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5</a:t>
                      </a:r>
                      <a:endParaRPr lang="en-ZA" dirty="0">
                        <a:solidFill>
                          <a:srgbClr val="FF0000"/>
                        </a:solidFill>
                      </a:endParaRPr>
                    </a:p>
                  </a:txBody>
                  <a:tcPr/>
                </a:tc>
              </a:tr>
              <a:tr h="533400">
                <a:tc>
                  <a:txBody>
                    <a:bodyPr/>
                    <a:lstStyle/>
                    <a:p>
                      <a:r>
                        <a:rPr lang="en-ZA" dirty="0" smtClean="0"/>
                        <a:t>FIELDWORK</a:t>
                      </a:r>
                      <a:endParaRPr lang="en-ZA" dirty="0"/>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8</a:t>
                      </a:r>
                      <a:endParaRPr lang="en-ZA" dirty="0">
                        <a:solidFill>
                          <a:srgbClr val="FF0000"/>
                        </a:solidFill>
                      </a:endParaRPr>
                    </a:p>
                  </a:txBody>
                  <a:tcPr/>
                </a:tc>
                <a:tc>
                  <a:txBody>
                    <a:bodyPr/>
                    <a:lstStyle/>
                    <a:p>
                      <a:pPr algn="ctr"/>
                      <a:r>
                        <a:rPr lang="en-ZA" dirty="0" smtClean="0"/>
                        <a:t>4</a:t>
                      </a:r>
                      <a:endParaRPr lang="en-ZA" dirty="0">
                        <a:solidFill>
                          <a:srgbClr val="FF0000"/>
                        </a:solidFill>
                      </a:endParaRPr>
                    </a:p>
                  </a:txBody>
                  <a:tcPr/>
                </a:tc>
                <a:tc>
                  <a:txBody>
                    <a:bodyPr/>
                    <a:lstStyle/>
                    <a:p>
                      <a:pPr algn="ctr"/>
                      <a:r>
                        <a:rPr lang="en-ZA" dirty="0" smtClean="0"/>
                        <a:t>12</a:t>
                      </a:r>
                      <a:endParaRPr lang="en-ZA" dirty="0">
                        <a:solidFill>
                          <a:srgbClr val="FF0000"/>
                        </a:solidFill>
                      </a:endParaRPr>
                    </a:p>
                  </a:txBody>
                  <a:tcPr/>
                </a:tc>
              </a:tr>
              <a:tr h="370840">
                <a:tc>
                  <a:txBody>
                    <a:bodyPr/>
                    <a:lstStyle/>
                    <a:p>
                      <a:r>
                        <a:rPr lang="en-ZA" dirty="0" smtClean="0"/>
                        <a:t>REFERRED SIU/BU</a:t>
                      </a:r>
                      <a:endParaRPr lang="en-ZA" dirty="0"/>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10</a:t>
                      </a:r>
                      <a:endParaRPr lang="en-ZA" dirty="0">
                        <a:solidFill>
                          <a:srgbClr val="FF0000"/>
                        </a:solidFill>
                      </a:endParaRPr>
                    </a:p>
                  </a:txBody>
                  <a:tcPr/>
                </a:tc>
                <a:tc>
                  <a:txBody>
                    <a:bodyPr/>
                    <a:lstStyle/>
                    <a:p>
                      <a:pPr algn="ctr"/>
                      <a:r>
                        <a:rPr lang="en-ZA" dirty="0" smtClean="0"/>
                        <a:t>2</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12</a:t>
                      </a:r>
                      <a:endParaRPr lang="en-ZA" dirty="0">
                        <a:solidFill>
                          <a:srgbClr val="FF0000"/>
                        </a:solidFill>
                      </a:endParaRPr>
                    </a:p>
                  </a:txBody>
                  <a:tcPr/>
                </a:tc>
              </a:tr>
              <a:tr h="370840">
                <a:tc>
                  <a:txBody>
                    <a:bodyPr/>
                    <a:lstStyle/>
                    <a:p>
                      <a:r>
                        <a:rPr lang="en-ZA" dirty="0" smtClean="0"/>
                        <a:t>NOT STARTED</a:t>
                      </a:r>
                      <a:endParaRPr lang="en-ZA" dirty="0"/>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r>
            </a:tbl>
          </a:graphicData>
        </a:graphic>
      </p:graphicFrame>
    </p:spTree>
    <p:extLst>
      <p:ext uri="{BB962C8B-B14F-4D97-AF65-F5344CB8AC3E}">
        <p14:creationId xmlns:p14="http://schemas.microsoft.com/office/powerpoint/2010/main" xmlns="" val="3779788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33</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Investigations: Statistical Overview </a:t>
            </a:r>
          </a:p>
          <a:p>
            <a:r>
              <a:rPr lang="en-ZA" sz="2400" b="1" dirty="0" smtClean="0">
                <a:solidFill>
                  <a:schemeClr val="bg1"/>
                </a:solidFill>
                <a:latin typeface="+mn-lt"/>
                <a:ea typeface="Tahoma" pitchFamily="34" charset="0"/>
              </a:rPr>
              <a:t>on </a:t>
            </a:r>
            <a:r>
              <a:rPr lang="en-ZA" sz="2400" b="1" dirty="0">
                <a:solidFill>
                  <a:schemeClr val="bg1"/>
                </a:solidFill>
                <a:latin typeface="+mn-lt"/>
                <a:ea typeface="Tahoma" pitchFamily="34" charset="0"/>
              </a:rPr>
              <a:t>t</a:t>
            </a:r>
            <a:r>
              <a:rPr lang="en-ZA" sz="2400" b="1" dirty="0" smtClean="0">
                <a:solidFill>
                  <a:schemeClr val="bg1"/>
                </a:solidFill>
                <a:latin typeface="+mn-lt"/>
                <a:ea typeface="Tahoma" pitchFamily="34" charset="0"/>
              </a:rPr>
              <a:t>he Allegations Reported</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4"/>
          <p:cNvGraphicFramePr>
            <a:graphicFrameLocks/>
          </p:cNvGraphicFramePr>
          <p:nvPr>
            <p:extLst>
              <p:ext uri="{D42A27DB-BD31-4B8C-83A1-F6EECF244321}">
                <p14:modId xmlns:p14="http://schemas.microsoft.com/office/powerpoint/2010/main" xmlns="" val="277280431"/>
              </p:ext>
            </p:extLst>
          </p:nvPr>
        </p:nvGraphicFramePr>
        <p:xfrm>
          <a:off x="228600" y="1066800"/>
          <a:ext cx="11658599" cy="4373883"/>
        </p:xfrm>
        <a:graphic>
          <a:graphicData uri="http://schemas.openxmlformats.org/drawingml/2006/table">
            <a:tbl>
              <a:tblPr firstRow="1" bandRow="1">
                <a:tableStyleId>{21E4AEA4-8DFA-4A89-87EB-49C32662AFE0}</a:tableStyleId>
              </a:tblPr>
              <a:tblGrid>
                <a:gridCol w="2276532"/>
                <a:gridCol w="1241744"/>
                <a:gridCol w="1206124"/>
                <a:gridCol w="1143000"/>
                <a:gridCol w="1066800"/>
                <a:gridCol w="1447800"/>
                <a:gridCol w="1069055"/>
                <a:gridCol w="1103772"/>
                <a:gridCol w="1103772"/>
              </a:tblGrid>
              <a:tr h="414867">
                <a:tc>
                  <a:txBody>
                    <a:bodyPr/>
                    <a:lstStyle/>
                    <a:p>
                      <a:pPr algn="ctr"/>
                      <a:r>
                        <a:rPr lang="en-ZA" dirty="0" smtClean="0"/>
                        <a:t>CATEGORY </a:t>
                      </a:r>
                      <a:endParaRPr lang="en-ZA" dirty="0"/>
                    </a:p>
                  </a:txBody>
                  <a:tcPr/>
                </a:tc>
                <a:tc>
                  <a:txBody>
                    <a:bodyPr/>
                    <a:lstStyle/>
                    <a:p>
                      <a:pPr algn="ctr"/>
                      <a:r>
                        <a:rPr lang="en-ZA" dirty="0" smtClean="0"/>
                        <a:t>2012/13</a:t>
                      </a:r>
                      <a:endParaRPr lang="en-ZA" dirty="0"/>
                    </a:p>
                  </a:txBody>
                  <a:tcPr/>
                </a:tc>
                <a:tc>
                  <a:txBody>
                    <a:bodyPr/>
                    <a:lstStyle/>
                    <a:p>
                      <a:pPr algn="ctr"/>
                      <a:r>
                        <a:rPr lang="en-ZA" dirty="0" smtClean="0"/>
                        <a:t>2013/14</a:t>
                      </a:r>
                      <a:endParaRPr lang="en-ZA" dirty="0"/>
                    </a:p>
                  </a:txBody>
                  <a:tcPr/>
                </a:tc>
                <a:tc>
                  <a:txBody>
                    <a:bodyPr/>
                    <a:lstStyle/>
                    <a:p>
                      <a:pPr algn="ctr"/>
                      <a:r>
                        <a:rPr lang="en-ZA" dirty="0" smtClean="0"/>
                        <a:t>2014/15</a:t>
                      </a:r>
                      <a:endParaRPr lang="en-ZA" dirty="0"/>
                    </a:p>
                  </a:txBody>
                  <a:tcPr/>
                </a:tc>
                <a:tc>
                  <a:txBody>
                    <a:bodyPr/>
                    <a:lstStyle/>
                    <a:p>
                      <a:pPr algn="ctr"/>
                      <a:r>
                        <a:rPr lang="en-ZA" dirty="0" smtClean="0"/>
                        <a:t>2015/16</a:t>
                      </a:r>
                      <a:endParaRPr lang="en-ZA" dirty="0"/>
                    </a:p>
                  </a:txBody>
                  <a:tcPr/>
                </a:tc>
                <a:tc>
                  <a:txBody>
                    <a:bodyPr/>
                    <a:lstStyle/>
                    <a:p>
                      <a:pPr algn="ctr"/>
                      <a:r>
                        <a:rPr lang="en-ZA" dirty="0" smtClean="0"/>
                        <a:t>2016/17</a:t>
                      </a:r>
                      <a:endParaRPr lang="en-ZA" dirty="0"/>
                    </a:p>
                  </a:txBody>
                  <a:tcPr/>
                </a:tc>
                <a:tc>
                  <a:txBody>
                    <a:bodyPr/>
                    <a:lstStyle/>
                    <a:p>
                      <a:pPr algn="ctr"/>
                      <a:r>
                        <a:rPr lang="en-ZA" dirty="0" smtClean="0"/>
                        <a:t>2017/18</a:t>
                      </a:r>
                      <a:endParaRPr lang="en-ZA" dirty="0"/>
                    </a:p>
                  </a:txBody>
                  <a:tcPr/>
                </a:tc>
                <a:tc>
                  <a:txBody>
                    <a:bodyPr/>
                    <a:lstStyle/>
                    <a:p>
                      <a:pPr algn="ctr"/>
                      <a:r>
                        <a:rPr lang="en-ZA" dirty="0" smtClean="0"/>
                        <a:t>2018/19</a:t>
                      </a:r>
                      <a:endParaRPr lang="en-ZA" dirty="0"/>
                    </a:p>
                  </a:txBody>
                  <a:tcPr/>
                </a:tc>
                <a:tc>
                  <a:txBody>
                    <a:bodyPr/>
                    <a:lstStyle/>
                    <a:p>
                      <a:pPr algn="ctr"/>
                      <a:r>
                        <a:rPr lang="en-ZA" dirty="0" smtClean="0"/>
                        <a:t>TOTALS</a:t>
                      </a:r>
                      <a:endParaRPr lang="en-ZA" dirty="0"/>
                    </a:p>
                  </a:txBody>
                  <a:tcPr/>
                </a:tc>
              </a:tr>
              <a:tr h="414867">
                <a:tc>
                  <a:txBody>
                    <a:bodyPr/>
                    <a:lstStyle/>
                    <a:p>
                      <a:pPr algn="ctr"/>
                      <a:r>
                        <a:rPr lang="en-ZA" dirty="0" smtClean="0"/>
                        <a:t>Fraud / Corruption</a:t>
                      </a:r>
                      <a:endParaRPr lang="en-ZA" b="1" dirty="0">
                        <a:solidFill>
                          <a:schemeClr val="tx1"/>
                        </a:solidFill>
                      </a:endParaRPr>
                    </a:p>
                  </a:txBody>
                  <a:tcPr/>
                </a:tc>
                <a:tc>
                  <a:txBody>
                    <a:bodyPr/>
                    <a:lstStyle/>
                    <a:p>
                      <a:pPr algn="ctr"/>
                      <a:r>
                        <a:rPr lang="en-ZA" dirty="0" smtClean="0"/>
                        <a:t>21</a:t>
                      </a:r>
                      <a:endParaRPr lang="en-ZA" dirty="0">
                        <a:solidFill>
                          <a:srgbClr val="FF0000"/>
                        </a:solidFill>
                      </a:endParaRPr>
                    </a:p>
                  </a:txBody>
                  <a:tcPr/>
                </a:tc>
                <a:tc>
                  <a:txBody>
                    <a:bodyPr/>
                    <a:lstStyle/>
                    <a:p>
                      <a:pPr algn="ctr"/>
                      <a:r>
                        <a:rPr lang="en-ZA" dirty="0" smtClean="0"/>
                        <a:t>18</a:t>
                      </a:r>
                      <a:endParaRPr lang="en-ZA" dirty="0">
                        <a:solidFill>
                          <a:srgbClr val="FF0000"/>
                        </a:solidFill>
                      </a:endParaRPr>
                    </a:p>
                  </a:txBody>
                  <a:tcPr/>
                </a:tc>
                <a:tc>
                  <a:txBody>
                    <a:bodyPr/>
                    <a:lstStyle/>
                    <a:p>
                      <a:pPr algn="ctr"/>
                      <a:r>
                        <a:rPr lang="en-ZA" dirty="0" smtClean="0"/>
                        <a:t>10</a:t>
                      </a:r>
                      <a:endParaRPr lang="en-ZA" dirty="0">
                        <a:solidFill>
                          <a:srgbClr val="FF0000"/>
                        </a:solidFill>
                      </a:endParaRPr>
                    </a:p>
                  </a:txBody>
                  <a:tcPr/>
                </a:tc>
                <a:tc>
                  <a:txBody>
                    <a:bodyPr/>
                    <a:lstStyle/>
                    <a:p>
                      <a:pPr algn="ctr"/>
                      <a:r>
                        <a:rPr lang="en-ZA" dirty="0" smtClean="0"/>
                        <a:t>29</a:t>
                      </a:r>
                      <a:endParaRPr lang="en-ZA" dirty="0">
                        <a:solidFill>
                          <a:srgbClr val="FF0000"/>
                        </a:solidFill>
                      </a:endParaRPr>
                    </a:p>
                  </a:txBody>
                  <a:tcPr/>
                </a:tc>
                <a:tc>
                  <a:txBody>
                    <a:bodyPr/>
                    <a:lstStyle/>
                    <a:p>
                      <a:pPr algn="ctr"/>
                      <a:r>
                        <a:rPr lang="en-ZA" dirty="0" smtClean="0"/>
                        <a:t>6</a:t>
                      </a:r>
                      <a:endParaRPr lang="en-ZA" dirty="0">
                        <a:solidFill>
                          <a:srgbClr val="FF0000"/>
                        </a:solidFill>
                      </a:endParaRPr>
                    </a:p>
                  </a:txBody>
                  <a:tcPr/>
                </a:tc>
                <a:tc>
                  <a:txBody>
                    <a:bodyPr/>
                    <a:lstStyle/>
                    <a:p>
                      <a:pPr algn="ctr"/>
                      <a:r>
                        <a:rPr lang="en-ZA" dirty="0" smtClean="0"/>
                        <a:t>7</a:t>
                      </a:r>
                      <a:endParaRPr lang="en-ZA" dirty="0">
                        <a:solidFill>
                          <a:srgbClr val="FF0000"/>
                        </a:solidFill>
                      </a:endParaRPr>
                    </a:p>
                  </a:txBody>
                  <a:tcPr/>
                </a:tc>
                <a:tc>
                  <a:txBody>
                    <a:bodyPr/>
                    <a:lstStyle/>
                    <a:p>
                      <a:pPr algn="ctr"/>
                      <a:r>
                        <a:rPr lang="en-ZA" dirty="0" smtClean="0"/>
                        <a:t>2</a:t>
                      </a:r>
                      <a:endParaRPr lang="en-ZA" dirty="0">
                        <a:solidFill>
                          <a:srgbClr val="FF0000"/>
                        </a:solidFill>
                      </a:endParaRPr>
                    </a:p>
                  </a:txBody>
                  <a:tcPr/>
                </a:tc>
                <a:tc>
                  <a:txBody>
                    <a:bodyPr/>
                    <a:lstStyle/>
                    <a:p>
                      <a:pPr algn="ctr"/>
                      <a:r>
                        <a:rPr lang="en-ZA" dirty="0" smtClean="0"/>
                        <a:t>93</a:t>
                      </a:r>
                      <a:endParaRPr lang="en-ZA" dirty="0">
                        <a:solidFill>
                          <a:srgbClr val="FF0000"/>
                        </a:solidFill>
                      </a:endParaRPr>
                    </a:p>
                  </a:txBody>
                  <a:tcPr/>
                </a:tc>
              </a:tr>
              <a:tr h="414867">
                <a:tc>
                  <a:txBody>
                    <a:bodyPr/>
                    <a:lstStyle/>
                    <a:p>
                      <a:pPr algn="ctr"/>
                      <a:r>
                        <a:rPr lang="en-ZA" dirty="0" smtClean="0"/>
                        <a:t>Tender Irregularities</a:t>
                      </a:r>
                      <a:endParaRPr lang="en-ZA" b="1" dirty="0">
                        <a:solidFill>
                          <a:schemeClr val="tx1"/>
                        </a:solidFill>
                      </a:endParaRPr>
                    </a:p>
                  </a:txBody>
                  <a:tcPr/>
                </a:tc>
                <a:tc>
                  <a:txBody>
                    <a:bodyPr/>
                    <a:lstStyle/>
                    <a:p>
                      <a:pPr algn="ctr"/>
                      <a:r>
                        <a:rPr lang="en-ZA" dirty="0" smtClean="0"/>
                        <a:t>14</a:t>
                      </a:r>
                      <a:endParaRPr lang="en-ZA" dirty="0">
                        <a:solidFill>
                          <a:srgbClr val="FF0000"/>
                        </a:solidFill>
                      </a:endParaRPr>
                    </a:p>
                  </a:txBody>
                  <a:tcPr/>
                </a:tc>
                <a:tc>
                  <a:txBody>
                    <a:bodyPr/>
                    <a:lstStyle/>
                    <a:p>
                      <a:pPr algn="ctr"/>
                      <a:r>
                        <a:rPr lang="en-ZA" dirty="0" smtClean="0"/>
                        <a:t>10</a:t>
                      </a:r>
                      <a:endParaRPr lang="en-ZA" dirty="0">
                        <a:solidFill>
                          <a:srgbClr val="FF0000"/>
                        </a:solidFill>
                      </a:endParaRPr>
                    </a:p>
                  </a:txBody>
                  <a:tcPr/>
                </a:tc>
                <a:tc>
                  <a:txBody>
                    <a:bodyPr/>
                    <a:lstStyle/>
                    <a:p>
                      <a:pPr algn="ctr"/>
                      <a:r>
                        <a:rPr lang="en-ZA" dirty="0" smtClean="0"/>
                        <a:t>17</a:t>
                      </a:r>
                      <a:endParaRPr lang="en-ZA" dirty="0">
                        <a:solidFill>
                          <a:srgbClr val="FF0000"/>
                        </a:solidFill>
                      </a:endParaRPr>
                    </a:p>
                  </a:txBody>
                  <a:tcPr/>
                </a:tc>
                <a:tc>
                  <a:txBody>
                    <a:bodyPr/>
                    <a:lstStyle/>
                    <a:p>
                      <a:pPr algn="ctr"/>
                      <a:r>
                        <a:rPr lang="en-ZA" dirty="0" smtClean="0"/>
                        <a:t>14</a:t>
                      </a:r>
                      <a:endParaRPr lang="en-ZA" dirty="0">
                        <a:solidFill>
                          <a:srgbClr val="FF0000"/>
                        </a:solidFill>
                      </a:endParaRPr>
                    </a:p>
                  </a:txBody>
                  <a:tcPr/>
                </a:tc>
                <a:tc>
                  <a:txBody>
                    <a:bodyPr/>
                    <a:lstStyle/>
                    <a:p>
                      <a:pPr algn="ctr"/>
                      <a:r>
                        <a:rPr lang="en-ZA" dirty="0" smtClean="0"/>
                        <a:t>12</a:t>
                      </a:r>
                      <a:endParaRPr lang="en-ZA" dirty="0">
                        <a:solidFill>
                          <a:srgbClr val="FF0000"/>
                        </a:solidFill>
                      </a:endParaRPr>
                    </a:p>
                  </a:txBody>
                  <a:tcPr/>
                </a:tc>
                <a:tc>
                  <a:txBody>
                    <a:bodyPr/>
                    <a:lstStyle/>
                    <a:p>
                      <a:pPr algn="ctr"/>
                      <a:r>
                        <a:rPr lang="en-ZA" dirty="0" smtClean="0"/>
                        <a:t>7</a:t>
                      </a:r>
                      <a:endParaRPr lang="en-ZA" dirty="0">
                        <a:solidFill>
                          <a:srgbClr val="FF0000"/>
                        </a:solidFill>
                      </a:endParaRPr>
                    </a:p>
                  </a:txBody>
                  <a:tcPr/>
                </a:tc>
                <a:tc>
                  <a:txBody>
                    <a:bodyPr/>
                    <a:lstStyle/>
                    <a:p>
                      <a:pPr algn="ctr"/>
                      <a:r>
                        <a:rPr lang="en-ZA" dirty="0" smtClean="0"/>
                        <a:t>1</a:t>
                      </a:r>
                      <a:endParaRPr lang="en-ZA" dirty="0">
                        <a:solidFill>
                          <a:srgbClr val="FF0000"/>
                        </a:solidFill>
                      </a:endParaRPr>
                    </a:p>
                  </a:txBody>
                  <a:tcPr/>
                </a:tc>
                <a:tc>
                  <a:txBody>
                    <a:bodyPr/>
                    <a:lstStyle/>
                    <a:p>
                      <a:pPr algn="ctr"/>
                      <a:r>
                        <a:rPr lang="en-ZA" dirty="0" smtClean="0"/>
                        <a:t>75</a:t>
                      </a:r>
                      <a:endParaRPr lang="en-ZA" dirty="0">
                        <a:solidFill>
                          <a:srgbClr val="FF0000"/>
                        </a:solidFill>
                      </a:endParaRPr>
                    </a:p>
                  </a:txBody>
                  <a:tcPr/>
                </a:tc>
              </a:tr>
              <a:tr h="414867">
                <a:tc>
                  <a:txBody>
                    <a:bodyPr/>
                    <a:lstStyle/>
                    <a:p>
                      <a:pPr algn="ctr"/>
                      <a:r>
                        <a:rPr lang="en-ZA" dirty="0" smtClean="0"/>
                        <a:t>Financial Misconduct</a:t>
                      </a:r>
                      <a:endParaRPr lang="en-ZA" b="1" dirty="0">
                        <a:solidFill>
                          <a:schemeClr val="tx1"/>
                        </a:solidFill>
                      </a:endParaRPr>
                    </a:p>
                  </a:txBody>
                  <a:tcPr/>
                </a:tc>
                <a:tc>
                  <a:txBody>
                    <a:bodyPr/>
                    <a:lstStyle/>
                    <a:p>
                      <a:pPr algn="ctr"/>
                      <a:r>
                        <a:rPr lang="en-ZA" dirty="0" smtClean="0"/>
                        <a:t>5</a:t>
                      </a:r>
                      <a:endParaRPr lang="en-ZA" dirty="0">
                        <a:solidFill>
                          <a:srgbClr val="FF0000"/>
                        </a:solidFill>
                      </a:endParaRPr>
                    </a:p>
                  </a:txBody>
                  <a:tcPr/>
                </a:tc>
                <a:tc>
                  <a:txBody>
                    <a:bodyPr/>
                    <a:lstStyle/>
                    <a:p>
                      <a:pPr algn="ctr"/>
                      <a:r>
                        <a:rPr lang="en-ZA" dirty="0" smtClean="0"/>
                        <a:t>8</a:t>
                      </a:r>
                      <a:endParaRPr lang="en-ZA" dirty="0">
                        <a:solidFill>
                          <a:srgbClr val="FF0000"/>
                        </a:solidFill>
                      </a:endParaRPr>
                    </a:p>
                  </a:txBody>
                  <a:tcPr/>
                </a:tc>
                <a:tc>
                  <a:txBody>
                    <a:bodyPr/>
                    <a:lstStyle/>
                    <a:p>
                      <a:pPr algn="ctr"/>
                      <a:r>
                        <a:rPr lang="en-ZA" dirty="0" smtClean="0"/>
                        <a:t>6</a:t>
                      </a:r>
                      <a:endParaRPr lang="en-ZA" dirty="0">
                        <a:solidFill>
                          <a:srgbClr val="FF0000"/>
                        </a:solidFill>
                      </a:endParaRPr>
                    </a:p>
                  </a:txBody>
                  <a:tcPr/>
                </a:tc>
                <a:tc>
                  <a:txBody>
                    <a:bodyPr/>
                    <a:lstStyle/>
                    <a:p>
                      <a:pPr algn="ctr"/>
                      <a:r>
                        <a:rPr lang="en-ZA" dirty="0" smtClean="0"/>
                        <a:t>6</a:t>
                      </a:r>
                      <a:endParaRPr lang="en-ZA" dirty="0">
                        <a:solidFill>
                          <a:srgbClr val="FF0000"/>
                        </a:solidFill>
                      </a:endParaRPr>
                    </a:p>
                  </a:txBody>
                  <a:tcPr/>
                </a:tc>
                <a:tc>
                  <a:txBody>
                    <a:bodyPr/>
                    <a:lstStyle/>
                    <a:p>
                      <a:pPr algn="ctr"/>
                      <a:r>
                        <a:rPr lang="en-ZA" dirty="0" smtClean="0"/>
                        <a:t>7</a:t>
                      </a:r>
                      <a:endParaRPr lang="en-ZA" dirty="0">
                        <a:solidFill>
                          <a:srgbClr val="FF0000"/>
                        </a:solidFill>
                      </a:endParaRPr>
                    </a:p>
                  </a:txBody>
                  <a:tcPr/>
                </a:tc>
                <a:tc>
                  <a:txBody>
                    <a:bodyPr/>
                    <a:lstStyle/>
                    <a:p>
                      <a:pPr algn="ctr"/>
                      <a:r>
                        <a:rPr lang="en-ZA" dirty="0" smtClean="0"/>
                        <a:t>6</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38</a:t>
                      </a:r>
                      <a:endParaRPr lang="en-ZA" dirty="0">
                        <a:solidFill>
                          <a:srgbClr val="FF0000"/>
                        </a:solidFill>
                      </a:endParaRPr>
                    </a:p>
                  </a:txBody>
                  <a:tcPr/>
                </a:tc>
              </a:tr>
              <a:tr h="414867">
                <a:tc>
                  <a:txBody>
                    <a:bodyPr/>
                    <a:lstStyle/>
                    <a:p>
                      <a:pPr algn="ctr"/>
                      <a:r>
                        <a:rPr lang="en-ZA" dirty="0" smtClean="0"/>
                        <a:t>Lease Irregularities</a:t>
                      </a:r>
                      <a:endParaRPr lang="en-ZA" b="1" dirty="0">
                        <a:solidFill>
                          <a:schemeClr val="tx1"/>
                        </a:solidFill>
                      </a:endParaRPr>
                    </a:p>
                  </a:txBody>
                  <a:tcPr/>
                </a:tc>
                <a:tc>
                  <a:txBody>
                    <a:bodyPr/>
                    <a:lstStyle/>
                    <a:p>
                      <a:pPr algn="ctr"/>
                      <a:r>
                        <a:rPr lang="en-ZA" dirty="0" smtClean="0"/>
                        <a:t>6</a:t>
                      </a:r>
                      <a:endParaRPr lang="en-ZA" dirty="0">
                        <a:solidFill>
                          <a:srgbClr val="FF0000"/>
                        </a:solidFill>
                      </a:endParaRPr>
                    </a:p>
                  </a:txBody>
                  <a:tcPr/>
                </a:tc>
                <a:tc>
                  <a:txBody>
                    <a:bodyPr/>
                    <a:lstStyle/>
                    <a:p>
                      <a:pPr algn="ctr"/>
                      <a:r>
                        <a:rPr lang="en-ZA" dirty="0" smtClean="0"/>
                        <a:t>4</a:t>
                      </a:r>
                      <a:endParaRPr lang="en-ZA" dirty="0">
                        <a:solidFill>
                          <a:srgbClr val="FF0000"/>
                        </a:solidFill>
                      </a:endParaRPr>
                    </a:p>
                  </a:txBody>
                  <a:tcPr/>
                </a:tc>
                <a:tc>
                  <a:txBody>
                    <a:bodyPr/>
                    <a:lstStyle/>
                    <a:p>
                      <a:pPr algn="ctr"/>
                      <a:r>
                        <a:rPr lang="en-ZA" dirty="0" smtClean="0"/>
                        <a:t>2</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1</a:t>
                      </a:r>
                      <a:endParaRPr lang="en-ZA" dirty="0">
                        <a:solidFill>
                          <a:srgbClr val="FF0000"/>
                        </a:solidFill>
                      </a:endParaRPr>
                    </a:p>
                  </a:txBody>
                  <a:tcPr/>
                </a:tc>
                <a:tc>
                  <a:txBody>
                    <a:bodyPr/>
                    <a:lstStyle/>
                    <a:p>
                      <a:pPr algn="ctr"/>
                      <a:r>
                        <a:rPr lang="en-ZA" dirty="0" smtClean="0"/>
                        <a:t>1</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14</a:t>
                      </a:r>
                      <a:endParaRPr lang="en-ZA" dirty="0">
                        <a:solidFill>
                          <a:srgbClr val="FF0000"/>
                        </a:solidFill>
                      </a:endParaRPr>
                    </a:p>
                  </a:txBody>
                  <a:tcPr/>
                </a:tc>
              </a:tr>
              <a:tr h="414867">
                <a:tc>
                  <a:txBody>
                    <a:bodyPr/>
                    <a:lstStyle/>
                    <a:p>
                      <a:pPr algn="ctr"/>
                      <a:r>
                        <a:rPr lang="en-ZA" dirty="0" smtClean="0"/>
                        <a:t>Human Resources</a:t>
                      </a:r>
                      <a:endParaRPr lang="en-ZA" b="1" dirty="0">
                        <a:solidFill>
                          <a:schemeClr val="tx1"/>
                        </a:solidFill>
                      </a:endParaRPr>
                    </a:p>
                  </a:txBody>
                  <a:tcPr/>
                </a:tc>
                <a:tc>
                  <a:txBody>
                    <a:bodyPr/>
                    <a:lstStyle/>
                    <a:p>
                      <a:pPr algn="ctr"/>
                      <a:r>
                        <a:rPr lang="en-ZA" dirty="0" smtClean="0"/>
                        <a:t>7</a:t>
                      </a:r>
                      <a:endParaRPr lang="en-ZA" dirty="0">
                        <a:solidFill>
                          <a:srgbClr val="FF0000"/>
                        </a:solidFill>
                      </a:endParaRPr>
                    </a:p>
                  </a:txBody>
                  <a:tcPr/>
                </a:tc>
                <a:tc>
                  <a:txBody>
                    <a:bodyPr/>
                    <a:lstStyle/>
                    <a:p>
                      <a:pPr algn="ctr"/>
                      <a:r>
                        <a:rPr lang="en-ZA" dirty="0" smtClean="0"/>
                        <a:t>2</a:t>
                      </a:r>
                      <a:endParaRPr lang="en-ZA" dirty="0">
                        <a:solidFill>
                          <a:srgbClr val="FF0000"/>
                        </a:solidFill>
                      </a:endParaRPr>
                    </a:p>
                  </a:txBody>
                  <a:tcPr/>
                </a:tc>
                <a:tc>
                  <a:txBody>
                    <a:bodyPr/>
                    <a:lstStyle/>
                    <a:p>
                      <a:pPr algn="ctr"/>
                      <a:r>
                        <a:rPr lang="en-ZA" dirty="0" smtClean="0"/>
                        <a:t>2</a:t>
                      </a:r>
                      <a:endParaRPr lang="en-ZA" dirty="0">
                        <a:solidFill>
                          <a:srgbClr val="FF0000"/>
                        </a:solidFill>
                      </a:endParaRPr>
                    </a:p>
                  </a:txBody>
                  <a:tcPr/>
                </a:tc>
                <a:tc>
                  <a:txBody>
                    <a:bodyPr/>
                    <a:lstStyle/>
                    <a:p>
                      <a:pPr algn="ctr"/>
                      <a:r>
                        <a:rPr lang="en-ZA" dirty="0" smtClean="0"/>
                        <a:t>1</a:t>
                      </a:r>
                      <a:endParaRPr lang="en-ZA" dirty="0">
                        <a:solidFill>
                          <a:srgbClr val="FF0000"/>
                        </a:solidFill>
                      </a:endParaRPr>
                    </a:p>
                  </a:txBody>
                  <a:tcPr/>
                </a:tc>
                <a:tc>
                  <a:txBody>
                    <a:bodyPr/>
                    <a:lstStyle/>
                    <a:p>
                      <a:pPr algn="ctr"/>
                      <a:r>
                        <a:rPr lang="en-ZA" dirty="0" smtClean="0"/>
                        <a:t>3</a:t>
                      </a:r>
                      <a:endParaRPr lang="en-ZA" dirty="0">
                        <a:solidFill>
                          <a:srgbClr val="FF0000"/>
                        </a:solidFill>
                      </a:endParaRPr>
                    </a:p>
                  </a:txBody>
                  <a:tcPr/>
                </a:tc>
                <a:tc>
                  <a:txBody>
                    <a:bodyPr/>
                    <a:lstStyle/>
                    <a:p>
                      <a:pPr algn="ctr"/>
                      <a:r>
                        <a:rPr lang="en-ZA" dirty="0" smtClean="0"/>
                        <a:t>3</a:t>
                      </a:r>
                      <a:endParaRPr lang="en-ZA" dirty="0">
                        <a:solidFill>
                          <a:srgbClr val="FF0000"/>
                        </a:solidFill>
                      </a:endParaRPr>
                    </a:p>
                  </a:txBody>
                  <a:tcPr/>
                </a:tc>
                <a:tc>
                  <a:txBody>
                    <a:bodyPr/>
                    <a:lstStyle/>
                    <a:p>
                      <a:pPr algn="ctr"/>
                      <a:r>
                        <a:rPr lang="en-ZA" dirty="0" smtClean="0"/>
                        <a:t>1</a:t>
                      </a:r>
                      <a:endParaRPr lang="en-ZA" dirty="0">
                        <a:solidFill>
                          <a:srgbClr val="FF0000"/>
                        </a:solidFill>
                      </a:endParaRPr>
                    </a:p>
                  </a:txBody>
                  <a:tcPr/>
                </a:tc>
                <a:tc>
                  <a:txBody>
                    <a:bodyPr/>
                    <a:lstStyle/>
                    <a:p>
                      <a:pPr algn="ctr"/>
                      <a:r>
                        <a:rPr lang="en-ZA" dirty="0" smtClean="0"/>
                        <a:t>18</a:t>
                      </a:r>
                      <a:endParaRPr lang="en-ZA" dirty="0">
                        <a:solidFill>
                          <a:srgbClr val="FF0000"/>
                        </a:solidFill>
                      </a:endParaRPr>
                    </a:p>
                  </a:txBody>
                  <a:tcPr/>
                </a:tc>
              </a:tr>
              <a:tr h="414867">
                <a:tc>
                  <a:txBody>
                    <a:bodyPr/>
                    <a:lstStyle/>
                    <a:p>
                      <a:pPr algn="ctr"/>
                      <a:r>
                        <a:rPr lang="en-ZA" dirty="0" smtClean="0"/>
                        <a:t>Project Mismanagement</a:t>
                      </a:r>
                      <a:endParaRPr lang="en-ZA" b="1" dirty="0">
                        <a:solidFill>
                          <a:schemeClr val="tx1"/>
                        </a:solidFill>
                      </a:endParaRPr>
                    </a:p>
                  </a:txBody>
                  <a:tcPr/>
                </a:tc>
                <a:tc>
                  <a:txBody>
                    <a:bodyPr/>
                    <a:lstStyle/>
                    <a:p>
                      <a:pPr algn="ctr"/>
                      <a:r>
                        <a:rPr lang="en-ZA" dirty="0" smtClean="0"/>
                        <a:t>2</a:t>
                      </a:r>
                      <a:endParaRPr lang="en-ZA" dirty="0">
                        <a:solidFill>
                          <a:srgbClr val="FF0000"/>
                        </a:solidFill>
                      </a:endParaRPr>
                    </a:p>
                  </a:txBody>
                  <a:tcPr/>
                </a:tc>
                <a:tc>
                  <a:txBody>
                    <a:bodyPr/>
                    <a:lstStyle/>
                    <a:p>
                      <a:pPr algn="ctr"/>
                      <a:r>
                        <a:rPr lang="en-ZA" dirty="0" smtClean="0"/>
                        <a:t>5</a:t>
                      </a:r>
                      <a:endParaRPr lang="en-ZA" dirty="0">
                        <a:solidFill>
                          <a:srgbClr val="FF0000"/>
                        </a:solidFill>
                      </a:endParaRPr>
                    </a:p>
                  </a:txBody>
                  <a:tcPr/>
                </a:tc>
                <a:tc>
                  <a:txBody>
                    <a:bodyPr/>
                    <a:lstStyle/>
                    <a:p>
                      <a:pPr algn="ctr"/>
                      <a:r>
                        <a:rPr lang="en-ZA" dirty="0" smtClean="0"/>
                        <a:t>2</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9</a:t>
                      </a:r>
                      <a:endParaRPr lang="en-ZA" dirty="0">
                        <a:solidFill>
                          <a:srgbClr val="FF0000"/>
                        </a:solidFill>
                      </a:endParaRPr>
                    </a:p>
                  </a:txBody>
                  <a:tcPr/>
                </a:tc>
              </a:tr>
              <a:tr h="414867">
                <a:tc>
                  <a:txBody>
                    <a:bodyPr/>
                    <a:lstStyle/>
                    <a:p>
                      <a:pPr algn="ctr"/>
                      <a:r>
                        <a:rPr lang="en-ZA" dirty="0" smtClean="0"/>
                        <a:t>Security Breaches</a:t>
                      </a:r>
                      <a:endParaRPr lang="en-ZA" b="1" dirty="0">
                        <a:solidFill>
                          <a:schemeClr val="tx1"/>
                        </a:solidFill>
                      </a:endParaRPr>
                    </a:p>
                  </a:txBody>
                  <a:tcPr/>
                </a:tc>
                <a:tc>
                  <a:txBody>
                    <a:bodyPr/>
                    <a:lstStyle/>
                    <a:p>
                      <a:pPr algn="ctr"/>
                      <a:r>
                        <a:rPr lang="en-ZA" dirty="0" smtClean="0"/>
                        <a:t>3</a:t>
                      </a:r>
                      <a:endParaRPr lang="en-ZA" dirty="0">
                        <a:solidFill>
                          <a:srgbClr val="FF0000"/>
                        </a:solidFill>
                      </a:endParaRPr>
                    </a:p>
                  </a:txBody>
                  <a:tcPr/>
                </a:tc>
                <a:tc>
                  <a:txBody>
                    <a:bodyPr/>
                    <a:lstStyle/>
                    <a:p>
                      <a:pPr algn="ctr"/>
                      <a:r>
                        <a:rPr lang="en-ZA" dirty="0" smtClean="0"/>
                        <a:t>1</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4</a:t>
                      </a:r>
                      <a:endParaRPr lang="en-ZA" dirty="0">
                        <a:solidFill>
                          <a:srgbClr val="FF0000"/>
                        </a:solidFill>
                      </a:endParaRPr>
                    </a:p>
                  </a:txBody>
                  <a:tcPr/>
                </a:tc>
              </a:tr>
              <a:tr h="414867">
                <a:tc>
                  <a:txBody>
                    <a:bodyPr/>
                    <a:lstStyle/>
                    <a:p>
                      <a:pPr algn="ctr"/>
                      <a:r>
                        <a:rPr lang="en-ZA" dirty="0" smtClean="0"/>
                        <a:t>EPWP Beneficiaries</a:t>
                      </a:r>
                      <a:endParaRPr lang="en-ZA" b="1" dirty="0">
                        <a:solidFill>
                          <a:schemeClr val="tx1"/>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2</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dirty="0" smtClean="0"/>
                        <a:t>2</a:t>
                      </a:r>
                      <a:endParaRPr lang="en-ZA" dirty="0">
                        <a:solidFill>
                          <a:srgbClr val="FF0000"/>
                        </a:solidFill>
                      </a:endParaRPr>
                    </a:p>
                  </a:txBody>
                  <a:tcPr/>
                </a:tc>
              </a:tr>
              <a:tr h="414867">
                <a:tc>
                  <a:txBody>
                    <a:bodyPr/>
                    <a:lstStyle/>
                    <a:p>
                      <a:pPr algn="ctr"/>
                      <a:r>
                        <a:rPr lang="en-ZA" dirty="0" smtClean="0"/>
                        <a:t>TOTALS</a:t>
                      </a:r>
                      <a:endParaRPr lang="en-ZA" b="1" dirty="0">
                        <a:solidFill>
                          <a:schemeClr val="tx1"/>
                        </a:solidFill>
                      </a:endParaRPr>
                    </a:p>
                  </a:txBody>
                  <a:tcPr/>
                </a:tc>
                <a:tc>
                  <a:txBody>
                    <a:bodyPr/>
                    <a:lstStyle/>
                    <a:p>
                      <a:pPr algn="ctr"/>
                      <a:r>
                        <a:rPr lang="en-ZA" dirty="0" smtClean="0"/>
                        <a:t>58</a:t>
                      </a:r>
                      <a:endParaRPr lang="en-ZA" dirty="0">
                        <a:solidFill>
                          <a:srgbClr val="FF0000"/>
                        </a:solidFill>
                      </a:endParaRPr>
                    </a:p>
                  </a:txBody>
                  <a:tcPr/>
                </a:tc>
                <a:tc>
                  <a:txBody>
                    <a:bodyPr/>
                    <a:lstStyle/>
                    <a:p>
                      <a:pPr algn="ctr"/>
                      <a:r>
                        <a:rPr lang="en-ZA" dirty="0" smtClean="0"/>
                        <a:t>50</a:t>
                      </a:r>
                      <a:endParaRPr lang="en-ZA" dirty="0">
                        <a:solidFill>
                          <a:srgbClr val="FF0000"/>
                        </a:solidFill>
                      </a:endParaRPr>
                    </a:p>
                  </a:txBody>
                  <a:tcPr/>
                </a:tc>
                <a:tc>
                  <a:txBody>
                    <a:bodyPr/>
                    <a:lstStyle/>
                    <a:p>
                      <a:pPr algn="ctr"/>
                      <a:r>
                        <a:rPr lang="en-ZA" dirty="0" smtClean="0"/>
                        <a:t>39</a:t>
                      </a:r>
                      <a:endParaRPr lang="en-ZA" dirty="0">
                        <a:solidFill>
                          <a:srgbClr val="FF0000"/>
                        </a:solidFill>
                      </a:endParaRPr>
                    </a:p>
                  </a:txBody>
                  <a:tcPr/>
                </a:tc>
                <a:tc>
                  <a:txBody>
                    <a:bodyPr/>
                    <a:lstStyle/>
                    <a:p>
                      <a:pPr algn="ctr"/>
                      <a:r>
                        <a:rPr lang="en-ZA" dirty="0" smtClean="0"/>
                        <a:t>50</a:t>
                      </a:r>
                      <a:endParaRPr lang="en-ZA" dirty="0">
                        <a:solidFill>
                          <a:srgbClr val="FF0000"/>
                        </a:solidFill>
                      </a:endParaRPr>
                    </a:p>
                  </a:txBody>
                  <a:tcPr/>
                </a:tc>
                <a:tc>
                  <a:txBody>
                    <a:bodyPr/>
                    <a:lstStyle/>
                    <a:p>
                      <a:pPr algn="ctr"/>
                      <a:r>
                        <a:rPr lang="en-ZA" dirty="0" smtClean="0"/>
                        <a:t>28</a:t>
                      </a:r>
                      <a:endParaRPr lang="en-ZA" dirty="0">
                        <a:solidFill>
                          <a:srgbClr val="FF0000"/>
                        </a:solidFill>
                      </a:endParaRPr>
                    </a:p>
                  </a:txBody>
                  <a:tcPr/>
                </a:tc>
                <a:tc>
                  <a:txBody>
                    <a:bodyPr/>
                    <a:lstStyle/>
                    <a:p>
                      <a:pPr algn="ctr"/>
                      <a:r>
                        <a:rPr lang="en-ZA" dirty="0" smtClean="0"/>
                        <a:t>24</a:t>
                      </a:r>
                      <a:endParaRPr lang="en-ZA" dirty="0">
                        <a:solidFill>
                          <a:srgbClr val="FF0000"/>
                        </a:solidFill>
                      </a:endParaRPr>
                    </a:p>
                  </a:txBody>
                  <a:tcPr/>
                </a:tc>
                <a:tc>
                  <a:txBody>
                    <a:bodyPr/>
                    <a:lstStyle/>
                    <a:p>
                      <a:pPr algn="ctr"/>
                      <a:r>
                        <a:rPr lang="en-ZA" dirty="0" smtClean="0"/>
                        <a:t>4</a:t>
                      </a:r>
                      <a:endParaRPr lang="en-ZA" dirty="0">
                        <a:solidFill>
                          <a:srgbClr val="FF0000"/>
                        </a:solidFill>
                      </a:endParaRPr>
                    </a:p>
                  </a:txBody>
                  <a:tcPr/>
                </a:tc>
                <a:tc>
                  <a:txBody>
                    <a:bodyPr/>
                    <a:lstStyle/>
                    <a:p>
                      <a:pPr algn="ctr"/>
                      <a:r>
                        <a:rPr lang="en-ZA" dirty="0" smtClean="0"/>
                        <a:t>253</a:t>
                      </a:r>
                      <a:endParaRPr lang="en-ZA" dirty="0">
                        <a:solidFill>
                          <a:srgbClr val="FF0000"/>
                        </a:solidFill>
                      </a:endParaRPr>
                    </a:p>
                  </a:txBody>
                  <a:tcPr/>
                </a:tc>
              </a:tr>
            </a:tbl>
          </a:graphicData>
        </a:graphic>
      </p:graphicFrame>
    </p:spTree>
    <p:extLst>
      <p:ext uri="{BB962C8B-B14F-4D97-AF65-F5344CB8AC3E}">
        <p14:creationId xmlns:p14="http://schemas.microsoft.com/office/powerpoint/2010/main" xmlns="" val="1319011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34</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Resolutions: Statistical Overview </a:t>
            </a:r>
          </a:p>
          <a:p>
            <a:r>
              <a:rPr lang="en-ZA" sz="2400" b="1" dirty="0" smtClean="0">
                <a:solidFill>
                  <a:schemeClr val="bg1"/>
                </a:solidFill>
                <a:latin typeface="+mn-lt"/>
                <a:ea typeface="Tahoma" pitchFamily="34" charset="0"/>
              </a:rPr>
              <a:t>on Disciplinary Actions</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5"/>
          <p:cNvGraphicFramePr>
            <a:graphicFrameLocks/>
          </p:cNvGraphicFramePr>
          <p:nvPr>
            <p:extLst>
              <p:ext uri="{D42A27DB-BD31-4B8C-83A1-F6EECF244321}">
                <p14:modId xmlns:p14="http://schemas.microsoft.com/office/powerpoint/2010/main" xmlns="" val="4076696527"/>
              </p:ext>
            </p:extLst>
          </p:nvPr>
        </p:nvGraphicFramePr>
        <p:xfrm>
          <a:off x="76200" y="848360"/>
          <a:ext cx="11963402" cy="5247640"/>
        </p:xfrm>
        <a:graphic>
          <a:graphicData uri="http://schemas.openxmlformats.org/drawingml/2006/table">
            <a:tbl>
              <a:tblPr firstRow="1" bandRow="1">
                <a:tableStyleId>{21E4AEA4-8DFA-4A89-87EB-49C32662AFE0}</a:tableStyleId>
              </a:tblPr>
              <a:tblGrid>
                <a:gridCol w="1515364"/>
                <a:gridCol w="1304036"/>
                <a:gridCol w="1219200"/>
                <a:gridCol w="1371600"/>
                <a:gridCol w="1371600"/>
                <a:gridCol w="1371600"/>
                <a:gridCol w="1371600"/>
                <a:gridCol w="1143000"/>
                <a:gridCol w="1295402"/>
              </a:tblGrid>
              <a:tr h="370840">
                <a:tc>
                  <a:txBody>
                    <a:bodyPr/>
                    <a:lstStyle/>
                    <a:p>
                      <a:endParaRPr lang="en-ZA" dirty="0"/>
                    </a:p>
                  </a:txBody>
                  <a:tcPr/>
                </a:tc>
                <a:tc>
                  <a:txBody>
                    <a:bodyPr/>
                    <a:lstStyle/>
                    <a:p>
                      <a:pPr algn="ctr"/>
                      <a:r>
                        <a:rPr lang="en-ZA" dirty="0" smtClean="0"/>
                        <a:t>2012/13</a:t>
                      </a:r>
                      <a:endParaRPr lang="en-ZA" dirty="0"/>
                    </a:p>
                  </a:txBody>
                  <a:tcPr/>
                </a:tc>
                <a:tc>
                  <a:txBody>
                    <a:bodyPr/>
                    <a:lstStyle/>
                    <a:p>
                      <a:pPr algn="ctr"/>
                      <a:r>
                        <a:rPr lang="en-ZA" dirty="0" smtClean="0"/>
                        <a:t>2013/14</a:t>
                      </a:r>
                      <a:endParaRPr lang="en-ZA" dirty="0"/>
                    </a:p>
                  </a:txBody>
                  <a:tcPr/>
                </a:tc>
                <a:tc>
                  <a:txBody>
                    <a:bodyPr/>
                    <a:lstStyle/>
                    <a:p>
                      <a:pPr algn="ctr"/>
                      <a:r>
                        <a:rPr lang="en-ZA" dirty="0" smtClean="0"/>
                        <a:t>2014/15</a:t>
                      </a:r>
                      <a:endParaRPr lang="en-ZA" dirty="0"/>
                    </a:p>
                  </a:txBody>
                  <a:tcPr/>
                </a:tc>
                <a:tc>
                  <a:txBody>
                    <a:bodyPr/>
                    <a:lstStyle/>
                    <a:p>
                      <a:pPr algn="ctr"/>
                      <a:r>
                        <a:rPr lang="en-ZA" dirty="0" smtClean="0"/>
                        <a:t>2015/16</a:t>
                      </a:r>
                      <a:endParaRPr lang="en-ZA" dirty="0"/>
                    </a:p>
                  </a:txBody>
                  <a:tcPr/>
                </a:tc>
                <a:tc>
                  <a:txBody>
                    <a:bodyPr/>
                    <a:lstStyle/>
                    <a:p>
                      <a:pPr algn="ctr"/>
                      <a:r>
                        <a:rPr lang="en-ZA" dirty="0" smtClean="0"/>
                        <a:t>2016/17</a:t>
                      </a:r>
                      <a:endParaRPr lang="en-ZA" dirty="0"/>
                    </a:p>
                  </a:txBody>
                  <a:tcPr/>
                </a:tc>
                <a:tc>
                  <a:txBody>
                    <a:bodyPr/>
                    <a:lstStyle/>
                    <a:p>
                      <a:pPr algn="ctr"/>
                      <a:r>
                        <a:rPr lang="en-ZA" dirty="0" smtClean="0"/>
                        <a:t>2017/18</a:t>
                      </a:r>
                      <a:endParaRPr lang="en-ZA" dirty="0"/>
                    </a:p>
                  </a:txBody>
                  <a:tcPr/>
                </a:tc>
                <a:tc>
                  <a:txBody>
                    <a:bodyPr/>
                    <a:lstStyle/>
                    <a:p>
                      <a:pPr marL="0" marR="0" indent="0" algn="ctr" defTabSz="914391" rtl="0" eaLnBrk="1" fontAlgn="auto" latinLnBrk="0" hangingPunct="1">
                        <a:lnSpc>
                          <a:spcPct val="100000"/>
                        </a:lnSpc>
                        <a:spcBef>
                          <a:spcPts val="0"/>
                        </a:spcBef>
                        <a:spcAft>
                          <a:spcPts val="0"/>
                        </a:spcAft>
                        <a:buClrTx/>
                        <a:buSzTx/>
                        <a:buFontTx/>
                        <a:buNone/>
                        <a:tabLst/>
                        <a:defRPr/>
                      </a:pPr>
                      <a:r>
                        <a:rPr lang="en-ZA" dirty="0" smtClean="0"/>
                        <a:t>2018/19</a:t>
                      </a:r>
                      <a:endParaRPr lang="en-ZA" dirty="0"/>
                    </a:p>
                  </a:txBody>
                  <a:tcPr/>
                </a:tc>
                <a:tc>
                  <a:txBody>
                    <a:bodyPr/>
                    <a:lstStyle/>
                    <a:p>
                      <a:pPr algn="ctr"/>
                      <a:r>
                        <a:rPr lang="en-ZA" dirty="0" smtClean="0"/>
                        <a:t>TOTALS</a:t>
                      </a:r>
                      <a:endParaRPr lang="en-ZA" dirty="0"/>
                    </a:p>
                  </a:txBody>
                  <a:tcPr/>
                </a:tc>
              </a:tr>
              <a:tr h="370840">
                <a:tc>
                  <a:txBody>
                    <a:bodyPr/>
                    <a:lstStyle/>
                    <a:p>
                      <a:r>
                        <a:rPr lang="en-ZA" sz="1200" b="1" dirty="0"/>
                        <a:t>No of Recommended Dc</a:t>
                      </a: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t>39</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26</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40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65</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77</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14</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261</a:t>
                      </a:r>
                      <a:endParaRPr lang="en-ZA" sz="1400" dirty="0">
                        <a:solidFill>
                          <a:srgbClr val="FF0000"/>
                        </a:solidFill>
                        <a:latin typeface="Arial" panose="020B0604020202020204" pitchFamily="34" charset="0"/>
                        <a:cs typeface="Arial" panose="020B0604020202020204" pitchFamily="34" charset="0"/>
                      </a:endParaRPr>
                    </a:p>
                  </a:txBody>
                  <a:tcPr/>
                </a:tc>
              </a:tr>
              <a:tr h="370840">
                <a:tc>
                  <a:txBody>
                    <a:bodyPr/>
                    <a:lstStyle/>
                    <a:p>
                      <a:r>
                        <a:rPr lang="en-ZA" sz="1200" b="1" dirty="0"/>
                        <a:t>Finalised</a:t>
                      </a: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t>39</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24</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39</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62</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37</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13</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214</a:t>
                      </a:r>
                      <a:endParaRPr lang="en-ZA" sz="1400" dirty="0">
                        <a:solidFill>
                          <a:srgbClr val="FF0000"/>
                        </a:solidFill>
                        <a:latin typeface="Arial" panose="020B0604020202020204" pitchFamily="34" charset="0"/>
                        <a:cs typeface="Arial" panose="020B0604020202020204" pitchFamily="34" charset="0"/>
                      </a:endParaRPr>
                    </a:p>
                  </a:txBody>
                  <a:tcPr/>
                </a:tc>
              </a:tr>
              <a:tr h="370840">
                <a:tc>
                  <a:txBody>
                    <a:bodyPr/>
                    <a:lstStyle/>
                    <a:p>
                      <a:r>
                        <a:rPr lang="en-ZA" sz="1200" b="1" dirty="0"/>
                        <a:t>Dismissals</a:t>
                      </a: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5</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2</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1</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1</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9</a:t>
                      </a:r>
                      <a:endParaRPr lang="en-ZA" sz="1400" dirty="0">
                        <a:solidFill>
                          <a:srgbClr val="FF0000"/>
                        </a:solidFill>
                        <a:latin typeface="Arial" panose="020B0604020202020204" pitchFamily="34" charset="0"/>
                        <a:cs typeface="Arial" panose="020B0604020202020204" pitchFamily="34" charset="0"/>
                      </a:endParaRPr>
                    </a:p>
                  </a:txBody>
                  <a:tcPr/>
                </a:tc>
              </a:tr>
              <a:tr h="370840">
                <a:tc>
                  <a:txBody>
                    <a:bodyPr/>
                    <a:lstStyle/>
                    <a:p>
                      <a:r>
                        <a:rPr lang="en-ZA" sz="1200" b="1" dirty="0"/>
                        <a:t>Final</a:t>
                      </a:r>
                      <a:r>
                        <a:rPr lang="en-ZA" sz="1200" b="1" baseline="0" dirty="0"/>
                        <a:t> Written Warning</a:t>
                      </a: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t>3</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7</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6</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5</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3</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24</a:t>
                      </a:r>
                      <a:endParaRPr lang="en-ZA" sz="1400" dirty="0">
                        <a:solidFill>
                          <a:srgbClr val="FF0000"/>
                        </a:solidFill>
                        <a:latin typeface="Arial" panose="020B0604020202020204" pitchFamily="34" charset="0"/>
                        <a:cs typeface="Arial" panose="020B0604020202020204" pitchFamily="34" charset="0"/>
                      </a:endParaRPr>
                    </a:p>
                  </a:txBody>
                  <a:tcPr/>
                </a:tc>
              </a:tr>
              <a:tr h="370840">
                <a:tc>
                  <a:txBody>
                    <a:bodyPr/>
                    <a:lstStyle/>
                    <a:p>
                      <a:pPr marL="0" algn="l" defTabSz="914400" rtl="0" eaLnBrk="1" latinLnBrk="0" hangingPunct="1"/>
                      <a:r>
                        <a:rPr lang="en-ZA" sz="1200" b="1" kern="1200" dirty="0"/>
                        <a:t>Written Warning</a:t>
                      </a:r>
                      <a:endParaRPr lang="en-ZA"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ZA" sz="1400" dirty="0" smtClean="0"/>
                        <a:t>7</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2</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13</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14</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9</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45</a:t>
                      </a:r>
                      <a:endParaRPr lang="en-ZA" sz="1400" dirty="0">
                        <a:solidFill>
                          <a:srgbClr val="FF0000"/>
                        </a:solidFill>
                        <a:latin typeface="Arial" panose="020B0604020202020204" pitchFamily="34" charset="0"/>
                        <a:cs typeface="Arial" panose="020B0604020202020204" pitchFamily="34" charset="0"/>
                      </a:endParaRPr>
                    </a:p>
                  </a:txBody>
                  <a:tcPr/>
                </a:tc>
              </a:tr>
              <a:tr h="370840">
                <a:tc>
                  <a:txBody>
                    <a:bodyPr/>
                    <a:lstStyle/>
                    <a:p>
                      <a:pPr marL="0" algn="l" defTabSz="914400" rtl="0" eaLnBrk="1" latinLnBrk="0" hangingPunct="1"/>
                      <a:r>
                        <a:rPr lang="en-ZA" sz="1200" b="1" kern="1200" dirty="0"/>
                        <a:t>Suspension without pay</a:t>
                      </a:r>
                      <a:endParaRPr lang="en-ZA"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ZA" sz="1400" dirty="0" smtClean="0"/>
                        <a:t>2</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3</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6</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1</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12</a:t>
                      </a:r>
                      <a:endParaRPr lang="en-ZA" sz="1400" dirty="0">
                        <a:solidFill>
                          <a:srgbClr val="FF0000"/>
                        </a:solidFill>
                        <a:latin typeface="Arial" panose="020B0604020202020204" pitchFamily="34" charset="0"/>
                        <a:cs typeface="Arial" panose="020B0604020202020204" pitchFamily="34" charset="0"/>
                      </a:endParaRPr>
                    </a:p>
                  </a:txBody>
                  <a:tcPr/>
                </a:tc>
              </a:tr>
              <a:tr h="370840">
                <a:tc>
                  <a:txBody>
                    <a:bodyPr/>
                    <a:lstStyle/>
                    <a:p>
                      <a:pPr marL="0" algn="l" defTabSz="914400" rtl="0" eaLnBrk="1" latinLnBrk="0" hangingPunct="1"/>
                      <a:r>
                        <a:rPr lang="en-ZA" sz="1200" b="1" kern="1200" dirty="0"/>
                        <a:t>Verbal</a:t>
                      </a:r>
                      <a:r>
                        <a:rPr lang="en-ZA" sz="1200" b="1" kern="1200" baseline="0" dirty="0"/>
                        <a:t> warning</a:t>
                      </a:r>
                      <a:endParaRPr lang="en-ZA"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ZA" sz="1400" dirty="0" smtClean="0"/>
                        <a:t>4</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1</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3</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1</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1</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9</a:t>
                      </a:r>
                      <a:endParaRPr lang="en-ZA" sz="1400" dirty="0">
                        <a:solidFill>
                          <a:srgbClr val="FF0000"/>
                        </a:solidFill>
                        <a:latin typeface="Arial" panose="020B0604020202020204" pitchFamily="34" charset="0"/>
                        <a:cs typeface="Arial" panose="020B0604020202020204" pitchFamily="34" charset="0"/>
                      </a:endParaRPr>
                    </a:p>
                  </a:txBody>
                  <a:tcPr/>
                </a:tc>
              </a:tr>
              <a:tr h="370840">
                <a:tc>
                  <a:txBody>
                    <a:bodyPr/>
                    <a:lstStyle/>
                    <a:p>
                      <a:pPr marL="0" algn="l" defTabSz="914400" rtl="0" eaLnBrk="1" latinLnBrk="0" hangingPunct="1"/>
                      <a:r>
                        <a:rPr lang="en-ZA" sz="1200" b="1" kern="1200" dirty="0" smtClean="0"/>
                        <a:t>Retire/Resigned/</a:t>
                      </a:r>
                    </a:p>
                    <a:p>
                      <a:pPr marL="0" algn="l" defTabSz="914400" rtl="0" eaLnBrk="1" latinLnBrk="0" hangingPunct="1"/>
                      <a:r>
                        <a:rPr lang="en-ZA" sz="1200" b="1" kern="1200" dirty="0" smtClean="0"/>
                        <a:t>Passed on/ </a:t>
                      </a:r>
                      <a:r>
                        <a:rPr lang="en-ZA" sz="1200" b="1" kern="1200" dirty="0"/>
                        <a:t>before sanction</a:t>
                      </a:r>
                      <a:endParaRPr lang="en-ZA"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ZA" sz="1400" dirty="0" smtClean="0"/>
                        <a:t>4</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5</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3</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6</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7</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25</a:t>
                      </a:r>
                      <a:endParaRPr lang="en-ZA" sz="1400" dirty="0">
                        <a:solidFill>
                          <a:srgbClr val="FF0000"/>
                        </a:solidFill>
                        <a:latin typeface="Arial" panose="020B0604020202020204" pitchFamily="34" charset="0"/>
                        <a:cs typeface="Arial" panose="020B0604020202020204" pitchFamily="34" charset="0"/>
                      </a:endParaRPr>
                    </a:p>
                  </a:txBody>
                  <a:tcPr/>
                </a:tc>
              </a:tr>
              <a:tr h="370840">
                <a:tc>
                  <a:txBody>
                    <a:bodyPr/>
                    <a:lstStyle/>
                    <a:p>
                      <a:pPr marL="0" algn="l" defTabSz="914400" rtl="0" eaLnBrk="1" latinLnBrk="0" hangingPunct="1"/>
                      <a:r>
                        <a:rPr lang="en-ZA" sz="1200" b="1" kern="1200" dirty="0"/>
                        <a:t>Not charged / Not found </a:t>
                      </a:r>
                      <a:r>
                        <a:rPr lang="en-ZA" sz="1200" b="1" kern="1200" dirty="0" smtClean="0"/>
                        <a:t>guilty/Not</a:t>
                      </a:r>
                      <a:r>
                        <a:rPr lang="en-ZA" sz="1200" b="1" kern="1200" baseline="0" dirty="0" smtClean="0"/>
                        <a:t> pursued</a:t>
                      </a:r>
                      <a:endParaRPr lang="en-ZA"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ZA" sz="1400" dirty="0" smtClean="0"/>
                        <a:t>17</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13</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29</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10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69</a:t>
                      </a:r>
                      <a:endParaRPr lang="en-ZA" sz="1400" dirty="0">
                        <a:solidFill>
                          <a:srgbClr val="FF0000"/>
                        </a:solidFill>
                        <a:latin typeface="Arial" panose="020B0604020202020204" pitchFamily="34" charset="0"/>
                        <a:cs typeface="Arial" panose="020B0604020202020204" pitchFamily="34" charset="0"/>
                      </a:endParaRPr>
                    </a:p>
                  </a:txBody>
                  <a:tcPr/>
                </a:tc>
              </a:tr>
              <a:tr h="370840">
                <a:tc>
                  <a:txBody>
                    <a:bodyPr/>
                    <a:lstStyle/>
                    <a:p>
                      <a:pPr marL="0" algn="l" defTabSz="914400" rtl="0" eaLnBrk="1" latinLnBrk="0" hangingPunct="1"/>
                      <a:r>
                        <a:rPr lang="en-ZA" sz="1200" b="1" kern="1200" dirty="0"/>
                        <a:t>Charges Withdrawn </a:t>
                      </a:r>
                      <a:endParaRPr lang="en-ZA"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ZA" sz="1400" dirty="0" smtClean="0"/>
                        <a:t>2</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1</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4</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7</a:t>
                      </a:r>
                      <a:endParaRPr lang="en-ZA" sz="1400" dirty="0">
                        <a:solidFill>
                          <a:srgbClr val="FF0000"/>
                        </a:solidFill>
                        <a:latin typeface="Arial" panose="020B0604020202020204" pitchFamily="34" charset="0"/>
                        <a:cs typeface="Arial" panose="020B0604020202020204" pitchFamily="34" charset="0"/>
                      </a:endParaRPr>
                    </a:p>
                  </a:txBody>
                  <a:tcPr/>
                </a:tc>
              </a:tr>
              <a:tr h="370840">
                <a:tc>
                  <a:txBody>
                    <a:bodyPr/>
                    <a:lstStyle/>
                    <a:p>
                      <a:pPr marL="0" algn="l" defTabSz="914400" rtl="0" eaLnBrk="1" latinLnBrk="0" hangingPunct="1"/>
                      <a:r>
                        <a:rPr lang="en-ZA" sz="1200" b="1" kern="1200" dirty="0"/>
                        <a:t>Pending</a:t>
                      </a:r>
                      <a:endParaRPr lang="en-ZA"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1</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3</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42</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1</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ZA" sz="1400" dirty="0" smtClean="0"/>
                        <a:t>47</a:t>
                      </a:r>
                      <a:endParaRPr lang="en-ZA" sz="1400" dirty="0">
                        <a:solidFill>
                          <a:srgbClr val="FF0000"/>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xmlns="" val="22633071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35</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Resolutions: Statistical Overview </a:t>
            </a:r>
            <a:r>
              <a:rPr lang="en-ZA" sz="2400" b="1" dirty="0">
                <a:solidFill>
                  <a:schemeClr val="bg1"/>
                </a:solidFill>
                <a:latin typeface="+mn-lt"/>
                <a:ea typeface="Tahoma" pitchFamily="34" charset="0"/>
              </a:rPr>
              <a:t>o</a:t>
            </a:r>
            <a:r>
              <a:rPr lang="en-ZA" sz="2400" b="1" dirty="0" smtClean="0">
                <a:solidFill>
                  <a:schemeClr val="bg1"/>
                </a:solidFill>
                <a:latin typeface="+mn-lt"/>
                <a:ea typeface="Tahoma" pitchFamily="34" charset="0"/>
              </a:rPr>
              <a:t>n </a:t>
            </a:r>
          </a:p>
          <a:p>
            <a:r>
              <a:rPr lang="en-ZA" sz="2400" b="1" dirty="0">
                <a:solidFill>
                  <a:schemeClr val="bg1"/>
                </a:solidFill>
                <a:latin typeface="+mn-lt"/>
                <a:ea typeface="Tahoma" pitchFamily="34" charset="0"/>
              </a:rPr>
              <a:t>t</a:t>
            </a:r>
            <a:r>
              <a:rPr lang="en-ZA" sz="2400" b="1" dirty="0" smtClean="0">
                <a:solidFill>
                  <a:schemeClr val="bg1"/>
                </a:solidFill>
                <a:latin typeface="+mn-lt"/>
                <a:ea typeface="Tahoma" pitchFamily="34" charset="0"/>
              </a:rPr>
              <a:t>he Criminal Referrals to SAPS</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9" name="Content Placeholder 4"/>
          <p:cNvGraphicFramePr>
            <a:graphicFrameLocks/>
          </p:cNvGraphicFramePr>
          <p:nvPr>
            <p:extLst>
              <p:ext uri="{D42A27DB-BD31-4B8C-83A1-F6EECF244321}">
                <p14:modId xmlns:p14="http://schemas.microsoft.com/office/powerpoint/2010/main" xmlns="" val="2022667889"/>
              </p:ext>
            </p:extLst>
          </p:nvPr>
        </p:nvGraphicFramePr>
        <p:xfrm>
          <a:off x="304800" y="1219200"/>
          <a:ext cx="11582400" cy="741680"/>
        </p:xfrm>
        <a:graphic>
          <a:graphicData uri="http://schemas.openxmlformats.org/drawingml/2006/table">
            <a:tbl>
              <a:tblPr firstRow="1" bandRow="1">
                <a:tableStyleId>{21E4AEA4-8DFA-4A89-87EB-49C32662AFE0}</a:tableStyleId>
              </a:tblPr>
              <a:tblGrid>
                <a:gridCol w="1215437"/>
                <a:gridCol w="1501422"/>
                <a:gridCol w="1501422"/>
                <a:gridCol w="1429926"/>
                <a:gridCol w="1501422"/>
                <a:gridCol w="1286933"/>
                <a:gridCol w="1286933"/>
                <a:gridCol w="1858905"/>
              </a:tblGrid>
              <a:tr h="370840">
                <a:tc>
                  <a:txBody>
                    <a:bodyPr/>
                    <a:lstStyle/>
                    <a:p>
                      <a:pPr algn="ctr"/>
                      <a:r>
                        <a:rPr lang="en-ZA" dirty="0" smtClean="0"/>
                        <a:t>2012/13</a:t>
                      </a:r>
                      <a:endParaRPr lang="en-ZA" dirty="0"/>
                    </a:p>
                  </a:txBody>
                  <a:tcPr/>
                </a:tc>
                <a:tc>
                  <a:txBody>
                    <a:bodyPr/>
                    <a:lstStyle/>
                    <a:p>
                      <a:pPr algn="ctr"/>
                      <a:r>
                        <a:rPr lang="en-ZA" dirty="0" smtClean="0"/>
                        <a:t>2013/14</a:t>
                      </a:r>
                      <a:endParaRPr lang="en-ZA" dirty="0"/>
                    </a:p>
                  </a:txBody>
                  <a:tcPr/>
                </a:tc>
                <a:tc>
                  <a:txBody>
                    <a:bodyPr/>
                    <a:lstStyle/>
                    <a:p>
                      <a:pPr algn="ctr"/>
                      <a:r>
                        <a:rPr lang="en-ZA" dirty="0" smtClean="0"/>
                        <a:t>2014/15</a:t>
                      </a:r>
                      <a:endParaRPr lang="en-ZA" dirty="0"/>
                    </a:p>
                  </a:txBody>
                  <a:tcPr/>
                </a:tc>
                <a:tc>
                  <a:txBody>
                    <a:bodyPr/>
                    <a:lstStyle/>
                    <a:p>
                      <a:pPr algn="ctr"/>
                      <a:r>
                        <a:rPr lang="en-ZA" dirty="0" smtClean="0"/>
                        <a:t>2015/16</a:t>
                      </a:r>
                      <a:endParaRPr lang="en-ZA" dirty="0"/>
                    </a:p>
                  </a:txBody>
                  <a:tcPr/>
                </a:tc>
                <a:tc>
                  <a:txBody>
                    <a:bodyPr/>
                    <a:lstStyle/>
                    <a:p>
                      <a:pPr algn="ctr"/>
                      <a:r>
                        <a:rPr lang="en-ZA" dirty="0" smtClean="0"/>
                        <a:t>2016/17</a:t>
                      </a:r>
                      <a:endParaRPr lang="en-ZA" dirty="0"/>
                    </a:p>
                  </a:txBody>
                  <a:tcPr/>
                </a:tc>
                <a:tc>
                  <a:txBody>
                    <a:bodyPr/>
                    <a:lstStyle/>
                    <a:p>
                      <a:pPr algn="ctr"/>
                      <a:r>
                        <a:rPr lang="en-ZA" dirty="0" smtClean="0"/>
                        <a:t>2017/18</a:t>
                      </a:r>
                      <a:endParaRPr lang="en-ZA" dirty="0"/>
                    </a:p>
                  </a:txBody>
                  <a:tcPr/>
                </a:tc>
                <a:tc>
                  <a:txBody>
                    <a:bodyPr/>
                    <a:lstStyle/>
                    <a:p>
                      <a:pPr marL="0" marR="0" indent="0" algn="ctr" defTabSz="914391" rtl="0" eaLnBrk="1" fontAlgn="auto" latinLnBrk="0" hangingPunct="1">
                        <a:lnSpc>
                          <a:spcPct val="100000"/>
                        </a:lnSpc>
                        <a:spcBef>
                          <a:spcPts val="0"/>
                        </a:spcBef>
                        <a:spcAft>
                          <a:spcPts val="0"/>
                        </a:spcAft>
                        <a:buClrTx/>
                        <a:buSzTx/>
                        <a:buFontTx/>
                        <a:buNone/>
                        <a:tabLst/>
                        <a:defRPr/>
                      </a:pPr>
                      <a:r>
                        <a:rPr lang="en-ZA" dirty="0" smtClean="0"/>
                        <a:t>2018/19</a:t>
                      </a:r>
                      <a:endParaRPr lang="en-ZA" dirty="0"/>
                    </a:p>
                  </a:txBody>
                  <a:tcPr/>
                </a:tc>
                <a:tc>
                  <a:txBody>
                    <a:bodyPr/>
                    <a:lstStyle/>
                    <a:p>
                      <a:pPr algn="ctr"/>
                      <a:r>
                        <a:rPr lang="en-ZA" b="1" dirty="0" smtClean="0"/>
                        <a:t>TOTALS</a:t>
                      </a:r>
                      <a:endParaRPr lang="en-ZA" b="1" dirty="0"/>
                    </a:p>
                  </a:txBody>
                  <a:tcPr/>
                </a:tc>
              </a:tr>
              <a:tr h="370840">
                <a:tc>
                  <a:txBody>
                    <a:bodyPr/>
                    <a:lstStyle/>
                    <a:p>
                      <a:pPr algn="ctr"/>
                      <a:r>
                        <a:rPr lang="en-ZA" dirty="0" smtClean="0"/>
                        <a:t>9</a:t>
                      </a:r>
                      <a:endParaRPr lang="en-ZA" dirty="0">
                        <a:solidFill>
                          <a:srgbClr val="FF0000"/>
                        </a:solidFill>
                      </a:endParaRPr>
                    </a:p>
                  </a:txBody>
                  <a:tcPr/>
                </a:tc>
                <a:tc>
                  <a:txBody>
                    <a:bodyPr/>
                    <a:lstStyle/>
                    <a:p>
                      <a:pPr algn="ctr"/>
                      <a:r>
                        <a:rPr lang="en-ZA" dirty="0" smtClean="0"/>
                        <a:t>3</a:t>
                      </a:r>
                      <a:endParaRPr lang="en-ZA" dirty="0">
                        <a:solidFill>
                          <a:srgbClr val="FF0000"/>
                        </a:solidFill>
                      </a:endParaRPr>
                    </a:p>
                  </a:txBody>
                  <a:tcPr/>
                </a:tc>
                <a:tc>
                  <a:txBody>
                    <a:bodyPr/>
                    <a:lstStyle/>
                    <a:p>
                      <a:pPr algn="ctr"/>
                      <a:r>
                        <a:rPr lang="en-ZA" dirty="0" smtClean="0"/>
                        <a:t>9</a:t>
                      </a:r>
                      <a:endParaRPr lang="en-ZA" dirty="0">
                        <a:solidFill>
                          <a:srgbClr val="FF0000"/>
                        </a:solidFill>
                      </a:endParaRPr>
                    </a:p>
                  </a:txBody>
                  <a:tcPr/>
                </a:tc>
                <a:tc>
                  <a:txBody>
                    <a:bodyPr/>
                    <a:lstStyle/>
                    <a:p>
                      <a:pPr algn="ctr"/>
                      <a:r>
                        <a:rPr lang="en-ZA" dirty="0" smtClean="0"/>
                        <a:t>10</a:t>
                      </a:r>
                      <a:endParaRPr lang="en-ZA" dirty="0">
                        <a:solidFill>
                          <a:srgbClr val="FF0000"/>
                        </a:solidFill>
                      </a:endParaRPr>
                    </a:p>
                  </a:txBody>
                  <a:tcPr/>
                </a:tc>
                <a:tc>
                  <a:txBody>
                    <a:bodyPr/>
                    <a:lstStyle/>
                    <a:p>
                      <a:pPr algn="ctr"/>
                      <a:r>
                        <a:rPr lang="en-ZA" dirty="0" smtClean="0"/>
                        <a:t>4</a:t>
                      </a:r>
                      <a:endParaRPr lang="en-ZA" dirty="0">
                        <a:solidFill>
                          <a:srgbClr val="FF0000"/>
                        </a:solidFill>
                      </a:endParaRPr>
                    </a:p>
                  </a:txBody>
                  <a:tcPr/>
                </a:tc>
                <a:tc>
                  <a:txBody>
                    <a:bodyPr/>
                    <a:lstStyle/>
                    <a:p>
                      <a:pPr algn="ctr"/>
                      <a:r>
                        <a:rPr lang="en-ZA" dirty="0" smtClean="0"/>
                        <a:t>3</a:t>
                      </a:r>
                      <a:endParaRPr lang="en-ZA" dirty="0">
                        <a:solidFill>
                          <a:srgbClr val="FF0000"/>
                        </a:solidFill>
                      </a:endParaRPr>
                    </a:p>
                  </a:txBody>
                  <a:tcPr/>
                </a:tc>
                <a:tc>
                  <a:txBody>
                    <a:bodyPr/>
                    <a:lstStyle/>
                    <a:p>
                      <a:pPr algn="ctr"/>
                      <a:r>
                        <a:rPr lang="en-ZA" dirty="0" smtClean="0"/>
                        <a:t>0</a:t>
                      </a:r>
                      <a:endParaRPr lang="en-ZA" dirty="0">
                        <a:solidFill>
                          <a:srgbClr val="FF0000"/>
                        </a:solidFill>
                      </a:endParaRPr>
                    </a:p>
                  </a:txBody>
                  <a:tcPr/>
                </a:tc>
                <a:tc>
                  <a:txBody>
                    <a:bodyPr/>
                    <a:lstStyle/>
                    <a:p>
                      <a:pPr algn="ctr"/>
                      <a:r>
                        <a:rPr lang="en-ZA" b="1" dirty="0" smtClean="0"/>
                        <a:t>38</a:t>
                      </a:r>
                      <a:endParaRPr lang="en-ZA" b="1" dirty="0">
                        <a:solidFill>
                          <a:srgbClr val="FF0000"/>
                        </a:solidFill>
                      </a:endParaRPr>
                    </a:p>
                  </a:txBody>
                  <a:tcPr/>
                </a:tc>
              </a:tr>
            </a:tbl>
          </a:graphicData>
        </a:graphic>
      </p:graphicFrame>
    </p:spTree>
    <p:extLst>
      <p:ext uri="{BB962C8B-B14F-4D97-AF65-F5344CB8AC3E}">
        <p14:creationId xmlns:p14="http://schemas.microsoft.com/office/powerpoint/2010/main" xmlns="" val="3770321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36</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ea typeface="Tahoma" pitchFamily="34" charset="0"/>
              </a:rPr>
              <a:t>Advocacy and Awareness </a:t>
            </a:r>
          </a:p>
          <a:p>
            <a:r>
              <a:rPr lang="en-ZA" sz="2400" b="1" dirty="0" smtClean="0">
                <a:solidFill>
                  <a:schemeClr val="bg1"/>
                </a:solidFill>
                <a:ea typeface="Tahoma" pitchFamily="34" charset="0"/>
              </a:rPr>
              <a:t>Programmes</a:t>
            </a:r>
            <a:endParaRPr lang="en-ZA" sz="2400" b="1" dirty="0">
              <a:solidFill>
                <a:schemeClr val="bg1"/>
              </a:solidFill>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14300" y="1066800"/>
            <a:ext cx="11925300" cy="4524315"/>
          </a:xfrm>
          <a:prstGeom prst="rect">
            <a:avLst/>
          </a:prstGeom>
        </p:spPr>
        <p:txBody>
          <a:bodyPr wrap="square">
            <a:spAutoFit/>
          </a:bodyPr>
          <a:lstStyle/>
          <a:p>
            <a:pPr marL="342900" indent="-342900" algn="just" defTabSz="449263">
              <a:buFont typeface="+mj-lt"/>
              <a:buAutoNum type="arabicPeriod"/>
            </a:pPr>
            <a:r>
              <a:rPr lang="en-US" dirty="0">
                <a:latin typeface="Arial" panose="020B0604020202020204" pitchFamily="34" charset="0"/>
                <a:cs typeface="Arial" panose="020B0604020202020204" pitchFamily="34" charset="0"/>
              </a:rPr>
              <a:t>The Department conducts </a:t>
            </a:r>
            <a:r>
              <a:rPr lang="en-US" dirty="0">
                <a:solidFill>
                  <a:srgbClr val="FF0000"/>
                </a:solidFill>
                <a:latin typeface="Arial" panose="020B0604020202020204" pitchFamily="34" charset="0"/>
                <a:cs typeface="Arial" panose="020B0604020202020204" pitchFamily="34" charset="0"/>
              </a:rPr>
              <a:t>regular Fraud/Corruption Awareness Workshops </a:t>
            </a:r>
            <a:r>
              <a:rPr lang="en-US" dirty="0">
                <a:latin typeface="Arial" panose="020B0604020202020204" pitchFamily="34" charset="0"/>
                <a:cs typeface="Arial" panose="020B0604020202020204" pitchFamily="34" charset="0"/>
              </a:rPr>
              <a:t>across the entire Department targeting all staff members regardless of levels. </a:t>
            </a:r>
          </a:p>
          <a:p>
            <a:pPr marL="342900" indent="-342900" algn="just">
              <a:buFont typeface="+mj-lt"/>
              <a:buAutoNum type="arabicPeriod"/>
            </a:pPr>
            <a:endParaRPr lang="en-US" dirty="0">
              <a:latin typeface="Arial" panose="020B0604020202020204" pitchFamily="34" charset="0"/>
              <a:cs typeface="Arial" panose="020B0604020202020204" pitchFamily="34" charset="0"/>
            </a:endParaRPr>
          </a:p>
          <a:p>
            <a:pPr marL="342900" indent="-342900" algn="just" defTabSz="449263">
              <a:buFont typeface="+mj-lt"/>
              <a:buAutoNum type="arabicPeriod"/>
            </a:pPr>
            <a:r>
              <a:rPr lang="en-ZA" dirty="0" smtClean="0">
                <a:latin typeface="Arial" panose="020B0604020202020204" pitchFamily="34" charset="0"/>
                <a:cs typeface="Arial" panose="020B0604020202020204" pitchFamily="34" charset="0"/>
              </a:rPr>
              <a:t>The </a:t>
            </a:r>
            <a:r>
              <a:rPr lang="en-ZA" dirty="0">
                <a:latin typeface="Arial" panose="020B0604020202020204" pitchFamily="34" charset="0"/>
                <a:cs typeface="Arial" panose="020B0604020202020204" pitchFamily="34" charset="0"/>
              </a:rPr>
              <a:t>main purpose of these workshops is </a:t>
            </a:r>
            <a:r>
              <a:rPr lang="en-ZA" dirty="0">
                <a:solidFill>
                  <a:srgbClr val="FF0000"/>
                </a:solidFill>
                <a:latin typeface="Arial" panose="020B0604020202020204" pitchFamily="34" charset="0"/>
                <a:cs typeface="Arial" panose="020B0604020202020204" pitchFamily="34" charset="0"/>
              </a:rPr>
              <a:t>to create awareness and education </a:t>
            </a:r>
            <a:r>
              <a:rPr lang="en-ZA" dirty="0" smtClean="0">
                <a:solidFill>
                  <a:srgbClr val="FF0000"/>
                </a:solidFill>
                <a:latin typeface="Arial" panose="020B0604020202020204" pitchFamily="34" charset="0"/>
                <a:cs typeface="Arial" panose="020B0604020202020204" pitchFamily="34" charset="0"/>
              </a:rPr>
              <a:t>to officials </a:t>
            </a:r>
            <a:r>
              <a:rPr lang="en-ZA" dirty="0">
                <a:latin typeface="Arial" panose="020B0604020202020204" pitchFamily="34" charset="0"/>
                <a:cs typeface="Arial" panose="020B0604020202020204" pitchFamily="34" charset="0"/>
              </a:rPr>
              <a:t>in respect of the 	Department’s fight against fraud and corruption. These </a:t>
            </a:r>
            <a:r>
              <a:rPr lang="en-ZA" dirty="0" smtClean="0">
                <a:latin typeface="Arial" panose="020B0604020202020204" pitchFamily="34" charset="0"/>
                <a:cs typeface="Arial" panose="020B0604020202020204" pitchFamily="34" charset="0"/>
              </a:rPr>
              <a:t>workshops covers amongst others:-</a:t>
            </a:r>
          </a:p>
          <a:p>
            <a:pPr algn="just"/>
            <a:endParaRPr lang="en-ZA" dirty="0">
              <a:latin typeface="Arial" panose="020B0604020202020204" pitchFamily="34" charset="0"/>
              <a:cs typeface="Arial" panose="020B0604020202020204" pitchFamily="34" charset="0"/>
            </a:endParaRPr>
          </a:p>
          <a:p>
            <a:pPr marL="801688" indent="-352425" algn="just">
              <a:buFont typeface="Arial" panose="020B0604020202020204" pitchFamily="34" charset="0"/>
              <a:buChar char="•"/>
            </a:pPr>
            <a:r>
              <a:rPr lang="en-ZA" dirty="0">
                <a:latin typeface="Arial" panose="020B0604020202020204" pitchFamily="34" charset="0"/>
                <a:cs typeface="Arial" panose="020B0604020202020204" pitchFamily="34" charset="0"/>
              </a:rPr>
              <a:t>Fraud and Corruption Risks prevalent within the DPW operations</a:t>
            </a:r>
          </a:p>
          <a:p>
            <a:pPr marL="801688" indent="-352425" algn="just">
              <a:buFont typeface="Arial" panose="020B0604020202020204" pitchFamily="34" charset="0"/>
              <a:buChar char="•"/>
            </a:pPr>
            <a:r>
              <a:rPr lang="en-ZA" dirty="0">
                <a:latin typeface="Arial" panose="020B0604020202020204" pitchFamily="34" charset="0"/>
                <a:cs typeface="Arial" panose="020B0604020202020204" pitchFamily="34" charset="0"/>
              </a:rPr>
              <a:t>Status and nature of cases investigated by the Anti-Corruption Unit</a:t>
            </a:r>
          </a:p>
          <a:p>
            <a:pPr marL="801688" indent="-352425" algn="just">
              <a:buFont typeface="Arial" panose="020B0604020202020204" pitchFamily="34" charset="0"/>
              <a:buChar char="•"/>
            </a:pPr>
            <a:r>
              <a:rPr lang="en-ZA" dirty="0">
                <a:latin typeface="Arial" panose="020B0604020202020204" pitchFamily="34" charset="0"/>
                <a:cs typeface="Arial" panose="020B0604020202020204" pitchFamily="34" charset="0"/>
              </a:rPr>
              <a:t>Statistics relating to disciplinary process emanating from investigations conducted</a:t>
            </a:r>
          </a:p>
          <a:p>
            <a:pPr marL="801688" indent="-352425" algn="just">
              <a:buFont typeface="Arial" panose="020B0604020202020204" pitchFamily="34" charset="0"/>
              <a:buChar char="•"/>
            </a:pPr>
            <a:r>
              <a:rPr lang="en-ZA" dirty="0">
                <a:latin typeface="Arial" panose="020B0604020202020204" pitchFamily="34" charset="0"/>
                <a:cs typeface="Arial" panose="020B0604020202020204" pitchFamily="34" charset="0"/>
              </a:rPr>
              <a:t>Impact of fraud and corruption</a:t>
            </a:r>
          </a:p>
          <a:p>
            <a:pPr marL="801688" indent="-352425" algn="just">
              <a:buFont typeface="Arial" panose="020B0604020202020204" pitchFamily="34" charset="0"/>
              <a:buChar char="•"/>
            </a:pPr>
            <a:r>
              <a:rPr lang="en-ZA" dirty="0">
                <a:latin typeface="Arial" panose="020B0604020202020204" pitchFamily="34" charset="0"/>
                <a:cs typeface="Arial" panose="020B0604020202020204" pitchFamily="34" charset="0"/>
              </a:rPr>
              <a:t>Responsibilities of officials and Management in the fight against fraud and corruption</a:t>
            </a:r>
          </a:p>
          <a:p>
            <a:pPr marL="801688" indent="-352425" algn="just">
              <a:buFont typeface="Arial" panose="020B0604020202020204" pitchFamily="34" charset="0"/>
              <a:buChar char="•"/>
            </a:pPr>
            <a:r>
              <a:rPr lang="en-ZA" dirty="0">
                <a:latin typeface="Arial" panose="020B0604020202020204" pitchFamily="34" charset="0"/>
                <a:cs typeface="Arial" panose="020B0604020202020204" pitchFamily="34" charset="0"/>
              </a:rPr>
              <a:t>Reporting mechanisms</a:t>
            </a:r>
          </a:p>
          <a:p>
            <a:pPr algn="just"/>
            <a:endParaRPr lang="en-ZA" dirty="0">
              <a:latin typeface="Arial" panose="020B0604020202020204" pitchFamily="34" charset="0"/>
              <a:cs typeface="Arial" panose="020B0604020202020204" pitchFamily="34" charset="0"/>
            </a:endParaRPr>
          </a:p>
          <a:p>
            <a:pPr marL="342900" indent="-342900" algn="just" defTabSz="449263">
              <a:buAutoNum type="arabicPeriod" startAt="3"/>
            </a:pP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date a total of </a:t>
            </a:r>
            <a:r>
              <a:rPr lang="en-US" dirty="0">
                <a:solidFill>
                  <a:srgbClr val="FF0000"/>
                </a:solidFill>
                <a:latin typeface="Arial" panose="020B0604020202020204" pitchFamily="34" charset="0"/>
                <a:cs typeface="Arial" panose="020B0604020202020204" pitchFamily="34" charset="0"/>
              </a:rPr>
              <a:t>hundred and nighty-five (195) </a:t>
            </a:r>
            <a:r>
              <a:rPr lang="en-US" dirty="0">
                <a:latin typeface="Arial" panose="020B0604020202020204" pitchFamily="34" charset="0"/>
                <a:cs typeface="Arial" panose="020B0604020202020204" pitchFamily="34" charset="0"/>
              </a:rPr>
              <a:t>fraud awareness presentations have </a:t>
            </a:r>
            <a:endParaRPr lang="en-US" dirty="0" smtClean="0">
              <a:latin typeface="Arial" panose="020B0604020202020204" pitchFamily="34" charset="0"/>
              <a:cs typeface="Arial" panose="020B0604020202020204" pitchFamily="34" charset="0"/>
            </a:endParaRPr>
          </a:p>
          <a:p>
            <a:pPr algn="just" defTabSz="449263"/>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been </a:t>
            </a:r>
            <a:r>
              <a:rPr lang="en-US" dirty="0">
                <a:latin typeface="Arial" panose="020B0604020202020204" pitchFamily="34" charset="0"/>
                <a:cs typeface="Arial" panose="020B0604020202020204" pitchFamily="34" charset="0"/>
              </a:rPr>
              <a:t>conducted within the 	Department since the 2012/13 financial year targeting all </a:t>
            </a:r>
            <a:endParaRPr lang="en-US" dirty="0" smtClean="0">
              <a:latin typeface="Arial" panose="020B0604020202020204" pitchFamily="34" charset="0"/>
              <a:cs typeface="Arial" panose="020B0604020202020204" pitchFamily="34" charset="0"/>
            </a:endParaRPr>
          </a:p>
          <a:p>
            <a:pPr algn="just" defTabSz="449263"/>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DPW </a:t>
            </a:r>
            <a:r>
              <a:rPr lang="en-US" dirty="0">
                <a:latin typeface="Arial" panose="020B0604020202020204" pitchFamily="34" charset="0"/>
                <a:cs typeface="Arial" panose="020B0604020202020204" pitchFamily="34" charset="0"/>
              </a:rPr>
              <a:t>officials regardless of levels. </a:t>
            </a:r>
            <a:endParaRPr lang="en-ZA" dirty="0">
              <a:latin typeface="Arial" panose="020B0604020202020204" pitchFamily="34" charset="0"/>
              <a:cs typeface="Arial" panose="020B0604020202020204" pitchFamily="34" charset="0"/>
            </a:endParaRPr>
          </a:p>
        </p:txBody>
      </p:sp>
      <p:sp>
        <p:nvSpPr>
          <p:cNvPr id="4" name="Rectangle 3"/>
          <p:cNvSpPr/>
          <p:nvPr/>
        </p:nvSpPr>
        <p:spPr>
          <a:xfrm>
            <a:off x="9220200" y="4507587"/>
            <a:ext cx="2362200" cy="2031325"/>
          </a:xfrm>
          <a:prstGeom prst="rect">
            <a:avLst/>
          </a:prstGeom>
          <a:solidFill>
            <a:schemeClr val="accent2">
              <a:lumMod val="40000"/>
              <a:lumOff val="60000"/>
            </a:schemeClr>
          </a:solidFill>
        </p:spPr>
        <p:txBody>
          <a:bodyPr wrap="square">
            <a:spAutoFit/>
          </a:bodyPr>
          <a:lstStyle/>
          <a:p>
            <a:pPr marL="801688" lvl="0" indent="-352425"/>
            <a:r>
              <a:rPr lang="en-US" dirty="0">
                <a:solidFill>
                  <a:srgbClr val="FF0000"/>
                </a:solidFill>
                <a:latin typeface="Arial" panose="020B0604020202020204" pitchFamily="34" charset="0"/>
                <a:cs typeface="Arial" panose="020B0604020202020204" pitchFamily="34" charset="0"/>
              </a:rPr>
              <a:t>2012/13 – 32</a:t>
            </a:r>
            <a:endParaRPr lang="en-ZA" dirty="0">
              <a:solidFill>
                <a:srgbClr val="FF0000"/>
              </a:solidFill>
              <a:latin typeface="Arial" panose="020B0604020202020204" pitchFamily="34" charset="0"/>
              <a:cs typeface="Arial" panose="020B0604020202020204" pitchFamily="34" charset="0"/>
            </a:endParaRPr>
          </a:p>
          <a:p>
            <a:pPr marL="801688" lvl="0" indent="-352425" algn="just"/>
            <a:r>
              <a:rPr lang="en-US" dirty="0">
                <a:solidFill>
                  <a:srgbClr val="FF0000"/>
                </a:solidFill>
                <a:latin typeface="Arial" panose="020B0604020202020204" pitchFamily="34" charset="0"/>
                <a:cs typeface="Arial" panose="020B0604020202020204" pitchFamily="34" charset="0"/>
              </a:rPr>
              <a:t>2013/14 – 25</a:t>
            </a:r>
            <a:endParaRPr lang="en-ZA" dirty="0">
              <a:solidFill>
                <a:srgbClr val="FF0000"/>
              </a:solidFill>
              <a:latin typeface="Arial" panose="020B0604020202020204" pitchFamily="34" charset="0"/>
              <a:cs typeface="Arial" panose="020B0604020202020204" pitchFamily="34" charset="0"/>
            </a:endParaRPr>
          </a:p>
          <a:p>
            <a:pPr marL="801688" lvl="0" indent="-352425"/>
            <a:r>
              <a:rPr lang="en-US" dirty="0">
                <a:solidFill>
                  <a:srgbClr val="FF0000"/>
                </a:solidFill>
                <a:latin typeface="Arial" panose="020B0604020202020204" pitchFamily="34" charset="0"/>
                <a:cs typeface="Arial" panose="020B0604020202020204" pitchFamily="34" charset="0"/>
              </a:rPr>
              <a:t>2014/15 – 29</a:t>
            </a:r>
            <a:endParaRPr lang="en-ZA" dirty="0">
              <a:solidFill>
                <a:srgbClr val="FF0000"/>
              </a:solidFill>
              <a:latin typeface="Arial" panose="020B0604020202020204" pitchFamily="34" charset="0"/>
              <a:cs typeface="Arial" panose="020B0604020202020204" pitchFamily="34" charset="0"/>
            </a:endParaRPr>
          </a:p>
          <a:p>
            <a:pPr marL="801688" lvl="0" indent="-352425"/>
            <a:r>
              <a:rPr lang="en-US" dirty="0">
                <a:solidFill>
                  <a:srgbClr val="FF0000"/>
                </a:solidFill>
                <a:latin typeface="Arial" panose="020B0604020202020204" pitchFamily="34" charset="0"/>
                <a:cs typeface="Arial" panose="020B0604020202020204" pitchFamily="34" charset="0"/>
              </a:rPr>
              <a:t>2015/16 – 28</a:t>
            </a:r>
            <a:endParaRPr lang="en-ZA" dirty="0">
              <a:solidFill>
                <a:srgbClr val="FF0000"/>
              </a:solidFill>
              <a:latin typeface="Arial" panose="020B0604020202020204" pitchFamily="34" charset="0"/>
              <a:cs typeface="Arial" panose="020B0604020202020204" pitchFamily="34" charset="0"/>
            </a:endParaRPr>
          </a:p>
          <a:p>
            <a:pPr marL="801688" lvl="0" indent="-352425"/>
            <a:r>
              <a:rPr lang="en-US" dirty="0">
                <a:solidFill>
                  <a:srgbClr val="FF0000"/>
                </a:solidFill>
                <a:latin typeface="Arial" panose="020B0604020202020204" pitchFamily="34" charset="0"/>
                <a:cs typeface="Arial" panose="020B0604020202020204" pitchFamily="34" charset="0"/>
              </a:rPr>
              <a:t>2016/17 – 35</a:t>
            </a:r>
          </a:p>
          <a:p>
            <a:pPr marL="801688" lvl="0" indent="-352425"/>
            <a:r>
              <a:rPr lang="en-US" dirty="0">
                <a:solidFill>
                  <a:srgbClr val="FF0000"/>
                </a:solidFill>
                <a:latin typeface="Arial" panose="020B0604020202020204" pitchFamily="34" charset="0"/>
                <a:cs typeface="Arial" panose="020B0604020202020204" pitchFamily="34" charset="0"/>
              </a:rPr>
              <a:t>2017/18 – 32</a:t>
            </a:r>
          </a:p>
          <a:p>
            <a:pPr marL="801688" lvl="0" indent="-352425"/>
            <a:r>
              <a:rPr lang="en-US" dirty="0">
                <a:solidFill>
                  <a:srgbClr val="FF0000"/>
                </a:solidFill>
                <a:latin typeface="Arial" panose="020B0604020202020204" pitchFamily="34" charset="0"/>
                <a:cs typeface="Arial" panose="020B0604020202020204" pitchFamily="34" charset="0"/>
              </a:rPr>
              <a:t>2018/19 – 16</a:t>
            </a:r>
          </a:p>
        </p:txBody>
      </p:sp>
    </p:spTree>
    <p:extLst>
      <p:ext uri="{BB962C8B-B14F-4D97-AF65-F5344CB8AC3E}">
        <p14:creationId xmlns:p14="http://schemas.microsoft.com/office/powerpoint/2010/main" xmlns="" val="29171794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37</a:t>
            </a:fld>
            <a:endParaRPr lang="en-ZA"/>
          </a:p>
        </p:txBody>
      </p:sp>
      <p:pic>
        <p:nvPicPr>
          <p:cNvPr id="8" name="Picture 7"/>
          <p:cNvPicPr>
            <a:picLocks noChangeAspect="1"/>
          </p:cNvPicPr>
          <p:nvPr/>
        </p:nvPicPr>
        <p:blipFill>
          <a:blip r:embed="rId2" cstate="print"/>
          <a:stretch>
            <a:fillRect/>
          </a:stretch>
        </p:blipFill>
        <p:spPr>
          <a:xfrm>
            <a:off x="0" y="1676400"/>
            <a:ext cx="12192000" cy="5181600"/>
          </a:xfrm>
          <a:prstGeom prst="rect">
            <a:avLst/>
          </a:prstGeom>
        </p:spPr>
      </p:pic>
      <p:sp>
        <p:nvSpPr>
          <p:cNvPr id="4" name="Rectangle 3"/>
          <p:cNvSpPr/>
          <p:nvPr/>
        </p:nvSpPr>
        <p:spPr>
          <a:xfrm>
            <a:off x="0" y="871780"/>
            <a:ext cx="11427069" cy="461665"/>
          </a:xfrm>
          <a:prstGeom prst="rect">
            <a:avLst/>
          </a:prstGeom>
        </p:spPr>
        <p:txBody>
          <a:bodyPr wrap="square">
            <a:spAutoFit/>
          </a:bodyPr>
          <a:lstStyle/>
          <a:p>
            <a:r>
              <a:rPr lang="en-ZA" sz="2400" b="1" dirty="0">
                <a:solidFill>
                  <a:schemeClr val="accent2"/>
                </a:solidFill>
                <a:ea typeface="Tahoma" pitchFamily="34" charset="0"/>
                <a:cs typeface="Arial" pitchFamily="34" charset="0"/>
              </a:rPr>
              <a:t>THE SPECIAL INVESTIGATING UNIT - SIU</a:t>
            </a:r>
          </a:p>
        </p:txBody>
      </p:sp>
    </p:spTree>
    <p:extLst>
      <p:ext uri="{BB962C8B-B14F-4D97-AF65-F5344CB8AC3E}">
        <p14:creationId xmlns:p14="http://schemas.microsoft.com/office/powerpoint/2010/main" xmlns="" val="29889395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38</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ea typeface="Tahoma" pitchFamily="34" charset="0"/>
              </a:rPr>
              <a:t>The Special Investigating Unit</a:t>
            </a:r>
          </a:p>
          <a:p>
            <a:r>
              <a:rPr lang="en-ZA" sz="2400" b="1" dirty="0" smtClean="0">
                <a:solidFill>
                  <a:schemeClr val="bg1"/>
                </a:solidFill>
                <a:ea typeface="Tahoma" pitchFamily="34" charset="0"/>
              </a:rPr>
              <a:t> - SIU</a:t>
            </a:r>
            <a:endParaRPr lang="en-ZA" sz="2400" b="1" dirty="0">
              <a:solidFill>
                <a:schemeClr val="bg1"/>
              </a:solidFill>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ontent Placeholder 1"/>
          <p:cNvSpPr txBox="1">
            <a:spLocks/>
          </p:cNvSpPr>
          <p:nvPr/>
        </p:nvSpPr>
        <p:spPr>
          <a:xfrm>
            <a:off x="228600" y="990601"/>
            <a:ext cx="11506200" cy="4754564"/>
          </a:xfrm>
          <a:prstGeom prst="rect">
            <a:avLst/>
          </a:prstGeom>
          <a:noFill/>
          <a:ln>
            <a:solidFill>
              <a:schemeClr val="tx2">
                <a:lumMod val="60000"/>
                <a:lumOff val="40000"/>
              </a:schemeClr>
            </a:solid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600" dirty="0" smtClean="0"/>
              <a:t>The SIU has conducted and is continuing to conduct investigations in the Department in terms of four                                                                          Presidential Proclamations. The focus areas of the Proclamations include the Capital Projects delivered  by the department; property leased in from the private sector, and renovations to Prestige facilities.</a:t>
            </a:r>
          </a:p>
          <a:p>
            <a:pPr algn="just"/>
            <a:endParaRPr lang="en-US" sz="2600" dirty="0" smtClean="0"/>
          </a:p>
          <a:p>
            <a:pPr algn="just"/>
            <a:r>
              <a:rPr lang="en-US" sz="2600" dirty="0" smtClean="0"/>
              <a:t>Their investigations are guided by the terms of reference of the Proclamations. When an investigation has been finalized, SIU provides the President with a Report of their findings</a:t>
            </a:r>
          </a:p>
          <a:p>
            <a:pPr algn="just"/>
            <a:endParaRPr lang="en-US" sz="2600" dirty="0" smtClean="0"/>
          </a:p>
          <a:p>
            <a:pPr algn="just"/>
            <a:r>
              <a:rPr lang="en-US" sz="2600" dirty="0" smtClean="0"/>
              <a:t>Emanating from the investigations, the SIU recommends to the Department to institute disciplinary action against departmental officials where there is prima facie evidence justifying such action. </a:t>
            </a:r>
          </a:p>
          <a:p>
            <a:pPr algn="just"/>
            <a:endParaRPr lang="en-US" sz="2600" dirty="0" smtClean="0"/>
          </a:p>
          <a:p>
            <a:pPr algn="just"/>
            <a:r>
              <a:rPr lang="en-US" sz="2600" dirty="0" smtClean="0"/>
              <a:t>Where there is prima facie evidence of criminal transgressions by officials and/or other persons, for example contractors or service providers, SIU registers a criminal case with the South African Police Service (SAPS) for further criminal investigation. The objective of this action is to obtain a successful prosecution. In terms of the SIU’s legislation, the SIU also institutes civil action for recovery of monies due to the State (for example, in cases of over-payments, fraudulent claims, etc.) or for other legal remedy (for example, the cancellation of illegal contracts between the Department and landlords, in instances of leased property, etc.)</a:t>
            </a:r>
          </a:p>
          <a:p>
            <a:pPr algn="just"/>
            <a:endParaRPr lang="en-ZA" dirty="0"/>
          </a:p>
        </p:txBody>
      </p:sp>
    </p:spTree>
    <p:extLst>
      <p:ext uri="{BB962C8B-B14F-4D97-AF65-F5344CB8AC3E}">
        <p14:creationId xmlns:p14="http://schemas.microsoft.com/office/powerpoint/2010/main" xmlns="" val="13056364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39</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400" b="1" dirty="0" smtClean="0">
                <a:solidFill>
                  <a:schemeClr val="bg1"/>
                </a:solidFill>
                <a:latin typeface="+mn-lt"/>
                <a:ea typeface="Tahoma" pitchFamily="34" charset="0"/>
              </a:rPr>
              <a:t>Presidential Proclamations</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9" name="Content Placeholder 5"/>
          <p:cNvGraphicFramePr>
            <a:graphicFrameLocks/>
          </p:cNvGraphicFramePr>
          <p:nvPr>
            <p:extLst>
              <p:ext uri="{D42A27DB-BD31-4B8C-83A1-F6EECF244321}">
                <p14:modId xmlns:p14="http://schemas.microsoft.com/office/powerpoint/2010/main" xmlns="" val="324019614"/>
              </p:ext>
            </p:extLst>
          </p:nvPr>
        </p:nvGraphicFramePr>
        <p:xfrm>
          <a:off x="228600" y="1019537"/>
          <a:ext cx="11734799" cy="5155852"/>
        </p:xfrm>
        <a:graphic>
          <a:graphicData uri="http://schemas.openxmlformats.org/drawingml/2006/table">
            <a:tbl>
              <a:tblPr firstRow="1" firstCol="1" bandRow="1">
                <a:tableStyleId>{9DCAF9ED-07DC-4A11-8D7F-57B35C25682E}</a:tableStyleId>
              </a:tblPr>
              <a:tblGrid>
                <a:gridCol w="864949">
                  <a:extLst>
                    <a:ext uri="{9D8B030D-6E8A-4147-A177-3AD203B41FA5}">
                      <a16:colId xmlns:a16="http://schemas.microsoft.com/office/drawing/2014/main" xmlns="" val="20000"/>
                    </a:ext>
                  </a:extLst>
                </a:gridCol>
                <a:gridCol w="2364288">
                  <a:extLst>
                    <a:ext uri="{9D8B030D-6E8A-4147-A177-3AD203B41FA5}">
                      <a16:colId xmlns:a16="http://schemas.microsoft.com/office/drawing/2014/main" xmlns="" val="20001"/>
                    </a:ext>
                  </a:extLst>
                </a:gridCol>
                <a:gridCol w="1935485">
                  <a:extLst>
                    <a:ext uri="{9D8B030D-6E8A-4147-A177-3AD203B41FA5}">
                      <a16:colId xmlns:a16="http://schemas.microsoft.com/office/drawing/2014/main" xmlns="" val="20002"/>
                    </a:ext>
                  </a:extLst>
                </a:gridCol>
                <a:gridCol w="3226299">
                  <a:extLst>
                    <a:ext uri="{9D8B030D-6E8A-4147-A177-3AD203B41FA5}">
                      <a16:colId xmlns:a16="http://schemas.microsoft.com/office/drawing/2014/main" xmlns="" val="20003"/>
                    </a:ext>
                  </a:extLst>
                </a:gridCol>
                <a:gridCol w="3343778">
                  <a:extLst>
                    <a:ext uri="{9D8B030D-6E8A-4147-A177-3AD203B41FA5}">
                      <a16:colId xmlns:a16="http://schemas.microsoft.com/office/drawing/2014/main" xmlns="" val="20004"/>
                    </a:ext>
                  </a:extLst>
                </a:gridCol>
              </a:tblGrid>
              <a:tr h="429655">
                <a:tc>
                  <a:txBody>
                    <a:bodyPr/>
                    <a:lstStyle/>
                    <a:p>
                      <a:pPr algn="ctr">
                        <a:lnSpc>
                          <a:spcPct val="115000"/>
                        </a:lnSpc>
                        <a:spcAft>
                          <a:spcPts val="0"/>
                        </a:spcAft>
                      </a:pPr>
                      <a:r>
                        <a:rPr lang="en-ZA" sz="1800" dirty="0">
                          <a:effectLst/>
                        </a:rPr>
                        <a:t>No.</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ctr">
                        <a:lnSpc>
                          <a:spcPct val="115000"/>
                        </a:lnSpc>
                        <a:spcAft>
                          <a:spcPts val="0"/>
                        </a:spcAft>
                      </a:pPr>
                      <a:r>
                        <a:rPr lang="en-ZA" sz="1800" dirty="0">
                          <a:effectLst/>
                        </a:rPr>
                        <a:t>Proclamation No.</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ctr">
                        <a:lnSpc>
                          <a:spcPct val="115000"/>
                        </a:lnSpc>
                        <a:spcAft>
                          <a:spcPts val="0"/>
                        </a:spcAft>
                      </a:pPr>
                      <a:r>
                        <a:rPr lang="en-GB" sz="1800" dirty="0">
                          <a:effectLst/>
                        </a:rPr>
                        <a:t>Date published</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ctr">
                        <a:lnSpc>
                          <a:spcPct val="115000"/>
                        </a:lnSpc>
                        <a:spcAft>
                          <a:spcPts val="0"/>
                        </a:spcAft>
                      </a:pPr>
                      <a:r>
                        <a:rPr lang="en-ZA" sz="1800" dirty="0">
                          <a:effectLst/>
                        </a:rPr>
                        <a:t>Period covered by Proclamation</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ctr">
                        <a:lnSpc>
                          <a:spcPct val="115000"/>
                        </a:lnSpc>
                        <a:spcAft>
                          <a:spcPts val="0"/>
                        </a:spcAft>
                      </a:pPr>
                      <a:r>
                        <a:rPr lang="en-GB" sz="1800" dirty="0">
                          <a:effectLst/>
                        </a:rPr>
                        <a:t>Subject</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extLst>
                  <a:ext uri="{0D108BD9-81ED-4DB2-BD59-A6C34878D82A}">
                    <a16:rowId xmlns:a16="http://schemas.microsoft.com/office/drawing/2014/main" xmlns="" val="10000"/>
                  </a:ext>
                </a:extLst>
              </a:tr>
              <a:tr h="1288963">
                <a:tc>
                  <a:txBody>
                    <a:bodyPr/>
                    <a:lstStyle/>
                    <a:p>
                      <a:pPr algn="ctr">
                        <a:lnSpc>
                          <a:spcPct val="115000"/>
                        </a:lnSpc>
                        <a:spcAft>
                          <a:spcPts val="0"/>
                        </a:spcAft>
                      </a:pPr>
                      <a:r>
                        <a:rPr lang="en-ZA" sz="1800" dirty="0">
                          <a:effectLst/>
                        </a:rPr>
                        <a:t>1.</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a:effectLst/>
                        </a:rPr>
                        <a:t>R38 of 2010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a:effectLst/>
                        </a:rPr>
                        <a:t>30/7/2010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a:effectLst/>
                        </a:rPr>
                        <a:t>1/10/2003 – 30/7/2010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nSpc>
                          <a:spcPct val="115000"/>
                        </a:lnSpc>
                        <a:spcAft>
                          <a:spcPts val="0"/>
                        </a:spcAft>
                      </a:pPr>
                      <a:r>
                        <a:rPr lang="en-ZA" sz="1800">
                          <a:effectLst/>
                        </a:rPr>
                        <a:t>SCM irregularities; Leases</a:t>
                      </a:r>
                    </a:p>
                    <a:p>
                      <a:pPr algn="just">
                        <a:lnSpc>
                          <a:spcPct val="115000"/>
                        </a:lnSpc>
                        <a:spcAft>
                          <a:spcPts val="0"/>
                        </a:spcAft>
                      </a:pPr>
                      <a:r>
                        <a:rPr lang="en-ZA" sz="1800">
                          <a:effectLst/>
                        </a:rPr>
                        <a:t>(Proc. has been extended by Proc R27 of 2015 – see 5 below)</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extLst>
                  <a:ext uri="{0D108BD9-81ED-4DB2-BD59-A6C34878D82A}">
                    <a16:rowId xmlns:a16="http://schemas.microsoft.com/office/drawing/2014/main" xmlns="" val="10001"/>
                  </a:ext>
                </a:extLst>
              </a:tr>
              <a:tr h="1288963">
                <a:tc>
                  <a:txBody>
                    <a:bodyPr/>
                    <a:lstStyle/>
                    <a:p>
                      <a:pPr algn="ctr">
                        <a:lnSpc>
                          <a:spcPct val="115000"/>
                        </a:lnSpc>
                        <a:spcAft>
                          <a:spcPts val="0"/>
                        </a:spcAft>
                      </a:pPr>
                      <a:r>
                        <a:rPr lang="en-ZA" sz="1800" dirty="0">
                          <a:effectLst/>
                        </a:rPr>
                        <a:t>2.</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a:effectLst/>
                        </a:rPr>
                        <a:t>R59 of 2013</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a:effectLst/>
                        </a:rPr>
                        <a:t>20/12/2013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a:effectLst/>
                        </a:rPr>
                        <a:t>1/1/2008 – 20/12/2013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a:effectLst/>
                        </a:rPr>
                        <a:t>Prestige project: Security </a:t>
                      </a:r>
                    </a:p>
                    <a:p>
                      <a:pPr algn="just">
                        <a:lnSpc>
                          <a:spcPct val="115000"/>
                        </a:lnSpc>
                        <a:spcAft>
                          <a:spcPts val="0"/>
                        </a:spcAft>
                      </a:pPr>
                      <a:r>
                        <a:rPr lang="en-ZA" sz="1800" dirty="0">
                          <a:effectLst/>
                        </a:rPr>
                        <a:t>Upgrades at President’s private residence at Nkandla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extLst>
                  <a:ext uri="{0D108BD9-81ED-4DB2-BD59-A6C34878D82A}">
                    <a16:rowId xmlns:a16="http://schemas.microsoft.com/office/drawing/2014/main" xmlns="" val="10002"/>
                  </a:ext>
                </a:extLst>
              </a:tr>
              <a:tr h="429655">
                <a:tc>
                  <a:txBody>
                    <a:bodyPr/>
                    <a:lstStyle/>
                    <a:p>
                      <a:pPr algn="ctr">
                        <a:lnSpc>
                          <a:spcPct val="115000"/>
                        </a:lnSpc>
                        <a:spcAft>
                          <a:spcPts val="0"/>
                        </a:spcAft>
                      </a:pPr>
                      <a:r>
                        <a:rPr lang="en-ZA" sz="1800" dirty="0">
                          <a:effectLst/>
                        </a:rPr>
                        <a:t>3.</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a:effectLst/>
                        </a:rPr>
                        <a:t>R59 of 2014</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a:effectLst/>
                        </a:rPr>
                        <a:t>27/8/2014</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a:effectLst/>
                        </a:rPr>
                        <a:t>1/1/2003 – 27/8/2014</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a:effectLst/>
                        </a:rPr>
                        <a:t>Lease Portfolio</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extLst>
                  <a:ext uri="{0D108BD9-81ED-4DB2-BD59-A6C34878D82A}">
                    <a16:rowId xmlns:a16="http://schemas.microsoft.com/office/drawing/2014/main" xmlns="" val="10003"/>
                  </a:ext>
                </a:extLst>
              </a:tr>
              <a:tr h="1074135">
                <a:tc>
                  <a:txBody>
                    <a:bodyPr/>
                    <a:lstStyle/>
                    <a:p>
                      <a:pPr algn="ctr">
                        <a:lnSpc>
                          <a:spcPct val="115000"/>
                        </a:lnSpc>
                        <a:spcAft>
                          <a:spcPts val="0"/>
                        </a:spcAft>
                      </a:pPr>
                      <a:r>
                        <a:rPr lang="en-ZA" sz="1800" dirty="0">
                          <a:effectLst/>
                        </a:rPr>
                        <a:t>4.</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nSpc>
                          <a:spcPct val="115000"/>
                        </a:lnSpc>
                        <a:spcAft>
                          <a:spcPts val="0"/>
                        </a:spcAft>
                      </a:pPr>
                      <a:r>
                        <a:rPr lang="en-ZA" sz="1800">
                          <a:effectLst/>
                        </a:rPr>
                        <a:t>R54 of 2014, amended by Proc R44 of 2015</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nSpc>
                          <a:spcPct val="115000"/>
                        </a:lnSpc>
                        <a:spcAft>
                          <a:spcPts val="0"/>
                        </a:spcAft>
                        <a:tabLst>
                          <a:tab pos="2971800" algn="ctr"/>
                          <a:tab pos="5943600" algn="r"/>
                        </a:tabLst>
                      </a:pPr>
                      <a:r>
                        <a:rPr lang="en-ZA" sz="1800">
                          <a:effectLst/>
                        </a:rPr>
                        <a:t>1/8/2014</a:t>
                      </a:r>
                    </a:p>
                    <a:p>
                      <a:pPr>
                        <a:lnSpc>
                          <a:spcPct val="115000"/>
                        </a:lnSpc>
                        <a:spcAft>
                          <a:spcPts val="0"/>
                        </a:spcAft>
                        <a:tabLst>
                          <a:tab pos="2971800" algn="ctr"/>
                          <a:tab pos="5943600" algn="r"/>
                        </a:tabLst>
                      </a:pPr>
                      <a:r>
                        <a:rPr lang="en-ZA" sz="1800">
                          <a:effectLst/>
                        </a:rPr>
                        <a:t> </a:t>
                      </a:r>
                    </a:p>
                    <a:p>
                      <a:pPr>
                        <a:lnSpc>
                          <a:spcPct val="115000"/>
                        </a:lnSpc>
                        <a:spcAft>
                          <a:spcPts val="0"/>
                        </a:spcAft>
                        <a:tabLst>
                          <a:tab pos="2971800" algn="ctr"/>
                          <a:tab pos="5943600" algn="r"/>
                        </a:tabLst>
                      </a:pPr>
                      <a:r>
                        <a:rPr lang="en-ZA" sz="1800">
                          <a:effectLst/>
                        </a:rPr>
                        <a:t>10/12/2015</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nSpc>
                          <a:spcPct val="115000"/>
                        </a:lnSpc>
                        <a:spcAft>
                          <a:spcPts val="0"/>
                        </a:spcAft>
                        <a:tabLst>
                          <a:tab pos="2971800" algn="ctr"/>
                          <a:tab pos="5943600" algn="r"/>
                        </a:tabLst>
                      </a:pPr>
                      <a:r>
                        <a:rPr lang="en-ZA" sz="1800" dirty="0">
                          <a:effectLst/>
                        </a:rPr>
                        <a:t>28/11/2007 – 1/8/2014</a:t>
                      </a:r>
                    </a:p>
                    <a:p>
                      <a:pPr>
                        <a:lnSpc>
                          <a:spcPct val="115000"/>
                        </a:lnSpc>
                        <a:spcAft>
                          <a:spcPts val="0"/>
                        </a:spcAft>
                        <a:tabLst>
                          <a:tab pos="2971800" algn="ctr"/>
                          <a:tab pos="5943600" algn="r"/>
                        </a:tabLst>
                      </a:pPr>
                      <a:r>
                        <a:rPr lang="en-ZA" sz="1800" dirty="0">
                          <a:effectLst/>
                        </a:rPr>
                        <a:t> </a:t>
                      </a:r>
                    </a:p>
                    <a:p>
                      <a:pPr>
                        <a:lnSpc>
                          <a:spcPct val="115000"/>
                        </a:lnSpc>
                        <a:spcAft>
                          <a:spcPts val="0"/>
                        </a:spcAft>
                        <a:tabLst>
                          <a:tab pos="2971800" algn="ctr"/>
                          <a:tab pos="5943600" algn="r"/>
                        </a:tabLst>
                      </a:pPr>
                      <a:r>
                        <a:rPr lang="en-ZA" sz="1800" dirty="0">
                          <a:effectLst/>
                        </a:rPr>
                        <a:t>14/3/2004 – 10/12/2015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a:effectLst/>
                        </a:rPr>
                        <a:t> </a:t>
                      </a:r>
                    </a:p>
                    <a:p>
                      <a:pPr algn="just">
                        <a:lnSpc>
                          <a:spcPct val="115000"/>
                        </a:lnSpc>
                        <a:spcAft>
                          <a:spcPts val="0"/>
                        </a:spcAft>
                      </a:pPr>
                      <a:r>
                        <a:rPr lang="en-ZA" sz="1800" dirty="0">
                          <a:effectLst/>
                        </a:rPr>
                        <a:t>Prestige Houses: W Cape</a:t>
                      </a:r>
                    </a:p>
                    <a:p>
                      <a:pPr algn="just">
                        <a:lnSpc>
                          <a:spcPct val="115000"/>
                        </a:lnSpc>
                        <a:spcAft>
                          <a:spcPts val="0"/>
                        </a:spcAft>
                      </a:pPr>
                      <a:r>
                        <a:rPr lang="en-ZA" sz="1800" dirty="0">
                          <a:effectLst/>
                        </a:rPr>
                        <a:t>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extLst>
                  <a:ext uri="{0D108BD9-81ED-4DB2-BD59-A6C34878D82A}">
                    <a16:rowId xmlns:a16="http://schemas.microsoft.com/office/drawing/2014/main" xmlns="" val="10004"/>
                  </a:ext>
                </a:extLst>
              </a:tr>
              <a:tr h="644481">
                <a:tc>
                  <a:txBody>
                    <a:bodyPr/>
                    <a:lstStyle/>
                    <a:p>
                      <a:pPr algn="ctr">
                        <a:lnSpc>
                          <a:spcPct val="115000"/>
                        </a:lnSpc>
                        <a:spcAft>
                          <a:spcPts val="0"/>
                        </a:spcAft>
                      </a:pPr>
                      <a:r>
                        <a:rPr lang="en-ZA" sz="1800" dirty="0">
                          <a:effectLst/>
                        </a:rPr>
                        <a:t>5.</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a:effectLst/>
                        </a:rPr>
                        <a:t>R27 of 2015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a:effectLst/>
                        </a:rPr>
                        <a:t>20/7/2015</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a:effectLst/>
                        </a:rPr>
                        <a:t>31/7/2010 – 20/7/2015</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a:effectLst/>
                        </a:rPr>
                        <a:t>Extension of </a:t>
                      </a:r>
                      <a:r>
                        <a:rPr lang="en-ZA" sz="1800" dirty="0" err="1">
                          <a:effectLst/>
                        </a:rPr>
                        <a:t>Proc</a:t>
                      </a:r>
                      <a:r>
                        <a:rPr lang="en-ZA" sz="1800" dirty="0">
                          <a:effectLst/>
                        </a:rPr>
                        <a:t> R38 of 2010 (See 1 above)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447981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4</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smtClean="0">
                <a:solidFill>
                  <a:schemeClr val="bg1"/>
                </a:solidFill>
                <a:ea typeface="Tahoma" pitchFamily="34" charset="0"/>
              </a:rPr>
              <a:t>Introduction cont. </a:t>
            </a:r>
            <a:endParaRPr lang="en-ZA" sz="2800" b="1" dirty="0">
              <a:solidFill>
                <a:schemeClr val="bg1"/>
              </a:solidFill>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ontent Placeholder 1"/>
          <p:cNvSpPr txBox="1">
            <a:spLocks/>
          </p:cNvSpPr>
          <p:nvPr/>
        </p:nvSpPr>
        <p:spPr>
          <a:xfrm>
            <a:off x="228600" y="1143000"/>
            <a:ext cx="11734800" cy="49831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i="1" dirty="0" smtClean="0">
                <a:latin typeface="Arial" pitchFamily="34" charset="0"/>
                <a:cs typeface="Arial" pitchFamily="34" charset="0"/>
              </a:rPr>
              <a:t>“</a:t>
            </a:r>
            <a:r>
              <a:rPr lang="en-ZA" dirty="0" smtClean="0"/>
              <a:t>….</a:t>
            </a:r>
            <a:r>
              <a:rPr lang="en-ZA" sz="2100" dirty="0" smtClean="0">
                <a:latin typeface="Arial" pitchFamily="34" charset="0"/>
                <a:cs typeface="Arial" pitchFamily="34" charset="0"/>
              </a:rPr>
              <a:t>up to R30bn is being lost annually to corruption in all spheres of government, emphasising the need for a tightening of systems</a:t>
            </a:r>
          </a:p>
          <a:p>
            <a:pPr marL="0" indent="0">
              <a:buFont typeface="Arial" panose="020B0604020202020204" pitchFamily="34" charset="0"/>
              <a:buNone/>
            </a:pPr>
            <a:endParaRPr lang="en-ZA" sz="2100" dirty="0" smtClean="0">
              <a:latin typeface="Arial" pitchFamily="34" charset="0"/>
              <a:cs typeface="Arial" pitchFamily="34" charset="0"/>
            </a:endParaRPr>
          </a:p>
          <a:p>
            <a:r>
              <a:rPr lang="en-ZA" sz="2100" dirty="0" smtClean="0">
                <a:latin typeface="Arial" pitchFamily="34" charset="0"/>
                <a:cs typeface="Arial" pitchFamily="34" charset="0"/>
              </a:rPr>
              <a:t>Review of R500bn on goods and services and construction work in the 2013-14 fiscal year revealed the following:</a:t>
            </a:r>
          </a:p>
          <a:p>
            <a:pPr lvl="1"/>
            <a:r>
              <a:rPr lang="en-ZA" sz="2100" dirty="0" smtClean="0">
                <a:latin typeface="Arial" pitchFamily="34" charset="0"/>
                <a:cs typeface="Arial" pitchFamily="34" charset="0"/>
              </a:rPr>
              <a:t>staff did not understand the importance of what they did; </a:t>
            </a:r>
          </a:p>
          <a:p>
            <a:pPr lvl="1"/>
            <a:r>
              <a:rPr lang="en-ZA" sz="2100" dirty="0" smtClean="0">
                <a:latin typeface="Arial" pitchFamily="34" charset="0"/>
                <a:cs typeface="Arial" pitchFamily="34" charset="0"/>
              </a:rPr>
              <a:t>inadequate skills;</a:t>
            </a:r>
          </a:p>
          <a:p>
            <a:pPr lvl="1"/>
            <a:r>
              <a:rPr lang="en-ZA" sz="2100" dirty="0" smtClean="0">
                <a:latin typeface="Arial" pitchFamily="34" charset="0"/>
                <a:cs typeface="Arial" pitchFamily="34" charset="0"/>
              </a:rPr>
              <a:t>high staff turnover; </a:t>
            </a:r>
          </a:p>
          <a:p>
            <a:pPr lvl="1"/>
            <a:r>
              <a:rPr lang="en-ZA" sz="2100" dirty="0" smtClean="0">
                <a:latin typeface="Arial" pitchFamily="34" charset="0"/>
                <a:cs typeface="Arial" pitchFamily="34" charset="0"/>
              </a:rPr>
              <a:t>no separation of responsibilities between technocrats and political office-bearers; </a:t>
            </a:r>
          </a:p>
          <a:p>
            <a:pPr lvl="1"/>
            <a:r>
              <a:rPr lang="en-ZA" sz="2100" dirty="0" smtClean="0">
                <a:latin typeface="Arial" pitchFamily="34" charset="0"/>
                <a:cs typeface="Arial" pitchFamily="34" charset="0"/>
              </a:rPr>
              <a:t>no consequences for those who failed to perform appropriately; </a:t>
            </a:r>
          </a:p>
          <a:p>
            <a:pPr lvl="1"/>
            <a:r>
              <a:rPr lang="en-ZA" sz="2100" dirty="0" smtClean="0">
                <a:latin typeface="Arial" pitchFamily="34" charset="0"/>
                <a:cs typeface="Arial" pitchFamily="34" charset="0"/>
              </a:rPr>
              <a:t>cumbersome regulations and policies; </a:t>
            </a:r>
          </a:p>
          <a:p>
            <a:pPr lvl="1"/>
            <a:r>
              <a:rPr lang="en-ZA" sz="2100" dirty="0" smtClean="0">
                <a:latin typeface="Arial" pitchFamily="34" charset="0"/>
                <a:cs typeface="Arial" pitchFamily="34" charset="0"/>
              </a:rPr>
              <a:t>difficulty of balancing transformation with getting work of the right quality at the best prices, on time.</a:t>
            </a:r>
          </a:p>
          <a:p>
            <a:pPr marL="0" indent="0" algn="just">
              <a:buFont typeface="Arial" panose="020B0604020202020204" pitchFamily="34" charset="0"/>
              <a:buNone/>
            </a:pPr>
            <a:endParaRPr lang="en-ZA" sz="1800" dirty="0">
              <a:latin typeface="Arial" pitchFamily="34" charset="0"/>
              <a:cs typeface="Arial" pitchFamily="34" charset="0"/>
            </a:endParaRPr>
          </a:p>
        </p:txBody>
      </p:sp>
    </p:spTree>
    <p:extLst>
      <p:ext uri="{BB962C8B-B14F-4D97-AF65-F5344CB8AC3E}">
        <p14:creationId xmlns:p14="http://schemas.microsoft.com/office/powerpoint/2010/main" xmlns="" val="18900307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40</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ea typeface="Tahoma" pitchFamily="34" charset="0"/>
              </a:rPr>
              <a:t>XXXXXXXXXXXXXXX</a:t>
            </a:r>
            <a:endParaRPr lang="en-ZA" sz="2400" b="1" dirty="0">
              <a:solidFill>
                <a:schemeClr val="bg1"/>
              </a:solidFill>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1699182975"/>
              </p:ext>
            </p:extLst>
          </p:nvPr>
        </p:nvGraphicFramePr>
        <p:xfrm>
          <a:off x="152400" y="914400"/>
          <a:ext cx="11887201" cy="5462368"/>
        </p:xfrm>
        <a:graphic>
          <a:graphicData uri="http://schemas.openxmlformats.org/drawingml/2006/table">
            <a:tbl>
              <a:tblPr firstRow="1" firstCol="1" bandRow="1">
                <a:tableStyleId>{9DCAF9ED-07DC-4A11-8D7F-57B35C25682E}</a:tableStyleId>
              </a:tblPr>
              <a:tblGrid>
                <a:gridCol w="3733801"/>
                <a:gridCol w="1447800"/>
                <a:gridCol w="1524000"/>
                <a:gridCol w="1371600"/>
                <a:gridCol w="1295400"/>
                <a:gridCol w="1295400"/>
                <a:gridCol w="1219200"/>
              </a:tblGrid>
              <a:tr h="838200">
                <a:tc>
                  <a:txBody>
                    <a:bodyPr/>
                    <a:lstStyle/>
                    <a:p>
                      <a:pPr marL="0" marR="0" algn="ctr">
                        <a:spcBef>
                          <a:spcPts val="0"/>
                        </a:spcBef>
                        <a:spcAft>
                          <a:spcPts val="0"/>
                        </a:spcAft>
                      </a:pPr>
                      <a:r>
                        <a:rPr lang="en-ZA" sz="700" dirty="0">
                          <a:effectLst/>
                        </a:rPr>
                        <a:t> </a:t>
                      </a:r>
                      <a:r>
                        <a:rPr lang="en-ZA" sz="700" dirty="0" smtClean="0">
                          <a:effectLst/>
                        </a:rPr>
                        <a:t> </a:t>
                      </a:r>
                      <a:endParaRPr lang="en-US" sz="11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rPr>
                        <a:t>Proc. </a:t>
                      </a:r>
                      <a:r>
                        <a:rPr lang="en-ZA" sz="1500" dirty="0">
                          <a:effectLst/>
                        </a:rPr>
                        <a:t>R38 of 2010 – SCM/Leases</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rPr>
                        <a:t>Proc. </a:t>
                      </a:r>
                      <a:r>
                        <a:rPr lang="en-ZA" sz="1500" dirty="0">
                          <a:effectLst/>
                        </a:rPr>
                        <a:t>R27 of 2015 – extension of R38 of 2010</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rPr>
                        <a:t>Proc. </a:t>
                      </a:r>
                      <a:r>
                        <a:rPr lang="en-ZA" sz="1500" dirty="0">
                          <a:effectLst/>
                        </a:rPr>
                        <a:t>R59 of 2013 </a:t>
                      </a:r>
                      <a:r>
                        <a:rPr lang="en-ZA" sz="1500" dirty="0" smtClean="0">
                          <a:effectLst/>
                        </a:rPr>
                        <a:t>– </a:t>
                      </a:r>
                      <a:r>
                        <a:rPr lang="en-ZA" sz="1500" dirty="0">
                          <a:effectLst/>
                        </a:rPr>
                        <a:t>Nkandla</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rPr>
                        <a:t>Proc. </a:t>
                      </a:r>
                      <a:r>
                        <a:rPr lang="en-ZA" sz="1500" dirty="0">
                          <a:effectLst/>
                        </a:rPr>
                        <a:t>R59 of 2014 - Leases</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rPr>
                        <a:t>Proc. </a:t>
                      </a:r>
                      <a:r>
                        <a:rPr lang="en-ZA" sz="1500" dirty="0">
                          <a:effectLst/>
                        </a:rPr>
                        <a:t>R54 of 2014 -Prestige </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rPr>
                        <a:t> </a:t>
                      </a:r>
                      <a:endParaRPr lang="en-US" sz="1500" dirty="0">
                        <a:effectLst/>
                      </a:endParaRPr>
                    </a:p>
                    <a:p>
                      <a:pPr marL="0" marR="0" algn="ctr">
                        <a:spcBef>
                          <a:spcPts val="0"/>
                        </a:spcBef>
                        <a:spcAft>
                          <a:spcPts val="0"/>
                        </a:spcAft>
                      </a:pPr>
                      <a:r>
                        <a:rPr lang="en-ZA" sz="1500" dirty="0">
                          <a:effectLst/>
                        </a:rPr>
                        <a:t>TOTAL</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tr>
              <a:tr h="251187">
                <a:tc>
                  <a:txBody>
                    <a:bodyPr/>
                    <a:lstStyle/>
                    <a:p>
                      <a:pPr marL="0" marR="0" algn="ctr">
                        <a:spcBef>
                          <a:spcPts val="0"/>
                        </a:spcBef>
                        <a:spcAft>
                          <a:spcPts val="0"/>
                        </a:spcAft>
                      </a:pPr>
                      <a:r>
                        <a:rPr lang="en-ZA" sz="1600" b="1" kern="1200" dirty="0">
                          <a:solidFill>
                            <a:schemeClr val="accent2"/>
                          </a:solidFill>
                          <a:effectLst/>
                          <a:latin typeface="+mn-lt"/>
                          <a:ea typeface="+mn-ea"/>
                          <a:cs typeface="+mn-cs"/>
                        </a:rPr>
                        <a:t>Investigations</a:t>
                      </a:r>
                      <a:endParaRPr lang="en-US" sz="1600" b="1" kern="1200" dirty="0">
                        <a:solidFill>
                          <a:schemeClr val="accent2"/>
                        </a:solidFill>
                        <a:effectLst/>
                        <a:latin typeface="+mn-lt"/>
                        <a:ea typeface="+mn-ea"/>
                        <a:cs typeface="+mn-cs"/>
                      </a:endParaRPr>
                    </a:p>
                  </a:txBody>
                  <a:tcPr marL="62094" marR="62094" marT="0" marB="0"/>
                </a:tc>
                <a:tc>
                  <a:txBody>
                    <a:bodyPr/>
                    <a:lstStyle/>
                    <a:p>
                      <a:pPr marL="0" marR="0" algn="ctr">
                        <a:spcBef>
                          <a:spcPts val="0"/>
                        </a:spcBef>
                        <a:spcAft>
                          <a:spcPts val="0"/>
                        </a:spcAft>
                      </a:pP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tr>
              <a:tr h="251187">
                <a:tc>
                  <a:txBody>
                    <a:bodyPr/>
                    <a:lstStyle/>
                    <a:p>
                      <a:pPr marL="0" marR="0">
                        <a:spcBef>
                          <a:spcPts val="0"/>
                        </a:spcBef>
                        <a:spcAft>
                          <a:spcPts val="0"/>
                        </a:spcAft>
                      </a:pPr>
                      <a:r>
                        <a:rPr lang="en-ZA" sz="1600" dirty="0">
                          <a:effectLst/>
                        </a:rPr>
                        <a:t>Finalised</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97</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30</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1</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kumimoji="0" lang="en-ZA" sz="1600" u="none" strike="noStrike" kern="1200" cap="none" spc="0" normalizeH="0" baseline="0" noProof="0" dirty="0" smtClean="0">
                          <a:ln>
                            <a:noFill/>
                          </a:ln>
                          <a:effectLst/>
                          <a:uLnTx/>
                          <a:uFillTx/>
                        </a:rPr>
                        <a:t>1,020</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11</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tabLst>
                          <a:tab pos="361950" algn="l"/>
                          <a:tab pos="561340" algn="ctr"/>
                        </a:tabLst>
                      </a:pPr>
                      <a:r>
                        <a:rPr lang="en-ZA" sz="1600" dirty="0" smtClean="0">
                          <a:effectLst/>
                        </a:rPr>
                        <a:t>1,159</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r>
              <a:tr h="251187">
                <a:tc>
                  <a:txBody>
                    <a:bodyPr/>
                    <a:lstStyle/>
                    <a:p>
                      <a:pPr marL="0" marR="0">
                        <a:spcBef>
                          <a:spcPts val="0"/>
                        </a:spcBef>
                        <a:spcAft>
                          <a:spcPts val="0"/>
                        </a:spcAft>
                      </a:pPr>
                      <a:r>
                        <a:rPr lang="en-ZA" sz="1600" dirty="0">
                          <a:effectLst/>
                        </a:rPr>
                        <a:t>Pending</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US"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4</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4</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r>
              <a:tr h="251187">
                <a:tc>
                  <a:txBody>
                    <a:bodyPr/>
                    <a:lstStyle/>
                    <a:p>
                      <a:pPr marL="0" marR="0">
                        <a:spcBef>
                          <a:spcPts val="0"/>
                        </a:spcBef>
                        <a:spcAft>
                          <a:spcPts val="0"/>
                        </a:spcAft>
                      </a:pPr>
                      <a:r>
                        <a:rPr lang="en-ZA" sz="1600" dirty="0">
                          <a:effectLst/>
                        </a:rPr>
                        <a:t>Outstanding</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19</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1142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1161</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r>
              <a:tr h="251187">
                <a:tc>
                  <a:txBody>
                    <a:bodyPr/>
                    <a:lstStyle/>
                    <a:p>
                      <a:pPr marL="0" marR="0" algn="ctr">
                        <a:spcBef>
                          <a:spcPts val="0"/>
                        </a:spcBef>
                        <a:spcAft>
                          <a:spcPts val="0"/>
                        </a:spcAft>
                      </a:pPr>
                      <a:r>
                        <a:rPr lang="en-ZA" sz="1600" dirty="0">
                          <a:effectLst/>
                        </a:rPr>
                        <a:t>TOTAL</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97</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49</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1</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2,162</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15</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tabLst>
                          <a:tab pos="409575" algn="l"/>
                          <a:tab pos="561340" algn="ctr"/>
                        </a:tabLst>
                      </a:pPr>
                      <a:r>
                        <a:rPr lang="en-ZA" sz="1600" dirty="0" smtClean="0">
                          <a:effectLst/>
                        </a:rPr>
                        <a:t>2,324</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r>
              <a:tr h="251187">
                <a:tc>
                  <a:txBody>
                    <a:bodyPr/>
                    <a:lstStyle/>
                    <a:p>
                      <a:pPr marL="0" marR="0" algn="ctr">
                        <a:spcBef>
                          <a:spcPts val="0"/>
                        </a:spcBef>
                        <a:spcAft>
                          <a:spcPts val="0"/>
                        </a:spcAft>
                      </a:pP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r>
              <a:tr h="251187">
                <a:tc>
                  <a:txBody>
                    <a:bodyPr/>
                    <a:lstStyle/>
                    <a:p>
                      <a:pPr marL="0" marR="0" algn="ctr">
                        <a:spcBef>
                          <a:spcPts val="0"/>
                        </a:spcBef>
                        <a:spcAft>
                          <a:spcPts val="0"/>
                        </a:spcAft>
                      </a:pPr>
                      <a:r>
                        <a:rPr lang="en-ZA" sz="1600" dirty="0">
                          <a:solidFill>
                            <a:schemeClr val="accent2"/>
                          </a:solidFill>
                          <a:effectLst/>
                        </a:rPr>
                        <a:t>Disciplinary Action</a:t>
                      </a:r>
                      <a:endParaRPr lang="en-US" sz="1600" dirty="0">
                        <a:solidFill>
                          <a:schemeClr val="accent2"/>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r>
              <a:tr h="502373">
                <a:tc>
                  <a:txBody>
                    <a:bodyPr/>
                    <a:lstStyle/>
                    <a:p>
                      <a:pPr marL="0" marR="0" algn="l">
                        <a:spcBef>
                          <a:spcPts val="0"/>
                        </a:spcBef>
                        <a:spcAft>
                          <a:spcPts val="0"/>
                        </a:spcAft>
                      </a:pPr>
                      <a:r>
                        <a:rPr lang="en-ZA" sz="1600" dirty="0">
                          <a:effectLst/>
                        </a:rPr>
                        <a:t>Finalised (Resigned/retired/died before sanction)</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2</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kumimoji="0" lang="en-ZA" sz="1600" u="none" strike="noStrike" kern="1200" cap="none" spc="0" normalizeH="0" baseline="0" noProof="0" dirty="0" smtClean="0">
                          <a:ln>
                            <a:noFill/>
                          </a:ln>
                          <a:effectLst/>
                          <a:uLnTx/>
                          <a:uFillTx/>
                        </a:rPr>
                        <a:t>2</a:t>
                      </a:r>
                      <a:endParaRPr kumimoji="0" lang="en-US" sz="1600" u="none" strike="noStrike" kern="1200" cap="none" spc="0" normalizeH="0" baseline="0" noProof="0" dirty="0" smtClean="0">
                        <a:ln>
                          <a:noFill/>
                        </a:ln>
                        <a:effectLst/>
                        <a:uLnTx/>
                        <a:uFillTx/>
                      </a:endParaRPr>
                    </a:p>
                    <a:p>
                      <a:pPr marL="0" marR="0" algn="ctr">
                        <a:spcBef>
                          <a:spcPts val="0"/>
                        </a:spcBef>
                        <a:spcAft>
                          <a:spcPts val="0"/>
                        </a:spcAft>
                      </a:pP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1</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1</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6</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r>
              <a:tr h="251187">
                <a:tc>
                  <a:txBody>
                    <a:bodyPr/>
                    <a:lstStyle/>
                    <a:p>
                      <a:pPr marL="0" marR="0">
                        <a:spcBef>
                          <a:spcPts val="0"/>
                        </a:spcBef>
                        <a:spcAft>
                          <a:spcPts val="0"/>
                        </a:spcAft>
                      </a:pPr>
                      <a:r>
                        <a:rPr lang="en-ZA" sz="1600" dirty="0">
                          <a:effectLst/>
                        </a:rPr>
                        <a:t>Finalised (Verbal warning)</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3</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3</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r>
              <a:tr h="251187">
                <a:tc>
                  <a:txBody>
                    <a:bodyPr/>
                    <a:lstStyle/>
                    <a:p>
                      <a:pPr marL="0" marR="0">
                        <a:spcBef>
                          <a:spcPts val="0"/>
                        </a:spcBef>
                        <a:spcAft>
                          <a:spcPts val="0"/>
                        </a:spcAft>
                      </a:pPr>
                      <a:r>
                        <a:rPr lang="en-ZA" sz="1600" dirty="0">
                          <a:effectLst/>
                        </a:rPr>
                        <a:t>Finalised (Written warning)</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7</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US" sz="1600" dirty="0" smtClean="0">
                          <a:effectLst/>
                        </a:rPr>
                        <a:t>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4</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2</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15</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r>
              <a:tr h="251187">
                <a:tc>
                  <a:txBody>
                    <a:bodyPr/>
                    <a:lstStyle/>
                    <a:p>
                      <a:pPr marL="0" marR="0">
                        <a:spcBef>
                          <a:spcPts val="0"/>
                        </a:spcBef>
                        <a:spcAft>
                          <a:spcPts val="0"/>
                        </a:spcAft>
                      </a:pPr>
                      <a:r>
                        <a:rPr lang="en-ZA" sz="1600" dirty="0">
                          <a:effectLst/>
                        </a:rPr>
                        <a:t>Finalised (Final written warning)</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3</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2</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3</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8</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r>
              <a:tr h="502373">
                <a:tc>
                  <a:txBody>
                    <a:bodyPr/>
                    <a:lstStyle/>
                    <a:p>
                      <a:pPr marL="0" marR="0">
                        <a:spcBef>
                          <a:spcPts val="0"/>
                        </a:spcBef>
                        <a:spcAft>
                          <a:spcPts val="0"/>
                        </a:spcAft>
                      </a:pPr>
                      <a:r>
                        <a:rPr lang="en-ZA" sz="1600" dirty="0">
                          <a:effectLst/>
                        </a:rPr>
                        <a:t>Finalised (Final written warning and suspension without pay)</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r>
                        <a:rPr lang="en-ZA" sz="1600" dirty="0">
                          <a:effectLst/>
                        </a:rPr>
                        <a:t> </a:t>
                      </a:r>
                      <a:endParaRPr lang="en-US" sz="1600" dirty="0">
                        <a:effectLst/>
                      </a:endParaRPr>
                    </a:p>
                    <a:p>
                      <a:pPr marL="0" marR="0" algn="ctr">
                        <a:spcBef>
                          <a:spcPts val="0"/>
                        </a:spcBef>
                        <a:spcAft>
                          <a:spcPts val="0"/>
                        </a:spcAft>
                      </a:pP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6</a:t>
                      </a:r>
                      <a:endParaRPr lang="en-US" sz="1600" dirty="0">
                        <a:effectLst/>
                      </a:endParaRPr>
                    </a:p>
                    <a:p>
                      <a:pPr marL="0" marR="0" algn="ctr">
                        <a:spcBef>
                          <a:spcPts val="0"/>
                        </a:spcBef>
                        <a:spcAft>
                          <a:spcPts val="0"/>
                        </a:spcAf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5</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11</a:t>
                      </a: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tr>
              <a:tr h="353992">
                <a:tc>
                  <a:txBody>
                    <a:bodyPr/>
                    <a:lstStyle/>
                    <a:p>
                      <a:pPr marL="0" marR="0">
                        <a:spcBef>
                          <a:spcPts val="0"/>
                        </a:spcBef>
                        <a:spcAft>
                          <a:spcPts val="0"/>
                        </a:spcAft>
                      </a:pPr>
                      <a:r>
                        <a:rPr lang="en-ZA" sz="1600" dirty="0">
                          <a:effectLst/>
                        </a:rPr>
                        <a:t>Pending</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US" sz="1600" dirty="0" smtClean="0">
                          <a:effectLst/>
                        </a:rPr>
                        <a:t>2</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US" sz="1600" dirty="0" smtClean="0">
                          <a:effectLst/>
                        </a:rPr>
                        <a:t>1</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3</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6</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12</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r>
              <a:tr h="502373">
                <a:tc>
                  <a:txBody>
                    <a:bodyPr/>
                    <a:lstStyle/>
                    <a:p>
                      <a:pPr marL="0" marR="0">
                        <a:spcBef>
                          <a:spcPts val="0"/>
                        </a:spcBef>
                        <a:spcAft>
                          <a:spcPts val="0"/>
                        </a:spcAft>
                      </a:pPr>
                      <a:r>
                        <a:rPr lang="en-ZA" sz="1600" dirty="0">
                          <a:effectLst/>
                        </a:rPr>
                        <a:t>Insufficient evidence to prove misconduct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1</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7</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3</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11</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r>
              <a:tr h="251187">
                <a:tc>
                  <a:txBody>
                    <a:bodyPr/>
                    <a:lstStyle/>
                    <a:p>
                      <a:pPr marL="0" marR="0">
                        <a:spcBef>
                          <a:spcPts val="0"/>
                        </a:spcBef>
                        <a:spcAft>
                          <a:spcPts val="0"/>
                        </a:spcAft>
                      </a:pPr>
                      <a:r>
                        <a:rPr lang="en-ZA" sz="1600" dirty="0">
                          <a:effectLst/>
                        </a:rPr>
                        <a:t>Finalised (Dismissed)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US" sz="1600" dirty="0" smtClean="0">
                          <a:effectLst/>
                        </a:rPr>
                        <a:t>6</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6</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r>
            </a:tbl>
          </a:graphicData>
        </a:graphic>
      </p:graphicFrame>
    </p:spTree>
    <p:extLst>
      <p:ext uri="{BB962C8B-B14F-4D97-AF65-F5344CB8AC3E}">
        <p14:creationId xmlns:p14="http://schemas.microsoft.com/office/powerpoint/2010/main" xmlns="" val="26263730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41</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ea typeface="Tahoma" pitchFamily="34" charset="0"/>
              </a:rPr>
              <a:t>XXXXXXXXXXXXXXX</a:t>
            </a:r>
            <a:endParaRPr lang="en-ZA" sz="2400" b="1" dirty="0">
              <a:solidFill>
                <a:schemeClr val="bg1"/>
              </a:solidFill>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2968606474"/>
              </p:ext>
            </p:extLst>
          </p:nvPr>
        </p:nvGraphicFramePr>
        <p:xfrm>
          <a:off x="7862" y="990600"/>
          <a:ext cx="12184137" cy="5433550"/>
        </p:xfrm>
        <a:graphic>
          <a:graphicData uri="http://schemas.openxmlformats.org/drawingml/2006/table">
            <a:tbl>
              <a:tblPr firstRow="1" firstCol="1" bandRow="1">
                <a:tableStyleId>{9DCAF9ED-07DC-4A11-8D7F-57B35C25682E}</a:tableStyleId>
              </a:tblPr>
              <a:tblGrid>
                <a:gridCol w="3236481"/>
                <a:gridCol w="1784857"/>
                <a:gridCol w="1143000"/>
                <a:gridCol w="1545971"/>
                <a:gridCol w="1491276"/>
                <a:gridCol w="1491276"/>
                <a:gridCol w="1491276"/>
              </a:tblGrid>
              <a:tr h="990600">
                <a:tc>
                  <a:txBody>
                    <a:bodyPr/>
                    <a:lstStyle/>
                    <a:p>
                      <a:pPr marL="0" marR="0" algn="ctr">
                        <a:spcBef>
                          <a:spcPts val="0"/>
                        </a:spcBef>
                        <a:spcAft>
                          <a:spcPts val="0"/>
                        </a:spcAft>
                      </a:pPr>
                      <a:r>
                        <a:rPr lang="en-ZA" sz="700" dirty="0">
                          <a:effectLst/>
                          <a:latin typeface="+mn-lt"/>
                        </a:rPr>
                        <a:t> </a:t>
                      </a:r>
                      <a:r>
                        <a:rPr lang="en-ZA" sz="700" dirty="0" smtClean="0">
                          <a:effectLst/>
                          <a:latin typeface="+mn-lt"/>
                        </a:rPr>
                        <a:t> </a:t>
                      </a:r>
                      <a:endParaRPr lang="en-US" sz="11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Proc. </a:t>
                      </a:r>
                      <a:r>
                        <a:rPr lang="en-ZA" sz="1500" dirty="0">
                          <a:effectLst/>
                          <a:latin typeface="+mn-lt"/>
                        </a:rPr>
                        <a:t>R38 of 2010 – SCM/Leases</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Proc. </a:t>
                      </a:r>
                      <a:r>
                        <a:rPr lang="en-ZA" sz="1500" dirty="0">
                          <a:effectLst/>
                          <a:latin typeface="+mn-lt"/>
                        </a:rPr>
                        <a:t>R27 of 2015 – extension of R38 of 2010</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Proc. </a:t>
                      </a:r>
                      <a:r>
                        <a:rPr lang="en-ZA" sz="1500" dirty="0">
                          <a:effectLst/>
                          <a:latin typeface="+mn-lt"/>
                        </a:rPr>
                        <a:t>R59 of 2013 - Nkandla</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Proc. </a:t>
                      </a:r>
                      <a:r>
                        <a:rPr lang="en-ZA" sz="1500" dirty="0">
                          <a:effectLst/>
                          <a:latin typeface="+mn-lt"/>
                        </a:rPr>
                        <a:t>R59 of 2014 - Leases</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Proc. </a:t>
                      </a:r>
                      <a:r>
                        <a:rPr lang="en-ZA" sz="1500" dirty="0">
                          <a:effectLst/>
                          <a:latin typeface="+mn-lt"/>
                        </a:rPr>
                        <a:t>R54 of 2014 -Prestige </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ndParaRPr>
                    </a:p>
                    <a:p>
                      <a:pPr marL="0" marR="0" algn="ctr">
                        <a:spcBef>
                          <a:spcPts val="0"/>
                        </a:spcBef>
                        <a:spcAft>
                          <a:spcPts val="0"/>
                        </a:spcAft>
                      </a:pPr>
                      <a:r>
                        <a:rPr lang="en-ZA" sz="1500" dirty="0">
                          <a:effectLst/>
                          <a:latin typeface="+mn-lt"/>
                        </a:rPr>
                        <a:t>TOTAL</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tr>
              <a:tr h="232890">
                <a:tc>
                  <a:txBody>
                    <a:bodyPr/>
                    <a:lstStyle/>
                    <a:p>
                      <a:pPr marL="0" marR="0" algn="ctr">
                        <a:spcBef>
                          <a:spcPts val="0"/>
                        </a:spcBef>
                        <a:spcAft>
                          <a:spcPts val="0"/>
                        </a:spcAft>
                      </a:pPr>
                      <a:r>
                        <a:rPr lang="en-ZA" sz="1600" dirty="0">
                          <a:solidFill>
                            <a:schemeClr val="accent2"/>
                          </a:solidFill>
                          <a:effectLst/>
                          <a:latin typeface="+mn-lt"/>
                        </a:rPr>
                        <a:t>Disciplinary Action</a:t>
                      </a:r>
                      <a:endParaRPr lang="en-US" sz="1600" dirty="0">
                        <a:solidFill>
                          <a:schemeClr val="accent2"/>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latin typeface="+mn-lt"/>
                        </a:rPr>
                        <a:t> </a:t>
                      </a: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latin typeface="+mn-lt"/>
                        </a:rPr>
                        <a:t> </a:t>
                      </a: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latin typeface="+mn-lt"/>
                        </a:rPr>
                        <a:t> </a:t>
                      </a: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latin typeface="+mn-lt"/>
                        </a:rPr>
                        <a:t> </a:t>
                      </a: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latin typeface="+mn-lt"/>
                        </a:rPr>
                        <a:t> </a:t>
                      </a: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spcBef>
                          <a:spcPts val="0"/>
                        </a:spcBef>
                        <a:spcAft>
                          <a:spcPts val="0"/>
                        </a:spcAft>
                      </a:pPr>
                      <a:r>
                        <a:rPr lang="en-ZA" sz="1600" dirty="0">
                          <a:effectLst/>
                          <a:latin typeface="+mn-lt"/>
                        </a:rPr>
                        <a:t> </a:t>
                      </a: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tr>
              <a:tr h="232890">
                <a:tc>
                  <a:txBody>
                    <a:bodyPr/>
                    <a:lstStyle/>
                    <a:p>
                      <a:pPr marL="0" marR="0">
                        <a:spcBef>
                          <a:spcPts val="0"/>
                        </a:spcBef>
                        <a:spcAft>
                          <a:spcPts val="0"/>
                        </a:spcAft>
                      </a:pPr>
                      <a:r>
                        <a:rPr lang="en-ZA" sz="1500" dirty="0">
                          <a:effectLst/>
                          <a:latin typeface="+mn-lt"/>
                        </a:rPr>
                        <a:t>Found not guilty</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2</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2</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r>
              <a:tr h="232890">
                <a:tc>
                  <a:txBody>
                    <a:bodyPr/>
                    <a:lstStyle/>
                    <a:p>
                      <a:pPr marL="0" marR="0">
                        <a:spcBef>
                          <a:spcPts val="0"/>
                        </a:spcBef>
                        <a:spcAft>
                          <a:spcPts val="0"/>
                        </a:spcAft>
                      </a:pPr>
                      <a:r>
                        <a:rPr lang="en-ZA" sz="1500" dirty="0">
                          <a:effectLst/>
                          <a:latin typeface="+mn-lt"/>
                        </a:rPr>
                        <a:t>Settled – hearings called off</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r>
                        <a:rPr lang="en-ZA" sz="1500" dirty="0" smtClean="0">
                          <a:effectLst/>
                          <a:latin typeface="+mn-lt"/>
                        </a:rPr>
                        <a:t>-</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r>
                        <a:rPr lang="en-ZA" sz="1500" dirty="0" smtClean="0">
                          <a:effectLst/>
                          <a:latin typeface="+mn-lt"/>
                        </a:rPr>
                        <a:t>-</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r>
                        <a:rPr lang="en-ZA" sz="1500" dirty="0" smtClean="0">
                          <a:effectLst/>
                          <a:latin typeface="+mn-lt"/>
                        </a:rPr>
                        <a:t>-</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r>
                        <a:rPr lang="en-ZA" sz="1500" dirty="0" smtClean="0">
                          <a:effectLst/>
                          <a:latin typeface="+mn-lt"/>
                        </a:rPr>
                        <a:t>-</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r>
              <a:tr h="232890">
                <a:tc>
                  <a:txBody>
                    <a:bodyPr/>
                    <a:lstStyle/>
                    <a:p>
                      <a:pPr marL="0" marR="0" algn="ctr">
                        <a:spcBef>
                          <a:spcPts val="0"/>
                        </a:spcBef>
                        <a:spcAft>
                          <a:spcPts val="0"/>
                        </a:spcAft>
                      </a:pPr>
                      <a:r>
                        <a:rPr lang="en-ZA" sz="1500" dirty="0" smtClean="0">
                          <a:effectLst/>
                          <a:latin typeface="+mn-lt"/>
                        </a:rPr>
                        <a:t>TOTAL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24</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10</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13</a:t>
                      </a:r>
                      <a:endParaRPr lang="en-US" sz="15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24</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3</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74</a:t>
                      </a:r>
                      <a:endParaRPr lang="en-US" sz="15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r>
              <a:tr h="232890">
                <a:tc>
                  <a:txBody>
                    <a:bodyPr/>
                    <a:lstStyle/>
                    <a:p>
                      <a:pPr marL="0" marR="0">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r>
              <a:tr h="233551">
                <a:tc>
                  <a:txBody>
                    <a:bodyPr/>
                    <a:lstStyle/>
                    <a:p>
                      <a:pPr marL="0" marR="0" algn="ctr">
                        <a:spcBef>
                          <a:spcPts val="0"/>
                        </a:spcBef>
                        <a:spcAft>
                          <a:spcPts val="0"/>
                        </a:spcAft>
                      </a:pPr>
                      <a:r>
                        <a:rPr lang="en-ZA" sz="1500" dirty="0">
                          <a:solidFill>
                            <a:schemeClr val="accent2"/>
                          </a:solidFill>
                          <a:effectLst/>
                          <a:latin typeface="+mn-lt"/>
                        </a:rPr>
                        <a:t>Civil Action</a:t>
                      </a:r>
                      <a:endParaRPr lang="en-US" sz="1500" dirty="0">
                        <a:solidFill>
                          <a:schemeClr val="accent2"/>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r>
              <a:tr h="465781">
                <a:tc>
                  <a:txBody>
                    <a:bodyPr/>
                    <a:lstStyle/>
                    <a:p>
                      <a:pPr marL="0" marR="0">
                        <a:spcBef>
                          <a:spcPts val="0"/>
                        </a:spcBef>
                        <a:spcAft>
                          <a:spcPts val="0"/>
                        </a:spcAft>
                      </a:pPr>
                      <a:r>
                        <a:rPr lang="en-ZA" sz="1500" dirty="0">
                          <a:effectLst/>
                          <a:latin typeface="+mn-lt"/>
                        </a:rPr>
                        <a:t>Finalised (AOD’s signed)</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4 </a:t>
                      </a:r>
                      <a:endParaRPr lang="en-ZA" sz="1500" dirty="0" smtClean="0">
                        <a:effectLst/>
                        <a:latin typeface="+mn-lt"/>
                      </a:endParaRPr>
                    </a:p>
                    <a:p>
                      <a:pPr marL="0" marR="0" algn="ctr">
                        <a:spcBef>
                          <a:spcPts val="0"/>
                        </a:spcBef>
                        <a:spcAft>
                          <a:spcPts val="0"/>
                        </a:spcAft>
                      </a:pPr>
                      <a:r>
                        <a:rPr lang="en-ZA" sz="1500" dirty="0" smtClean="0">
                          <a:effectLst/>
                          <a:latin typeface="+mn-lt"/>
                        </a:rPr>
                        <a:t>R1,134,</a:t>
                      </a:r>
                      <a:r>
                        <a:rPr lang="en-ZA" sz="1500" dirty="0">
                          <a:effectLst/>
                          <a:latin typeface="+mn-lt"/>
                        </a:rPr>
                        <a:t> </a:t>
                      </a:r>
                      <a:r>
                        <a:rPr lang="en-ZA" sz="1500" dirty="0" smtClean="0">
                          <a:effectLst/>
                          <a:latin typeface="+mn-lt"/>
                        </a:rPr>
                        <a:t>732</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8</a:t>
                      </a:r>
                      <a:r>
                        <a:rPr lang="en-ZA" sz="1500" dirty="0" smtClean="0">
                          <a:effectLst/>
                          <a:latin typeface="+mn-lt"/>
                        </a:rPr>
                        <a:t>                    R867,834</a:t>
                      </a:r>
                      <a:endParaRPr lang="en-US" sz="15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12                          R2,002,566</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r>
              <a:tr h="232890">
                <a:tc>
                  <a:txBody>
                    <a:bodyPr/>
                    <a:lstStyle/>
                    <a:p>
                      <a:pPr marL="0" marR="0">
                        <a:spcBef>
                          <a:spcPts val="0"/>
                        </a:spcBef>
                        <a:spcAft>
                          <a:spcPts val="0"/>
                        </a:spcAft>
                      </a:pPr>
                      <a:r>
                        <a:rPr lang="en-ZA" sz="1500" dirty="0">
                          <a:effectLst/>
                          <a:latin typeface="+mn-lt"/>
                        </a:rPr>
                        <a:t>Finalised (matters settled)</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1</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r>
                        <a:rPr lang="en-ZA" sz="1500" dirty="0" smtClean="0">
                          <a:effectLst/>
                          <a:latin typeface="+mn-lt"/>
                        </a:rPr>
                        <a:t>-</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r>
                        <a:rPr lang="en-ZA" sz="1500" dirty="0" smtClean="0">
                          <a:effectLst/>
                          <a:latin typeface="+mn-lt"/>
                        </a:rPr>
                        <a:t>-</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r>
                        <a:rPr lang="en-ZA" sz="1500" dirty="0" smtClean="0">
                          <a:effectLst/>
                          <a:latin typeface="+mn-lt"/>
                        </a:rPr>
                        <a:t>-</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r>
                        <a:rPr lang="en-ZA" sz="1500" dirty="0" smtClean="0">
                          <a:effectLst/>
                          <a:latin typeface="+mn-lt"/>
                        </a:rPr>
                        <a:t>-</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1</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r>
              <a:tr h="232890">
                <a:tc>
                  <a:txBody>
                    <a:bodyPr/>
                    <a:lstStyle/>
                    <a:p>
                      <a:pPr marL="0" marR="0">
                        <a:spcBef>
                          <a:spcPts val="0"/>
                        </a:spcBef>
                        <a:spcAft>
                          <a:spcPts val="0"/>
                        </a:spcAft>
                      </a:pPr>
                      <a:r>
                        <a:rPr lang="en-ZA" sz="1500" dirty="0">
                          <a:effectLst/>
                          <a:latin typeface="+mn-lt"/>
                        </a:rPr>
                        <a:t>Tenants evicted</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11</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11</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r>
              <a:tr h="698671">
                <a:tc>
                  <a:txBody>
                    <a:bodyPr/>
                    <a:lstStyle/>
                    <a:p>
                      <a:pPr marL="0" marR="0">
                        <a:spcBef>
                          <a:spcPts val="0"/>
                        </a:spcBef>
                        <a:spcAft>
                          <a:spcPts val="0"/>
                        </a:spcAft>
                      </a:pPr>
                      <a:r>
                        <a:rPr lang="en-ZA" sz="1500" dirty="0">
                          <a:effectLst/>
                          <a:latin typeface="+mn-lt"/>
                        </a:rPr>
                        <a:t>Matters referred to </a:t>
                      </a:r>
                      <a:r>
                        <a:rPr lang="en-ZA" sz="1500" dirty="0" smtClean="0">
                          <a:effectLst/>
                          <a:latin typeface="+mn-lt"/>
                        </a:rPr>
                        <a:t>AFU</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2 </a:t>
                      </a:r>
                    </a:p>
                    <a:p>
                      <a:pPr marL="0" marR="0" algn="ctr">
                        <a:spcBef>
                          <a:spcPts val="0"/>
                        </a:spcBef>
                        <a:spcAft>
                          <a:spcPts val="0"/>
                        </a:spcAft>
                      </a:pPr>
                      <a:r>
                        <a:rPr lang="en-ZA" sz="1500" dirty="0" smtClean="0">
                          <a:effectLst/>
                          <a:latin typeface="+mn-lt"/>
                        </a:rPr>
                        <a:t>R336,</a:t>
                      </a:r>
                      <a:r>
                        <a:rPr lang="en-ZA" sz="1500" baseline="0" dirty="0" smtClean="0">
                          <a:effectLst/>
                          <a:latin typeface="+mn-lt"/>
                        </a:rPr>
                        <a:t> 000 000</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14</a:t>
                      </a:r>
                    </a:p>
                    <a:p>
                      <a:pPr marL="0" marR="0" algn="ctr">
                        <a:spcBef>
                          <a:spcPts val="0"/>
                        </a:spcBef>
                        <a:spcAft>
                          <a:spcPts val="0"/>
                        </a:spcAft>
                      </a:pPr>
                      <a:r>
                        <a:rPr lang="en-ZA" sz="1500" dirty="0" smtClean="0">
                          <a:effectLst/>
                          <a:latin typeface="+mn-lt"/>
                        </a:rPr>
                        <a:t>R130, 580, 495</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16</a:t>
                      </a:r>
                    </a:p>
                    <a:p>
                      <a:pPr marL="0" marR="0" algn="ctr">
                        <a:spcBef>
                          <a:spcPts val="0"/>
                        </a:spcBef>
                        <a:spcAft>
                          <a:spcPts val="0"/>
                        </a:spcAft>
                      </a:pPr>
                      <a:r>
                        <a:rPr lang="en-US" sz="1500" dirty="0" smtClean="0">
                          <a:effectLst/>
                          <a:latin typeface="+mn-lt"/>
                        </a:rPr>
                        <a:t>R466, 580,495</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tr>
              <a:tr h="705096">
                <a:tc>
                  <a:txBody>
                    <a:bodyPr/>
                    <a:lstStyle/>
                    <a:p>
                      <a:pPr marL="0" marR="0">
                        <a:spcBef>
                          <a:spcPts val="0"/>
                        </a:spcBef>
                        <a:spcAft>
                          <a:spcPts val="0"/>
                        </a:spcAft>
                      </a:pPr>
                      <a:r>
                        <a:rPr lang="en-ZA" sz="1500" dirty="0">
                          <a:effectLst/>
                          <a:latin typeface="+mn-lt"/>
                        </a:rPr>
                        <a:t>Matters pending (Summons issued/in Court)</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7</a:t>
                      </a:r>
                    </a:p>
                    <a:p>
                      <a:pPr marL="0" marR="0" algn="ctr">
                        <a:spcBef>
                          <a:spcPts val="0"/>
                        </a:spcBef>
                        <a:spcAft>
                          <a:spcPts val="0"/>
                        </a:spcAft>
                      </a:pPr>
                      <a:r>
                        <a:rPr lang="en-ZA" sz="1500" dirty="0" smtClean="0">
                          <a:effectLst/>
                          <a:latin typeface="+mn-lt"/>
                        </a:rPr>
                        <a:t>R 138,767, 803</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1</a:t>
                      </a:r>
                    </a:p>
                    <a:p>
                      <a:pPr marL="0" marR="0" algn="ctr">
                        <a:spcBef>
                          <a:spcPts val="0"/>
                        </a:spcBef>
                        <a:spcAft>
                          <a:spcPts val="0"/>
                        </a:spcAft>
                      </a:pPr>
                      <a:r>
                        <a:rPr lang="en-ZA" sz="1500" dirty="0" smtClean="0">
                          <a:effectLst/>
                          <a:latin typeface="+mn-lt"/>
                        </a:rPr>
                        <a:t>R 155, 324, 516</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7</a:t>
                      </a:r>
                    </a:p>
                    <a:p>
                      <a:pPr marL="0" marR="0" algn="ctr">
                        <a:spcBef>
                          <a:spcPts val="0"/>
                        </a:spcBef>
                        <a:spcAft>
                          <a:spcPts val="0"/>
                        </a:spcAft>
                      </a:pPr>
                      <a:endParaRPr lang="en-ZA" sz="1500" dirty="0" smtClean="0">
                        <a:effectLst/>
                        <a:latin typeface="+mn-lt"/>
                      </a:endParaRPr>
                    </a:p>
                    <a:p>
                      <a:pPr marL="0" marR="0" algn="ctr">
                        <a:spcBef>
                          <a:spcPts val="0"/>
                        </a:spcBef>
                        <a:spcAft>
                          <a:spcPts val="0"/>
                        </a:spcAft>
                      </a:pP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1</a:t>
                      </a:r>
                    </a:p>
                    <a:p>
                      <a:pPr marL="0" marR="0" algn="ctr">
                        <a:spcBef>
                          <a:spcPts val="0"/>
                        </a:spcBef>
                        <a:spcAft>
                          <a:spcPts val="0"/>
                        </a:spcAft>
                      </a:pPr>
                      <a:r>
                        <a:rPr lang="en-ZA" sz="1500" dirty="0" smtClean="0">
                          <a:effectLst/>
                          <a:latin typeface="+mn-lt"/>
                        </a:rPr>
                        <a:t>R</a:t>
                      </a:r>
                      <a:r>
                        <a:rPr lang="en-ZA" sz="1500" baseline="0" dirty="0" smtClean="0">
                          <a:effectLst/>
                          <a:latin typeface="+mn-lt"/>
                        </a:rPr>
                        <a:t>5,031, 838</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18</a:t>
                      </a:r>
                    </a:p>
                    <a:p>
                      <a:pPr marL="0" marR="0" algn="ctr">
                        <a:spcBef>
                          <a:spcPts val="0"/>
                        </a:spcBef>
                        <a:spcAft>
                          <a:spcPts val="0"/>
                        </a:spcAft>
                      </a:pPr>
                      <a:r>
                        <a:rPr lang="en-ZA" sz="1500" dirty="0" smtClean="0">
                          <a:effectLst/>
                          <a:latin typeface="+mn-lt"/>
                        </a:rPr>
                        <a:t>R 299,124,157</a:t>
                      </a:r>
                      <a:endParaRPr lang="en-US" sz="15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r>
              <a:tr h="698671">
                <a:tc>
                  <a:txBody>
                    <a:bodyPr/>
                    <a:lstStyle/>
                    <a:p>
                      <a:pPr marL="0" marR="0">
                        <a:spcBef>
                          <a:spcPts val="0"/>
                        </a:spcBef>
                        <a:spcAft>
                          <a:spcPts val="0"/>
                        </a:spcAft>
                      </a:pPr>
                      <a:r>
                        <a:rPr lang="en-ZA" sz="1500" dirty="0">
                          <a:effectLst/>
                          <a:latin typeface="+mn-lt"/>
                        </a:rPr>
                        <a:t>Matters pending (referred to State Attorney)</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r>
                        <a:rPr lang="en-ZA" sz="1500" dirty="0" smtClean="0">
                          <a:effectLst/>
                          <a:latin typeface="+mn-lt"/>
                        </a:rPr>
                        <a:t>1</a:t>
                      </a:r>
                    </a:p>
                    <a:p>
                      <a:pPr marL="0" marR="0" algn="ctr">
                        <a:spcBef>
                          <a:spcPts val="0"/>
                        </a:spcBef>
                        <a:spcAft>
                          <a:spcPts val="0"/>
                        </a:spcAft>
                      </a:pPr>
                      <a:r>
                        <a:rPr lang="en-ZA" sz="1500" dirty="0" smtClean="0">
                          <a:effectLst/>
                          <a:latin typeface="+mn-lt"/>
                        </a:rPr>
                        <a:t>R</a:t>
                      </a:r>
                      <a:r>
                        <a:rPr lang="en-ZA" sz="1500" baseline="0" dirty="0" smtClean="0">
                          <a:effectLst/>
                          <a:latin typeface="+mn-lt"/>
                        </a:rPr>
                        <a:t>50,800,000</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r>
                        <a:rPr lang="en-ZA" sz="1500" dirty="0" smtClean="0">
                          <a:effectLst/>
                          <a:latin typeface="+mn-lt"/>
                        </a:rPr>
                        <a:t>-</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15</a:t>
                      </a:r>
                      <a:endParaRPr lang="en-ZA" sz="150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16</a:t>
                      </a:r>
                    </a:p>
                    <a:p>
                      <a:pPr marL="0" marR="0" algn="ctr">
                        <a:spcBef>
                          <a:spcPts val="0"/>
                        </a:spcBef>
                        <a:spcAft>
                          <a:spcPts val="0"/>
                        </a:spcAft>
                      </a:pPr>
                      <a:r>
                        <a:rPr lang="en-ZA" sz="1500" dirty="0" smtClean="0">
                          <a:effectLst/>
                          <a:latin typeface="+mn-lt"/>
                        </a:rPr>
                        <a:t>R</a:t>
                      </a:r>
                      <a:r>
                        <a:rPr lang="en-ZA" sz="1500" baseline="0" dirty="0" smtClean="0">
                          <a:effectLst/>
                          <a:latin typeface="+mn-lt"/>
                        </a:rPr>
                        <a:t> 50,800,000</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r>
            </a:tbl>
          </a:graphicData>
        </a:graphic>
      </p:graphicFrame>
    </p:spTree>
    <p:extLst>
      <p:ext uri="{BB962C8B-B14F-4D97-AF65-F5344CB8AC3E}">
        <p14:creationId xmlns:p14="http://schemas.microsoft.com/office/powerpoint/2010/main" xmlns="" val="8098779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42</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ea typeface="Tahoma" pitchFamily="34" charset="0"/>
              </a:rPr>
              <a:t>XXXXXXXXXXXXXXX</a:t>
            </a:r>
            <a:endParaRPr lang="en-ZA" sz="2400" b="1" dirty="0">
              <a:solidFill>
                <a:schemeClr val="bg1"/>
              </a:solidFill>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1345326551"/>
              </p:ext>
            </p:extLst>
          </p:nvPr>
        </p:nvGraphicFramePr>
        <p:xfrm>
          <a:off x="76200" y="914400"/>
          <a:ext cx="11994631" cy="5258327"/>
        </p:xfrm>
        <a:graphic>
          <a:graphicData uri="http://schemas.openxmlformats.org/drawingml/2006/table">
            <a:tbl>
              <a:tblPr firstRow="1" firstCol="1" bandRow="1">
                <a:tableStyleId>{9DCAF9ED-07DC-4A11-8D7F-57B35C25682E}</a:tableStyleId>
              </a:tblPr>
              <a:tblGrid>
                <a:gridCol w="3471023"/>
                <a:gridCol w="1326828"/>
                <a:gridCol w="1282313"/>
                <a:gridCol w="1237797"/>
                <a:gridCol w="1703979"/>
                <a:gridCol w="1313227"/>
                <a:gridCol w="1659464"/>
              </a:tblGrid>
              <a:tr h="811306">
                <a:tc>
                  <a:txBody>
                    <a:bodyPr/>
                    <a:lstStyle/>
                    <a:p>
                      <a:pPr marL="0" marR="0" algn="ctr">
                        <a:spcBef>
                          <a:spcPts val="0"/>
                        </a:spcBef>
                        <a:spcAft>
                          <a:spcPts val="0"/>
                        </a:spcAft>
                      </a:pPr>
                      <a:r>
                        <a:rPr lang="en-ZA" sz="700" dirty="0">
                          <a:effectLst/>
                        </a:rPr>
                        <a:t> </a:t>
                      </a:r>
                      <a:r>
                        <a:rPr lang="en-ZA" sz="700" dirty="0" smtClean="0">
                          <a:effectLst/>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300" dirty="0" smtClean="0">
                          <a:effectLst/>
                        </a:rPr>
                        <a:t>Proc. </a:t>
                      </a:r>
                      <a:r>
                        <a:rPr lang="en-ZA" sz="1300" dirty="0">
                          <a:effectLst/>
                        </a:rPr>
                        <a:t>R38 of 2010 – SCM/Leases</a:t>
                      </a:r>
                      <a:endParaRPr lang="en-US"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300" dirty="0" smtClean="0">
                          <a:effectLst/>
                        </a:rPr>
                        <a:t>Proc. </a:t>
                      </a:r>
                      <a:r>
                        <a:rPr lang="en-ZA" sz="1300" dirty="0">
                          <a:effectLst/>
                        </a:rPr>
                        <a:t>R27 of 2015 – extension of R38 of 2010</a:t>
                      </a:r>
                      <a:endParaRPr lang="en-US"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300" dirty="0" smtClean="0">
                          <a:effectLst/>
                        </a:rPr>
                        <a:t>Proc. </a:t>
                      </a:r>
                      <a:r>
                        <a:rPr lang="en-ZA" sz="1300" dirty="0">
                          <a:effectLst/>
                        </a:rPr>
                        <a:t>R59 of 2013 - Nkandla</a:t>
                      </a:r>
                      <a:endParaRPr lang="en-US"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300" dirty="0" smtClean="0">
                          <a:effectLst/>
                        </a:rPr>
                        <a:t>Proc. </a:t>
                      </a:r>
                      <a:r>
                        <a:rPr lang="en-ZA" sz="1300" dirty="0">
                          <a:effectLst/>
                        </a:rPr>
                        <a:t>R59 of 2014 - Leases</a:t>
                      </a:r>
                      <a:endParaRPr lang="en-US"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300" dirty="0" smtClean="0">
                          <a:effectLst/>
                        </a:rPr>
                        <a:t>Proc. </a:t>
                      </a:r>
                      <a:r>
                        <a:rPr lang="en-ZA" sz="1300" dirty="0">
                          <a:effectLst/>
                        </a:rPr>
                        <a:t>R54 of 2014 -Prestige </a:t>
                      </a:r>
                      <a:endParaRPr lang="en-US"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300" dirty="0">
                          <a:effectLst/>
                        </a:rPr>
                        <a:t> </a:t>
                      </a:r>
                      <a:endParaRPr lang="en-US" sz="1300" dirty="0">
                        <a:effectLst/>
                      </a:endParaRPr>
                    </a:p>
                    <a:p>
                      <a:pPr marL="0" marR="0" algn="ctr">
                        <a:spcBef>
                          <a:spcPts val="0"/>
                        </a:spcBef>
                        <a:spcAft>
                          <a:spcPts val="0"/>
                        </a:spcAft>
                      </a:pPr>
                      <a:r>
                        <a:rPr lang="en-ZA" sz="1300" dirty="0">
                          <a:effectLst/>
                        </a:rPr>
                        <a:t>TOTAL</a:t>
                      </a:r>
                      <a:endParaRPr lang="en-US"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094" marR="62094" marT="0" marB="0"/>
                </a:tc>
              </a:tr>
              <a:tr h="257050">
                <a:tc>
                  <a:txBody>
                    <a:bodyPr/>
                    <a:lstStyle/>
                    <a:p>
                      <a:pPr marL="0" marR="0" algn="ctr">
                        <a:spcBef>
                          <a:spcPts val="0"/>
                        </a:spcBef>
                        <a:spcAft>
                          <a:spcPts val="0"/>
                        </a:spcAft>
                      </a:pPr>
                      <a:r>
                        <a:rPr lang="en-ZA" sz="1600" dirty="0">
                          <a:solidFill>
                            <a:schemeClr val="accent2"/>
                          </a:solidFill>
                          <a:effectLst/>
                          <a:latin typeface="+mn-lt"/>
                        </a:rPr>
                        <a:t>Civil Action</a:t>
                      </a:r>
                      <a:endParaRPr lang="en-US" sz="1600" dirty="0">
                        <a:solidFill>
                          <a:schemeClr val="accent2"/>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r>
              <a:tr h="514099">
                <a:tc>
                  <a:txBody>
                    <a:bodyPr/>
                    <a:lstStyle/>
                    <a:p>
                      <a:pPr marL="0" marR="0">
                        <a:spcBef>
                          <a:spcPts val="0"/>
                        </a:spcBef>
                        <a:spcAft>
                          <a:spcPts val="0"/>
                        </a:spcAft>
                      </a:pPr>
                      <a:r>
                        <a:rPr lang="en-ZA" sz="1400" dirty="0">
                          <a:effectLst/>
                          <a:latin typeface="+mn-lt"/>
                        </a:rPr>
                        <a:t>Matters pending (referred to DPW for recovery)</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1</a:t>
                      </a:r>
                    </a:p>
                    <a:p>
                      <a:pPr marL="0" marR="0" algn="ctr">
                        <a:spcBef>
                          <a:spcPts val="0"/>
                        </a:spcBef>
                        <a:spcAft>
                          <a:spcPts val="0"/>
                        </a:spcAft>
                      </a:pPr>
                      <a:r>
                        <a:rPr lang="en-ZA" sz="1400" dirty="0" smtClean="0">
                          <a:effectLst/>
                          <a:latin typeface="+mn-lt"/>
                        </a:rPr>
                        <a:t>R</a:t>
                      </a:r>
                      <a:r>
                        <a:rPr lang="en-ZA" sz="1400" baseline="0" dirty="0" smtClean="0">
                          <a:effectLst/>
                          <a:latin typeface="+mn-lt"/>
                        </a:rPr>
                        <a:t> 82,000 000</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101                         R296,913,517</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r>
                        <a:rPr lang="en-ZA" sz="1400" dirty="0" smtClean="0">
                          <a:effectLst/>
                          <a:latin typeface="+mn-lt"/>
                        </a:rPr>
                        <a:t>-</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102                     R</a:t>
                      </a:r>
                      <a:r>
                        <a:rPr lang="en-ZA" sz="1400" baseline="0" dirty="0" smtClean="0">
                          <a:effectLst/>
                          <a:latin typeface="+mn-lt"/>
                        </a:rPr>
                        <a:t>378,913,517</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r>
              <a:tr h="514099">
                <a:tc>
                  <a:txBody>
                    <a:bodyPr/>
                    <a:lstStyle/>
                    <a:p>
                      <a:pPr marL="0" marR="0">
                        <a:spcBef>
                          <a:spcPts val="0"/>
                        </a:spcBef>
                        <a:spcAft>
                          <a:spcPts val="0"/>
                        </a:spcAft>
                      </a:pPr>
                      <a:r>
                        <a:rPr lang="en-ZA" sz="1400" dirty="0">
                          <a:effectLst/>
                          <a:latin typeface="+mn-lt"/>
                        </a:rPr>
                        <a:t>Matters finalised (recoveries made)</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21                                     (R30,222,666)</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r>
              <a:tr h="257050">
                <a:tc>
                  <a:txBody>
                    <a:bodyPr/>
                    <a:lstStyle/>
                    <a:p>
                      <a:pPr marL="0" marR="0" algn="ctr">
                        <a:spcBef>
                          <a:spcPts val="0"/>
                        </a:spcBef>
                        <a:spcAft>
                          <a:spcPts val="0"/>
                        </a:spcAft>
                      </a:pPr>
                      <a:r>
                        <a:rPr lang="en-ZA" sz="1400" dirty="0">
                          <a:effectLst/>
                          <a:latin typeface="+mn-lt"/>
                        </a:rPr>
                        <a:t>TOTAL</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27</a:t>
                      </a:r>
                    </a:p>
                    <a:p>
                      <a:pPr marL="0" marR="0" algn="ctr">
                        <a:spcBef>
                          <a:spcPts val="0"/>
                        </a:spcBef>
                        <a:spcAft>
                          <a:spcPts val="0"/>
                        </a:spcAft>
                      </a:pPr>
                      <a:r>
                        <a:rPr lang="en-ZA" sz="1400" dirty="0" smtClean="0">
                          <a:effectLst/>
                          <a:latin typeface="+mn-lt"/>
                        </a:rPr>
                        <a:t>R608,702,535</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1</a:t>
                      </a:r>
                    </a:p>
                    <a:p>
                      <a:pPr marL="0" marR="0" algn="ctr">
                        <a:spcBef>
                          <a:spcPts val="0"/>
                        </a:spcBef>
                        <a:spcAft>
                          <a:spcPts val="0"/>
                        </a:spcAft>
                      </a:pPr>
                      <a:r>
                        <a:rPr lang="en-US" sz="1400" dirty="0" smtClean="0">
                          <a:effectLst/>
                          <a:latin typeface="+mn-lt"/>
                        </a:rPr>
                        <a:t>R155,324,516</a:t>
                      </a:r>
                      <a:endParaRPr lang="en-US" sz="14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166</a:t>
                      </a:r>
                    </a:p>
                    <a:p>
                      <a:pPr marL="0" marR="0" algn="ctr">
                        <a:spcBef>
                          <a:spcPts val="0"/>
                        </a:spcBef>
                        <a:spcAft>
                          <a:spcPts val="0"/>
                        </a:spcAft>
                      </a:pPr>
                      <a:r>
                        <a:rPr lang="en-ZA" sz="1400" dirty="0" smtClean="0">
                          <a:effectLst/>
                          <a:latin typeface="+mn-lt"/>
                        </a:rPr>
                        <a:t>R428,361,846</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1</a:t>
                      </a:r>
                    </a:p>
                    <a:p>
                      <a:pPr marL="0" marR="0" lvl="0" indent="0" algn="ctr" defTabSz="914391" rtl="0" eaLnBrk="1" fontAlgn="auto" latinLnBrk="0" hangingPunct="1">
                        <a:lnSpc>
                          <a:spcPct val="100000"/>
                        </a:lnSpc>
                        <a:spcBef>
                          <a:spcPts val="0"/>
                        </a:spcBef>
                        <a:spcAft>
                          <a:spcPts val="0"/>
                        </a:spcAft>
                        <a:buClrTx/>
                        <a:buSzTx/>
                        <a:buFontTx/>
                        <a:buNone/>
                        <a:tabLst/>
                        <a:defRPr/>
                      </a:pPr>
                      <a:r>
                        <a:rPr kumimoji="0" lang="en-ZA" sz="1400" u="none" strike="noStrike" kern="1200" cap="none" spc="0" normalizeH="0" baseline="0" noProof="0" dirty="0" smtClean="0">
                          <a:ln>
                            <a:noFill/>
                          </a:ln>
                          <a:effectLst/>
                          <a:uLnTx/>
                          <a:uFillTx/>
                          <a:latin typeface="+mn-lt"/>
                        </a:rPr>
                        <a:t>R5,031, 838</a:t>
                      </a:r>
                      <a:endParaRPr kumimoji="0" lang="en-US" sz="1400" b="1" i="0" u="none" strike="noStrike" kern="1200" cap="none" spc="0" normalizeH="0" baseline="0" noProof="0" dirty="0" smtClean="0">
                        <a:ln>
                          <a:noFill/>
                        </a:ln>
                        <a:solidFill>
                          <a:prstClr val="black"/>
                        </a:solidFill>
                        <a:effectLst/>
                        <a:uLnTx/>
                        <a:uFillTx/>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195</a:t>
                      </a:r>
                    </a:p>
                    <a:p>
                      <a:pPr marL="0" marR="0" algn="ctr">
                        <a:spcBef>
                          <a:spcPts val="0"/>
                        </a:spcBef>
                        <a:spcAft>
                          <a:spcPts val="0"/>
                        </a:spcAft>
                      </a:pPr>
                      <a:r>
                        <a:rPr lang="en-ZA" sz="1400" dirty="0" smtClean="0">
                          <a:effectLst/>
                          <a:latin typeface="+mn-lt"/>
                        </a:rPr>
                        <a:t>R1, 200,000,000</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r>
              <a:tr h="305247">
                <a:tc>
                  <a:txBody>
                    <a:bodyPr/>
                    <a:lstStyle/>
                    <a:p>
                      <a:pPr marL="0" marR="0" algn="ctr">
                        <a:spcBef>
                          <a:spcPts val="0"/>
                        </a:spcBef>
                        <a:spcAft>
                          <a:spcPts val="0"/>
                        </a:spcAft>
                      </a:pPr>
                      <a:r>
                        <a:rPr lang="en-ZA" sz="1400" dirty="0">
                          <a:solidFill>
                            <a:schemeClr val="accent2"/>
                          </a:solidFill>
                          <a:effectLst/>
                          <a:latin typeface="+mn-lt"/>
                        </a:rPr>
                        <a:t>Criminal </a:t>
                      </a:r>
                      <a:r>
                        <a:rPr lang="en-ZA" sz="1400" dirty="0" smtClean="0">
                          <a:solidFill>
                            <a:schemeClr val="accent2"/>
                          </a:solidFill>
                          <a:effectLst/>
                          <a:latin typeface="+mn-lt"/>
                        </a:rPr>
                        <a:t>Action &amp; Related Referrals</a:t>
                      </a:r>
                      <a:endParaRPr lang="en-US" sz="1400" dirty="0">
                        <a:solidFill>
                          <a:schemeClr val="accent2"/>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r>
              <a:tr h="514099">
                <a:tc>
                  <a:txBody>
                    <a:bodyPr/>
                    <a:lstStyle/>
                    <a:p>
                      <a:pPr marL="0" marR="0">
                        <a:spcBef>
                          <a:spcPts val="0"/>
                        </a:spcBef>
                        <a:spcAft>
                          <a:spcPts val="0"/>
                        </a:spcAft>
                      </a:pPr>
                      <a:r>
                        <a:rPr lang="en-ZA" sz="1400" dirty="0">
                          <a:effectLst/>
                          <a:latin typeface="+mn-lt"/>
                        </a:rPr>
                        <a:t>Matters Finalised (withdrawn by NPA/declined to prosecute)</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14</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3</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r>
                        <a:rPr lang="en-ZA" sz="1400" dirty="0" smtClean="0">
                          <a:effectLst/>
                          <a:latin typeface="+mn-lt"/>
                        </a:rPr>
                        <a:t>-</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17</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r>
              <a:tr h="257050">
                <a:tc>
                  <a:txBody>
                    <a:bodyPr/>
                    <a:lstStyle/>
                    <a:p>
                      <a:pPr marL="0" marR="0">
                        <a:spcBef>
                          <a:spcPts val="0"/>
                        </a:spcBef>
                        <a:spcAft>
                          <a:spcPts val="0"/>
                        </a:spcAft>
                      </a:pPr>
                      <a:r>
                        <a:rPr lang="en-ZA" sz="1400" dirty="0">
                          <a:effectLst/>
                          <a:latin typeface="+mn-lt"/>
                        </a:rPr>
                        <a:t>Matters referred to NPA for decision</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5</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r>
                        <a:rPr lang="en-ZA" sz="1400" dirty="0" smtClean="0">
                          <a:effectLst/>
                          <a:latin typeface="+mn-lt"/>
                        </a:rPr>
                        <a:t>7</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1</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US" sz="1400" dirty="0" smtClean="0">
                          <a:effectLst/>
                          <a:latin typeface="+mn-lt"/>
                        </a:rPr>
                        <a:t>29</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r>
                        <a:rPr lang="en-ZA" sz="1400" dirty="0" smtClean="0">
                          <a:effectLst/>
                          <a:latin typeface="+mn-lt"/>
                        </a:rPr>
                        <a:t>-</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42</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r>
              <a:tr h="404406">
                <a:tc>
                  <a:txBody>
                    <a:bodyPr/>
                    <a:lstStyle/>
                    <a:p>
                      <a:pPr marL="0" marR="0">
                        <a:spcBef>
                          <a:spcPts val="0"/>
                        </a:spcBef>
                        <a:spcAft>
                          <a:spcPts val="0"/>
                        </a:spcAft>
                      </a:pPr>
                      <a:r>
                        <a:rPr lang="en-ZA" sz="1400" dirty="0">
                          <a:effectLst/>
                          <a:latin typeface="+mn-lt"/>
                        </a:rPr>
                        <a:t>Matters referred to SARS</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3</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r>
                        <a:rPr lang="en-ZA" sz="1400" dirty="0" smtClean="0">
                          <a:effectLst/>
                          <a:latin typeface="+mn-lt"/>
                        </a:rPr>
                        <a:t>-</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14</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r>
                        <a:rPr lang="en-ZA" sz="1400" dirty="0" smtClean="0">
                          <a:effectLst/>
                          <a:latin typeface="+mn-lt"/>
                        </a:rPr>
                        <a:t>-</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r>
                        <a:rPr lang="en-ZA" sz="1400" dirty="0" smtClean="0">
                          <a:effectLst/>
                          <a:latin typeface="+mn-lt"/>
                        </a:rPr>
                        <a:t>-</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17</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r>
              <a:tr h="514099">
                <a:tc>
                  <a:txBody>
                    <a:bodyPr/>
                    <a:lstStyle/>
                    <a:p>
                      <a:pPr marL="0" marR="0">
                        <a:spcBef>
                          <a:spcPts val="0"/>
                        </a:spcBef>
                        <a:spcAft>
                          <a:spcPts val="0"/>
                        </a:spcAft>
                      </a:pPr>
                      <a:r>
                        <a:rPr lang="en-ZA" sz="1400" dirty="0">
                          <a:effectLst/>
                          <a:latin typeface="+mn-lt"/>
                        </a:rPr>
                        <a:t>Matters registered/investigated by SAPS</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5</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r>
                        <a:rPr lang="en-ZA" sz="1400" dirty="0" smtClean="0">
                          <a:effectLst/>
                          <a:latin typeface="+mn-lt"/>
                        </a:rPr>
                        <a:t>-</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r>
                        <a:rPr lang="en-ZA" sz="1400" dirty="0" smtClean="0">
                          <a:effectLst/>
                          <a:latin typeface="+mn-lt"/>
                        </a:rPr>
                        <a:t>-</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5</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r>
              <a:tr h="359152">
                <a:tc>
                  <a:txBody>
                    <a:bodyPr/>
                    <a:lstStyle/>
                    <a:p>
                      <a:pPr marL="0" marR="0">
                        <a:spcBef>
                          <a:spcPts val="0"/>
                        </a:spcBef>
                        <a:spcAft>
                          <a:spcPts val="0"/>
                        </a:spcAft>
                      </a:pPr>
                      <a:r>
                        <a:rPr lang="en-ZA" sz="1400" dirty="0">
                          <a:effectLst/>
                          <a:latin typeface="+mn-lt"/>
                        </a:rPr>
                        <a:t>Matters before Court</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2</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2</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r>
              <a:tr h="381000">
                <a:tc>
                  <a:txBody>
                    <a:bodyPr/>
                    <a:lstStyle/>
                    <a:p>
                      <a:pPr marL="0" marR="0" algn="ctr">
                        <a:spcBef>
                          <a:spcPts val="0"/>
                        </a:spcBef>
                        <a:spcAft>
                          <a:spcPts val="0"/>
                        </a:spcAft>
                      </a:pPr>
                      <a:r>
                        <a:rPr lang="en-ZA" sz="1400" dirty="0">
                          <a:effectLst/>
                          <a:latin typeface="+mn-lt"/>
                        </a:rPr>
                        <a:t>TOTAL</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29</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r>
                        <a:rPr lang="en-ZA" sz="1400" dirty="0" smtClean="0">
                          <a:effectLst/>
                          <a:latin typeface="+mn-lt"/>
                        </a:rPr>
                        <a:t>7</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18</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29</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83</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r>
            </a:tbl>
          </a:graphicData>
        </a:graphic>
      </p:graphicFrame>
    </p:spTree>
    <p:extLst>
      <p:ext uri="{BB962C8B-B14F-4D97-AF65-F5344CB8AC3E}">
        <p14:creationId xmlns:p14="http://schemas.microsoft.com/office/powerpoint/2010/main" xmlns="" val="36649065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43</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400" b="1" dirty="0" smtClean="0">
                <a:solidFill>
                  <a:schemeClr val="bg1"/>
                </a:solidFill>
                <a:latin typeface="+mn-lt"/>
                <a:ea typeface="Tahoma" pitchFamily="34" charset="0"/>
              </a:rPr>
              <a:t>Security Upgrades At Nkandla</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04800" y="1029200"/>
            <a:ext cx="11506200" cy="2308324"/>
          </a:xfrm>
          <a:prstGeom prst="rect">
            <a:avLst/>
          </a:prstGeom>
        </p:spPr>
        <p:txBody>
          <a:bodyPr wrap="square">
            <a:spAutoFit/>
          </a:bodyPr>
          <a:lstStyle/>
          <a:p>
            <a:r>
              <a:rPr lang="en-ZA" altLang="en-US" dirty="0">
                <a:latin typeface="Arial" panose="020B0604020202020204" pitchFamily="34" charset="0"/>
                <a:cs typeface="Arial" panose="020B0604020202020204" pitchFamily="34" charset="0"/>
              </a:rPr>
              <a:t>Three formal investigations were conducted regarding the security upgrades at the President’s private residence at Nkandla, </a:t>
            </a:r>
            <a:r>
              <a:rPr lang="en-ZA" altLang="en-US" i="1" dirty="0">
                <a:latin typeface="Arial" panose="020B0604020202020204" pitchFamily="34" charset="0"/>
                <a:cs typeface="Arial" panose="020B0604020202020204" pitchFamily="34" charset="0"/>
              </a:rPr>
              <a:t>namely</a:t>
            </a:r>
            <a:r>
              <a:rPr lang="en-ZA" altLang="en-US" dirty="0">
                <a:latin typeface="Arial" panose="020B0604020202020204" pitchFamily="34" charset="0"/>
                <a:cs typeface="Arial" panose="020B0604020202020204" pitchFamily="34" charset="0"/>
              </a:rPr>
              <a:t> by the:</a:t>
            </a:r>
          </a:p>
          <a:p>
            <a:endParaRPr lang="en-ZA" altLang="en-US" dirty="0">
              <a:latin typeface="Arial" panose="020B0604020202020204" pitchFamily="34" charset="0"/>
              <a:cs typeface="Arial" panose="020B0604020202020204" pitchFamily="34" charset="0"/>
            </a:endParaRPr>
          </a:p>
          <a:p>
            <a:pPr marL="742908" lvl="1" indent="-285750">
              <a:buFont typeface="Arial" panose="020B0604020202020204" pitchFamily="34" charset="0"/>
              <a:buChar char="•"/>
            </a:pPr>
            <a:r>
              <a:rPr lang="en-ZA" altLang="en-US" dirty="0">
                <a:latin typeface="Arial" panose="020B0604020202020204" pitchFamily="34" charset="0"/>
                <a:cs typeface="Arial" panose="020B0604020202020204" pitchFamily="34" charset="0"/>
              </a:rPr>
              <a:t>Ministerial Task Team (MTT)</a:t>
            </a:r>
          </a:p>
          <a:p>
            <a:pPr marL="742908" lvl="1" indent="-285750">
              <a:buFont typeface="Arial" panose="020B0604020202020204" pitchFamily="34" charset="0"/>
              <a:buChar char="•"/>
            </a:pPr>
            <a:endParaRPr lang="en-ZA" altLang="en-US" dirty="0">
              <a:latin typeface="Arial" panose="020B0604020202020204" pitchFamily="34" charset="0"/>
              <a:cs typeface="Arial" panose="020B0604020202020204" pitchFamily="34" charset="0"/>
            </a:endParaRPr>
          </a:p>
          <a:p>
            <a:pPr marL="742908" lvl="1" indent="-285750">
              <a:buFont typeface="Arial" panose="020B0604020202020204" pitchFamily="34" charset="0"/>
              <a:buChar char="•"/>
            </a:pPr>
            <a:r>
              <a:rPr lang="en-ZA" altLang="en-US" dirty="0">
                <a:latin typeface="Arial" panose="020B0604020202020204" pitchFamily="34" charset="0"/>
                <a:cs typeface="Arial" panose="020B0604020202020204" pitchFamily="34" charset="0"/>
              </a:rPr>
              <a:t>Public Protector (PP)</a:t>
            </a:r>
          </a:p>
          <a:p>
            <a:pPr marL="742950" lvl="1" indent="-285750">
              <a:buFont typeface="Arial" panose="020B0604020202020204" pitchFamily="34" charset="0"/>
              <a:buChar char="•"/>
            </a:pPr>
            <a:endParaRPr lang="en-ZA" altLang="en-US" dirty="0">
              <a:latin typeface="Arial" panose="020B0604020202020204" pitchFamily="34" charset="0"/>
              <a:cs typeface="Arial" panose="020B0604020202020204" pitchFamily="34" charset="0"/>
            </a:endParaRPr>
          </a:p>
          <a:p>
            <a:pPr marL="742908" lvl="1" indent="-285750">
              <a:buFont typeface="Arial" panose="020B0604020202020204" pitchFamily="34" charset="0"/>
              <a:buChar char="•"/>
            </a:pPr>
            <a:r>
              <a:rPr lang="en-ZA" altLang="en-US" dirty="0">
                <a:latin typeface="Arial" panose="020B0604020202020204" pitchFamily="34" charset="0"/>
                <a:cs typeface="Arial" panose="020B0604020202020204" pitchFamily="34" charset="0"/>
              </a:rPr>
              <a:t>Special Investigating Unit (SIU)</a:t>
            </a:r>
          </a:p>
        </p:txBody>
      </p:sp>
    </p:spTree>
    <p:extLst>
      <p:ext uri="{BB962C8B-B14F-4D97-AF65-F5344CB8AC3E}">
        <p14:creationId xmlns:p14="http://schemas.microsoft.com/office/powerpoint/2010/main" xmlns="" val="29339365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44</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Ministerial Task Team Investigation </a:t>
            </a:r>
          </a:p>
          <a:p>
            <a:r>
              <a:rPr lang="en-ZA" sz="2400" b="1" dirty="0" smtClean="0">
                <a:solidFill>
                  <a:schemeClr val="bg1"/>
                </a:solidFill>
                <a:latin typeface="+mn-lt"/>
                <a:ea typeface="Tahoma" pitchFamily="34" charset="0"/>
              </a:rPr>
              <a:t>/ Report</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28600" y="894308"/>
            <a:ext cx="3352800" cy="4031873"/>
          </a:xfrm>
          <a:prstGeom prst="rect">
            <a:avLst/>
          </a:prstGeom>
        </p:spPr>
        <p:txBody>
          <a:bodyPr wrap="square">
            <a:spAutoFit/>
          </a:bodyPr>
          <a:lstStyle/>
          <a:p>
            <a:pPr marL="285750" indent="-285750" algn="just">
              <a:buFont typeface="Arial" panose="020B0604020202020204" pitchFamily="34" charset="0"/>
              <a:buChar char="•"/>
              <a:defRPr/>
            </a:pPr>
            <a:r>
              <a:rPr lang="en-ZA" sz="1600" dirty="0">
                <a:cs typeface="Arial" panose="020B0604020202020204" pitchFamily="34" charset="0"/>
              </a:rPr>
              <a:t>The Minister of Public Works ordered an investigation into the conduct and management of security upgrades at the President’s private residence at Nkandla (Nkandla), in October 2012. </a:t>
            </a:r>
            <a:endParaRPr lang="en-ZA" sz="1600" dirty="0" smtClean="0">
              <a:cs typeface="Arial" panose="020B0604020202020204" pitchFamily="34" charset="0"/>
            </a:endParaRPr>
          </a:p>
          <a:p>
            <a:pPr marL="285750" indent="-285750" algn="just">
              <a:buFont typeface="Arial" panose="020B0604020202020204" pitchFamily="34" charset="0"/>
              <a:buChar char="•"/>
              <a:defRPr/>
            </a:pPr>
            <a:endParaRPr lang="en-ZA" sz="1600" dirty="0">
              <a:cs typeface="Arial" panose="020B0604020202020204" pitchFamily="34" charset="0"/>
            </a:endParaRPr>
          </a:p>
          <a:p>
            <a:pPr marL="285750" indent="-285750" algn="just">
              <a:buFont typeface="Arial" panose="020B0604020202020204" pitchFamily="34" charset="0"/>
              <a:buChar char="•"/>
              <a:defRPr/>
            </a:pPr>
            <a:r>
              <a:rPr lang="en-ZA" sz="1600" dirty="0">
                <a:cs typeface="Arial" panose="020B0604020202020204" pitchFamily="34" charset="0"/>
              </a:rPr>
              <a:t>The Minister of Public Works, in conjunction with the Ministers of Police and State Security, appointed a Task Team to do the investigation</a:t>
            </a:r>
            <a:r>
              <a:rPr lang="en-ZA" sz="1600" dirty="0" smtClean="0">
                <a:cs typeface="Arial" panose="020B0604020202020204" pitchFamily="34" charset="0"/>
              </a:rPr>
              <a:t>.</a:t>
            </a:r>
          </a:p>
          <a:p>
            <a:pPr marL="285750" indent="-285750" algn="just">
              <a:buFont typeface="Arial" panose="020B0604020202020204" pitchFamily="34" charset="0"/>
              <a:buChar char="•"/>
              <a:defRPr/>
            </a:pPr>
            <a:endParaRPr lang="en-ZA" sz="1600" dirty="0">
              <a:cs typeface="Arial" panose="020B0604020202020204" pitchFamily="34" charset="0"/>
            </a:endParaRPr>
          </a:p>
          <a:p>
            <a:pPr marL="285750" indent="-285750" algn="just">
              <a:buFont typeface="Arial" panose="020B0604020202020204" pitchFamily="34" charset="0"/>
              <a:buChar char="•"/>
              <a:defRPr/>
            </a:pPr>
            <a:r>
              <a:rPr lang="en-ZA" sz="1600" dirty="0">
                <a:cs typeface="Arial" panose="020B0604020202020204" pitchFamily="34" charset="0"/>
              </a:rPr>
              <a:t>The MTT submitted their Report in January 2013.</a:t>
            </a:r>
          </a:p>
        </p:txBody>
      </p:sp>
      <p:graphicFrame>
        <p:nvGraphicFramePr>
          <p:cNvPr id="8" name="Table 7"/>
          <p:cNvGraphicFramePr>
            <a:graphicFrameLocks noGrp="1"/>
          </p:cNvGraphicFramePr>
          <p:nvPr>
            <p:extLst>
              <p:ext uri="{D42A27DB-BD31-4B8C-83A1-F6EECF244321}">
                <p14:modId xmlns:p14="http://schemas.microsoft.com/office/powerpoint/2010/main" xmlns="" val="3539910868"/>
              </p:ext>
            </p:extLst>
          </p:nvPr>
        </p:nvGraphicFramePr>
        <p:xfrm>
          <a:off x="3810000" y="894308"/>
          <a:ext cx="8382000" cy="5732531"/>
        </p:xfrm>
        <a:graphic>
          <a:graphicData uri="http://schemas.openxmlformats.org/drawingml/2006/table">
            <a:tbl>
              <a:tblPr firstRow="1" bandRow="1">
                <a:tableStyleId>{9DCAF9ED-07DC-4A11-8D7F-57B35C25682E}</a:tableStyleId>
              </a:tblPr>
              <a:tblGrid>
                <a:gridCol w="510209">
                  <a:extLst>
                    <a:ext uri="{9D8B030D-6E8A-4147-A177-3AD203B41FA5}">
                      <a16:colId xmlns:a16="http://schemas.microsoft.com/office/drawing/2014/main" xmlns="" val="20000"/>
                    </a:ext>
                  </a:extLst>
                </a:gridCol>
                <a:gridCol w="6517125">
                  <a:extLst>
                    <a:ext uri="{9D8B030D-6E8A-4147-A177-3AD203B41FA5}">
                      <a16:colId xmlns:a16="http://schemas.microsoft.com/office/drawing/2014/main" xmlns="" val="20001"/>
                    </a:ext>
                  </a:extLst>
                </a:gridCol>
                <a:gridCol w="1354666">
                  <a:extLst>
                    <a:ext uri="{9D8B030D-6E8A-4147-A177-3AD203B41FA5}">
                      <a16:colId xmlns:a16="http://schemas.microsoft.com/office/drawing/2014/main" xmlns="" val="20002"/>
                    </a:ext>
                  </a:extLst>
                </a:gridCol>
              </a:tblGrid>
              <a:tr h="304605">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ZA" sz="1600" dirty="0"/>
                        <a:t>No.</a:t>
                      </a:r>
                      <a:endParaRPr lang="en-ZA" sz="1600" dirty="0">
                        <a:solidFill>
                          <a:schemeClr val="tx1"/>
                        </a:solidFill>
                        <a:latin typeface="+mn-lt"/>
                        <a:cs typeface="Arial" panose="020B0604020202020204" pitchFamily="34" charset="0"/>
                      </a:endParaRPr>
                    </a:p>
                  </a:txBody>
                  <a:tcPr anchor="ct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ZA" sz="1600" dirty="0"/>
                        <a:t>Recommendation</a:t>
                      </a:r>
                      <a:endParaRPr lang="en-ZA" sz="1600" dirty="0">
                        <a:solidFill>
                          <a:schemeClr val="tx1"/>
                        </a:solidFill>
                        <a:latin typeface="+mn-lt"/>
                        <a:cs typeface="Arial" panose="020B0604020202020204" pitchFamily="34" charset="0"/>
                      </a:endParaRPr>
                    </a:p>
                  </a:txBody>
                  <a:tcPr anchor="ct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ZA" sz="1600" dirty="0"/>
                        <a:t>Status</a:t>
                      </a:r>
                      <a:endParaRPr lang="en-ZA" sz="1600" dirty="0">
                        <a:solidFill>
                          <a:schemeClr val="tx1"/>
                        </a:solidFill>
                        <a:latin typeface="+mn-lt"/>
                        <a:cs typeface="Arial" panose="020B0604020202020204" pitchFamily="34" charset="0"/>
                      </a:endParaRPr>
                    </a:p>
                  </a:txBody>
                  <a:tcPr anchor="ctr"/>
                </a:tc>
                <a:extLst>
                  <a:ext uri="{0D108BD9-81ED-4DB2-BD59-A6C34878D82A}">
                    <a16:rowId xmlns:a16="http://schemas.microsoft.com/office/drawing/2014/main" xmlns="" val="10000"/>
                  </a:ext>
                </a:extLst>
              </a:tr>
              <a:tr h="52575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ZA" sz="1400" dirty="0"/>
                        <a:t>1</a:t>
                      </a:r>
                      <a:endParaRPr lang="en-ZA" sz="1400" dirty="0">
                        <a:latin typeface="+mn-lt"/>
                        <a:cs typeface="Arial" panose="020B0604020202020204" pitchFamily="34" charset="0"/>
                      </a:endParaRPr>
                    </a:p>
                  </a:txBody>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ZA" altLang="en-US" sz="1400" dirty="0"/>
                        <a:t>That the Report be referred to law enforcement agencies, including SIU, AGSA and SAPS to investigate possible acts of criminality</a:t>
                      </a:r>
                      <a:endParaRPr lang="en-ZA" sz="1400" dirty="0">
                        <a:latin typeface="+mn-lt"/>
                        <a:cs typeface="Arial" panose="020B0604020202020204" pitchFamily="34" charset="0"/>
                      </a:endParaRPr>
                    </a:p>
                  </a:txBody>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ZA" sz="1400" dirty="0"/>
                        <a:t>Done</a:t>
                      </a:r>
                      <a:endParaRPr lang="en-ZA" sz="1400" dirty="0">
                        <a:latin typeface="+mn-lt"/>
                        <a:cs typeface="Arial" panose="020B0604020202020204" pitchFamily="34" charset="0"/>
                      </a:endParaRPr>
                    </a:p>
                  </a:txBody>
                  <a:tcPr/>
                </a:tc>
                <a:extLst>
                  <a:ext uri="{0D108BD9-81ED-4DB2-BD59-A6C34878D82A}">
                    <a16:rowId xmlns:a16="http://schemas.microsoft.com/office/drawing/2014/main" xmlns="" val="10001"/>
                  </a:ext>
                </a:extLst>
              </a:tr>
              <a:tr h="52575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ZA" sz="1400" dirty="0"/>
                        <a:t>2</a:t>
                      </a:r>
                      <a:endParaRPr lang="en-ZA" sz="1400" dirty="0">
                        <a:latin typeface="+mn-lt"/>
                        <a:cs typeface="Arial" panose="020B0604020202020204" pitchFamily="34" charset="0"/>
                      </a:endParaRPr>
                    </a:p>
                  </a:txBody>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altLang="en-US" sz="1400" dirty="0"/>
                        <a:t>That DPW develop a policy for the management and control of particular Prestige Projects</a:t>
                      </a:r>
                      <a:endParaRPr lang="en-ZA" altLang="en-US" sz="1400" b="1" i="1" dirty="0">
                        <a:solidFill>
                          <a:srgbClr val="00B050"/>
                        </a:solidFill>
                        <a:effectLst>
                          <a:outerShdw blurRad="38100" dist="38100" dir="2700000" algn="tl">
                            <a:srgbClr val="000000">
                              <a:alpha val="43137"/>
                            </a:srgbClr>
                          </a:outerShdw>
                        </a:effectLst>
                        <a:latin typeface="+mn-lt"/>
                        <a:cs typeface="Arial" panose="020B0604020202020204" pitchFamily="34" charset="0"/>
                      </a:endParaRPr>
                    </a:p>
                  </a:txBody>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ZA" sz="1400" dirty="0"/>
                        <a:t>Done</a:t>
                      </a:r>
                      <a:endParaRPr lang="en-ZA" sz="1400" dirty="0">
                        <a:latin typeface="+mn-lt"/>
                        <a:cs typeface="Arial" panose="020B0604020202020204" pitchFamily="34" charset="0"/>
                      </a:endParaRPr>
                    </a:p>
                  </a:txBody>
                  <a:tcPr/>
                </a:tc>
                <a:extLst>
                  <a:ext uri="{0D108BD9-81ED-4DB2-BD59-A6C34878D82A}">
                    <a16:rowId xmlns:a16="http://schemas.microsoft.com/office/drawing/2014/main" xmlns="" val="10002"/>
                  </a:ext>
                </a:extLst>
              </a:tr>
              <a:tr h="90819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ZA" sz="1400" dirty="0"/>
                        <a:t>3</a:t>
                      </a:r>
                      <a:endParaRPr lang="en-ZA" sz="1400" dirty="0">
                        <a:latin typeface="+mn-lt"/>
                        <a:cs typeface="Arial" panose="020B0604020202020204" pitchFamily="34" charset="0"/>
                      </a:endParaRPr>
                    </a:p>
                  </a:txBody>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altLang="en-US" sz="1400" dirty="0"/>
                        <a:t>That DPW do a cost apportionment of total expenditure, to allocate costs to and invoice relevant stakeholders</a:t>
                      </a:r>
                      <a:endParaRPr lang="en-ZA" altLang="en-US" sz="1400" b="1" i="1" dirty="0">
                        <a:solidFill>
                          <a:srgbClr val="00B050"/>
                        </a:solidFill>
                        <a:effectLst>
                          <a:outerShdw blurRad="38100" dist="38100" dir="2700000" algn="tl">
                            <a:srgbClr val="000000">
                              <a:alpha val="43137"/>
                            </a:srgbClr>
                          </a:outerShdw>
                        </a:effectLst>
                        <a:latin typeface="+mn-lt"/>
                        <a:cs typeface="Arial" panose="020B0604020202020204" pitchFamily="34" charset="0"/>
                      </a:endParaRPr>
                    </a:p>
                  </a:txBody>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ZA" altLang="en-US" sz="1400" dirty="0">
                          <a:effectLst/>
                        </a:rPr>
                        <a:t>In abeyance, pending civil claim against architect</a:t>
                      </a:r>
                      <a:endParaRPr lang="en-ZA" sz="1400" b="0" i="0" dirty="0">
                        <a:solidFill>
                          <a:schemeClr val="tx1"/>
                        </a:solidFill>
                        <a:effectLst/>
                        <a:latin typeface="+mn-lt"/>
                        <a:cs typeface="Arial" panose="020B0604020202020204" pitchFamily="34" charset="0"/>
                      </a:endParaRPr>
                    </a:p>
                  </a:txBody>
                  <a:tcPr/>
                </a:tc>
                <a:extLst>
                  <a:ext uri="{0D108BD9-81ED-4DB2-BD59-A6C34878D82A}">
                    <a16:rowId xmlns:a16="http://schemas.microsoft.com/office/drawing/2014/main" xmlns="" val="10003"/>
                  </a:ext>
                </a:extLst>
              </a:tr>
              <a:tr h="685460">
                <a:tc>
                  <a:txBody>
                    <a:bodyPr/>
                    <a:lstStyle/>
                    <a:p>
                      <a:pPr algn="ctr"/>
                      <a:r>
                        <a:rPr lang="en-ZA" sz="1400" dirty="0"/>
                        <a:t>4</a:t>
                      </a:r>
                      <a:endParaRPr lang="en-ZA" sz="1400"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altLang="en-US" sz="1400" dirty="0"/>
                        <a:t>To investigate whether there was justifiable reasons to delegate authority to RBAC</a:t>
                      </a:r>
                      <a:endParaRPr lang="en-ZA" altLang="en-US" sz="1400" b="1" i="1" dirty="0">
                        <a:solidFill>
                          <a:srgbClr val="00B050"/>
                        </a:solidFill>
                        <a:effectLst>
                          <a:outerShdw blurRad="38100" dist="38100" dir="2700000" algn="tl">
                            <a:srgbClr val="000000">
                              <a:alpha val="43137"/>
                            </a:srgbClr>
                          </a:outerShdw>
                        </a:effectLst>
                        <a:latin typeface="+mn-lt"/>
                        <a:cs typeface="Arial" panose="020B0604020202020204" pitchFamily="34" charset="0"/>
                      </a:endParaRPr>
                    </a:p>
                  </a:txBody>
                  <a:tcPr/>
                </a:tc>
                <a:tc>
                  <a:txBody>
                    <a:bodyPr/>
                    <a:lstStyle/>
                    <a:p>
                      <a:pPr algn="l"/>
                      <a:r>
                        <a:rPr lang="en-ZA" sz="1400" dirty="0"/>
                        <a:t>Done</a:t>
                      </a:r>
                      <a:endParaRPr lang="en-ZA" sz="1400" dirty="0">
                        <a:latin typeface="+mn-lt"/>
                        <a:cs typeface="Arial" panose="020B0604020202020204" pitchFamily="34" charset="0"/>
                      </a:endParaRPr>
                    </a:p>
                  </a:txBody>
                  <a:tcPr/>
                </a:tc>
              </a:tr>
              <a:tr h="732413">
                <a:tc>
                  <a:txBody>
                    <a:bodyPr/>
                    <a:lstStyle/>
                    <a:p>
                      <a:pPr algn="ctr"/>
                      <a:r>
                        <a:rPr lang="en-ZA" sz="1400" dirty="0"/>
                        <a:t>5</a:t>
                      </a:r>
                      <a:endParaRPr lang="en-ZA" sz="1400"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altLang="en-US" sz="1400" dirty="0"/>
                        <a:t>To further investigate a surety that DPW had made to IDC on behalf of Bonelena Constructions and Projects</a:t>
                      </a:r>
                      <a:endParaRPr lang="en-ZA" altLang="en-US" sz="1400" b="1" i="1" dirty="0">
                        <a:solidFill>
                          <a:srgbClr val="00B050"/>
                        </a:solidFill>
                        <a:effectLst>
                          <a:outerShdw blurRad="38100" dist="38100" dir="2700000" algn="tl">
                            <a:srgbClr val="000000">
                              <a:alpha val="43137"/>
                            </a:srgbClr>
                          </a:outerShdw>
                        </a:effectLst>
                        <a:latin typeface="+mn-lt"/>
                        <a:cs typeface="Arial" panose="020B0604020202020204" pitchFamily="34" charset="0"/>
                      </a:endParaRPr>
                    </a:p>
                  </a:txBody>
                  <a:tcPr/>
                </a:tc>
                <a:tc>
                  <a:txBody>
                    <a:bodyPr/>
                    <a:lstStyle/>
                    <a:p>
                      <a:pPr algn="l"/>
                      <a:r>
                        <a:rPr lang="en-ZA" sz="1400" dirty="0"/>
                        <a:t>Done</a:t>
                      </a:r>
                      <a:endParaRPr lang="en-ZA" sz="1400" dirty="0">
                        <a:latin typeface="+mn-lt"/>
                        <a:cs typeface="Arial" panose="020B0604020202020204" pitchFamily="34" charset="0"/>
                      </a:endParaRPr>
                    </a:p>
                  </a:txBody>
                  <a:tcPr/>
                </a:tc>
              </a:tr>
              <a:tr h="732413">
                <a:tc>
                  <a:txBody>
                    <a:bodyPr/>
                    <a:lstStyle/>
                    <a:p>
                      <a:pPr algn="ctr"/>
                      <a:r>
                        <a:rPr lang="en-ZA" sz="1400" dirty="0"/>
                        <a:t>6</a:t>
                      </a:r>
                      <a:endParaRPr lang="en-ZA" sz="1400"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That immediate disciplinary measures be instituted against officials who might be implicated in any wrongdoing, including flouting of policies and procurement procedures</a:t>
                      </a:r>
                      <a:endParaRPr lang="en-ZA" altLang="en-US" sz="1400" b="1" i="1" dirty="0">
                        <a:solidFill>
                          <a:srgbClr val="00B050"/>
                        </a:solidFill>
                        <a:effectLst>
                          <a:outerShdw blurRad="38100" dist="38100" dir="2700000" algn="tl">
                            <a:srgbClr val="000000">
                              <a:alpha val="43137"/>
                            </a:srgbClr>
                          </a:outerShdw>
                        </a:effectLst>
                        <a:latin typeface="+mn-lt"/>
                        <a:cs typeface="Arial" panose="020B0604020202020204" pitchFamily="34" charset="0"/>
                      </a:endParaRPr>
                    </a:p>
                  </a:txBody>
                  <a:tcPr/>
                </a:tc>
                <a:tc>
                  <a:txBody>
                    <a:bodyPr/>
                    <a:lstStyle/>
                    <a:p>
                      <a:pPr algn="l"/>
                      <a:r>
                        <a:rPr lang="en-ZA" sz="1400" dirty="0" smtClean="0"/>
                        <a:t>Done</a:t>
                      </a:r>
                      <a:endParaRPr lang="en-ZA" sz="1400" dirty="0">
                        <a:latin typeface="+mn-lt"/>
                        <a:cs typeface="Arial" panose="020B0604020202020204" pitchFamily="34" charset="0"/>
                      </a:endParaRPr>
                    </a:p>
                  </a:txBody>
                  <a:tcPr/>
                </a:tc>
              </a:tr>
              <a:tr h="511884">
                <a:tc>
                  <a:txBody>
                    <a:bodyPr/>
                    <a:lstStyle/>
                    <a:p>
                      <a:pPr algn="ctr"/>
                      <a:r>
                        <a:rPr lang="en-ZA" sz="1400" dirty="0"/>
                        <a:t>7</a:t>
                      </a:r>
                      <a:endParaRPr lang="en-ZA" sz="1400"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That the SSA conduct comprehensive vetting of all Supply Chain Management Personnel within DPW</a:t>
                      </a:r>
                      <a:endParaRPr lang="en-ZA" altLang="en-US" sz="1400" b="1" i="1" dirty="0">
                        <a:solidFill>
                          <a:srgbClr val="00B050"/>
                        </a:solidFill>
                        <a:effectLst>
                          <a:outerShdw blurRad="38100" dist="38100" dir="2700000" algn="tl">
                            <a:srgbClr val="000000">
                              <a:alpha val="43137"/>
                            </a:srgbClr>
                          </a:outerShdw>
                        </a:effectLst>
                        <a:latin typeface="+mn-lt"/>
                        <a:cs typeface="Arial" panose="020B0604020202020204" pitchFamily="34" charset="0"/>
                      </a:endParaRPr>
                    </a:p>
                  </a:txBody>
                  <a:tcPr/>
                </a:tc>
                <a:tc>
                  <a:txBody>
                    <a:bodyPr/>
                    <a:lstStyle/>
                    <a:p>
                      <a:pPr algn="l"/>
                      <a:r>
                        <a:rPr lang="en-ZA" sz="1400" dirty="0"/>
                        <a:t>Process Underway</a:t>
                      </a:r>
                      <a:endParaRPr lang="en-ZA" sz="1400" dirty="0">
                        <a:latin typeface="+mn-lt"/>
                        <a:cs typeface="Arial" panose="020B0604020202020204" pitchFamily="34" charset="0"/>
                      </a:endParaRPr>
                    </a:p>
                  </a:txBody>
                  <a:tcPr/>
                </a:tc>
              </a:tr>
              <a:tr h="732413">
                <a:tc>
                  <a:txBody>
                    <a:bodyPr/>
                    <a:lstStyle/>
                    <a:p>
                      <a:pPr algn="ctr"/>
                      <a:r>
                        <a:rPr lang="en-ZA" sz="1400" dirty="0"/>
                        <a:t>8</a:t>
                      </a:r>
                      <a:endParaRPr lang="en-ZA" sz="1400"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That any breach of law, which has resulted in a criminal act or omission, be reported to the relevant authorities for investigation and </a:t>
                      </a:r>
                      <a:r>
                        <a:rPr lang="en-US" sz="1400" dirty="0" smtClean="0"/>
                        <a:t>prosecution</a:t>
                      </a:r>
                      <a:endParaRPr lang="en-ZA" altLang="en-US" sz="1400" b="1" i="1" dirty="0">
                        <a:solidFill>
                          <a:srgbClr val="00B050"/>
                        </a:solidFill>
                        <a:effectLst>
                          <a:outerShdw blurRad="38100" dist="38100" dir="2700000" algn="tl">
                            <a:srgbClr val="000000">
                              <a:alpha val="43137"/>
                            </a:srgbClr>
                          </a:outerShdw>
                        </a:effectLst>
                        <a:latin typeface="+mn-lt"/>
                        <a:cs typeface="Arial" panose="020B0604020202020204" pitchFamily="34" charset="0"/>
                      </a:endParaRPr>
                    </a:p>
                  </a:txBody>
                  <a:tcPr/>
                </a:tc>
                <a:tc>
                  <a:txBody>
                    <a:bodyPr/>
                    <a:lstStyle/>
                    <a:p>
                      <a:pPr algn="l"/>
                      <a:r>
                        <a:rPr lang="en-ZA" sz="1400" dirty="0"/>
                        <a:t>Done</a:t>
                      </a:r>
                      <a:endParaRPr lang="en-ZA" sz="1400" dirty="0">
                        <a:latin typeface="+mn-lt"/>
                        <a:cs typeface="Arial" panose="020B0604020202020204" pitchFamily="34" charset="0"/>
                      </a:endParaRPr>
                    </a:p>
                  </a:txBody>
                  <a:tcPr/>
                </a:tc>
              </a:tr>
            </a:tbl>
          </a:graphicData>
        </a:graphic>
      </p:graphicFrame>
    </p:spTree>
    <p:extLst>
      <p:ext uri="{BB962C8B-B14F-4D97-AF65-F5344CB8AC3E}">
        <p14:creationId xmlns:p14="http://schemas.microsoft.com/office/powerpoint/2010/main" xmlns="" val="1700306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45</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Public Protector’s Investigation /</a:t>
            </a:r>
          </a:p>
          <a:p>
            <a:r>
              <a:rPr lang="en-ZA" sz="2400" b="1" dirty="0" smtClean="0">
                <a:solidFill>
                  <a:schemeClr val="bg1"/>
                </a:solidFill>
                <a:latin typeface="+mn-lt"/>
                <a:ea typeface="Tahoma" pitchFamily="34" charset="0"/>
              </a:rPr>
              <a:t> Report</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28600" y="894308"/>
            <a:ext cx="3352800" cy="3785652"/>
          </a:xfrm>
          <a:prstGeom prst="rect">
            <a:avLst/>
          </a:prstGeom>
        </p:spPr>
        <p:txBody>
          <a:bodyPr wrap="square">
            <a:spAutoFit/>
          </a:bodyPr>
          <a:lstStyle/>
          <a:p>
            <a:pPr marL="285750" indent="-285750">
              <a:buFont typeface="Arial" panose="020B0604020202020204" pitchFamily="34" charset="0"/>
              <a:buChar char="•"/>
              <a:defRPr/>
            </a:pPr>
            <a:r>
              <a:rPr lang="en-ZA" sz="1600" dirty="0">
                <a:cs typeface="Arial" panose="020B0604020202020204" pitchFamily="34" charset="0"/>
              </a:rPr>
              <a:t>The Public Protector (PP) conducted her investigation in terms of sec. 182 of the Constitution, and in terms of the Executive Members’ Ethics Act, 82 of 1998</a:t>
            </a:r>
            <a:r>
              <a:rPr lang="en-ZA" sz="1600" dirty="0" smtClean="0">
                <a:cs typeface="Arial" panose="020B0604020202020204" pitchFamily="34" charset="0"/>
              </a:rPr>
              <a:t>.</a:t>
            </a:r>
          </a:p>
          <a:p>
            <a:pPr marL="285750" indent="-285750">
              <a:buFont typeface="Arial" panose="020B0604020202020204" pitchFamily="34" charset="0"/>
              <a:buChar char="•"/>
              <a:defRPr/>
            </a:pPr>
            <a:endParaRPr lang="en-ZA" sz="1600" dirty="0">
              <a:cs typeface="Arial" panose="020B0604020202020204" pitchFamily="34" charset="0"/>
            </a:endParaRPr>
          </a:p>
          <a:p>
            <a:pPr marL="285750" indent="-285750">
              <a:buFont typeface="Arial" panose="020B0604020202020204" pitchFamily="34" charset="0"/>
              <a:buChar char="•"/>
              <a:defRPr/>
            </a:pPr>
            <a:r>
              <a:rPr lang="en-ZA" sz="1600" dirty="0">
                <a:cs typeface="Arial" panose="020B0604020202020204" pitchFamily="34" charset="0"/>
              </a:rPr>
              <a:t>The investigation was carried out in response to 7 complaints lodged between 13 December 2011 and November 2012</a:t>
            </a:r>
            <a:r>
              <a:rPr lang="en-ZA" sz="1600" dirty="0" smtClean="0">
                <a:cs typeface="Arial" panose="020B0604020202020204" pitchFamily="34" charset="0"/>
              </a:rPr>
              <a:t>.</a:t>
            </a:r>
          </a:p>
          <a:p>
            <a:pPr marL="285750" indent="-285750">
              <a:buFont typeface="Arial" panose="020B0604020202020204" pitchFamily="34" charset="0"/>
              <a:buChar char="•"/>
              <a:defRPr/>
            </a:pPr>
            <a:endParaRPr lang="en-ZA" sz="1600" dirty="0">
              <a:cs typeface="Arial" panose="020B0604020202020204" pitchFamily="34" charset="0"/>
            </a:endParaRPr>
          </a:p>
          <a:p>
            <a:pPr marL="285750" indent="-285750">
              <a:buFont typeface="Arial" panose="020B0604020202020204" pitchFamily="34" charset="0"/>
              <a:buChar char="•"/>
              <a:defRPr/>
            </a:pPr>
            <a:r>
              <a:rPr lang="en-ZA" sz="1600" dirty="0">
                <a:cs typeface="Arial" panose="020B0604020202020204" pitchFamily="34" charset="0"/>
              </a:rPr>
              <a:t>The investigation covered the period 19 May 2009 – end January 2014.</a:t>
            </a:r>
          </a:p>
        </p:txBody>
      </p:sp>
      <p:graphicFrame>
        <p:nvGraphicFramePr>
          <p:cNvPr id="8" name="Table 7"/>
          <p:cNvGraphicFramePr>
            <a:graphicFrameLocks noGrp="1"/>
          </p:cNvGraphicFramePr>
          <p:nvPr>
            <p:extLst>
              <p:ext uri="{D42A27DB-BD31-4B8C-83A1-F6EECF244321}">
                <p14:modId xmlns:p14="http://schemas.microsoft.com/office/powerpoint/2010/main" xmlns="" val="1615506925"/>
              </p:ext>
            </p:extLst>
          </p:nvPr>
        </p:nvGraphicFramePr>
        <p:xfrm>
          <a:off x="3581400" y="894309"/>
          <a:ext cx="8458200" cy="5742426"/>
        </p:xfrm>
        <a:graphic>
          <a:graphicData uri="http://schemas.openxmlformats.org/drawingml/2006/table">
            <a:tbl>
              <a:tblPr firstRow="1" bandRow="1">
                <a:tableStyleId>{9DCAF9ED-07DC-4A11-8D7F-57B35C25682E}</a:tableStyleId>
              </a:tblPr>
              <a:tblGrid>
                <a:gridCol w="514847">
                  <a:extLst>
                    <a:ext uri="{9D8B030D-6E8A-4147-A177-3AD203B41FA5}">
                      <a16:colId xmlns:a16="http://schemas.microsoft.com/office/drawing/2014/main" xmlns="" val="20000"/>
                    </a:ext>
                  </a:extLst>
                </a:gridCol>
                <a:gridCol w="6576372">
                  <a:extLst>
                    <a:ext uri="{9D8B030D-6E8A-4147-A177-3AD203B41FA5}">
                      <a16:colId xmlns:a16="http://schemas.microsoft.com/office/drawing/2014/main" xmlns="" val="20001"/>
                    </a:ext>
                  </a:extLst>
                </a:gridCol>
                <a:gridCol w="1366981">
                  <a:extLst>
                    <a:ext uri="{9D8B030D-6E8A-4147-A177-3AD203B41FA5}">
                      <a16:colId xmlns:a16="http://schemas.microsoft.com/office/drawing/2014/main" xmlns="" val="20002"/>
                    </a:ext>
                  </a:extLst>
                </a:gridCol>
              </a:tblGrid>
              <a:tr h="259560">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ZA" sz="1300" dirty="0">
                          <a:latin typeface="+mn-lt"/>
                        </a:rPr>
                        <a:t>No.</a:t>
                      </a:r>
                      <a:endParaRPr lang="en-ZA" sz="1300" dirty="0">
                        <a:solidFill>
                          <a:schemeClr val="tx1"/>
                        </a:solidFill>
                        <a:latin typeface="+mn-lt"/>
                        <a:cs typeface="Arial" panose="020B0604020202020204" pitchFamily="34" charset="0"/>
                      </a:endParaRPr>
                    </a:p>
                  </a:txBody>
                  <a:tcPr anchor="ct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ZA" sz="1300" dirty="0">
                          <a:latin typeface="+mn-lt"/>
                        </a:rPr>
                        <a:t>Recommendation</a:t>
                      </a:r>
                      <a:endParaRPr lang="en-ZA" sz="1300" dirty="0">
                        <a:solidFill>
                          <a:schemeClr val="tx1"/>
                        </a:solidFill>
                        <a:latin typeface="+mn-lt"/>
                        <a:cs typeface="Arial" panose="020B0604020202020204" pitchFamily="34" charset="0"/>
                      </a:endParaRPr>
                    </a:p>
                  </a:txBody>
                  <a:tcPr anchor="ct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ZA" sz="1300" dirty="0">
                          <a:latin typeface="+mn-lt"/>
                        </a:rPr>
                        <a:t>Status</a:t>
                      </a:r>
                      <a:endParaRPr lang="en-ZA" sz="1300" dirty="0">
                        <a:solidFill>
                          <a:schemeClr val="tx1"/>
                        </a:solidFill>
                        <a:latin typeface="+mn-lt"/>
                        <a:cs typeface="Arial" panose="020B0604020202020204" pitchFamily="34" charset="0"/>
                      </a:endParaRPr>
                    </a:p>
                  </a:txBody>
                  <a:tcPr anchor="ctr"/>
                </a:tc>
                <a:extLst>
                  <a:ext uri="{0D108BD9-81ED-4DB2-BD59-A6C34878D82A}">
                    <a16:rowId xmlns:a16="http://schemas.microsoft.com/office/drawing/2014/main" xmlns="" val="10000"/>
                  </a:ext>
                </a:extLst>
              </a:tr>
              <a:tr h="448007">
                <a:tc>
                  <a:txBody>
                    <a:bodyPr/>
                    <a:lstStyle/>
                    <a:p>
                      <a:pPr algn="ctr"/>
                      <a:r>
                        <a:rPr lang="en-ZA" sz="1300" dirty="0">
                          <a:solidFill>
                            <a:schemeClr val="tx1"/>
                          </a:solidFill>
                          <a:latin typeface="+mn-lt"/>
                          <a:cs typeface="Arial" panose="020B0604020202020204" pitchFamily="34" charset="0"/>
                        </a:rPr>
                        <a:t>1</a:t>
                      </a:r>
                    </a:p>
                  </a:txBody>
                  <a:tcPr/>
                </a:tc>
                <a:tc>
                  <a:txBody>
                    <a:bodyPr/>
                    <a:lstStyle/>
                    <a:p>
                      <a:r>
                        <a:rPr lang="en-ZA" altLang="en-US" sz="1300" dirty="0">
                          <a:solidFill>
                            <a:schemeClr val="tx1"/>
                          </a:solidFill>
                          <a:latin typeface="+mn-lt"/>
                          <a:cs typeface="Arial" panose="020B0604020202020204" pitchFamily="34" charset="0"/>
                        </a:rPr>
                        <a:t>Decide whether disciplinary action should be taken against officials  involved in the Nkandla Project, for failing to comply with prescripts</a:t>
                      </a:r>
                      <a:endParaRPr lang="en-ZA" sz="1300" dirty="0">
                        <a:solidFill>
                          <a:schemeClr val="tx1"/>
                        </a:solidFill>
                        <a:latin typeface="+mn-lt"/>
                        <a:cs typeface="Arial" panose="020B0604020202020204" pitchFamily="34" charset="0"/>
                      </a:endParaRPr>
                    </a:p>
                  </a:txBody>
                  <a:tcPr/>
                </a:tc>
                <a:tc>
                  <a:txBody>
                    <a:bodyPr/>
                    <a:lstStyle/>
                    <a:p>
                      <a:r>
                        <a:rPr lang="en-ZA" sz="1300" dirty="0" smtClean="0">
                          <a:solidFill>
                            <a:schemeClr val="tx1"/>
                          </a:solidFill>
                          <a:latin typeface="+mn-lt"/>
                          <a:cs typeface="Arial" panose="020B0604020202020204" pitchFamily="34" charset="0"/>
                        </a:rPr>
                        <a:t>Done</a:t>
                      </a:r>
                      <a:endParaRPr lang="en-ZA" sz="13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1"/>
                  </a:ext>
                </a:extLst>
              </a:tr>
              <a:tr h="448007">
                <a:tc>
                  <a:txBody>
                    <a:bodyPr/>
                    <a:lstStyle/>
                    <a:p>
                      <a:pPr algn="ctr"/>
                      <a:r>
                        <a:rPr lang="en-ZA" sz="1300" kern="1200" dirty="0">
                          <a:solidFill>
                            <a:schemeClr val="tx1"/>
                          </a:solidFill>
                          <a:latin typeface="+mn-lt"/>
                          <a:ea typeface="+mn-ea"/>
                          <a:cs typeface="Arial" panose="020B0604020202020204" pitchFamily="34" charset="0"/>
                        </a:rPr>
                        <a:t>2</a:t>
                      </a:r>
                    </a:p>
                  </a:txBody>
                  <a:tcPr/>
                </a:tc>
                <a:tc>
                  <a:txBody>
                    <a:bodyPr/>
                    <a:lstStyle/>
                    <a:p>
                      <a:r>
                        <a:rPr lang="en-US" sz="1300" kern="1200" dirty="0">
                          <a:solidFill>
                            <a:schemeClr val="tx1"/>
                          </a:solidFill>
                          <a:latin typeface="+mn-lt"/>
                          <a:ea typeface="+mn-ea"/>
                          <a:cs typeface="Arial" panose="020B0604020202020204" pitchFamily="34" charset="0"/>
                        </a:rPr>
                        <a:t>Determine  the extent of the over expenditure on the Nkandla Project, and obtain legal advice on the recovery thereof</a:t>
                      </a:r>
                      <a:endParaRPr lang="en-ZA" sz="1300" kern="1200" dirty="0">
                        <a:solidFill>
                          <a:schemeClr val="tx1"/>
                        </a:solidFill>
                        <a:latin typeface="+mn-lt"/>
                        <a:ea typeface="+mn-ea"/>
                        <a:cs typeface="Arial" panose="020B0604020202020204" pitchFamily="34" charset="0"/>
                      </a:endParaRPr>
                    </a:p>
                  </a:txBody>
                  <a:tcPr/>
                </a:tc>
                <a:tc>
                  <a:txBody>
                    <a:bodyPr/>
                    <a:lstStyle/>
                    <a:p>
                      <a:r>
                        <a:rPr lang="en-ZA" sz="1300" kern="1200" dirty="0">
                          <a:solidFill>
                            <a:schemeClr val="tx1"/>
                          </a:solidFill>
                          <a:latin typeface="+mn-lt"/>
                          <a:ea typeface="+mn-ea"/>
                          <a:cs typeface="Arial" panose="020B0604020202020204" pitchFamily="34" charset="0"/>
                        </a:rPr>
                        <a:t>Finalised </a:t>
                      </a:r>
                    </a:p>
                  </a:txBody>
                  <a:tcPr/>
                </a:tc>
                <a:extLst>
                  <a:ext uri="{0D108BD9-81ED-4DB2-BD59-A6C34878D82A}">
                    <a16:rowId xmlns:a16="http://schemas.microsoft.com/office/drawing/2014/main" xmlns="" val="10002"/>
                  </a:ext>
                </a:extLst>
              </a:tr>
              <a:tr h="565647">
                <a:tc>
                  <a:txBody>
                    <a:bodyPr/>
                    <a:lstStyle/>
                    <a:p>
                      <a:pPr algn="ctr"/>
                      <a:r>
                        <a:rPr lang="en-ZA" sz="1300" kern="1200" dirty="0">
                          <a:solidFill>
                            <a:schemeClr val="tx1"/>
                          </a:solidFill>
                          <a:latin typeface="+mn-lt"/>
                          <a:ea typeface="+mn-ea"/>
                          <a:cs typeface="Arial" panose="020B0604020202020204" pitchFamily="34" charset="0"/>
                        </a:rPr>
                        <a:t>3</a:t>
                      </a:r>
                    </a:p>
                  </a:txBody>
                  <a:tcPr/>
                </a:tc>
                <a:tc>
                  <a:txBody>
                    <a:bodyPr/>
                    <a:lstStyle/>
                    <a:p>
                      <a:r>
                        <a:rPr lang="en-ZA" altLang="en-US" sz="1300" dirty="0">
                          <a:solidFill>
                            <a:schemeClr val="tx1"/>
                          </a:solidFill>
                          <a:latin typeface="+mn-lt"/>
                          <a:cs typeface="Arial" panose="020B0604020202020204" pitchFamily="34" charset="0"/>
                        </a:rPr>
                        <a:t>Do a cost apportionment of total expenditure, to allocate costs to SAPS and DOD</a:t>
                      </a:r>
                      <a:endParaRPr lang="en-ZA" sz="1300" kern="1200" dirty="0">
                        <a:solidFill>
                          <a:schemeClr val="tx1"/>
                        </a:solidFill>
                        <a:latin typeface="+mn-lt"/>
                        <a:ea typeface="+mn-ea"/>
                        <a:cs typeface="Arial" panose="020B0604020202020204" pitchFamily="34" charset="0"/>
                      </a:endParaRPr>
                    </a:p>
                  </a:txBody>
                  <a:tcPr/>
                </a:tc>
                <a:tc>
                  <a:txBody>
                    <a:bodyPr/>
                    <a:lstStyle/>
                    <a:p>
                      <a:r>
                        <a:rPr lang="en-ZA" altLang="en-US" sz="1300" b="0" i="0" dirty="0">
                          <a:solidFill>
                            <a:schemeClr val="tx1"/>
                          </a:solidFill>
                          <a:effectLst/>
                          <a:latin typeface="+mn-lt"/>
                          <a:cs typeface="Arial" panose="020B0604020202020204" pitchFamily="34" charset="0"/>
                        </a:rPr>
                        <a:t>In abeyance, pending civil claim against architect</a:t>
                      </a:r>
                      <a:endParaRPr lang="en-ZA" sz="1300" b="0" i="0" kern="1200" dirty="0">
                        <a:solidFill>
                          <a:schemeClr val="tx1"/>
                        </a:solidFill>
                        <a:effectLst/>
                        <a:latin typeface="+mn-lt"/>
                        <a:ea typeface="+mn-ea"/>
                        <a:cs typeface="Arial" panose="020B0604020202020204" pitchFamily="34" charset="0"/>
                      </a:endParaRPr>
                    </a:p>
                  </a:txBody>
                  <a:tcPr/>
                </a:tc>
                <a:extLst>
                  <a:ext uri="{0D108BD9-81ED-4DB2-BD59-A6C34878D82A}">
                    <a16:rowId xmlns:a16="http://schemas.microsoft.com/office/drawing/2014/main" xmlns="" val="10003"/>
                  </a:ext>
                </a:extLst>
              </a:tr>
              <a:tr h="454521">
                <a:tc>
                  <a:txBody>
                    <a:bodyPr/>
                    <a:lstStyle/>
                    <a:p>
                      <a:pPr algn="ctr"/>
                      <a:r>
                        <a:rPr lang="en-ZA" sz="1300" dirty="0">
                          <a:solidFill>
                            <a:schemeClr val="tx1"/>
                          </a:solidFill>
                          <a:latin typeface="+mn-lt"/>
                          <a:cs typeface="Arial" panose="020B0604020202020204" pitchFamily="34" charset="0"/>
                        </a:rPr>
                        <a:t>4</a:t>
                      </a:r>
                    </a:p>
                  </a:txBody>
                  <a:tcPr/>
                </a:tc>
                <a:tc>
                  <a:txBody>
                    <a:bodyPr/>
                    <a:lstStyle/>
                    <a:p>
                      <a:pPr>
                        <a:defRPr/>
                      </a:pPr>
                      <a:r>
                        <a:rPr lang="en-US" sz="1300" dirty="0">
                          <a:latin typeface="+mn-lt"/>
                          <a:cs typeface="Arial" panose="020B0604020202020204" pitchFamily="34" charset="0"/>
                        </a:rPr>
                        <a:t>Enter into a lease agreement with the KZN Ingonyama Trust Board in respect of the property occupied by the State adjacent to the President’s private residence</a:t>
                      </a:r>
                      <a:endParaRPr lang="en-ZA" altLang="en-US" sz="1300" dirty="0">
                        <a:latin typeface="+mn-lt"/>
                        <a:cs typeface="Arial" panose="020B0604020202020204" pitchFamily="34" charset="0"/>
                      </a:endParaRPr>
                    </a:p>
                  </a:txBody>
                  <a:tcPr/>
                </a:tc>
                <a:tc>
                  <a:txBody>
                    <a:bodyPr/>
                    <a:lstStyle/>
                    <a:p>
                      <a:r>
                        <a:rPr lang="en-ZA" sz="1300" dirty="0">
                          <a:solidFill>
                            <a:schemeClr val="tx1"/>
                          </a:solidFill>
                          <a:latin typeface="+mn-lt"/>
                          <a:cs typeface="Arial" panose="020B0604020202020204" pitchFamily="34" charset="0"/>
                        </a:rPr>
                        <a:t>Done</a:t>
                      </a:r>
                    </a:p>
                  </a:txBody>
                  <a:tcPr/>
                </a:tc>
              </a:tr>
              <a:tr h="324658">
                <a:tc>
                  <a:txBody>
                    <a:bodyPr/>
                    <a:lstStyle/>
                    <a:p>
                      <a:pPr algn="ctr"/>
                      <a:r>
                        <a:rPr lang="en-ZA" sz="1300" kern="1200" dirty="0">
                          <a:solidFill>
                            <a:schemeClr val="tx1"/>
                          </a:solidFill>
                          <a:latin typeface="+mn-lt"/>
                          <a:ea typeface="+mn-ea"/>
                          <a:cs typeface="Arial" panose="020B0604020202020204" pitchFamily="34" charset="0"/>
                        </a:rPr>
                        <a:t>5</a:t>
                      </a:r>
                    </a:p>
                  </a:txBody>
                  <a:tcPr/>
                </a:tc>
                <a:tc>
                  <a:txBody>
                    <a:bodyPr/>
                    <a:lstStyle/>
                    <a:p>
                      <a:pPr>
                        <a:defRPr/>
                      </a:pPr>
                      <a:r>
                        <a:rPr lang="en-ZA" sz="1300" dirty="0">
                          <a:latin typeface="+mn-lt"/>
                          <a:cs typeface="Arial" panose="020B0604020202020204" pitchFamily="34" charset="0"/>
                        </a:rPr>
                        <a:t>Take urgent steps to relocate the Park Homes to another organ of state that requires temporary accommodation</a:t>
                      </a:r>
                      <a:endParaRPr lang="en-ZA" sz="1300" b="1" i="1" dirty="0">
                        <a:solidFill>
                          <a:srgbClr val="00B050"/>
                        </a:solidFill>
                        <a:effectLst>
                          <a:outerShdw blurRad="38100" dist="38100" dir="2700000" algn="tl">
                            <a:srgbClr val="000000">
                              <a:alpha val="43137"/>
                            </a:srgbClr>
                          </a:outerShdw>
                        </a:effectLst>
                        <a:latin typeface="+mn-lt"/>
                        <a:cs typeface="Arial" panose="020B0604020202020204" pitchFamily="34" charset="0"/>
                      </a:endParaRPr>
                    </a:p>
                  </a:txBody>
                  <a:tcPr/>
                </a:tc>
                <a:tc>
                  <a:txBody>
                    <a:bodyPr/>
                    <a:lstStyle/>
                    <a:p>
                      <a:r>
                        <a:rPr lang="en-ZA" sz="1300" kern="1200" dirty="0">
                          <a:solidFill>
                            <a:schemeClr val="tx1"/>
                          </a:solidFill>
                          <a:latin typeface="+mn-lt"/>
                          <a:ea typeface="+mn-ea"/>
                          <a:cs typeface="Arial" panose="020B0604020202020204" pitchFamily="34" charset="0"/>
                        </a:rPr>
                        <a:t>Done</a:t>
                      </a:r>
                    </a:p>
                  </a:txBody>
                  <a:tcPr/>
                </a:tc>
              </a:tr>
              <a:tr h="324658">
                <a:tc>
                  <a:txBody>
                    <a:bodyPr/>
                    <a:lstStyle/>
                    <a:p>
                      <a:pPr algn="ctr"/>
                      <a:r>
                        <a:rPr lang="en-ZA" sz="1300" kern="1200" dirty="0">
                          <a:solidFill>
                            <a:schemeClr val="tx1"/>
                          </a:solidFill>
                          <a:latin typeface="+mn-lt"/>
                          <a:ea typeface="+mn-ea"/>
                          <a:cs typeface="Arial" panose="020B0604020202020204" pitchFamily="34" charset="0"/>
                        </a:rPr>
                        <a:t>6</a:t>
                      </a:r>
                    </a:p>
                  </a:txBody>
                  <a:tcPr/>
                </a:tc>
                <a:tc>
                  <a:txBody>
                    <a:bodyPr/>
                    <a:lstStyle/>
                    <a:p>
                      <a:pPr>
                        <a:defRPr/>
                      </a:pPr>
                      <a:r>
                        <a:rPr lang="en-ZA" sz="1300" dirty="0">
                          <a:latin typeface="+mn-lt"/>
                          <a:cs typeface="Arial" panose="020B0604020202020204" pitchFamily="34" charset="0"/>
                        </a:rPr>
                        <a:t>Review the delegation of authority to Regional Offices of DPW</a:t>
                      </a:r>
                      <a:endParaRPr lang="en-ZA" sz="1300" b="1" i="1" dirty="0">
                        <a:solidFill>
                          <a:srgbClr val="00B050"/>
                        </a:solidFill>
                        <a:effectLst>
                          <a:outerShdw blurRad="38100" dist="38100" dir="2700000" algn="tl">
                            <a:srgbClr val="000000">
                              <a:alpha val="43137"/>
                            </a:srgbClr>
                          </a:outerShdw>
                        </a:effectLst>
                        <a:latin typeface="+mn-lt"/>
                        <a:cs typeface="Arial" panose="020B0604020202020204" pitchFamily="34" charset="0"/>
                      </a:endParaRPr>
                    </a:p>
                  </a:txBody>
                  <a:tcPr/>
                </a:tc>
                <a:tc>
                  <a:txBody>
                    <a:bodyPr/>
                    <a:lstStyle/>
                    <a:p>
                      <a:r>
                        <a:rPr lang="en-ZA" sz="1300" kern="1200" dirty="0">
                          <a:solidFill>
                            <a:schemeClr val="tx1"/>
                          </a:solidFill>
                          <a:latin typeface="+mn-lt"/>
                          <a:ea typeface="+mn-ea"/>
                          <a:cs typeface="Arial" panose="020B0604020202020204" pitchFamily="34" charset="0"/>
                        </a:rPr>
                        <a:t>Done</a:t>
                      </a:r>
                    </a:p>
                  </a:txBody>
                  <a:tcPr/>
                </a:tc>
              </a:tr>
              <a:tr h="324658">
                <a:tc>
                  <a:txBody>
                    <a:bodyPr/>
                    <a:lstStyle/>
                    <a:p>
                      <a:pPr algn="ctr"/>
                      <a:r>
                        <a:rPr lang="en-ZA" sz="1300" kern="1200" dirty="0">
                          <a:solidFill>
                            <a:schemeClr val="tx1"/>
                          </a:solidFill>
                          <a:latin typeface="+mn-lt"/>
                          <a:ea typeface="+mn-ea"/>
                          <a:cs typeface="Arial" panose="020B0604020202020204" pitchFamily="34" charset="0"/>
                        </a:rPr>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dirty="0">
                          <a:latin typeface="+mn-lt"/>
                          <a:cs typeface="Arial" panose="020B0604020202020204" pitchFamily="34" charset="0"/>
                        </a:rPr>
                        <a:t>Take urgent steps to relocate the Park Homes to another organ of state that requires temporary accommodation</a:t>
                      </a:r>
                      <a:endParaRPr lang="en-ZA" sz="1300" b="1" i="1" dirty="0">
                        <a:solidFill>
                          <a:srgbClr val="00B050"/>
                        </a:solidFill>
                        <a:effectLst>
                          <a:outerShdw blurRad="38100" dist="38100" dir="2700000" algn="tl">
                            <a:srgbClr val="000000">
                              <a:alpha val="43137"/>
                            </a:srgbClr>
                          </a:outerShdw>
                        </a:effectLst>
                        <a:latin typeface="+mn-lt"/>
                        <a:cs typeface="Arial" panose="020B0604020202020204" pitchFamily="34" charset="0"/>
                      </a:endParaRPr>
                    </a:p>
                  </a:txBody>
                  <a:tcPr/>
                </a:tc>
                <a:tc>
                  <a:txBody>
                    <a:bodyPr/>
                    <a:lstStyle/>
                    <a:p>
                      <a:r>
                        <a:rPr lang="en-ZA" sz="1300" kern="1200" dirty="0">
                          <a:solidFill>
                            <a:schemeClr val="tx1"/>
                          </a:solidFill>
                          <a:latin typeface="+mn-lt"/>
                          <a:ea typeface="+mn-ea"/>
                          <a:cs typeface="Arial" panose="020B0604020202020204" pitchFamily="34" charset="0"/>
                        </a:rPr>
                        <a:t>Done</a:t>
                      </a:r>
                    </a:p>
                  </a:txBody>
                  <a:tcPr/>
                </a:tc>
              </a:tr>
              <a:tr h="341336">
                <a:tc>
                  <a:txBody>
                    <a:bodyPr/>
                    <a:lstStyle/>
                    <a:p>
                      <a:pPr algn="ctr"/>
                      <a:r>
                        <a:rPr lang="en-ZA" sz="1300" kern="1200" dirty="0">
                          <a:solidFill>
                            <a:schemeClr val="tx1"/>
                          </a:solidFill>
                          <a:latin typeface="+mn-lt"/>
                          <a:ea typeface="+mn-ea"/>
                          <a:cs typeface="Arial" panose="020B0604020202020204" pitchFamily="34" charset="0"/>
                        </a:rPr>
                        <a:t>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altLang="en-US" sz="1300" dirty="0">
                          <a:latin typeface="+mn-lt"/>
                          <a:cs typeface="Arial" panose="020B0604020202020204" pitchFamily="34" charset="0"/>
                        </a:rPr>
                        <a:t>Ensure that all DPW staff involved in SCM is properly trained on </a:t>
                      </a:r>
                      <a:r>
                        <a:rPr lang="en-ZA" altLang="en-US" sz="1300" dirty="0" smtClean="0">
                          <a:latin typeface="+mn-lt"/>
                          <a:cs typeface="Arial" panose="020B0604020202020204" pitchFamily="34" charset="0"/>
                        </a:rPr>
                        <a:t>deviations</a:t>
                      </a:r>
                      <a:endParaRPr lang="en-ZA" sz="1300" b="1" i="1" dirty="0">
                        <a:solidFill>
                          <a:srgbClr val="00B050"/>
                        </a:solidFill>
                        <a:effectLst>
                          <a:outerShdw blurRad="38100" dist="38100" dir="2700000" algn="tl">
                            <a:srgbClr val="000000">
                              <a:alpha val="43137"/>
                            </a:srgbClr>
                          </a:outerShdw>
                        </a:effectLst>
                        <a:latin typeface="+mn-lt"/>
                        <a:cs typeface="Arial" panose="020B0604020202020204" pitchFamily="34" charset="0"/>
                      </a:endParaRPr>
                    </a:p>
                  </a:txBody>
                  <a:tcPr/>
                </a:tc>
                <a:tc>
                  <a:txBody>
                    <a:bodyPr/>
                    <a:lstStyle/>
                    <a:p>
                      <a:r>
                        <a:rPr lang="en-ZA" sz="1300" kern="1200" dirty="0">
                          <a:solidFill>
                            <a:schemeClr val="tx1"/>
                          </a:solidFill>
                          <a:latin typeface="+mn-lt"/>
                          <a:ea typeface="+mn-ea"/>
                          <a:cs typeface="Arial" panose="020B0604020202020204" pitchFamily="34" charset="0"/>
                        </a:rPr>
                        <a:t>Ongoing</a:t>
                      </a:r>
                      <a:r>
                        <a:rPr lang="en-ZA" sz="1300" kern="1200" baseline="0" dirty="0">
                          <a:solidFill>
                            <a:schemeClr val="tx1"/>
                          </a:solidFill>
                          <a:latin typeface="+mn-lt"/>
                          <a:ea typeface="+mn-ea"/>
                          <a:cs typeface="Arial" panose="020B0604020202020204" pitchFamily="34" charset="0"/>
                        </a:rPr>
                        <a:t> Process</a:t>
                      </a:r>
                      <a:endParaRPr lang="en-ZA" sz="1300" kern="1200" dirty="0">
                        <a:solidFill>
                          <a:schemeClr val="tx1"/>
                        </a:solidFill>
                        <a:latin typeface="+mn-lt"/>
                        <a:ea typeface="+mn-ea"/>
                        <a:cs typeface="Arial" panose="020B0604020202020204" pitchFamily="34" charset="0"/>
                      </a:endParaRPr>
                    </a:p>
                  </a:txBody>
                  <a:tcPr/>
                </a:tc>
              </a:tr>
              <a:tr h="352768">
                <a:tc>
                  <a:txBody>
                    <a:bodyPr/>
                    <a:lstStyle/>
                    <a:p>
                      <a:pPr algn="ctr"/>
                      <a:r>
                        <a:rPr lang="en-ZA" sz="1300" kern="1200" dirty="0">
                          <a:solidFill>
                            <a:schemeClr val="tx1"/>
                          </a:solidFill>
                          <a:latin typeface="+mn-lt"/>
                          <a:ea typeface="+mn-ea"/>
                          <a:cs typeface="Arial" panose="020B0604020202020204" pitchFamily="34" charset="0"/>
                        </a:rPr>
                        <a:t>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altLang="en-US" sz="1300" dirty="0">
                          <a:latin typeface="+mn-lt"/>
                          <a:cs typeface="Arial" panose="020B0604020202020204" pitchFamily="34" charset="0"/>
                        </a:rPr>
                        <a:t>Ensure that all DPW staff involved  with projects are properly trained</a:t>
                      </a:r>
                      <a:endParaRPr lang="en-ZA" altLang="en-US" sz="1300" b="1" i="1" dirty="0">
                        <a:solidFill>
                          <a:srgbClr val="00B050"/>
                        </a:solidFill>
                        <a:effectLst>
                          <a:outerShdw blurRad="38100" dist="38100" dir="2700000" algn="tl">
                            <a:srgbClr val="000000">
                              <a:alpha val="43137"/>
                            </a:srgbClr>
                          </a:outerShdw>
                        </a:effectLst>
                        <a:latin typeface="+mn-lt"/>
                        <a:cs typeface="Arial" panose="020B0604020202020204" pitchFamily="34" charset="0"/>
                      </a:endParaRPr>
                    </a:p>
                  </a:txBody>
                  <a:tcPr/>
                </a:tc>
                <a:tc>
                  <a:txBody>
                    <a:bodyPr/>
                    <a:lstStyle/>
                    <a:p>
                      <a:r>
                        <a:rPr lang="en-ZA" sz="1300" kern="1200" dirty="0">
                          <a:solidFill>
                            <a:schemeClr val="tx1"/>
                          </a:solidFill>
                          <a:latin typeface="+mn-lt"/>
                          <a:ea typeface="+mn-ea"/>
                          <a:cs typeface="Arial" panose="020B0604020202020204" pitchFamily="34" charset="0"/>
                        </a:rPr>
                        <a:t>Ongoing</a:t>
                      </a:r>
                      <a:r>
                        <a:rPr lang="en-ZA" sz="1300" kern="1200" baseline="0" dirty="0">
                          <a:solidFill>
                            <a:schemeClr val="tx1"/>
                          </a:solidFill>
                          <a:latin typeface="+mn-lt"/>
                          <a:ea typeface="+mn-ea"/>
                          <a:cs typeface="Arial" panose="020B0604020202020204" pitchFamily="34" charset="0"/>
                        </a:rPr>
                        <a:t> Process</a:t>
                      </a:r>
                      <a:endParaRPr lang="en-ZA" sz="1300" kern="1200" dirty="0">
                        <a:solidFill>
                          <a:schemeClr val="tx1"/>
                        </a:solidFill>
                        <a:latin typeface="+mn-lt"/>
                        <a:ea typeface="+mn-ea"/>
                        <a:cs typeface="Arial" panose="020B0604020202020204" pitchFamily="34" charset="0"/>
                      </a:endParaRPr>
                    </a:p>
                  </a:txBody>
                  <a:tcPr/>
                </a:tc>
              </a:tr>
              <a:tr h="352768">
                <a:tc>
                  <a:txBody>
                    <a:bodyPr/>
                    <a:lstStyle/>
                    <a:p>
                      <a:pPr algn="ctr"/>
                      <a:r>
                        <a:rPr lang="en-ZA" sz="1300" kern="1200" dirty="0">
                          <a:solidFill>
                            <a:schemeClr val="tx1"/>
                          </a:solidFill>
                          <a:latin typeface="+mn-lt"/>
                          <a:ea typeface="+mn-ea"/>
                          <a:cs typeface="Arial" panose="020B0604020202020204" pitchFamily="34" charset="0"/>
                        </a:rPr>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altLang="en-US" sz="1300" dirty="0">
                          <a:latin typeface="+mn-lt"/>
                          <a:cs typeface="Arial" panose="020B0604020202020204" pitchFamily="34" charset="0"/>
                        </a:rPr>
                        <a:t>Comply with the provisions of GIAMA in respect of the assets acquired as a result of the Nkandla project</a:t>
                      </a:r>
                      <a:endParaRPr lang="en-ZA" altLang="en-US" sz="1300" b="1" i="1" dirty="0">
                        <a:solidFill>
                          <a:srgbClr val="00B050"/>
                        </a:solidFill>
                        <a:effectLst>
                          <a:outerShdw blurRad="38100" dist="38100" dir="2700000" algn="tl">
                            <a:srgbClr val="000000">
                              <a:alpha val="43137"/>
                            </a:srgbClr>
                          </a:outerShdw>
                        </a:effectLst>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latin typeface="+mn-lt"/>
                          <a:ea typeface="+mn-ea"/>
                          <a:cs typeface="Arial" panose="020B0604020202020204" pitchFamily="34" charset="0"/>
                        </a:rPr>
                        <a:t>Ongoing</a:t>
                      </a:r>
                      <a:r>
                        <a:rPr lang="en-ZA" sz="1300" kern="1200" baseline="0" dirty="0">
                          <a:solidFill>
                            <a:schemeClr val="tx1"/>
                          </a:solidFill>
                          <a:latin typeface="+mn-lt"/>
                          <a:ea typeface="+mn-ea"/>
                          <a:cs typeface="Arial" panose="020B0604020202020204" pitchFamily="34" charset="0"/>
                        </a:rPr>
                        <a:t> Process</a:t>
                      </a:r>
                      <a:endParaRPr lang="en-ZA" sz="1300" kern="1200" dirty="0">
                        <a:solidFill>
                          <a:schemeClr val="tx1"/>
                        </a:solidFill>
                        <a:latin typeface="+mn-lt"/>
                        <a:ea typeface="+mn-ea"/>
                        <a:cs typeface="Arial" panose="020B0604020202020204" pitchFamily="34" charset="0"/>
                      </a:endParaRPr>
                    </a:p>
                  </a:txBody>
                  <a:tcPr/>
                </a:tc>
              </a:tr>
              <a:tr h="624104">
                <a:tc>
                  <a:txBody>
                    <a:bodyPr/>
                    <a:lstStyle/>
                    <a:p>
                      <a:pPr algn="ctr"/>
                      <a:r>
                        <a:rPr lang="en-ZA" sz="1300" kern="1200" dirty="0">
                          <a:solidFill>
                            <a:schemeClr val="tx1"/>
                          </a:solidFill>
                          <a:latin typeface="+mn-lt"/>
                          <a:ea typeface="+mn-ea"/>
                          <a:cs typeface="Arial" panose="020B0604020202020204" pitchFamily="34" charset="0"/>
                        </a:rPr>
                        <a:t>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altLang="en-US" sz="1300" dirty="0">
                          <a:latin typeface="+mn-lt"/>
                          <a:cs typeface="Arial" panose="020B0604020202020204" pitchFamily="34" charset="0"/>
                        </a:rPr>
                        <a:t>Develop a Policy for the implementation of security measures at the private residences of the President, Deputy President and former Presidents and Deputy Presidents</a:t>
                      </a:r>
                      <a:endParaRPr lang="en-ZA" altLang="en-US" sz="1300" b="1" i="1" dirty="0">
                        <a:solidFill>
                          <a:srgbClr val="00B050"/>
                        </a:solidFill>
                        <a:effectLst>
                          <a:outerShdw blurRad="38100" dist="38100" dir="2700000" algn="tl">
                            <a:srgbClr val="000000">
                              <a:alpha val="43137"/>
                            </a:srgbClr>
                          </a:outerShdw>
                        </a:effectLst>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altLang="en-US" sz="1300" kern="1200" dirty="0">
                          <a:solidFill>
                            <a:schemeClr val="tx1"/>
                          </a:solidFill>
                          <a:latin typeface="+mn-lt"/>
                          <a:ea typeface="+mn-ea"/>
                          <a:cs typeface="Arial" panose="020B0604020202020204" pitchFamily="34" charset="0"/>
                        </a:rPr>
                        <a:t>Inputs</a:t>
                      </a:r>
                      <a:r>
                        <a:rPr lang="en-ZA" altLang="en-US" sz="1300" kern="1200" baseline="0" dirty="0">
                          <a:solidFill>
                            <a:schemeClr val="tx1"/>
                          </a:solidFill>
                          <a:latin typeface="+mn-lt"/>
                          <a:ea typeface="+mn-ea"/>
                          <a:cs typeface="Arial" panose="020B0604020202020204" pitchFamily="34" charset="0"/>
                        </a:rPr>
                        <a:t> </a:t>
                      </a:r>
                      <a:r>
                        <a:rPr lang="en-ZA" altLang="en-US" sz="1300" kern="1200" dirty="0">
                          <a:solidFill>
                            <a:schemeClr val="tx1"/>
                          </a:solidFill>
                          <a:latin typeface="+mn-lt"/>
                          <a:ea typeface="+mn-ea"/>
                          <a:cs typeface="Arial" panose="020B0604020202020204" pitchFamily="34" charset="0"/>
                        </a:rPr>
                        <a:t>provided</a:t>
                      </a:r>
                      <a:endParaRPr lang="en-ZA" sz="1300" kern="1200" dirty="0">
                        <a:solidFill>
                          <a:schemeClr val="tx1"/>
                        </a:solidFill>
                        <a:latin typeface="+mn-lt"/>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xmlns="" val="4860200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46</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400" b="1" dirty="0" smtClean="0">
                <a:solidFill>
                  <a:schemeClr val="bg1"/>
                </a:solidFill>
                <a:latin typeface="+mn-lt"/>
                <a:ea typeface="Tahoma" pitchFamily="34" charset="0"/>
              </a:rPr>
              <a:t>Siu Investigation / Report</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28600" y="894308"/>
            <a:ext cx="3352800" cy="3293209"/>
          </a:xfrm>
          <a:prstGeom prst="rect">
            <a:avLst/>
          </a:prstGeom>
        </p:spPr>
        <p:txBody>
          <a:bodyPr wrap="square">
            <a:spAutoFit/>
          </a:bodyPr>
          <a:lstStyle/>
          <a:p>
            <a:pPr marL="285750" indent="-285750">
              <a:buFont typeface="Arial" panose="020B0604020202020204" pitchFamily="34" charset="0"/>
              <a:buChar char="•"/>
              <a:defRPr/>
            </a:pPr>
            <a:r>
              <a:rPr lang="en-ZA" sz="1600" dirty="0">
                <a:cs typeface="Arial" panose="020B0604020202020204" pitchFamily="34" charset="0"/>
              </a:rPr>
              <a:t>Based on a recommendation by the MTT the President issued Proclamation R59 of 2013 on 20 December 2013, directing the SIU to investigate certain aspects of the security upgrades at </a:t>
            </a:r>
            <a:r>
              <a:rPr lang="en-ZA" sz="1600" dirty="0" smtClean="0">
                <a:cs typeface="Arial" panose="020B0604020202020204" pitchFamily="34" charset="0"/>
              </a:rPr>
              <a:t>Nkandla</a:t>
            </a:r>
          </a:p>
          <a:p>
            <a:pPr marL="285750" indent="-285750">
              <a:buFont typeface="Arial" panose="020B0604020202020204" pitchFamily="34" charset="0"/>
              <a:buChar char="•"/>
              <a:defRPr/>
            </a:pPr>
            <a:endParaRPr lang="en-ZA" sz="1600" dirty="0">
              <a:cs typeface="Arial" panose="020B0604020202020204" pitchFamily="34" charset="0"/>
            </a:endParaRPr>
          </a:p>
          <a:p>
            <a:pPr marL="285750" indent="-285750">
              <a:buFont typeface="Arial" panose="020B0604020202020204" pitchFamily="34" charset="0"/>
              <a:buChar char="•"/>
              <a:defRPr/>
            </a:pPr>
            <a:r>
              <a:rPr lang="en-ZA" sz="1600" dirty="0">
                <a:cs typeface="Arial" panose="020B0604020202020204" pitchFamily="34" charset="0"/>
              </a:rPr>
              <a:t>The SIU submitted their Final Report on 20 August </a:t>
            </a:r>
            <a:r>
              <a:rPr lang="en-ZA" sz="1600" dirty="0" smtClean="0">
                <a:cs typeface="Arial" panose="020B0604020202020204" pitchFamily="34" charset="0"/>
              </a:rPr>
              <a:t>2013</a:t>
            </a:r>
          </a:p>
          <a:p>
            <a:pPr marL="285750" indent="-285750">
              <a:buFont typeface="Arial" panose="020B0604020202020204" pitchFamily="34" charset="0"/>
              <a:buChar char="•"/>
              <a:defRPr/>
            </a:pPr>
            <a:endParaRPr lang="en-ZA" sz="1600" dirty="0">
              <a:cs typeface="Arial" panose="020B0604020202020204" pitchFamily="34" charset="0"/>
            </a:endParaRPr>
          </a:p>
          <a:p>
            <a:pPr marL="285750" indent="-285750">
              <a:buFont typeface="Arial" panose="020B0604020202020204" pitchFamily="34" charset="0"/>
              <a:buChar char="•"/>
              <a:defRPr/>
            </a:pPr>
            <a:r>
              <a:rPr lang="en-ZA" sz="1600" dirty="0">
                <a:cs typeface="Arial" panose="020B0604020202020204" pitchFamily="34" charset="0"/>
              </a:rPr>
              <a:t>SIU investigations are </a:t>
            </a:r>
            <a:r>
              <a:rPr lang="en-ZA" sz="1600" b="1" u="sng" dirty="0">
                <a:cs typeface="Arial" panose="020B0604020202020204" pitchFamily="34" charset="0"/>
              </a:rPr>
              <a:t>outcomes driven </a:t>
            </a:r>
            <a:r>
              <a:rPr lang="en-ZA" sz="1600" dirty="0">
                <a:cs typeface="Arial" panose="020B0604020202020204" pitchFamily="34" charset="0"/>
              </a:rPr>
              <a:t>– in terms of sect. 4(1) of the SIU act, the SIU must:</a:t>
            </a:r>
          </a:p>
        </p:txBody>
      </p:sp>
      <p:graphicFrame>
        <p:nvGraphicFramePr>
          <p:cNvPr id="8" name="Table 7"/>
          <p:cNvGraphicFramePr>
            <a:graphicFrameLocks noGrp="1"/>
          </p:cNvGraphicFramePr>
          <p:nvPr>
            <p:extLst>
              <p:ext uri="{D42A27DB-BD31-4B8C-83A1-F6EECF244321}">
                <p14:modId xmlns:p14="http://schemas.microsoft.com/office/powerpoint/2010/main" xmlns="" val="1837372867"/>
              </p:ext>
            </p:extLst>
          </p:nvPr>
        </p:nvGraphicFramePr>
        <p:xfrm>
          <a:off x="3581400" y="894309"/>
          <a:ext cx="8458200" cy="4206240"/>
        </p:xfrm>
        <a:graphic>
          <a:graphicData uri="http://schemas.openxmlformats.org/drawingml/2006/table">
            <a:tbl>
              <a:tblPr firstRow="1" bandRow="1">
                <a:tableStyleId>{9DCAF9ED-07DC-4A11-8D7F-57B35C25682E}</a:tableStyleId>
              </a:tblPr>
              <a:tblGrid>
                <a:gridCol w="514847">
                  <a:extLst>
                    <a:ext uri="{9D8B030D-6E8A-4147-A177-3AD203B41FA5}">
                      <a16:colId xmlns:a16="http://schemas.microsoft.com/office/drawing/2014/main" xmlns="" val="20000"/>
                    </a:ext>
                  </a:extLst>
                </a:gridCol>
                <a:gridCol w="4285753">
                  <a:extLst>
                    <a:ext uri="{9D8B030D-6E8A-4147-A177-3AD203B41FA5}">
                      <a16:colId xmlns:a16="http://schemas.microsoft.com/office/drawing/2014/main" xmlns="" val="20001"/>
                    </a:ext>
                  </a:extLst>
                </a:gridCol>
                <a:gridCol w="3657600">
                  <a:extLst>
                    <a:ext uri="{9D8B030D-6E8A-4147-A177-3AD203B41FA5}">
                      <a16:colId xmlns:a16="http://schemas.microsoft.com/office/drawing/2014/main" xmlns="" val="20002"/>
                    </a:ext>
                  </a:extLst>
                </a:gridCol>
              </a:tblGrid>
              <a:tr h="259560">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ZA" sz="1400" dirty="0">
                          <a:latin typeface="+mn-lt"/>
                        </a:rPr>
                        <a:t>No.</a:t>
                      </a:r>
                      <a:endParaRPr lang="en-ZA" sz="1400" dirty="0">
                        <a:solidFill>
                          <a:schemeClr val="tx1"/>
                        </a:solidFill>
                        <a:latin typeface="+mn-lt"/>
                        <a:cs typeface="Arial" panose="020B0604020202020204" pitchFamily="34" charset="0"/>
                      </a:endParaRPr>
                    </a:p>
                  </a:txBody>
                  <a:tcPr anchor="ct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ZA" sz="1400" dirty="0">
                          <a:latin typeface="+mn-lt"/>
                        </a:rPr>
                        <a:t>Recommendation</a:t>
                      </a:r>
                      <a:endParaRPr lang="en-ZA" sz="1400" dirty="0">
                        <a:solidFill>
                          <a:schemeClr val="tx1"/>
                        </a:solidFill>
                        <a:latin typeface="+mn-lt"/>
                        <a:cs typeface="Arial" panose="020B0604020202020204" pitchFamily="34" charset="0"/>
                      </a:endParaRPr>
                    </a:p>
                  </a:txBody>
                  <a:tcPr anchor="ct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ZA" sz="1400" dirty="0">
                          <a:latin typeface="+mn-lt"/>
                        </a:rPr>
                        <a:t>Status</a:t>
                      </a:r>
                      <a:endParaRPr lang="en-ZA" sz="1400" dirty="0">
                        <a:solidFill>
                          <a:schemeClr val="tx1"/>
                        </a:solidFill>
                        <a:latin typeface="+mn-lt"/>
                        <a:cs typeface="Arial" panose="020B0604020202020204" pitchFamily="34" charset="0"/>
                      </a:endParaRPr>
                    </a:p>
                  </a:txBody>
                  <a:tcPr anchor="ctr"/>
                </a:tc>
                <a:extLst>
                  <a:ext uri="{0D108BD9-81ED-4DB2-BD59-A6C34878D82A}">
                    <a16:rowId xmlns:a16="http://schemas.microsoft.com/office/drawing/2014/main" xmlns="" val="10000"/>
                  </a:ext>
                </a:extLst>
              </a:tr>
              <a:tr h="454521">
                <a:tc>
                  <a:txBody>
                    <a:bodyPr/>
                    <a:lstStyle/>
                    <a:p>
                      <a:pPr algn="ctr"/>
                      <a:r>
                        <a:rPr lang="en-ZA" sz="1400" dirty="0">
                          <a:solidFill>
                            <a:schemeClr val="tx1"/>
                          </a:solidFill>
                          <a:effectLst/>
                          <a:latin typeface="+mn-lt"/>
                          <a:cs typeface="Arial" panose="020B0604020202020204" pitchFamily="34" charset="0"/>
                        </a:rPr>
                        <a:t>1</a:t>
                      </a:r>
                    </a:p>
                  </a:txBody>
                  <a:tcPr/>
                </a:tc>
                <a:tc>
                  <a:txBody>
                    <a:bodyPr/>
                    <a:lstStyle/>
                    <a:p>
                      <a:r>
                        <a:rPr lang="en-ZA" sz="1400" dirty="0">
                          <a:effectLst/>
                          <a:latin typeface="+mn-lt"/>
                          <a:cs typeface="Arial" panose="020B0604020202020204" pitchFamily="34" charset="0"/>
                        </a:rPr>
                        <a:t>Refer relevant evidence to the Head of the institution it is investigating, or</a:t>
                      </a:r>
                      <a:r>
                        <a:rPr lang="en-ZA" sz="1400" baseline="0" dirty="0">
                          <a:effectLst/>
                          <a:latin typeface="+mn-lt"/>
                          <a:cs typeface="Arial" panose="020B0604020202020204" pitchFamily="34" charset="0"/>
                        </a:rPr>
                        <a:t> t</a:t>
                      </a:r>
                      <a:r>
                        <a:rPr lang="en-ZA" sz="1400" dirty="0">
                          <a:effectLst/>
                          <a:latin typeface="+mn-lt"/>
                          <a:cs typeface="Arial" panose="020B0604020202020204" pitchFamily="34" charset="0"/>
                        </a:rPr>
                        <a:t>o the relevant prosecuting authority</a:t>
                      </a:r>
                      <a:endParaRPr lang="en-ZA" sz="1400" dirty="0">
                        <a:solidFill>
                          <a:schemeClr val="tx1"/>
                        </a:solidFill>
                        <a:effectLst/>
                        <a:latin typeface="+mn-lt"/>
                        <a:cs typeface="Arial" panose="020B0604020202020204" pitchFamily="34" charset="0"/>
                      </a:endParaRPr>
                    </a:p>
                  </a:txBody>
                  <a:tcPr/>
                </a:tc>
                <a:tc>
                  <a:txBody>
                    <a:bodyPr/>
                    <a:lstStyle/>
                    <a:p>
                      <a:r>
                        <a:rPr lang="en-US" sz="1400" b="0" i="0" dirty="0">
                          <a:solidFill>
                            <a:schemeClr val="tx1"/>
                          </a:solidFill>
                          <a:effectLst/>
                          <a:latin typeface="+mn-lt"/>
                          <a:cs typeface="Arial" panose="020B0604020202020204" pitchFamily="34" charset="0"/>
                        </a:rPr>
                        <a:t>SIU referred evidence of misconduct to DG – </a:t>
                      </a:r>
                      <a:r>
                        <a:rPr lang="en-US" sz="1400" b="0" i="0" dirty="0" smtClean="0">
                          <a:solidFill>
                            <a:schemeClr val="tx1"/>
                          </a:solidFill>
                          <a:effectLst/>
                          <a:latin typeface="+mn-lt"/>
                          <a:cs typeface="Arial" panose="020B0604020202020204" pitchFamily="34" charset="0"/>
                        </a:rPr>
                        <a:t>13 officials</a:t>
                      </a:r>
                      <a:r>
                        <a:rPr lang="en-US" sz="1400" b="0" i="0" baseline="0" dirty="0" smtClean="0">
                          <a:solidFill>
                            <a:schemeClr val="tx1"/>
                          </a:solidFill>
                          <a:effectLst/>
                          <a:latin typeface="+mn-lt"/>
                          <a:cs typeface="Arial" panose="020B0604020202020204" pitchFamily="34" charset="0"/>
                        </a:rPr>
                        <a:t> has been subjected to disciplinary action. One employee passed away, one retired and one was no longer with the department at the time of disciplinary proceedings. The remaining ten matters were concluded via a combination of convictions and settlements with the department</a:t>
                      </a:r>
                      <a:r>
                        <a:rPr lang="en-ZA" sz="1400" b="0" i="0" baseline="0" dirty="0" smtClean="0">
                          <a:solidFill>
                            <a:schemeClr val="tx1"/>
                          </a:solidFill>
                          <a:effectLst/>
                          <a:latin typeface="+mn-lt"/>
                          <a:cs typeface="Arial" panose="020B0604020202020204" pitchFamily="34" charset="0"/>
                        </a:rPr>
                        <a:t>.</a:t>
                      </a:r>
                      <a:endParaRPr lang="en-ZA" sz="1400" b="0" i="0" dirty="0">
                        <a:solidFill>
                          <a:schemeClr val="tx1"/>
                        </a:solidFill>
                        <a:effectLst/>
                        <a:latin typeface="+mn-lt"/>
                        <a:cs typeface="Arial" panose="020B0604020202020204" pitchFamily="34" charset="0"/>
                      </a:endParaRPr>
                    </a:p>
                  </a:txBody>
                  <a:tcPr/>
                </a:tc>
              </a:tr>
              <a:tr h="324658">
                <a:tc>
                  <a:txBody>
                    <a:bodyPr/>
                    <a:lstStyle/>
                    <a:p>
                      <a:pPr algn="ctr"/>
                      <a:r>
                        <a:rPr lang="en-ZA" sz="1400" dirty="0" smtClean="0">
                          <a:solidFill>
                            <a:schemeClr val="tx1"/>
                          </a:solidFill>
                          <a:effectLst/>
                          <a:latin typeface="+mn-lt"/>
                          <a:cs typeface="Arial" panose="020B0604020202020204" pitchFamily="34" charset="0"/>
                        </a:rPr>
                        <a:t>2</a:t>
                      </a:r>
                    </a:p>
                  </a:txBody>
                  <a:tcPr/>
                </a:tc>
                <a:tc>
                  <a:txBody>
                    <a:bodyPr/>
                    <a:lstStyle/>
                    <a:p>
                      <a:r>
                        <a:rPr lang="en-ZA" sz="1400" dirty="0">
                          <a:effectLst/>
                          <a:latin typeface="+mn-lt"/>
                          <a:cs typeface="Arial" panose="020B0604020202020204" pitchFamily="34" charset="0"/>
                        </a:rPr>
                        <a:t>Institute civil proceedings to recover damages or </a:t>
                      </a:r>
                      <a:r>
                        <a:rPr lang="en-ZA" sz="1400" dirty="0" smtClean="0">
                          <a:effectLst/>
                          <a:latin typeface="+mn-lt"/>
                          <a:cs typeface="Arial" panose="020B0604020202020204" pitchFamily="34" charset="0"/>
                        </a:rPr>
                        <a:t>losses</a:t>
                      </a:r>
                    </a:p>
                  </a:txBody>
                  <a:tcPr/>
                </a:tc>
                <a:tc>
                  <a:txBody>
                    <a:bodyPr/>
                    <a:lstStyle/>
                    <a:p>
                      <a:r>
                        <a:rPr lang="en-US" sz="1400" b="0" i="0" dirty="0">
                          <a:solidFill>
                            <a:schemeClr val="tx1"/>
                          </a:solidFill>
                          <a:effectLst/>
                          <a:latin typeface="+mn-lt"/>
                          <a:cs typeface="Arial" panose="020B0604020202020204" pitchFamily="34" charset="0"/>
                        </a:rPr>
                        <a:t>SIU instituted civil action against  the </a:t>
                      </a:r>
                      <a:r>
                        <a:rPr lang="en-US" sz="1400" b="0" i="0" dirty="0" smtClean="0">
                          <a:solidFill>
                            <a:schemeClr val="tx1"/>
                          </a:solidFill>
                          <a:effectLst/>
                          <a:latin typeface="+mn-lt"/>
                          <a:cs typeface="Arial" panose="020B0604020202020204" pitchFamily="34" charset="0"/>
                        </a:rPr>
                        <a:t>architect.– </a:t>
                      </a:r>
                      <a:r>
                        <a:rPr lang="en-US" sz="1400" b="0" i="0" dirty="0">
                          <a:solidFill>
                            <a:schemeClr val="tx1"/>
                          </a:solidFill>
                          <a:effectLst/>
                          <a:latin typeface="+mn-lt"/>
                          <a:cs typeface="Arial" panose="020B0604020202020204" pitchFamily="34" charset="0"/>
                        </a:rPr>
                        <a:t>matter before </a:t>
                      </a:r>
                      <a:r>
                        <a:rPr lang="en-US" sz="1400" b="0" i="0" dirty="0" smtClean="0">
                          <a:solidFill>
                            <a:schemeClr val="tx1"/>
                          </a:solidFill>
                          <a:effectLst/>
                          <a:latin typeface="+mn-lt"/>
                          <a:cs typeface="Arial" panose="020B0604020202020204" pitchFamily="34" charset="0"/>
                        </a:rPr>
                        <a:t>Pietermaritzburg </a:t>
                      </a:r>
                      <a:r>
                        <a:rPr lang="en-US" sz="1400" b="0" i="0" dirty="0">
                          <a:solidFill>
                            <a:schemeClr val="tx1"/>
                          </a:solidFill>
                          <a:effectLst/>
                          <a:latin typeface="+mn-lt"/>
                          <a:cs typeface="Arial" panose="020B0604020202020204" pitchFamily="34" charset="0"/>
                        </a:rPr>
                        <a:t>High Court</a:t>
                      </a:r>
                      <a:r>
                        <a:rPr lang="en-ZA" sz="1400" b="0" i="0" dirty="0" smtClean="0">
                          <a:solidFill>
                            <a:schemeClr val="tx1"/>
                          </a:solidFill>
                          <a:effectLst/>
                          <a:latin typeface="+mn-lt"/>
                          <a:cs typeface="Arial" panose="020B0604020202020204" pitchFamily="34" charset="0"/>
                        </a:rPr>
                        <a:t>.</a:t>
                      </a:r>
                    </a:p>
                  </a:txBody>
                  <a:tcPr/>
                </a:tc>
              </a:tr>
              <a:tr h="324658">
                <a:tc>
                  <a:txBody>
                    <a:bodyPr/>
                    <a:lstStyle/>
                    <a:p>
                      <a:pPr algn="ctr"/>
                      <a:r>
                        <a:rPr lang="en-ZA" sz="1400" dirty="0" smtClean="0">
                          <a:solidFill>
                            <a:schemeClr val="tx1"/>
                          </a:solidFill>
                          <a:effectLst/>
                          <a:latin typeface="+mn-lt"/>
                          <a:cs typeface="Arial" panose="020B0604020202020204" pitchFamily="34" charset="0"/>
                        </a:rPr>
                        <a:t>3</a:t>
                      </a:r>
                      <a:endParaRPr lang="en-ZA" sz="1400" dirty="0">
                        <a:solidFill>
                          <a:schemeClr val="tx1"/>
                        </a:solidFill>
                        <a:effectLst/>
                        <a:latin typeface="+mn-lt"/>
                        <a:cs typeface="Arial" panose="020B0604020202020204" pitchFamily="34" charset="0"/>
                      </a:endParaRPr>
                    </a:p>
                  </a:txBody>
                  <a:tcPr/>
                </a:tc>
                <a:tc>
                  <a: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effectLst/>
                          <a:latin typeface="+mn-lt"/>
                          <a:cs typeface="Arial" panose="020B0604020202020204" pitchFamily="34" charset="0"/>
                        </a:rPr>
                        <a:t>Criminal action</a:t>
                      </a:r>
                    </a:p>
                  </a:txBody>
                  <a:tcPr/>
                </a:tc>
                <a:tc>
                  <a: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ZA" sz="1400" b="0" i="0" dirty="0" smtClean="0">
                          <a:solidFill>
                            <a:schemeClr val="tx1"/>
                          </a:solidFill>
                          <a:effectLst/>
                          <a:latin typeface="+mn-lt"/>
                          <a:cs typeface="Arial" panose="020B0604020202020204" pitchFamily="34" charset="0"/>
                        </a:rPr>
                        <a:t>4 criminal</a:t>
                      </a:r>
                      <a:r>
                        <a:rPr lang="en-ZA" sz="1400" b="0" i="0" baseline="0" dirty="0" smtClean="0">
                          <a:solidFill>
                            <a:schemeClr val="tx1"/>
                          </a:solidFill>
                          <a:effectLst/>
                          <a:latin typeface="+mn-lt"/>
                          <a:cs typeface="Arial" panose="020B0604020202020204" pitchFamily="34" charset="0"/>
                        </a:rPr>
                        <a:t> action has been recommended- 3 relating to violation of PFMA, 1 relating to a contractor submitting a fraudulent tax certificate, 4 matters has been finalised as the NPA refused to prosecute. 14 matters of possible tax fraud referred to SARS.</a:t>
                      </a:r>
                      <a:endParaRPr lang="en-ZA" sz="1400" b="0" i="0" dirty="0" smtClean="0">
                        <a:solidFill>
                          <a:schemeClr val="tx1"/>
                        </a:solidFill>
                        <a:effectLst/>
                        <a:latin typeface="+mn-lt"/>
                        <a:cs typeface="Arial" panose="020B0604020202020204" pitchFamily="34" charset="0"/>
                      </a:endParaRPr>
                    </a:p>
                  </a:txBody>
                  <a:tcPr/>
                </a:tc>
              </a:tr>
            </a:tbl>
          </a:graphicData>
        </a:graphic>
      </p:graphicFrame>
    </p:spTree>
    <p:extLst>
      <p:ext uri="{BB962C8B-B14F-4D97-AF65-F5344CB8AC3E}">
        <p14:creationId xmlns:p14="http://schemas.microsoft.com/office/powerpoint/2010/main" xmlns="" val="24677137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47</a:t>
            </a:fld>
            <a:endParaRPr lang="en-ZA"/>
          </a:p>
        </p:txBody>
      </p:sp>
      <p:pic>
        <p:nvPicPr>
          <p:cNvPr id="8" name="Picture 7"/>
          <p:cNvPicPr>
            <a:picLocks noChangeAspect="1"/>
          </p:cNvPicPr>
          <p:nvPr/>
        </p:nvPicPr>
        <p:blipFill>
          <a:blip r:embed="rId2" cstate="print"/>
          <a:stretch>
            <a:fillRect/>
          </a:stretch>
        </p:blipFill>
        <p:spPr>
          <a:xfrm>
            <a:off x="0" y="1676400"/>
            <a:ext cx="12192000" cy="5181600"/>
          </a:xfrm>
          <a:prstGeom prst="rect">
            <a:avLst/>
          </a:prstGeom>
        </p:spPr>
      </p:pic>
      <p:sp>
        <p:nvSpPr>
          <p:cNvPr id="4" name="Rectangle 3"/>
          <p:cNvSpPr/>
          <p:nvPr/>
        </p:nvSpPr>
        <p:spPr>
          <a:xfrm>
            <a:off x="0" y="871780"/>
            <a:ext cx="11427069" cy="492122"/>
          </a:xfrm>
          <a:prstGeom prst="rect">
            <a:avLst/>
          </a:prstGeom>
        </p:spPr>
        <p:txBody>
          <a:bodyPr wrap="square">
            <a:spAutoFit/>
          </a:bodyPr>
          <a:lstStyle/>
          <a:p>
            <a:pPr>
              <a:lnSpc>
                <a:spcPct val="115000"/>
              </a:lnSpc>
              <a:spcBef>
                <a:spcPct val="0"/>
              </a:spcBef>
              <a:spcAft>
                <a:spcPts val="1000"/>
              </a:spcAft>
            </a:pPr>
            <a:r>
              <a:rPr lang="en-ZA" sz="2400" b="1" dirty="0">
                <a:solidFill>
                  <a:schemeClr val="accent2"/>
                </a:solidFill>
                <a:ea typeface="Tahoma" pitchFamily="34" charset="0"/>
                <a:cs typeface="Arial" pitchFamily="34" charset="0"/>
              </a:rPr>
              <a:t>UNSCHEDULED MAINTENANCE / DAY TO DAY MAINTENANCE</a:t>
            </a:r>
          </a:p>
        </p:txBody>
      </p:sp>
    </p:spTree>
    <p:extLst>
      <p:ext uri="{BB962C8B-B14F-4D97-AF65-F5344CB8AC3E}">
        <p14:creationId xmlns:p14="http://schemas.microsoft.com/office/powerpoint/2010/main" xmlns="" val="15657978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48</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ea typeface="Tahoma" pitchFamily="34" charset="0"/>
              </a:rPr>
              <a:t>Unscheduled Maintenance: </a:t>
            </a:r>
          </a:p>
          <a:p>
            <a:r>
              <a:rPr lang="en-ZA" sz="2400" b="1" dirty="0" smtClean="0">
                <a:solidFill>
                  <a:schemeClr val="bg1"/>
                </a:solidFill>
                <a:ea typeface="Tahoma" pitchFamily="34" charset="0"/>
              </a:rPr>
              <a:t>Introduction &amp; Background</a:t>
            </a:r>
            <a:endParaRPr lang="en-ZA" sz="2400" b="1" dirty="0">
              <a:solidFill>
                <a:schemeClr val="bg1"/>
              </a:solidFill>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55331" y="990600"/>
            <a:ext cx="12039600" cy="4878259"/>
          </a:xfrm>
          <a:prstGeom prst="rect">
            <a:avLst/>
          </a:prstGeom>
        </p:spPr>
        <p:txBody>
          <a:bodyPr wrap="square">
            <a:spAutoFit/>
          </a:bodyPr>
          <a:lstStyle/>
          <a:p>
            <a:pPr algn="just">
              <a:spcBef>
                <a:spcPts val="0"/>
              </a:spcBef>
              <a:spcAft>
                <a:spcPts val="600"/>
              </a:spcAft>
            </a:pPr>
            <a:r>
              <a:rPr lang="en-GB" dirty="0">
                <a:latin typeface="Arial" panose="020B0604020202020204" pitchFamily="34" charset="0"/>
                <a:cs typeface="Arial" panose="020B0604020202020204" pitchFamily="34" charset="0"/>
              </a:rPr>
              <a:t>The GRC conducted a </a:t>
            </a:r>
            <a:r>
              <a:rPr lang="en-GB" dirty="0">
                <a:solidFill>
                  <a:srgbClr val="C00000"/>
                </a:solidFill>
                <a:latin typeface="Arial" panose="020B0604020202020204" pitchFamily="34" charset="0"/>
                <a:cs typeface="Arial" panose="020B0604020202020204" pitchFamily="34" charset="0"/>
              </a:rPr>
              <a:t>detection review  on day to day maintenance</a:t>
            </a:r>
            <a:r>
              <a:rPr lang="en-GB" dirty="0">
                <a:latin typeface="Arial" panose="020B0604020202020204" pitchFamily="34" charset="0"/>
                <a:cs typeface="Arial" panose="020B0604020202020204" pitchFamily="34" charset="0"/>
              </a:rPr>
              <a:t> to identify anomalies in respect of suspected  </a:t>
            </a:r>
            <a:r>
              <a:rPr lang="en-GB" dirty="0">
                <a:solidFill>
                  <a:srgbClr val="C00000"/>
                </a:solidFill>
                <a:latin typeface="Arial" panose="020B0604020202020204" pitchFamily="34" charset="0"/>
                <a:cs typeface="Arial" panose="020B0604020202020204" pitchFamily="34" charset="0"/>
              </a:rPr>
              <a:t>irregular payments effected and possible duplicate payments </a:t>
            </a:r>
            <a:r>
              <a:rPr lang="en-GB" dirty="0">
                <a:latin typeface="Arial" panose="020B0604020202020204" pitchFamily="34" charset="0"/>
                <a:cs typeface="Arial" panose="020B0604020202020204" pitchFamily="34" charset="0"/>
              </a:rPr>
              <a:t>effected</a:t>
            </a:r>
          </a:p>
          <a:p>
            <a:pPr algn="just">
              <a:spcAft>
                <a:spcPts val="600"/>
              </a:spcAft>
            </a:pPr>
            <a:endParaRPr lang="en-GB" sz="900" dirty="0">
              <a:latin typeface="Arial" panose="020B0604020202020204" pitchFamily="34" charset="0"/>
              <a:cs typeface="Arial" panose="020B0604020202020204" pitchFamily="34" charset="0"/>
            </a:endParaRPr>
          </a:p>
          <a:p>
            <a:pPr algn="just">
              <a:spcBef>
                <a:spcPts val="0"/>
              </a:spcBef>
              <a:spcAft>
                <a:spcPts val="600"/>
              </a:spcAft>
            </a:pPr>
            <a:r>
              <a:rPr lang="en-GB" dirty="0">
                <a:latin typeface="Arial" panose="020B0604020202020204" pitchFamily="34" charset="0"/>
                <a:cs typeface="Arial" panose="020B0604020202020204" pitchFamily="34" charset="0"/>
              </a:rPr>
              <a:t>A </a:t>
            </a:r>
            <a:r>
              <a:rPr lang="en-GB" dirty="0">
                <a:solidFill>
                  <a:srgbClr val="C00000"/>
                </a:solidFill>
                <a:latin typeface="Arial" panose="020B0604020202020204" pitchFamily="34" charset="0"/>
                <a:cs typeface="Arial" panose="020B0604020202020204" pitchFamily="34" charset="0"/>
              </a:rPr>
              <a:t>high level of frequency was noted for payments effected </a:t>
            </a:r>
            <a:r>
              <a:rPr lang="en-GB" dirty="0">
                <a:latin typeface="Arial" panose="020B0604020202020204" pitchFamily="34" charset="0"/>
                <a:cs typeface="Arial" panose="020B0604020202020204" pitchFamily="34" charset="0"/>
              </a:rPr>
              <a:t>in respect of  day to day maintenance of  air conditioners, geysers, plumbing, boiler services, access control and pots</a:t>
            </a:r>
          </a:p>
          <a:p>
            <a:pPr algn="just">
              <a:spcAft>
                <a:spcPts val="600"/>
              </a:spcAft>
            </a:pPr>
            <a:endParaRPr lang="en-GB" sz="900" dirty="0">
              <a:latin typeface="Arial" panose="020B0604020202020204" pitchFamily="34" charset="0"/>
              <a:cs typeface="Arial" panose="020B0604020202020204" pitchFamily="34" charset="0"/>
            </a:endParaRPr>
          </a:p>
          <a:p>
            <a:pPr algn="just">
              <a:spcBef>
                <a:spcPts val="0"/>
              </a:spcBef>
              <a:spcAft>
                <a:spcPts val="600"/>
              </a:spcAft>
              <a:defRPr/>
            </a:pPr>
            <a:r>
              <a:rPr lang="en-GB" dirty="0">
                <a:latin typeface="Arial" panose="020B0604020202020204" pitchFamily="34" charset="0"/>
                <a:cs typeface="Arial" panose="020B0604020202020204" pitchFamily="34" charset="0"/>
              </a:rPr>
              <a:t>It is evident that the magnitude of the consolidated expenditure for day to day maintenance </a:t>
            </a:r>
            <a:r>
              <a:rPr lang="en-GB" dirty="0">
                <a:solidFill>
                  <a:srgbClr val="C00000"/>
                </a:solidFill>
                <a:latin typeface="Arial" panose="020B0604020202020204" pitchFamily="34" charset="0"/>
                <a:cs typeface="Arial" panose="020B0604020202020204" pitchFamily="34" charset="0"/>
              </a:rPr>
              <a:t>is not economic and does not constitute an effective and efficient use of resources.</a:t>
            </a:r>
            <a:r>
              <a:rPr lang="en-US" dirty="0">
                <a:latin typeface="Arial" panose="020B0604020202020204" pitchFamily="34" charset="0"/>
                <a:cs typeface="Arial" panose="020B0604020202020204" pitchFamily="34" charset="0"/>
              </a:rPr>
              <a:t> The ACU employed a data driven approach to conduct the Detection Review assisted by the Forensic Data Analytics team in the SIU </a:t>
            </a:r>
          </a:p>
          <a:p>
            <a:pPr algn="just">
              <a:spcAft>
                <a:spcPts val="600"/>
              </a:spcAft>
              <a:defRPr/>
            </a:pPr>
            <a:endParaRPr lang="en-US" sz="900" dirty="0">
              <a:latin typeface="Arial" panose="020B0604020202020204" pitchFamily="34" charset="0"/>
              <a:cs typeface="Arial" panose="020B0604020202020204" pitchFamily="34" charset="0"/>
            </a:endParaRPr>
          </a:p>
          <a:p>
            <a:pPr algn="just">
              <a:spcBef>
                <a:spcPts val="0"/>
              </a:spcBef>
              <a:spcAft>
                <a:spcPts val="600"/>
              </a:spcAft>
              <a:defRPr/>
            </a:pPr>
            <a:r>
              <a:rPr lang="en-US" dirty="0">
                <a:latin typeface="Arial" panose="020B0604020202020204" pitchFamily="34" charset="0"/>
                <a:cs typeface="Arial" panose="020B0604020202020204" pitchFamily="34" charset="0"/>
              </a:rPr>
              <a:t>The team ran </a:t>
            </a:r>
            <a:r>
              <a:rPr lang="en-US" dirty="0">
                <a:solidFill>
                  <a:srgbClr val="C00000"/>
                </a:solidFill>
                <a:latin typeface="Arial" panose="020B0604020202020204" pitchFamily="34" charset="0"/>
                <a:cs typeface="Arial" panose="020B0604020202020204" pitchFamily="34" charset="0"/>
              </a:rPr>
              <a:t>trends analysis on the data of the DPW</a:t>
            </a:r>
            <a:r>
              <a:rPr lang="en-US" dirty="0">
                <a:latin typeface="Arial" panose="020B0604020202020204" pitchFamily="34" charset="0"/>
                <a:cs typeface="Arial" panose="020B0604020202020204" pitchFamily="34" charset="0"/>
              </a:rPr>
              <a:t>, by identifying red flags, in order to highlight relevant trends and patterns in day to day maintenance expenditure</a:t>
            </a:r>
          </a:p>
          <a:p>
            <a:pPr algn="just">
              <a:spcAft>
                <a:spcPts val="600"/>
              </a:spcAft>
              <a:defRPr/>
            </a:pPr>
            <a:endParaRPr lang="en-US" sz="900" dirty="0">
              <a:latin typeface="Arial" panose="020B0604020202020204" pitchFamily="34" charset="0"/>
              <a:cs typeface="Arial" panose="020B0604020202020204" pitchFamily="34" charset="0"/>
            </a:endParaRPr>
          </a:p>
          <a:p>
            <a:pPr algn="just">
              <a:spcBef>
                <a:spcPts val="0"/>
              </a:spcBef>
              <a:spcAft>
                <a:spcPts val="600"/>
              </a:spcAft>
              <a:defRPr/>
            </a:pPr>
            <a:r>
              <a:rPr lang="en-US" dirty="0">
                <a:solidFill>
                  <a:srgbClr val="C00000"/>
                </a:solidFill>
                <a:latin typeface="Arial" panose="020B0604020202020204" pitchFamily="34" charset="0"/>
                <a:cs typeface="Arial" panose="020B0604020202020204" pitchFamily="34" charset="0"/>
              </a:rPr>
              <a:t>Red flags are not evidence of wrong-doing</a:t>
            </a:r>
            <a:r>
              <a:rPr lang="en-US" dirty="0">
                <a:latin typeface="Arial" panose="020B0604020202020204" pitchFamily="34" charset="0"/>
                <a:cs typeface="Arial" panose="020B0604020202020204" pitchFamily="34" charset="0"/>
              </a:rPr>
              <a:t>, they are an indication that something may need to be investigated or corrected from a management perspective </a:t>
            </a:r>
          </a:p>
          <a:p>
            <a:pPr algn="just">
              <a:spcAft>
                <a:spcPts val="600"/>
              </a:spcAft>
              <a:defRPr/>
            </a:pPr>
            <a:endParaRPr lang="en-US" sz="900" dirty="0">
              <a:latin typeface="Arial" panose="020B0604020202020204" pitchFamily="34" charset="0"/>
              <a:cs typeface="Arial" panose="020B0604020202020204" pitchFamily="34" charset="0"/>
            </a:endParaRPr>
          </a:p>
          <a:p>
            <a:pPr algn="just">
              <a:spcBef>
                <a:spcPts val="0"/>
              </a:spcBef>
              <a:spcAft>
                <a:spcPts val="600"/>
              </a:spcAft>
              <a:defRPr/>
            </a:pPr>
            <a:r>
              <a:rPr lang="en-US" dirty="0">
                <a:latin typeface="Arial" panose="020B0604020202020204" pitchFamily="34" charset="0"/>
                <a:cs typeface="Arial" panose="020B0604020202020204" pitchFamily="34" charset="0"/>
              </a:rPr>
              <a:t>Red Flags are indicators that are detected once a criteria is set to identify anomalies in a business process</a:t>
            </a:r>
          </a:p>
        </p:txBody>
      </p:sp>
    </p:spTree>
    <p:extLst>
      <p:ext uri="{BB962C8B-B14F-4D97-AF65-F5344CB8AC3E}">
        <p14:creationId xmlns:p14="http://schemas.microsoft.com/office/powerpoint/2010/main" xmlns="" val="7099637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49</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ea typeface="Tahoma" pitchFamily="34" charset="0"/>
              </a:rPr>
              <a:t>Unscheduled Maintenance: </a:t>
            </a:r>
          </a:p>
          <a:p>
            <a:r>
              <a:rPr lang="en-ZA" sz="2400" b="1" dirty="0" smtClean="0">
                <a:solidFill>
                  <a:schemeClr val="bg1"/>
                </a:solidFill>
                <a:ea typeface="Tahoma" pitchFamily="34" charset="0"/>
              </a:rPr>
              <a:t>Introduction &amp; Background</a:t>
            </a:r>
            <a:endParaRPr lang="en-ZA" sz="2400" b="1" dirty="0">
              <a:solidFill>
                <a:schemeClr val="bg1"/>
              </a:solidFill>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28600" y="897521"/>
            <a:ext cx="11734800" cy="5355312"/>
          </a:xfrm>
          <a:prstGeom prst="rect">
            <a:avLst/>
          </a:prstGeom>
        </p:spPr>
        <p:txBody>
          <a:bodyPr wrap="square">
            <a:spAutoFit/>
          </a:bodyPr>
          <a:lstStyle/>
          <a:p>
            <a:pPr marL="449263" indent="-449263" algn="just">
              <a:spcBef>
                <a:spcPts val="0"/>
              </a:spcBef>
              <a:defRPr/>
            </a:pPr>
            <a:r>
              <a:rPr lang="en-US" altLang="en-US" dirty="0">
                <a:latin typeface="Arial" panose="020B0604020202020204" pitchFamily="34" charset="0"/>
                <a:cs typeface="Arial" panose="020B0604020202020204" pitchFamily="34" charset="0"/>
              </a:rPr>
              <a:t>The ACU obtained the </a:t>
            </a:r>
            <a:r>
              <a:rPr lang="en-US" altLang="en-US" b="1" dirty="0">
                <a:latin typeface="Arial" panose="020B0604020202020204" pitchFamily="34" charset="0"/>
                <a:cs typeface="Arial" panose="020B0604020202020204" pitchFamily="34" charset="0"/>
              </a:rPr>
              <a:t>LOGIS (NT), PMIS (DPW) and WCS (DPW) dat</a:t>
            </a:r>
            <a:r>
              <a:rPr lang="en-US" altLang="en-US" dirty="0">
                <a:latin typeface="Arial" panose="020B0604020202020204" pitchFamily="34" charset="0"/>
                <a:cs typeface="Arial" panose="020B0604020202020204" pitchFamily="34" charset="0"/>
              </a:rPr>
              <a:t>a</a:t>
            </a:r>
          </a:p>
          <a:p>
            <a:pPr marL="449263" indent="-449263" algn="just">
              <a:spcBef>
                <a:spcPts val="0"/>
              </a:spcBef>
              <a:defRPr/>
            </a:pPr>
            <a:endParaRPr lang="en-US" altLang="en-US" dirty="0">
              <a:latin typeface="Arial" panose="020B0604020202020204" pitchFamily="34" charset="0"/>
              <a:cs typeface="Arial" panose="020B0604020202020204" pitchFamily="34" charset="0"/>
            </a:endParaRPr>
          </a:p>
          <a:p>
            <a:pPr marL="449263" indent="-449263" algn="just">
              <a:spcBef>
                <a:spcPts val="0"/>
              </a:spcBef>
              <a:defRPr/>
            </a:pPr>
            <a:r>
              <a:rPr lang="en-US" altLang="en-US" dirty="0">
                <a:latin typeface="Arial" panose="020B0604020202020204" pitchFamily="34" charset="0"/>
                <a:cs typeface="Arial" panose="020B0604020202020204" pitchFamily="34" charset="0"/>
              </a:rPr>
              <a:t>65 queries have been written for the detection review in phase one</a:t>
            </a:r>
          </a:p>
          <a:p>
            <a:pPr marL="449263" indent="-449263" algn="just">
              <a:spcBef>
                <a:spcPts val="0"/>
              </a:spcBef>
              <a:defRPr/>
            </a:pPr>
            <a:endParaRPr lang="en-ZA" dirty="0">
              <a:latin typeface="Arial" panose="020B0604020202020204" pitchFamily="34" charset="0"/>
              <a:cs typeface="Arial" panose="020B0604020202020204" pitchFamily="34" charset="0"/>
            </a:endParaRPr>
          </a:p>
          <a:p>
            <a:pPr marL="449263" indent="-449263">
              <a:spcBef>
                <a:spcPts val="0"/>
              </a:spcBef>
            </a:pPr>
            <a:r>
              <a:rPr lang="en-ZA" dirty="0">
                <a:latin typeface="Arial" panose="020B0604020202020204" pitchFamily="34" charset="0"/>
                <a:cs typeface="Arial" panose="020B0604020202020204" pitchFamily="34" charset="0"/>
              </a:rPr>
              <a:t>Contractors/Suppliers Rendering Service/Maintenance In PMIS Buildings</a:t>
            </a:r>
          </a:p>
          <a:p>
            <a:pPr marL="449263" indent="-449263" algn="just">
              <a:spcBef>
                <a:spcPts val="0"/>
              </a:spcBef>
            </a:pPr>
            <a:endParaRPr lang="en-ZA" dirty="0">
              <a:latin typeface="Arial" panose="020B0604020202020204" pitchFamily="34" charset="0"/>
              <a:cs typeface="Arial" panose="020B0604020202020204" pitchFamily="34" charset="0"/>
            </a:endParaRPr>
          </a:p>
          <a:p>
            <a:pPr marL="449263" indent="-449263">
              <a:spcBef>
                <a:spcPts val="0"/>
              </a:spcBef>
            </a:pPr>
            <a:r>
              <a:rPr lang="en-ZA" dirty="0">
                <a:latin typeface="Arial" panose="020B0604020202020204" pitchFamily="34" charset="0"/>
                <a:cs typeface="Arial" panose="020B0604020202020204" pitchFamily="34" charset="0"/>
              </a:rPr>
              <a:t>Suppliers With The Highest Number of Payments</a:t>
            </a:r>
          </a:p>
          <a:p>
            <a:pPr marL="449263" indent="-449263">
              <a:spcBef>
                <a:spcPts val="0"/>
              </a:spcBef>
            </a:pPr>
            <a:endParaRPr lang="en-ZA" dirty="0">
              <a:latin typeface="Arial" panose="020B0604020202020204" pitchFamily="34" charset="0"/>
              <a:cs typeface="Arial" panose="020B0604020202020204" pitchFamily="34" charset="0"/>
            </a:endParaRPr>
          </a:p>
          <a:p>
            <a:pPr marL="449263" indent="-449263">
              <a:spcBef>
                <a:spcPts val="0"/>
              </a:spcBef>
            </a:pPr>
            <a:r>
              <a:rPr lang="en-ZA" dirty="0">
                <a:latin typeface="Arial" panose="020B0604020202020204" pitchFamily="34" charset="0"/>
                <a:cs typeface="Arial" panose="020B0604020202020204" pitchFamily="34" charset="0"/>
              </a:rPr>
              <a:t>Expenditure Incurred Per Building</a:t>
            </a:r>
          </a:p>
          <a:p>
            <a:pPr marL="449263" indent="-449263">
              <a:spcBef>
                <a:spcPts val="0"/>
              </a:spcBef>
            </a:pPr>
            <a:endParaRPr lang="en-ZA" dirty="0">
              <a:latin typeface="Arial" panose="020B0604020202020204" pitchFamily="34" charset="0"/>
              <a:cs typeface="Arial" panose="020B0604020202020204" pitchFamily="34" charset="0"/>
            </a:endParaRPr>
          </a:p>
          <a:p>
            <a:pPr marL="449263" indent="-449263">
              <a:spcBef>
                <a:spcPts val="0"/>
              </a:spcBef>
            </a:pPr>
            <a:r>
              <a:rPr lang="en-ZA" dirty="0">
                <a:latin typeface="Arial" panose="020B0604020202020204" pitchFamily="34" charset="0"/>
                <a:cs typeface="Arial" panose="020B0604020202020204" pitchFamily="34" charset="0"/>
              </a:rPr>
              <a:t>Repeated Services Performed by Suppliers on Same Property</a:t>
            </a:r>
          </a:p>
          <a:p>
            <a:pPr marL="449263" indent="-449263">
              <a:spcBef>
                <a:spcPts val="0"/>
              </a:spcBef>
            </a:pPr>
            <a:endParaRPr lang="en-ZA" dirty="0">
              <a:latin typeface="Arial" panose="020B0604020202020204" pitchFamily="34" charset="0"/>
              <a:cs typeface="Arial" panose="020B0604020202020204" pitchFamily="34" charset="0"/>
            </a:endParaRPr>
          </a:p>
          <a:p>
            <a:pPr marL="449263" indent="-449263">
              <a:spcBef>
                <a:spcPts val="0"/>
              </a:spcBef>
            </a:pPr>
            <a:r>
              <a:rPr lang="en-ZA" dirty="0">
                <a:latin typeface="Arial" panose="020B0604020202020204" pitchFamily="34" charset="0"/>
                <a:cs typeface="Arial" panose="020B0604020202020204" pitchFamily="34" charset="0"/>
              </a:rPr>
              <a:t>Frequency Of Payments for Services Performed on Premises By Contractor/Supplier</a:t>
            </a:r>
          </a:p>
          <a:p>
            <a:pPr marL="449263" indent="-449263">
              <a:spcBef>
                <a:spcPts val="0"/>
              </a:spcBef>
            </a:pPr>
            <a:endParaRPr lang="en-ZA" dirty="0">
              <a:latin typeface="Arial" panose="020B0604020202020204" pitchFamily="34" charset="0"/>
              <a:cs typeface="Arial" panose="020B0604020202020204" pitchFamily="34" charset="0"/>
            </a:endParaRPr>
          </a:p>
          <a:p>
            <a:pPr marL="449263" indent="-449263">
              <a:spcBef>
                <a:spcPts val="0"/>
              </a:spcBef>
            </a:pPr>
            <a:r>
              <a:rPr lang="en-ZA" dirty="0">
                <a:latin typeface="Arial" panose="020B0604020202020204" pitchFamily="34" charset="0"/>
                <a:cs typeface="Arial" panose="020B0604020202020204" pitchFamily="34" charset="0"/>
              </a:rPr>
              <a:t>Suppliers using the same address/bank account number</a:t>
            </a:r>
          </a:p>
          <a:p>
            <a:pPr marL="449263" indent="-449263">
              <a:spcBef>
                <a:spcPts val="0"/>
              </a:spcBef>
            </a:pPr>
            <a:endParaRPr lang="en-ZA" dirty="0">
              <a:latin typeface="Arial" panose="020B0604020202020204" pitchFamily="34" charset="0"/>
              <a:cs typeface="Arial" panose="020B0604020202020204" pitchFamily="34" charset="0"/>
            </a:endParaRPr>
          </a:p>
          <a:p>
            <a:pPr marL="449263" indent="-449263">
              <a:spcBef>
                <a:spcPts val="0"/>
              </a:spcBef>
            </a:pPr>
            <a:r>
              <a:rPr lang="en-ZA" dirty="0">
                <a:latin typeface="Arial" panose="020B0604020202020204" pitchFamily="34" charset="0"/>
                <a:cs typeface="Arial" panose="020B0604020202020204" pitchFamily="34" charset="0"/>
              </a:rPr>
              <a:t>Possible duplicate payments – same building/same amount</a:t>
            </a:r>
          </a:p>
          <a:p>
            <a:pPr marL="449263" indent="-449263">
              <a:spcBef>
                <a:spcPts val="0"/>
              </a:spcBef>
            </a:pPr>
            <a:endParaRPr lang="en-ZA" dirty="0">
              <a:latin typeface="Arial" panose="020B0604020202020204" pitchFamily="34" charset="0"/>
              <a:cs typeface="Arial" panose="020B0604020202020204" pitchFamily="34" charset="0"/>
            </a:endParaRPr>
          </a:p>
          <a:p>
            <a:pPr marL="449263" indent="-449263">
              <a:spcBef>
                <a:spcPts val="0"/>
              </a:spcBef>
            </a:pPr>
            <a:r>
              <a:rPr lang="en-ZA" dirty="0">
                <a:latin typeface="Arial" panose="020B0604020202020204" pitchFamily="34" charset="0"/>
                <a:cs typeface="Arial" panose="020B0604020202020204" pitchFamily="34" charset="0"/>
              </a:rPr>
              <a:t>Whether contractors received payment for services after lease expire dates</a:t>
            </a:r>
          </a:p>
        </p:txBody>
      </p:sp>
    </p:spTree>
    <p:extLst>
      <p:ext uri="{BB962C8B-B14F-4D97-AF65-F5344CB8AC3E}">
        <p14:creationId xmlns:p14="http://schemas.microsoft.com/office/powerpoint/2010/main" xmlns="" val="2903575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5</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ea typeface="Tahoma" pitchFamily="34" charset="0"/>
              </a:rPr>
              <a:t>Guiding Principles (Legislative And </a:t>
            </a:r>
          </a:p>
          <a:p>
            <a:r>
              <a:rPr lang="en-ZA" sz="2400" b="1" dirty="0" smtClean="0">
                <a:solidFill>
                  <a:schemeClr val="bg1"/>
                </a:solidFill>
                <a:ea typeface="Tahoma" pitchFamily="34" charset="0"/>
              </a:rPr>
              <a:t>Regulatory Environment)</a:t>
            </a:r>
            <a:endParaRPr lang="en-ZA" sz="2400" b="1" dirty="0">
              <a:solidFill>
                <a:schemeClr val="bg1"/>
              </a:solidFill>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6" name="Group 25"/>
          <p:cNvGrpSpPr/>
          <p:nvPr/>
        </p:nvGrpSpPr>
        <p:grpSpPr>
          <a:xfrm>
            <a:off x="199639" y="1013859"/>
            <a:ext cx="11796770" cy="5161925"/>
            <a:chOff x="0" y="0"/>
            <a:chExt cx="11201402" cy="5323082"/>
          </a:xfrm>
        </p:grpSpPr>
        <p:sp>
          <p:nvSpPr>
            <p:cNvPr id="45" name="Rounded Rectangle 44"/>
            <p:cNvSpPr/>
            <p:nvPr/>
          </p:nvSpPr>
          <p:spPr>
            <a:xfrm>
              <a:off x="0" y="0"/>
              <a:ext cx="11201402" cy="5323082"/>
            </a:xfrm>
            <a:prstGeom prst="roundRect">
              <a:avLst>
                <a:gd name="adj" fmla="val 85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46" name="Rounded Rectangle 4"/>
            <p:cNvSpPr/>
            <p:nvPr/>
          </p:nvSpPr>
          <p:spPr>
            <a:xfrm>
              <a:off x="132522" y="132522"/>
              <a:ext cx="10936358" cy="5058038"/>
            </a:xfrm>
            <a:prstGeom prst="rect">
              <a:avLst/>
            </a:prstGeom>
            <a:noFill/>
            <a:ln>
              <a:noFill/>
            </a:ln>
            <a:effectLst/>
          </p:spPr>
          <p:txBody>
            <a:bodyPr spcFirstLastPara="0" vert="horz" wrap="square" lIns="205740" tIns="205740" rIns="205740" bIns="4131303" numCol="1" spcCol="1270" anchor="t" anchorCtr="0">
              <a:noAutofit/>
            </a:bodyPr>
            <a:lstStyle/>
            <a:p>
              <a:pPr marL="0" marR="0" lvl="0" indent="0" algn="l" defTabSz="2400300" eaLnBrk="1" fontAlgn="auto" latinLnBrk="0" hangingPunct="1">
                <a:lnSpc>
                  <a:spcPct val="90000"/>
                </a:lnSpc>
                <a:spcBef>
                  <a:spcPct val="0"/>
                </a:spcBef>
                <a:spcAft>
                  <a:spcPct val="35000"/>
                </a:spcAft>
                <a:buClrTx/>
                <a:buSzTx/>
                <a:buFontTx/>
                <a:buNone/>
                <a:tabLst/>
                <a:defRPr/>
              </a:pPr>
              <a:endParaRPr kumimoji="0" lang="en-ZA" sz="54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grpSp>
      <p:grpSp>
        <p:nvGrpSpPr>
          <p:cNvPr id="27" name="Group 26"/>
          <p:cNvGrpSpPr/>
          <p:nvPr/>
        </p:nvGrpSpPr>
        <p:grpSpPr>
          <a:xfrm>
            <a:off x="2155620" y="1128692"/>
            <a:ext cx="8817180" cy="5007803"/>
            <a:chOff x="2483264" y="341308"/>
            <a:chExt cx="8681086" cy="5435457"/>
          </a:xfrm>
        </p:grpSpPr>
        <p:sp>
          <p:nvSpPr>
            <p:cNvPr id="43" name="Rounded Rectangle 42"/>
            <p:cNvSpPr/>
            <p:nvPr/>
          </p:nvSpPr>
          <p:spPr>
            <a:xfrm>
              <a:off x="2483264" y="341308"/>
              <a:ext cx="8681086" cy="5435457"/>
            </a:xfrm>
            <a:prstGeom prst="roundRect">
              <a:avLst>
                <a:gd name="adj" fmla="val 10500"/>
              </a:avLst>
            </a:prstGeo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ln>
            <a:effectLst/>
          </p:spPr>
        </p:sp>
        <p:sp>
          <p:nvSpPr>
            <p:cNvPr id="44" name="Rounded Rectangle 6"/>
            <p:cNvSpPr/>
            <p:nvPr/>
          </p:nvSpPr>
          <p:spPr>
            <a:xfrm>
              <a:off x="2650423" y="508467"/>
              <a:ext cx="8346768" cy="5101139"/>
            </a:xfrm>
            <a:prstGeom prst="rect">
              <a:avLst/>
            </a:prstGeom>
            <a:noFill/>
            <a:ln>
              <a:noFill/>
            </a:ln>
            <a:effectLst/>
          </p:spPr>
          <p:txBody>
            <a:bodyPr spcFirstLastPara="0" vert="horz" wrap="square" lIns="91440" tIns="91440" rIns="91440" bIns="2366110" numCol="1" spcCol="1270" anchor="t" anchorCtr="0">
              <a:noAutofit/>
            </a:bodyPr>
            <a:lstStyle/>
            <a:p>
              <a:pPr marL="0" marR="0" lvl="0" indent="0" algn="l" defTabSz="1066800" eaLnBrk="1" fontAlgn="auto" latinLnBrk="0" hangingPunct="1">
                <a:lnSpc>
                  <a:spcPct val="90000"/>
                </a:lnSpc>
                <a:spcBef>
                  <a:spcPct val="0"/>
                </a:spcBef>
                <a:spcAft>
                  <a:spcPct val="35000"/>
                </a:spcAft>
                <a:buClrTx/>
                <a:buSzTx/>
                <a:buFontTx/>
                <a:buNone/>
                <a:tabLst/>
                <a:defRPr/>
              </a:pPr>
              <a:r>
                <a:rPr kumimoji="0" lang="en-ZA" sz="24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Public Finance Management </a:t>
              </a:r>
              <a:r>
                <a:rPr kumimoji="0" lang="en-ZA" sz="24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rPr>
                <a:t>Act (S 38 (b) (h, II): Procurement)</a:t>
              </a:r>
            </a:p>
            <a:p>
              <a:pPr marL="0" marR="0" lvl="0" indent="0" algn="l" defTabSz="1066800" eaLnBrk="1" fontAlgn="auto" latinLnBrk="0" hangingPunct="1">
                <a:lnSpc>
                  <a:spcPct val="90000"/>
                </a:lnSpc>
                <a:spcBef>
                  <a:spcPct val="0"/>
                </a:spcBef>
                <a:spcAft>
                  <a:spcPct val="35000"/>
                </a:spcAft>
                <a:buClrTx/>
                <a:buSzTx/>
                <a:buFontTx/>
                <a:buNone/>
                <a:tabLst/>
                <a:defRPr/>
              </a:pPr>
              <a:r>
                <a:rPr kumimoji="0" lang="en-ZA" sz="24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rPr>
                <a:t>Prevention and Combating of Corrupt Activities Act</a:t>
              </a:r>
            </a:p>
            <a:p>
              <a:pPr marL="0" marR="0" lvl="0" indent="0" algn="l" defTabSz="1066800" eaLnBrk="1" fontAlgn="auto" latinLnBrk="0" hangingPunct="1">
                <a:lnSpc>
                  <a:spcPct val="90000"/>
                </a:lnSpc>
                <a:spcBef>
                  <a:spcPct val="0"/>
                </a:spcBef>
                <a:spcAft>
                  <a:spcPct val="35000"/>
                </a:spcAft>
                <a:buClrTx/>
                <a:buSzTx/>
                <a:buFontTx/>
                <a:buNone/>
                <a:tabLst/>
                <a:defRPr/>
              </a:pPr>
              <a:r>
                <a:rPr kumimoji="0" lang="en-ZA" sz="24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rPr>
                <a:t>Protected Disclosure Act</a:t>
              </a:r>
              <a:endParaRPr kumimoji="0" lang="en-ZA" sz="24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grpSp>
      <p:grpSp>
        <p:nvGrpSpPr>
          <p:cNvPr id="28" name="Group 27"/>
          <p:cNvGrpSpPr/>
          <p:nvPr/>
        </p:nvGrpSpPr>
        <p:grpSpPr>
          <a:xfrm>
            <a:off x="3712846" y="3258337"/>
            <a:ext cx="8143998" cy="2917447"/>
            <a:chOff x="2743237" y="2259818"/>
            <a:chExt cx="8284898" cy="3063263"/>
          </a:xfrm>
        </p:grpSpPr>
        <p:sp>
          <p:nvSpPr>
            <p:cNvPr id="41" name="Rounded Rectangle 40"/>
            <p:cNvSpPr/>
            <p:nvPr/>
          </p:nvSpPr>
          <p:spPr>
            <a:xfrm>
              <a:off x="2743237" y="2259818"/>
              <a:ext cx="8284898" cy="3063263"/>
            </a:xfrm>
            <a:prstGeom prst="roundRect">
              <a:avLst>
                <a:gd name="adj" fmla="val 10500"/>
              </a:avLst>
            </a:prstGeom>
            <a:solidFill>
              <a:srgbClr val="C0504D">
                <a:lumMod val="60000"/>
                <a:lumOff val="40000"/>
              </a:srgbClr>
            </a:solidFill>
            <a:ln w="25400" cap="flat" cmpd="sng" algn="ctr">
              <a:solidFill>
                <a:sysClr val="window" lastClr="FFFFFF">
                  <a:hueOff val="0"/>
                  <a:satOff val="0"/>
                  <a:lumOff val="0"/>
                  <a:alphaOff val="0"/>
                </a:sysClr>
              </a:solidFill>
              <a:prstDash val="solid"/>
            </a:ln>
            <a:effectLst/>
          </p:spPr>
        </p:sp>
        <p:sp>
          <p:nvSpPr>
            <p:cNvPr id="42" name="Rounded Rectangle 8"/>
            <p:cNvSpPr/>
            <p:nvPr/>
          </p:nvSpPr>
          <p:spPr>
            <a:xfrm>
              <a:off x="2837443" y="2354024"/>
              <a:ext cx="8096486" cy="2874851"/>
            </a:xfrm>
            <a:prstGeom prst="rect">
              <a:avLst/>
            </a:prstGeom>
            <a:noFill/>
            <a:ln>
              <a:noFill/>
            </a:ln>
            <a:effectLst/>
          </p:spPr>
          <p:txBody>
            <a:bodyPr spcFirstLastPara="0" vert="horz" wrap="square" lIns="137160" tIns="137160" rIns="137160" bIns="1201834" numCol="1" spcCol="1270" anchor="t" anchorCtr="0">
              <a:noAutofit/>
            </a:bodyPr>
            <a:lstStyle/>
            <a:p>
              <a:pPr marL="0" marR="0" lvl="0" indent="0" algn="l" defTabSz="1600200" eaLnBrk="1" fontAlgn="auto" latinLnBrk="0" hangingPunct="1">
                <a:lnSpc>
                  <a:spcPct val="90000"/>
                </a:lnSpc>
                <a:spcBef>
                  <a:spcPct val="0"/>
                </a:spcBef>
                <a:spcAft>
                  <a:spcPct val="35000"/>
                </a:spcAft>
                <a:buClrTx/>
                <a:buSzTx/>
                <a:buFontTx/>
                <a:buNone/>
                <a:tabLst/>
                <a:defRPr/>
              </a:pPr>
              <a:r>
                <a:rPr kumimoji="0" lang="en-ZA" sz="36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Additional legislation, policies &amp; regulations</a:t>
              </a:r>
            </a:p>
          </p:txBody>
        </p:sp>
      </p:grpSp>
      <p:grpSp>
        <p:nvGrpSpPr>
          <p:cNvPr id="29" name="Group 28"/>
          <p:cNvGrpSpPr/>
          <p:nvPr/>
        </p:nvGrpSpPr>
        <p:grpSpPr>
          <a:xfrm>
            <a:off x="3988857" y="4973825"/>
            <a:ext cx="1884120" cy="912545"/>
            <a:chOff x="3129164" y="4114803"/>
            <a:chExt cx="1916717" cy="958154"/>
          </a:xfrm>
        </p:grpSpPr>
        <p:sp>
          <p:nvSpPr>
            <p:cNvPr id="39" name="Rounded Rectangle 38"/>
            <p:cNvSpPr/>
            <p:nvPr/>
          </p:nvSpPr>
          <p:spPr>
            <a:xfrm>
              <a:off x="3129164" y="4114803"/>
              <a:ext cx="1916717" cy="958154"/>
            </a:xfrm>
            <a:prstGeom prst="roundRect">
              <a:avLst>
                <a:gd name="adj" fmla="val 10500"/>
              </a:avLst>
            </a:prstGeom>
            <a:solidFill>
              <a:sysClr val="window" lastClr="FFFFFF">
                <a:alpha val="90000"/>
                <a:hueOff val="0"/>
                <a:satOff val="0"/>
                <a:lumOff val="0"/>
                <a:alphaOff val="0"/>
              </a:sysClr>
            </a:solidFill>
            <a:ln w="25400" cap="flat" cmpd="sng" algn="ctr">
              <a:solidFill>
                <a:srgbClr val="9BBB59">
                  <a:hueOff val="7875184"/>
                  <a:satOff val="-11816"/>
                  <a:lumOff val="-1922"/>
                  <a:alphaOff val="0"/>
                </a:srgbClr>
              </a:solidFill>
              <a:prstDash val="solid"/>
            </a:ln>
            <a:effectLst/>
          </p:spPr>
        </p:sp>
        <p:sp>
          <p:nvSpPr>
            <p:cNvPr id="40" name="Rounded Rectangle 10"/>
            <p:cNvSpPr/>
            <p:nvPr/>
          </p:nvSpPr>
          <p:spPr>
            <a:xfrm>
              <a:off x="3158631" y="4144270"/>
              <a:ext cx="1857783" cy="899220"/>
            </a:xfrm>
            <a:prstGeom prst="rect">
              <a:avLst/>
            </a:prstGeom>
            <a:noFill/>
            <a:ln>
              <a:no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ZA"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Arial" pitchFamily="34" charset="0"/>
                  <a:ea typeface="+mn-ea"/>
                  <a:cs typeface="Arial" pitchFamily="34" charset="0"/>
                </a:rPr>
                <a:t>Public Service Anti-Corruption Strategy</a:t>
              </a:r>
              <a:endParaRPr kumimoji="0" lang="en-ZA" sz="1200" b="1" i="0" u="none" strike="noStrike" kern="1200" cap="none" spc="0" normalizeH="0" baseline="0" noProof="0" dirty="0">
                <a:ln>
                  <a:noFill/>
                </a:ln>
                <a:solidFill>
                  <a:sysClr val="windowText" lastClr="000000">
                    <a:hueOff val="0"/>
                    <a:satOff val="0"/>
                    <a:lumOff val="0"/>
                    <a:alphaOff val="0"/>
                  </a:sysClr>
                </a:solidFill>
                <a:effectLst/>
                <a:uLnTx/>
                <a:uFillTx/>
                <a:latin typeface="Arial" pitchFamily="34" charset="0"/>
                <a:ea typeface="+mn-ea"/>
                <a:cs typeface="Arial" pitchFamily="34" charset="0"/>
              </a:endParaRPr>
            </a:p>
          </p:txBody>
        </p:sp>
      </p:grpSp>
      <p:grpSp>
        <p:nvGrpSpPr>
          <p:cNvPr id="30" name="Group 29"/>
          <p:cNvGrpSpPr/>
          <p:nvPr/>
        </p:nvGrpSpPr>
        <p:grpSpPr>
          <a:xfrm>
            <a:off x="5812080" y="4973825"/>
            <a:ext cx="1884120" cy="912545"/>
            <a:chOff x="4952387" y="4114803"/>
            <a:chExt cx="1916717" cy="958154"/>
          </a:xfrm>
        </p:grpSpPr>
        <p:sp>
          <p:nvSpPr>
            <p:cNvPr id="37" name="Rounded Rectangle 36"/>
            <p:cNvSpPr/>
            <p:nvPr/>
          </p:nvSpPr>
          <p:spPr>
            <a:xfrm>
              <a:off x="4952387" y="4114803"/>
              <a:ext cx="1916717" cy="958154"/>
            </a:xfrm>
            <a:prstGeom prst="roundRect">
              <a:avLst>
                <a:gd name="adj" fmla="val 10500"/>
              </a:avLst>
            </a:prstGeom>
            <a:solidFill>
              <a:sysClr val="window" lastClr="FFFFFF">
                <a:alpha val="90000"/>
                <a:hueOff val="0"/>
                <a:satOff val="0"/>
                <a:lumOff val="0"/>
                <a:alphaOff val="0"/>
              </a:sysClr>
            </a:solidFill>
            <a:ln w="25400" cap="flat" cmpd="sng" algn="ctr">
              <a:solidFill>
                <a:srgbClr val="9BBB59">
                  <a:hueOff val="9000211"/>
                  <a:satOff val="-13504"/>
                  <a:lumOff val="-2196"/>
                  <a:alphaOff val="0"/>
                </a:srgbClr>
              </a:solidFill>
              <a:prstDash val="solid"/>
            </a:ln>
            <a:effectLst/>
          </p:spPr>
        </p:sp>
        <p:sp>
          <p:nvSpPr>
            <p:cNvPr id="38" name="Rounded Rectangle 12"/>
            <p:cNvSpPr/>
            <p:nvPr/>
          </p:nvSpPr>
          <p:spPr>
            <a:xfrm>
              <a:off x="4981854" y="4144270"/>
              <a:ext cx="1857783" cy="899220"/>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lang="en-ZA" sz="1200" b="1" dirty="0">
                  <a:solidFill>
                    <a:sysClr val="windowText" lastClr="000000">
                      <a:hueOff val="0"/>
                      <a:satOff val="0"/>
                      <a:lumOff val="0"/>
                      <a:alphaOff val="0"/>
                    </a:sysClr>
                  </a:solidFill>
                  <a:latin typeface="Arial" pitchFamily="34" charset="0"/>
                  <a:cs typeface="Arial" pitchFamily="34" charset="0"/>
                </a:rPr>
                <a:t>Code of Conduct for the Public Service</a:t>
              </a:r>
            </a:p>
          </p:txBody>
        </p:sp>
      </p:grpSp>
      <p:grpSp>
        <p:nvGrpSpPr>
          <p:cNvPr id="31" name="Group 30"/>
          <p:cNvGrpSpPr/>
          <p:nvPr/>
        </p:nvGrpSpPr>
        <p:grpSpPr>
          <a:xfrm>
            <a:off x="7932109" y="4038600"/>
            <a:ext cx="1884120" cy="912545"/>
            <a:chOff x="6908918" y="3156648"/>
            <a:chExt cx="1916717" cy="958154"/>
          </a:xfrm>
        </p:grpSpPr>
        <p:sp>
          <p:nvSpPr>
            <p:cNvPr id="35" name="Rounded Rectangle 34"/>
            <p:cNvSpPr/>
            <p:nvPr/>
          </p:nvSpPr>
          <p:spPr>
            <a:xfrm>
              <a:off x="6908918" y="3156648"/>
              <a:ext cx="1916717" cy="958154"/>
            </a:xfrm>
            <a:prstGeom prst="roundRect">
              <a:avLst>
                <a:gd name="adj" fmla="val 10500"/>
              </a:avLst>
            </a:prstGeom>
            <a:solidFill>
              <a:sysClr val="window" lastClr="FFFFFF">
                <a:alpha val="90000"/>
                <a:hueOff val="0"/>
                <a:satOff val="0"/>
                <a:lumOff val="0"/>
                <a:alphaOff val="0"/>
              </a:sysClr>
            </a:solidFill>
            <a:ln w="25400" cap="flat" cmpd="sng" algn="ctr">
              <a:solidFill>
                <a:srgbClr val="9BBB59">
                  <a:hueOff val="10125237"/>
                  <a:satOff val="-15192"/>
                  <a:lumOff val="-2471"/>
                  <a:alphaOff val="0"/>
                </a:srgbClr>
              </a:solidFill>
              <a:prstDash val="solid"/>
            </a:ln>
            <a:effectLst/>
          </p:spPr>
        </p:sp>
        <p:sp>
          <p:nvSpPr>
            <p:cNvPr id="36" name="Rounded Rectangle 14"/>
            <p:cNvSpPr/>
            <p:nvPr/>
          </p:nvSpPr>
          <p:spPr>
            <a:xfrm>
              <a:off x="6938385" y="3186115"/>
              <a:ext cx="1857783" cy="899220"/>
            </a:xfrm>
            <a:prstGeom prst="rect">
              <a:avLst/>
            </a:prstGeom>
            <a:noFill/>
            <a:ln>
              <a:no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ZA"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Arial" pitchFamily="34" charset="0"/>
                  <a:ea typeface="+mn-ea"/>
                  <a:cs typeface="Arial" pitchFamily="34" charset="0"/>
                </a:rPr>
                <a:t>DPW Fraud Prevention Strategy </a:t>
              </a:r>
              <a:endParaRPr kumimoji="0" lang="en-ZA" sz="1200" b="1" i="0" u="none" strike="noStrike" kern="1200" cap="none" spc="0" normalizeH="0" baseline="0" noProof="0" dirty="0">
                <a:ln>
                  <a:noFill/>
                </a:ln>
                <a:solidFill>
                  <a:sysClr val="windowText" lastClr="000000">
                    <a:hueOff val="0"/>
                    <a:satOff val="0"/>
                    <a:lumOff val="0"/>
                    <a:alphaOff val="0"/>
                  </a:sysClr>
                </a:solidFill>
                <a:effectLst/>
                <a:uLnTx/>
                <a:uFillTx/>
                <a:latin typeface="Arial" pitchFamily="34" charset="0"/>
                <a:ea typeface="+mn-ea"/>
                <a:cs typeface="Arial" pitchFamily="34" charset="0"/>
              </a:endParaRPr>
            </a:p>
          </p:txBody>
        </p:sp>
      </p:grpSp>
      <p:grpSp>
        <p:nvGrpSpPr>
          <p:cNvPr id="32" name="Group 31"/>
          <p:cNvGrpSpPr/>
          <p:nvPr/>
        </p:nvGrpSpPr>
        <p:grpSpPr>
          <a:xfrm>
            <a:off x="9850680" y="4038600"/>
            <a:ext cx="1884120" cy="912545"/>
            <a:chOff x="8827489" y="3156648"/>
            <a:chExt cx="1916717" cy="958154"/>
          </a:xfrm>
        </p:grpSpPr>
        <p:sp>
          <p:nvSpPr>
            <p:cNvPr id="33" name="Rounded Rectangle 32"/>
            <p:cNvSpPr/>
            <p:nvPr/>
          </p:nvSpPr>
          <p:spPr>
            <a:xfrm>
              <a:off x="8827489" y="3156648"/>
              <a:ext cx="1916717" cy="958154"/>
            </a:xfrm>
            <a:prstGeom prst="roundRect">
              <a:avLst>
                <a:gd name="adj" fmla="val 10500"/>
              </a:avLst>
            </a:prstGeo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p:spPr>
        </p:sp>
        <p:sp>
          <p:nvSpPr>
            <p:cNvPr id="34" name="Rounded Rectangle 16"/>
            <p:cNvSpPr/>
            <p:nvPr/>
          </p:nvSpPr>
          <p:spPr>
            <a:xfrm>
              <a:off x="8856956" y="3186115"/>
              <a:ext cx="1857783" cy="899220"/>
            </a:xfrm>
            <a:prstGeom prst="rect">
              <a:avLst/>
            </a:prstGeom>
            <a:noFill/>
            <a:ln>
              <a:no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ZA"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Arial" pitchFamily="34" charset="0"/>
                  <a:ea typeface="+mn-ea"/>
                  <a:cs typeface="Arial" pitchFamily="34" charset="0"/>
                </a:rPr>
                <a:t>DPW Whistle-Blowing Policy</a:t>
              </a:r>
              <a:endParaRPr kumimoji="0" lang="en-ZA" sz="1200" b="1" i="0" u="none" strike="noStrike" kern="1200" cap="none" spc="0" normalizeH="0" baseline="0" noProof="0" dirty="0">
                <a:ln>
                  <a:noFill/>
                </a:ln>
                <a:solidFill>
                  <a:sysClr val="windowText" lastClr="000000">
                    <a:hueOff val="0"/>
                    <a:satOff val="0"/>
                    <a:lumOff val="0"/>
                    <a:alphaOff val="0"/>
                  </a:sysClr>
                </a:solidFill>
                <a:effectLst/>
                <a:uLnTx/>
                <a:uFillTx/>
                <a:latin typeface="Arial" pitchFamily="34" charset="0"/>
                <a:ea typeface="+mn-ea"/>
                <a:cs typeface="Arial" pitchFamily="34" charset="0"/>
              </a:endParaRPr>
            </a:p>
          </p:txBody>
        </p:sp>
      </p:grpSp>
      <p:sp>
        <p:nvSpPr>
          <p:cNvPr id="3" name="TextBox 2"/>
          <p:cNvSpPr txBox="1"/>
          <p:nvPr/>
        </p:nvSpPr>
        <p:spPr>
          <a:xfrm>
            <a:off x="476828" y="2300083"/>
            <a:ext cx="738664" cy="3130014"/>
          </a:xfrm>
          <a:prstGeom prst="rect">
            <a:avLst/>
          </a:prstGeom>
          <a:noFill/>
        </p:spPr>
        <p:txBody>
          <a:bodyPr vert="vert270" wrap="square" rtlCol="0">
            <a:spAutoFit/>
          </a:bodyPr>
          <a:lstStyle/>
          <a:p>
            <a:pPr lvl="0" defTabSz="2400300">
              <a:lnSpc>
                <a:spcPct val="90000"/>
              </a:lnSpc>
              <a:spcBef>
                <a:spcPct val="0"/>
              </a:spcBef>
              <a:spcAft>
                <a:spcPct val="35000"/>
              </a:spcAft>
              <a:defRPr/>
            </a:pPr>
            <a:r>
              <a:rPr lang="en-ZA" sz="4000" dirty="0">
                <a:solidFill>
                  <a:sysClr val="window" lastClr="FFFFFF"/>
                </a:solidFill>
                <a:latin typeface="Arial" pitchFamily="34" charset="0"/>
                <a:cs typeface="Arial" pitchFamily="34" charset="0"/>
              </a:rPr>
              <a:t>Constitution </a:t>
            </a:r>
          </a:p>
        </p:txBody>
      </p:sp>
    </p:spTree>
    <p:extLst>
      <p:ext uri="{BB962C8B-B14F-4D97-AF65-F5344CB8AC3E}">
        <p14:creationId xmlns:p14="http://schemas.microsoft.com/office/powerpoint/2010/main" xmlns="" val="27695414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50</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ea typeface="Tahoma" pitchFamily="34" charset="0"/>
              </a:rPr>
              <a:t>Unscheduled Maintenance: </a:t>
            </a:r>
          </a:p>
          <a:p>
            <a:r>
              <a:rPr lang="en-ZA" sz="2400" b="1" dirty="0" smtClean="0">
                <a:solidFill>
                  <a:schemeClr val="bg1"/>
                </a:solidFill>
                <a:ea typeface="Tahoma" pitchFamily="34" charset="0"/>
              </a:rPr>
              <a:t>Expenditure Per Region</a:t>
            </a:r>
            <a:endParaRPr lang="en-ZA" sz="2400" b="1" dirty="0">
              <a:solidFill>
                <a:schemeClr val="bg1"/>
              </a:solidFill>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3"/>
          <p:cNvGraphicFramePr>
            <a:graphicFrameLocks/>
          </p:cNvGraphicFramePr>
          <p:nvPr>
            <p:extLst>
              <p:ext uri="{D42A27DB-BD31-4B8C-83A1-F6EECF244321}">
                <p14:modId xmlns:p14="http://schemas.microsoft.com/office/powerpoint/2010/main" xmlns="" val="1388244094"/>
              </p:ext>
            </p:extLst>
          </p:nvPr>
        </p:nvGraphicFramePr>
        <p:xfrm>
          <a:off x="990600" y="907316"/>
          <a:ext cx="10210798" cy="5527728"/>
        </p:xfrm>
        <a:graphic>
          <a:graphicData uri="http://schemas.openxmlformats.org/drawingml/2006/table">
            <a:tbl>
              <a:tblPr>
                <a:tableStyleId>{5DA37D80-6434-44D0-A028-1B22A696006F}</a:tableStyleId>
              </a:tblPr>
              <a:tblGrid>
                <a:gridCol w="2115926">
                  <a:extLst>
                    <a:ext uri="{9D8B030D-6E8A-4147-A177-3AD203B41FA5}">
                      <a16:colId xmlns:a16="http://schemas.microsoft.com/office/drawing/2014/main" xmlns="" val="20000"/>
                    </a:ext>
                  </a:extLst>
                </a:gridCol>
                <a:gridCol w="2720768">
                  <a:extLst>
                    <a:ext uri="{9D8B030D-6E8A-4147-A177-3AD203B41FA5}">
                      <a16:colId xmlns:a16="http://schemas.microsoft.com/office/drawing/2014/main" xmlns="" val="20001"/>
                    </a:ext>
                  </a:extLst>
                </a:gridCol>
                <a:gridCol w="358273">
                  <a:extLst>
                    <a:ext uri="{9D8B030D-6E8A-4147-A177-3AD203B41FA5}">
                      <a16:colId xmlns:a16="http://schemas.microsoft.com/office/drawing/2014/main" xmlns="" val="20002"/>
                    </a:ext>
                  </a:extLst>
                </a:gridCol>
                <a:gridCol w="2744607">
                  <a:extLst>
                    <a:ext uri="{9D8B030D-6E8A-4147-A177-3AD203B41FA5}">
                      <a16:colId xmlns:a16="http://schemas.microsoft.com/office/drawing/2014/main" xmlns="" val="20003"/>
                    </a:ext>
                  </a:extLst>
                </a:gridCol>
                <a:gridCol w="2271224">
                  <a:extLst>
                    <a:ext uri="{9D8B030D-6E8A-4147-A177-3AD203B41FA5}">
                      <a16:colId xmlns:a16="http://schemas.microsoft.com/office/drawing/2014/main" xmlns="" val="20004"/>
                    </a:ext>
                  </a:extLst>
                </a:gridCol>
              </a:tblGrid>
              <a:tr h="177165">
                <a:tc gridSpan="2">
                  <a:txBody>
                    <a:bodyPr/>
                    <a:lstStyle/>
                    <a:p>
                      <a:pPr algn="ctr" fontAlgn="b"/>
                      <a:r>
                        <a:rPr lang="en-ZA" sz="1600" b="1" u="none" strike="noStrike" dirty="0">
                          <a:effectLst/>
                          <a:latin typeface="+mn-lt"/>
                        </a:rPr>
                        <a:t>10 YEAR PERIOD</a:t>
                      </a:r>
                      <a:endParaRPr lang="en-ZA" sz="1600" b="1"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hMerge="1">
                  <a:txBody>
                    <a:bodyPr/>
                    <a:lstStyle/>
                    <a:p>
                      <a:endParaRPr lang="en-ZA"/>
                    </a:p>
                  </a:txBody>
                  <a:tcPr/>
                </a:tc>
                <a:tc>
                  <a:txBody>
                    <a:bodyPr/>
                    <a:lstStyle/>
                    <a:p>
                      <a:pPr algn="ctr" fontAlgn="b"/>
                      <a:endParaRPr lang="en-ZA" sz="1600" b="1"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gridSpan="2">
                  <a:txBody>
                    <a:bodyPr/>
                    <a:lstStyle/>
                    <a:p>
                      <a:pPr algn="ctr" fontAlgn="b"/>
                      <a:r>
                        <a:rPr lang="en-ZA" sz="1600" b="1" u="none" strike="noStrike" dirty="0">
                          <a:effectLst/>
                          <a:latin typeface="+mn-lt"/>
                        </a:rPr>
                        <a:t>3 YEAR PERIOD</a:t>
                      </a:r>
                      <a:endParaRPr lang="en-ZA" sz="1600" b="1"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hMerge="1">
                  <a:txBody>
                    <a:bodyPr/>
                    <a:lstStyle/>
                    <a:p>
                      <a:endParaRPr lang="en-ZA"/>
                    </a:p>
                  </a:txBody>
                  <a:tcPr/>
                </a:tc>
                <a:extLst>
                  <a:ext uri="{0D108BD9-81ED-4DB2-BD59-A6C34878D82A}">
                    <a16:rowId xmlns:a16="http://schemas.microsoft.com/office/drawing/2014/main" xmlns="" val="10000"/>
                  </a:ext>
                </a:extLst>
              </a:tr>
              <a:tr h="228085">
                <a:tc>
                  <a:txBody>
                    <a:bodyPr/>
                    <a:lstStyle/>
                    <a:p>
                      <a:pPr algn="ctr" fontAlgn="b"/>
                      <a:r>
                        <a:rPr lang="en-ZA" sz="1600" u="none" strike="noStrike" dirty="0">
                          <a:effectLst/>
                          <a:latin typeface="+mn-lt"/>
                        </a:rPr>
                        <a:t>REGION</a:t>
                      </a:r>
                      <a:endParaRPr lang="en-ZA" sz="16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600" u="none" strike="noStrike" dirty="0">
                          <a:effectLst/>
                          <a:latin typeface="+mn-lt"/>
                        </a:rPr>
                        <a:t> TOTAL AMOUNT </a:t>
                      </a:r>
                      <a:endParaRPr lang="en-ZA" sz="16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endParaRPr lang="en-ZA" sz="1600" b="1"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b"/>
                      <a:r>
                        <a:rPr lang="en-ZA" sz="1600" u="none" strike="noStrike" dirty="0">
                          <a:effectLst/>
                          <a:latin typeface="+mn-lt"/>
                        </a:rPr>
                        <a:t>REGION</a:t>
                      </a:r>
                      <a:endParaRPr lang="en-ZA" sz="16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600" u="none" strike="noStrike" dirty="0">
                          <a:effectLst/>
                          <a:latin typeface="+mn-lt"/>
                        </a:rPr>
                        <a:t> TOTAL AMOUNT </a:t>
                      </a:r>
                      <a:endParaRPr lang="en-ZA" sz="1600" b="1"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a16="http://schemas.microsoft.com/office/drawing/2014/main" xmlns="" val="10001"/>
                  </a:ext>
                </a:extLst>
              </a:tr>
              <a:tr h="412836">
                <a:tc>
                  <a:txBody>
                    <a:bodyPr/>
                    <a:lstStyle/>
                    <a:p>
                      <a:pPr algn="l" fontAlgn="b"/>
                      <a:r>
                        <a:rPr lang="en-ZA" sz="1600" u="none" strike="noStrike" dirty="0">
                          <a:effectLst/>
                          <a:latin typeface="+mn-lt"/>
                        </a:rPr>
                        <a:t>PRETORIA</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2 572 511 011,01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600" u="none" strike="noStrike" dirty="0">
                          <a:effectLst/>
                          <a:latin typeface="+mn-lt"/>
                        </a:rPr>
                        <a:t> PRETORIA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1 132 531 784,04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a16="http://schemas.microsoft.com/office/drawing/2014/main" xmlns="" val="10002"/>
                  </a:ext>
                </a:extLst>
              </a:tr>
              <a:tr h="412836">
                <a:tc>
                  <a:txBody>
                    <a:bodyPr/>
                    <a:lstStyle/>
                    <a:p>
                      <a:pPr algn="l" fontAlgn="b"/>
                      <a:r>
                        <a:rPr lang="en-ZA" sz="1600" u="none" strike="noStrike" dirty="0">
                          <a:effectLst/>
                          <a:latin typeface="+mn-lt"/>
                        </a:rPr>
                        <a:t>CAPE TOWN</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1 278 954 048,42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600" u="none" strike="noStrike" dirty="0">
                          <a:effectLst/>
                          <a:latin typeface="+mn-lt"/>
                        </a:rPr>
                        <a:t> CAPE TOWN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629 117 681,68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a16="http://schemas.microsoft.com/office/drawing/2014/main" xmlns="" val="10003"/>
                  </a:ext>
                </a:extLst>
              </a:tr>
              <a:tr h="412836">
                <a:tc>
                  <a:txBody>
                    <a:bodyPr/>
                    <a:lstStyle/>
                    <a:p>
                      <a:pPr algn="l" fontAlgn="b"/>
                      <a:r>
                        <a:rPr lang="en-ZA" sz="1600" u="none" strike="noStrike">
                          <a:effectLst/>
                          <a:latin typeface="+mn-lt"/>
                        </a:rPr>
                        <a:t>DURBAN</a:t>
                      </a:r>
                      <a:endParaRPr lang="en-ZA" sz="1600" b="0" i="0" u="none" strike="noStrike">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1 117 714 779,65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600" u="none" strike="noStrike" dirty="0">
                          <a:effectLst/>
                          <a:latin typeface="+mn-lt"/>
                        </a:rPr>
                        <a:t> DURBAN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483 754 989,30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a16="http://schemas.microsoft.com/office/drawing/2014/main" xmlns="" val="10004"/>
                  </a:ext>
                </a:extLst>
              </a:tr>
              <a:tr h="479802">
                <a:tc>
                  <a:txBody>
                    <a:bodyPr/>
                    <a:lstStyle/>
                    <a:p>
                      <a:pPr algn="l" fontAlgn="b"/>
                      <a:r>
                        <a:rPr lang="en-ZA" sz="1600" u="none" strike="noStrike">
                          <a:effectLst/>
                          <a:latin typeface="+mn-lt"/>
                        </a:rPr>
                        <a:t>JOHANNESBURG</a:t>
                      </a:r>
                      <a:endParaRPr lang="en-ZA" sz="1600" b="0" i="0" u="none" strike="noStrike">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643 027 871,21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600" u="none" strike="noStrike" dirty="0">
                          <a:effectLst/>
                          <a:latin typeface="+mn-lt"/>
                        </a:rPr>
                        <a:t> JOHANNESBURG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349 377 903,02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a16="http://schemas.microsoft.com/office/drawing/2014/main" xmlns="" val="10005"/>
                  </a:ext>
                </a:extLst>
              </a:tr>
              <a:tr h="412836">
                <a:tc>
                  <a:txBody>
                    <a:bodyPr/>
                    <a:lstStyle/>
                    <a:p>
                      <a:pPr algn="l" fontAlgn="b"/>
                      <a:r>
                        <a:rPr lang="en-ZA" sz="1600" u="none" strike="noStrike">
                          <a:effectLst/>
                          <a:latin typeface="+mn-lt"/>
                        </a:rPr>
                        <a:t>POLOKWANE</a:t>
                      </a:r>
                      <a:endParaRPr lang="en-ZA" sz="1600" b="0" i="0" u="none" strike="noStrike">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411 730 809,44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600" u="none" strike="noStrike" dirty="0">
                          <a:effectLst/>
                          <a:latin typeface="+mn-lt"/>
                        </a:rPr>
                        <a:t> MMABATHO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161 808 548,06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a16="http://schemas.microsoft.com/office/drawing/2014/main" xmlns="" val="10006"/>
                  </a:ext>
                </a:extLst>
              </a:tr>
              <a:tr h="412836">
                <a:tc>
                  <a:txBody>
                    <a:bodyPr/>
                    <a:lstStyle/>
                    <a:p>
                      <a:pPr algn="l" fontAlgn="b"/>
                      <a:r>
                        <a:rPr lang="en-ZA" sz="1600" u="none" strike="noStrike">
                          <a:effectLst/>
                          <a:latin typeface="+mn-lt"/>
                        </a:rPr>
                        <a:t>PORT ELIZABETH</a:t>
                      </a:r>
                      <a:endParaRPr lang="en-ZA" sz="1600" b="0" i="0" u="none" strike="noStrike">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294 932 432,20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600" u="none" strike="noStrike" dirty="0">
                          <a:effectLst/>
                          <a:latin typeface="+mn-lt"/>
                        </a:rPr>
                        <a:t> POLOKWANE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161 535 601,19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a16="http://schemas.microsoft.com/office/drawing/2014/main" xmlns="" val="10007"/>
                  </a:ext>
                </a:extLst>
              </a:tr>
              <a:tr h="412836">
                <a:tc>
                  <a:txBody>
                    <a:bodyPr/>
                    <a:lstStyle/>
                    <a:p>
                      <a:pPr algn="l" fontAlgn="b"/>
                      <a:r>
                        <a:rPr lang="en-ZA" sz="1600" u="none" strike="noStrike">
                          <a:effectLst/>
                          <a:latin typeface="+mn-lt"/>
                        </a:rPr>
                        <a:t>MMABATHO</a:t>
                      </a:r>
                      <a:endParaRPr lang="en-ZA" sz="1600" b="0" i="0" u="none" strike="noStrike">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284 130 392,69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600" u="none" strike="noStrike" dirty="0">
                          <a:effectLst/>
                          <a:latin typeface="+mn-lt"/>
                        </a:rPr>
                        <a:t> PORT ELIZABETH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136 619 511,16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a16="http://schemas.microsoft.com/office/drawing/2014/main" xmlns="" val="10008"/>
                  </a:ext>
                </a:extLst>
              </a:tr>
              <a:tr h="412836">
                <a:tc>
                  <a:txBody>
                    <a:bodyPr/>
                    <a:lstStyle/>
                    <a:p>
                      <a:pPr algn="l" fontAlgn="b"/>
                      <a:r>
                        <a:rPr lang="en-ZA" sz="1600" u="none" strike="noStrike">
                          <a:effectLst/>
                          <a:latin typeface="+mn-lt"/>
                        </a:rPr>
                        <a:t>NELSPRUIT</a:t>
                      </a:r>
                      <a:endParaRPr lang="en-ZA" sz="1600" b="0" i="0" u="none" strike="noStrike">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265 583 164,56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600" u="none" strike="noStrike" dirty="0">
                          <a:effectLst/>
                          <a:latin typeface="+mn-lt"/>
                        </a:rPr>
                        <a:t> NELSPRUIT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96 232 959,06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a16="http://schemas.microsoft.com/office/drawing/2014/main" xmlns="" val="10009"/>
                  </a:ext>
                </a:extLst>
              </a:tr>
              <a:tr h="412836">
                <a:tc>
                  <a:txBody>
                    <a:bodyPr/>
                    <a:lstStyle/>
                    <a:p>
                      <a:pPr algn="l" fontAlgn="b"/>
                      <a:r>
                        <a:rPr lang="en-ZA" sz="1600" u="none" strike="noStrike">
                          <a:effectLst/>
                          <a:latin typeface="+mn-lt"/>
                        </a:rPr>
                        <a:t>BLOEMFONTEIN</a:t>
                      </a:r>
                      <a:endParaRPr lang="en-ZA" sz="1600" b="0" i="0" u="none" strike="noStrike">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206 116 371,01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600" u="none" strike="noStrike" dirty="0">
                          <a:effectLst/>
                          <a:latin typeface="+mn-lt"/>
                        </a:rPr>
                        <a:t> BLOEMFONTEIN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93 342 862,43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a16="http://schemas.microsoft.com/office/drawing/2014/main" xmlns="" val="10010"/>
                  </a:ext>
                </a:extLst>
              </a:tr>
              <a:tr h="412836">
                <a:tc>
                  <a:txBody>
                    <a:bodyPr/>
                    <a:lstStyle/>
                    <a:p>
                      <a:pPr algn="l" fontAlgn="b"/>
                      <a:r>
                        <a:rPr lang="en-ZA" sz="1600" u="none" strike="noStrike">
                          <a:effectLst/>
                          <a:latin typeface="+mn-lt"/>
                        </a:rPr>
                        <a:t>KIMBERLEY</a:t>
                      </a:r>
                      <a:endParaRPr lang="en-ZA" sz="1600" b="0" i="0" u="none" strike="noStrike">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91 148 270,58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600" u="none" strike="noStrike" dirty="0">
                          <a:effectLst/>
                          <a:latin typeface="+mn-lt"/>
                        </a:rPr>
                        <a:t> KIMBERLEY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31 468 200,58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a16="http://schemas.microsoft.com/office/drawing/2014/main" xmlns="" val="10011"/>
                  </a:ext>
                </a:extLst>
              </a:tr>
              <a:tr h="412836">
                <a:tc>
                  <a:txBody>
                    <a:bodyPr/>
                    <a:lstStyle/>
                    <a:p>
                      <a:pPr algn="l" fontAlgn="b"/>
                      <a:r>
                        <a:rPr lang="en-ZA" sz="1600" u="none" strike="noStrike">
                          <a:effectLst/>
                          <a:latin typeface="+mn-lt"/>
                        </a:rPr>
                        <a:t>UMTATA</a:t>
                      </a:r>
                      <a:endParaRPr lang="en-ZA" sz="1600" b="0" i="0" u="none" strike="noStrike">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87 046 652,19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600" u="none" strike="noStrike" dirty="0">
                          <a:effectLst/>
                          <a:latin typeface="+mn-lt"/>
                        </a:rPr>
                        <a:t> UMTATA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25 386 268,59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a16="http://schemas.microsoft.com/office/drawing/2014/main" xmlns="" val="10012"/>
                  </a:ext>
                </a:extLst>
              </a:tr>
              <a:tr h="412836">
                <a:tc>
                  <a:txBody>
                    <a:bodyPr/>
                    <a:lstStyle/>
                    <a:p>
                      <a:pPr algn="l" fontAlgn="b"/>
                      <a:r>
                        <a:rPr lang="en-ZA" sz="1800" b="1" u="none" strike="noStrike" dirty="0">
                          <a:effectLst/>
                          <a:latin typeface="+mn-lt"/>
                        </a:rPr>
                        <a:t>Grand Total</a:t>
                      </a:r>
                      <a:endParaRPr lang="en-ZA" sz="1800" b="1" i="0" u="none" strike="noStrike" dirty="0">
                        <a:solidFill>
                          <a:srgbClr val="000000"/>
                        </a:solidFill>
                        <a:effectLst/>
                        <a:latin typeface="+mn-lt"/>
                        <a:cs typeface="Arial" panose="020B0604020202020204" pitchFamily="34" charset="0"/>
                      </a:endParaRPr>
                    </a:p>
                  </a:txBody>
                  <a:tcPr marL="9525" marR="9525" marT="9525" marB="0" anchor="b">
                    <a:solidFill>
                      <a:schemeClr val="accent2"/>
                    </a:solidFill>
                  </a:tcPr>
                </a:tc>
                <a:tc>
                  <a:txBody>
                    <a:bodyPr/>
                    <a:lstStyle/>
                    <a:p>
                      <a:pPr algn="r" fontAlgn="b"/>
                      <a:r>
                        <a:rPr lang="en-ZA" sz="1800" b="1" u="none" strike="noStrike" dirty="0">
                          <a:effectLst/>
                          <a:latin typeface="+mn-lt"/>
                        </a:rPr>
                        <a:t>    7 252 895 802,96 </a:t>
                      </a:r>
                      <a:endParaRPr lang="en-ZA" sz="1800" b="1" i="0" u="none" strike="noStrike" dirty="0">
                        <a:solidFill>
                          <a:srgbClr val="000000"/>
                        </a:solidFill>
                        <a:effectLst/>
                        <a:latin typeface="+mn-lt"/>
                        <a:cs typeface="Arial" panose="020B0604020202020204" pitchFamily="34" charset="0"/>
                      </a:endParaRPr>
                    </a:p>
                  </a:txBody>
                  <a:tcPr marL="9525" marR="9525" marT="9525" marB="0" anchor="b">
                    <a:solidFill>
                      <a:schemeClr val="accent2"/>
                    </a:solidFill>
                  </a:tcPr>
                </a:tc>
                <a:tc>
                  <a:txBody>
                    <a:bodyPr/>
                    <a:lstStyle/>
                    <a:p>
                      <a:pPr algn="l" fontAlgn="b"/>
                      <a:endParaRPr lang="en-ZA" sz="1800" b="1"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800" b="1" u="none" strike="noStrike" dirty="0">
                          <a:effectLst/>
                          <a:latin typeface="+mn-lt"/>
                        </a:rPr>
                        <a:t>Grand Total</a:t>
                      </a:r>
                      <a:endParaRPr lang="en-ZA" sz="1800" b="1" i="0" u="none" strike="noStrike" dirty="0">
                        <a:solidFill>
                          <a:srgbClr val="000000"/>
                        </a:solidFill>
                        <a:effectLst/>
                        <a:latin typeface="+mn-lt"/>
                        <a:cs typeface="Arial" panose="020B0604020202020204" pitchFamily="34" charset="0"/>
                      </a:endParaRPr>
                    </a:p>
                  </a:txBody>
                  <a:tcPr marL="9525" marR="9525" marT="9525" marB="0" anchor="b">
                    <a:solidFill>
                      <a:schemeClr val="accent2"/>
                    </a:solidFill>
                  </a:tcPr>
                </a:tc>
                <a:tc>
                  <a:txBody>
                    <a:bodyPr/>
                    <a:lstStyle/>
                    <a:p>
                      <a:pPr algn="r" fontAlgn="b"/>
                      <a:r>
                        <a:rPr lang="en-ZA" sz="1800" b="1" u="none" strike="noStrike" dirty="0">
                          <a:effectLst/>
                          <a:latin typeface="+mn-lt"/>
                        </a:rPr>
                        <a:t>    3 301 176 309,11 </a:t>
                      </a:r>
                      <a:endParaRPr lang="en-ZA" sz="1800" b="1" i="0" u="none" strike="noStrike" dirty="0">
                        <a:solidFill>
                          <a:srgbClr val="000000"/>
                        </a:solidFill>
                        <a:effectLst/>
                        <a:latin typeface="+mn-lt"/>
                        <a:cs typeface="Arial" panose="020B0604020202020204" pitchFamily="34" charset="0"/>
                      </a:endParaRPr>
                    </a:p>
                  </a:txBody>
                  <a:tcPr marL="9525" marR="9525" marT="9525" marB="0" anchor="b">
                    <a:solidFill>
                      <a:schemeClr val="accent2"/>
                    </a:solidFill>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32568061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51</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ea typeface="Tahoma" pitchFamily="34" charset="0"/>
              </a:rPr>
              <a:t>Unscheduled Maintenance: </a:t>
            </a:r>
          </a:p>
          <a:p>
            <a:r>
              <a:rPr lang="en-ZA" sz="2400" b="1" dirty="0" smtClean="0">
                <a:solidFill>
                  <a:schemeClr val="bg1"/>
                </a:solidFill>
                <a:ea typeface="Tahoma" pitchFamily="34" charset="0"/>
              </a:rPr>
              <a:t>Expenditure Per Service Provider</a:t>
            </a:r>
            <a:endParaRPr lang="en-ZA" sz="2400" b="1" dirty="0">
              <a:solidFill>
                <a:schemeClr val="bg1"/>
              </a:solidFill>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3"/>
          <p:cNvGraphicFramePr>
            <a:graphicFrameLocks/>
          </p:cNvGraphicFramePr>
          <p:nvPr>
            <p:extLst>
              <p:ext uri="{D42A27DB-BD31-4B8C-83A1-F6EECF244321}">
                <p14:modId xmlns:p14="http://schemas.microsoft.com/office/powerpoint/2010/main" xmlns="" val="2991868126"/>
              </p:ext>
            </p:extLst>
          </p:nvPr>
        </p:nvGraphicFramePr>
        <p:xfrm>
          <a:off x="381000" y="898292"/>
          <a:ext cx="11506200" cy="5796576"/>
        </p:xfrm>
        <a:graphic>
          <a:graphicData uri="http://schemas.openxmlformats.org/drawingml/2006/table">
            <a:tbl>
              <a:tblPr>
                <a:tableStyleId>{5DA37D80-6434-44D0-A028-1B22A696006F}</a:tableStyleId>
              </a:tblPr>
              <a:tblGrid>
                <a:gridCol w="2380594">
                  <a:extLst>
                    <a:ext uri="{9D8B030D-6E8A-4147-A177-3AD203B41FA5}">
                      <a16:colId xmlns:a16="http://schemas.microsoft.com/office/drawing/2014/main" xmlns="" val="20000"/>
                    </a:ext>
                  </a:extLst>
                </a:gridCol>
                <a:gridCol w="1388679">
                  <a:extLst>
                    <a:ext uri="{9D8B030D-6E8A-4147-A177-3AD203B41FA5}">
                      <a16:colId xmlns:a16="http://schemas.microsoft.com/office/drawing/2014/main" xmlns="" val="20001"/>
                    </a:ext>
                  </a:extLst>
                </a:gridCol>
                <a:gridCol w="1785445">
                  <a:extLst>
                    <a:ext uri="{9D8B030D-6E8A-4147-A177-3AD203B41FA5}">
                      <a16:colId xmlns:a16="http://schemas.microsoft.com/office/drawing/2014/main" xmlns="" val="20002"/>
                    </a:ext>
                  </a:extLst>
                </a:gridCol>
                <a:gridCol w="297574">
                  <a:extLst>
                    <a:ext uri="{9D8B030D-6E8A-4147-A177-3AD203B41FA5}">
                      <a16:colId xmlns:a16="http://schemas.microsoft.com/office/drawing/2014/main" xmlns="" val="20003"/>
                    </a:ext>
                  </a:extLst>
                </a:gridCol>
                <a:gridCol w="2578976">
                  <a:extLst>
                    <a:ext uri="{9D8B030D-6E8A-4147-A177-3AD203B41FA5}">
                      <a16:colId xmlns:a16="http://schemas.microsoft.com/office/drawing/2014/main" xmlns="" val="20004"/>
                    </a:ext>
                  </a:extLst>
                </a:gridCol>
                <a:gridCol w="1487871">
                  <a:extLst>
                    <a:ext uri="{9D8B030D-6E8A-4147-A177-3AD203B41FA5}">
                      <a16:colId xmlns:a16="http://schemas.microsoft.com/office/drawing/2014/main" xmlns="" val="20005"/>
                    </a:ext>
                  </a:extLst>
                </a:gridCol>
                <a:gridCol w="1587061">
                  <a:extLst>
                    <a:ext uri="{9D8B030D-6E8A-4147-A177-3AD203B41FA5}">
                      <a16:colId xmlns:a16="http://schemas.microsoft.com/office/drawing/2014/main" xmlns="" val="20006"/>
                    </a:ext>
                  </a:extLst>
                </a:gridCol>
              </a:tblGrid>
              <a:tr h="238789">
                <a:tc gridSpan="3">
                  <a:txBody>
                    <a:bodyPr/>
                    <a:lstStyle/>
                    <a:p>
                      <a:pPr algn="ctr" fontAlgn="b"/>
                      <a:r>
                        <a:rPr lang="en-ZA" sz="1400" b="1" u="none" strike="noStrike" dirty="0">
                          <a:effectLst/>
                          <a:latin typeface="+mn-lt"/>
                        </a:rPr>
                        <a:t>10 YEAR PERIOD</a:t>
                      </a:r>
                      <a:endParaRPr lang="en-ZA" sz="1400" b="1"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hMerge="1">
                  <a:txBody>
                    <a:bodyPr/>
                    <a:lstStyle/>
                    <a:p>
                      <a:endParaRPr lang="en-ZA"/>
                    </a:p>
                  </a:txBody>
                  <a:tcPr/>
                </a:tc>
                <a:tc hMerge="1">
                  <a:txBody>
                    <a:bodyPr/>
                    <a:lstStyle/>
                    <a:p>
                      <a:endParaRPr lang="en-ZA"/>
                    </a:p>
                  </a:txBody>
                  <a:tcPr/>
                </a:tc>
                <a:tc>
                  <a:txBody>
                    <a:bodyPr/>
                    <a:lstStyle/>
                    <a:p>
                      <a:pPr algn="ctr" fontAlgn="b"/>
                      <a:endParaRPr lang="en-ZA" sz="1400" b="1"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gridSpan="3">
                  <a:txBody>
                    <a:bodyPr/>
                    <a:lstStyle/>
                    <a:p>
                      <a:pPr algn="ctr" fontAlgn="b"/>
                      <a:r>
                        <a:rPr lang="en-ZA" sz="1400" b="1" u="none" strike="noStrike" dirty="0">
                          <a:effectLst/>
                          <a:latin typeface="+mn-lt"/>
                        </a:rPr>
                        <a:t>3 YEAR PERIOD</a:t>
                      </a:r>
                      <a:endParaRPr lang="en-ZA" sz="1400" b="1"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38789">
                <a:tc>
                  <a:txBody>
                    <a:bodyPr/>
                    <a:lstStyle/>
                    <a:p>
                      <a:pPr algn="ctr" fontAlgn="b"/>
                      <a:r>
                        <a:rPr lang="en-ZA" sz="1400" u="none" strike="noStrike" dirty="0">
                          <a:effectLst/>
                          <a:latin typeface="+mn-lt"/>
                        </a:rPr>
                        <a:t>SUPPLIER NAME</a:t>
                      </a:r>
                      <a:endParaRPr lang="en-ZA" sz="1400" b="1"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ctr" fontAlgn="b"/>
                      <a:r>
                        <a:rPr lang="en-ZA" sz="1400" u="none" strike="noStrike" dirty="0">
                          <a:effectLst/>
                          <a:latin typeface="+mn-lt"/>
                        </a:rPr>
                        <a:t>REGION NAME</a:t>
                      </a:r>
                      <a:endParaRPr lang="en-ZA" sz="1400" b="1"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ctr" fontAlgn="b"/>
                      <a:r>
                        <a:rPr lang="en-ZA" sz="1400" u="none" strike="noStrike">
                          <a:effectLst/>
                          <a:latin typeface="+mn-lt"/>
                        </a:rPr>
                        <a:t> Total </a:t>
                      </a:r>
                      <a:endParaRPr lang="en-ZA" sz="1400" b="1"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ctr" fontAlgn="b"/>
                      <a:endParaRPr lang="en-ZA" sz="1400" b="1"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ctr" fontAlgn="b"/>
                      <a:r>
                        <a:rPr lang="en-ZA" sz="1400" u="none" strike="noStrike" dirty="0">
                          <a:effectLst/>
                          <a:latin typeface="+mn-lt"/>
                        </a:rPr>
                        <a:t>SUPPLIER NAME</a:t>
                      </a:r>
                      <a:endParaRPr lang="en-ZA" sz="1400" b="1"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ctr" fontAlgn="b"/>
                      <a:r>
                        <a:rPr lang="en-ZA" sz="1400" u="none" strike="noStrike" dirty="0">
                          <a:effectLst/>
                          <a:latin typeface="+mn-lt"/>
                        </a:rPr>
                        <a:t>REGION NAME</a:t>
                      </a:r>
                      <a:endParaRPr lang="en-ZA" sz="1400" b="1"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ctr" fontAlgn="b"/>
                      <a:r>
                        <a:rPr lang="en-ZA" sz="1400" u="none" strike="noStrike" dirty="0">
                          <a:effectLst/>
                          <a:latin typeface="+mn-lt"/>
                        </a:rPr>
                        <a:t> Total </a:t>
                      </a:r>
                      <a:endParaRPr lang="en-ZA" sz="1400" b="1" i="0" u="none" strike="noStrike" dirty="0">
                        <a:solidFill>
                          <a:srgbClr val="000000"/>
                        </a:solidFill>
                        <a:effectLst/>
                        <a:latin typeface="+mn-lt"/>
                        <a:cs typeface="Arial" panose="020B0604020202020204" pitchFamily="34" charset="0"/>
                      </a:endParaRPr>
                    </a:p>
                  </a:txBody>
                  <a:tcPr marL="8154" marR="8154" marT="8154" marB="0" anchor="b"/>
                </a:tc>
                <a:extLst>
                  <a:ext uri="{0D108BD9-81ED-4DB2-BD59-A6C34878D82A}">
                    <a16:rowId xmlns:a16="http://schemas.microsoft.com/office/drawing/2014/main" xmlns="" val="10001"/>
                  </a:ext>
                </a:extLst>
              </a:tr>
              <a:tr h="361325">
                <a:tc>
                  <a:txBody>
                    <a:bodyPr/>
                    <a:lstStyle/>
                    <a:p>
                      <a:pPr algn="l" fontAlgn="b"/>
                      <a:r>
                        <a:rPr lang="en-ZA" sz="1400" u="none" strike="noStrike">
                          <a:effectLst/>
                          <a:latin typeface="+mn-lt"/>
                        </a:rPr>
                        <a:t>1ST GEAR TRADING 177 CC T/A ST</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CAPE TOWN</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240 706 122,67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u="none" strike="noStrike" dirty="0">
                          <a:effectLst/>
                          <a:latin typeface="+mn-lt"/>
                        </a:rPr>
                        <a:t>1ST GEAR TRADING 177 CC T/A ST</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CAPE TOWN</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   135 144 334,68 </a:t>
                      </a:r>
                      <a:endParaRPr lang="en-ZA" sz="1400" b="0" i="0" u="none" strike="noStrike">
                        <a:solidFill>
                          <a:srgbClr val="000000"/>
                        </a:solidFill>
                        <a:effectLst/>
                        <a:latin typeface="+mn-lt"/>
                        <a:cs typeface="Arial" panose="020B0604020202020204" pitchFamily="34" charset="0"/>
                      </a:endParaRPr>
                    </a:p>
                  </a:txBody>
                  <a:tcPr marL="8154" marR="8154" marT="8154" marB="0" anchor="b"/>
                </a:tc>
                <a:extLst>
                  <a:ext uri="{0D108BD9-81ED-4DB2-BD59-A6C34878D82A}">
                    <a16:rowId xmlns:a16="http://schemas.microsoft.com/office/drawing/2014/main" xmlns="" val="10002"/>
                  </a:ext>
                </a:extLst>
              </a:tr>
              <a:tr h="432210">
                <a:tc>
                  <a:txBody>
                    <a:bodyPr/>
                    <a:lstStyle/>
                    <a:p>
                      <a:pPr algn="l" fontAlgn="b"/>
                      <a:r>
                        <a:rPr lang="de-DE" sz="1400" u="none" strike="noStrike" dirty="0">
                          <a:effectLst/>
                          <a:latin typeface="+mn-lt"/>
                        </a:rPr>
                        <a:t>HAT H T SPECIALIST CC</a:t>
                      </a:r>
                      <a:endParaRPr lang="de-DE"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POLOKWANE</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40 468 100,63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u="none" strike="noStrike" dirty="0">
                          <a:effectLst/>
                          <a:latin typeface="+mn-lt"/>
                        </a:rPr>
                        <a:t>THAMANDLA CONSTRUCTION AND MAI</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PRETORIA</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     93 847 746,14 </a:t>
                      </a:r>
                      <a:endParaRPr lang="en-ZA" sz="1400" b="0" i="0" u="none" strike="noStrike">
                        <a:solidFill>
                          <a:srgbClr val="000000"/>
                        </a:solidFill>
                        <a:effectLst/>
                        <a:latin typeface="+mn-lt"/>
                        <a:cs typeface="Arial" panose="020B0604020202020204" pitchFamily="34" charset="0"/>
                      </a:endParaRPr>
                    </a:p>
                  </a:txBody>
                  <a:tcPr marL="8154" marR="8154" marT="8154" marB="0" anchor="b"/>
                </a:tc>
                <a:extLst>
                  <a:ext uri="{0D108BD9-81ED-4DB2-BD59-A6C34878D82A}">
                    <a16:rowId xmlns:a16="http://schemas.microsoft.com/office/drawing/2014/main" xmlns="" val="10003"/>
                  </a:ext>
                </a:extLst>
              </a:tr>
              <a:tr h="36132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400" u="none" strike="noStrike" dirty="0">
                          <a:effectLst/>
                          <a:latin typeface="+mn-lt"/>
                        </a:rPr>
                        <a:t>HAT H T SPECIALIST CC</a:t>
                      </a:r>
                    </a:p>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PRETORIA</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138 029 682,47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u="none" strike="noStrike" dirty="0">
                          <a:effectLst/>
                          <a:latin typeface="+mn-lt"/>
                        </a:rPr>
                        <a:t>SHANAAZ AND MEZAAN PLUMBING AN</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CAPE TOWN</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     81 951 569,34 </a:t>
                      </a:r>
                      <a:endParaRPr lang="en-ZA" sz="1400" b="0" i="0" u="none" strike="noStrike">
                        <a:solidFill>
                          <a:srgbClr val="000000"/>
                        </a:solidFill>
                        <a:effectLst/>
                        <a:latin typeface="+mn-lt"/>
                        <a:cs typeface="Arial" panose="020B0604020202020204" pitchFamily="34" charset="0"/>
                      </a:endParaRPr>
                    </a:p>
                  </a:txBody>
                  <a:tcPr marL="8154" marR="8154" marT="8154" marB="0" anchor="b"/>
                </a:tc>
                <a:extLst>
                  <a:ext uri="{0D108BD9-81ED-4DB2-BD59-A6C34878D82A}">
                    <a16:rowId xmlns:a16="http://schemas.microsoft.com/office/drawing/2014/main" xmlns="" val="10004"/>
                  </a:ext>
                </a:extLst>
              </a:tr>
              <a:tr h="432210">
                <a:tc>
                  <a:txBody>
                    <a:bodyPr/>
                    <a:lstStyle/>
                    <a:p>
                      <a:pPr algn="l" fontAlgn="b"/>
                      <a:r>
                        <a:rPr lang="en-ZA" sz="1400" u="none" strike="noStrike" dirty="0">
                          <a:effectLst/>
                          <a:latin typeface="+mn-lt"/>
                        </a:rPr>
                        <a:t>SUPERFECTA TRADING 209 CC</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JOHANNESBURG</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66 948 295,12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u="none" strike="noStrike" dirty="0">
                          <a:effectLst/>
                          <a:latin typeface="+mn-lt"/>
                        </a:rPr>
                        <a:t>LEFATSHE LA RONA TRADING AND P</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PRETORIA</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73 694 165,63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extLst>
                  <a:ext uri="{0D108BD9-81ED-4DB2-BD59-A6C34878D82A}">
                    <a16:rowId xmlns:a16="http://schemas.microsoft.com/office/drawing/2014/main" xmlns="" val="10005"/>
                  </a:ext>
                </a:extLst>
              </a:tr>
              <a:tr h="53804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u="none" strike="noStrike" dirty="0">
                          <a:effectLst/>
                          <a:latin typeface="+mn-lt"/>
                        </a:rPr>
                        <a:t> SUPERFECTA TRADING 209 CC</a:t>
                      </a:r>
                    </a:p>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PRETORIA</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102 891 229,89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u="none" strike="noStrike" dirty="0">
                          <a:effectLst/>
                          <a:latin typeface="+mn-lt"/>
                        </a:rPr>
                        <a:t>KROUCAMP PLUMBERS CC.</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CAPE TOWN</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     56 419 093,20 </a:t>
                      </a:r>
                      <a:endParaRPr lang="en-ZA" sz="1400" b="0" i="0" u="none" strike="noStrike">
                        <a:solidFill>
                          <a:srgbClr val="000000"/>
                        </a:solidFill>
                        <a:effectLst/>
                        <a:latin typeface="+mn-lt"/>
                        <a:cs typeface="Arial" panose="020B0604020202020204" pitchFamily="34" charset="0"/>
                      </a:endParaRPr>
                    </a:p>
                  </a:txBody>
                  <a:tcPr marL="8154" marR="8154" marT="8154" marB="0" anchor="b"/>
                </a:tc>
                <a:extLst>
                  <a:ext uri="{0D108BD9-81ED-4DB2-BD59-A6C34878D82A}">
                    <a16:rowId xmlns:a16="http://schemas.microsoft.com/office/drawing/2014/main" xmlns="" val="10006"/>
                  </a:ext>
                </a:extLst>
              </a:tr>
              <a:tr h="361325">
                <a:tc>
                  <a:txBody>
                    <a:bodyPr/>
                    <a:lstStyle/>
                    <a:p>
                      <a:pPr algn="l" fontAlgn="b"/>
                      <a:r>
                        <a:rPr lang="en-ZA" sz="1400" u="none" strike="noStrike">
                          <a:effectLst/>
                          <a:latin typeface="+mn-lt"/>
                        </a:rPr>
                        <a:t>AUTUMN STAR INDOOR AIR QUALITY</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PRETORIA</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      131 868 312,67 </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u="none" strike="noStrike" dirty="0">
                          <a:effectLst/>
                          <a:latin typeface="+mn-lt"/>
                        </a:rPr>
                        <a:t>AMATOLA WATER</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PORT ELIZABETH</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56 348 326,67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extLst>
                  <a:ext uri="{0D108BD9-81ED-4DB2-BD59-A6C34878D82A}">
                    <a16:rowId xmlns:a16="http://schemas.microsoft.com/office/drawing/2014/main" xmlns="" val="10007"/>
                  </a:ext>
                </a:extLst>
              </a:tr>
              <a:tr h="361325">
                <a:tc>
                  <a:txBody>
                    <a:bodyPr/>
                    <a:lstStyle/>
                    <a:p>
                      <a:pPr algn="l" fontAlgn="b"/>
                      <a:r>
                        <a:rPr lang="en-ZA" sz="1400" u="none" strike="noStrike">
                          <a:effectLst/>
                          <a:latin typeface="+mn-lt"/>
                        </a:rPr>
                        <a:t>THAMANDLA CONSTRUCTION AND MAI</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PRETORIA</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      101 536 967,61 </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u="none" strike="noStrike" dirty="0">
                          <a:effectLst/>
                          <a:latin typeface="+mn-lt"/>
                        </a:rPr>
                        <a:t>INYAMEKO TRADING 1442 CC</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CAPE TOWN</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52 877 674,94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extLst>
                  <a:ext uri="{0D108BD9-81ED-4DB2-BD59-A6C34878D82A}">
                    <a16:rowId xmlns:a16="http://schemas.microsoft.com/office/drawing/2014/main" xmlns="" val="10008"/>
                  </a:ext>
                </a:extLst>
              </a:tr>
              <a:tr h="432210">
                <a:tc>
                  <a:txBody>
                    <a:bodyPr/>
                    <a:lstStyle/>
                    <a:p>
                      <a:pPr algn="l" fontAlgn="b"/>
                      <a:r>
                        <a:rPr lang="en-ZA" sz="1400" u="none" strike="noStrike" dirty="0">
                          <a:effectLst/>
                          <a:latin typeface="+mn-lt"/>
                        </a:rPr>
                        <a:t>MOTSENG FACILITIES MANAGEMENT</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PRETORIA</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         99 517 798,97 </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u="none" strike="noStrike" dirty="0">
                          <a:effectLst/>
                          <a:latin typeface="+mn-lt"/>
                        </a:rPr>
                        <a:t>ROY'S OIL AND GAS CC</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CAPE TOWN</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51 713 229,43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extLst>
                  <a:ext uri="{0D108BD9-81ED-4DB2-BD59-A6C34878D82A}">
                    <a16:rowId xmlns:a16="http://schemas.microsoft.com/office/drawing/2014/main" xmlns="" val="10009"/>
                  </a:ext>
                </a:extLst>
              </a:tr>
              <a:tr h="432210">
                <a:tc>
                  <a:txBody>
                    <a:bodyPr/>
                    <a:lstStyle/>
                    <a:p>
                      <a:pPr algn="l" fontAlgn="b"/>
                      <a:r>
                        <a:rPr lang="en-ZA" sz="1400" u="none" strike="noStrike">
                          <a:effectLst/>
                          <a:latin typeface="+mn-lt"/>
                        </a:rPr>
                        <a:t>SHANAAZ AND MEZAAN PLUMBING AN</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CAPE TOWN</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         89 070 127,47 </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u="none" strike="noStrike" dirty="0">
                          <a:effectLst/>
                          <a:latin typeface="+mn-lt"/>
                        </a:rPr>
                        <a:t>BNT MASINGA TRADING AND PROJEC</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JOHANNESBURG</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47 842 852,20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extLst>
                  <a:ext uri="{0D108BD9-81ED-4DB2-BD59-A6C34878D82A}">
                    <a16:rowId xmlns:a16="http://schemas.microsoft.com/office/drawing/2014/main" xmlns="" val="10010"/>
                  </a:ext>
                </a:extLst>
              </a:tr>
              <a:tr h="432210">
                <a:tc>
                  <a:txBody>
                    <a:bodyPr/>
                    <a:lstStyle/>
                    <a:p>
                      <a:pPr algn="l" fontAlgn="b"/>
                      <a:r>
                        <a:rPr lang="en-ZA" sz="1400" u="none" strike="noStrike">
                          <a:effectLst/>
                          <a:latin typeface="+mn-lt"/>
                        </a:rPr>
                        <a:t>JURO PIPING CC</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CAPE TOWN</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         76 192 626,79 </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u="none" strike="noStrike" dirty="0">
                          <a:effectLst/>
                          <a:latin typeface="+mn-lt"/>
                        </a:rPr>
                        <a:t>MALOTA TRANSPORT AND PROJECTS</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PRETORIA</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46 231 157,68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extLst>
                  <a:ext uri="{0D108BD9-81ED-4DB2-BD59-A6C34878D82A}">
                    <a16:rowId xmlns:a16="http://schemas.microsoft.com/office/drawing/2014/main" xmlns="" val="10011"/>
                  </a:ext>
                </a:extLst>
              </a:tr>
              <a:tr h="432210">
                <a:tc>
                  <a:txBody>
                    <a:bodyPr/>
                    <a:lstStyle/>
                    <a:p>
                      <a:pPr algn="l" fontAlgn="b"/>
                      <a:r>
                        <a:rPr lang="en-ZA" sz="1400" u="none" strike="noStrike">
                          <a:effectLst/>
                          <a:latin typeface="+mn-lt"/>
                        </a:rPr>
                        <a:t>AMATOLA WATER</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PORT ELIZABETH</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         74 376 647,41 </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u="none" strike="noStrike" dirty="0">
                          <a:effectLst/>
                          <a:latin typeface="+mn-lt"/>
                        </a:rPr>
                        <a:t>LEFHUMO LWA BAREMA TRADING ENT</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JOHANNESBURG</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46 021 586,21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extLst>
                  <a:ext uri="{0D108BD9-81ED-4DB2-BD59-A6C34878D82A}">
                    <a16:rowId xmlns:a16="http://schemas.microsoft.com/office/drawing/2014/main" xmlns="" val="10012"/>
                  </a:ext>
                </a:extLst>
              </a:tr>
              <a:tr h="432210">
                <a:tc>
                  <a:txBody>
                    <a:bodyPr/>
                    <a:lstStyle/>
                    <a:p>
                      <a:pPr algn="l" fontAlgn="b"/>
                      <a:r>
                        <a:rPr lang="en-ZA" sz="1400" b="1" u="none" strike="noStrike" dirty="0">
                          <a:effectLst/>
                          <a:latin typeface="+mn-lt"/>
                        </a:rPr>
                        <a:t>Grand Total</a:t>
                      </a:r>
                      <a:endParaRPr lang="en-ZA" sz="1400" b="1" i="0" u="none" strike="noStrike" dirty="0">
                        <a:solidFill>
                          <a:srgbClr val="000000"/>
                        </a:solidFill>
                        <a:effectLst/>
                        <a:latin typeface="+mn-lt"/>
                        <a:cs typeface="Arial" panose="020B0604020202020204" pitchFamily="34" charset="0"/>
                      </a:endParaRPr>
                    </a:p>
                  </a:txBody>
                  <a:tcPr marL="8154" marR="8154" marT="8154" marB="0" anchor="b">
                    <a:solidFill>
                      <a:schemeClr val="accent2"/>
                    </a:solidFill>
                  </a:tcPr>
                </a:tc>
                <a:tc>
                  <a:txBody>
                    <a:bodyPr/>
                    <a:lstStyle/>
                    <a:p>
                      <a:pPr algn="l" fontAlgn="b"/>
                      <a:r>
                        <a:rPr lang="en-ZA" sz="1400" b="1" u="none" strike="noStrike" dirty="0">
                          <a:effectLst/>
                          <a:latin typeface="+mn-lt"/>
                        </a:rPr>
                        <a:t> </a:t>
                      </a:r>
                      <a:endParaRPr lang="en-ZA" sz="1400" b="1" i="0" u="none" strike="noStrike" dirty="0">
                        <a:solidFill>
                          <a:srgbClr val="000000"/>
                        </a:solidFill>
                        <a:effectLst/>
                        <a:latin typeface="+mn-lt"/>
                        <a:cs typeface="Arial" panose="020B0604020202020204" pitchFamily="34" charset="0"/>
                      </a:endParaRPr>
                    </a:p>
                  </a:txBody>
                  <a:tcPr marL="8154" marR="8154" marT="8154" marB="0" anchor="b">
                    <a:solidFill>
                      <a:schemeClr val="accent2"/>
                    </a:solidFill>
                  </a:tcPr>
                </a:tc>
                <a:tc>
                  <a:txBody>
                    <a:bodyPr/>
                    <a:lstStyle/>
                    <a:p>
                      <a:pPr algn="l" fontAlgn="b"/>
                      <a:r>
                        <a:rPr lang="en-ZA" sz="1400" b="1" u="none" strike="noStrike" dirty="0">
                          <a:effectLst/>
                          <a:latin typeface="+mn-lt"/>
                        </a:rPr>
                        <a:t>   1 161 605 911,70 </a:t>
                      </a:r>
                      <a:endParaRPr lang="en-ZA" sz="1400" b="1" i="0" u="none" strike="noStrike" dirty="0">
                        <a:solidFill>
                          <a:srgbClr val="000000"/>
                        </a:solidFill>
                        <a:effectLst/>
                        <a:latin typeface="+mn-lt"/>
                        <a:cs typeface="Arial" panose="020B0604020202020204" pitchFamily="34" charset="0"/>
                      </a:endParaRPr>
                    </a:p>
                  </a:txBody>
                  <a:tcPr marL="8154" marR="8154" marT="8154" marB="0" anchor="b">
                    <a:solidFill>
                      <a:schemeClr val="accent2"/>
                    </a:solidFill>
                  </a:tcPr>
                </a:tc>
                <a:tc>
                  <a:txBody>
                    <a:bodyPr/>
                    <a:lstStyle/>
                    <a:p>
                      <a:pPr algn="l" fontAlgn="b"/>
                      <a:endParaRPr lang="en-ZA" sz="1400" b="1"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b="1" u="none" strike="noStrike" dirty="0">
                          <a:effectLst/>
                          <a:latin typeface="+mn-lt"/>
                        </a:rPr>
                        <a:t>Grand Total</a:t>
                      </a:r>
                      <a:endParaRPr lang="en-ZA" sz="1400" b="1" i="0" u="none" strike="noStrike" dirty="0">
                        <a:solidFill>
                          <a:srgbClr val="000000"/>
                        </a:solidFill>
                        <a:effectLst/>
                        <a:latin typeface="+mn-lt"/>
                        <a:cs typeface="Arial" panose="020B0604020202020204" pitchFamily="34" charset="0"/>
                      </a:endParaRPr>
                    </a:p>
                  </a:txBody>
                  <a:tcPr marL="8154" marR="8154" marT="8154" marB="0" anchor="b">
                    <a:solidFill>
                      <a:schemeClr val="accent2"/>
                    </a:solidFill>
                  </a:tcPr>
                </a:tc>
                <a:tc>
                  <a:txBody>
                    <a:bodyPr/>
                    <a:lstStyle/>
                    <a:p>
                      <a:pPr algn="l" fontAlgn="b"/>
                      <a:r>
                        <a:rPr lang="en-ZA" sz="1400" b="1" u="none" strike="noStrike" dirty="0">
                          <a:effectLst/>
                          <a:latin typeface="+mn-lt"/>
                        </a:rPr>
                        <a:t> </a:t>
                      </a:r>
                      <a:endParaRPr lang="en-ZA" sz="1400" b="1" i="0" u="none" strike="noStrike" dirty="0">
                        <a:solidFill>
                          <a:srgbClr val="000000"/>
                        </a:solidFill>
                        <a:effectLst/>
                        <a:latin typeface="+mn-lt"/>
                        <a:cs typeface="Arial" panose="020B0604020202020204" pitchFamily="34" charset="0"/>
                      </a:endParaRPr>
                    </a:p>
                  </a:txBody>
                  <a:tcPr marL="8154" marR="8154" marT="8154" marB="0" anchor="b">
                    <a:solidFill>
                      <a:schemeClr val="accent2"/>
                    </a:solidFill>
                  </a:tcPr>
                </a:tc>
                <a:tc>
                  <a:txBody>
                    <a:bodyPr/>
                    <a:lstStyle/>
                    <a:p>
                      <a:pPr algn="l" fontAlgn="b"/>
                      <a:r>
                        <a:rPr lang="en-ZA" sz="1400" b="1" u="none" strike="noStrike" dirty="0">
                          <a:effectLst/>
                          <a:latin typeface="+mn-lt"/>
                        </a:rPr>
                        <a:t>   742 091 736,12 </a:t>
                      </a:r>
                      <a:endParaRPr lang="en-ZA" sz="1400" b="1" i="0" u="none" strike="noStrike" dirty="0">
                        <a:solidFill>
                          <a:srgbClr val="000000"/>
                        </a:solidFill>
                        <a:effectLst/>
                        <a:latin typeface="+mn-lt"/>
                        <a:cs typeface="Arial" panose="020B0604020202020204" pitchFamily="34" charset="0"/>
                      </a:endParaRPr>
                    </a:p>
                  </a:txBody>
                  <a:tcPr marL="8154" marR="8154" marT="8154" marB="0" anchor="b">
                    <a:solidFill>
                      <a:schemeClr val="accent2"/>
                    </a:solidFill>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36044386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52</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ea typeface="Tahoma" pitchFamily="34" charset="0"/>
              </a:rPr>
              <a:t>Unscheduled Maintenance: </a:t>
            </a:r>
          </a:p>
          <a:p>
            <a:r>
              <a:rPr lang="en-ZA" sz="2400" b="1" dirty="0" smtClean="0">
                <a:solidFill>
                  <a:schemeClr val="bg1"/>
                </a:solidFill>
                <a:ea typeface="Tahoma" pitchFamily="34" charset="0"/>
              </a:rPr>
              <a:t>Expenditure Per Building</a:t>
            </a:r>
            <a:endParaRPr lang="en-ZA" sz="2400" b="1" dirty="0">
              <a:solidFill>
                <a:schemeClr val="bg1"/>
              </a:solidFill>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4"/>
          <p:cNvGraphicFramePr>
            <a:graphicFrameLocks/>
          </p:cNvGraphicFramePr>
          <p:nvPr>
            <p:extLst>
              <p:ext uri="{D42A27DB-BD31-4B8C-83A1-F6EECF244321}">
                <p14:modId xmlns:p14="http://schemas.microsoft.com/office/powerpoint/2010/main" xmlns="" val="1023449371"/>
              </p:ext>
            </p:extLst>
          </p:nvPr>
        </p:nvGraphicFramePr>
        <p:xfrm>
          <a:off x="304799" y="914401"/>
          <a:ext cx="11582402" cy="5524981"/>
        </p:xfrm>
        <a:graphic>
          <a:graphicData uri="http://schemas.openxmlformats.org/drawingml/2006/table">
            <a:tbl>
              <a:tblPr>
                <a:tableStyleId>{5DA37D80-6434-44D0-A028-1B22A696006F}</a:tableStyleId>
              </a:tblPr>
              <a:tblGrid>
                <a:gridCol w="987646">
                  <a:extLst>
                    <a:ext uri="{9D8B030D-6E8A-4147-A177-3AD203B41FA5}">
                      <a16:colId xmlns:a16="http://schemas.microsoft.com/office/drawing/2014/main" xmlns="" val="20000"/>
                    </a:ext>
                  </a:extLst>
                </a:gridCol>
                <a:gridCol w="1808108">
                  <a:extLst>
                    <a:ext uri="{9D8B030D-6E8A-4147-A177-3AD203B41FA5}">
                      <a16:colId xmlns:a16="http://schemas.microsoft.com/office/drawing/2014/main" xmlns="" val="20001"/>
                    </a:ext>
                  </a:extLst>
                </a:gridCol>
                <a:gridCol w="1198179">
                  <a:extLst>
                    <a:ext uri="{9D8B030D-6E8A-4147-A177-3AD203B41FA5}">
                      <a16:colId xmlns:a16="http://schemas.microsoft.com/office/drawing/2014/main" xmlns="" val="20002"/>
                    </a:ext>
                  </a:extLst>
                </a:gridCol>
                <a:gridCol w="1797269">
                  <a:extLst>
                    <a:ext uri="{9D8B030D-6E8A-4147-A177-3AD203B41FA5}">
                      <a16:colId xmlns:a16="http://schemas.microsoft.com/office/drawing/2014/main" xmlns="" val="20003"/>
                    </a:ext>
                  </a:extLst>
                </a:gridCol>
                <a:gridCol w="199696">
                  <a:extLst>
                    <a:ext uri="{9D8B030D-6E8A-4147-A177-3AD203B41FA5}">
                      <a16:colId xmlns:a16="http://schemas.microsoft.com/office/drawing/2014/main" xmlns="" val="20004"/>
                    </a:ext>
                  </a:extLst>
                </a:gridCol>
                <a:gridCol w="798786">
                  <a:extLst>
                    <a:ext uri="{9D8B030D-6E8A-4147-A177-3AD203B41FA5}">
                      <a16:colId xmlns:a16="http://schemas.microsoft.com/office/drawing/2014/main" xmlns="" val="20005"/>
                    </a:ext>
                  </a:extLst>
                </a:gridCol>
                <a:gridCol w="1897117">
                  <a:extLst>
                    <a:ext uri="{9D8B030D-6E8A-4147-A177-3AD203B41FA5}">
                      <a16:colId xmlns:a16="http://schemas.microsoft.com/office/drawing/2014/main" xmlns="" val="20006"/>
                    </a:ext>
                  </a:extLst>
                </a:gridCol>
                <a:gridCol w="1298028">
                  <a:extLst>
                    <a:ext uri="{9D8B030D-6E8A-4147-A177-3AD203B41FA5}">
                      <a16:colId xmlns:a16="http://schemas.microsoft.com/office/drawing/2014/main" xmlns="" val="20007"/>
                    </a:ext>
                  </a:extLst>
                </a:gridCol>
                <a:gridCol w="1597573">
                  <a:extLst>
                    <a:ext uri="{9D8B030D-6E8A-4147-A177-3AD203B41FA5}">
                      <a16:colId xmlns:a16="http://schemas.microsoft.com/office/drawing/2014/main" xmlns="" val="20008"/>
                    </a:ext>
                  </a:extLst>
                </a:gridCol>
              </a:tblGrid>
              <a:tr h="249461">
                <a:tc gridSpan="4">
                  <a:txBody>
                    <a:bodyPr/>
                    <a:lstStyle/>
                    <a:p>
                      <a:pPr algn="ctr" fontAlgn="b"/>
                      <a:r>
                        <a:rPr lang="en-ZA" sz="1200" u="none" strike="noStrike" dirty="0">
                          <a:effectLst/>
                        </a:rPr>
                        <a:t>10 YEAR PERIOD</a:t>
                      </a:r>
                      <a:endParaRPr lang="en-ZA" sz="1200" b="1" i="0" u="none" strike="noStrike" dirty="0">
                        <a:solidFill>
                          <a:srgbClr val="000000"/>
                        </a:solidFill>
                        <a:effectLst/>
                        <a:latin typeface="Calibri" panose="020F0502020204030204" pitchFamily="34" charset="0"/>
                      </a:endParaRPr>
                    </a:p>
                  </a:txBody>
                  <a:tcPr marL="7287" marR="7287" marT="7287" marB="0" anchor="b">
                    <a:solidFill>
                      <a:schemeClr val="accent2">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b"/>
                      <a:endParaRPr lang="en-ZA" sz="1200" b="1" i="0" u="none" strike="noStrike" dirty="0">
                        <a:solidFill>
                          <a:srgbClr val="000000"/>
                        </a:solidFill>
                        <a:effectLst/>
                        <a:latin typeface="Calibri" panose="020F0502020204030204" pitchFamily="34" charset="0"/>
                      </a:endParaRPr>
                    </a:p>
                  </a:txBody>
                  <a:tcPr marL="7287" marR="7287" marT="7287" marB="0" anchor="b">
                    <a:solidFill>
                      <a:schemeClr val="accent2">
                        <a:lumMod val="40000"/>
                        <a:lumOff val="60000"/>
                      </a:schemeClr>
                    </a:solidFill>
                  </a:tcPr>
                </a:tc>
                <a:tc gridSpan="4">
                  <a:txBody>
                    <a:bodyPr/>
                    <a:lstStyle/>
                    <a:p>
                      <a:pPr algn="ctr" fontAlgn="b"/>
                      <a:r>
                        <a:rPr lang="en-ZA" sz="1200" u="none" strike="noStrike" dirty="0">
                          <a:effectLst/>
                        </a:rPr>
                        <a:t>3 YEAR PERIOD</a:t>
                      </a:r>
                      <a:endParaRPr lang="en-ZA" sz="1200" b="1" i="0" u="none" strike="noStrike" dirty="0">
                        <a:solidFill>
                          <a:srgbClr val="000000"/>
                        </a:solidFill>
                        <a:effectLst/>
                        <a:latin typeface="Calibri" panose="020F0502020204030204" pitchFamily="34" charset="0"/>
                      </a:endParaRPr>
                    </a:p>
                  </a:txBody>
                  <a:tcPr marL="7287" marR="7287" marT="7287" marB="0" anchor="b">
                    <a:solidFill>
                      <a:schemeClr val="accent2">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50977">
                <a:tc>
                  <a:txBody>
                    <a:bodyPr/>
                    <a:lstStyle/>
                    <a:p>
                      <a:pPr algn="ctr" fontAlgn="b"/>
                      <a:r>
                        <a:rPr lang="en-ZA" sz="1300" u="none" strike="noStrike" dirty="0">
                          <a:effectLst/>
                          <a:latin typeface="+mn-lt"/>
                        </a:rPr>
                        <a:t>PROPCODE</a:t>
                      </a:r>
                      <a:endParaRPr lang="en-ZA" sz="1300" b="1" i="0" u="none" strike="noStrike" dirty="0">
                        <a:solidFill>
                          <a:srgbClr val="000000"/>
                        </a:solidFill>
                        <a:effectLst/>
                        <a:latin typeface="+mn-lt"/>
                      </a:endParaRPr>
                    </a:p>
                  </a:txBody>
                  <a:tcPr marL="7287" marR="7287" marT="7287" marB="0" anchor="b"/>
                </a:tc>
                <a:tc>
                  <a:txBody>
                    <a:bodyPr/>
                    <a:lstStyle/>
                    <a:p>
                      <a:pPr algn="ctr" fontAlgn="b"/>
                      <a:r>
                        <a:rPr lang="en-ZA" sz="1300" u="none" strike="noStrike" dirty="0">
                          <a:effectLst/>
                          <a:latin typeface="+mn-lt"/>
                        </a:rPr>
                        <a:t> BUILDING </a:t>
                      </a:r>
                      <a:endParaRPr lang="en-ZA" sz="1300" b="1" i="0" u="none" strike="noStrike" dirty="0">
                        <a:solidFill>
                          <a:srgbClr val="000000"/>
                        </a:solidFill>
                        <a:effectLst/>
                        <a:latin typeface="+mn-lt"/>
                      </a:endParaRPr>
                    </a:p>
                  </a:txBody>
                  <a:tcPr marL="7287" marR="7287" marT="7287" marB="0" anchor="b"/>
                </a:tc>
                <a:tc>
                  <a:txBody>
                    <a:bodyPr/>
                    <a:lstStyle/>
                    <a:p>
                      <a:pPr algn="ctr" fontAlgn="b"/>
                      <a:r>
                        <a:rPr lang="en-ZA" sz="1300" u="none" strike="noStrike" dirty="0">
                          <a:effectLst/>
                          <a:latin typeface="+mn-lt"/>
                        </a:rPr>
                        <a:t>REGION NAME</a:t>
                      </a:r>
                      <a:endParaRPr lang="en-ZA" sz="1300" b="1" i="0" u="none" strike="noStrike" dirty="0">
                        <a:solidFill>
                          <a:srgbClr val="000000"/>
                        </a:solidFill>
                        <a:effectLst/>
                        <a:latin typeface="+mn-lt"/>
                      </a:endParaRPr>
                    </a:p>
                  </a:txBody>
                  <a:tcPr marL="7287" marR="7287" marT="7287" marB="0" anchor="b"/>
                </a:tc>
                <a:tc>
                  <a:txBody>
                    <a:bodyPr/>
                    <a:lstStyle/>
                    <a:p>
                      <a:pPr algn="ctr" fontAlgn="b"/>
                      <a:r>
                        <a:rPr lang="en-ZA" sz="1300" u="none" strike="noStrike" dirty="0">
                          <a:effectLst/>
                          <a:latin typeface="+mn-lt"/>
                        </a:rPr>
                        <a:t> Total </a:t>
                      </a:r>
                      <a:endParaRPr lang="en-ZA" sz="1300" b="1" i="0" u="none" strike="noStrike" dirty="0">
                        <a:solidFill>
                          <a:srgbClr val="000000"/>
                        </a:solidFill>
                        <a:effectLst/>
                        <a:latin typeface="+mn-lt"/>
                      </a:endParaRPr>
                    </a:p>
                  </a:txBody>
                  <a:tcPr marL="7287" marR="7287" marT="7287" marB="0" anchor="b"/>
                </a:tc>
                <a:tc>
                  <a:txBody>
                    <a:bodyPr/>
                    <a:lstStyle/>
                    <a:p>
                      <a:pPr algn="ctr" fontAlgn="b"/>
                      <a:endParaRPr lang="en-ZA" sz="1300" b="1" i="0" u="none" strike="noStrike" dirty="0">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ctr" fontAlgn="b"/>
                      <a:r>
                        <a:rPr lang="en-ZA" sz="1300" u="none" strike="noStrike" dirty="0">
                          <a:effectLst/>
                          <a:latin typeface="+mn-lt"/>
                        </a:rPr>
                        <a:t>PROPCODE</a:t>
                      </a:r>
                      <a:endParaRPr lang="en-ZA" sz="1300" b="1" i="0" u="none" strike="noStrike" dirty="0">
                        <a:solidFill>
                          <a:srgbClr val="000000"/>
                        </a:solidFill>
                        <a:effectLst/>
                        <a:latin typeface="+mn-lt"/>
                      </a:endParaRPr>
                    </a:p>
                  </a:txBody>
                  <a:tcPr marL="7287" marR="7287" marT="7287" marB="0" anchor="b"/>
                </a:tc>
                <a:tc>
                  <a:txBody>
                    <a:bodyPr/>
                    <a:lstStyle/>
                    <a:p>
                      <a:pPr algn="ctr" fontAlgn="b"/>
                      <a:r>
                        <a:rPr lang="en-ZA" sz="1300" u="none" strike="noStrike" dirty="0">
                          <a:effectLst/>
                          <a:latin typeface="+mn-lt"/>
                        </a:rPr>
                        <a:t>BUILDING</a:t>
                      </a:r>
                      <a:endParaRPr lang="en-ZA" sz="1300" b="1" i="0" u="none" strike="noStrike" dirty="0">
                        <a:solidFill>
                          <a:srgbClr val="000000"/>
                        </a:solidFill>
                        <a:effectLst/>
                        <a:latin typeface="+mn-lt"/>
                      </a:endParaRPr>
                    </a:p>
                  </a:txBody>
                  <a:tcPr marL="7287" marR="7287" marT="7287" marB="0" anchor="b"/>
                </a:tc>
                <a:tc>
                  <a:txBody>
                    <a:bodyPr/>
                    <a:lstStyle/>
                    <a:p>
                      <a:pPr algn="ctr" fontAlgn="b"/>
                      <a:r>
                        <a:rPr lang="en-ZA" sz="1300" u="none" strike="noStrike" dirty="0">
                          <a:effectLst/>
                          <a:latin typeface="+mn-lt"/>
                        </a:rPr>
                        <a:t>REGION NAME</a:t>
                      </a:r>
                      <a:endParaRPr lang="en-ZA" sz="1300" b="1" i="0" u="none" strike="noStrike" dirty="0">
                        <a:solidFill>
                          <a:srgbClr val="000000"/>
                        </a:solidFill>
                        <a:effectLst/>
                        <a:latin typeface="+mn-lt"/>
                      </a:endParaRPr>
                    </a:p>
                  </a:txBody>
                  <a:tcPr marL="7287" marR="7287" marT="7287" marB="0" anchor="b"/>
                </a:tc>
                <a:tc>
                  <a:txBody>
                    <a:bodyPr/>
                    <a:lstStyle/>
                    <a:p>
                      <a:pPr algn="ctr" fontAlgn="b"/>
                      <a:r>
                        <a:rPr lang="en-ZA" sz="1300" u="none" strike="noStrike" dirty="0">
                          <a:effectLst/>
                          <a:latin typeface="+mn-lt"/>
                        </a:rPr>
                        <a:t> Total </a:t>
                      </a:r>
                      <a:endParaRPr lang="en-ZA" sz="1300" b="1" i="0" u="none" strike="noStrike" dirty="0">
                        <a:solidFill>
                          <a:srgbClr val="000000"/>
                        </a:solidFill>
                        <a:effectLst/>
                        <a:latin typeface="+mn-lt"/>
                      </a:endParaRPr>
                    </a:p>
                  </a:txBody>
                  <a:tcPr marL="7287" marR="7287" marT="7287" marB="0" anchor="b"/>
                </a:tc>
                <a:extLst>
                  <a:ext uri="{0D108BD9-81ED-4DB2-BD59-A6C34878D82A}">
                    <a16:rowId xmlns:a16="http://schemas.microsoft.com/office/drawing/2014/main" xmlns="" val="10001"/>
                  </a:ext>
                </a:extLst>
              </a:tr>
              <a:tr h="409170">
                <a:tc>
                  <a:txBody>
                    <a:bodyPr/>
                    <a:lstStyle/>
                    <a:p>
                      <a:pPr algn="l" fontAlgn="b"/>
                      <a:r>
                        <a:rPr lang="en-ZA" sz="1300" u="none" strike="noStrike" dirty="0">
                          <a:effectLst/>
                          <a:latin typeface="+mn-lt"/>
                        </a:rPr>
                        <a:t>005279</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 COMPLEX:THABA TSHWANE DEFENCE </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PRETORIA</a:t>
                      </a:r>
                      <a:endParaRPr lang="en-ZA" sz="1300" b="0" i="0" u="none" strike="noStrike" dirty="0">
                        <a:solidFill>
                          <a:srgbClr val="000000"/>
                        </a:solidFill>
                        <a:effectLst/>
                        <a:latin typeface="+mn-lt"/>
                      </a:endParaRPr>
                    </a:p>
                  </a:txBody>
                  <a:tcPr marL="7287" marR="7287" marT="7287" marB="0" anchor="b"/>
                </a:tc>
                <a:tc>
                  <a:txBody>
                    <a:bodyPr/>
                    <a:lstStyle/>
                    <a:p>
                      <a:pPr algn="r" fontAlgn="b"/>
                      <a:r>
                        <a:rPr lang="en-ZA" sz="1300" u="none" strike="noStrike" dirty="0">
                          <a:effectLst/>
                          <a:latin typeface="+mn-lt"/>
                        </a:rPr>
                        <a:t>      292 415 675,07 </a:t>
                      </a:r>
                      <a:endParaRPr lang="en-ZA" sz="1300" b="0" i="0" u="none" strike="noStrike" dirty="0">
                        <a:solidFill>
                          <a:srgbClr val="000000"/>
                        </a:solidFill>
                        <a:effectLst/>
                        <a:latin typeface="+mn-lt"/>
                      </a:endParaRPr>
                    </a:p>
                  </a:txBody>
                  <a:tcPr marL="7287" marR="7287" marT="7287" marB="0" anchor="b"/>
                </a:tc>
                <a:tc>
                  <a:txBody>
                    <a:bodyPr/>
                    <a:lstStyle/>
                    <a:p>
                      <a:pPr algn="l" fontAlgn="b"/>
                      <a:endParaRPr lang="en-ZA" sz="1300" b="0" i="0" u="none" strike="noStrike" dirty="0">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l" fontAlgn="b"/>
                      <a:r>
                        <a:rPr lang="en-ZA" sz="1300" u="none" strike="noStrike">
                          <a:effectLst/>
                          <a:latin typeface="+mn-lt"/>
                        </a:rPr>
                        <a:t>005279</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COMPLEX:THABA TSHWANE DEFENCE</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PRETORIA</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   152 351 806,83 </a:t>
                      </a:r>
                      <a:endParaRPr lang="en-ZA" sz="1300" b="0" i="0" u="none" strike="noStrike" dirty="0">
                        <a:solidFill>
                          <a:srgbClr val="000000"/>
                        </a:solidFill>
                        <a:effectLst/>
                        <a:latin typeface="+mn-lt"/>
                      </a:endParaRPr>
                    </a:p>
                  </a:txBody>
                  <a:tcPr marL="7287" marR="7287" marT="7287" marB="0" anchor="b"/>
                </a:tc>
                <a:extLst>
                  <a:ext uri="{0D108BD9-81ED-4DB2-BD59-A6C34878D82A}">
                    <a16:rowId xmlns:a16="http://schemas.microsoft.com/office/drawing/2014/main" xmlns="" val="10002"/>
                  </a:ext>
                </a:extLst>
              </a:tr>
              <a:tr h="350977">
                <a:tc>
                  <a:txBody>
                    <a:bodyPr/>
                    <a:lstStyle/>
                    <a:p>
                      <a:pPr algn="l" fontAlgn="b"/>
                      <a:r>
                        <a:rPr lang="en-ZA" sz="1300" u="none" strike="noStrike" dirty="0">
                          <a:effectLst/>
                          <a:latin typeface="+mn-lt"/>
                        </a:rPr>
                        <a:t>008544</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PAUL KRUGER BUILDING </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PRETORIA</a:t>
                      </a:r>
                      <a:endParaRPr lang="en-ZA" sz="1300" b="0" i="0" u="none" strike="noStrike">
                        <a:solidFill>
                          <a:srgbClr val="000000"/>
                        </a:solidFill>
                        <a:effectLst/>
                        <a:latin typeface="+mn-lt"/>
                      </a:endParaRPr>
                    </a:p>
                  </a:txBody>
                  <a:tcPr marL="7287" marR="7287" marT="7287" marB="0" anchor="b"/>
                </a:tc>
                <a:tc>
                  <a:txBody>
                    <a:bodyPr/>
                    <a:lstStyle/>
                    <a:p>
                      <a:pPr algn="r" fontAlgn="b"/>
                      <a:r>
                        <a:rPr lang="en-ZA" sz="1300" u="none" strike="noStrike" dirty="0">
                          <a:effectLst/>
                          <a:latin typeface="+mn-lt"/>
                        </a:rPr>
                        <a:t>      241 558 747,31 </a:t>
                      </a:r>
                      <a:endParaRPr lang="en-ZA" sz="1300" b="0" i="0" u="none" strike="noStrike" dirty="0">
                        <a:solidFill>
                          <a:srgbClr val="000000"/>
                        </a:solidFill>
                        <a:effectLst/>
                        <a:latin typeface="+mn-lt"/>
                      </a:endParaRPr>
                    </a:p>
                  </a:txBody>
                  <a:tcPr marL="7287" marR="7287" marT="7287" marB="0" anchor="b"/>
                </a:tc>
                <a:tc>
                  <a:txBody>
                    <a:bodyPr/>
                    <a:lstStyle/>
                    <a:p>
                      <a:pPr algn="l" fontAlgn="b"/>
                      <a:endParaRPr lang="en-ZA" sz="1300" b="0" i="0" u="none" strike="noStrike" dirty="0">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l" fontAlgn="b"/>
                      <a:r>
                        <a:rPr lang="en-ZA" sz="1300" u="none" strike="noStrike">
                          <a:effectLst/>
                          <a:latin typeface="+mn-lt"/>
                        </a:rPr>
                        <a:t>008544</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PAUL KRUGER BUILDING</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PRETORIA</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     69 226 862,69 </a:t>
                      </a:r>
                      <a:endParaRPr lang="en-ZA" sz="1300" b="0" i="0" u="none" strike="noStrike" dirty="0">
                        <a:solidFill>
                          <a:srgbClr val="000000"/>
                        </a:solidFill>
                        <a:effectLst/>
                        <a:latin typeface="+mn-lt"/>
                      </a:endParaRPr>
                    </a:p>
                  </a:txBody>
                  <a:tcPr marL="7287" marR="7287" marT="7287" marB="0" anchor="b"/>
                </a:tc>
                <a:extLst>
                  <a:ext uri="{0D108BD9-81ED-4DB2-BD59-A6C34878D82A}">
                    <a16:rowId xmlns:a16="http://schemas.microsoft.com/office/drawing/2014/main" xmlns="" val="10003"/>
                  </a:ext>
                </a:extLst>
              </a:tr>
              <a:tr h="409170">
                <a:tc>
                  <a:txBody>
                    <a:bodyPr/>
                    <a:lstStyle/>
                    <a:p>
                      <a:pPr algn="l" fontAlgn="b"/>
                      <a:r>
                        <a:rPr lang="en-ZA" sz="1300" u="none" strike="noStrike" dirty="0">
                          <a:effectLst/>
                          <a:latin typeface="+mn-lt"/>
                        </a:rPr>
                        <a:t>312010</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ERF 28 </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PRETORIA</a:t>
                      </a:r>
                      <a:endParaRPr lang="en-ZA" sz="1300" b="0" i="0" u="none" strike="noStrike">
                        <a:solidFill>
                          <a:srgbClr val="000000"/>
                        </a:solidFill>
                        <a:effectLst/>
                        <a:latin typeface="+mn-lt"/>
                      </a:endParaRPr>
                    </a:p>
                  </a:txBody>
                  <a:tcPr marL="7287" marR="7287" marT="7287" marB="0" anchor="b"/>
                </a:tc>
                <a:tc>
                  <a:txBody>
                    <a:bodyPr/>
                    <a:lstStyle/>
                    <a:p>
                      <a:pPr algn="r" fontAlgn="b"/>
                      <a:r>
                        <a:rPr lang="en-ZA" sz="1300" u="none" strike="noStrike" dirty="0">
                          <a:effectLst/>
                          <a:latin typeface="+mn-lt"/>
                        </a:rPr>
                        <a:t>      153 501 331,48 </a:t>
                      </a:r>
                      <a:endParaRPr lang="en-ZA" sz="1300" b="0" i="0" u="none" strike="noStrike" dirty="0">
                        <a:solidFill>
                          <a:srgbClr val="000000"/>
                        </a:solidFill>
                        <a:effectLst/>
                        <a:latin typeface="+mn-lt"/>
                      </a:endParaRPr>
                    </a:p>
                  </a:txBody>
                  <a:tcPr marL="7287" marR="7287" marT="7287" marB="0" anchor="b"/>
                </a:tc>
                <a:tc>
                  <a:txBody>
                    <a:bodyPr/>
                    <a:lstStyle/>
                    <a:p>
                      <a:pPr algn="l" fontAlgn="b"/>
                      <a:endParaRPr lang="en-ZA" sz="1300" b="0" i="0" u="none" strike="noStrike" dirty="0">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l" fontAlgn="b"/>
                      <a:r>
                        <a:rPr lang="en-ZA" sz="1300" u="none" strike="noStrike">
                          <a:effectLst/>
                          <a:latin typeface="+mn-lt"/>
                        </a:rPr>
                        <a:t>137485</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COMPLEX: CENTRAL PRISON</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PRETORIA</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     61 207 079,17 </a:t>
                      </a:r>
                      <a:endParaRPr lang="en-ZA" sz="1300" b="0" i="0" u="none" strike="noStrike" dirty="0">
                        <a:solidFill>
                          <a:srgbClr val="000000"/>
                        </a:solidFill>
                        <a:effectLst/>
                        <a:latin typeface="+mn-lt"/>
                      </a:endParaRPr>
                    </a:p>
                  </a:txBody>
                  <a:tcPr marL="7287" marR="7287" marT="7287" marB="0" anchor="b"/>
                </a:tc>
                <a:extLst>
                  <a:ext uri="{0D108BD9-81ED-4DB2-BD59-A6C34878D82A}">
                    <a16:rowId xmlns:a16="http://schemas.microsoft.com/office/drawing/2014/main" xmlns="" val="10004"/>
                  </a:ext>
                </a:extLst>
              </a:tr>
              <a:tr h="451525">
                <a:tc>
                  <a:txBody>
                    <a:bodyPr/>
                    <a:lstStyle/>
                    <a:p>
                      <a:pPr algn="l" fontAlgn="b"/>
                      <a:r>
                        <a:rPr lang="en-ZA" sz="1300" u="none" strike="noStrike" dirty="0">
                          <a:effectLst/>
                          <a:latin typeface="+mn-lt"/>
                        </a:rPr>
                        <a:t>008838</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COMPLEX: AIR FORCE BASE </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POLOKWANE</a:t>
                      </a:r>
                      <a:endParaRPr lang="en-ZA" sz="1300" b="0" i="0" u="none" strike="noStrike" dirty="0">
                        <a:solidFill>
                          <a:srgbClr val="000000"/>
                        </a:solidFill>
                        <a:effectLst/>
                        <a:latin typeface="+mn-lt"/>
                      </a:endParaRPr>
                    </a:p>
                  </a:txBody>
                  <a:tcPr marL="7287" marR="7287" marT="7287" marB="0" anchor="b"/>
                </a:tc>
                <a:tc>
                  <a:txBody>
                    <a:bodyPr/>
                    <a:lstStyle/>
                    <a:p>
                      <a:pPr algn="r" fontAlgn="b"/>
                      <a:r>
                        <a:rPr lang="en-ZA" sz="1300" u="none" strike="noStrike" dirty="0">
                          <a:effectLst/>
                          <a:latin typeface="+mn-lt"/>
                        </a:rPr>
                        <a:t>         90 217,943,62 </a:t>
                      </a:r>
                      <a:endParaRPr lang="en-ZA" sz="1300" b="0" i="0" u="none" strike="noStrike" dirty="0">
                        <a:solidFill>
                          <a:srgbClr val="000000"/>
                        </a:solidFill>
                        <a:effectLst/>
                        <a:latin typeface="+mn-lt"/>
                      </a:endParaRPr>
                    </a:p>
                  </a:txBody>
                  <a:tcPr marL="7287" marR="7287" marT="7287" marB="0" anchor="b"/>
                </a:tc>
                <a:tc>
                  <a:txBody>
                    <a:bodyPr/>
                    <a:lstStyle/>
                    <a:p>
                      <a:pPr algn="l" fontAlgn="b"/>
                      <a:endParaRPr lang="en-ZA" sz="1300" b="0" i="0" u="none" strike="noStrike" dirty="0">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l" fontAlgn="b"/>
                      <a:r>
                        <a:rPr lang="en-ZA" sz="1300" u="none" strike="noStrike">
                          <a:effectLst/>
                          <a:latin typeface="+mn-lt"/>
                        </a:rPr>
                        <a:t>095799</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COMPLEX: PRISON WESTVILLE</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DURBAN</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     47 561 931,15 </a:t>
                      </a:r>
                      <a:endParaRPr lang="en-ZA" sz="1300" b="0" i="0" u="none" strike="noStrike" dirty="0">
                        <a:solidFill>
                          <a:srgbClr val="000000"/>
                        </a:solidFill>
                        <a:effectLst/>
                        <a:latin typeface="+mn-lt"/>
                      </a:endParaRPr>
                    </a:p>
                  </a:txBody>
                  <a:tcPr marL="7287" marR="7287" marT="7287" marB="0" anchor="b"/>
                </a:tc>
                <a:extLst>
                  <a:ext uri="{0D108BD9-81ED-4DB2-BD59-A6C34878D82A}">
                    <a16:rowId xmlns:a16="http://schemas.microsoft.com/office/drawing/2014/main" xmlns="" val="10005"/>
                  </a:ext>
                </a:extLst>
              </a:tr>
              <a:tr h="451525">
                <a:tc>
                  <a:txBody>
                    <a:bodyPr/>
                    <a:lstStyle/>
                    <a:p>
                      <a:pPr algn="l" fontAlgn="b"/>
                      <a:r>
                        <a:rPr lang="en-ZA" sz="1300" u="none" strike="noStrike" dirty="0">
                          <a:effectLst/>
                          <a:latin typeface="+mn-lt"/>
                        </a:rPr>
                        <a:t>137485</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COMPLEX: CENTRAL PRISON </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PRETORIA</a:t>
                      </a:r>
                      <a:endParaRPr lang="en-ZA" sz="1300" b="0" i="0" u="none" strike="noStrike" dirty="0">
                        <a:solidFill>
                          <a:srgbClr val="000000"/>
                        </a:solidFill>
                        <a:effectLst/>
                        <a:latin typeface="+mn-lt"/>
                      </a:endParaRPr>
                    </a:p>
                  </a:txBody>
                  <a:tcPr marL="7287" marR="7287" marT="7287" marB="0" anchor="b"/>
                </a:tc>
                <a:tc>
                  <a:txBody>
                    <a:bodyPr/>
                    <a:lstStyle/>
                    <a:p>
                      <a:pPr algn="r" fontAlgn="b"/>
                      <a:r>
                        <a:rPr lang="en-ZA" sz="1300" u="none" strike="noStrike" dirty="0">
                          <a:effectLst/>
                          <a:latin typeface="+mn-lt"/>
                        </a:rPr>
                        <a:t>         89 592 705,62 </a:t>
                      </a:r>
                      <a:endParaRPr lang="en-ZA" sz="1300" b="0" i="0" u="none" strike="noStrike" dirty="0">
                        <a:solidFill>
                          <a:srgbClr val="000000"/>
                        </a:solidFill>
                        <a:effectLst/>
                        <a:latin typeface="+mn-lt"/>
                      </a:endParaRPr>
                    </a:p>
                  </a:txBody>
                  <a:tcPr marL="7287" marR="7287" marT="7287" marB="0" anchor="b"/>
                </a:tc>
                <a:tc>
                  <a:txBody>
                    <a:bodyPr/>
                    <a:lstStyle/>
                    <a:p>
                      <a:pPr algn="l" fontAlgn="b"/>
                      <a:endParaRPr lang="en-ZA" sz="1300" b="0" i="0" u="none" strike="noStrike" dirty="0">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l" fontAlgn="b"/>
                      <a:r>
                        <a:rPr lang="en-ZA" sz="1300" u="none" strike="noStrike" dirty="0">
                          <a:effectLst/>
                          <a:latin typeface="+mn-lt"/>
                        </a:rPr>
                        <a:t>004333</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NEW CO-OPERATION BUILDING</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PRETORIA</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     41 013 321,10 </a:t>
                      </a:r>
                      <a:endParaRPr lang="en-ZA" sz="1300" b="0" i="0" u="none" strike="noStrike" dirty="0">
                        <a:solidFill>
                          <a:srgbClr val="000000"/>
                        </a:solidFill>
                        <a:effectLst/>
                        <a:latin typeface="+mn-lt"/>
                      </a:endParaRPr>
                    </a:p>
                  </a:txBody>
                  <a:tcPr marL="7287" marR="7287" marT="7287" marB="0" anchor="b"/>
                </a:tc>
                <a:extLst>
                  <a:ext uri="{0D108BD9-81ED-4DB2-BD59-A6C34878D82A}">
                    <a16:rowId xmlns:a16="http://schemas.microsoft.com/office/drawing/2014/main" xmlns="" val="10006"/>
                  </a:ext>
                </a:extLst>
              </a:tr>
              <a:tr h="523038">
                <a:tc>
                  <a:txBody>
                    <a:bodyPr/>
                    <a:lstStyle/>
                    <a:p>
                      <a:pPr algn="l" fontAlgn="b"/>
                      <a:r>
                        <a:rPr lang="en-ZA" sz="1300" u="none" strike="noStrike" dirty="0">
                          <a:effectLst/>
                          <a:latin typeface="+mn-lt"/>
                        </a:rPr>
                        <a:t>004333</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NEW CO-OPERATION BUILDING </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PRETORIA</a:t>
                      </a:r>
                      <a:endParaRPr lang="en-ZA" sz="1300" b="0" i="0" u="none" strike="noStrike">
                        <a:solidFill>
                          <a:srgbClr val="000000"/>
                        </a:solidFill>
                        <a:effectLst/>
                        <a:latin typeface="+mn-lt"/>
                      </a:endParaRPr>
                    </a:p>
                  </a:txBody>
                  <a:tcPr marL="7287" marR="7287" marT="7287" marB="0" anchor="b"/>
                </a:tc>
                <a:tc>
                  <a:txBody>
                    <a:bodyPr/>
                    <a:lstStyle/>
                    <a:p>
                      <a:pPr algn="r" fontAlgn="b"/>
                      <a:r>
                        <a:rPr lang="en-ZA" sz="1300" u="none" strike="noStrike" dirty="0">
                          <a:effectLst/>
                          <a:latin typeface="+mn-lt"/>
                        </a:rPr>
                        <a:t>         76 361 294,67 </a:t>
                      </a:r>
                      <a:endParaRPr lang="en-ZA" sz="1300" b="0" i="0" u="none" strike="noStrike" dirty="0">
                        <a:solidFill>
                          <a:srgbClr val="000000"/>
                        </a:solidFill>
                        <a:effectLst/>
                        <a:latin typeface="+mn-lt"/>
                      </a:endParaRPr>
                    </a:p>
                  </a:txBody>
                  <a:tcPr marL="7287" marR="7287" marT="7287" marB="0" anchor="b"/>
                </a:tc>
                <a:tc>
                  <a:txBody>
                    <a:bodyPr/>
                    <a:lstStyle/>
                    <a:p>
                      <a:pPr algn="l" fontAlgn="b"/>
                      <a:endParaRPr lang="en-ZA" sz="1300" b="0" i="0" u="none" strike="noStrike" dirty="0">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l" fontAlgn="b"/>
                      <a:r>
                        <a:rPr lang="en-ZA" sz="1300" u="none" strike="noStrike" dirty="0">
                          <a:effectLst/>
                          <a:latin typeface="+mn-lt"/>
                        </a:rPr>
                        <a:t>012284</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COMPLEX: WONDERBOOM MIL BASE</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PRETORIA</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     40 004 876,04 </a:t>
                      </a:r>
                      <a:endParaRPr lang="en-ZA" sz="1300" b="0" i="0" u="none" strike="noStrike" dirty="0">
                        <a:solidFill>
                          <a:srgbClr val="000000"/>
                        </a:solidFill>
                        <a:effectLst/>
                        <a:latin typeface="+mn-lt"/>
                      </a:endParaRPr>
                    </a:p>
                  </a:txBody>
                  <a:tcPr marL="7287" marR="7287" marT="7287" marB="0" anchor="b"/>
                </a:tc>
                <a:extLst>
                  <a:ext uri="{0D108BD9-81ED-4DB2-BD59-A6C34878D82A}">
                    <a16:rowId xmlns:a16="http://schemas.microsoft.com/office/drawing/2014/main" xmlns="" val="10007"/>
                  </a:ext>
                </a:extLst>
              </a:tr>
              <a:tr h="451525">
                <a:tc>
                  <a:txBody>
                    <a:bodyPr/>
                    <a:lstStyle/>
                    <a:p>
                      <a:pPr algn="l" fontAlgn="b"/>
                      <a:r>
                        <a:rPr lang="en-ZA" sz="1300" u="none" strike="noStrike" dirty="0">
                          <a:effectLst/>
                          <a:latin typeface="+mn-lt"/>
                        </a:rPr>
                        <a:t>095799</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COMPLEX: PRISON WESTVILLE </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DURBAN</a:t>
                      </a:r>
                      <a:endParaRPr lang="en-ZA" sz="1300" b="0" i="0" u="none" strike="noStrike">
                        <a:solidFill>
                          <a:srgbClr val="000000"/>
                        </a:solidFill>
                        <a:effectLst/>
                        <a:latin typeface="+mn-lt"/>
                      </a:endParaRPr>
                    </a:p>
                  </a:txBody>
                  <a:tcPr marL="7287" marR="7287" marT="7287" marB="0" anchor="b"/>
                </a:tc>
                <a:tc>
                  <a:txBody>
                    <a:bodyPr/>
                    <a:lstStyle/>
                    <a:p>
                      <a:pPr algn="r" fontAlgn="b"/>
                      <a:r>
                        <a:rPr lang="en-ZA" sz="1300" u="none" strike="noStrike" dirty="0">
                          <a:effectLst/>
                          <a:latin typeface="+mn-lt"/>
                        </a:rPr>
                        <a:t>         74 166 226,15 </a:t>
                      </a:r>
                      <a:endParaRPr lang="en-ZA" sz="1300" b="0" i="0" u="none" strike="noStrike" dirty="0">
                        <a:solidFill>
                          <a:srgbClr val="000000"/>
                        </a:solidFill>
                        <a:effectLst/>
                        <a:latin typeface="+mn-lt"/>
                      </a:endParaRPr>
                    </a:p>
                  </a:txBody>
                  <a:tcPr marL="7287" marR="7287" marT="7287" marB="0" anchor="b"/>
                </a:tc>
                <a:tc>
                  <a:txBody>
                    <a:bodyPr/>
                    <a:lstStyle/>
                    <a:p>
                      <a:pPr algn="l" fontAlgn="b"/>
                      <a:endParaRPr lang="en-ZA" sz="1300" b="0" i="0" u="none" strike="noStrike">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l" fontAlgn="b"/>
                      <a:r>
                        <a:rPr lang="en-ZA" sz="1300" u="none" strike="noStrike" dirty="0">
                          <a:effectLst/>
                          <a:latin typeface="+mn-lt"/>
                        </a:rPr>
                        <a:t>061628</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COMPLEX: NAVAL BASE SALDANHA</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CAPE TOWN</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     35 575 360,06 </a:t>
                      </a:r>
                      <a:endParaRPr lang="en-ZA" sz="1300" b="0" i="0" u="none" strike="noStrike" dirty="0">
                        <a:solidFill>
                          <a:srgbClr val="000000"/>
                        </a:solidFill>
                        <a:effectLst/>
                        <a:latin typeface="+mn-lt"/>
                      </a:endParaRPr>
                    </a:p>
                  </a:txBody>
                  <a:tcPr marL="7287" marR="7287" marT="7287" marB="0" anchor="b"/>
                </a:tc>
                <a:extLst>
                  <a:ext uri="{0D108BD9-81ED-4DB2-BD59-A6C34878D82A}">
                    <a16:rowId xmlns:a16="http://schemas.microsoft.com/office/drawing/2014/main" xmlns="" val="10008"/>
                  </a:ext>
                </a:extLst>
              </a:tr>
              <a:tr h="523038">
                <a:tc>
                  <a:txBody>
                    <a:bodyPr/>
                    <a:lstStyle/>
                    <a:p>
                      <a:pPr algn="l" fontAlgn="b"/>
                      <a:r>
                        <a:rPr lang="en-ZA" sz="1300" u="none" strike="noStrike" dirty="0">
                          <a:effectLst/>
                          <a:latin typeface="+mn-lt"/>
                        </a:rPr>
                        <a:t>012284</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COMPLEX: WONDERBOOM MIL BASE </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PRETORIA</a:t>
                      </a:r>
                      <a:endParaRPr lang="en-ZA" sz="1300" b="0" i="0" u="none" strike="noStrike">
                        <a:solidFill>
                          <a:srgbClr val="000000"/>
                        </a:solidFill>
                        <a:effectLst/>
                        <a:latin typeface="+mn-lt"/>
                      </a:endParaRPr>
                    </a:p>
                  </a:txBody>
                  <a:tcPr marL="7287" marR="7287" marT="7287" marB="0" anchor="b"/>
                </a:tc>
                <a:tc>
                  <a:txBody>
                    <a:bodyPr/>
                    <a:lstStyle/>
                    <a:p>
                      <a:pPr algn="r" fontAlgn="b"/>
                      <a:r>
                        <a:rPr lang="en-ZA" sz="1300" u="none" strike="noStrike" dirty="0">
                          <a:effectLst/>
                          <a:latin typeface="+mn-lt"/>
                        </a:rPr>
                        <a:t>         71 548 218,03 </a:t>
                      </a:r>
                      <a:endParaRPr lang="en-ZA" sz="1300" b="0" i="0" u="none" strike="noStrike" dirty="0">
                        <a:solidFill>
                          <a:srgbClr val="000000"/>
                        </a:solidFill>
                        <a:effectLst/>
                        <a:latin typeface="+mn-lt"/>
                      </a:endParaRPr>
                    </a:p>
                  </a:txBody>
                  <a:tcPr marL="7287" marR="7287" marT="7287" marB="0" anchor="b"/>
                </a:tc>
                <a:tc>
                  <a:txBody>
                    <a:bodyPr/>
                    <a:lstStyle/>
                    <a:p>
                      <a:pPr algn="l" fontAlgn="b"/>
                      <a:endParaRPr lang="en-ZA" sz="1300" b="0" i="0" u="none" strike="noStrike">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l" fontAlgn="b"/>
                      <a:r>
                        <a:rPr lang="en-ZA" sz="1300" u="none" strike="noStrike" dirty="0">
                          <a:effectLst/>
                          <a:latin typeface="+mn-lt"/>
                        </a:rPr>
                        <a:t>004649</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CGO CENTRAL GOVERNMENT OFFICES</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PRETORIA</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     35 141 464,33 </a:t>
                      </a:r>
                      <a:endParaRPr lang="en-ZA" sz="1300" b="0" i="0" u="none" strike="noStrike" dirty="0">
                        <a:solidFill>
                          <a:srgbClr val="000000"/>
                        </a:solidFill>
                        <a:effectLst/>
                        <a:latin typeface="+mn-lt"/>
                      </a:endParaRPr>
                    </a:p>
                  </a:txBody>
                  <a:tcPr marL="7287" marR="7287" marT="7287" marB="0" anchor="b"/>
                </a:tc>
                <a:extLst>
                  <a:ext uri="{0D108BD9-81ED-4DB2-BD59-A6C34878D82A}">
                    <a16:rowId xmlns:a16="http://schemas.microsoft.com/office/drawing/2014/main" xmlns="" val="10009"/>
                  </a:ext>
                </a:extLst>
              </a:tr>
              <a:tr h="451525">
                <a:tc>
                  <a:txBody>
                    <a:bodyPr/>
                    <a:lstStyle/>
                    <a:p>
                      <a:pPr algn="l" fontAlgn="b"/>
                      <a:r>
                        <a:rPr lang="en-ZA" sz="1300" u="none" strike="noStrike" dirty="0">
                          <a:effectLst/>
                          <a:latin typeface="+mn-lt"/>
                        </a:rPr>
                        <a:t>154900</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COMPLEX: TEK BASE </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PRETORIA</a:t>
                      </a:r>
                      <a:endParaRPr lang="en-ZA" sz="1300" b="0" i="0" u="none" strike="noStrike">
                        <a:solidFill>
                          <a:srgbClr val="000000"/>
                        </a:solidFill>
                        <a:effectLst/>
                        <a:latin typeface="+mn-lt"/>
                      </a:endParaRPr>
                    </a:p>
                  </a:txBody>
                  <a:tcPr marL="7287" marR="7287" marT="7287" marB="0" anchor="b"/>
                </a:tc>
                <a:tc>
                  <a:txBody>
                    <a:bodyPr/>
                    <a:lstStyle/>
                    <a:p>
                      <a:pPr algn="r" fontAlgn="b"/>
                      <a:r>
                        <a:rPr lang="en-ZA" sz="1300" u="none" strike="noStrike" dirty="0">
                          <a:effectLst/>
                          <a:latin typeface="+mn-lt"/>
                        </a:rPr>
                        <a:t>         63 180 927,09 </a:t>
                      </a:r>
                      <a:endParaRPr lang="en-ZA" sz="1300" b="0" i="0" u="none" strike="noStrike" dirty="0">
                        <a:solidFill>
                          <a:srgbClr val="000000"/>
                        </a:solidFill>
                        <a:effectLst/>
                        <a:latin typeface="+mn-lt"/>
                      </a:endParaRPr>
                    </a:p>
                  </a:txBody>
                  <a:tcPr marL="7287" marR="7287" marT="7287" marB="0" anchor="b"/>
                </a:tc>
                <a:tc>
                  <a:txBody>
                    <a:bodyPr/>
                    <a:lstStyle/>
                    <a:p>
                      <a:pPr algn="l" fontAlgn="b"/>
                      <a:endParaRPr lang="en-ZA" sz="1300" b="0" i="0" u="none" strike="noStrike" dirty="0">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l" fontAlgn="b"/>
                      <a:r>
                        <a:rPr lang="en-ZA" sz="1300" u="none" strike="noStrike" dirty="0">
                          <a:effectLst/>
                          <a:latin typeface="+mn-lt"/>
                        </a:rPr>
                        <a:t>303413</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OLD SA RESERVE BANK</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PRETORIA</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     34 931 026,84 </a:t>
                      </a:r>
                      <a:endParaRPr lang="en-ZA" sz="1300" b="0" i="0" u="none" strike="noStrike" dirty="0">
                        <a:solidFill>
                          <a:srgbClr val="000000"/>
                        </a:solidFill>
                        <a:effectLst/>
                        <a:latin typeface="+mn-lt"/>
                      </a:endParaRPr>
                    </a:p>
                  </a:txBody>
                  <a:tcPr marL="7287" marR="7287" marT="7287" marB="0" anchor="b"/>
                </a:tc>
                <a:extLst>
                  <a:ext uri="{0D108BD9-81ED-4DB2-BD59-A6C34878D82A}">
                    <a16:rowId xmlns:a16="http://schemas.microsoft.com/office/drawing/2014/main" xmlns="" val="10010"/>
                  </a:ext>
                </a:extLst>
              </a:tr>
              <a:tr h="451525">
                <a:tc>
                  <a:txBody>
                    <a:bodyPr/>
                    <a:lstStyle/>
                    <a:p>
                      <a:pPr algn="l" fontAlgn="b"/>
                      <a:r>
                        <a:rPr lang="en-ZA" sz="1300" u="none" strike="noStrike" dirty="0">
                          <a:effectLst/>
                          <a:latin typeface="+mn-lt"/>
                        </a:rPr>
                        <a:t>002825</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COMPLEX: ZONDERWATER PRISON </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PRETORIA</a:t>
                      </a:r>
                      <a:endParaRPr lang="en-ZA" sz="1300" b="0" i="0" u="none" strike="noStrike">
                        <a:solidFill>
                          <a:srgbClr val="000000"/>
                        </a:solidFill>
                        <a:effectLst/>
                        <a:latin typeface="+mn-lt"/>
                      </a:endParaRPr>
                    </a:p>
                  </a:txBody>
                  <a:tcPr marL="7287" marR="7287" marT="7287" marB="0" anchor="b"/>
                </a:tc>
                <a:tc>
                  <a:txBody>
                    <a:bodyPr/>
                    <a:lstStyle/>
                    <a:p>
                      <a:pPr algn="r" fontAlgn="b"/>
                      <a:r>
                        <a:rPr lang="en-ZA" sz="1300" u="none" strike="noStrike" dirty="0">
                          <a:effectLst/>
                          <a:latin typeface="+mn-lt"/>
                        </a:rPr>
                        <a:t>         62 528 359,63 </a:t>
                      </a:r>
                      <a:endParaRPr lang="en-ZA" sz="1300" b="0" i="0" u="none" strike="noStrike" dirty="0">
                        <a:solidFill>
                          <a:srgbClr val="000000"/>
                        </a:solidFill>
                        <a:effectLst/>
                        <a:latin typeface="+mn-lt"/>
                      </a:endParaRPr>
                    </a:p>
                  </a:txBody>
                  <a:tcPr marL="7287" marR="7287" marT="7287" marB="0" anchor="b"/>
                </a:tc>
                <a:tc>
                  <a:txBody>
                    <a:bodyPr/>
                    <a:lstStyle/>
                    <a:p>
                      <a:pPr algn="l" fontAlgn="b"/>
                      <a:endParaRPr lang="en-ZA" sz="1300" b="0" i="0" u="none" strike="noStrike" dirty="0">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l" fontAlgn="b"/>
                      <a:r>
                        <a:rPr lang="en-ZA" sz="1300" u="none" strike="noStrike">
                          <a:effectLst/>
                          <a:latin typeface="+mn-lt"/>
                        </a:rPr>
                        <a:t>256001</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COMPLEX: SAPS LOGISTICS</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PRETORIA</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     34 596 033,56 </a:t>
                      </a:r>
                      <a:endParaRPr lang="en-ZA" sz="1300" b="0" i="0" u="none" strike="noStrike" dirty="0">
                        <a:solidFill>
                          <a:srgbClr val="000000"/>
                        </a:solidFill>
                        <a:effectLst/>
                        <a:latin typeface="+mn-lt"/>
                      </a:endParaRPr>
                    </a:p>
                  </a:txBody>
                  <a:tcPr marL="7287" marR="7287" marT="7287" marB="0" anchor="b"/>
                </a:tc>
                <a:extLst>
                  <a:ext uri="{0D108BD9-81ED-4DB2-BD59-A6C34878D82A}">
                    <a16:rowId xmlns:a16="http://schemas.microsoft.com/office/drawing/2014/main" xmlns="" val="10011"/>
                  </a:ext>
                </a:extLst>
              </a:tr>
              <a:tr h="451525">
                <a:tc>
                  <a:txBody>
                    <a:bodyPr/>
                    <a:lstStyle/>
                    <a:p>
                      <a:pPr algn="l" fontAlgn="b"/>
                      <a:r>
                        <a:rPr lang="en-ZA" sz="1300" u="none" strike="noStrike" dirty="0">
                          <a:effectLst/>
                          <a:latin typeface="+mn-lt"/>
                        </a:rPr>
                        <a:t>Grand Total</a:t>
                      </a:r>
                      <a:endParaRPr lang="en-ZA" sz="1300" b="1" i="0" u="none" strike="noStrike" dirty="0">
                        <a:solidFill>
                          <a:srgbClr val="000000"/>
                        </a:solidFill>
                        <a:effectLst/>
                        <a:latin typeface="+mn-lt"/>
                      </a:endParaRPr>
                    </a:p>
                  </a:txBody>
                  <a:tcPr marL="7287" marR="7287" marT="7287" marB="0" anchor="b">
                    <a:solidFill>
                      <a:schemeClr val="accent2"/>
                    </a:solidFill>
                  </a:tcPr>
                </a:tc>
                <a:tc>
                  <a:txBody>
                    <a:bodyPr/>
                    <a:lstStyle/>
                    <a:p>
                      <a:pPr algn="l" fontAlgn="b"/>
                      <a:r>
                        <a:rPr lang="en-ZA" sz="1300" u="none" strike="noStrike" dirty="0">
                          <a:effectLst/>
                          <a:latin typeface="+mn-lt"/>
                        </a:rPr>
                        <a:t> </a:t>
                      </a:r>
                      <a:endParaRPr lang="en-ZA" sz="1300" b="1" i="0" u="none" strike="noStrike" dirty="0">
                        <a:solidFill>
                          <a:srgbClr val="000000"/>
                        </a:solidFill>
                        <a:effectLst/>
                        <a:latin typeface="+mn-lt"/>
                      </a:endParaRPr>
                    </a:p>
                  </a:txBody>
                  <a:tcPr marL="7287" marR="7287" marT="7287" marB="0" anchor="b">
                    <a:solidFill>
                      <a:schemeClr val="accent2"/>
                    </a:solidFill>
                  </a:tcPr>
                </a:tc>
                <a:tc>
                  <a:txBody>
                    <a:bodyPr/>
                    <a:lstStyle/>
                    <a:p>
                      <a:pPr algn="l" fontAlgn="b"/>
                      <a:r>
                        <a:rPr lang="en-ZA" sz="1300" u="none" strike="noStrike" dirty="0">
                          <a:effectLst/>
                          <a:latin typeface="+mn-lt"/>
                        </a:rPr>
                        <a:t> </a:t>
                      </a:r>
                      <a:endParaRPr lang="en-ZA" sz="1300" b="1" i="0" u="none" strike="noStrike" dirty="0">
                        <a:solidFill>
                          <a:srgbClr val="000000"/>
                        </a:solidFill>
                        <a:effectLst/>
                        <a:latin typeface="+mn-lt"/>
                      </a:endParaRPr>
                    </a:p>
                  </a:txBody>
                  <a:tcPr marL="7287" marR="7287" marT="7287" marB="0" anchor="b">
                    <a:solidFill>
                      <a:schemeClr val="accent2"/>
                    </a:solidFill>
                  </a:tcPr>
                </a:tc>
                <a:tc>
                  <a:txBody>
                    <a:bodyPr/>
                    <a:lstStyle/>
                    <a:p>
                      <a:pPr algn="r" fontAlgn="b"/>
                      <a:r>
                        <a:rPr lang="en-ZA" sz="1300" u="none" strike="noStrike" dirty="0">
                          <a:effectLst/>
                          <a:latin typeface="+mn-lt"/>
                        </a:rPr>
                        <a:t>   1 215 071 428,67 </a:t>
                      </a:r>
                      <a:endParaRPr lang="en-ZA" sz="1300" b="1" i="0" u="none" strike="noStrike" dirty="0">
                        <a:solidFill>
                          <a:srgbClr val="000000"/>
                        </a:solidFill>
                        <a:effectLst/>
                        <a:latin typeface="+mn-lt"/>
                      </a:endParaRPr>
                    </a:p>
                  </a:txBody>
                  <a:tcPr marL="7287" marR="7287" marT="7287" marB="0" anchor="b">
                    <a:solidFill>
                      <a:schemeClr val="accent2"/>
                    </a:solidFill>
                  </a:tcPr>
                </a:tc>
                <a:tc>
                  <a:txBody>
                    <a:bodyPr/>
                    <a:lstStyle/>
                    <a:p>
                      <a:pPr algn="l" fontAlgn="b"/>
                      <a:endParaRPr lang="en-ZA" sz="1300" b="1" i="0" u="none" strike="noStrike" dirty="0">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l" fontAlgn="b"/>
                      <a:r>
                        <a:rPr lang="en-ZA" sz="1300" u="none" strike="noStrike" dirty="0">
                          <a:effectLst/>
                          <a:latin typeface="+mn-lt"/>
                        </a:rPr>
                        <a:t>Grand Total</a:t>
                      </a:r>
                      <a:endParaRPr lang="en-ZA" sz="1300" b="1" i="0" u="none" strike="noStrike" dirty="0">
                        <a:solidFill>
                          <a:srgbClr val="000000"/>
                        </a:solidFill>
                        <a:effectLst/>
                        <a:latin typeface="+mn-lt"/>
                      </a:endParaRPr>
                    </a:p>
                  </a:txBody>
                  <a:tcPr marL="7287" marR="7287" marT="7287" marB="0" anchor="b">
                    <a:solidFill>
                      <a:schemeClr val="accent2"/>
                    </a:solidFill>
                  </a:tcPr>
                </a:tc>
                <a:tc>
                  <a:txBody>
                    <a:bodyPr/>
                    <a:lstStyle/>
                    <a:p>
                      <a:pPr algn="l" fontAlgn="b"/>
                      <a:r>
                        <a:rPr lang="en-ZA" sz="1300" u="none" strike="noStrike" dirty="0">
                          <a:effectLst/>
                          <a:latin typeface="+mn-lt"/>
                        </a:rPr>
                        <a:t> </a:t>
                      </a:r>
                      <a:endParaRPr lang="en-ZA" sz="1300" b="1" i="0" u="none" strike="noStrike" dirty="0">
                        <a:solidFill>
                          <a:srgbClr val="000000"/>
                        </a:solidFill>
                        <a:effectLst/>
                        <a:latin typeface="+mn-lt"/>
                      </a:endParaRPr>
                    </a:p>
                  </a:txBody>
                  <a:tcPr marL="7287" marR="7287" marT="7287" marB="0" anchor="b">
                    <a:solidFill>
                      <a:schemeClr val="accent2"/>
                    </a:solidFill>
                  </a:tcPr>
                </a:tc>
                <a:tc>
                  <a:txBody>
                    <a:bodyPr/>
                    <a:lstStyle/>
                    <a:p>
                      <a:pPr algn="l" fontAlgn="b"/>
                      <a:r>
                        <a:rPr lang="en-ZA" sz="1300" u="none" strike="noStrike" dirty="0">
                          <a:effectLst/>
                          <a:latin typeface="+mn-lt"/>
                        </a:rPr>
                        <a:t> </a:t>
                      </a:r>
                      <a:endParaRPr lang="en-ZA" sz="1300" b="1" i="0" u="none" strike="noStrike" dirty="0">
                        <a:solidFill>
                          <a:srgbClr val="000000"/>
                        </a:solidFill>
                        <a:effectLst/>
                        <a:latin typeface="+mn-lt"/>
                      </a:endParaRPr>
                    </a:p>
                  </a:txBody>
                  <a:tcPr marL="7287" marR="7287" marT="7287" marB="0" anchor="b">
                    <a:solidFill>
                      <a:schemeClr val="accent2"/>
                    </a:solidFill>
                  </a:tcPr>
                </a:tc>
                <a:tc>
                  <a:txBody>
                    <a:bodyPr/>
                    <a:lstStyle/>
                    <a:p>
                      <a:pPr algn="l" fontAlgn="b"/>
                      <a:r>
                        <a:rPr lang="en-ZA" sz="1300" u="none" strike="noStrike" dirty="0">
                          <a:effectLst/>
                          <a:latin typeface="+mn-lt"/>
                        </a:rPr>
                        <a:t>   551 609 761,77 </a:t>
                      </a:r>
                      <a:endParaRPr lang="en-ZA" sz="1300" b="1" i="0" u="none" strike="noStrike" dirty="0">
                        <a:solidFill>
                          <a:srgbClr val="000000"/>
                        </a:solidFill>
                        <a:effectLst/>
                        <a:latin typeface="+mn-lt"/>
                      </a:endParaRPr>
                    </a:p>
                  </a:txBody>
                  <a:tcPr marL="7287" marR="7287" marT="7287" marB="0" anchor="b">
                    <a:solidFill>
                      <a:schemeClr val="accent2"/>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20627476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53</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Unscheduled Maintenance: </a:t>
            </a:r>
          </a:p>
          <a:p>
            <a:r>
              <a:rPr lang="en-ZA" sz="2400" b="1" dirty="0" smtClean="0">
                <a:solidFill>
                  <a:schemeClr val="bg1"/>
                </a:solidFill>
                <a:latin typeface="+mn-lt"/>
                <a:ea typeface="Tahoma" pitchFamily="34" charset="0"/>
              </a:rPr>
              <a:t>Extract Of Possible Duplicate Payments</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9" name="Content Placeholder 3"/>
          <p:cNvGraphicFramePr>
            <a:graphicFrameLocks/>
          </p:cNvGraphicFramePr>
          <p:nvPr>
            <p:extLst>
              <p:ext uri="{D42A27DB-BD31-4B8C-83A1-F6EECF244321}">
                <p14:modId xmlns:p14="http://schemas.microsoft.com/office/powerpoint/2010/main" xmlns="" val="1406067775"/>
              </p:ext>
            </p:extLst>
          </p:nvPr>
        </p:nvGraphicFramePr>
        <p:xfrm>
          <a:off x="152399" y="914400"/>
          <a:ext cx="11582403" cy="5545246"/>
        </p:xfrm>
        <a:graphic>
          <a:graphicData uri="http://schemas.openxmlformats.org/drawingml/2006/table">
            <a:tbl>
              <a:tblPr>
                <a:tableStyleId>{5DA37D80-6434-44D0-A028-1B22A696006F}</a:tableStyleId>
              </a:tblPr>
              <a:tblGrid>
                <a:gridCol w="1249634">
                  <a:extLst>
                    <a:ext uri="{9D8B030D-6E8A-4147-A177-3AD203B41FA5}">
                      <a16:colId xmlns:a16="http://schemas.microsoft.com/office/drawing/2014/main" xmlns="" val="20000"/>
                    </a:ext>
                  </a:extLst>
                </a:gridCol>
                <a:gridCol w="2558169">
                  <a:extLst>
                    <a:ext uri="{9D8B030D-6E8A-4147-A177-3AD203B41FA5}">
                      <a16:colId xmlns:a16="http://schemas.microsoft.com/office/drawing/2014/main" xmlns="" val="20001"/>
                    </a:ext>
                  </a:extLst>
                </a:gridCol>
                <a:gridCol w="2712661">
                  <a:extLst>
                    <a:ext uri="{9D8B030D-6E8A-4147-A177-3AD203B41FA5}">
                      <a16:colId xmlns:a16="http://schemas.microsoft.com/office/drawing/2014/main" xmlns="" val="20002"/>
                    </a:ext>
                  </a:extLst>
                </a:gridCol>
                <a:gridCol w="1187591">
                  <a:extLst>
                    <a:ext uri="{9D8B030D-6E8A-4147-A177-3AD203B41FA5}">
                      <a16:colId xmlns:a16="http://schemas.microsoft.com/office/drawing/2014/main" xmlns="" val="20004"/>
                    </a:ext>
                  </a:extLst>
                </a:gridCol>
                <a:gridCol w="1472072">
                  <a:extLst>
                    <a:ext uri="{9D8B030D-6E8A-4147-A177-3AD203B41FA5}">
                      <a16:colId xmlns:a16="http://schemas.microsoft.com/office/drawing/2014/main" xmlns="" val="20005"/>
                    </a:ext>
                  </a:extLst>
                </a:gridCol>
                <a:gridCol w="2402276">
                  <a:extLst>
                    <a:ext uri="{9D8B030D-6E8A-4147-A177-3AD203B41FA5}">
                      <a16:colId xmlns:a16="http://schemas.microsoft.com/office/drawing/2014/main" xmlns="" val="20006"/>
                    </a:ext>
                  </a:extLst>
                </a:gridCol>
              </a:tblGrid>
              <a:tr h="314317">
                <a:tc>
                  <a:txBody>
                    <a:bodyPr/>
                    <a:lstStyle/>
                    <a:p>
                      <a:pPr algn="ctr" fontAlgn="t"/>
                      <a:r>
                        <a:rPr lang="en-ZA" sz="1400" b="1" u="none" strike="noStrike" dirty="0">
                          <a:effectLst/>
                        </a:rPr>
                        <a:t>REGION NAME</a:t>
                      </a:r>
                      <a:endParaRPr lang="en-ZA" sz="1400" b="1" i="0" u="none" strike="noStrike" dirty="0">
                        <a:solidFill>
                          <a:srgbClr val="000000"/>
                        </a:solidFill>
                        <a:effectLst/>
                        <a:latin typeface="Calibri" panose="020F0502020204030204" pitchFamily="34" charset="0"/>
                      </a:endParaRPr>
                    </a:p>
                  </a:txBody>
                  <a:tcPr marL="7764" marR="7764" marT="7764" marB="0">
                    <a:solidFill>
                      <a:schemeClr val="accent2">
                        <a:lumMod val="40000"/>
                        <a:lumOff val="60000"/>
                      </a:schemeClr>
                    </a:solidFill>
                  </a:tcPr>
                </a:tc>
                <a:tc>
                  <a:txBody>
                    <a:bodyPr/>
                    <a:lstStyle/>
                    <a:p>
                      <a:pPr algn="ctr" fontAlgn="t"/>
                      <a:r>
                        <a:rPr lang="en-ZA" sz="1400" b="1" u="none" strike="noStrike" dirty="0">
                          <a:effectLst/>
                        </a:rPr>
                        <a:t>BUILDING</a:t>
                      </a:r>
                      <a:endParaRPr lang="en-ZA" sz="1400" b="1" i="0" u="none" strike="noStrike" dirty="0">
                        <a:solidFill>
                          <a:srgbClr val="000000"/>
                        </a:solidFill>
                        <a:effectLst/>
                        <a:latin typeface="Calibri" panose="020F0502020204030204" pitchFamily="34" charset="0"/>
                      </a:endParaRPr>
                    </a:p>
                  </a:txBody>
                  <a:tcPr marL="7764" marR="7764" marT="7764" marB="0">
                    <a:solidFill>
                      <a:schemeClr val="accent2">
                        <a:lumMod val="40000"/>
                        <a:lumOff val="60000"/>
                      </a:schemeClr>
                    </a:solidFill>
                  </a:tcPr>
                </a:tc>
                <a:tc>
                  <a:txBody>
                    <a:bodyPr/>
                    <a:lstStyle/>
                    <a:p>
                      <a:pPr algn="ctr" fontAlgn="t"/>
                      <a:r>
                        <a:rPr lang="en-ZA" sz="1400" b="1" u="none" strike="noStrike" dirty="0">
                          <a:effectLst/>
                        </a:rPr>
                        <a:t>SUPPLIER NAME</a:t>
                      </a:r>
                      <a:endParaRPr lang="en-ZA" sz="1400" b="1" i="0" u="none" strike="noStrike" dirty="0">
                        <a:solidFill>
                          <a:srgbClr val="000000"/>
                        </a:solidFill>
                        <a:effectLst/>
                        <a:latin typeface="Calibri" panose="020F0502020204030204" pitchFamily="34" charset="0"/>
                      </a:endParaRPr>
                    </a:p>
                  </a:txBody>
                  <a:tcPr marL="7764" marR="7764" marT="7764" marB="0">
                    <a:solidFill>
                      <a:schemeClr val="accent2">
                        <a:lumMod val="40000"/>
                        <a:lumOff val="60000"/>
                      </a:schemeClr>
                    </a:solidFill>
                  </a:tcPr>
                </a:tc>
                <a:tc>
                  <a:txBody>
                    <a:bodyPr/>
                    <a:lstStyle/>
                    <a:p>
                      <a:pPr algn="ctr" fontAlgn="t"/>
                      <a:r>
                        <a:rPr lang="en-ZA" sz="1400" b="1" u="none" strike="noStrike" dirty="0">
                          <a:effectLst/>
                        </a:rPr>
                        <a:t>FROM DATE</a:t>
                      </a:r>
                      <a:endParaRPr lang="en-ZA" sz="1400" b="1" i="0" u="none" strike="noStrike" dirty="0">
                        <a:solidFill>
                          <a:srgbClr val="000000"/>
                        </a:solidFill>
                        <a:effectLst/>
                        <a:latin typeface="Calibri" panose="020F0502020204030204" pitchFamily="34" charset="0"/>
                      </a:endParaRPr>
                    </a:p>
                  </a:txBody>
                  <a:tcPr marL="7764" marR="7764" marT="7764" marB="0">
                    <a:solidFill>
                      <a:schemeClr val="accent2">
                        <a:lumMod val="40000"/>
                        <a:lumOff val="60000"/>
                      </a:schemeClr>
                    </a:solidFill>
                  </a:tcPr>
                </a:tc>
                <a:tc>
                  <a:txBody>
                    <a:bodyPr/>
                    <a:lstStyle/>
                    <a:p>
                      <a:pPr algn="ctr" fontAlgn="t"/>
                      <a:r>
                        <a:rPr lang="en-ZA" sz="1400" b="1" u="none" strike="noStrike">
                          <a:effectLst/>
                        </a:rPr>
                        <a:t>LAST DATE</a:t>
                      </a:r>
                      <a:endParaRPr lang="en-ZA" sz="1400" b="1" i="0" u="none" strike="noStrike">
                        <a:solidFill>
                          <a:srgbClr val="000000"/>
                        </a:solidFill>
                        <a:effectLst/>
                        <a:latin typeface="Calibri" panose="020F0502020204030204" pitchFamily="34" charset="0"/>
                      </a:endParaRPr>
                    </a:p>
                  </a:txBody>
                  <a:tcPr marL="7764" marR="7764" marT="7764" marB="0">
                    <a:solidFill>
                      <a:schemeClr val="accent2">
                        <a:lumMod val="40000"/>
                        <a:lumOff val="60000"/>
                      </a:schemeClr>
                    </a:solidFill>
                  </a:tcPr>
                </a:tc>
                <a:tc>
                  <a:txBody>
                    <a:bodyPr/>
                    <a:lstStyle/>
                    <a:p>
                      <a:pPr algn="ctr" fontAlgn="t"/>
                      <a:r>
                        <a:rPr lang="en-ZA" sz="1400" b="1" u="none" strike="noStrike" dirty="0">
                          <a:effectLst/>
                        </a:rPr>
                        <a:t> TOTAL AMOUNT PAID </a:t>
                      </a:r>
                      <a:endParaRPr lang="en-ZA" sz="1400" b="1" i="0" u="none" strike="noStrike" dirty="0">
                        <a:solidFill>
                          <a:srgbClr val="000000"/>
                        </a:solidFill>
                        <a:effectLst/>
                        <a:latin typeface="Calibri" panose="020F0502020204030204" pitchFamily="34" charset="0"/>
                      </a:endParaRPr>
                    </a:p>
                  </a:txBody>
                  <a:tcPr marL="7764" marR="7764" marT="7764" marB="0">
                    <a:solidFill>
                      <a:schemeClr val="accent2">
                        <a:lumMod val="40000"/>
                        <a:lumOff val="60000"/>
                      </a:schemeClr>
                    </a:solidFill>
                  </a:tcPr>
                </a:tc>
                <a:extLst>
                  <a:ext uri="{0D108BD9-81ED-4DB2-BD59-A6C34878D82A}">
                    <a16:rowId xmlns:a16="http://schemas.microsoft.com/office/drawing/2014/main" xmlns="" val="10000"/>
                  </a:ext>
                </a:extLst>
              </a:tr>
              <a:tr h="328857">
                <a:tc>
                  <a:txBody>
                    <a:bodyPr/>
                    <a:lstStyle/>
                    <a:p>
                      <a:pPr algn="l" fontAlgn="b"/>
                      <a:r>
                        <a:rPr lang="en-ZA" sz="1400" u="none" strike="noStrike" dirty="0">
                          <a:effectLst/>
                        </a:rPr>
                        <a:t>CAPE </a:t>
                      </a:r>
                      <a:r>
                        <a:rPr lang="en-ZA" sz="1400" u="none" strike="noStrike" dirty="0" smtClean="0">
                          <a:effectLst/>
                        </a:rPr>
                        <a:t>TOWN</a:t>
                      </a:r>
                    </a:p>
                    <a:p>
                      <a:pPr algn="l" fontAlgn="b"/>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a:effectLst/>
                        </a:rPr>
                        <a:t>HLUMANI WASTEMAN PTY LTD</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20JUN2006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20JUN2006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22 644,46 </a:t>
                      </a:r>
                      <a:endParaRPr lang="en-ZA" sz="1400" b="0" i="0" u="none" strike="noStrike" dirty="0">
                        <a:solidFill>
                          <a:srgbClr val="000000"/>
                        </a:solidFill>
                        <a:effectLst/>
                        <a:latin typeface="Calibri" panose="020F0502020204030204" pitchFamily="34" charset="0"/>
                      </a:endParaRPr>
                    </a:p>
                  </a:txBody>
                  <a:tcPr marL="7764" marR="7764" marT="7764" marB="0" anchor="b"/>
                </a:tc>
                <a:extLst>
                  <a:ext uri="{0D108BD9-81ED-4DB2-BD59-A6C34878D82A}">
                    <a16:rowId xmlns:a16="http://schemas.microsoft.com/office/drawing/2014/main" xmlns="" val="10001"/>
                  </a:ext>
                </a:extLst>
              </a:tr>
              <a:tr h="328857">
                <a:tc>
                  <a:txBody>
                    <a:bodyPr/>
                    <a:lstStyle/>
                    <a:p>
                      <a:pPr algn="l" fontAlgn="b"/>
                      <a:r>
                        <a:rPr lang="en-ZA" sz="1400" u="none" strike="noStrike">
                          <a:effectLst/>
                        </a:rPr>
                        <a:t>CAPE TOWN</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L D K INDUSTRIAL CC</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a:effectLst/>
                        </a:rPr>
                        <a:t>27JUN2006</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a:effectLst/>
                        </a:rPr>
                        <a:t>27JUN2006</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1 026,00 </a:t>
                      </a:r>
                      <a:endParaRPr lang="en-ZA" sz="1400" b="0" i="0" u="none" strike="noStrike" dirty="0">
                        <a:solidFill>
                          <a:srgbClr val="000000"/>
                        </a:solidFill>
                        <a:effectLst/>
                        <a:latin typeface="Calibri" panose="020F0502020204030204" pitchFamily="34" charset="0"/>
                      </a:endParaRPr>
                    </a:p>
                  </a:txBody>
                  <a:tcPr marL="7764" marR="7764" marT="7764" marB="0" anchor="b"/>
                </a:tc>
                <a:extLst>
                  <a:ext uri="{0D108BD9-81ED-4DB2-BD59-A6C34878D82A}">
                    <a16:rowId xmlns:a16="http://schemas.microsoft.com/office/drawing/2014/main" xmlns="" val="10002"/>
                  </a:ext>
                </a:extLst>
              </a:tr>
              <a:tr h="328857">
                <a:tc>
                  <a:txBody>
                    <a:bodyPr/>
                    <a:lstStyle/>
                    <a:p>
                      <a:pPr algn="l" fontAlgn="b"/>
                      <a:r>
                        <a:rPr lang="en-ZA" sz="1400" u="none" strike="noStrike">
                          <a:effectLst/>
                        </a:rPr>
                        <a:t>CAPE TOWN</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GREYSTONE TRADING 389 CC</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a:effectLst/>
                        </a:rPr>
                        <a:t>28JUL2006</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a:effectLst/>
                        </a:rPr>
                        <a:t>28JUL2006</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a:effectLst/>
                        </a:rPr>
                        <a:t>                              24 954,60 </a:t>
                      </a:r>
                      <a:endParaRPr lang="en-ZA" sz="1400" b="0" i="0" u="none" strike="noStrike">
                        <a:solidFill>
                          <a:srgbClr val="000000"/>
                        </a:solidFill>
                        <a:effectLst/>
                        <a:latin typeface="Calibri" panose="020F0502020204030204" pitchFamily="34" charset="0"/>
                      </a:endParaRPr>
                    </a:p>
                  </a:txBody>
                  <a:tcPr marL="7764" marR="7764" marT="7764" marB="0" anchor="b"/>
                </a:tc>
                <a:extLst>
                  <a:ext uri="{0D108BD9-81ED-4DB2-BD59-A6C34878D82A}">
                    <a16:rowId xmlns:a16="http://schemas.microsoft.com/office/drawing/2014/main" xmlns="" val="10003"/>
                  </a:ext>
                </a:extLst>
              </a:tr>
              <a:tr h="328857">
                <a:tc>
                  <a:txBody>
                    <a:bodyPr/>
                    <a:lstStyle/>
                    <a:p>
                      <a:pPr algn="l" fontAlgn="b"/>
                      <a:r>
                        <a:rPr lang="en-ZA" sz="1400" u="none" strike="noStrike" dirty="0" smtClean="0">
                          <a:effectLst/>
                        </a:rPr>
                        <a:t>PRETORIA</a:t>
                      </a:r>
                    </a:p>
                    <a:p>
                      <a:pPr algn="l" fontAlgn="b"/>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a:effectLst/>
                        </a:rPr>
                        <a:t>OKLAHOMA HOTEL STAND 1877</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de-DE" sz="1400" u="none" strike="noStrike" dirty="0">
                          <a:effectLst/>
                        </a:rPr>
                        <a:t>HAT H T SPECIALIST CC</a:t>
                      </a:r>
                      <a:endParaRPr lang="de-DE"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13SEP2007</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a:effectLst/>
                        </a:rPr>
                        <a:t>13SEP2007</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8 447,40 </a:t>
                      </a:r>
                      <a:endParaRPr lang="en-ZA" sz="1400" b="0" i="0" u="none" strike="noStrike" dirty="0">
                        <a:solidFill>
                          <a:srgbClr val="000000"/>
                        </a:solidFill>
                        <a:effectLst/>
                        <a:latin typeface="Calibri" panose="020F0502020204030204" pitchFamily="34" charset="0"/>
                      </a:endParaRPr>
                    </a:p>
                  </a:txBody>
                  <a:tcPr marL="7764" marR="7764" marT="7764" marB="0" anchor="b"/>
                </a:tc>
                <a:extLst>
                  <a:ext uri="{0D108BD9-81ED-4DB2-BD59-A6C34878D82A}">
                    <a16:rowId xmlns:a16="http://schemas.microsoft.com/office/drawing/2014/main" xmlns="" val="10004"/>
                  </a:ext>
                </a:extLst>
              </a:tr>
              <a:tr h="328857">
                <a:tc>
                  <a:txBody>
                    <a:bodyPr/>
                    <a:lstStyle/>
                    <a:p>
                      <a:pPr algn="l" fontAlgn="b"/>
                      <a:r>
                        <a:rPr lang="en-ZA" sz="1400" u="none" strike="noStrike" dirty="0">
                          <a:effectLst/>
                        </a:rPr>
                        <a:t>PRETORIA</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THIBAULT NAVARRE COMPLEX</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SUPREMEAIR (PTY) LTD</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20APR2006</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20APR2006</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59 409,20 </a:t>
                      </a:r>
                      <a:endParaRPr lang="en-ZA" sz="1400" b="0" i="0" u="none" strike="noStrike" dirty="0">
                        <a:solidFill>
                          <a:srgbClr val="FF0000"/>
                        </a:solidFill>
                        <a:effectLst/>
                        <a:latin typeface="Calibri" panose="020F0502020204030204" pitchFamily="34" charset="0"/>
                      </a:endParaRPr>
                    </a:p>
                  </a:txBody>
                  <a:tcPr marL="7764" marR="7764" marT="7764" marB="0" anchor="b"/>
                </a:tc>
                <a:extLst>
                  <a:ext uri="{0D108BD9-81ED-4DB2-BD59-A6C34878D82A}">
                    <a16:rowId xmlns:a16="http://schemas.microsoft.com/office/drawing/2014/main" xmlns="" val="10005"/>
                  </a:ext>
                </a:extLst>
              </a:tr>
              <a:tr h="328857">
                <a:tc>
                  <a:txBody>
                    <a:bodyPr/>
                    <a:lstStyle/>
                    <a:p>
                      <a:pPr algn="l" fontAlgn="b"/>
                      <a:r>
                        <a:rPr lang="en-ZA" sz="1400" u="none" strike="noStrike">
                          <a:effectLst/>
                        </a:rPr>
                        <a:t>PRETORIA</a:t>
                      </a:r>
                      <a:endParaRPr lang="en-ZA" sz="1400" b="0" i="0" u="none" strike="noStrike">
                        <a:solidFill>
                          <a:srgbClr val="FF0000"/>
                        </a:solidFill>
                        <a:effectLst/>
                        <a:latin typeface="Calibri" panose="020F0502020204030204" pitchFamily="34" charset="0"/>
                      </a:endParaRPr>
                    </a:p>
                  </a:txBody>
                  <a:tcPr marL="7764" marR="7764" marT="7764" marB="0" anchor="b"/>
                </a:tc>
                <a:tc>
                  <a:txBody>
                    <a:bodyPr/>
                    <a:lstStyle/>
                    <a:p>
                      <a:pPr algn="l" fontAlgn="b"/>
                      <a:r>
                        <a:rPr lang="en-ZA" sz="1400" u="none" strike="noStrike">
                          <a:effectLst/>
                        </a:rPr>
                        <a:t>THIBAULT NAVARRE COMPLEX</a:t>
                      </a:r>
                      <a:endParaRPr lang="en-ZA" sz="1400" b="0" i="0" u="none" strike="noStrike">
                        <a:solidFill>
                          <a:srgbClr val="FF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SUPREMEAIR (PTY) LTD</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a:effectLst/>
                        </a:rPr>
                        <a:t>25APR2006</a:t>
                      </a:r>
                      <a:endParaRPr lang="en-ZA" sz="1400" b="0" i="0" u="none" strike="noStrike">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25APR2006</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59 409,20 </a:t>
                      </a:r>
                      <a:endParaRPr lang="en-ZA" sz="1400" b="0" i="0" u="none" strike="noStrike" dirty="0">
                        <a:solidFill>
                          <a:srgbClr val="FF0000"/>
                        </a:solidFill>
                        <a:effectLst/>
                        <a:latin typeface="Calibri" panose="020F0502020204030204" pitchFamily="34" charset="0"/>
                      </a:endParaRPr>
                    </a:p>
                  </a:txBody>
                  <a:tcPr marL="7764" marR="7764" marT="7764" marB="0" anchor="b"/>
                </a:tc>
                <a:extLst>
                  <a:ext uri="{0D108BD9-81ED-4DB2-BD59-A6C34878D82A}">
                    <a16:rowId xmlns:a16="http://schemas.microsoft.com/office/drawing/2014/main" xmlns="" val="10006"/>
                  </a:ext>
                </a:extLst>
              </a:tr>
              <a:tr h="328857">
                <a:tc>
                  <a:txBody>
                    <a:bodyPr/>
                    <a:lstStyle/>
                    <a:p>
                      <a:pPr algn="l" fontAlgn="b"/>
                      <a:r>
                        <a:rPr lang="en-ZA" sz="1400" u="none" strike="noStrike" dirty="0">
                          <a:effectLst/>
                        </a:rPr>
                        <a:t>PRETORIA</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THIBAULT NAVARRE COMPLEX</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BATTERY CARE CC</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02MAY2006</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02MAY2006</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113 930,00 </a:t>
                      </a:r>
                      <a:endParaRPr lang="en-ZA" sz="1400" b="0" i="0" u="none" strike="noStrike" dirty="0">
                        <a:solidFill>
                          <a:srgbClr val="FF0000"/>
                        </a:solidFill>
                        <a:effectLst/>
                        <a:latin typeface="Calibri" panose="020F0502020204030204" pitchFamily="34" charset="0"/>
                      </a:endParaRPr>
                    </a:p>
                  </a:txBody>
                  <a:tcPr marL="7764" marR="7764" marT="7764" marB="0" anchor="b"/>
                </a:tc>
                <a:extLst>
                  <a:ext uri="{0D108BD9-81ED-4DB2-BD59-A6C34878D82A}">
                    <a16:rowId xmlns:a16="http://schemas.microsoft.com/office/drawing/2014/main" xmlns="" val="10007"/>
                  </a:ext>
                </a:extLst>
              </a:tr>
              <a:tr h="328857">
                <a:tc>
                  <a:txBody>
                    <a:bodyPr/>
                    <a:lstStyle/>
                    <a:p>
                      <a:pPr algn="l" fontAlgn="b"/>
                      <a:r>
                        <a:rPr lang="en-ZA" sz="1400" u="none" strike="noStrike">
                          <a:effectLst/>
                        </a:rPr>
                        <a:t>PRETORIA</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a:effectLst/>
                        </a:rPr>
                        <a:t>THIBAULT NAVARRE COMPLEX</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a:effectLst/>
                        </a:rPr>
                        <a:t>METSI CHEM (PTY) LTD</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22MAY2006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22MAY2006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a:effectLst/>
                        </a:rPr>
                        <a:t>                                   513,00 </a:t>
                      </a:r>
                      <a:endParaRPr lang="en-ZA" sz="1400" b="0" i="0" u="none" strike="noStrike">
                        <a:solidFill>
                          <a:srgbClr val="000000"/>
                        </a:solidFill>
                        <a:effectLst/>
                        <a:latin typeface="Calibri" panose="020F0502020204030204" pitchFamily="34" charset="0"/>
                      </a:endParaRPr>
                    </a:p>
                  </a:txBody>
                  <a:tcPr marL="7764" marR="7764" marT="7764" marB="0" anchor="b"/>
                </a:tc>
                <a:extLst>
                  <a:ext uri="{0D108BD9-81ED-4DB2-BD59-A6C34878D82A}">
                    <a16:rowId xmlns:a16="http://schemas.microsoft.com/office/drawing/2014/main" xmlns="" val="10008"/>
                  </a:ext>
                </a:extLst>
              </a:tr>
              <a:tr h="328857">
                <a:tc>
                  <a:txBody>
                    <a:bodyPr/>
                    <a:lstStyle/>
                    <a:p>
                      <a:pPr algn="l" fontAlgn="b"/>
                      <a:r>
                        <a:rPr lang="en-ZA" sz="1400" u="none" strike="noStrike">
                          <a:effectLst/>
                        </a:rPr>
                        <a:t>PRETORIA</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a:effectLst/>
                        </a:rPr>
                        <a:t>THIBAULT NAVARRE COMPLEX</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METSI CHEM (PTY) LTD</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09JUN2006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09JUN2006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a:effectLst/>
                        </a:rPr>
                        <a:t>                                   410,40 </a:t>
                      </a:r>
                      <a:endParaRPr lang="en-ZA" sz="1400" b="0" i="0" u="none" strike="noStrike">
                        <a:solidFill>
                          <a:srgbClr val="000000"/>
                        </a:solidFill>
                        <a:effectLst/>
                        <a:latin typeface="Calibri" panose="020F0502020204030204" pitchFamily="34" charset="0"/>
                      </a:endParaRPr>
                    </a:p>
                  </a:txBody>
                  <a:tcPr marL="7764" marR="7764" marT="7764" marB="0" anchor="b"/>
                </a:tc>
                <a:extLst>
                  <a:ext uri="{0D108BD9-81ED-4DB2-BD59-A6C34878D82A}">
                    <a16:rowId xmlns:a16="http://schemas.microsoft.com/office/drawing/2014/main" xmlns="" val="10009"/>
                  </a:ext>
                </a:extLst>
              </a:tr>
              <a:tr h="328857">
                <a:tc>
                  <a:txBody>
                    <a:bodyPr/>
                    <a:lstStyle/>
                    <a:p>
                      <a:pPr algn="l" fontAlgn="b"/>
                      <a:r>
                        <a:rPr lang="en-ZA" sz="1400" u="none" strike="noStrike">
                          <a:effectLst/>
                        </a:rPr>
                        <a:t>PRETORIA</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a:effectLst/>
                        </a:rPr>
                        <a:t>THIBAULT NAVARRE COMPLEX</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s-ES" sz="1400" u="none" strike="noStrike" dirty="0">
                          <a:effectLst/>
                        </a:rPr>
                        <a:t>D &amp; F DIESEL FUEL SERVICES CC</a:t>
                      </a:r>
                      <a:endParaRPr lang="es-ES"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15JUN2006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10SEP2007</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1 740,00 </a:t>
                      </a:r>
                      <a:endParaRPr lang="en-ZA" sz="1400" b="0" i="0" u="none" strike="noStrike" dirty="0">
                        <a:solidFill>
                          <a:srgbClr val="000000"/>
                        </a:solidFill>
                        <a:effectLst/>
                        <a:latin typeface="Calibri" panose="020F0502020204030204" pitchFamily="34" charset="0"/>
                      </a:endParaRPr>
                    </a:p>
                  </a:txBody>
                  <a:tcPr marL="7764" marR="7764" marT="7764" marB="0" anchor="b"/>
                </a:tc>
                <a:extLst>
                  <a:ext uri="{0D108BD9-81ED-4DB2-BD59-A6C34878D82A}">
                    <a16:rowId xmlns:a16="http://schemas.microsoft.com/office/drawing/2014/main" xmlns="" val="10010"/>
                  </a:ext>
                </a:extLst>
              </a:tr>
              <a:tr h="415677">
                <a:tc>
                  <a:txBody>
                    <a:bodyPr/>
                    <a:lstStyle/>
                    <a:p>
                      <a:pPr algn="l" fontAlgn="b"/>
                      <a:r>
                        <a:rPr lang="en-ZA" sz="1400" u="none" strike="noStrike">
                          <a:effectLst/>
                        </a:rPr>
                        <a:t>PRETORIA</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a:effectLst/>
                        </a:rPr>
                        <a:t>THIBAULT NAVARRE COMPLEX</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s-ES" sz="1400" u="none" strike="noStrike" dirty="0">
                          <a:effectLst/>
                        </a:rPr>
                        <a:t>D &amp; F DIESEL FUEL SERVICES CC</a:t>
                      </a:r>
                      <a:endParaRPr lang="es-ES"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13JUL2006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28JUL2006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1 160,00 </a:t>
                      </a:r>
                      <a:endParaRPr lang="en-ZA" sz="1400" b="0" i="0" u="none" strike="noStrike" dirty="0">
                        <a:solidFill>
                          <a:srgbClr val="000000"/>
                        </a:solidFill>
                        <a:effectLst/>
                        <a:latin typeface="Calibri" panose="020F0502020204030204" pitchFamily="34" charset="0"/>
                      </a:endParaRPr>
                    </a:p>
                  </a:txBody>
                  <a:tcPr marL="7764" marR="7764" marT="7764" marB="0" anchor="b"/>
                </a:tc>
                <a:extLst>
                  <a:ext uri="{0D108BD9-81ED-4DB2-BD59-A6C34878D82A}">
                    <a16:rowId xmlns:a16="http://schemas.microsoft.com/office/drawing/2014/main" xmlns="" val="10011"/>
                  </a:ext>
                </a:extLst>
              </a:tr>
              <a:tr h="328857">
                <a:tc>
                  <a:txBody>
                    <a:bodyPr/>
                    <a:lstStyle/>
                    <a:p>
                      <a:pPr algn="l" fontAlgn="b"/>
                      <a:r>
                        <a:rPr lang="en-ZA" sz="1400" u="none" strike="noStrike" dirty="0">
                          <a:effectLst/>
                        </a:rPr>
                        <a:t>PRETORIA</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THIBAULT NAVARRE COMPLEX</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BATTERY CARE CC</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25JUL2006</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07MAY2007</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318 613,99 </a:t>
                      </a:r>
                      <a:endParaRPr lang="en-ZA" sz="1400" b="0" i="0" u="none" strike="noStrike" dirty="0">
                        <a:solidFill>
                          <a:srgbClr val="FF0000"/>
                        </a:solidFill>
                        <a:effectLst/>
                        <a:latin typeface="Calibri" panose="020F0502020204030204" pitchFamily="34" charset="0"/>
                      </a:endParaRPr>
                    </a:p>
                  </a:txBody>
                  <a:tcPr marL="7764" marR="7764" marT="7764" marB="0" anchor="b"/>
                </a:tc>
                <a:extLst>
                  <a:ext uri="{0D108BD9-81ED-4DB2-BD59-A6C34878D82A}">
                    <a16:rowId xmlns:a16="http://schemas.microsoft.com/office/drawing/2014/main" xmlns="" val="10012"/>
                  </a:ext>
                </a:extLst>
              </a:tr>
              <a:tr h="328857">
                <a:tc>
                  <a:txBody>
                    <a:bodyPr/>
                    <a:lstStyle/>
                    <a:p>
                      <a:pPr algn="l" fontAlgn="b"/>
                      <a:r>
                        <a:rPr lang="en-ZA" sz="1400" u="none" strike="noStrike">
                          <a:effectLst/>
                        </a:rPr>
                        <a:t>PRETORIA</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a:effectLst/>
                        </a:rPr>
                        <a:t>THIBAULT NAVARRE COMPLEX</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SUPREMEAIR (PTY) LTD</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31JUL2006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15AUG2006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131 925,03 </a:t>
                      </a:r>
                      <a:endParaRPr lang="en-ZA" sz="1400" b="0" i="0" u="none" strike="noStrike" dirty="0">
                        <a:solidFill>
                          <a:srgbClr val="000000"/>
                        </a:solidFill>
                        <a:effectLst/>
                        <a:latin typeface="Calibri" panose="020F0502020204030204" pitchFamily="34" charset="0"/>
                      </a:endParaRPr>
                    </a:p>
                  </a:txBody>
                  <a:tcPr marL="7764" marR="7764" marT="7764" marB="0" anchor="b"/>
                </a:tc>
                <a:extLst>
                  <a:ext uri="{0D108BD9-81ED-4DB2-BD59-A6C34878D82A}">
                    <a16:rowId xmlns:a16="http://schemas.microsoft.com/office/drawing/2014/main" xmlns="" val="10013"/>
                  </a:ext>
                </a:extLst>
              </a:tr>
              <a:tr h="328857">
                <a:tc>
                  <a:txBody>
                    <a:bodyPr/>
                    <a:lstStyle/>
                    <a:p>
                      <a:pPr algn="l" fontAlgn="b"/>
                      <a:r>
                        <a:rPr lang="en-ZA" sz="1400" u="none" strike="noStrike">
                          <a:effectLst/>
                        </a:rPr>
                        <a:t>PRETORIA</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a:effectLst/>
                        </a:rPr>
                        <a:t>THIBAULT NAVARRE COMPLEX</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s-ES" sz="1400" u="none" strike="noStrike">
                          <a:effectLst/>
                        </a:rPr>
                        <a:t>D &amp; F DIESEL FUEL SERVICES CC</a:t>
                      </a:r>
                      <a:endParaRPr lang="es-ES" sz="1400" b="0" i="0" u="none" strike="noStrike">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a:effectLst/>
                        </a:rPr>
                        <a:t>06OCT2006</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07MAR2008</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79 306,54 </a:t>
                      </a:r>
                      <a:endParaRPr lang="en-ZA" sz="1400" b="0" i="0" u="none" strike="noStrike" dirty="0">
                        <a:solidFill>
                          <a:srgbClr val="000000"/>
                        </a:solidFill>
                        <a:effectLst/>
                        <a:latin typeface="Calibri" panose="020F0502020204030204" pitchFamily="34" charset="0"/>
                      </a:endParaRPr>
                    </a:p>
                  </a:txBody>
                  <a:tcPr marL="7764" marR="7764" marT="7764" marB="0" anchor="b"/>
                </a:tc>
                <a:extLst>
                  <a:ext uri="{0D108BD9-81ED-4DB2-BD59-A6C34878D82A}">
                    <a16:rowId xmlns:a16="http://schemas.microsoft.com/office/drawing/2014/main" xmlns="" val="10014"/>
                  </a:ext>
                </a:extLst>
              </a:tr>
              <a:tr h="328857">
                <a:tc>
                  <a:txBody>
                    <a:bodyPr/>
                    <a:lstStyle/>
                    <a:p>
                      <a:pPr algn="l" fontAlgn="b"/>
                      <a:r>
                        <a:rPr lang="en-ZA" sz="1400" u="none" strike="noStrike" dirty="0">
                          <a:effectLst/>
                        </a:rPr>
                        <a:t>PRETORIA</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THIBAULT NAVARRE COMPLEX</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BATTERY CARE CC</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23NOV2006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23NOV2006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132 886,68 </a:t>
                      </a:r>
                      <a:endParaRPr lang="en-ZA" sz="1400" b="0" i="0" u="none" strike="noStrike" dirty="0">
                        <a:solidFill>
                          <a:srgbClr val="000000"/>
                        </a:solidFill>
                        <a:effectLst/>
                        <a:latin typeface="Calibri" panose="020F0502020204030204" pitchFamily="34" charset="0"/>
                      </a:endParaRPr>
                    </a:p>
                  </a:txBody>
                  <a:tcPr marL="7764" marR="7764" marT="7764" marB="0" anchor="b"/>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xmlns="" val="41365638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54</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Unscheduled Maintenance: </a:t>
            </a:r>
          </a:p>
          <a:p>
            <a:r>
              <a:rPr lang="en-ZA" sz="2400" b="1" dirty="0" smtClean="0">
                <a:solidFill>
                  <a:schemeClr val="bg1"/>
                </a:solidFill>
                <a:latin typeface="+mn-lt"/>
                <a:ea typeface="Tahoma" pitchFamily="34" charset="0"/>
              </a:rPr>
              <a:t>Frequency Of Payments</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3"/>
          <p:cNvGraphicFramePr>
            <a:graphicFrameLocks/>
          </p:cNvGraphicFramePr>
          <p:nvPr>
            <p:extLst>
              <p:ext uri="{D42A27DB-BD31-4B8C-83A1-F6EECF244321}">
                <p14:modId xmlns:p14="http://schemas.microsoft.com/office/powerpoint/2010/main" xmlns="" val="334273318"/>
              </p:ext>
            </p:extLst>
          </p:nvPr>
        </p:nvGraphicFramePr>
        <p:xfrm>
          <a:off x="228602" y="855954"/>
          <a:ext cx="11734799" cy="5410205"/>
        </p:xfrm>
        <a:graphic>
          <a:graphicData uri="http://schemas.openxmlformats.org/drawingml/2006/table">
            <a:tbl>
              <a:tblPr>
                <a:tableStyleId>{5DA37D80-6434-44D0-A028-1B22A696006F}</a:tableStyleId>
              </a:tblPr>
              <a:tblGrid>
                <a:gridCol w="2362198">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1346640">
                  <a:extLst>
                    <a:ext uri="{9D8B030D-6E8A-4147-A177-3AD203B41FA5}">
                      <a16:colId xmlns:a16="http://schemas.microsoft.com/office/drawing/2014/main" xmlns="" val="20003"/>
                    </a:ext>
                  </a:extLst>
                </a:gridCol>
                <a:gridCol w="386073">
                  <a:extLst>
                    <a:ext uri="{9D8B030D-6E8A-4147-A177-3AD203B41FA5}">
                      <a16:colId xmlns:a16="http://schemas.microsoft.com/office/drawing/2014/main" xmlns="" val="20004"/>
                    </a:ext>
                  </a:extLst>
                </a:gridCol>
                <a:gridCol w="2001087">
                  <a:extLst>
                    <a:ext uri="{9D8B030D-6E8A-4147-A177-3AD203B41FA5}">
                      <a16:colId xmlns:a16="http://schemas.microsoft.com/office/drawing/2014/main" xmlns="" val="20005"/>
                    </a:ext>
                  </a:extLst>
                </a:gridCol>
                <a:gridCol w="1052350">
                  <a:extLst>
                    <a:ext uri="{9D8B030D-6E8A-4147-A177-3AD203B41FA5}">
                      <a16:colId xmlns:a16="http://schemas.microsoft.com/office/drawing/2014/main" xmlns="" val="20006"/>
                    </a:ext>
                  </a:extLst>
                </a:gridCol>
                <a:gridCol w="910459">
                  <a:extLst>
                    <a:ext uri="{9D8B030D-6E8A-4147-A177-3AD203B41FA5}">
                      <a16:colId xmlns:a16="http://schemas.microsoft.com/office/drawing/2014/main" xmlns="" val="20007"/>
                    </a:ext>
                  </a:extLst>
                </a:gridCol>
                <a:gridCol w="1618592">
                  <a:extLst>
                    <a:ext uri="{9D8B030D-6E8A-4147-A177-3AD203B41FA5}">
                      <a16:colId xmlns:a16="http://schemas.microsoft.com/office/drawing/2014/main" xmlns="" val="20008"/>
                    </a:ext>
                  </a:extLst>
                </a:gridCol>
              </a:tblGrid>
              <a:tr h="187256">
                <a:tc gridSpan="4">
                  <a:txBody>
                    <a:bodyPr/>
                    <a:lstStyle/>
                    <a:p>
                      <a:pPr algn="ctr" fontAlgn="b"/>
                      <a:r>
                        <a:rPr lang="en-ZA" sz="1100" b="1" u="none" strike="noStrike" dirty="0">
                          <a:effectLst/>
                        </a:rPr>
                        <a:t>10 YEAR PERIOD</a:t>
                      </a:r>
                      <a:endParaRPr lang="en-ZA" sz="1100" b="1"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b"/>
                      <a:endParaRPr lang="en-ZA" sz="1100" b="1"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gridSpan="4">
                  <a:txBody>
                    <a:bodyPr/>
                    <a:lstStyle/>
                    <a:p>
                      <a:pPr algn="ctr" fontAlgn="b"/>
                      <a:r>
                        <a:rPr lang="en-ZA" sz="1100" b="1" u="none" strike="noStrike" dirty="0">
                          <a:effectLst/>
                        </a:rPr>
                        <a:t>3 YEAR PERIOD</a:t>
                      </a:r>
                      <a:endParaRPr lang="en-ZA" sz="1100" b="1"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42909">
                <a:tc>
                  <a:txBody>
                    <a:bodyPr/>
                    <a:lstStyle/>
                    <a:p>
                      <a:pPr algn="ctr" fontAlgn="b"/>
                      <a:r>
                        <a:rPr lang="en-ZA" sz="1100" b="1" u="none" strike="noStrike" dirty="0">
                          <a:effectLst/>
                        </a:rPr>
                        <a:t>SUPPLIER NAME</a:t>
                      </a:r>
                      <a:endParaRPr lang="en-ZA" sz="1100" b="1" i="0" u="none" strike="noStrike" dirty="0">
                        <a:solidFill>
                          <a:srgbClr val="000000"/>
                        </a:solidFill>
                        <a:effectLst/>
                        <a:latin typeface="Calibri" panose="020F0502020204030204" pitchFamily="34" charset="0"/>
                      </a:endParaRPr>
                    </a:p>
                  </a:txBody>
                  <a:tcPr marL="6247" marR="6247" marT="6247" marB="0" anchor="b"/>
                </a:tc>
                <a:tc>
                  <a:txBody>
                    <a:bodyPr/>
                    <a:lstStyle/>
                    <a:p>
                      <a:pPr algn="ctr" fontAlgn="b"/>
                      <a:r>
                        <a:rPr lang="en-ZA" sz="1100" b="1" u="none" strike="noStrike" dirty="0">
                          <a:effectLst/>
                        </a:rPr>
                        <a:t>REGION NAME</a:t>
                      </a:r>
                      <a:endParaRPr lang="en-ZA" sz="1100" b="1" i="0" u="none" strike="noStrike" dirty="0">
                        <a:solidFill>
                          <a:srgbClr val="000000"/>
                        </a:solidFill>
                        <a:effectLst/>
                        <a:latin typeface="Calibri" panose="020F0502020204030204" pitchFamily="34" charset="0"/>
                      </a:endParaRPr>
                    </a:p>
                  </a:txBody>
                  <a:tcPr marL="6247" marR="6247" marT="6247" marB="0" anchor="b"/>
                </a:tc>
                <a:tc>
                  <a:txBody>
                    <a:bodyPr/>
                    <a:lstStyle/>
                    <a:p>
                      <a:pPr algn="ctr" fontAlgn="b"/>
                      <a:r>
                        <a:rPr lang="en-ZA" sz="1100" b="1" u="none" strike="noStrike" dirty="0">
                          <a:effectLst/>
                        </a:rPr>
                        <a:t>NUMBER OF PAYMENTS</a:t>
                      </a:r>
                      <a:endParaRPr lang="en-ZA" sz="1100" b="1" i="0" u="none" strike="noStrike" dirty="0">
                        <a:solidFill>
                          <a:srgbClr val="000000"/>
                        </a:solidFill>
                        <a:effectLst/>
                        <a:latin typeface="Calibri" panose="020F0502020204030204" pitchFamily="34" charset="0"/>
                      </a:endParaRPr>
                    </a:p>
                  </a:txBody>
                  <a:tcPr marL="6247" marR="6247" marT="6247" marB="0" anchor="b"/>
                </a:tc>
                <a:tc>
                  <a:txBody>
                    <a:bodyPr/>
                    <a:lstStyle/>
                    <a:p>
                      <a:pPr algn="ctr" fontAlgn="b"/>
                      <a:r>
                        <a:rPr lang="en-ZA" sz="1100" b="1" u="none" strike="noStrike" dirty="0">
                          <a:effectLst/>
                        </a:rPr>
                        <a:t> TOTAL AMOUNT </a:t>
                      </a:r>
                      <a:endParaRPr lang="en-ZA" sz="1100" b="1" i="0" u="none" strike="noStrike" dirty="0">
                        <a:solidFill>
                          <a:srgbClr val="000000"/>
                        </a:solidFill>
                        <a:effectLst/>
                        <a:latin typeface="Calibri" panose="020F0502020204030204" pitchFamily="34" charset="0"/>
                      </a:endParaRPr>
                    </a:p>
                  </a:txBody>
                  <a:tcPr marL="6247" marR="6247" marT="6247" marB="0" anchor="b"/>
                </a:tc>
                <a:tc>
                  <a:txBody>
                    <a:bodyPr/>
                    <a:lstStyle/>
                    <a:p>
                      <a:pPr algn="ctr" fontAlgn="b"/>
                      <a:endParaRPr lang="en-ZA" sz="1100" b="1"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ctr" fontAlgn="b"/>
                      <a:r>
                        <a:rPr lang="en-ZA" sz="1100" b="1" u="none" strike="noStrike" dirty="0">
                          <a:effectLst/>
                        </a:rPr>
                        <a:t>SUPPLIER NAME</a:t>
                      </a:r>
                      <a:endParaRPr lang="en-ZA" sz="1100" b="1" i="0" u="none" strike="noStrike" dirty="0">
                        <a:solidFill>
                          <a:srgbClr val="000000"/>
                        </a:solidFill>
                        <a:effectLst/>
                        <a:latin typeface="Calibri" panose="020F0502020204030204" pitchFamily="34" charset="0"/>
                      </a:endParaRPr>
                    </a:p>
                  </a:txBody>
                  <a:tcPr marL="6247" marR="6247" marT="6247" marB="0" anchor="b"/>
                </a:tc>
                <a:tc>
                  <a:txBody>
                    <a:bodyPr/>
                    <a:lstStyle/>
                    <a:p>
                      <a:pPr algn="ctr" fontAlgn="b"/>
                      <a:r>
                        <a:rPr lang="en-ZA" sz="1100" b="1" u="none" strike="noStrike" dirty="0">
                          <a:effectLst/>
                        </a:rPr>
                        <a:t>REGION NAME</a:t>
                      </a:r>
                      <a:endParaRPr lang="en-ZA" sz="1100" b="1" i="0" u="none" strike="noStrike" dirty="0">
                        <a:solidFill>
                          <a:srgbClr val="000000"/>
                        </a:solidFill>
                        <a:effectLst/>
                        <a:latin typeface="Calibri" panose="020F0502020204030204" pitchFamily="34" charset="0"/>
                      </a:endParaRPr>
                    </a:p>
                  </a:txBody>
                  <a:tcPr marL="6247" marR="6247" marT="6247" marB="0" anchor="b"/>
                </a:tc>
                <a:tc>
                  <a:txBody>
                    <a:bodyPr/>
                    <a:lstStyle/>
                    <a:p>
                      <a:pPr algn="ctr" fontAlgn="b"/>
                      <a:r>
                        <a:rPr lang="en-ZA" sz="1100" b="1" u="none" strike="noStrike" dirty="0">
                          <a:effectLst/>
                        </a:rPr>
                        <a:t>NUMBER OF PAYMENTS</a:t>
                      </a:r>
                      <a:endParaRPr lang="en-ZA" sz="1100" b="1" i="0" u="none" strike="noStrike" dirty="0">
                        <a:solidFill>
                          <a:srgbClr val="000000"/>
                        </a:solidFill>
                        <a:effectLst/>
                        <a:latin typeface="Calibri" panose="020F0502020204030204" pitchFamily="34" charset="0"/>
                      </a:endParaRPr>
                    </a:p>
                  </a:txBody>
                  <a:tcPr marL="6247" marR="6247" marT="6247" marB="0" anchor="b"/>
                </a:tc>
                <a:tc>
                  <a:txBody>
                    <a:bodyPr/>
                    <a:lstStyle/>
                    <a:p>
                      <a:pPr algn="ctr" fontAlgn="b"/>
                      <a:r>
                        <a:rPr lang="en-ZA" sz="1100" b="1" u="none" strike="noStrike" dirty="0">
                          <a:effectLst/>
                        </a:rPr>
                        <a:t> TOTAL AMOUNT </a:t>
                      </a:r>
                      <a:endParaRPr lang="en-ZA" sz="1100" b="1"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a16="http://schemas.microsoft.com/office/drawing/2014/main" xmlns="" val="10001"/>
                  </a:ext>
                </a:extLst>
              </a:tr>
              <a:tr h="338934">
                <a:tc>
                  <a:txBody>
                    <a:bodyPr/>
                    <a:lstStyle/>
                    <a:p>
                      <a:pPr algn="l" fontAlgn="b"/>
                      <a:r>
                        <a:rPr lang="en-ZA" sz="1100" u="none" strike="noStrike">
                          <a:effectLst/>
                        </a:rPr>
                        <a:t>1ST GEAR TRADING 177 CC T/A ST</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CAPE TOWN</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16973</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240 706 122,67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a:effectLst/>
                        </a:rPr>
                        <a:t>1ST GEAR TRADING 177 CC T/A ST</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CAPE TOWN</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8302</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135 144 334,68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a16="http://schemas.microsoft.com/office/drawing/2014/main" xmlns="" val="10002"/>
                  </a:ext>
                </a:extLst>
              </a:tr>
              <a:tr h="408331">
                <a:tc>
                  <a:txBody>
                    <a:bodyPr/>
                    <a:lstStyle/>
                    <a:p>
                      <a:pPr algn="l" fontAlgn="b"/>
                      <a:r>
                        <a:rPr lang="de-DE" sz="1100" u="none" strike="noStrike" dirty="0">
                          <a:effectLst/>
                        </a:rPr>
                        <a:t>HAT H T SPECIALIST CC</a:t>
                      </a:r>
                      <a:endParaRPr lang="de-DE"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POLOKWANE</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4596</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40 468 100,63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SHANAAZ AND MEZAAN PLUMBING AN</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CAPE TOWN</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5368</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81 951 569,34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a16="http://schemas.microsoft.com/office/drawing/2014/main" xmlns="" val="10003"/>
                  </a:ext>
                </a:extLst>
              </a:tr>
              <a:tr h="338934">
                <a:tc>
                  <a:txBody>
                    <a:bodyPr/>
                    <a:lstStyle/>
                    <a:p>
                      <a:pPr algn="l" fontAlgn="b"/>
                      <a:r>
                        <a:rPr lang="de-DE" sz="1100" u="none" strike="noStrike" dirty="0">
                          <a:effectLst/>
                        </a:rPr>
                        <a:t>HAT H T SPECIALIST CC</a:t>
                      </a:r>
                      <a:endParaRPr lang="de-DE"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PRETORIA</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10787</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138 029 682,47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KROUCAMP PLUMBERS CC.</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CAPE TOWN</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3447</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56 419 093,20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a16="http://schemas.microsoft.com/office/drawing/2014/main" xmlns="" val="10004"/>
                  </a:ext>
                </a:extLst>
              </a:tr>
              <a:tr h="338934">
                <a:tc>
                  <a:txBody>
                    <a:bodyPr/>
                    <a:lstStyle/>
                    <a:p>
                      <a:pPr algn="l" fontAlgn="b"/>
                      <a:r>
                        <a:rPr lang="en-ZA" sz="1100" u="none" strike="noStrike" dirty="0">
                          <a:effectLst/>
                        </a:rPr>
                        <a:t>PEST RELIEVERS (40)</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CAPE TOWN</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14116</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7 169 823,02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ANIL M JESSA CC</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CAPE TOWN</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3127</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34 882 068,22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a16="http://schemas.microsoft.com/office/drawing/2014/main" xmlns="" val="10005"/>
                  </a:ext>
                </a:extLst>
              </a:tr>
              <a:tr h="273753">
                <a:tc>
                  <a:txBody>
                    <a:bodyPr/>
                    <a:lstStyle/>
                    <a:p>
                      <a:pPr algn="l" fontAlgn="b"/>
                      <a:r>
                        <a:rPr lang="en-ZA" sz="1100" u="none" strike="noStrike">
                          <a:effectLst/>
                        </a:rPr>
                        <a:t>SUPERFECTA TRADING 209 CC</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JOHANNESBURG</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3682</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66 948 295,12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ROY'S OIL AND GAS CC</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CAPE TOWN</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2850</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51 713 229,43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a16="http://schemas.microsoft.com/office/drawing/2014/main" xmlns="" val="10006"/>
                  </a:ext>
                </a:extLst>
              </a:tr>
              <a:tr h="338934">
                <a:tc>
                  <a:txBody>
                    <a:bodyPr/>
                    <a:lstStyle/>
                    <a:p>
                      <a:pPr algn="l" fontAlgn="b"/>
                      <a:r>
                        <a:rPr lang="en-ZA" sz="1100" u="none" strike="noStrike">
                          <a:effectLst/>
                        </a:rPr>
                        <a:t>SUPERFECTA TRADING 209 CC</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PRETORIA</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2456</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102 891 229,89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JASAIR PTY LTD</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JOHANNESBURG</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2697</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25 888 624,71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a16="http://schemas.microsoft.com/office/drawing/2014/main" xmlns="" val="10007"/>
                  </a:ext>
                </a:extLst>
              </a:tr>
              <a:tr h="408331">
                <a:tc>
                  <a:txBody>
                    <a:bodyPr/>
                    <a:lstStyle/>
                    <a:p>
                      <a:pPr algn="l" fontAlgn="b"/>
                      <a:r>
                        <a:rPr lang="en-ZA" sz="1100" u="none" strike="noStrike">
                          <a:effectLst/>
                        </a:rPr>
                        <a:t>SHANAAZ AND MEZAAN PLUMBING AN</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CAPE TOWN</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5763</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89 070 127,47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NO FEAR SYSTEMS CC</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CAPE TOWN</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2213</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32 620 481,89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a16="http://schemas.microsoft.com/office/drawing/2014/main" xmlns="" val="10008"/>
                  </a:ext>
                </a:extLst>
              </a:tr>
              <a:tr h="273753">
                <a:tc>
                  <a:txBody>
                    <a:bodyPr/>
                    <a:lstStyle/>
                    <a:p>
                      <a:pPr algn="l" fontAlgn="b"/>
                      <a:r>
                        <a:rPr lang="en-ZA" sz="1100" u="none" strike="noStrike">
                          <a:effectLst/>
                        </a:rPr>
                        <a:t>ELECTRIM CONTROL SYSTEMS CC</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PRETORIA</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5635</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27 004 112,72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HENVEN VERKOELING BK</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POLOKWANE</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2101</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20 745 362,14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a16="http://schemas.microsoft.com/office/drawing/2014/main" xmlns="" val="10009"/>
                  </a:ext>
                </a:extLst>
              </a:tr>
              <a:tr h="338934">
                <a:tc>
                  <a:txBody>
                    <a:bodyPr/>
                    <a:lstStyle/>
                    <a:p>
                      <a:pPr algn="l" fontAlgn="b"/>
                      <a:r>
                        <a:rPr lang="en-ZA" sz="1100" u="none" strike="noStrike">
                          <a:effectLst/>
                        </a:rPr>
                        <a:t>MMAMONIBOLLA TRADING CC</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NELSPRUIT</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1</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17 469,37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INYAMEKO TRADING 1442 CC</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CAPE TOWN</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1978</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52 877 674,94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a16="http://schemas.microsoft.com/office/drawing/2014/main" xmlns="" val="10010"/>
                  </a:ext>
                </a:extLst>
              </a:tr>
              <a:tr h="273753">
                <a:tc>
                  <a:txBody>
                    <a:bodyPr/>
                    <a:lstStyle/>
                    <a:p>
                      <a:pPr algn="l" fontAlgn="b"/>
                      <a:r>
                        <a:rPr lang="en-ZA" sz="1100" u="none" strike="noStrike">
                          <a:effectLst/>
                        </a:rPr>
                        <a:t>MMAMONIBOLLA TRADING CC</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POLOKWANE</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5388</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31 059 288,48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a16="http://schemas.microsoft.com/office/drawing/2014/main" xmlns="" val="10011"/>
                  </a:ext>
                </a:extLst>
              </a:tr>
              <a:tr h="273753">
                <a:tc>
                  <a:txBody>
                    <a:bodyPr/>
                    <a:lstStyle/>
                    <a:p>
                      <a:pPr algn="l" fontAlgn="b"/>
                      <a:r>
                        <a:rPr lang="en-ZA" sz="1100" u="none" strike="noStrike">
                          <a:effectLst/>
                        </a:rPr>
                        <a:t>WESTPRO FLUID HANDLING SYSTEMS</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CAPE TOWN</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5367</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66 807 492,99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a16="http://schemas.microsoft.com/office/drawing/2014/main" xmlns="" val="10012"/>
                  </a:ext>
                </a:extLst>
              </a:tr>
              <a:tr h="273753">
                <a:tc>
                  <a:txBody>
                    <a:bodyPr/>
                    <a:lstStyle/>
                    <a:p>
                      <a:pPr algn="l" fontAlgn="b"/>
                      <a:r>
                        <a:rPr lang="en-ZA" sz="1100" u="none" strike="noStrike">
                          <a:effectLst/>
                        </a:rPr>
                        <a:t>JASAIR PTY LTD</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JOHANNESBURG</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5359</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44 305 657,83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a16="http://schemas.microsoft.com/office/drawing/2014/main" xmlns="" val="10013"/>
                  </a:ext>
                </a:extLst>
              </a:tr>
              <a:tr h="273753">
                <a:tc>
                  <a:txBody>
                    <a:bodyPr/>
                    <a:lstStyle/>
                    <a:p>
                      <a:pPr algn="l" fontAlgn="b"/>
                      <a:r>
                        <a:rPr lang="es-ES" sz="1100" u="none" strike="noStrike">
                          <a:effectLst/>
                        </a:rPr>
                        <a:t>D &amp; F DIESEL FUEL SERVICES CC</a:t>
                      </a:r>
                      <a:endParaRPr lang="es-ES"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PRETORIA</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5186</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27 219 863,18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a16="http://schemas.microsoft.com/office/drawing/2014/main" xmlns="" val="10014"/>
                  </a:ext>
                </a:extLst>
              </a:tr>
              <a:tr h="187256">
                <a:tc>
                  <a:txBody>
                    <a:bodyPr/>
                    <a:lstStyle/>
                    <a:p>
                      <a:pPr algn="l" fontAlgn="b"/>
                      <a:r>
                        <a:rPr lang="en-ZA" sz="1100" u="none" strike="noStrike">
                          <a:effectLst/>
                        </a:rPr>
                        <a:t>L D K INDUSTRIAL CC</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CAPE TOWN</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4963</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19 588 184,04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a16="http://schemas.microsoft.com/office/drawing/2014/main" xmlns="" val="10015"/>
                  </a:ext>
                </a:extLst>
              </a:tr>
              <a:tr h="338934">
                <a:tc>
                  <a:txBody>
                    <a:bodyPr/>
                    <a:lstStyle/>
                    <a:p>
                      <a:pPr algn="l" fontAlgn="b"/>
                      <a:r>
                        <a:rPr lang="en-ZA" sz="1400" b="1" u="none" strike="noStrike" dirty="0">
                          <a:effectLst/>
                        </a:rPr>
                        <a:t>Grand Total</a:t>
                      </a:r>
                      <a:endParaRPr lang="en-ZA" sz="1400" b="1" i="0" u="none" strike="noStrike" dirty="0">
                        <a:solidFill>
                          <a:srgbClr val="000000"/>
                        </a:solidFill>
                        <a:effectLst/>
                        <a:latin typeface="Calibri" panose="020F0502020204030204" pitchFamily="34" charset="0"/>
                      </a:endParaRPr>
                    </a:p>
                  </a:txBody>
                  <a:tcPr marL="6247" marR="6247" marT="6247" marB="0" anchor="b">
                    <a:solidFill>
                      <a:schemeClr val="accent2"/>
                    </a:solidFill>
                  </a:tcPr>
                </a:tc>
                <a:tc>
                  <a:txBody>
                    <a:bodyPr/>
                    <a:lstStyle/>
                    <a:p>
                      <a:pPr algn="l"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6247" marR="6247" marT="6247" marB="0" anchor="b">
                    <a:solidFill>
                      <a:schemeClr val="accent2"/>
                    </a:solidFill>
                  </a:tcPr>
                </a:tc>
                <a:tc>
                  <a:txBody>
                    <a:bodyPr/>
                    <a:lstStyle/>
                    <a:p>
                      <a:pPr algn="r" fontAlgn="b"/>
                      <a:r>
                        <a:rPr lang="en-ZA" sz="1400" b="1" u="none" strike="noStrike" dirty="0">
                          <a:effectLst/>
                        </a:rPr>
                        <a:t>90272</a:t>
                      </a:r>
                      <a:endParaRPr lang="en-ZA" sz="1400" b="1" i="0" u="none" strike="noStrike" dirty="0">
                        <a:solidFill>
                          <a:srgbClr val="000000"/>
                        </a:solidFill>
                        <a:effectLst/>
                        <a:latin typeface="Calibri" panose="020F0502020204030204" pitchFamily="34" charset="0"/>
                      </a:endParaRPr>
                    </a:p>
                  </a:txBody>
                  <a:tcPr marL="6247" marR="6247" marT="6247" marB="0" anchor="b">
                    <a:solidFill>
                      <a:schemeClr val="accent2"/>
                    </a:solidFill>
                  </a:tcPr>
                </a:tc>
                <a:tc>
                  <a:txBody>
                    <a:bodyPr/>
                    <a:lstStyle/>
                    <a:p>
                      <a:pPr algn="r" fontAlgn="b"/>
                      <a:r>
                        <a:rPr lang="en-ZA" sz="1400" b="1" u="none" strike="noStrike" dirty="0">
                          <a:effectLst/>
                        </a:rPr>
                        <a:t>     901 285 449,88 </a:t>
                      </a:r>
                      <a:endParaRPr lang="en-ZA" sz="1400" b="1" i="0" u="none" strike="noStrike" dirty="0">
                        <a:solidFill>
                          <a:srgbClr val="000000"/>
                        </a:solidFill>
                        <a:effectLst/>
                        <a:latin typeface="Calibri" panose="020F0502020204030204" pitchFamily="34" charset="0"/>
                      </a:endParaRPr>
                    </a:p>
                  </a:txBody>
                  <a:tcPr marL="6247" marR="6247" marT="6247" marB="0" anchor="b">
                    <a:solidFill>
                      <a:schemeClr val="accent2"/>
                    </a:solidFill>
                  </a:tcPr>
                </a:tc>
                <a:tc>
                  <a:txBody>
                    <a:bodyPr/>
                    <a:lstStyle/>
                    <a:p>
                      <a:pPr algn="l" fontAlgn="b"/>
                      <a:endParaRPr lang="en-ZA" sz="1400" b="1"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400" b="1" u="none" strike="noStrike" dirty="0">
                          <a:effectLst/>
                        </a:rPr>
                        <a:t>Grand Total</a:t>
                      </a:r>
                      <a:endParaRPr lang="en-ZA" sz="1400" b="1" i="0" u="none" strike="noStrike" dirty="0">
                        <a:solidFill>
                          <a:srgbClr val="000000"/>
                        </a:solidFill>
                        <a:effectLst/>
                        <a:latin typeface="Calibri" panose="020F0502020204030204" pitchFamily="34" charset="0"/>
                      </a:endParaRPr>
                    </a:p>
                  </a:txBody>
                  <a:tcPr marL="6247" marR="6247" marT="6247" marB="0" anchor="b">
                    <a:solidFill>
                      <a:schemeClr val="accent2"/>
                    </a:solidFill>
                  </a:tcPr>
                </a:tc>
                <a:tc>
                  <a:txBody>
                    <a:bodyPr/>
                    <a:lstStyle/>
                    <a:p>
                      <a:pPr algn="l"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6247" marR="6247" marT="6247" marB="0" anchor="b">
                    <a:solidFill>
                      <a:schemeClr val="accent2"/>
                    </a:solidFill>
                  </a:tcPr>
                </a:tc>
                <a:tc>
                  <a:txBody>
                    <a:bodyPr/>
                    <a:lstStyle/>
                    <a:p>
                      <a:pPr algn="r" fontAlgn="b"/>
                      <a:r>
                        <a:rPr lang="en-ZA" sz="1400" b="1" u="none" strike="noStrike" dirty="0">
                          <a:effectLst/>
                        </a:rPr>
                        <a:t>32083</a:t>
                      </a:r>
                      <a:endParaRPr lang="en-ZA" sz="1400" b="1" i="0" u="none" strike="noStrike" dirty="0">
                        <a:solidFill>
                          <a:srgbClr val="000000"/>
                        </a:solidFill>
                        <a:effectLst/>
                        <a:latin typeface="Calibri" panose="020F0502020204030204" pitchFamily="34" charset="0"/>
                      </a:endParaRPr>
                    </a:p>
                  </a:txBody>
                  <a:tcPr marL="6247" marR="6247" marT="6247" marB="0" anchor="b">
                    <a:solidFill>
                      <a:schemeClr val="accent2"/>
                    </a:solidFill>
                  </a:tcPr>
                </a:tc>
                <a:tc>
                  <a:txBody>
                    <a:bodyPr/>
                    <a:lstStyle/>
                    <a:p>
                      <a:pPr algn="r" fontAlgn="b"/>
                      <a:r>
                        <a:rPr lang="en-ZA" sz="1400" b="1" u="none" strike="noStrike" dirty="0">
                          <a:effectLst/>
                        </a:rPr>
                        <a:t>     492 242 438,55 </a:t>
                      </a:r>
                      <a:endParaRPr lang="en-ZA" sz="1400" b="1" i="0" u="none" strike="noStrike" dirty="0">
                        <a:solidFill>
                          <a:srgbClr val="000000"/>
                        </a:solidFill>
                        <a:effectLst/>
                        <a:latin typeface="Calibri" panose="020F0502020204030204" pitchFamily="34" charset="0"/>
                      </a:endParaRPr>
                    </a:p>
                  </a:txBody>
                  <a:tcPr marL="6247" marR="6247" marT="6247" marB="0" anchor="b">
                    <a:solidFill>
                      <a:schemeClr val="accent2"/>
                    </a:solidFill>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xmlns="" val="7916575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55</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11723"/>
            <a:ext cx="9829800" cy="926123"/>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ea typeface="Tahoma" pitchFamily="34" charset="0"/>
              </a:rPr>
              <a:t>Unscheduled Maintenance: Internal </a:t>
            </a:r>
          </a:p>
          <a:p>
            <a:r>
              <a:rPr lang="en-ZA" sz="2400" b="1" dirty="0" smtClean="0">
                <a:solidFill>
                  <a:schemeClr val="bg1"/>
                </a:solidFill>
                <a:ea typeface="Tahoma" pitchFamily="34" charset="0"/>
              </a:rPr>
              <a:t>Control Weaknesses Identified &amp; Possible Fraud Risks</a:t>
            </a:r>
            <a:endParaRPr lang="en-ZA" sz="2400" b="1" dirty="0">
              <a:solidFill>
                <a:schemeClr val="bg1"/>
              </a:solidFill>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52400" y="1066800"/>
            <a:ext cx="11582400" cy="4524315"/>
          </a:xfrm>
          <a:prstGeom prst="rect">
            <a:avLst/>
          </a:prstGeom>
        </p:spPr>
        <p:txBody>
          <a:bodyPr wrap="square">
            <a:spAutoFit/>
          </a:bodyPr>
          <a:lstStyle/>
          <a:p>
            <a:pPr algn="just" defTabSz="449263">
              <a:tabLst>
                <a:tab pos="361950" algn="l"/>
              </a:tabLst>
            </a:pPr>
            <a:r>
              <a:rPr lang="en-ZA" dirty="0">
                <a:solidFill>
                  <a:srgbClr val="FF0000"/>
                </a:solidFill>
                <a:latin typeface="Arial" panose="020B0604020202020204" pitchFamily="34" charset="0"/>
                <a:cs typeface="Arial" panose="020B0604020202020204" pitchFamily="34" charset="0"/>
              </a:rPr>
              <a:t>Internal Control Weaknesses Identified </a:t>
            </a:r>
          </a:p>
          <a:p>
            <a:pPr marL="41119" indent="0" algn="just">
              <a:spcBef>
                <a:spcPts val="0"/>
              </a:spcBef>
              <a:buNone/>
            </a:pPr>
            <a:endParaRPr lang="en-ZA" dirty="0">
              <a:solidFill>
                <a:srgbClr val="FF0000"/>
              </a:solidFill>
              <a:latin typeface="Arial" panose="020B0604020202020204" pitchFamily="34" charset="0"/>
              <a:cs typeface="Arial" panose="020B0604020202020204" pitchFamily="34" charset="0"/>
            </a:endParaRPr>
          </a:p>
          <a:p>
            <a:pPr marL="326869" indent="-285750" algn="just">
              <a:spcBef>
                <a:spcPts val="0"/>
              </a:spcBef>
            </a:pPr>
            <a:r>
              <a:rPr lang="en-ZA" dirty="0">
                <a:solidFill>
                  <a:srgbClr val="C00000"/>
                </a:solidFill>
                <a:latin typeface="Arial" panose="020B0604020202020204" pitchFamily="34" charset="0"/>
                <a:cs typeface="Arial" panose="020B0604020202020204" pitchFamily="34" charset="0"/>
              </a:rPr>
              <a:t>Lack  of verification</a:t>
            </a:r>
            <a:r>
              <a:rPr lang="en-ZA" dirty="0">
                <a:latin typeface="Arial" panose="020B0604020202020204" pitchFamily="34" charset="0"/>
                <a:cs typeface="Arial" panose="020B0604020202020204" pitchFamily="34" charset="0"/>
              </a:rPr>
              <a:t> of serviceable items : geysers, boilers, air conditioners  and pots </a:t>
            </a:r>
          </a:p>
          <a:p>
            <a:pPr marL="326869" indent="-285750" algn="just">
              <a:spcBef>
                <a:spcPts val="0"/>
              </a:spcBef>
            </a:pPr>
            <a:r>
              <a:rPr lang="en-ZA" dirty="0">
                <a:solidFill>
                  <a:srgbClr val="C00000"/>
                </a:solidFill>
                <a:latin typeface="Arial" panose="020B0604020202020204" pitchFamily="34" charset="0"/>
                <a:cs typeface="Arial" panose="020B0604020202020204" pitchFamily="34" charset="0"/>
              </a:rPr>
              <a:t>Non existence of  maintenance plan</a:t>
            </a:r>
            <a:r>
              <a:rPr lang="en-ZA" dirty="0">
                <a:latin typeface="Arial" panose="020B0604020202020204" pitchFamily="34" charset="0"/>
                <a:cs typeface="Arial" panose="020B0604020202020204" pitchFamily="34" charset="0"/>
              </a:rPr>
              <a:t>  reflecting scheduled maintenance per building and its components</a:t>
            </a:r>
          </a:p>
          <a:p>
            <a:pPr marL="326869" indent="-285750" algn="just">
              <a:spcBef>
                <a:spcPts val="0"/>
              </a:spcBef>
            </a:pPr>
            <a:r>
              <a:rPr lang="en-ZA" dirty="0">
                <a:latin typeface="Arial" panose="020B0604020202020204" pitchFamily="34" charset="0"/>
                <a:cs typeface="Arial" panose="020B0604020202020204" pitchFamily="34" charset="0"/>
              </a:rPr>
              <a:t>There is </a:t>
            </a:r>
            <a:r>
              <a:rPr lang="en-ZA" dirty="0">
                <a:solidFill>
                  <a:srgbClr val="C00000"/>
                </a:solidFill>
                <a:latin typeface="Arial" panose="020B0604020202020204" pitchFamily="34" charset="0"/>
                <a:cs typeface="Arial" panose="020B0604020202020204" pitchFamily="34" charset="0"/>
              </a:rPr>
              <a:t>no register  reflecting  building components</a:t>
            </a:r>
            <a:r>
              <a:rPr lang="en-ZA" dirty="0">
                <a:latin typeface="Arial" panose="020B0604020202020204" pitchFamily="34" charset="0"/>
                <a:cs typeface="Arial" panose="020B0604020202020204" pitchFamily="34" charset="0"/>
              </a:rPr>
              <a:t>, their  life  spans and  conditions</a:t>
            </a:r>
          </a:p>
          <a:p>
            <a:pPr marL="41119" indent="0" algn="just">
              <a:spcBef>
                <a:spcPts val="0"/>
              </a:spcBef>
              <a:buNone/>
            </a:pPr>
            <a:endParaRPr lang="en-ZA" dirty="0">
              <a:solidFill>
                <a:srgbClr val="FF0000"/>
              </a:solidFill>
              <a:latin typeface="Arial" panose="020B0604020202020204" pitchFamily="34" charset="0"/>
              <a:cs typeface="Arial" panose="020B0604020202020204" pitchFamily="34" charset="0"/>
            </a:endParaRPr>
          </a:p>
          <a:p>
            <a:pPr marL="41119" indent="0" algn="just" defTabSz="361950">
              <a:spcBef>
                <a:spcPts val="0"/>
              </a:spcBef>
              <a:buNone/>
            </a:pPr>
            <a:r>
              <a:rPr lang="en-ZA" dirty="0">
                <a:solidFill>
                  <a:srgbClr val="FF0000"/>
                </a:solidFill>
                <a:latin typeface="Arial" panose="020B0604020202020204" pitchFamily="34" charset="0"/>
                <a:cs typeface="Arial" panose="020B0604020202020204" pitchFamily="34" charset="0"/>
              </a:rPr>
              <a:t>2.	Possible Fraud Risks</a:t>
            </a:r>
          </a:p>
          <a:p>
            <a:pPr marL="41119" indent="0" algn="just">
              <a:spcBef>
                <a:spcPts val="0"/>
              </a:spcBef>
              <a:buNone/>
            </a:pPr>
            <a:endParaRPr lang="en-ZA" dirty="0">
              <a:solidFill>
                <a:srgbClr val="FF0000"/>
              </a:solidFill>
              <a:latin typeface="Arial" panose="020B0604020202020204" pitchFamily="34" charset="0"/>
              <a:cs typeface="Arial" panose="020B0604020202020204" pitchFamily="34" charset="0"/>
            </a:endParaRPr>
          </a:p>
          <a:p>
            <a:pPr marL="326869" indent="-285750" algn="just">
              <a:spcBef>
                <a:spcPts val="0"/>
              </a:spcBef>
            </a:pPr>
            <a:r>
              <a:rPr lang="en-ZA" dirty="0">
                <a:solidFill>
                  <a:srgbClr val="C00000"/>
                </a:solidFill>
                <a:latin typeface="Arial" panose="020B0604020202020204" pitchFamily="34" charset="0"/>
                <a:cs typeface="Arial" panose="020B0604020202020204" pitchFamily="34" charset="0"/>
              </a:rPr>
              <a:t>Fictitious  calls </a:t>
            </a:r>
            <a:r>
              <a:rPr lang="en-ZA" dirty="0">
                <a:latin typeface="Arial" panose="020B0604020202020204" pitchFamily="34" charset="0"/>
                <a:cs typeface="Arial" panose="020B0604020202020204" pitchFamily="34" charset="0"/>
              </a:rPr>
              <a:t>from client departments  resulting  in the department  effecting payments  for services  not rendered</a:t>
            </a:r>
          </a:p>
          <a:p>
            <a:pPr marL="326869" indent="-285750" algn="just">
              <a:spcBef>
                <a:spcPts val="0"/>
              </a:spcBef>
            </a:pPr>
            <a:r>
              <a:rPr lang="en-ZA" dirty="0">
                <a:solidFill>
                  <a:srgbClr val="C00000"/>
                </a:solidFill>
                <a:latin typeface="Arial" panose="020B0604020202020204" pitchFamily="34" charset="0"/>
                <a:cs typeface="Arial" panose="020B0604020202020204" pitchFamily="34" charset="0"/>
              </a:rPr>
              <a:t>Collusion</a:t>
            </a:r>
            <a:r>
              <a:rPr lang="en-ZA" dirty="0">
                <a:latin typeface="Arial" panose="020B0604020202020204" pitchFamily="34" charset="0"/>
                <a:cs typeface="Arial" panose="020B0604020202020204" pitchFamily="34" charset="0"/>
              </a:rPr>
              <a:t>  between  client department, control works manager  and  service providers   resulting in payment for services not rendered</a:t>
            </a:r>
          </a:p>
          <a:p>
            <a:pPr marL="326869" indent="-285750" algn="just">
              <a:spcBef>
                <a:spcPts val="0"/>
              </a:spcBef>
            </a:pPr>
            <a:r>
              <a:rPr lang="en-ZA" dirty="0">
                <a:solidFill>
                  <a:srgbClr val="C00000"/>
                </a:solidFill>
                <a:latin typeface="Arial" panose="020B0604020202020204" pitchFamily="34" charset="0"/>
                <a:cs typeface="Arial" panose="020B0604020202020204" pitchFamily="34" charset="0"/>
              </a:rPr>
              <a:t>Abuse  of emergency  services </a:t>
            </a:r>
            <a:r>
              <a:rPr lang="en-ZA" dirty="0">
                <a:latin typeface="Arial" panose="020B0604020202020204" pitchFamily="34" charset="0"/>
                <a:cs typeface="Arial" panose="020B0604020202020204" pitchFamily="34" charset="0"/>
              </a:rPr>
              <a:t>: every  service irregularly categorized as emergency  in order to override normal  SCM processes</a:t>
            </a:r>
          </a:p>
          <a:p>
            <a:pPr marL="326869" indent="-285750" algn="just">
              <a:spcBef>
                <a:spcPts val="0"/>
              </a:spcBef>
            </a:pPr>
            <a:r>
              <a:rPr lang="en-ZA" dirty="0">
                <a:latin typeface="Arial" panose="020B0604020202020204" pitchFamily="34" charset="0"/>
                <a:cs typeface="Arial" panose="020B0604020202020204" pitchFamily="34" charset="0"/>
              </a:rPr>
              <a:t>Deliberate  </a:t>
            </a:r>
            <a:r>
              <a:rPr lang="en-ZA" dirty="0">
                <a:solidFill>
                  <a:srgbClr val="C00000"/>
                </a:solidFill>
                <a:latin typeface="Arial" panose="020B0604020202020204" pitchFamily="34" charset="0"/>
                <a:cs typeface="Arial" panose="020B0604020202020204" pitchFamily="34" charset="0"/>
              </a:rPr>
              <a:t>splitting of   services</a:t>
            </a:r>
            <a:r>
              <a:rPr lang="en-ZA" dirty="0">
                <a:latin typeface="Arial" panose="020B0604020202020204" pitchFamily="34" charset="0"/>
                <a:cs typeface="Arial" panose="020B0604020202020204" pitchFamily="34" charset="0"/>
              </a:rPr>
              <a:t>  to  circumvent SCM processes </a:t>
            </a:r>
          </a:p>
          <a:p>
            <a:endParaRPr lang="en-ZA" dirty="0"/>
          </a:p>
        </p:txBody>
      </p:sp>
    </p:spTree>
    <p:extLst>
      <p:ext uri="{BB962C8B-B14F-4D97-AF65-F5344CB8AC3E}">
        <p14:creationId xmlns:p14="http://schemas.microsoft.com/office/powerpoint/2010/main" xmlns="" val="37366605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56</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ea typeface="Tahoma" pitchFamily="34" charset="0"/>
              </a:rPr>
              <a:t>Unscheduled Maintenance: </a:t>
            </a:r>
          </a:p>
          <a:p>
            <a:r>
              <a:rPr lang="en-ZA" sz="2400" b="1" dirty="0" smtClean="0">
                <a:solidFill>
                  <a:schemeClr val="bg1"/>
                </a:solidFill>
                <a:ea typeface="Tahoma" pitchFamily="34" charset="0"/>
              </a:rPr>
              <a:t>Internal Investigations </a:t>
            </a:r>
            <a:endParaRPr lang="en-ZA" sz="2400" b="1" dirty="0">
              <a:solidFill>
                <a:schemeClr val="bg1"/>
              </a:solidFill>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1066800"/>
            <a:ext cx="11658600" cy="3970318"/>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PRETORIA REGIONAL OFFICE</a:t>
            </a:r>
          </a:p>
          <a:p>
            <a:endParaRPr lang="en-US" b="1" dirty="0">
              <a:latin typeface="Arial" panose="020B0604020202020204" pitchFamily="34" charset="0"/>
              <a:cs typeface="Arial" panose="020B0604020202020204" pitchFamily="34" charset="0"/>
            </a:endParaRPr>
          </a:p>
          <a:p>
            <a:pPr lvl="0" algn="just"/>
            <a:r>
              <a:rPr lang="en-US" dirty="0">
                <a:latin typeface="Arial" panose="020B0604020202020204" pitchFamily="34" charset="0"/>
                <a:cs typeface="Arial" panose="020B0604020202020204" pitchFamily="34" charset="0"/>
              </a:rPr>
              <a:t>At one state owned property at </a:t>
            </a:r>
            <a:r>
              <a:rPr lang="en-ZA" dirty="0">
                <a:latin typeface="Arial" panose="020B0604020202020204" pitchFamily="34" charset="0"/>
                <a:cs typeface="Arial" panose="020B0604020202020204" pitchFamily="34" charset="0"/>
              </a:rPr>
              <a:t>6 Grace Av, </a:t>
            </a:r>
            <a:r>
              <a:rPr lang="en-ZA" dirty="0" err="1">
                <a:latin typeface="Arial" panose="020B0604020202020204" pitchFamily="34" charset="0"/>
                <a:cs typeface="Arial" panose="020B0604020202020204" pitchFamily="34" charset="0"/>
              </a:rPr>
              <a:t>Meyerspark</a:t>
            </a:r>
            <a:r>
              <a:rPr lang="en-US" dirty="0">
                <a:latin typeface="Arial" panose="020B0604020202020204" pitchFamily="34" charset="0"/>
                <a:cs typeface="Arial" panose="020B0604020202020204" pitchFamily="34" charset="0"/>
              </a:rPr>
              <a:t>, the swimming pool and water feature to be maintained are not in working order and had not been in a working order for more than a year. DPW </a:t>
            </a:r>
            <a:r>
              <a:rPr lang="en-US" dirty="0" smtClean="0">
                <a:latin typeface="Arial" panose="020B0604020202020204" pitchFamily="34" charset="0"/>
                <a:cs typeface="Arial" panose="020B0604020202020204" pitchFamily="34" charset="0"/>
              </a:rPr>
              <a:t>has been </a:t>
            </a:r>
            <a:r>
              <a:rPr lang="en-US" dirty="0">
                <a:latin typeface="Arial" panose="020B0604020202020204" pitchFamily="34" charset="0"/>
                <a:cs typeface="Arial" panose="020B0604020202020204" pitchFamily="34" charset="0"/>
              </a:rPr>
              <a:t>and is currently continuing to pay for said maintenance at R7000 per month for the swimming pool and R7000 per month for the water feature.</a:t>
            </a:r>
          </a:p>
          <a:p>
            <a:pPr lvl="0" algn="just"/>
            <a:endParaRPr lang="en-ZA" dirty="0">
              <a:latin typeface="Arial" panose="020B0604020202020204" pitchFamily="34" charset="0"/>
              <a:cs typeface="Arial" panose="020B0604020202020204" pitchFamily="34" charset="0"/>
            </a:endParaRPr>
          </a:p>
          <a:p>
            <a:pPr lvl="0" algn="just"/>
            <a:r>
              <a:rPr lang="en-US" dirty="0">
                <a:latin typeface="Arial" panose="020B0604020202020204" pitchFamily="34" charset="0"/>
                <a:cs typeface="Arial" panose="020B0604020202020204" pitchFamily="34" charset="0"/>
              </a:rPr>
              <a:t>Three (3) companies employed by the DPW to maintain the swimming pools and water features over the last two (2) years employed the brother of the Chief Horticulturist to conduct the actual work.</a:t>
            </a:r>
          </a:p>
          <a:p>
            <a:pPr lvl="0" algn="just"/>
            <a:endParaRPr lang="en-US" dirty="0">
              <a:latin typeface="Arial" panose="020B0604020202020204" pitchFamily="34" charset="0"/>
              <a:cs typeface="Arial" panose="020B0604020202020204" pitchFamily="34" charset="0"/>
            </a:endParaRPr>
          </a:p>
          <a:p>
            <a:pPr lvl="0" algn="just"/>
            <a:r>
              <a:rPr lang="en-US" dirty="0">
                <a:latin typeface="Arial" panose="020B0604020202020204" pitchFamily="34" charset="0"/>
                <a:cs typeface="Arial" panose="020B0604020202020204" pitchFamily="34" charset="0"/>
              </a:rPr>
              <a:t>Disciplinary processes under way against implicated officials </a:t>
            </a:r>
          </a:p>
          <a:p>
            <a:pPr lvl="0" algn="just"/>
            <a:endParaRPr lang="en-US" dirty="0">
              <a:latin typeface="Arial" panose="020B0604020202020204" pitchFamily="34" charset="0"/>
              <a:cs typeface="Arial" panose="020B0604020202020204" pitchFamily="34" charset="0"/>
            </a:endParaRPr>
          </a:p>
          <a:p>
            <a:pPr lvl="0" algn="just"/>
            <a:r>
              <a:rPr lang="en-US" dirty="0">
                <a:latin typeface="Arial" panose="020B0604020202020204" pitchFamily="34" charset="0"/>
                <a:cs typeface="Arial" panose="020B0604020202020204" pitchFamily="34" charset="0"/>
              </a:rPr>
              <a:t>Legal services to recover </a:t>
            </a:r>
            <a:r>
              <a:rPr lang="en-US" dirty="0" smtClean="0">
                <a:latin typeface="Arial" panose="020B0604020202020204" pitchFamily="34" charset="0"/>
                <a:cs typeface="Arial" panose="020B0604020202020204" pitchFamily="34" charset="0"/>
              </a:rPr>
              <a:t>R84</a:t>
            </a:r>
            <a:r>
              <a:rPr lang="en-US" dirty="0">
                <a:latin typeface="Arial" panose="020B0604020202020204" pitchFamily="34" charset="0"/>
                <a:cs typeface="Arial" panose="020B0604020202020204" pitchFamily="34" charset="0"/>
              </a:rPr>
              <a:t>, 704.47 from </a:t>
            </a:r>
            <a:r>
              <a:rPr lang="en-US" dirty="0" err="1">
                <a:latin typeface="Arial" panose="020B0604020202020204" pitchFamily="34" charset="0"/>
                <a:cs typeface="Arial" panose="020B0604020202020204" pitchFamily="34" charset="0"/>
              </a:rPr>
              <a:t>Sakhile</a:t>
            </a:r>
            <a:r>
              <a:rPr lang="en-US" dirty="0">
                <a:latin typeface="Arial" panose="020B0604020202020204" pitchFamily="34" charset="0"/>
                <a:cs typeface="Arial" panose="020B0604020202020204" pitchFamily="34" charset="0"/>
              </a:rPr>
              <a:t> Business Enterprises </a:t>
            </a:r>
            <a:r>
              <a:rPr lang="en-US" dirty="0" smtClean="0">
                <a:latin typeface="Arial" panose="020B0604020202020204" pitchFamily="34" charset="0"/>
                <a:cs typeface="Arial" panose="020B0604020202020204" pitchFamily="34" charset="0"/>
              </a:rPr>
              <a:t>and R </a:t>
            </a:r>
            <a:r>
              <a:rPr lang="en-US" dirty="0">
                <a:latin typeface="Arial" panose="020B0604020202020204" pitchFamily="34" charset="0"/>
                <a:cs typeface="Arial" panose="020B0604020202020204" pitchFamily="34" charset="0"/>
              </a:rPr>
              <a:t>53, 405.16 from </a:t>
            </a:r>
            <a:r>
              <a:rPr lang="en-US" dirty="0" err="1">
                <a:latin typeface="Arial" panose="020B0604020202020204" pitchFamily="34" charset="0"/>
                <a:cs typeface="Arial" panose="020B0604020202020204" pitchFamily="34" charset="0"/>
              </a:rPr>
              <a:t>Gau</a:t>
            </a:r>
            <a:r>
              <a:rPr lang="en-US" dirty="0">
                <a:latin typeface="Arial" panose="020B0604020202020204" pitchFamily="34" charset="0"/>
                <a:cs typeface="Arial" panose="020B0604020202020204" pitchFamily="34" charset="0"/>
              </a:rPr>
              <a:t>-Flora for payments made for services not rendered</a:t>
            </a:r>
          </a:p>
        </p:txBody>
      </p:sp>
    </p:spTree>
    <p:extLst>
      <p:ext uri="{BB962C8B-B14F-4D97-AF65-F5344CB8AC3E}">
        <p14:creationId xmlns:p14="http://schemas.microsoft.com/office/powerpoint/2010/main" xmlns="" val="9456353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57</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ea typeface="Tahoma" pitchFamily="34" charset="0"/>
              </a:rPr>
              <a:t>Unscheduled Maintenance: </a:t>
            </a:r>
          </a:p>
          <a:p>
            <a:r>
              <a:rPr lang="en-ZA" sz="2400" b="1" dirty="0" smtClean="0">
                <a:solidFill>
                  <a:schemeClr val="bg1"/>
                </a:solidFill>
                <a:ea typeface="Tahoma" pitchFamily="34" charset="0"/>
              </a:rPr>
              <a:t>Internal Investigations </a:t>
            </a:r>
            <a:endParaRPr lang="en-ZA" sz="2400" b="1" dirty="0">
              <a:solidFill>
                <a:schemeClr val="bg1"/>
              </a:solidFill>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Content Placeholder 3" descr="C:\Users\LAdlam\Desktop\DPW Maintenance\6 Grace AV\IMG_4674.JPG"/>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445" y="2197584"/>
            <a:ext cx="3926156" cy="2745958"/>
          </a:xfrm>
          <a:prstGeom prst="rect">
            <a:avLst/>
          </a:prstGeom>
          <a:noFill/>
          <a:ln>
            <a:noFill/>
          </a:ln>
        </p:spPr>
      </p:pic>
      <p:pic>
        <p:nvPicPr>
          <p:cNvPr id="9" name="Content Placeholder 3" descr="C:\Users\LAdlam\Desktop\DPW Maintenance\6 Grace AV\IMG_4693.JPG"/>
          <p:cNvPicPr>
            <a:picLocks/>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80902" y="2196924"/>
            <a:ext cx="3760177" cy="2746618"/>
          </a:xfrm>
          <a:prstGeom prst="rect">
            <a:avLst/>
          </a:prstGeom>
          <a:noFill/>
          <a:ln>
            <a:noFill/>
          </a:ln>
        </p:spPr>
      </p:pic>
      <p:pic>
        <p:nvPicPr>
          <p:cNvPr id="10" name="Content Placeholder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083380" y="2180707"/>
            <a:ext cx="3803820" cy="2795073"/>
          </a:xfrm>
          <a:prstGeom prst="rect">
            <a:avLst/>
          </a:prstGeom>
        </p:spPr>
      </p:pic>
    </p:spTree>
    <p:extLst>
      <p:ext uri="{BB962C8B-B14F-4D97-AF65-F5344CB8AC3E}">
        <p14:creationId xmlns:p14="http://schemas.microsoft.com/office/powerpoint/2010/main" xmlns="" val="34878662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58</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ea typeface="Tahoma" pitchFamily="34" charset="0"/>
              </a:rPr>
              <a:t>Unscheduled Maintenance: </a:t>
            </a:r>
          </a:p>
          <a:p>
            <a:r>
              <a:rPr lang="en-ZA" sz="2400" b="1" dirty="0" smtClean="0">
                <a:solidFill>
                  <a:schemeClr val="bg1"/>
                </a:solidFill>
                <a:ea typeface="Tahoma" pitchFamily="34" charset="0"/>
              </a:rPr>
              <a:t>Motivation For SIU Proclamation</a:t>
            </a:r>
            <a:endParaRPr lang="en-ZA" sz="2400" b="1" dirty="0">
              <a:solidFill>
                <a:schemeClr val="bg1"/>
              </a:solidFill>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76200" y="904341"/>
            <a:ext cx="11811000" cy="5262979"/>
          </a:xfrm>
          <a:prstGeom prst="rect">
            <a:avLst/>
          </a:prstGeom>
        </p:spPr>
        <p:txBody>
          <a:bodyPr wrap="square">
            <a:spAutoFit/>
          </a:bodyPr>
          <a:lstStyle/>
          <a:p>
            <a:r>
              <a:rPr lang="en-GB" sz="1600" dirty="0">
                <a:cs typeface="Arial" panose="020B0604020202020204" pitchFamily="34" charset="0"/>
              </a:rPr>
              <a:t>The GRC through the Office of the Director-General requested Ministry to </a:t>
            </a:r>
            <a:r>
              <a:rPr lang="en-GB" sz="1600" dirty="0">
                <a:solidFill>
                  <a:srgbClr val="C00000"/>
                </a:solidFill>
                <a:cs typeface="Arial" panose="020B0604020202020204" pitchFamily="34" charset="0"/>
              </a:rPr>
              <a:t>motivate for the Presidential Proclamation (through the SIU) </a:t>
            </a:r>
            <a:r>
              <a:rPr lang="en-GB" sz="1600" dirty="0">
                <a:cs typeface="Arial" panose="020B0604020202020204" pitchFamily="34" charset="0"/>
              </a:rPr>
              <a:t>due to the </a:t>
            </a:r>
            <a:r>
              <a:rPr lang="en-GB" sz="1600" dirty="0">
                <a:solidFill>
                  <a:srgbClr val="C00000"/>
                </a:solidFill>
                <a:cs typeface="Arial" panose="020B0604020202020204" pitchFamily="34" charset="0"/>
              </a:rPr>
              <a:t>serious allegations pertaining to unscheduled maintenance. </a:t>
            </a:r>
          </a:p>
          <a:p>
            <a:r>
              <a:rPr lang="en-GB" sz="1600" dirty="0">
                <a:cs typeface="Arial" panose="020B0604020202020204" pitchFamily="34" charset="0"/>
              </a:rPr>
              <a:t>      </a:t>
            </a:r>
          </a:p>
          <a:p>
            <a:r>
              <a:rPr lang="en-GB" sz="1600" dirty="0">
                <a:cs typeface="Arial" panose="020B0604020202020204" pitchFamily="34" charset="0"/>
              </a:rPr>
              <a:t>The Minister of Public </a:t>
            </a:r>
            <a:r>
              <a:rPr lang="en-GB" sz="1600" dirty="0" smtClean="0">
                <a:cs typeface="Arial" panose="020B0604020202020204" pitchFamily="34" charset="0"/>
              </a:rPr>
              <a:t>Works </a:t>
            </a:r>
            <a:r>
              <a:rPr lang="en-GB" sz="1600" dirty="0" smtClean="0">
                <a:solidFill>
                  <a:srgbClr val="C00000"/>
                </a:solidFill>
                <a:cs typeface="Arial" panose="020B0604020202020204" pitchFamily="34" charset="0"/>
              </a:rPr>
              <a:t>approved </a:t>
            </a:r>
            <a:r>
              <a:rPr lang="en-GB" sz="1600" dirty="0">
                <a:solidFill>
                  <a:srgbClr val="C00000"/>
                </a:solidFill>
                <a:cs typeface="Arial" panose="020B0604020202020204" pitchFamily="34" charset="0"/>
              </a:rPr>
              <a:t>the request on 31/01/2018 </a:t>
            </a:r>
            <a:r>
              <a:rPr lang="en-GB" sz="1600" dirty="0">
                <a:cs typeface="Arial" panose="020B0604020202020204" pitchFamily="34" charset="0"/>
              </a:rPr>
              <a:t>and correspondence was forwarded to the Head of the SIU motivating for a Presidential Proclamation </a:t>
            </a:r>
            <a:r>
              <a:rPr lang="en-GB" sz="1600" dirty="0">
                <a:solidFill>
                  <a:srgbClr val="FF0000"/>
                </a:solidFill>
                <a:cs typeface="Arial" panose="020B0604020202020204" pitchFamily="34" charset="0"/>
              </a:rPr>
              <a:t>on day to day maintenance</a:t>
            </a:r>
            <a:r>
              <a:rPr lang="en-GB" sz="1600" dirty="0">
                <a:cs typeface="Arial" panose="020B0604020202020204" pitchFamily="34" charset="0"/>
              </a:rPr>
              <a:t>.</a:t>
            </a:r>
          </a:p>
          <a:p>
            <a:endParaRPr lang="en-GB" sz="1600" dirty="0">
              <a:cs typeface="Arial" panose="020B0604020202020204" pitchFamily="34" charset="0"/>
            </a:endParaRPr>
          </a:p>
          <a:p>
            <a:r>
              <a:rPr lang="en-GB" sz="1600" dirty="0">
                <a:cs typeface="Arial" panose="020B0604020202020204" pitchFamily="34" charset="0"/>
              </a:rPr>
              <a:t>The SIU acceded to the DPW Request, meetings were held between the DPW and the SIU to commence with the legislative processes to motivate for the Proclamation. </a:t>
            </a:r>
            <a:r>
              <a:rPr lang="en-GB" sz="1600" dirty="0">
                <a:solidFill>
                  <a:srgbClr val="FF0000"/>
                </a:solidFill>
                <a:cs typeface="Arial" panose="020B0604020202020204" pitchFamily="34" charset="0"/>
              </a:rPr>
              <a:t>The SIU made a motivation to the President to extend Proclamation 38 of 2010.</a:t>
            </a:r>
          </a:p>
          <a:p>
            <a:endParaRPr lang="en-GB" sz="1600" dirty="0">
              <a:solidFill>
                <a:srgbClr val="FF0000"/>
              </a:solidFill>
              <a:cs typeface="Arial" panose="020B0604020202020204" pitchFamily="34" charset="0"/>
            </a:endParaRPr>
          </a:p>
          <a:p>
            <a:r>
              <a:rPr lang="en-GB" sz="1600" dirty="0">
                <a:cs typeface="Arial" panose="020B0604020202020204" pitchFamily="34" charset="0"/>
              </a:rPr>
              <a:t>The President has signed the Proclamation Number R 20 of 2018 extension of Proclamation 38 of 2010 as amended by Proclamation 27 of 201</a:t>
            </a:r>
            <a:r>
              <a:rPr lang="en-GB" sz="1600" dirty="0">
                <a:solidFill>
                  <a:srgbClr val="FF0000"/>
                </a:solidFill>
                <a:cs typeface="Arial" panose="020B0604020202020204" pitchFamily="34" charset="0"/>
              </a:rPr>
              <a:t>5. The Proclamation was gazetted in government gazette on the 13 July 2018.</a:t>
            </a:r>
          </a:p>
          <a:p>
            <a:endParaRPr lang="en-GB" sz="1600" dirty="0">
              <a:solidFill>
                <a:srgbClr val="FF0000"/>
              </a:solidFill>
              <a:cs typeface="Arial" panose="020B0604020202020204" pitchFamily="34" charset="0"/>
            </a:endParaRPr>
          </a:p>
          <a:p>
            <a:r>
              <a:rPr lang="en-GB" sz="1600" dirty="0">
                <a:cs typeface="Arial" panose="020B0604020202020204" pitchFamily="34" charset="0"/>
              </a:rPr>
              <a:t>The Proclamation will be focusing on </a:t>
            </a:r>
            <a:r>
              <a:rPr lang="en-GB" sz="1600" dirty="0">
                <a:solidFill>
                  <a:srgbClr val="FF0000"/>
                </a:solidFill>
                <a:cs typeface="Arial" panose="020B0604020202020204" pitchFamily="34" charset="0"/>
              </a:rPr>
              <a:t>five DPW Regional Offices</a:t>
            </a:r>
            <a:r>
              <a:rPr lang="en-GB" sz="1600" dirty="0">
                <a:cs typeface="Arial" panose="020B0604020202020204" pitchFamily="34" charset="0"/>
              </a:rPr>
              <a:t>, namely</a:t>
            </a:r>
            <a:r>
              <a:rPr lang="en-GB" sz="1600" dirty="0">
                <a:solidFill>
                  <a:srgbClr val="FF0000"/>
                </a:solidFill>
                <a:cs typeface="Arial" panose="020B0604020202020204" pitchFamily="34" charset="0"/>
              </a:rPr>
              <a:t>:</a:t>
            </a:r>
            <a:endParaRPr lang="en-ZA" sz="1600" dirty="0">
              <a:solidFill>
                <a:srgbClr val="FF0000"/>
              </a:solidFill>
              <a:cs typeface="Arial" panose="020B0604020202020204" pitchFamily="34" charset="0"/>
            </a:endParaRPr>
          </a:p>
          <a:p>
            <a:endParaRPr lang="en-ZA" sz="1600" dirty="0">
              <a:solidFill>
                <a:srgbClr val="FF0000"/>
              </a:solidFill>
              <a:cs typeface="Arial" panose="020B0604020202020204" pitchFamily="34" charset="0"/>
            </a:endParaRPr>
          </a:p>
          <a:p>
            <a:pPr lvl="0"/>
            <a:r>
              <a:rPr lang="en-GB" sz="1600" dirty="0">
                <a:solidFill>
                  <a:srgbClr val="FF0000"/>
                </a:solidFill>
                <a:cs typeface="Arial" panose="020B0604020202020204" pitchFamily="34" charset="0"/>
              </a:rPr>
              <a:t>	- </a:t>
            </a:r>
            <a:r>
              <a:rPr lang="en-GB" sz="1600" dirty="0">
                <a:cs typeface="Arial" panose="020B0604020202020204" pitchFamily="34" charset="0"/>
              </a:rPr>
              <a:t>Pretoria Regional Office;</a:t>
            </a:r>
            <a:endParaRPr lang="en-ZA" sz="1600" dirty="0">
              <a:cs typeface="Arial" panose="020B0604020202020204" pitchFamily="34" charset="0"/>
            </a:endParaRPr>
          </a:p>
          <a:p>
            <a:pPr lvl="0"/>
            <a:r>
              <a:rPr lang="en-GB" sz="1600" dirty="0">
                <a:cs typeface="Arial" panose="020B0604020202020204" pitchFamily="34" charset="0"/>
              </a:rPr>
              <a:t>	- Bloemfontein Regional Office;</a:t>
            </a:r>
            <a:endParaRPr lang="en-ZA" sz="1600" dirty="0">
              <a:cs typeface="Arial" panose="020B0604020202020204" pitchFamily="34" charset="0"/>
            </a:endParaRPr>
          </a:p>
          <a:p>
            <a:pPr lvl="0" algn="just"/>
            <a:r>
              <a:rPr lang="en-GB" sz="1600" dirty="0">
                <a:cs typeface="Arial" panose="020B0604020202020204" pitchFamily="34" charset="0"/>
              </a:rPr>
              <a:t>	- Cape Town Regional Office,</a:t>
            </a:r>
            <a:endParaRPr lang="en-ZA" sz="1600" dirty="0">
              <a:cs typeface="Arial" panose="020B0604020202020204" pitchFamily="34" charset="0"/>
            </a:endParaRPr>
          </a:p>
          <a:p>
            <a:pPr lvl="0"/>
            <a:r>
              <a:rPr lang="en-GB" sz="1600" dirty="0">
                <a:cs typeface="Arial" panose="020B0604020202020204" pitchFamily="34" charset="0"/>
              </a:rPr>
              <a:t>	- Durban Regional Office; and</a:t>
            </a:r>
            <a:endParaRPr lang="en-ZA" sz="1600" dirty="0">
              <a:cs typeface="Arial" panose="020B0604020202020204" pitchFamily="34" charset="0"/>
            </a:endParaRPr>
          </a:p>
          <a:p>
            <a:pPr lvl="0"/>
            <a:r>
              <a:rPr lang="en-GB" sz="1600" dirty="0">
                <a:cs typeface="Arial" panose="020B0604020202020204" pitchFamily="34" charset="0"/>
              </a:rPr>
              <a:t>	- Johannesburg Regional Office.</a:t>
            </a:r>
          </a:p>
          <a:p>
            <a:pPr lvl="0"/>
            <a:endParaRPr lang="en-GB" sz="1600" dirty="0">
              <a:solidFill>
                <a:srgbClr val="FF0000"/>
              </a:solidFill>
              <a:cs typeface="Arial" panose="020B0604020202020204" pitchFamily="34" charset="0"/>
            </a:endParaRPr>
          </a:p>
          <a:p>
            <a:pPr lvl="0"/>
            <a:r>
              <a:rPr lang="en-GB" sz="1600" dirty="0">
                <a:cs typeface="Arial" panose="020B0604020202020204" pitchFamily="34" charset="0"/>
              </a:rPr>
              <a:t>These Regional Offices were observed to be</a:t>
            </a:r>
            <a:r>
              <a:rPr lang="en-GB" sz="1600" dirty="0">
                <a:solidFill>
                  <a:srgbClr val="FF0000"/>
                </a:solidFill>
                <a:cs typeface="Arial" panose="020B0604020202020204" pitchFamily="34" charset="0"/>
              </a:rPr>
              <a:t> consistently prone to irregularities related to unscheduled / day-to-day maintenance.</a:t>
            </a:r>
            <a:endParaRPr lang="en-ZA" sz="1600" dirty="0">
              <a:solidFill>
                <a:srgbClr val="FF0000"/>
              </a:solidFill>
              <a:cs typeface="Arial" panose="020B0604020202020204" pitchFamily="34" charset="0"/>
            </a:endParaRPr>
          </a:p>
        </p:txBody>
      </p:sp>
    </p:spTree>
    <p:extLst>
      <p:ext uri="{BB962C8B-B14F-4D97-AF65-F5344CB8AC3E}">
        <p14:creationId xmlns:p14="http://schemas.microsoft.com/office/powerpoint/2010/main" xmlns="" val="34846010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59</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Unscheduled Maintenance: Systemic </a:t>
            </a:r>
          </a:p>
          <a:p>
            <a:r>
              <a:rPr lang="en-ZA" sz="2400" b="1" dirty="0" smtClean="0">
                <a:solidFill>
                  <a:schemeClr val="bg1"/>
                </a:solidFill>
                <a:latin typeface="+mn-lt"/>
                <a:ea typeface="Tahoma" pitchFamily="34" charset="0"/>
              </a:rPr>
              <a:t>Recommendations Made To Management To Date</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1042840"/>
            <a:ext cx="11887200" cy="4985980"/>
          </a:xfrm>
          <a:prstGeom prst="rect">
            <a:avLst/>
          </a:prstGeom>
        </p:spPr>
        <p:txBody>
          <a:bodyPr wrap="square">
            <a:spAutoFit/>
          </a:bodyPr>
          <a:lstStyle/>
          <a:p>
            <a:pPr marL="285750" indent="-285750" algn="just">
              <a:lnSpc>
                <a:spcPct val="100000"/>
              </a:lnSpc>
              <a:buFont typeface="Arial" panose="020B0604020202020204" pitchFamily="34" charset="0"/>
              <a:buChar char="•"/>
            </a:pPr>
            <a:r>
              <a:rPr lang="en-ZA" dirty="0">
                <a:latin typeface="Arial" panose="020B0604020202020204" pitchFamily="34" charset="0"/>
                <a:cs typeface="Arial" panose="020B0604020202020204" pitchFamily="34" charset="0"/>
              </a:rPr>
              <a:t>Facilities Management should ensure that </a:t>
            </a:r>
            <a:r>
              <a:rPr lang="en-ZA" b="1" dirty="0">
                <a:solidFill>
                  <a:srgbClr val="FF0000"/>
                </a:solidFill>
                <a:latin typeface="Arial" panose="020B0604020202020204" pitchFamily="34" charset="0"/>
                <a:cs typeface="Arial" panose="020B0604020202020204" pitchFamily="34" charset="0"/>
              </a:rPr>
              <a:t>physical verification of all building components </a:t>
            </a:r>
            <a:r>
              <a:rPr lang="en-ZA" dirty="0">
                <a:latin typeface="Arial" panose="020B0604020202020204" pitchFamily="34" charset="0"/>
                <a:cs typeface="Arial" panose="020B0604020202020204" pitchFamily="34" charset="0"/>
              </a:rPr>
              <a:t>for each building is conducted to ascertain their existence</a:t>
            </a:r>
          </a:p>
          <a:p>
            <a:pPr marL="171450" indent="-171450" algn="just">
              <a:buFont typeface="Arial" panose="020B0604020202020204" pitchFamily="34" charset="0"/>
              <a:buChar char="•"/>
            </a:pPr>
            <a:endParaRPr lang="en-ZA" sz="800" dirty="0">
              <a:latin typeface="Arial" panose="020B0604020202020204" pitchFamily="34" charset="0"/>
              <a:cs typeface="Arial" panose="020B0604020202020204" pitchFamily="34" charset="0"/>
            </a:endParaRPr>
          </a:p>
          <a:p>
            <a:pPr marL="285750" indent="-285750" algn="just">
              <a:lnSpc>
                <a:spcPct val="100000"/>
              </a:lnSpc>
              <a:buFont typeface="Arial" panose="020B0604020202020204" pitchFamily="34" charset="0"/>
              <a:buChar char="•"/>
            </a:pPr>
            <a:r>
              <a:rPr lang="en-ZA" dirty="0">
                <a:latin typeface="Arial" panose="020B0604020202020204" pitchFamily="34" charset="0"/>
                <a:cs typeface="Arial" panose="020B0604020202020204" pitchFamily="34" charset="0"/>
              </a:rPr>
              <a:t>Facilities  Management should conduct building </a:t>
            </a:r>
            <a:r>
              <a:rPr lang="en-ZA" b="1" dirty="0">
                <a:solidFill>
                  <a:srgbClr val="FF0000"/>
                </a:solidFill>
                <a:latin typeface="Arial" panose="020B0604020202020204" pitchFamily="34" charset="0"/>
                <a:cs typeface="Arial" panose="020B0604020202020204" pitchFamily="34" charset="0"/>
              </a:rPr>
              <a:t>conditions assessment </a:t>
            </a:r>
            <a:r>
              <a:rPr lang="en-ZA" dirty="0">
                <a:latin typeface="Arial" panose="020B0604020202020204" pitchFamily="34" charset="0"/>
                <a:cs typeface="Arial" panose="020B0604020202020204" pitchFamily="34" charset="0"/>
              </a:rPr>
              <a:t>to determine state of the building and its components</a:t>
            </a:r>
          </a:p>
          <a:p>
            <a:pPr marL="171450" indent="-171450" algn="just">
              <a:buFont typeface="Arial" panose="020B0604020202020204" pitchFamily="34" charset="0"/>
              <a:buChar char="•"/>
            </a:pPr>
            <a:endParaRPr lang="en-ZA" sz="800" dirty="0">
              <a:latin typeface="Arial" panose="020B0604020202020204" pitchFamily="34" charset="0"/>
              <a:cs typeface="Arial" panose="020B0604020202020204" pitchFamily="34" charset="0"/>
            </a:endParaRPr>
          </a:p>
          <a:p>
            <a:pPr marL="285750" indent="-285750" algn="just">
              <a:lnSpc>
                <a:spcPct val="100000"/>
              </a:lnSpc>
              <a:buFont typeface="Arial" panose="020B0604020202020204" pitchFamily="34" charset="0"/>
              <a:buChar char="•"/>
            </a:pPr>
            <a:r>
              <a:rPr lang="en-ZA" dirty="0">
                <a:latin typeface="Arial" panose="020B0604020202020204" pitchFamily="34" charset="0"/>
                <a:cs typeface="Arial" panose="020B0604020202020204" pitchFamily="34" charset="0"/>
              </a:rPr>
              <a:t>Facilities Management  should develop  </a:t>
            </a:r>
            <a:r>
              <a:rPr lang="en-ZA" b="1" dirty="0">
                <a:solidFill>
                  <a:srgbClr val="FF0000"/>
                </a:solidFill>
                <a:latin typeface="Arial" panose="020B0604020202020204" pitchFamily="34" charset="0"/>
                <a:cs typeface="Arial" panose="020B0604020202020204" pitchFamily="34" charset="0"/>
              </a:rPr>
              <a:t>maintenance plan </a:t>
            </a:r>
            <a:r>
              <a:rPr lang="en-ZA" dirty="0">
                <a:latin typeface="Arial" panose="020B0604020202020204" pitchFamily="34" charset="0"/>
                <a:cs typeface="Arial" panose="020B0604020202020204" pitchFamily="34" charset="0"/>
              </a:rPr>
              <a:t>reflecting  scheduled maintenance  per building and its components</a:t>
            </a:r>
          </a:p>
          <a:p>
            <a:pPr marL="171450" indent="-171450" algn="just">
              <a:buFont typeface="Arial" panose="020B0604020202020204" pitchFamily="34" charset="0"/>
              <a:buChar char="•"/>
            </a:pPr>
            <a:endParaRPr lang="en-ZA" sz="800" dirty="0">
              <a:latin typeface="Arial" panose="020B0604020202020204" pitchFamily="34" charset="0"/>
              <a:cs typeface="Arial" panose="020B0604020202020204" pitchFamily="34" charset="0"/>
            </a:endParaRPr>
          </a:p>
          <a:p>
            <a:pPr marL="285750" indent="-285750" algn="just">
              <a:lnSpc>
                <a:spcPct val="100000"/>
              </a:lnSpc>
              <a:buFont typeface="Arial" panose="020B0604020202020204" pitchFamily="34" charset="0"/>
              <a:buChar char="•"/>
            </a:pPr>
            <a:r>
              <a:rPr lang="en-ZA" dirty="0">
                <a:latin typeface="Arial" panose="020B0604020202020204" pitchFamily="34" charset="0"/>
                <a:cs typeface="Arial" panose="020B0604020202020204" pitchFamily="34" charset="0"/>
              </a:rPr>
              <a:t>Facilities Management should develop a </a:t>
            </a:r>
            <a:r>
              <a:rPr lang="en-ZA" b="1" dirty="0">
                <a:solidFill>
                  <a:srgbClr val="FF0000"/>
                </a:solidFill>
                <a:latin typeface="Arial" panose="020B0604020202020204" pitchFamily="34" charset="0"/>
                <a:cs typeface="Arial" panose="020B0604020202020204" pitchFamily="34" charset="0"/>
              </a:rPr>
              <a:t>register  reflecting  building components</a:t>
            </a:r>
            <a:r>
              <a:rPr lang="en-ZA" dirty="0">
                <a:latin typeface="Arial" panose="020B0604020202020204" pitchFamily="34" charset="0"/>
                <a:cs typeface="Arial" panose="020B0604020202020204" pitchFamily="34" charset="0"/>
              </a:rPr>
              <a:t>, their life spans, and condition equipment that has already passed its life span should be replaced</a:t>
            </a:r>
          </a:p>
          <a:p>
            <a:pPr marL="171450" indent="-171450" algn="just">
              <a:buFont typeface="Arial" panose="020B0604020202020204" pitchFamily="34" charset="0"/>
              <a:buChar char="•"/>
            </a:pPr>
            <a:endParaRPr lang="en-ZA" sz="800" dirty="0">
              <a:latin typeface="Arial" panose="020B0604020202020204" pitchFamily="34" charset="0"/>
              <a:cs typeface="Arial" panose="020B0604020202020204" pitchFamily="34" charset="0"/>
            </a:endParaRPr>
          </a:p>
          <a:p>
            <a:pPr marL="285750" indent="-285750" algn="just">
              <a:lnSpc>
                <a:spcPct val="100000"/>
              </a:lnSpc>
              <a:buFont typeface="Arial" panose="020B0604020202020204" pitchFamily="34" charset="0"/>
              <a:buChar char="•"/>
            </a:pPr>
            <a:r>
              <a:rPr lang="en-ZA" dirty="0">
                <a:latin typeface="Arial" panose="020B0604020202020204" pitchFamily="34" charset="0"/>
                <a:cs typeface="Arial" panose="020B0604020202020204" pitchFamily="34" charset="0"/>
              </a:rPr>
              <a:t>Facilities management with assistance from the Information  Technology Unit should develop an </a:t>
            </a:r>
            <a:r>
              <a:rPr lang="en-ZA" b="1" dirty="0">
                <a:solidFill>
                  <a:srgbClr val="FF0000"/>
                </a:solidFill>
                <a:latin typeface="Arial" panose="020B0604020202020204" pitchFamily="34" charset="0"/>
                <a:cs typeface="Arial" panose="020B0604020202020204" pitchFamily="34" charset="0"/>
              </a:rPr>
              <a:t>early warning system</a:t>
            </a:r>
            <a:r>
              <a:rPr lang="en-ZA" dirty="0">
                <a:latin typeface="Arial" panose="020B0604020202020204" pitchFamily="34" charset="0"/>
                <a:cs typeface="Arial" panose="020B0604020202020204" pitchFamily="34" charset="0"/>
              </a:rPr>
              <a:t> to identify suspicious payments e.g. for same service, items, areas and period</a:t>
            </a:r>
          </a:p>
          <a:p>
            <a:pPr marL="171450" indent="-171450" algn="just">
              <a:buFont typeface="Arial" panose="020B0604020202020204" pitchFamily="34" charset="0"/>
              <a:buChar char="•"/>
            </a:pPr>
            <a:endParaRPr lang="en-ZA" sz="800" dirty="0">
              <a:latin typeface="Arial" panose="020B0604020202020204" pitchFamily="34" charset="0"/>
              <a:cs typeface="Arial" panose="020B0604020202020204" pitchFamily="34" charset="0"/>
            </a:endParaRPr>
          </a:p>
          <a:p>
            <a:pPr marL="285750" indent="-285750" algn="just">
              <a:lnSpc>
                <a:spcPct val="100000"/>
              </a:lnSpc>
              <a:buFont typeface="Arial" panose="020B0604020202020204" pitchFamily="34" charset="0"/>
              <a:buChar char="•"/>
            </a:pPr>
            <a:r>
              <a:rPr lang="en-ZA" dirty="0">
                <a:latin typeface="Arial" panose="020B0604020202020204" pitchFamily="34" charset="0"/>
                <a:cs typeface="Arial" panose="020B0604020202020204" pitchFamily="34" charset="0"/>
              </a:rPr>
              <a:t>Facilities management should engage Client Departments to develop  framework  in consultation  with National  Treasury  to allow department to  </a:t>
            </a:r>
            <a:r>
              <a:rPr lang="en-ZA" b="1" dirty="0">
                <a:solidFill>
                  <a:srgbClr val="FF0000"/>
                </a:solidFill>
                <a:latin typeface="Arial" panose="020B0604020202020204" pitchFamily="34" charset="0"/>
                <a:cs typeface="Arial" panose="020B0604020202020204" pitchFamily="34" charset="0"/>
              </a:rPr>
              <a:t>purchase capital  equipment</a:t>
            </a:r>
            <a:r>
              <a:rPr lang="en-ZA" dirty="0">
                <a:solidFill>
                  <a:srgbClr val="FF0000"/>
                </a:solidFill>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through Capital Expenditure budget on the client Department’s behalf</a:t>
            </a:r>
          </a:p>
          <a:p>
            <a:pPr marL="171450" indent="-171450" algn="just">
              <a:buFont typeface="Arial" panose="020B0604020202020204" pitchFamily="34" charset="0"/>
              <a:buChar char="•"/>
            </a:pPr>
            <a:endParaRPr lang="en-ZA" sz="800" dirty="0">
              <a:latin typeface="Arial" panose="020B0604020202020204" pitchFamily="34" charset="0"/>
              <a:cs typeface="Arial" panose="020B0604020202020204" pitchFamily="34" charset="0"/>
            </a:endParaRPr>
          </a:p>
          <a:p>
            <a:pPr marL="285750" indent="-285750" algn="just">
              <a:lnSpc>
                <a:spcPct val="100000"/>
              </a:lnSpc>
              <a:buFont typeface="Arial" panose="020B0604020202020204" pitchFamily="34" charset="0"/>
              <a:buChar char="•"/>
            </a:pPr>
            <a:r>
              <a:rPr lang="en-ZA" dirty="0">
                <a:latin typeface="Arial" panose="020B0604020202020204" pitchFamily="34" charset="0"/>
                <a:cs typeface="Arial" panose="020B0604020202020204" pitchFamily="34" charset="0"/>
              </a:rPr>
              <a:t>Facilities Management should consider the above proposed action plans when implementing Facilities Management contract for </a:t>
            </a:r>
            <a:r>
              <a:rPr lang="en-ZA" b="1" dirty="0">
                <a:solidFill>
                  <a:srgbClr val="FF0000"/>
                </a:solidFill>
                <a:latin typeface="Arial" panose="020B0604020202020204" pitchFamily="34" charset="0"/>
                <a:cs typeface="Arial" panose="020B0604020202020204" pitchFamily="34" charset="0"/>
              </a:rPr>
              <a:t>300 earmarked building </a:t>
            </a:r>
            <a:r>
              <a:rPr lang="en-ZA" dirty="0">
                <a:latin typeface="Arial" panose="020B0604020202020204" pitchFamily="34" charset="0"/>
                <a:cs typeface="Arial" panose="020B0604020202020204" pitchFamily="34" charset="0"/>
              </a:rPr>
              <a:t>and in developing Facility Management Strategy</a:t>
            </a:r>
          </a:p>
        </p:txBody>
      </p:sp>
    </p:spTree>
    <p:extLst>
      <p:ext uri="{BB962C8B-B14F-4D97-AF65-F5344CB8AC3E}">
        <p14:creationId xmlns:p14="http://schemas.microsoft.com/office/powerpoint/2010/main" xmlns="" val="2376383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6</a:t>
            </a:fld>
            <a:endParaRPr lang="en-ZA"/>
          </a:p>
        </p:txBody>
      </p:sp>
      <p:pic>
        <p:nvPicPr>
          <p:cNvPr id="8" name="Picture 7"/>
          <p:cNvPicPr>
            <a:picLocks noChangeAspect="1"/>
          </p:cNvPicPr>
          <p:nvPr/>
        </p:nvPicPr>
        <p:blipFill>
          <a:blip r:embed="rId2" cstate="print"/>
          <a:stretch>
            <a:fillRect/>
          </a:stretch>
        </p:blipFill>
        <p:spPr>
          <a:xfrm>
            <a:off x="0" y="1676400"/>
            <a:ext cx="12192000" cy="5181600"/>
          </a:xfrm>
          <a:prstGeom prst="rect">
            <a:avLst/>
          </a:prstGeom>
        </p:spPr>
      </p:pic>
      <p:sp>
        <p:nvSpPr>
          <p:cNvPr id="4" name="Rectangle 3"/>
          <p:cNvSpPr/>
          <p:nvPr/>
        </p:nvSpPr>
        <p:spPr>
          <a:xfrm>
            <a:off x="26377" y="838200"/>
            <a:ext cx="10896600"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smtClean="0">
                <a:ln>
                  <a:noFill/>
                </a:ln>
                <a:solidFill>
                  <a:schemeClr val="accent2"/>
                </a:solidFill>
                <a:effectLst/>
                <a:uLnTx/>
                <a:uFillTx/>
                <a:ea typeface="Tahoma" pitchFamily="34" charset="0"/>
                <a:cs typeface="Arial" pitchFamily="34" charset="0"/>
              </a:rPr>
              <a:t>FRAUD PREVENTION / PRO-ACTIVE MEASURES</a:t>
            </a:r>
            <a:endParaRPr kumimoji="0" lang="en-ZA" sz="2400" b="0" i="0" u="none" strike="noStrike" kern="0" cap="none" spc="0" normalizeH="0" baseline="0" noProof="0" dirty="0" smtClean="0">
              <a:ln>
                <a:noFill/>
              </a:ln>
              <a:solidFill>
                <a:schemeClr val="accent2"/>
              </a:solidFill>
              <a:effectLst/>
              <a:uLnTx/>
              <a:uFillTx/>
            </a:endParaRPr>
          </a:p>
        </p:txBody>
      </p:sp>
    </p:spTree>
    <p:extLst>
      <p:ext uri="{BB962C8B-B14F-4D97-AF65-F5344CB8AC3E}">
        <p14:creationId xmlns:p14="http://schemas.microsoft.com/office/powerpoint/2010/main" xmlns="" val="25675268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60</a:t>
            </a:fld>
            <a:endParaRPr lang="en-ZA"/>
          </a:p>
        </p:txBody>
      </p:sp>
      <p:pic>
        <p:nvPicPr>
          <p:cNvPr id="8" name="Picture 7"/>
          <p:cNvPicPr>
            <a:picLocks noChangeAspect="1"/>
          </p:cNvPicPr>
          <p:nvPr/>
        </p:nvPicPr>
        <p:blipFill>
          <a:blip r:embed="rId2" cstate="print"/>
          <a:stretch>
            <a:fillRect/>
          </a:stretch>
        </p:blipFill>
        <p:spPr>
          <a:xfrm>
            <a:off x="0" y="1676400"/>
            <a:ext cx="12192000" cy="5181600"/>
          </a:xfrm>
          <a:prstGeom prst="rect">
            <a:avLst/>
          </a:prstGeom>
        </p:spPr>
      </p:pic>
      <p:sp>
        <p:nvSpPr>
          <p:cNvPr id="4" name="Rectangle 3"/>
          <p:cNvSpPr/>
          <p:nvPr/>
        </p:nvSpPr>
        <p:spPr>
          <a:xfrm>
            <a:off x="0" y="871780"/>
            <a:ext cx="11427069" cy="461665"/>
          </a:xfrm>
          <a:prstGeom prst="rect">
            <a:avLst/>
          </a:prstGeom>
        </p:spPr>
        <p:txBody>
          <a:bodyPr wrap="square">
            <a:spAutoFit/>
          </a:bodyPr>
          <a:lstStyle/>
          <a:p>
            <a:r>
              <a:rPr lang="en-ZA" sz="2400" b="1" dirty="0">
                <a:solidFill>
                  <a:schemeClr val="accent2"/>
                </a:solidFill>
                <a:ea typeface="Tahoma" pitchFamily="34" charset="0"/>
                <a:cs typeface="Arial" pitchFamily="34" charset="0"/>
              </a:rPr>
              <a:t>MAINTENANCE AND REPAIRS PROJECTS</a:t>
            </a:r>
          </a:p>
        </p:txBody>
      </p:sp>
    </p:spTree>
    <p:extLst>
      <p:ext uri="{BB962C8B-B14F-4D97-AF65-F5344CB8AC3E}">
        <p14:creationId xmlns:p14="http://schemas.microsoft.com/office/powerpoint/2010/main" xmlns="" val="28856946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61</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ea typeface="Tahoma" pitchFamily="34" charset="0"/>
              </a:rPr>
              <a:t>Maintenance And Repairs Projects </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76200" y="1075367"/>
            <a:ext cx="11963400" cy="5078313"/>
          </a:xfrm>
          <a:prstGeom prst="rect">
            <a:avLst/>
          </a:prstGeom>
        </p:spPr>
        <p:txBody>
          <a:bodyPr wrap="square">
            <a:spAutoFit/>
          </a:bodyPr>
          <a:lstStyle/>
          <a:p>
            <a:pPr marL="342897" lvl="1" indent="-342897" algn="just">
              <a:lnSpc>
                <a:spcPct val="120000"/>
              </a:lnSpc>
              <a:buFont typeface="Arial" pitchFamily="34" charset="0"/>
              <a:buChar char="•"/>
            </a:pPr>
            <a:r>
              <a:rPr lang="en-GB" dirty="0">
                <a:latin typeface="Arial" panose="020B0604020202020204" pitchFamily="34" charset="0"/>
                <a:cs typeface="Arial" panose="020B0604020202020204" pitchFamily="34" charset="0"/>
              </a:rPr>
              <a:t>The Anti-Corruption Unit conducted and is currently conducting investigation into </a:t>
            </a:r>
            <a:r>
              <a:rPr lang="en-GB" dirty="0">
                <a:solidFill>
                  <a:srgbClr val="C00000"/>
                </a:solidFill>
                <a:latin typeface="Arial" panose="020B0604020202020204" pitchFamily="34" charset="0"/>
                <a:cs typeface="Arial" panose="020B0604020202020204" pitchFamily="34" charset="0"/>
              </a:rPr>
              <a:t>allegations of serious maladministration in respect of projects</a:t>
            </a:r>
            <a:r>
              <a:rPr lang="en-GB" dirty="0">
                <a:latin typeface="Arial" panose="020B0604020202020204" pitchFamily="34" charset="0"/>
                <a:cs typeface="Arial" panose="020B0604020202020204" pitchFamily="34" charset="0"/>
              </a:rPr>
              <a:t> awarded by the  DPW.</a:t>
            </a:r>
            <a:endParaRPr lang="en-ZA" dirty="0">
              <a:latin typeface="Arial" panose="020B0604020202020204" pitchFamily="34" charset="0"/>
              <a:cs typeface="Arial" panose="020B0604020202020204" pitchFamily="34" charset="0"/>
            </a:endParaRPr>
          </a:p>
          <a:p>
            <a:pPr algn="just">
              <a:lnSpc>
                <a:spcPct val="120000"/>
              </a:lnSpc>
            </a:pPr>
            <a:endParaRPr lang="en-ZA" dirty="0">
              <a:latin typeface="Arial" panose="020B0604020202020204" pitchFamily="34" charset="0"/>
              <a:cs typeface="Arial" panose="020B0604020202020204" pitchFamily="34" charset="0"/>
            </a:endParaRPr>
          </a:p>
          <a:p>
            <a:pPr marL="342897" lvl="1" indent="-342897" algn="just">
              <a:lnSpc>
                <a:spcPct val="120000"/>
              </a:lnSpc>
              <a:buFont typeface="Arial" pitchFamily="34" charset="0"/>
              <a:buChar char="•"/>
            </a:pPr>
            <a:r>
              <a:rPr lang="en-GB" dirty="0">
                <a:latin typeface="Arial" panose="020B0604020202020204" pitchFamily="34" charset="0"/>
                <a:cs typeface="Arial" panose="020B0604020202020204" pitchFamily="34" charset="0"/>
              </a:rPr>
              <a:t>The DPW engaged services of various suppliers to render various maintenance and repairs projects. These service providers </a:t>
            </a:r>
            <a:r>
              <a:rPr lang="en-GB" dirty="0">
                <a:solidFill>
                  <a:srgbClr val="C00000"/>
                </a:solidFill>
                <a:latin typeface="Arial" panose="020B0604020202020204" pitchFamily="34" charset="0"/>
                <a:cs typeface="Arial" panose="020B0604020202020204" pitchFamily="34" charset="0"/>
              </a:rPr>
              <a:t>failed to fulfil the terms of contracts </a:t>
            </a:r>
            <a:r>
              <a:rPr lang="en-GB" dirty="0">
                <a:latin typeface="Arial" panose="020B0604020202020204" pitchFamily="34" charset="0"/>
                <a:cs typeface="Arial" panose="020B0604020202020204" pitchFamily="34" charset="0"/>
              </a:rPr>
              <a:t>as they failed to complete their work with due diligence, regularity and expedition and to bring the work to practical completion resulting in </a:t>
            </a:r>
            <a:r>
              <a:rPr lang="en-GB" dirty="0">
                <a:solidFill>
                  <a:srgbClr val="C00000"/>
                </a:solidFill>
                <a:latin typeface="Arial" panose="020B0604020202020204" pitchFamily="34" charset="0"/>
                <a:cs typeface="Arial" panose="020B0604020202020204" pitchFamily="34" charset="0"/>
              </a:rPr>
              <a:t>cancellations of their contracts.</a:t>
            </a:r>
            <a:endParaRPr lang="en-ZA" dirty="0">
              <a:solidFill>
                <a:srgbClr val="C00000"/>
              </a:solidFill>
              <a:latin typeface="Arial" panose="020B0604020202020204" pitchFamily="34" charset="0"/>
              <a:cs typeface="Arial" panose="020B0604020202020204" pitchFamily="34" charset="0"/>
            </a:endParaRPr>
          </a:p>
          <a:p>
            <a:pPr algn="just">
              <a:lnSpc>
                <a:spcPct val="120000"/>
              </a:lnSpc>
            </a:pPr>
            <a:endParaRPr lang="en-ZA" dirty="0">
              <a:latin typeface="Arial" panose="020B0604020202020204" pitchFamily="34" charset="0"/>
              <a:cs typeface="Arial" panose="020B0604020202020204" pitchFamily="34" charset="0"/>
            </a:endParaRPr>
          </a:p>
          <a:p>
            <a:pPr marL="342897" lvl="1" indent="-342897" algn="just">
              <a:lnSpc>
                <a:spcPct val="120000"/>
              </a:lnSpc>
              <a:buFont typeface="Arial" pitchFamily="34" charset="0"/>
              <a:buChar char="•"/>
            </a:pPr>
            <a:r>
              <a:rPr lang="en-GB" dirty="0">
                <a:latin typeface="Arial" panose="020B0604020202020204" pitchFamily="34" charset="0"/>
                <a:cs typeface="Arial" panose="020B0604020202020204" pitchFamily="34" charset="0"/>
              </a:rPr>
              <a:t>Of particular concern to the Department was that </a:t>
            </a:r>
            <a:r>
              <a:rPr lang="en-GB" dirty="0">
                <a:solidFill>
                  <a:srgbClr val="C00000"/>
                </a:solidFill>
                <a:latin typeface="Arial" panose="020B0604020202020204" pitchFamily="34" charset="0"/>
                <a:cs typeface="Arial" panose="020B0604020202020204" pitchFamily="34" charset="0"/>
              </a:rPr>
              <a:t>huge amounts of money were paid to these contractors at the time of cancellations</a:t>
            </a:r>
            <a:r>
              <a:rPr lang="en-GB" dirty="0">
                <a:latin typeface="Arial" panose="020B0604020202020204" pitchFamily="34" charset="0"/>
                <a:cs typeface="Arial" panose="020B0604020202020204" pitchFamily="34" charset="0"/>
              </a:rPr>
              <a:t> of their contracts in some instances to values exceeding the contract amount. It is suspected that the </a:t>
            </a:r>
            <a:r>
              <a:rPr lang="en-GB" dirty="0">
                <a:solidFill>
                  <a:srgbClr val="C00000"/>
                </a:solidFill>
                <a:latin typeface="Arial" panose="020B0604020202020204" pitchFamily="34" charset="0"/>
                <a:cs typeface="Arial" panose="020B0604020202020204" pitchFamily="34" charset="0"/>
              </a:rPr>
              <a:t>Department did not get value for money </a:t>
            </a:r>
            <a:r>
              <a:rPr lang="en-GB" dirty="0">
                <a:latin typeface="Arial" panose="020B0604020202020204" pitchFamily="34" charset="0"/>
                <a:cs typeface="Arial" panose="020B0604020202020204" pitchFamily="34" charset="0"/>
              </a:rPr>
              <a:t>in this regard and/or there is no justification for the payments made. Of further concern to the Department was that when other service providers were appointed to complete the outstanding work the contract amounts were in all instances greater than the initial contract amount which fortifies the notion that payments made to the initial contractors cannot be justified and/or the Department did not receive value for money for payments made.</a:t>
            </a:r>
            <a:endParaRPr lang="en-ZA" dirty="0">
              <a:latin typeface="Arial" panose="020B0604020202020204" pitchFamily="34" charset="0"/>
              <a:cs typeface="Arial" panose="020B0604020202020204" pitchFamily="34" charset="0"/>
            </a:endParaRPr>
          </a:p>
          <a:p>
            <a:pPr algn="just">
              <a:lnSpc>
                <a:spcPct val="120000"/>
              </a:lnSpc>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572130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62</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Maintenance And Repairs Projects </a:t>
            </a:r>
          </a:p>
          <a:p>
            <a:r>
              <a:rPr lang="en-ZA" sz="2400" b="1" dirty="0" smtClean="0">
                <a:solidFill>
                  <a:schemeClr val="bg1"/>
                </a:solidFill>
                <a:latin typeface="+mn-lt"/>
                <a:ea typeface="Tahoma" pitchFamily="34" charset="0"/>
              </a:rPr>
              <a:t>JHB RO Projects</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55684" y="882585"/>
            <a:ext cx="11983915" cy="369332"/>
          </a:xfrm>
          <a:prstGeom prst="rect">
            <a:avLst/>
          </a:prstGeom>
        </p:spPr>
        <p:txBody>
          <a:bodyPr wrap="square">
            <a:spAutoFit/>
          </a:bodyPr>
          <a:lstStyle/>
          <a:p>
            <a:r>
              <a:rPr lang="en-ZA" dirty="0">
                <a:cs typeface="Arial" panose="020B0604020202020204" pitchFamily="34" charset="0"/>
              </a:rPr>
              <a:t>The ACU conducted investigations relating to several projects awarded by the JHB RO – Maintenance and repairs Projects</a:t>
            </a:r>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xmlns="" val="4012529906"/>
              </p:ext>
            </p:extLst>
          </p:nvPr>
        </p:nvGraphicFramePr>
        <p:xfrm>
          <a:off x="228600" y="1266571"/>
          <a:ext cx="11582400" cy="5303520"/>
        </p:xfrm>
        <a:graphic>
          <a:graphicData uri="http://schemas.openxmlformats.org/drawingml/2006/table">
            <a:tbl>
              <a:tblPr firstRow="1" firstCol="1" bandRow="1">
                <a:tableStyleId>{9DCAF9ED-07DC-4A11-8D7F-57B35C25682E}</a:tableStyleId>
              </a:tblPr>
              <a:tblGrid>
                <a:gridCol w="803805"/>
                <a:gridCol w="2438952"/>
                <a:gridCol w="2438952"/>
                <a:gridCol w="1966897"/>
                <a:gridCol w="1888221"/>
                <a:gridCol w="2045573"/>
              </a:tblGrid>
              <a:tr h="390149">
                <a:tc>
                  <a:txBody>
                    <a:bodyPr/>
                    <a:lstStyle/>
                    <a:p>
                      <a:pPr marL="457200" algn="just">
                        <a:spcAft>
                          <a:spcPts val="0"/>
                        </a:spcAft>
                      </a:pPr>
                      <a:r>
                        <a:rPr lang="en-GB" sz="1200" dirty="0">
                          <a:effectLst/>
                        </a:rPr>
                        <a:t>No</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Name  of Contractor</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Nature of services</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Date of award</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Contract amount</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Payments at the time of cancellation of contract</a:t>
                      </a:r>
                      <a:endParaRPr lang="en-ZA" sz="1200" dirty="0">
                        <a:effectLst/>
                        <a:latin typeface="+mn-lt"/>
                        <a:ea typeface="Times New Roman" panose="02020603050405020304" pitchFamily="18" charset="0"/>
                      </a:endParaRPr>
                    </a:p>
                  </a:txBody>
                  <a:tcPr marL="68580" marR="68580" marT="0" marB="0"/>
                </a:tc>
              </a:tr>
              <a:tr h="351134">
                <a:tc>
                  <a:txBody>
                    <a:bodyPr/>
                    <a:lstStyle/>
                    <a:p>
                      <a:pPr marL="457200" algn="just">
                        <a:spcAft>
                          <a:spcPts val="0"/>
                        </a:spcAft>
                      </a:pPr>
                      <a:r>
                        <a:rPr lang="en-GB" sz="1200" dirty="0">
                          <a:effectLst/>
                        </a:rPr>
                        <a:t>1</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Mathabatha Building Suppliers CC</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Eden Park Police Station: Repairs and renovation contract</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12 July 2011</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R4, 306, 181.28</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R7, 067, 797.00</a:t>
                      </a:r>
                      <a:endParaRPr lang="en-ZA" sz="1200" dirty="0">
                        <a:effectLst/>
                        <a:latin typeface="+mn-lt"/>
                        <a:ea typeface="Times New Roman" panose="02020603050405020304" pitchFamily="18" charset="0"/>
                      </a:endParaRPr>
                    </a:p>
                  </a:txBody>
                  <a:tcPr marL="68580" marR="68580" marT="0" marB="0"/>
                </a:tc>
              </a:tr>
              <a:tr h="526701">
                <a:tc>
                  <a:txBody>
                    <a:bodyPr/>
                    <a:lstStyle/>
                    <a:p>
                      <a:pPr marL="457200" algn="just">
                        <a:spcAft>
                          <a:spcPts val="0"/>
                        </a:spcAft>
                      </a:pPr>
                      <a:r>
                        <a:rPr lang="en-GB" sz="1200" dirty="0">
                          <a:effectLst/>
                        </a:rPr>
                        <a:t>2</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err="1">
                          <a:effectLst/>
                        </a:rPr>
                        <a:t>Zwa</a:t>
                      </a:r>
                      <a:r>
                        <a:rPr lang="en-GB" sz="1200" dirty="0">
                          <a:effectLst/>
                        </a:rPr>
                        <a:t>-Shu Trading JV </a:t>
                      </a:r>
                      <a:r>
                        <a:rPr lang="en-GB" sz="1200" dirty="0" err="1">
                          <a:effectLst/>
                        </a:rPr>
                        <a:t>Phumi</a:t>
                      </a:r>
                      <a:r>
                        <a:rPr lang="en-GB" sz="1200" dirty="0">
                          <a:effectLst/>
                        </a:rPr>
                        <a:t> Trading</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Replacement of boilers and maintenance of boilers for period of 24 months</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20 January 2012</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R18, 824, 992.66</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R13, 464, 954.68</a:t>
                      </a:r>
                      <a:endParaRPr lang="en-ZA" sz="1200">
                        <a:effectLst/>
                        <a:latin typeface="+mn-lt"/>
                        <a:ea typeface="Times New Roman" panose="02020603050405020304" pitchFamily="18" charset="0"/>
                      </a:endParaRPr>
                    </a:p>
                  </a:txBody>
                  <a:tcPr marL="68580" marR="68580" marT="0" marB="0"/>
                </a:tc>
              </a:tr>
              <a:tr h="351134">
                <a:tc>
                  <a:txBody>
                    <a:bodyPr/>
                    <a:lstStyle/>
                    <a:p>
                      <a:pPr marL="457200" algn="just">
                        <a:spcAft>
                          <a:spcPts val="0"/>
                        </a:spcAft>
                      </a:pPr>
                      <a:r>
                        <a:rPr lang="en-GB" sz="1200">
                          <a:effectLst/>
                        </a:rPr>
                        <a:t>3</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err="1">
                          <a:effectLst/>
                        </a:rPr>
                        <a:t>Ineelo</a:t>
                      </a:r>
                      <a:r>
                        <a:rPr lang="en-GB" sz="1200" dirty="0">
                          <a:effectLst/>
                        </a:rPr>
                        <a:t> Trading Enterprise CC</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Condition based maintenance for sewer plant</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13 March 2015</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R4, 114, 043.40</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R1, 632,143.70</a:t>
                      </a:r>
                      <a:endParaRPr lang="en-ZA" sz="1200">
                        <a:effectLst/>
                        <a:latin typeface="+mn-lt"/>
                        <a:ea typeface="Times New Roman" panose="02020603050405020304" pitchFamily="18" charset="0"/>
                      </a:endParaRPr>
                    </a:p>
                  </a:txBody>
                  <a:tcPr marL="68580" marR="68580" marT="0" marB="0"/>
                </a:tc>
              </a:tr>
              <a:tr h="526701">
                <a:tc>
                  <a:txBody>
                    <a:bodyPr/>
                    <a:lstStyle/>
                    <a:p>
                      <a:pPr marL="457200" algn="just">
                        <a:spcAft>
                          <a:spcPts val="0"/>
                        </a:spcAft>
                      </a:pPr>
                      <a:r>
                        <a:rPr lang="en-GB" sz="1200">
                          <a:effectLst/>
                        </a:rPr>
                        <a:t>4</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err="1">
                          <a:effectLst/>
                        </a:rPr>
                        <a:t>Nzwalo</a:t>
                      </a:r>
                      <a:r>
                        <a:rPr lang="en-GB" sz="1200" dirty="0">
                          <a:effectLst/>
                        </a:rPr>
                        <a:t> Investments</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Repair and maintenance of mechanical and electrical installations</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10 December 2008</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R13, 811, 639.22</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R6, 855, 024.67</a:t>
                      </a:r>
                      <a:endParaRPr lang="en-ZA" sz="1200">
                        <a:effectLst/>
                        <a:latin typeface="+mn-lt"/>
                        <a:ea typeface="Times New Roman" panose="02020603050405020304" pitchFamily="18" charset="0"/>
                      </a:endParaRPr>
                    </a:p>
                  </a:txBody>
                  <a:tcPr marL="68580" marR="68580" marT="0" marB="0"/>
                </a:tc>
              </a:tr>
              <a:tr h="526701">
                <a:tc>
                  <a:txBody>
                    <a:bodyPr/>
                    <a:lstStyle/>
                    <a:p>
                      <a:pPr marL="457200" algn="just">
                        <a:spcAft>
                          <a:spcPts val="0"/>
                        </a:spcAft>
                      </a:pPr>
                      <a:r>
                        <a:rPr lang="en-GB" sz="1200">
                          <a:effectLst/>
                        </a:rPr>
                        <a:t>5</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Lumacon Air Conditioning</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err="1">
                          <a:effectLst/>
                        </a:rPr>
                        <a:t>Benoni</a:t>
                      </a:r>
                      <a:r>
                        <a:rPr lang="en-GB" sz="1200" dirty="0">
                          <a:effectLst/>
                        </a:rPr>
                        <a:t> </a:t>
                      </a:r>
                      <a:r>
                        <a:rPr lang="en-GB" sz="1200" dirty="0" err="1">
                          <a:effectLst/>
                        </a:rPr>
                        <a:t>Modderbee</a:t>
                      </a:r>
                      <a:r>
                        <a:rPr lang="en-GB" sz="1200" dirty="0">
                          <a:effectLst/>
                        </a:rPr>
                        <a:t> Prison: Repair and Maintenance of mechanical and electrical installations </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17 December 2008</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R13, 811, 639.22</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R7, 758, 566.04</a:t>
                      </a:r>
                      <a:endParaRPr lang="en-ZA" sz="1200">
                        <a:effectLst/>
                        <a:latin typeface="+mn-lt"/>
                        <a:ea typeface="Times New Roman" panose="02020603050405020304" pitchFamily="18" charset="0"/>
                      </a:endParaRPr>
                    </a:p>
                  </a:txBody>
                  <a:tcPr marL="68580" marR="68580" marT="0" marB="0"/>
                </a:tc>
              </a:tr>
              <a:tr h="526701">
                <a:tc>
                  <a:txBody>
                    <a:bodyPr/>
                    <a:lstStyle/>
                    <a:p>
                      <a:pPr marL="457200" algn="just">
                        <a:spcAft>
                          <a:spcPts val="0"/>
                        </a:spcAft>
                      </a:pPr>
                      <a:r>
                        <a:rPr lang="en-GB" sz="1200">
                          <a:effectLst/>
                        </a:rPr>
                        <a:t>6</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Nthatheng Trading II</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Tsakane Magistrate Office: Additional accommodation: construction of new building </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08 July 2005</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R10, 988, 743.26</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R12, 593, 026.70</a:t>
                      </a:r>
                      <a:endParaRPr lang="en-ZA" sz="1200">
                        <a:effectLst/>
                        <a:latin typeface="+mn-lt"/>
                        <a:ea typeface="Times New Roman" panose="02020603050405020304" pitchFamily="18" charset="0"/>
                      </a:endParaRPr>
                    </a:p>
                  </a:txBody>
                  <a:tcPr marL="68580" marR="68580" marT="0" marB="0"/>
                </a:tc>
              </a:tr>
              <a:tr h="351134">
                <a:tc>
                  <a:txBody>
                    <a:bodyPr/>
                    <a:lstStyle/>
                    <a:p>
                      <a:pPr marL="457200" algn="just">
                        <a:spcAft>
                          <a:spcPts val="0"/>
                        </a:spcAft>
                      </a:pPr>
                      <a:r>
                        <a:rPr lang="en-GB" sz="1200">
                          <a:effectLst/>
                        </a:rPr>
                        <a:t>7</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Mperere Legafe JV</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SANDF Heidelberg Gymnasium: Head Quarters </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10 October 2008</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R4, 880, 000.00</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R4, 374, 491.57</a:t>
                      </a:r>
                      <a:endParaRPr lang="en-ZA" sz="1200">
                        <a:effectLst/>
                        <a:latin typeface="+mn-lt"/>
                        <a:ea typeface="Times New Roman" panose="02020603050405020304" pitchFamily="18" charset="0"/>
                      </a:endParaRPr>
                    </a:p>
                  </a:txBody>
                  <a:tcPr marL="68580" marR="68580" marT="0" marB="0"/>
                </a:tc>
              </a:tr>
              <a:tr h="702268">
                <a:tc>
                  <a:txBody>
                    <a:bodyPr/>
                    <a:lstStyle/>
                    <a:p>
                      <a:pPr marL="457200" algn="just">
                        <a:spcAft>
                          <a:spcPts val="0"/>
                        </a:spcAft>
                      </a:pPr>
                      <a:r>
                        <a:rPr lang="en-GB" sz="1200">
                          <a:effectLst/>
                        </a:rPr>
                        <a:t>8</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Sincindi Projects CC</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Oberholzer Magistrate Office: Security measures upgrade including minor works sewerage pipes</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27 November </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 </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 </a:t>
                      </a:r>
                      <a:endParaRPr lang="en-ZA" sz="1200" dirty="0">
                        <a:effectLst/>
                        <a:latin typeface="+mn-lt"/>
                        <a:ea typeface="Times New Roman" panose="02020603050405020304" pitchFamily="18" charset="0"/>
                      </a:endParaRPr>
                    </a:p>
                  </a:txBody>
                  <a:tcPr marL="68580" marR="68580" marT="0" marB="0"/>
                </a:tc>
              </a:tr>
              <a:tr h="351134">
                <a:tc>
                  <a:txBody>
                    <a:bodyPr/>
                    <a:lstStyle/>
                    <a:p>
                      <a:pPr marL="457200" algn="just">
                        <a:spcAft>
                          <a:spcPts val="0"/>
                        </a:spcAft>
                      </a:pPr>
                      <a:r>
                        <a:rPr lang="en-GB" sz="1200">
                          <a:effectLst/>
                        </a:rPr>
                        <a:t>9</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Realeka Investments</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Kagiso Magistrate Court: Construction of new building</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21 May 2007</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R27, 181, 957.60</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R22, 788, 956.14</a:t>
                      </a:r>
                      <a:endParaRPr lang="en-ZA" sz="1200" dirty="0">
                        <a:effectLst/>
                        <a:latin typeface="+mn-lt"/>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16780291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63</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Maintenance And Repairs Projects </a:t>
            </a:r>
          </a:p>
          <a:p>
            <a:r>
              <a:rPr lang="en-ZA" sz="2400" b="1" dirty="0" smtClean="0">
                <a:solidFill>
                  <a:schemeClr val="bg1"/>
                </a:solidFill>
                <a:latin typeface="+mn-lt"/>
                <a:ea typeface="Tahoma" pitchFamily="34" charset="0"/>
              </a:rPr>
              <a:t>JHB RO Projects</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52400" y="969610"/>
            <a:ext cx="11887200" cy="5324535"/>
          </a:xfrm>
          <a:prstGeom prst="rect">
            <a:avLst/>
          </a:prstGeom>
        </p:spPr>
        <p:txBody>
          <a:bodyPr wrap="square">
            <a:spAutoFit/>
          </a:bodyPr>
          <a:lstStyle/>
          <a:p>
            <a:r>
              <a:rPr lang="en-ZA" dirty="0">
                <a:latin typeface="Arial" panose="020B0604020202020204" pitchFamily="34" charset="0"/>
                <a:cs typeface="Arial" panose="020B0604020202020204" pitchFamily="34" charset="0"/>
              </a:rPr>
              <a:t>The investigation conducted by the ACU revealed that these projects were characterised by:-</a:t>
            </a:r>
          </a:p>
          <a:p>
            <a:pPr>
              <a:buFontTx/>
              <a:buChar char="-"/>
            </a:pPr>
            <a:endParaRPr lang="en-ZA" dirty="0">
              <a:latin typeface="Arial" panose="020B0604020202020204" pitchFamily="34" charset="0"/>
              <a:cs typeface="Arial" panose="020B0604020202020204" pitchFamily="34" charset="0"/>
            </a:endParaRPr>
          </a:p>
          <a:p>
            <a:pPr algn="just">
              <a:buFontTx/>
              <a:buChar char="-"/>
            </a:pPr>
            <a:r>
              <a:rPr lang="en-ZA" dirty="0">
                <a:latin typeface="Arial" panose="020B0604020202020204" pitchFamily="34" charset="0"/>
                <a:cs typeface="Arial" panose="020B0604020202020204" pitchFamily="34" charset="0"/>
              </a:rPr>
              <a:t>The </a:t>
            </a:r>
            <a:r>
              <a:rPr lang="en-ZA" dirty="0">
                <a:solidFill>
                  <a:srgbClr val="FF0000"/>
                </a:solidFill>
                <a:latin typeface="Arial" panose="020B0604020202020204" pitchFamily="34" charset="0"/>
                <a:cs typeface="Arial" panose="020B0604020202020204" pitchFamily="34" charset="0"/>
              </a:rPr>
              <a:t>Project Risk Assessment conducted prior to the awards were disregarded </a:t>
            </a:r>
            <a:r>
              <a:rPr lang="en-ZA" dirty="0">
                <a:latin typeface="Arial" panose="020B0604020202020204" pitchFamily="34" charset="0"/>
                <a:cs typeface="Arial" panose="020B0604020202020204" pitchFamily="34" charset="0"/>
              </a:rPr>
              <a:t>by the Evaluation Committees, This led to the appointment of unsuitable contractors.</a:t>
            </a:r>
          </a:p>
          <a:p>
            <a:pPr algn="just"/>
            <a:r>
              <a:rPr lang="en-ZA" dirty="0">
                <a:latin typeface="Arial" panose="020B0604020202020204" pitchFamily="34" charset="0"/>
                <a:cs typeface="Arial" panose="020B0604020202020204" pitchFamily="34" charset="0"/>
              </a:rPr>
              <a:t> </a:t>
            </a:r>
          </a:p>
          <a:p>
            <a:pPr algn="just">
              <a:buFontTx/>
              <a:buChar char="-"/>
            </a:pPr>
            <a:r>
              <a:rPr lang="en-ZA" dirty="0">
                <a:solidFill>
                  <a:srgbClr val="FF0000"/>
                </a:solidFill>
                <a:latin typeface="Arial" panose="020B0604020202020204" pitchFamily="34" charset="0"/>
                <a:cs typeface="Arial" panose="020B0604020202020204" pitchFamily="34" charset="0"/>
              </a:rPr>
              <a:t>Poor Project Management</a:t>
            </a:r>
            <a:r>
              <a:rPr lang="en-ZA" dirty="0">
                <a:latin typeface="Arial" panose="020B0604020202020204" pitchFamily="34" charset="0"/>
                <a:cs typeface="Arial" panose="020B0604020202020204" pitchFamily="34" charset="0"/>
              </a:rPr>
              <a:t>, the assigned Project Managers and Principal Agents do not exercise due diligence during the execution of the Projects.</a:t>
            </a:r>
          </a:p>
          <a:p>
            <a:pPr algn="just"/>
            <a:endParaRPr lang="en-ZA" dirty="0">
              <a:latin typeface="Arial" panose="020B0604020202020204" pitchFamily="34" charset="0"/>
              <a:cs typeface="Arial" panose="020B0604020202020204" pitchFamily="34" charset="0"/>
            </a:endParaRPr>
          </a:p>
          <a:p>
            <a:pPr algn="just">
              <a:buFontTx/>
              <a:buChar char="-"/>
            </a:pPr>
            <a:r>
              <a:rPr lang="en-ZA" dirty="0">
                <a:solidFill>
                  <a:srgbClr val="FF0000"/>
                </a:solidFill>
                <a:latin typeface="Arial" panose="020B0604020202020204" pitchFamily="34" charset="0"/>
                <a:cs typeface="Arial" panose="020B0604020202020204" pitchFamily="34" charset="0"/>
              </a:rPr>
              <a:t>Payments made are not justifiable </a:t>
            </a:r>
            <a:r>
              <a:rPr lang="en-ZA" dirty="0">
                <a:latin typeface="Arial" panose="020B0604020202020204" pitchFamily="34" charset="0"/>
                <a:cs typeface="Arial" panose="020B0604020202020204" pitchFamily="34" charset="0"/>
              </a:rPr>
              <a:t>or in accordance with the Project Milestones.</a:t>
            </a:r>
          </a:p>
          <a:p>
            <a:pPr algn="just">
              <a:buFontTx/>
              <a:buChar char="-"/>
            </a:pPr>
            <a:endParaRPr lang="en-ZA" dirty="0">
              <a:latin typeface="Arial" panose="020B0604020202020204" pitchFamily="34" charset="0"/>
              <a:cs typeface="Arial" panose="020B0604020202020204" pitchFamily="34" charset="0"/>
            </a:endParaRPr>
          </a:p>
          <a:p>
            <a:pPr algn="just">
              <a:buFontTx/>
              <a:buChar char="-"/>
            </a:pPr>
            <a:r>
              <a:rPr lang="en-ZA" dirty="0">
                <a:latin typeface="Arial" panose="020B0604020202020204" pitchFamily="34" charset="0"/>
                <a:cs typeface="Arial" panose="020B0604020202020204" pitchFamily="34" charset="0"/>
              </a:rPr>
              <a:t>Projects not </a:t>
            </a:r>
            <a:r>
              <a:rPr lang="en-ZA" dirty="0">
                <a:solidFill>
                  <a:srgbClr val="FF0000"/>
                </a:solidFill>
                <a:latin typeface="Arial" panose="020B0604020202020204" pitchFamily="34" charset="0"/>
                <a:cs typeface="Arial" panose="020B0604020202020204" pitchFamily="34" charset="0"/>
              </a:rPr>
              <a:t>completed within the Projects timeframes</a:t>
            </a:r>
            <a:r>
              <a:rPr lang="en-ZA" dirty="0">
                <a:latin typeface="Arial" panose="020B0604020202020204" pitchFamily="34" charset="0"/>
                <a:cs typeface="Arial" panose="020B0604020202020204" pitchFamily="34" charset="0"/>
              </a:rPr>
              <a:t>.</a:t>
            </a:r>
          </a:p>
          <a:p>
            <a:pPr algn="just"/>
            <a:endParaRPr lang="en-ZA" dirty="0">
              <a:latin typeface="Arial" panose="020B0604020202020204" pitchFamily="34" charset="0"/>
              <a:cs typeface="Arial" panose="020B0604020202020204" pitchFamily="34" charset="0"/>
            </a:endParaRPr>
          </a:p>
          <a:p>
            <a:pPr algn="just">
              <a:buFontTx/>
              <a:buChar char="-"/>
            </a:pPr>
            <a:r>
              <a:rPr lang="en-ZA" dirty="0">
                <a:latin typeface="Arial" panose="020B0604020202020204" pitchFamily="34" charset="0"/>
                <a:cs typeface="Arial" panose="020B0604020202020204" pitchFamily="34" charset="0"/>
              </a:rPr>
              <a:t>Contractors </a:t>
            </a:r>
            <a:r>
              <a:rPr lang="en-ZA" dirty="0">
                <a:solidFill>
                  <a:srgbClr val="FF0000"/>
                </a:solidFill>
                <a:latin typeface="Arial" panose="020B0604020202020204" pitchFamily="34" charset="0"/>
                <a:cs typeface="Arial" panose="020B0604020202020204" pitchFamily="34" charset="0"/>
              </a:rPr>
              <a:t>not delivering on their contract oblig</a:t>
            </a:r>
            <a:r>
              <a:rPr lang="en-ZA" dirty="0">
                <a:latin typeface="Arial" panose="020B0604020202020204" pitchFamily="34" charset="0"/>
                <a:cs typeface="Arial" panose="020B0604020202020204" pitchFamily="34" charset="0"/>
              </a:rPr>
              <a:t>ations leading to contract cancellations at a loss to the Department.</a:t>
            </a:r>
          </a:p>
          <a:p>
            <a:pPr algn="just">
              <a:buFontTx/>
              <a:buChar char="-"/>
            </a:pPr>
            <a:endParaRPr lang="en-ZA" dirty="0">
              <a:latin typeface="Arial" panose="020B0604020202020204" pitchFamily="34" charset="0"/>
              <a:cs typeface="Arial" panose="020B0604020202020204" pitchFamily="34" charset="0"/>
            </a:endParaRPr>
          </a:p>
          <a:p>
            <a:pPr algn="just">
              <a:buFontTx/>
              <a:buChar char="-"/>
            </a:pPr>
            <a:r>
              <a:rPr lang="en-ZA" dirty="0">
                <a:latin typeface="Arial" panose="020B0604020202020204" pitchFamily="34" charset="0"/>
                <a:cs typeface="Arial" panose="020B0604020202020204" pitchFamily="34" charset="0"/>
              </a:rPr>
              <a:t>Project Managers/Principal Agents </a:t>
            </a:r>
            <a:r>
              <a:rPr lang="en-ZA" dirty="0">
                <a:solidFill>
                  <a:srgbClr val="FF0000"/>
                </a:solidFill>
                <a:latin typeface="Arial" panose="020B0604020202020204" pitchFamily="34" charset="0"/>
                <a:cs typeface="Arial" panose="020B0604020202020204" pitchFamily="34" charset="0"/>
              </a:rPr>
              <a:t>not issuing final accounts </a:t>
            </a:r>
            <a:r>
              <a:rPr lang="en-ZA" dirty="0">
                <a:latin typeface="Arial" panose="020B0604020202020204" pitchFamily="34" charset="0"/>
                <a:cs typeface="Arial" panose="020B0604020202020204" pitchFamily="34" charset="0"/>
              </a:rPr>
              <a:t>to recover cancellation losses.</a:t>
            </a:r>
          </a:p>
          <a:p>
            <a:pPr algn="just"/>
            <a:endParaRPr lang="en-ZA" dirty="0">
              <a:latin typeface="Arial" panose="020B0604020202020204" pitchFamily="34" charset="0"/>
              <a:cs typeface="Arial" panose="020B0604020202020204" pitchFamily="34" charset="0"/>
            </a:endParaRPr>
          </a:p>
          <a:p>
            <a:pPr algn="just">
              <a:buFontTx/>
              <a:buChar char="-"/>
            </a:pPr>
            <a:r>
              <a:rPr lang="en-ZA" dirty="0">
                <a:solidFill>
                  <a:srgbClr val="FF0000"/>
                </a:solidFill>
                <a:latin typeface="Arial" panose="020B0604020202020204" pitchFamily="34" charset="0"/>
                <a:cs typeface="Arial" panose="020B0604020202020204" pitchFamily="34" charset="0"/>
              </a:rPr>
              <a:t>Secondary contrac</a:t>
            </a:r>
            <a:r>
              <a:rPr lang="en-ZA" dirty="0">
                <a:latin typeface="Arial" panose="020B0604020202020204" pitchFamily="34" charset="0"/>
                <a:cs typeface="Arial" panose="020B0604020202020204" pitchFamily="34" charset="0"/>
              </a:rPr>
              <a:t>tors in most instances appointed </a:t>
            </a:r>
            <a:r>
              <a:rPr lang="en-ZA" dirty="0">
                <a:solidFill>
                  <a:srgbClr val="FF0000"/>
                </a:solidFill>
                <a:latin typeface="Arial" panose="020B0604020202020204" pitchFamily="34" charset="0"/>
                <a:cs typeface="Arial" panose="020B0604020202020204" pitchFamily="34" charset="0"/>
              </a:rPr>
              <a:t>in excess of the original contract amounts</a:t>
            </a:r>
            <a:r>
              <a:rPr lang="en-ZA" dirty="0">
                <a:latin typeface="Arial" panose="020B0604020202020204" pitchFamily="34" charset="0"/>
                <a:cs typeface="Arial" panose="020B0604020202020204" pitchFamily="34" charset="0"/>
              </a:rPr>
              <a:t>.</a:t>
            </a:r>
          </a:p>
          <a:p>
            <a:pPr algn="just">
              <a:buFontTx/>
              <a:buChar char="-"/>
            </a:pP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654412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64</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Maintenance And Repairs Projects </a:t>
            </a:r>
          </a:p>
          <a:p>
            <a:r>
              <a:rPr lang="en-ZA" sz="2400" b="1" dirty="0" smtClean="0">
                <a:solidFill>
                  <a:schemeClr val="bg1"/>
                </a:solidFill>
                <a:latin typeface="+mn-lt"/>
                <a:ea typeface="Tahoma" pitchFamily="34" charset="0"/>
              </a:rPr>
              <a:t>JHB RO Projects</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90500" y="1135173"/>
            <a:ext cx="11811000" cy="4801314"/>
          </a:xfrm>
          <a:prstGeom prst="rect">
            <a:avLst/>
          </a:prstGeom>
        </p:spPr>
        <p:txBody>
          <a:bodyPr wrap="square">
            <a:spAutoFit/>
          </a:bodyPr>
          <a:lstStyle/>
          <a:p>
            <a:pPr marL="342897" lvl="0" indent="-342897" algn="just" defTabSz="914391">
              <a:spcBef>
                <a:spcPct val="20000"/>
              </a:spcBef>
              <a:buFont typeface="Arial" pitchFamily="34" charset="0"/>
              <a:buChar char="•"/>
            </a:pPr>
            <a:r>
              <a:rPr lang="en-ZA" dirty="0">
                <a:solidFill>
                  <a:prstClr val="black"/>
                </a:solidFill>
                <a:latin typeface="Arial" panose="020B0604020202020204" pitchFamily="34" charset="0"/>
                <a:cs typeface="Arial" panose="020B0604020202020204" pitchFamily="34" charset="0"/>
              </a:rPr>
              <a:t>On completion of the investigation the ACU recommended…</a:t>
            </a:r>
          </a:p>
          <a:p>
            <a:pPr lvl="0" algn="just" defTabSz="914391">
              <a:spcBef>
                <a:spcPct val="20000"/>
              </a:spcBef>
            </a:pPr>
            <a:r>
              <a:rPr lang="en-ZA" dirty="0">
                <a:solidFill>
                  <a:prstClr val="black"/>
                </a:solidFill>
                <a:latin typeface="Arial" panose="020B0604020202020204" pitchFamily="34" charset="0"/>
                <a:cs typeface="Arial" panose="020B0604020202020204" pitchFamily="34" charset="0"/>
              </a:rPr>
              <a:t>	</a:t>
            </a:r>
          </a:p>
          <a:p>
            <a:pPr marL="342897" lvl="0" indent="-342897" algn="just" defTabSz="914391">
              <a:spcBef>
                <a:spcPct val="20000"/>
              </a:spcBef>
              <a:buFont typeface="Wingdings" panose="05000000000000000000" pitchFamily="2" charset="2"/>
              <a:buChar char="ü"/>
            </a:pPr>
            <a:r>
              <a:rPr lang="en-ZA" dirty="0">
                <a:solidFill>
                  <a:srgbClr val="C00000"/>
                </a:solidFill>
                <a:latin typeface="Arial" panose="020B0604020202020204" pitchFamily="34" charset="0"/>
                <a:cs typeface="Arial" panose="020B0604020202020204" pitchFamily="34" charset="0"/>
              </a:rPr>
              <a:t>Disciplinary actions against 42 officials </a:t>
            </a:r>
            <a:r>
              <a:rPr lang="en-ZA" dirty="0">
                <a:solidFill>
                  <a:prstClr val="black"/>
                </a:solidFill>
                <a:latin typeface="Arial" panose="020B0604020202020204" pitchFamily="34" charset="0"/>
                <a:cs typeface="Arial" panose="020B0604020202020204" pitchFamily="34" charset="0"/>
              </a:rPr>
              <a:t>at the JHB Regional Office for various misconducts relating to project mismanagement and failure to comply with SCM directives.</a:t>
            </a:r>
          </a:p>
          <a:p>
            <a:pPr marL="342897" lvl="0" indent="-342897" algn="just" defTabSz="914391">
              <a:spcBef>
                <a:spcPct val="20000"/>
              </a:spcBef>
              <a:buFont typeface="Wingdings" panose="05000000000000000000" pitchFamily="2" charset="2"/>
              <a:buChar char="ü"/>
            </a:pPr>
            <a:endParaRPr lang="en-ZA" dirty="0">
              <a:solidFill>
                <a:prstClr val="black"/>
              </a:solidFill>
              <a:latin typeface="Arial" panose="020B0604020202020204" pitchFamily="34" charset="0"/>
              <a:cs typeface="Arial" panose="020B0604020202020204" pitchFamily="34" charset="0"/>
            </a:endParaRPr>
          </a:p>
          <a:p>
            <a:pPr marL="342897" lvl="0" indent="-342897" algn="just" defTabSz="914391">
              <a:spcBef>
                <a:spcPct val="20000"/>
              </a:spcBef>
              <a:buFont typeface="Wingdings" panose="05000000000000000000" pitchFamily="2" charset="2"/>
              <a:buChar char="ü"/>
            </a:pPr>
            <a:r>
              <a:rPr lang="en-ZA" dirty="0">
                <a:solidFill>
                  <a:srgbClr val="C00000"/>
                </a:solidFill>
                <a:latin typeface="Arial" panose="020B0604020202020204" pitchFamily="34" charset="0"/>
                <a:cs typeface="Arial" panose="020B0604020202020204" pitchFamily="34" charset="0"/>
              </a:rPr>
              <a:t>8 contractors for Blacklisting</a:t>
            </a:r>
            <a:r>
              <a:rPr lang="en-ZA" dirty="0">
                <a:solidFill>
                  <a:prstClr val="black"/>
                </a:solidFill>
                <a:latin typeface="Arial" panose="020B0604020202020204" pitchFamily="34" charset="0"/>
                <a:cs typeface="Arial" panose="020B0604020202020204" pitchFamily="34" charset="0"/>
              </a:rPr>
              <a:t> from conducting business with the DPW / State due to failure to fulfil their contract obligations to the DPW / State.</a:t>
            </a:r>
          </a:p>
          <a:p>
            <a:pPr marL="342897" lvl="0" indent="-342897" algn="just" defTabSz="914391">
              <a:spcBef>
                <a:spcPct val="20000"/>
              </a:spcBef>
              <a:buFont typeface="Wingdings" panose="05000000000000000000" pitchFamily="2" charset="2"/>
              <a:buChar char="ü"/>
            </a:pPr>
            <a:endParaRPr lang="en-ZA" dirty="0">
              <a:solidFill>
                <a:prstClr val="black"/>
              </a:solidFill>
              <a:latin typeface="Arial" panose="020B0604020202020204" pitchFamily="34" charset="0"/>
              <a:cs typeface="Arial" panose="020B0604020202020204" pitchFamily="34" charset="0"/>
            </a:endParaRPr>
          </a:p>
          <a:p>
            <a:pPr marL="342897" lvl="0" indent="-342897" algn="just" defTabSz="914391">
              <a:spcBef>
                <a:spcPct val="20000"/>
              </a:spcBef>
              <a:buFont typeface="Wingdings" panose="05000000000000000000" pitchFamily="2" charset="2"/>
              <a:buChar char="ü"/>
            </a:pPr>
            <a:r>
              <a:rPr lang="en-ZA" dirty="0">
                <a:solidFill>
                  <a:prstClr val="black"/>
                </a:solidFill>
                <a:latin typeface="Arial" panose="020B0604020202020204" pitchFamily="34" charset="0"/>
                <a:cs typeface="Arial" panose="020B0604020202020204" pitchFamily="34" charset="0"/>
              </a:rPr>
              <a:t>The Legal Services Unit was also advised to consider instituting recovery processes to </a:t>
            </a:r>
            <a:r>
              <a:rPr lang="en-ZA" dirty="0">
                <a:solidFill>
                  <a:srgbClr val="C00000"/>
                </a:solidFill>
                <a:latin typeface="Arial" panose="020B0604020202020204" pitchFamily="34" charset="0"/>
                <a:cs typeface="Arial" panose="020B0604020202020204" pitchFamily="34" charset="0"/>
              </a:rPr>
              <a:t>recover an amount estimated at </a:t>
            </a:r>
            <a:r>
              <a:rPr lang="en-US" dirty="0">
                <a:solidFill>
                  <a:srgbClr val="C00000"/>
                </a:solidFill>
                <a:latin typeface="Arial" panose="020B0604020202020204" pitchFamily="34" charset="0"/>
                <a:cs typeface="Arial" panose="020B0604020202020204" pitchFamily="34" charset="0"/>
              </a:rPr>
              <a:t>R 27m</a:t>
            </a:r>
            <a:r>
              <a:rPr lang="en-US" dirty="0">
                <a:solidFill>
                  <a:prstClr val="black"/>
                </a:solidFill>
                <a:latin typeface="Arial" panose="020B0604020202020204" pitchFamily="34" charset="0"/>
                <a:cs typeface="Arial" panose="020B0604020202020204" pitchFamily="34" charset="0"/>
              </a:rPr>
              <a:t> for losses incurred to non-performance and subsequent cancelation of contracts.</a:t>
            </a:r>
          </a:p>
          <a:p>
            <a:pPr marL="342897" lvl="0" indent="-342897" algn="just" defTabSz="914391">
              <a:spcBef>
                <a:spcPct val="20000"/>
              </a:spcBef>
              <a:buFont typeface="Wingdings" panose="05000000000000000000" pitchFamily="2" charset="2"/>
              <a:buChar char="ü"/>
            </a:pPr>
            <a:endParaRPr lang="en-US" dirty="0">
              <a:solidFill>
                <a:prstClr val="black"/>
              </a:solidFill>
              <a:latin typeface="Arial" panose="020B0604020202020204" pitchFamily="34" charset="0"/>
              <a:cs typeface="Arial" panose="020B0604020202020204" pitchFamily="34" charset="0"/>
            </a:endParaRPr>
          </a:p>
          <a:p>
            <a:pPr marL="342897" lvl="0" indent="-342897" algn="just" defTabSz="914391">
              <a:spcBef>
                <a:spcPct val="20000"/>
              </a:spcBef>
              <a:buFont typeface="Wingdings" panose="05000000000000000000" pitchFamily="2" charset="2"/>
              <a:buChar char="ü"/>
            </a:pPr>
            <a:r>
              <a:rPr lang="en-US" dirty="0">
                <a:solidFill>
                  <a:srgbClr val="C00000"/>
                </a:solidFill>
                <a:latin typeface="Arial" panose="020B0604020202020204" pitchFamily="34" charset="0"/>
                <a:cs typeface="Arial" panose="020B0604020202020204" pitchFamily="34" charset="0"/>
              </a:rPr>
              <a:t>3 Referrals to be made to Professional Bodies </a:t>
            </a:r>
            <a:r>
              <a:rPr lang="en-US" dirty="0">
                <a:solidFill>
                  <a:prstClr val="black"/>
                </a:solidFill>
                <a:latin typeface="Arial" panose="020B0604020202020204" pitchFamily="34" charset="0"/>
                <a:cs typeface="Arial" panose="020B0604020202020204" pitchFamily="34" charset="0"/>
              </a:rPr>
              <a:t>to consider sanctioning their members (Principal 	Agents) for failure to exercise due diligence in executing their tasks.</a:t>
            </a:r>
            <a:endParaRPr lang="en-ZA" dirty="0">
              <a:solidFill>
                <a:prstClr val="black"/>
              </a:solidFill>
              <a:latin typeface="Arial" panose="020B0604020202020204" pitchFamily="34" charset="0"/>
              <a:cs typeface="Arial" panose="020B0604020202020204" pitchFamily="34" charset="0"/>
            </a:endParaRPr>
          </a:p>
          <a:p>
            <a:pPr lvl="0" algn="just" defTabSz="914391">
              <a:spcBef>
                <a:spcPct val="20000"/>
              </a:spcBef>
            </a:pPr>
            <a:endParaRPr lang="en-ZA" dirty="0">
              <a:solidFill>
                <a:prstClr val="black"/>
              </a:solidFill>
              <a:latin typeface="Arial" panose="020B0604020202020204" pitchFamily="34" charset="0"/>
              <a:cs typeface="Arial" panose="020B0604020202020204" pitchFamily="34" charset="0"/>
            </a:endParaRPr>
          </a:p>
          <a:p>
            <a:pPr lvl="0" algn="just" defTabSz="914391">
              <a:spcBef>
                <a:spcPct val="20000"/>
              </a:spcBef>
            </a:pPr>
            <a:r>
              <a:rPr lang="en-ZA"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39510443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65</a:t>
            </a:fld>
            <a:endParaRPr lang="en-ZA"/>
          </a:p>
        </p:txBody>
      </p:sp>
      <p:pic>
        <p:nvPicPr>
          <p:cNvPr id="8" name="Picture 7"/>
          <p:cNvPicPr>
            <a:picLocks noChangeAspect="1"/>
          </p:cNvPicPr>
          <p:nvPr/>
        </p:nvPicPr>
        <p:blipFill>
          <a:blip r:embed="rId2" cstate="print"/>
          <a:stretch>
            <a:fillRect/>
          </a:stretch>
        </p:blipFill>
        <p:spPr>
          <a:xfrm>
            <a:off x="0" y="1676400"/>
            <a:ext cx="12192000" cy="5181600"/>
          </a:xfrm>
          <a:prstGeom prst="rect">
            <a:avLst/>
          </a:prstGeom>
        </p:spPr>
      </p:pic>
      <p:sp>
        <p:nvSpPr>
          <p:cNvPr id="4" name="Rectangle 3"/>
          <p:cNvSpPr/>
          <p:nvPr/>
        </p:nvSpPr>
        <p:spPr>
          <a:xfrm>
            <a:off x="0" y="871780"/>
            <a:ext cx="11427069" cy="461665"/>
          </a:xfrm>
          <a:prstGeom prst="rect">
            <a:avLst/>
          </a:prstGeom>
        </p:spPr>
        <p:txBody>
          <a:bodyPr wrap="square">
            <a:spAutoFit/>
          </a:bodyPr>
          <a:lstStyle/>
          <a:p>
            <a:r>
              <a:rPr lang="en-ZA" sz="2400" b="1" dirty="0" smtClean="0">
                <a:solidFill>
                  <a:schemeClr val="accent2"/>
                </a:solidFill>
                <a:ea typeface="Tahoma" pitchFamily="34" charset="0"/>
                <a:cs typeface="Arial" pitchFamily="34" charset="0"/>
              </a:rPr>
              <a:t>CONCLUSION </a:t>
            </a:r>
            <a:endParaRPr lang="en-ZA" sz="2400" b="1" dirty="0">
              <a:solidFill>
                <a:schemeClr val="accent2"/>
              </a:solidFill>
              <a:ea typeface="Tahoma" pitchFamily="34" charset="0"/>
              <a:cs typeface="Arial" pitchFamily="34" charset="0"/>
            </a:endParaRPr>
          </a:p>
        </p:txBody>
      </p:sp>
    </p:spTree>
    <p:extLst>
      <p:ext uri="{BB962C8B-B14F-4D97-AF65-F5344CB8AC3E}">
        <p14:creationId xmlns:p14="http://schemas.microsoft.com/office/powerpoint/2010/main" xmlns="" val="38342073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66</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400" b="1" dirty="0">
                <a:solidFill>
                  <a:schemeClr val="accent2"/>
                </a:solidFill>
                <a:ea typeface="Tahoma" pitchFamily="34" charset="0"/>
              </a:rPr>
              <a:t>CONCLUSION</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52400" y="782280"/>
            <a:ext cx="11887200" cy="5410712"/>
          </a:xfrm>
          <a:prstGeom prst="rect">
            <a:avLst/>
          </a:prstGeom>
        </p:spPr>
        <p:txBody>
          <a:bodyPr wrap="square">
            <a:spAutoFit/>
          </a:bodyPr>
          <a:lstStyle/>
          <a:p>
            <a:pPr marL="342897" lvl="0" indent="-342897" algn="just" defTabSz="914391">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342897" lvl="0" indent="-342897" algn="just" defTabSz="914391">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Introduced the </a:t>
            </a:r>
            <a:r>
              <a:rPr lang="en-US" b="1" dirty="0">
                <a:solidFill>
                  <a:srgbClr val="FF0000"/>
                </a:solidFill>
                <a:latin typeface="Arial" panose="020B0604020202020204" pitchFamily="34" charset="0"/>
                <a:cs typeface="Arial" panose="020B0604020202020204" pitchFamily="34" charset="0"/>
              </a:rPr>
              <a:t>fraud risk management as the preeminent component of the anti-corruption strategy</a:t>
            </a:r>
          </a:p>
          <a:p>
            <a:pPr marL="342897" lvl="0" indent="-342897" algn="just" defTabSz="914391">
              <a:spcBef>
                <a:spcPct val="20000"/>
              </a:spcBef>
              <a:buFont typeface="Arial" pitchFamily="34" charset="0"/>
              <a:buChar char="•"/>
            </a:pPr>
            <a:endParaRPr lang="en-US" b="1" dirty="0">
              <a:solidFill>
                <a:srgbClr val="FF0000"/>
              </a:solidFill>
              <a:latin typeface="Arial" panose="020B0604020202020204" pitchFamily="34" charset="0"/>
              <a:cs typeface="Arial" panose="020B0604020202020204" pitchFamily="34" charset="0"/>
            </a:endParaRPr>
          </a:p>
          <a:p>
            <a:pPr marL="342897" lvl="0" indent="-342897" algn="just" defTabSz="914391">
              <a:spcBef>
                <a:spcPct val="20000"/>
              </a:spcBef>
              <a:buFont typeface="Arial" pitchFamily="34" charset="0"/>
              <a:buChar char="•"/>
            </a:pPr>
            <a:r>
              <a:rPr lang="en-ZA" b="1" dirty="0">
                <a:solidFill>
                  <a:srgbClr val="FF0000"/>
                </a:solidFill>
                <a:latin typeface="Arial" panose="020B0604020202020204" pitchFamily="34" charset="0"/>
                <a:cs typeface="Arial" panose="020B0604020202020204" pitchFamily="34" charset="0"/>
              </a:rPr>
              <a:t>More emphasis on Fraud Prevention through implementation</a:t>
            </a:r>
            <a:r>
              <a:rPr lang="en-ZA" dirty="0">
                <a:solidFill>
                  <a:prstClr val="black"/>
                </a:solidFill>
                <a:latin typeface="Arial" panose="020B0604020202020204" pitchFamily="34" charset="0"/>
                <a:cs typeface="Arial" panose="020B0604020202020204" pitchFamily="34" charset="0"/>
              </a:rPr>
              <a:t> of a robust and responsive fraud risk management process. </a:t>
            </a:r>
            <a:endParaRPr lang="en-US" b="1" dirty="0">
              <a:solidFill>
                <a:srgbClr val="FF0000"/>
              </a:solidFill>
              <a:latin typeface="Arial" panose="020B0604020202020204" pitchFamily="34" charset="0"/>
              <a:cs typeface="Arial" panose="020B0604020202020204" pitchFamily="34" charset="0"/>
            </a:endParaRPr>
          </a:p>
          <a:p>
            <a:pPr lvl="0" algn="just" defTabSz="914391">
              <a:spcBef>
                <a:spcPct val="20000"/>
              </a:spcBef>
            </a:pPr>
            <a:endParaRPr lang="en-US" dirty="0">
              <a:solidFill>
                <a:prstClr val="black"/>
              </a:solidFill>
              <a:latin typeface="Arial" panose="020B0604020202020204" pitchFamily="34" charset="0"/>
              <a:cs typeface="Arial" panose="020B0604020202020204" pitchFamily="34" charset="0"/>
            </a:endParaRPr>
          </a:p>
          <a:p>
            <a:pPr marL="342897" lvl="0" indent="-342897" algn="just" defTabSz="914391">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Implemented pro-active measures to combating fraud, such as the </a:t>
            </a:r>
            <a:r>
              <a:rPr lang="en-US" b="1" dirty="0">
                <a:solidFill>
                  <a:srgbClr val="FF0000"/>
                </a:solidFill>
                <a:latin typeface="Arial" panose="020B0604020202020204" pitchFamily="34" charset="0"/>
                <a:cs typeface="Arial" panose="020B0604020202020204" pitchFamily="34" charset="0"/>
              </a:rPr>
              <a:t>use of data analytics </a:t>
            </a:r>
            <a:r>
              <a:rPr lang="en-US" dirty="0">
                <a:solidFill>
                  <a:prstClr val="black"/>
                </a:solidFill>
                <a:latin typeface="Arial" panose="020B0604020202020204" pitchFamily="34" charset="0"/>
                <a:cs typeface="Arial" panose="020B0604020202020204" pitchFamily="34" charset="0"/>
              </a:rPr>
              <a:t>as value adding initiatives e.g. unscheduled maintenance interventions</a:t>
            </a:r>
          </a:p>
          <a:p>
            <a:pPr lvl="0" algn="just" defTabSz="914391">
              <a:spcBef>
                <a:spcPct val="20000"/>
              </a:spcBef>
            </a:pPr>
            <a:endParaRPr lang="en-US" dirty="0">
              <a:solidFill>
                <a:prstClr val="black"/>
              </a:solidFill>
              <a:latin typeface="Arial" panose="020B0604020202020204" pitchFamily="34" charset="0"/>
              <a:cs typeface="Arial" panose="020B0604020202020204" pitchFamily="34" charset="0"/>
            </a:endParaRPr>
          </a:p>
          <a:p>
            <a:pPr marL="342897" lvl="0" indent="-342897" algn="just" defTabSz="914391">
              <a:spcBef>
                <a:spcPct val="20000"/>
              </a:spcBef>
              <a:buFont typeface="Arial" pitchFamily="34" charset="0"/>
              <a:buChar char="•"/>
            </a:pPr>
            <a:r>
              <a:rPr lang="en-US" b="1" dirty="0">
                <a:solidFill>
                  <a:srgbClr val="FF0000"/>
                </a:solidFill>
                <a:latin typeface="Arial" panose="020B0604020202020204" pitchFamily="34" charset="0"/>
                <a:cs typeface="Arial" panose="020B0604020202020204" pitchFamily="34" charset="0"/>
              </a:rPr>
              <a:t>Improved consequence management </a:t>
            </a:r>
            <a:r>
              <a:rPr lang="en-US" dirty="0">
                <a:solidFill>
                  <a:prstClr val="black"/>
                </a:solidFill>
                <a:latin typeface="Arial" panose="020B0604020202020204" pitchFamily="34" charset="0"/>
                <a:cs typeface="Arial" panose="020B0604020202020204" pitchFamily="34" charset="0"/>
              </a:rPr>
              <a:t>within the Department which serves as a deterrence to fraud and corruption. </a:t>
            </a:r>
          </a:p>
          <a:p>
            <a:pPr lvl="0" algn="just" defTabSz="914391">
              <a:spcBef>
                <a:spcPct val="20000"/>
              </a:spcBef>
            </a:pPr>
            <a:endParaRPr lang="en-US" dirty="0">
              <a:solidFill>
                <a:prstClr val="black"/>
              </a:solidFill>
              <a:latin typeface="Arial" panose="020B0604020202020204" pitchFamily="34" charset="0"/>
              <a:cs typeface="Arial" panose="020B0604020202020204" pitchFamily="34" charset="0"/>
            </a:endParaRPr>
          </a:p>
          <a:p>
            <a:pPr marL="342897" lvl="0" indent="-342897" algn="just" defTabSz="914391">
              <a:spcBef>
                <a:spcPct val="20000"/>
              </a:spcBef>
              <a:buFont typeface="Arial" pitchFamily="34" charset="0"/>
              <a:buChar char="•"/>
            </a:pPr>
            <a:r>
              <a:rPr lang="en-US" b="1" dirty="0">
                <a:solidFill>
                  <a:srgbClr val="FF0000"/>
                </a:solidFill>
                <a:latin typeface="Arial" panose="020B0604020202020204" pitchFamily="34" charset="0"/>
                <a:cs typeface="Arial" panose="020B0604020202020204" pitchFamily="34" charset="0"/>
              </a:rPr>
              <a:t>Fraud Risk Management incorporated</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into the </a:t>
            </a:r>
            <a:r>
              <a:rPr lang="en-US" dirty="0">
                <a:solidFill>
                  <a:srgbClr val="FF0000"/>
                </a:solidFill>
                <a:latin typeface="Arial" panose="020B0604020202020204" pitchFamily="34" charset="0"/>
                <a:cs typeface="Arial" panose="020B0604020202020204" pitchFamily="34" charset="0"/>
              </a:rPr>
              <a:t>Business Plans and Performance Agreements </a:t>
            </a:r>
            <a:r>
              <a:rPr lang="en-US" dirty="0">
                <a:solidFill>
                  <a:prstClr val="black"/>
                </a:solidFill>
                <a:latin typeface="Arial" panose="020B0604020202020204" pitchFamily="34" charset="0"/>
                <a:cs typeface="Arial" panose="020B0604020202020204" pitchFamily="34" charset="0"/>
              </a:rPr>
              <a:t>of Senior Managers </a:t>
            </a:r>
          </a:p>
          <a:p>
            <a:pPr lvl="0" algn="just" defTabSz="914391">
              <a:spcBef>
                <a:spcPct val="20000"/>
              </a:spcBef>
            </a:pPr>
            <a:endParaRPr lang="en-US" dirty="0">
              <a:solidFill>
                <a:prstClr val="black"/>
              </a:solidFill>
              <a:latin typeface="Arial" panose="020B0604020202020204" pitchFamily="34" charset="0"/>
              <a:cs typeface="Arial" panose="020B0604020202020204" pitchFamily="34" charset="0"/>
            </a:endParaRPr>
          </a:p>
          <a:p>
            <a:pPr marL="342897" lvl="0" indent="-342897" algn="just" defTabSz="914391">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The GRC further plays an </a:t>
            </a:r>
            <a:r>
              <a:rPr lang="en-US" b="1" dirty="0">
                <a:solidFill>
                  <a:srgbClr val="FF0000"/>
                </a:solidFill>
                <a:latin typeface="Arial" panose="020B0604020202020204" pitchFamily="34" charset="0"/>
                <a:cs typeface="Arial" panose="020B0604020202020204" pitchFamily="34" charset="0"/>
              </a:rPr>
              <a:t>active role in Management structures</a:t>
            </a:r>
            <a:r>
              <a:rPr lang="en-US" dirty="0">
                <a:solidFill>
                  <a:prstClr val="black"/>
                </a:solidFill>
                <a:latin typeface="Arial" panose="020B0604020202020204" pitchFamily="34" charset="0"/>
                <a:cs typeface="Arial" panose="020B0604020202020204" pitchFamily="34" charset="0"/>
              </a:rPr>
              <a:t> established within the DPW to promote accountability </a:t>
            </a:r>
            <a:r>
              <a:rPr lang="en-US" dirty="0" smtClean="0">
                <a:solidFill>
                  <a:prstClr val="black"/>
                </a:solidFill>
                <a:latin typeface="Arial" panose="020B0604020202020204" pitchFamily="34" charset="0"/>
                <a:cs typeface="Arial" panose="020B0604020202020204" pitchFamily="34" charset="0"/>
              </a:rPr>
              <a:t>e.g. </a:t>
            </a:r>
            <a:r>
              <a:rPr lang="en-US" dirty="0">
                <a:solidFill>
                  <a:prstClr val="black"/>
                </a:solidFill>
                <a:latin typeface="Arial" panose="020B0604020202020204" pitchFamily="34" charset="0"/>
                <a:cs typeface="Arial" panose="020B0604020202020204" pitchFamily="34" charset="0"/>
              </a:rPr>
              <a:t>AMC, </a:t>
            </a:r>
            <a:r>
              <a:rPr lang="en-US" dirty="0" smtClean="0">
                <a:solidFill>
                  <a:prstClr val="black"/>
                </a:solidFill>
                <a:latin typeface="Arial" panose="020B0604020202020204" pitchFamily="34" charset="0"/>
                <a:cs typeface="Arial" panose="020B0604020202020204" pitchFamily="34" charset="0"/>
              </a:rPr>
              <a:t>RMC</a:t>
            </a:r>
            <a:endParaRPr lang="en-ZA"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262031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67</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400" b="1" dirty="0">
                <a:solidFill>
                  <a:schemeClr val="accent2"/>
                </a:solidFill>
                <a:ea typeface="Tahoma" pitchFamily="34" charset="0"/>
              </a:rPr>
              <a:t>CONCLUSION</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914400"/>
            <a:ext cx="11963400" cy="5909310"/>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The Department’s second phase of the turnaround emphasizes </a:t>
            </a:r>
            <a:r>
              <a:rPr lang="en-US" b="1" dirty="0">
                <a:solidFill>
                  <a:srgbClr val="FF0000"/>
                </a:solidFill>
                <a:latin typeface="Arial" panose="020B0604020202020204" pitchFamily="34" charset="0"/>
                <a:cs typeface="Arial" panose="020B0604020202020204" pitchFamily="34" charset="0"/>
              </a:rPr>
              <a:t>efficiency enhancement</a:t>
            </a:r>
            <a:r>
              <a:rPr lang="en-US" dirty="0">
                <a:latin typeface="Arial" panose="020B0604020202020204" pitchFamily="34" charset="0"/>
                <a:cs typeface="Arial" panose="020B0604020202020204" pitchFamily="34" charset="0"/>
              </a:rPr>
              <a:t> within the Department ranging from </a:t>
            </a:r>
            <a:r>
              <a:rPr lang="en-US" b="1" dirty="0">
                <a:solidFill>
                  <a:srgbClr val="FF0000"/>
                </a:solidFill>
                <a:latin typeface="Arial" panose="020B0604020202020204" pitchFamily="34" charset="0"/>
                <a:cs typeface="Arial" panose="020B0604020202020204" pitchFamily="34" charset="0"/>
              </a:rPr>
              <a:t>systematic, process and performance improvements</a:t>
            </a:r>
            <a:r>
              <a:rPr lang="en-US" dirty="0">
                <a:latin typeface="Arial" panose="020B0604020202020204" pitchFamily="34" charset="0"/>
                <a:cs typeface="Arial" panose="020B0604020202020204" pitchFamily="34" charset="0"/>
              </a:rPr>
              <a:t>.</a:t>
            </a:r>
            <a:endParaRPr lang="en-ZA" dirty="0">
              <a:latin typeface="Arial" panose="020B0604020202020204" pitchFamily="34" charset="0"/>
              <a:cs typeface="Arial" panose="020B0604020202020204" pitchFamily="34" charset="0"/>
            </a:endParaRPr>
          </a:p>
          <a:p>
            <a:pPr algn="just"/>
            <a:endParaRPr lang="en-ZA"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There is a realization however that </a:t>
            </a:r>
            <a:r>
              <a:rPr lang="en-US" b="1" dirty="0">
                <a:solidFill>
                  <a:srgbClr val="FF0000"/>
                </a:solidFill>
                <a:latin typeface="Arial" panose="020B0604020202020204" pitchFamily="34" charset="0"/>
                <a:cs typeface="Arial" panose="020B0604020202020204" pitchFamily="34" charset="0"/>
              </a:rPr>
              <a:t>these improvements</a:t>
            </a:r>
            <a:r>
              <a:rPr lang="en-US" dirty="0">
                <a:latin typeface="Arial" panose="020B0604020202020204" pitchFamily="34" charset="0"/>
                <a:cs typeface="Arial" panose="020B0604020202020204" pitchFamily="34" charset="0"/>
              </a:rPr>
              <a:t>, as well as </a:t>
            </a:r>
            <a:r>
              <a:rPr lang="en-US" b="1" dirty="0">
                <a:solidFill>
                  <a:srgbClr val="FF0000"/>
                </a:solidFill>
                <a:latin typeface="Arial" panose="020B0604020202020204" pitchFamily="34" charset="0"/>
                <a:cs typeface="Arial" panose="020B0604020202020204" pitchFamily="34" charset="0"/>
              </a:rPr>
              <a:t>eliminating fraud and corruption </a:t>
            </a:r>
            <a:r>
              <a:rPr lang="en-US" dirty="0">
                <a:latin typeface="Arial" panose="020B0604020202020204" pitchFamily="34" charset="0"/>
                <a:cs typeface="Arial" panose="020B0604020202020204" pitchFamily="34" charset="0"/>
              </a:rPr>
              <a:t>in the Department is ultimately dependent upon and requires a change in departmental values that direct us toward a new organizational culture.</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In this regard, the Department has </a:t>
            </a:r>
            <a:r>
              <a:rPr lang="en-US" b="1" dirty="0">
                <a:solidFill>
                  <a:srgbClr val="FF0000"/>
                </a:solidFill>
                <a:latin typeface="Arial" panose="020B0604020202020204" pitchFamily="34" charset="0"/>
                <a:cs typeface="Arial" panose="020B0604020202020204" pitchFamily="34" charset="0"/>
              </a:rPr>
              <a:t>developed a number of Governance Frameworks for continuous performance improvement</a:t>
            </a:r>
            <a:r>
              <a:rPr lang="en-US" dirty="0">
                <a:latin typeface="Arial" panose="020B0604020202020204" pitchFamily="34" charset="0"/>
                <a:cs typeface="Arial" panose="020B0604020202020204" pitchFamily="34" charset="0"/>
              </a:rPr>
              <a:t> while meeting governance obligations and legislative requirements. These include a </a:t>
            </a:r>
            <a:r>
              <a:rPr lang="en-US" b="1" dirty="0">
                <a:solidFill>
                  <a:srgbClr val="FF0000"/>
                </a:solidFill>
                <a:latin typeface="Arial" panose="020B0604020202020204" pitchFamily="34" charset="0"/>
                <a:cs typeface="Arial" panose="020B0604020202020204" pitchFamily="34" charset="0"/>
              </a:rPr>
              <a:t>Compliance Framework (CF), </a:t>
            </a:r>
            <a:r>
              <a:rPr lang="en-US" dirty="0">
                <a:latin typeface="Arial" panose="020B0604020202020204" pitchFamily="34" charset="0"/>
                <a:cs typeface="Arial" panose="020B0604020202020204" pitchFamily="34" charset="0"/>
              </a:rPr>
              <a:t>to proactively and systematically manage compliance throughout the department, as well as an </a:t>
            </a:r>
            <a:r>
              <a:rPr lang="en-US" b="1" dirty="0">
                <a:solidFill>
                  <a:srgbClr val="FF0000"/>
                </a:solidFill>
                <a:latin typeface="Arial" panose="020B0604020202020204" pitchFamily="34" charset="0"/>
                <a:cs typeface="Arial" panose="020B0604020202020204" pitchFamily="34" charset="0"/>
              </a:rPr>
              <a:t>Integrity Management Framework (IMF).</a:t>
            </a:r>
          </a:p>
          <a:p>
            <a:pPr algn="just"/>
            <a:endParaRPr lang="en-US" b="1" dirty="0">
              <a:solidFill>
                <a:srgbClr val="FF0000"/>
              </a:solidFill>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IMF in particular has been developed in response to the Department’s position on zero tolerance towards fraud and corruption and a commitment to public service delivery. This naturally calls for a </a:t>
            </a:r>
            <a:r>
              <a:rPr lang="en-US" b="1" dirty="0">
                <a:solidFill>
                  <a:srgbClr val="FF0000"/>
                </a:solidFill>
                <a:latin typeface="Arial" panose="020B0604020202020204" pitchFamily="34" charset="0"/>
                <a:cs typeface="Arial" panose="020B0604020202020204" pitchFamily="34" charset="0"/>
              </a:rPr>
              <a:t>renewed Organisational culture </a:t>
            </a:r>
            <a:r>
              <a:rPr lang="en-US" dirty="0">
                <a:latin typeface="Arial" panose="020B0604020202020204" pitchFamily="34" charset="0"/>
                <a:cs typeface="Arial" panose="020B0604020202020204" pitchFamily="34" charset="0"/>
              </a:rPr>
              <a:t>of department. </a:t>
            </a:r>
            <a:endParaRPr lang="en-US" dirty="0" smtClean="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algn="just"/>
            <a:r>
              <a:rPr lang="en-ZA" dirty="0">
                <a:latin typeface="Arial" panose="020B0604020202020204" pitchFamily="34" charset="0"/>
                <a:cs typeface="Arial" panose="020B0604020202020204" pitchFamily="34" charset="0"/>
              </a:rPr>
              <a:t>The Department having emphasised on the investigative tools at its disposal, the department, while continuing with this strategy, will </a:t>
            </a:r>
            <a:r>
              <a:rPr lang="en-ZA" b="1" dirty="0">
                <a:solidFill>
                  <a:srgbClr val="FF0000"/>
                </a:solidFill>
                <a:latin typeface="Arial" panose="020B0604020202020204" pitchFamily="34" charset="0"/>
                <a:cs typeface="Arial" panose="020B0604020202020204" pitchFamily="34" charset="0"/>
              </a:rPr>
              <a:t>therefore place an increasing emphasis on integrity management</a:t>
            </a:r>
            <a:r>
              <a:rPr lang="en-ZA" b="1" dirty="0">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and the preventative aspects of the anti-corruption strategy including requiring every </a:t>
            </a:r>
            <a:r>
              <a:rPr lang="en-ZA" b="1" dirty="0">
                <a:solidFill>
                  <a:srgbClr val="FF0000"/>
                </a:solidFill>
                <a:latin typeface="Arial" panose="020B0604020202020204" pitchFamily="34" charset="0"/>
                <a:cs typeface="Arial" panose="020B0604020202020204" pitchFamily="34" charset="0"/>
              </a:rPr>
              <a:t>senior manager to assume accountability for managing fraud risks in their respective areas of responsibility</a:t>
            </a:r>
            <a:endParaRPr lang="en-ZA" b="1" dirty="0">
              <a:latin typeface="Arial" panose="020B0604020202020204" pitchFamily="34" charset="0"/>
              <a:cs typeface="Arial" panose="020B0604020202020204" pitchFamily="34" charset="0"/>
            </a:endParaRPr>
          </a:p>
          <a:p>
            <a:pPr algn="just"/>
            <a:endParaRPr lang="en-ZA" dirty="0"/>
          </a:p>
        </p:txBody>
      </p:sp>
    </p:spTree>
    <p:extLst>
      <p:ext uri="{BB962C8B-B14F-4D97-AF65-F5344CB8AC3E}">
        <p14:creationId xmlns:p14="http://schemas.microsoft.com/office/powerpoint/2010/main" xmlns="" val="23601064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68</a:t>
            </a:fld>
            <a:endParaRPr lang="en-ZA"/>
          </a:p>
        </p:txBody>
      </p:sp>
      <p:pic>
        <p:nvPicPr>
          <p:cNvPr id="5" name="Content Placeholder 5"/>
          <p:cNvPicPr>
            <a:picLocks noChangeAspect="1"/>
          </p:cNvPicPr>
          <p:nvPr/>
        </p:nvPicPr>
        <p:blipFill>
          <a:blip r:embed="rId2" cstate="print"/>
          <a:stretch>
            <a:fillRect/>
          </a:stretch>
        </p:blipFill>
        <p:spPr>
          <a:xfrm>
            <a:off x="0" y="762211"/>
            <a:ext cx="12192000" cy="2438189"/>
          </a:xfrm>
          <a:prstGeom prst="rect">
            <a:avLst/>
          </a:prstGeom>
        </p:spPr>
      </p:pic>
      <p:sp>
        <p:nvSpPr>
          <p:cNvPr id="6" name="Title 2"/>
          <p:cNvSpPr txBox="1">
            <a:spLocks/>
          </p:cNvSpPr>
          <p:nvPr/>
        </p:nvSpPr>
        <p:spPr>
          <a:xfrm>
            <a:off x="152400" y="144801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smtClean="0">
                <a:solidFill>
                  <a:schemeClr val="bg1"/>
                </a:solidFill>
                <a:ea typeface="Tahoma" pitchFamily="34" charset="0"/>
              </a:rPr>
              <a:t>Thank You </a:t>
            </a:r>
            <a:endParaRPr lang="en-ZA" sz="2800" b="1" dirty="0">
              <a:solidFill>
                <a:schemeClr val="bg1"/>
              </a:solidFill>
              <a:ea typeface="Tahoma" pitchFamily="34" charset="0"/>
            </a:endParaRPr>
          </a:p>
        </p:txBody>
      </p:sp>
      <p:pic>
        <p:nvPicPr>
          <p:cNvPr id="8" name="Picture 2" descr="C:\Users\Nkululeko Mahlangu\Pictures\imagesCA0CNHJ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06974" y="4052548"/>
            <a:ext cx="1511817" cy="200025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4"/>
          <p:cNvSpPr txBox="1">
            <a:spLocks/>
          </p:cNvSpPr>
          <p:nvPr/>
        </p:nvSpPr>
        <p:spPr>
          <a:xfrm>
            <a:off x="4800600" y="3886200"/>
            <a:ext cx="5486400" cy="2353465"/>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400" b="1" dirty="0" smtClean="0"/>
              <a:t>National Department of Public Works (NDPW)</a:t>
            </a:r>
          </a:p>
          <a:p>
            <a:pPr marL="0" indent="0">
              <a:lnSpc>
                <a:spcPct val="100000"/>
              </a:lnSpc>
              <a:spcBef>
                <a:spcPts val="0"/>
              </a:spcBef>
              <a:buFont typeface="Arial" panose="020B0604020202020204" pitchFamily="34" charset="0"/>
              <a:buNone/>
            </a:pPr>
            <a:r>
              <a:rPr lang="en-US" sz="1400" b="1" dirty="0" smtClean="0"/>
              <a:t>Head Office: Public Works</a:t>
            </a:r>
            <a:r>
              <a:rPr lang="en-US" sz="1400" dirty="0" smtClean="0"/>
              <a:t/>
            </a:r>
            <a:br>
              <a:rPr lang="en-US" sz="1400" dirty="0" smtClean="0"/>
            </a:br>
            <a:r>
              <a:rPr lang="en-US" sz="1400" b="1" dirty="0" smtClean="0"/>
              <a:t>CGO Building</a:t>
            </a:r>
            <a:r>
              <a:rPr lang="en-US" sz="1400" dirty="0" smtClean="0"/>
              <a:t/>
            </a:r>
            <a:br>
              <a:rPr lang="en-US" sz="1400" dirty="0" smtClean="0"/>
            </a:br>
            <a:r>
              <a:rPr lang="en-US" sz="1400" b="1" dirty="0" smtClean="0"/>
              <a:t>Cnr </a:t>
            </a:r>
            <a:r>
              <a:rPr lang="en-US" sz="1400" b="1" dirty="0" err="1" smtClean="0"/>
              <a:t>Bosman</a:t>
            </a:r>
            <a:r>
              <a:rPr lang="en-US" sz="1400" b="1" dirty="0" smtClean="0"/>
              <a:t> and </a:t>
            </a:r>
            <a:r>
              <a:rPr lang="en-US" sz="1400" b="1" dirty="0" err="1" smtClean="0"/>
              <a:t>Madiba</a:t>
            </a:r>
            <a:r>
              <a:rPr lang="en-US" sz="1400" dirty="0" smtClean="0"/>
              <a:t/>
            </a:r>
            <a:br>
              <a:rPr lang="en-US" sz="1400" dirty="0" smtClean="0"/>
            </a:br>
            <a:r>
              <a:rPr lang="en-US" sz="1400" b="1" dirty="0" smtClean="0"/>
              <a:t>Pretoria Central</a:t>
            </a:r>
            <a:r>
              <a:rPr lang="en-US" sz="1400" dirty="0" smtClean="0"/>
              <a:t/>
            </a:r>
            <a:br>
              <a:rPr lang="en-US" sz="1400" dirty="0" smtClean="0"/>
            </a:br>
            <a:r>
              <a:rPr lang="en-US" sz="1400" b="1" dirty="0" smtClean="0"/>
              <a:t>Private Bag</a:t>
            </a:r>
            <a:r>
              <a:rPr lang="en-US" sz="1400" dirty="0" smtClean="0"/>
              <a:t/>
            </a:r>
            <a:br>
              <a:rPr lang="en-US" sz="1400" dirty="0" smtClean="0"/>
            </a:br>
            <a:r>
              <a:rPr lang="en-US" sz="1400" b="1" dirty="0" smtClean="0"/>
              <a:t>X65</a:t>
            </a:r>
            <a:r>
              <a:rPr lang="en-US" sz="1400" dirty="0" smtClean="0"/>
              <a:t/>
            </a:r>
            <a:br>
              <a:rPr lang="en-US" sz="1400" dirty="0" smtClean="0"/>
            </a:br>
            <a:r>
              <a:rPr lang="en-US" sz="1400" b="1" dirty="0" smtClean="0"/>
              <a:t>Pretoria</a:t>
            </a:r>
            <a:r>
              <a:rPr lang="en-US" sz="1400" dirty="0" smtClean="0"/>
              <a:t/>
            </a:r>
            <a:br>
              <a:rPr lang="en-US" sz="1400" dirty="0" smtClean="0"/>
            </a:br>
            <a:r>
              <a:rPr lang="en-US" sz="1400" b="1" dirty="0" smtClean="0"/>
              <a:t>0001</a:t>
            </a:r>
          </a:p>
          <a:p>
            <a:pPr marL="0" indent="0">
              <a:buFont typeface="Arial" panose="020B0604020202020204" pitchFamily="34" charset="0"/>
              <a:buNone/>
            </a:pPr>
            <a:r>
              <a:rPr lang="en-US" sz="1400" b="1" dirty="0" smtClean="0"/>
              <a:t>Website: </a:t>
            </a:r>
            <a:r>
              <a:rPr lang="en-US" sz="1400" b="1" dirty="0" smtClean="0">
                <a:hlinkClick r:id="rId4"/>
              </a:rPr>
              <a:t>http://www.publicworks.gov.za</a:t>
            </a:r>
            <a:r>
              <a:rPr lang="en-US" sz="1400" b="1" dirty="0" smtClean="0"/>
              <a:t> </a:t>
            </a:r>
            <a:endParaRPr lang="en-US" sz="1400" dirty="0"/>
          </a:p>
        </p:txBody>
      </p:sp>
    </p:spTree>
    <p:extLst>
      <p:ext uri="{BB962C8B-B14F-4D97-AF65-F5344CB8AC3E}">
        <p14:creationId xmlns:p14="http://schemas.microsoft.com/office/powerpoint/2010/main" xmlns="" val="1903224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7</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400" b="1" dirty="0" smtClean="0">
                <a:solidFill>
                  <a:schemeClr val="bg1"/>
                </a:solidFill>
                <a:ea typeface="Tahoma" pitchFamily="34" charset="0"/>
              </a:rPr>
              <a:t>Fraud Prevention Strategy</a:t>
            </a:r>
            <a:endParaRPr lang="en-ZA" sz="2400" b="1" dirty="0">
              <a:solidFill>
                <a:schemeClr val="bg1"/>
              </a:solidFill>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ontent Placeholder 1"/>
          <p:cNvSpPr txBox="1">
            <a:spLocks/>
          </p:cNvSpPr>
          <p:nvPr/>
        </p:nvSpPr>
        <p:spPr>
          <a:xfrm>
            <a:off x="87922" y="856208"/>
            <a:ext cx="11951677" cy="55788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ZA" sz="1700" dirty="0" smtClean="0">
                <a:solidFill>
                  <a:srgbClr val="FF0000"/>
                </a:solidFill>
                <a:cs typeface="Arial" panose="020B0604020202020204" pitchFamily="34" charset="0"/>
              </a:rPr>
              <a:t>Anti-Fraud and Corruption </a:t>
            </a:r>
            <a:r>
              <a:rPr lang="en-ZA" sz="1700" dirty="0" smtClean="0">
                <a:cs typeface="Arial" panose="020B0604020202020204" pitchFamily="34" charset="0"/>
              </a:rPr>
              <a:t>has become a </a:t>
            </a:r>
            <a:r>
              <a:rPr lang="en-ZA" sz="1700" dirty="0" smtClean="0">
                <a:solidFill>
                  <a:srgbClr val="FF0000"/>
                </a:solidFill>
                <a:cs typeface="Arial" panose="020B0604020202020204" pitchFamily="34" charset="0"/>
              </a:rPr>
              <a:t>significant measure of good governance in Government</a:t>
            </a:r>
            <a:r>
              <a:rPr lang="en-ZA" sz="1700" dirty="0" smtClean="0">
                <a:cs typeface="Arial" panose="020B0604020202020204" pitchFamily="34" charset="0"/>
              </a:rPr>
              <a:t>. In order to achieve good governance and effective service delivery, an Anti-Fraud and Corruption Strategy and measures must be put in place to prevent fraud and corruption.</a:t>
            </a:r>
          </a:p>
          <a:p>
            <a:pPr algn="just"/>
            <a:r>
              <a:rPr lang="en-ZA" sz="1700" dirty="0" smtClean="0">
                <a:cs typeface="Arial" panose="020B0604020202020204" pitchFamily="34" charset="0"/>
              </a:rPr>
              <a:t>DPW has an </a:t>
            </a:r>
            <a:r>
              <a:rPr lang="en-ZA" sz="1700" dirty="0" smtClean="0">
                <a:solidFill>
                  <a:srgbClr val="FF0000"/>
                </a:solidFill>
                <a:cs typeface="Arial" panose="020B0604020202020204" pitchFamily="34" charset="0"/>
              </a:rPr>
              <a:t>approved Fraud Prevention Strategy </a:t>
            </a:r>
            <a:r>
              <a:rPr lang="en-ZA" sz="1700" dirty="0" smtClean="0">
                <a:cs typeface="Arial" panose="020B0604020202020204" pitchFamily="34" charset="0"/>
              </a:rPr>
              <a:t>which is being rolled out across the Department.</a:t>
            </a:r>
          </a:p>
          <a:p>
            <a:pPr algn="just"/>
            <a:r>
              <a:rPr lang="en-ZA" sz="1700" dirty="0" smtClean="0">
                <a:cs typeface="Arial" panose="020B0604020202020204" pitchFamily="34" charset="0"/>
              </a:rPr>
              <a:t>The </a:t>
            </a:r>
            <a:r>
              <a:rPr lang="en-ZA" sz="1700" dirty="0" smtClean="0">
                <a:solidFill>
                  <a:srgbClr val="FF0000"/>
                </a:solidFill>
                <a:cs typeface="Arial" panose="020B0604020202020204" pitchFamily="34" charset="0"/>
              </a:rPr>
              <a:t>strategy identifies basic fraud and corruption prevention measures</a:t>
            </a:r>
            <a:r>
              <a:rPr lang="en-ZA" sz="1700" dirty="0" smtClean="0">
                <a:cs typeface="Arial" panose="020B0604020202020204" pitchFamily="34" charset="0"/>
              </a:rPr>
              <a:t>, which are already in place within the DPW. </a:t>
            </a:r>
          </a:p>
          <a:p>
            <a:pPr algn="just"/>
            <a:r>
              <a:rPr lang="en-ZA" sz="1700" dirty="0" smtClean="0">
                <a:cs typeface="Arial" panose="020B0604020202020204" pitchFamily="34" charset="0"/>
              </a:rPr>
              <a:t>The </a:t>
            </a:r>
            <a:r>
              <a:rPr lang="en-ZA" sz="1700" dirty="0" smtClean="0">
                <a:solidFill>
                  <a:srgbClr val="FF0000"/>
                </a:solidFill>
                <a:cs typeface="Arial" panose="020B0604020202020204" pitchFamily="34" charset="0"/>
              </a:rPr>
              <a:t>strategy evolves as DPW makes changes and improvements </a:t>
            </a:r>
            <a:r>
              <a:rPr lang="en-ZA" sz="1700" dirty="0" smtClean="0">
                <a:cs typeface="Arial" panose="020B0604020202020204" pitchFamily="34" charset="0"/>
              </a:rPr>
              <a:t>in its drive </a:t>
            </a:r>
            <a:r>
              <a:rPr lang="en-ZA" sz="1700" dirty="0" smtClean="0">
                <a:solidFill>
                  <a:srgbClr val="FF0000"/>
                </a:solidFill>
                <a:cs typeface="Arial" panose="020B0604020202020204" pitchFamily="34" charset="0"/>
              </a:rPr>
              <a:t>to promote good governance</a:t>
            </a:r>
            <a:r>
              <a:rPr lang="en-ZA" sz="1700" dirty="0" smtClean="0">
                <a:cs typeface="Arial" panose="020B0604020202020204" pitchFamily="34" charset="0"/>
              </a:rPr>
              <a:t>, </a:t>
            </a:r>
            <a:r>
              <a:rPr lang="en-ZA" sz="1700" dirty="0" smtClean="0">
                <a:solidFill>
                  <a:srgbClr val="FF0000"/>
                </a:solidFill>
                <a:cs typeface="Arial" panose="020B0604020202020204" pitchFamily="34" charset="0"/>
              </a:rPr>
              <a:t>accountability</a:t>
            </a:r>
            <a:r>
              <a:rPr lang="en-ZA" sz="1700" dirty="0" smtClean="0">
                <a:cs typeface="Arial" panose="020B0604020202020204" pitchFamily="34" charset="0"/>
              </a:rPr>
              <a:t> and effectively </a:t>
            </a:r>
            <a:r>
              <a:rPr lang="en-ZA" sz="1700" dirty="0" smtClean="0">
                <a:solidFill>
                  <a:srgbClr val="FF0000"/>
                </a:solidFill>
                <a:cs typeface="Arial" panose="020B0604020202020204" pitchFamily="34" charset="0"/>
              </a:rPr>
              <a:t>fight fraud and corruption</a:t>
            </a:r>
            <a:r>
              <a:rPr lang="en-ZA" sz="1700" dirty="0" smtClean="0">
                <a:cs typeface="Arial" panose="020B0604020202020204" pitchFamily="34" charset="0"/>
              </a:rPr>
              <a:t>.</a:t>
            </a:r>
          </a:p>
          <a:p>
            <a:pPr algn="just"/>
            <a:r>
              <a:rPr lang="en-ZA" sz="1700" dirty="0" smtClean="0">
                <a:cs typeface="Arial" panose="020B0604020202020204" pitchFamily="34" charset="0"/>
              </a:rPr>
              <a:t>The Plan/Strategy is reviewed periodically to enable the strategy to be </a:t>
            </a:r>
            <a:r>
              <a:rPr lang="en-ZA" sz="1700" dirty="0" smtClean="0">
                <a:solidFill>
                  <a:srgbClr val="FF0000"/>
                </a:solidFill>
                <a:cs typeface="Arial" panose="020B0604020202020204" pitchFamily="34" charset="0"/>
              </a:rPr>
              <a:t>effective in responding to nature of the prevailing       challenges</a:t>
            </a:r>
            <a:r>
              <a:rPr lang="en-ZA" sz="1700" dirty="0" smtClean="0">
                <a:cs typeface="Arial" panose="020B0604020202020204" pitchFamily="34" charset="0"/>
              </a:rPr>
              <a:t>.</a:t>
            </a:r>
          </a:p>
          <a:p>
            <a:pPr marL="342900" lvl="1" indent="-342900" algn="just"/>
            <a:r>
              <a:rPr lang="en-ZA" sz="1700" dirty="0">
                <a:cs typeface="Arial" panose="020B0604020202020204" pitchFamily="34" charset="0"/>
              </a:rPr>
              <a:t>The Fraud Prevention Strategy however, does not guarantee that the DPW will not be impacted by incidents of fraud and corruption but, is intended to serve as an additional measure to assist in the limitation of the impact of fraud and corruption risks, with a particular focus on creating awareness and promoting ethical business conduct.</a:t>
            </a:r>
          </a:p>
          <a:p>
            <a:pPr algn="just"/>
            <a:r>
              <a:rPr lang="en-US" sz="1700" dirty="0" smtClean="0">
                <a:cs typeface="Arial" panose="020B0604020202020204" pitchFamily="34" charset="0"/>
              </a:rPr>
              <a:t>Anti </a:t>
            </a:r>
            <a:r>
              <a:rPr lang="en-US" sz="1700" dirty="0">
                <a:cs typeface="Arial" panose="020B0604020202020204" pitchFamily="34" charset="0"/>
              </a:rPr>
              <a:t>Fraud and Corruption Strategy is comprised of Four (4) elements:</a:t>
            </a:r>
          </a:p>
          <a:p>
            <a:pPr marL="0" indent="0" algn="just">
              <a:buNone/>
            </a:pPr>
            <a:r>
              <a:rPr lang="en-US" sz="1800" dirty="0">
                <a:latin typeface="+mj-lt"/>
                <a:cs typeface="Arial" panose="020B0604020202020204" pitchFamily="34" charset="0"/>
              </a:rPr>
              <a:t>	</a:t>
            </a:r>
            <a:endParaRPr lang="en-ZA" sz="1800" dirty="0" smtClean="0">
              <a:latin typeface="+mj-lt"/>
              <a:cs typeface="Arial" panose="020B0604020202020204" pitchFamily="34" charset="0"/>
            </a:endParaRPr>
          </a:p>
          <a:p>
            <a:pPr algn="just"/>
            <a:endParaRPr lang="en-ZA" sz="1800" dirty="0" smtClean="0">
              <a:latin typeface="+mj-lt"/>
              <a:cs typeface="Arial" panose="020B0604020202020204" pitchFamily="34" charset="0"/>
            </a:endParaRPr>
          </a:p>
          <a:p>
            <a:pPr marL="0" indent="0" algn="just">
              <a:buFont typeface="Arial" panose="020B0604020202020204" pitchFamily="34" charset="0"/>
              <a:buNone/>
            </a:pPr>
            <a:endParaRPr lang="en-ZA" sz="1800" dirty="0">
              <a:latin typeface="+mj-lt"/>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455720979"/>
              </p:ext>
            </p:extLst>
          </p:nvPr>
        </p:nvGraphicFramePr>
        <p:xfrm>
          <a:off x="533400" y="4815876"/>
          <a:ext cx="11394830" cy="1529080"/>
        </p:xfrm>
        <a:graphic>
          <a:graphicData uri="http://schemas.openxmlformats.org/drawingml/2006/table">
            <a:tbl>
              <a:tblPr firstRow="1" bandRow="1">
                <a:tableStyleId>{72833802-FEF1-4C79-8D5D-14CF1EAF98D9}</a:tableStyleId>
              </a:tblPr>
              <a:tblGrid>
                <a:gridCol w="5038607"/>
                <a:gridCol w="6356223"/>
              </a:tblGrid>
              <a:tr h="370840">
                <a:tc>
                  <a:txBody>
                    <a:bodyPr/>
                    <a:lstStyle/>
                    <a:p>
                      <a:r>
                        <a:rPr lang="en-US" sz="1600" kern="1200" dirty="0" smtClean="0"/>
                        <a:t>Proactive</a:t>
                      </a:r>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kern="1200" dirty="0" smtClean="0"/>
                        <a:t>Reactive </a:t>
                      </a:r>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Prevention e.g. Fraud Risk Management</a:t>
                      </a:r>
                    </a:p>
                    <a:p>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Investigations e.g. Internal Capacity, SIU</a:t>
                      </a:r>
                    </a:p>
                    <a:p>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Detection e.g. Whistle-Blowing and Reporting Mechanisms</a:t>
                      </a:r>
                    </a:p>
                    <a:p>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Resolutions e.g. Improved Controls, Disciplinary, Criminal and Civil</a:t>
                      </a:r>
                    </a:p>
                    <a:p>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16105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8</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400" b="1" dirty="0" smtClean="0">
                <a:solidFill>
                  <a:schemeClr val="bg1"/>
                </a:solidFill>
                <a:latin typeface="+mn-lt"/>
                <a:ea typeface="Tahoma" pitchFamily="34" charset="0"/>
              </a:rPr>
              <a:t>Fraud Risk Management</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898217"/>
            <a:ext cx="12039600" cy="4499180"/>
          </a:xfrm>
          <a:prstGeom prst="rect">
            <a:avLst/>
          </a:prstGeom>
        </p:spPr>
        <p:txBody>
          <a:bodyPr wrap="square">
            <a:spAutoFit/>
          </a:bodyPr>
          <a:lstStyle/>
          <a:p>
            <a:pPr marL="285750" lvl="0" indent="-285750" algn="just" defTabSz="914400">
              <a:lnSpc>
                <a:spcPct val="90000"/>
              </a:lnSpc>
              <a:spcBef>
                <a:spcPts val="1000"/>
              </a:spcBef>
              <a:buFont typeface="Arial" panose="020B0604020202020204" pitchFamily="34" charset="0"/>
              <a:buChar char="•"/>
            </a:pPr>
            <a:r>
              <a:rPr lang="en-GB" sz="1550" dirty="0">
                <a:solidFill>
                  <a:prstClr val="black"/>
                </a:solidFill>
                <a:cs typeface="Arial" panose="020B0604020202020204" pitchFamily="34" charset="0"/>
              </a:rPr>
              <a:t>The Department of Public Works (DPW) during the 2015/16 embarked on a journey to develop a </a:t>
            </a:r>
            <a:r>
              <a:rPr lang="en-GB" sz="1550" dirty="0">
                <a:solidFill>
                  <a:srgbClr val="FF0000"/>
                </a:solidFill>
                <a:cs typeface="Arial" panose="020B0604020202020204" pitchFamily="34" charset="0"/>
              </a:rPr>
              <a:t>Fraud Prevention Plan</a:t>
            </a:r>
            <a:r>
              <a:rPr lang="en-GB" sz="1550" dirty="0">
                <a:solidFill>
                  <a:prstClr val="black"/>
                </a:solidFill>
                <a:cs typeface="Arial" panose="020B0604020202020204" pitchFamily="34" charset="0"/>
              </a:rPr>
              <a:t>, which is in line with the Public Finance Management Act, No 1 of 1999 (PFMA) and related National Treasury Regulations promulgated in terms of the PFMA</a:t>
            </a:r>
            <a:r>
              <a:rPr lang="en-GB" sz="1550" dirty="0" smtClean="0">
                <a:solidFill>
                  <a:prstClr val="black"/>
                </a:solidFill>
                <a:cs typeface="Arial" panose="020B0604020202020204" pitchFamily="34" charset="0"/>
              </a:rPr>
              <a:t>.</a:t>
            </a:r>
            <a:endParaRPr lang="en-ZA" sz="1550" dirty="0" smtClean="0">
              <a:solidFill>
                <a:prstClr val="black"/>
              </a:solidFill>
              <a:cs typeface="Arial" panose="020B0604020202020204" pitchFamily="34" charset="0"/>
            </a:endParaRPr>
          </a:p>
          <a:p>
            <a:pPr marL="285750" lvl="0" indent="-285750" algn="just" defTabSz="914400">
              <a:lnSpc>
                <a:spcPct val="90000"/>
              </a:lnSpc>
              <a:spcBef>
                <a:spcPts val="1000"/>
              </a:spcBef>
              <a:buFont typeface="Arial" panose="020B0604020202020204" pitchFamily="34" charset="0"/>
              <a:buChar char="•"/>
            </a:pPr>
            <a:r>
              <a:rPr lang="en-GB" sz="1550" dirty="0" smtClean="0">
                <a:solidFill>
                  <a:prstClr val="black"/>
                </a:solidFill>
                <a:cs typeface="Arial" panose="020B0604020202020204" pitchFamily="34" charset="0"/>
              </a:rPr>
              <a:t>In </a:t>
            </a:r>
            <a:r>
              <a:rPr lang="en-GB" sz="1550" dirty="0">
                <a:solidFill>
                  <a:prstClr val="black"/>
                </a:solidFill>
                <a:cs typeface="Arial" panose="020B0604020202020204" pitchFamily="34" charset="0"/>
              </a:rPr>
              <a:t>this respect the DPW will focus on proactive measures designed to identify fraud and corruption risks and manage or mitigate these risks proactively. Placing emphasis on preventative action through a </a:t>
            </a:r>
            <a:r>
              <a:rPr lang="en-GB" sz="1550" dirty="0">
                <a:solidFill>
                  <a:srgbClr val="FF0000"/>
                </a:solidFill>
                <a:cs typeface="Arial" panose="020B0604020202020204" pitchFamily="34" charset="0"/>
              </a:rPr>
              <a:t>fraud and corruption risk management framework</a:t>
            </a:r>
            <a:r>
              <a:rPr lang="en-GB" sz="1550" dirty="0">
                <a:solidFill>
                  <a:prstClr val="black"/>
                </a:solidFill>
                <a:cs typeface="Arial" panose="020B0604020202020204" pitchFamily="34" charset="0"/>
              </a:rPr>
              <a:t> significantly reduces the time, effort, costs and potential reputational damage of reacting to incidents of fraud and corruption</a:t>
            </a:r>
            <a:r>
              <a:rPr lang="en-GB" sz="1550" dirty="0" smtClean="0">
                <a:solidFill>
                  <a:prstClr val="black"/>
                </a:solidFill>
                <a:cs typeface="Arial" panose="020B0604020202020204" pitchFamily="34" charset="0"/>
              </a:rPr>
              <a:t>.</a:t>
            </a:r>
          </a:p>
          <a:p>
            <a:pPr marL="285750" lvl="0" indent="-285750" algn="just" defTabSz="914400">
              <a:lnSpc>
                <a:spcPct val="90000"/>
              </a:lnSpc>
              <a:spcBef>
                <a:spcPts val="1000"/>
              </a:spcBef>
              <a:buFont typeface="Arial" panose="020B0604020202020204" pitchFamily="34" charset="0"/>
              <a:buChar char="•"/>
            </a:pPr>
            <a:endParaRPr lang="en-GB" sz="1550" dirty="0">
              <a:solidFill>
                <a:prstClr val="black"/>
              </a:solidFill>
              <a:cs typeface="Arial" panose="020B0604020202020204" pitchFamily="34" charset="0"/>
            </a:endParaRPr>
          </a:p>
          <a:p>
            <a:pPr marL="285750" indent="-285750" algn="just">
              <a:buFont typeface="Arial" panose="020B0604020202020204" pitchFamily="34" charset="0"/>
              <a:buChar char="•"/>
            </a:pPr>
            <a:r>
              <a:rPr lang="en-GB" sz="1550" dirty="0">
                <a:cs typeface="Arial" panose="020B0604020202020204" pitchFamily="34" charset="0"/>
              </a:rPr>
              <a:t>Over a number of years the Department has been </a:t>
            </a:r>
            <a:r>
              <a:rPr lang="en-GB" sz="1550" dirty="0">
                <a:solidFill>
                  <a:srgbClr val="FF0000"/>
                </a:solidFill>
                <a:cs typeface="Arial" panose="020B0604020202020204" pitchFamily="34" charset="0"/>
              </a:rPr>
              <a:t>associated with fraud and corruption and serious maladministration</a:t>
            </a:r>
            <a:r>
              <a:rPr lang="en-GB" sz="1550" dirty="0">
                <a:cs typeface="Arial" panose="020B0604020202020204" pitchFamily="34" charset="0"/>
              </a:rPr>
              <a:t>, central to this was procurement related e.g.  Inflated pricing in prestige projects; and to a larger extent mismanagement of leases. This was also made worse by the negative media publicity e.g. SAPS leases.</a:t>
            </a:r>
          </a:p>
          <a:p>
            <a:pPr marL="285750" indent="-285750" algn="just">
              <a:buFont typeface="Arial" panose="020B0604020202020204" pitchFamily="34" charset="0"/>
              <a:buChar char="•"/>
            </a:pPr>
            <a:endParaRPr lang="en-GB" sz="1550" dirty="0">
              <a:cs typeface="Arial" panose="020B0604020202020204" pitchFamily="34" charset="0"/>
            </a:endParaRPr>
          </a:p>
          <a:p>
            <a:pPr marL="285750" indent="-285750" algn="just">
              <a:buFont typeface="Arial" panose="020B0604020202020204" pitchFamily="34" charset="0"/>
              <a:buChar char="•"/>
            </a:pPr>
            <a:r>
              <a:rPr lang="en-GB" sz="1550" dirty="0">
                <a:solidFill>
                  <a:srgbClr val="FF0000"/>
                </a:solidFill>
                <a:cs typeface="Arial" panose="020B0604020202020204" pitchFamily="34" charset="0"/>
              </a:rPr>
              <a:t>Adverse reports from Chapter 9 institutions </a:t>
            </a:r>
            <a:r>
              <a:rPr lang="en-GB" sz="1550" dirty="0">
                <a:cs typeface="Arial" panose="020B0604020202020204" pitchFamily="34" charset="0"/>
              </a:rPr>
              <a:t>e.g. Public Protector and AG Reports further underscored the undesirable state the Department was in, with regards to acts associated with fraud, corruption and maladministration. Instability in Senior Management positions also played a significant role in the manifestation of such acts and further undermined efforts to effectively address the fraud/corruption risks posed to the Department. </a:t>
            </a:r>
            <a:endParaRPr lang="en-ZA" sz="1550" dirty="0">
              <a:cs typeface="Arial" panose="020B0604020202020204" pitchFamily="34" charset="0"/>
            </a:endParaRPr>
          </a:p>
          <a:p>
            <a:pPr marL="285750" indent="-285750" algn="just">
              <a:buFont typeface="Arial" panose="020B0604020202020204" pitchFamily="34" charset="0"/>
              <a:buChar char="•"/>
            </a:pPr>
            <a:endParaRPr lang="en-ZA" sz="1550" dirty="0">
              <a:cs typeface="Arial" panose="020B0604020202020204" pitchFamily="34" charset="0"/>
            </a:endParaRPr>
          </a:p>
          <a:p>
            <a:pPr marL="285750" indent="-285750" algn="just">
              <a:buFont typeface="Arial" panose="020B0604020202020204" pitchFamily="34" charset="0"/>
              <a:buChar char="•"/>
            </a:pPr>
            <a:r>
              <a:rPr lang="en-GB" sz="1550" dirty="0">
                <a:cs typeface="Arial" panose="020B0604020202020204" pitchFamily="34" charset="0"/>
              </a:rPr>
              <a:t>Emanating from investigations conducted both by the Internal Investigation Unit and the Special Investigating Units there appears to be a strong indication that the investigations conducted seems to point to the same areas of concerns being raised repeatedly without such being addressed which points to </a:t>
            </a:r>
            <a:r>
              <a:rPr lang="en-GB" sz="1550" dirty="0">
                <a:solidFill>
                  <a:srgbClr val="FF0000"/>
                </a:solidFill>
                <a:cs typeface="Arial" panose="020B0604020202020204" pitchFamily="34" charset="0"/>
              </a:rPr>
              <a:t>poor fraud risk management practices</a:t>
            </a:r>
            <a:r>
              <a:rPr lang="en-GB" sz="1550" dirty="0" smtClean="0">
                <a:solidFill>
                  <a:srgbClr val="FF0000"/>
                </a:solidFill>
                <a:cs typeface="Arial" panose="020B0604020202020204" pitchFamily="34" charset="0"/>
              </a:rPr>
              <a:t>.</a:t>
            </a:r>
            <a:endParaRPr lang="en-ZA" sz="1550" dirty="0">
              <a:solidFill>
                <a:prstClr val="black"/>
              </a:solidFill>
              <a:cs typeface="Arial" panose="020B0604020202020204" pitchFamily="34" charset="0"/>
            </a:endParaRPr>
          </a:p>
        </p:txBody>
      </p:sp>
    </p:spTree>
    <p:extLst>
      <p:ext uri="{BB962C8B-B14F-4D97-AF65-F5344CB8AC3E}">
        <p14:creationId xmlns:p14="http://schemas.microsoft.com/office/powerpoint/2010/main" xmlns="" val="3609105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9</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400" b="1" dirty="0" smtClean="0">
                <a:solidFill>
                  <a:schemeClr val="bg1"/>
                </a:solidFill>
                <a:latin typeface="+mn-lt"/>
                <a:ea typeface="Tahoma" pitchFamily="34" charset="0"/>
              </a:rPr>
              <a:t>Fraud Risk Management</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898217"/>
            <a:ext cx="12039600" cy="3456331"/>
          </a:xfrm>
          <a:prstGeom prst="rect">
            <a:avLst/>
          </a:prstGeom>
        </p:spPr>
        <p:txBody>
          <a:bodyPr wrap="square">
            <a:spAutoFit/>
          </a:bodyPr>
          <a:lstStyle/>
          <a:p>
            <a:pPr marL="285750" lvl="0" indent="-285750" algn="just" defTabSz="914400">
              <a:lnSpc>
                <a:spcPct val="90000"/>
              </a:lnSpc>
              <a:spcBef>
                <a:spcPts val="1000"/>
              </a:spcBef>
              <a:buFont typeface="Arial" panose="020B0604020202020204" pitchFamily="34" charset="0"/>
              <a:buChar char="•"/>
            </a:pPr>
            <a:r>
              <a:rPr lang="en-GB" sz="1600" dirty="0" smtClean="0">
                <a:latin typeface="Arial" panose="020B0604020202020204" pitchFamily="34" charset="0"/>
                <a:cs typeface="Arial" panose="020B0604020202020204" pitchFamily="34" charset="0"/>
              </a:rPr>
              <a:t>In </a:t>
            </a:r>
            <a:r>
              <a:rPr lang="en-GB" sz="1600" dirty="0">
                <a:latin typeface="Arial" panose="020B0604020202020204" pitchFamily="34" charset="0"/>
                <a:cs typeface="Arial" panose="020B0604020202020204" pitchFamily="34" charset="0"/>
              </a:rPr>
              <a:t>order to further demonstrate its commitment to the </a:t>
            </a:r>
            <a:r>
              <a:rPr lang="en-GB" sz="1600" dirty="0">
                <a:solidFill>
                  <a:srgbClr val="FF0000"/>
                </a:solidFill>
                <a:latin typeface="Arial" panose="020B0604020202020204" pitchFamily="34" charset="0"/>
                <a:cs typeface="Arial" panose="020B0604020202020204" pitchFamily="34" charset="0"/>
              </a:rPr>
              <a:t>effective and efficient management of fraud and corruption risks </a:t>
            </a:r>
            <a:r>
              <a:rPr lang="en-GB" sz="1600" dirty="0">
                <a:latin typeface="Arial" panose="020B0604020202020204" pitchFamily="34" charset="0"/>
                <a:cs typeface="Arial" panose="020B0604020202020204" pitchFamily="34" charset="0"/>
              </a:rPr>
              <a:t>within the Department, the Department’s has committed through its Strategic Plan to reduce the </a:t>
            </a:r>
            <a:r>
              <a:rPr lang="en-GB" sz="1600" dirty="0" smtClean="0">
                <a:solidFill>
                  <a:srgbClr val="FF0000"/>
                </a:solidFill>
                <a:latin typeface="Arial" panose="020B0604020202020204" pitchFamily="34" charset="0"/>
                <a:cs typeface="Arial" panose="020B0604020202020204" pitchFamily="34" charset="0"/>
              </a:rPr>
              <a:t>FRAUD RISK EXPOSURE BY 85% </a:t>
            </a:r>
            <a:r>
              <a:rPr lang="en-GB" sz="1600" dirty="0" smtClean="0">
                <a:latin typeface="Arial" panose="020B0604020202020204" pitchFamily="34" charset="0"/>
                <a:cs typeface="Arial" panose="020B0604020202020204" pitchFamily="34" charset="0"/>
              </a:rPr>
              <a:t>by </a:t>
            </a:r>
            <a:r>
              <a:rPr lang="en-GB" sz="1600" dirty="0">
                <a:latin typeface="Arial" panose="020B0604020202020204" pitchFamily="34" charset="0"/>
                <a:cs typeface="Arial" panose="020B0604020202020204" pitchFamily="34" charset="0"/>
              </a:rPr>
              <a:t>the 2019/20 financial </a:t>
            </a:r>
            <a:r>
              <a:rPr lang="en-GB" sz="1600" dirty="0" smtClean="0">
                <a:latin typeface="Arial" panose="020B0604020202020204" pitchFamily="34" charset="0"/>
                <a:cs typeface="Arial" panose="020B0604020202020204" pitchFamily="34" charset="0"/>
              </a:rPr>
              <a:t>year.</a:t>
            </a:r>
          </a:p>
          <a:p>
            <a:pPr marL="285750" lvl="0" indent="-285750" algn="just" defTabSz="914400">
              <a:lnSpc>
                <a:spcPct val="90000"/>
              </a:lnSpc>
              <a:spcBef>
                <a:spcPts val="1000"/>
              </a:spcBef>
              <a:buFont typeface="Arial" panose="020B0604020202020204" pitchFamily="34" charset="0"/>
              <a:buChar char="•"/>
            </a:pPr>
            <a:r>
              <a:rPr lang="en-ZA" sz="1600" dirty="0" smtClean="0">
                <a:latin typeface="Arial" panose="020B0604020202020204" pitchFamily="34" charset="0"/>
                <a:cs typeface="Arial" panose="020B0604020202020204" pitchFamily="34" charset="0"/>
              </a:rPr>
              <a:t>This </a:t>
            </a:r>
            <a:r>
              <a:rPr lang="en-ZA" sz="1600" dirty="0">
                <a:solidFill>
                  <a:srgbClr val="FF0000"/>
                </a:solidFill>
                <a:latin typeface="Arial" panose="020B0604020202020204" pitchFamily="34" charset="0"/>
                <a:cs typeface="Arial" panose="020B0604020202020204" pitchFamily="34" charset="0"/>
              </a:rPr>
              <a:t>fraud index was developed to measure fraud and corruption risks </a:t>
            </a:r>
            <a:r>
              <a:rPr lang="en-ZA" sz="1600" dirty="0">
                <a:latin typeface="Arial" panose="020B0604020202020204" pitchFamily="34" charset="0"/>
                <a:cs typeface="Arial" panose="020B0604020202020204" pitchFamily="34" charset="0"/>
              </a:rPr>
              <a:t>and risk owners were then expected to </a:t>
            </a:r>
            <a:r>
              <a:rPr lang="en-ZA" sz="1600" dirty="0">
                <a:solidFill>
                  <a:srgbClr val="FF0000"/>
                </a:solidFill>
                <a:latin typeface="Arial" panose="020B0604020202020204" pitchFamily="34" charset="0"/>
                <a:cs typeface="Arial" panose="020B0604020202020204" pitchFamily="34" charset="0"/>
              </a:rPr>
              <a:t>mitigate fraud risk</a:t>
            </a:r>
            <a:r>
              <a:rPr lang="en-ZA" sz="1600" dirty="0">
                <a:latin typeface="Arial" panose="020B0604020202020204" pitchFamily="34" charset="0"/>
                <a:cs typeface="Arial" panose="020B0604020202020204" pitchFamily="34" charset="0"/>
              </a:rPr>
              <a:t> within their area of responsibility and to report quarterly on their action plans to mitigate fraud risks, by implication </a:t>
            </a:r>
            <a:r>
              <a:rPr lang="en-ZA" sz="1600" dirty="0">
                <a:solidFill>
                  <a:srgbClr val="FF0000"/>
                </a:solidFill>
                <a:latin typeface="Arial" panose="020B0604020202020204" pitchFamily="34" charset="0"/>
                <a:cs typeface="Arial" panose="020B0604020202020204" pitchFamily="34" charset="0"/>
              </a:rPr>
              <a:t>the reduction in risk levels</a:t>
            </a:r>
            <a:r>
              <a:rPr lang="en-ZA" sz="1600" dirty="0">
                <a:latin typeface="Arial" panose="020B0604020202020204" pitchFamily="34" charset="0"/>
                <a:cs typeface="Arial" panose="020B0604020202020204" pitchFamily="34" charset="0"/>
              </a:rPr>
              <a:t> in respect of fraud and corruption </a:t>
            </a:r>
            <a:r>
              <a:rPr lang="en-ZA" sz="1600" dirty="0" smtClean="0">
                <a:latin typeface="Arial" panose="020B0604020202020204" pitchFamily="34" charset="0"/>
                <a:cs typeface="Arial" panose="020B0604020202020204" pitchFamily="34" charset="0"/>
              </a:rPr>
              <a:t>risks.</a:t>
            </a:r>
          </a:p>
          <a:p>
            <a:pPr marL="285750" lvl="0" indent="-285750" algn="just" defTabSz="914400">
              <a:lnSpc>
                <a:spcPct val="90000"/>
              </a:lnSpc>
              <a:spcBef>
                <a:spcPts val="1000"/>
              </a:spcBef>
              <a:buFont typeface="Arial" panose="020B0604020202020204" pitchFamily="34" charset="0"/>
              <a:buChar char="•"/>
            </a:pPr>
            <a:r>
              <a:rPr lang="en-ZA" sz="1600" dirty="0" smtClean="0">
                <a:solidFill>
                  <a:srgbClr val="FF0000"/>
                </a:solidFill>
                <a:latin typeface="Arial" panose="020B0604020202020204" pitchFamily="34" charset="0"/>
                <a:cs typeface="Arial" panose="020B0604020202020204" pitchFamily="34" charset="0"/>
              </a:rPr>
              <a:t>All </a:t>
            </a:r>
            <a:r>
              <a:rPr lang="en-ZA" sz="1600" dirty="0">
                <a:solidFill>
                  <a:srgbClr val="FF0000"/>
                </a:solidFill>
                <a:latin typeface="Arial" panose="020B0604020202020204" pitchFamily="34" charset="0"/>
                <a:cs typeface="Arial" panose="020B0604020202020204" pitchFamily="34" charset="0"/>
              </a:rPr>
              <a:t>Branches</a:t>
            </a:r>
            <a:r>
              <a:rPr lang="en-ZA" sz="1600" dirty="0">
                <a:latin typeface="Arial" panose="020B0604020202020204" pitchFamily="34" charset="0"/>
                <a:cs typeface="Arial" panose="020B0604020202020204" pitchFamily="34" charset="0"/>
              </a:rPr>
              <a:t> are expected to </a:t>
            </a:r>
            <a:r>
              <a:rPr lang="en-ZA" sz="1600" dirty="0">
                <a:solidFill>
                  <a:srgbClr val="FF0000"/>
                </a:solidFill>
                <a:latin typeface="Arial" panose="020B0604020202020204" pitchFamily="34" charset="0"/>
                <a:cs typeface="Arial" panose="020B0604020202020204" pitchFamily="34" charset="0"/>
              </a:rPr>
              <a:t>incorporate fraud risks management in their business plans </a:t>
            </a:r>
            <a:r>
              <a:rPr lang="en-ZA" sz="1600" dirty="0">
                <a:latin typeface="Arial" panose="020B0604020202020204" pitchFamily="34" charset="0"/>
                <a:cs typeface="Arial" panose="020B0604020202020204" pitchFamily="34" charset="0"/>
              </a:rPr>
              <a:t>and action plans to mitigate identified fraud risks and report on progress with implementation </a:t>
            </a:r>
            <a:r>
              <a:rPr lang="en-ZA" sz="1600" dirty="0" smtClean="0">
                <a:latin typeface="Arial" panose="020B0604020202020204" pitchFamily="34" charset="0"/>
                <a:cs typeface="Arial" panose="020B0604020202020204" pitchFamily="34" charset="0"/>
              </a:rPr>
              <a:t>thereof.</a:t>
            </a:r>
          </a:p>
          <a:p>
            <a:pPr marL="285750" lvl="0" indent="-285750" algn="just" defTabSz="914400">
              <a:lnSpc>
                <a:spcPct val="90000"/>
              </a:lnSpc>
              <a:spcBef>
                <a:spcPts val="1000"/>
              </a:spcBef>
              <a:buFont typeface="Arial" panose="020B0604020202020204" pitchFamily="34" charset="0"/>
              <a:buChar char="•"/>
            </a:pPr>
            <a:r>
              <a:rPr lang="en-ZA" sz="1600" dirty="0" smtClean="0">
                <a:latin typeface="Arial" panose="020B0604020202020204" pitchFamily="34" charset="0"/>
                <a:cs typeface="Arial" panose="020B0604020202020204" pitchFamily="34" charset="0"/>
              </a:rPr>
              <a:t>The </a:t>
            </a:r>
            <a:r>
              <a:rPr lang="en-ZA" sz="1600" dirty="0">
                <a:latin typeface="Arial" panose="020B0604020202020204" pitchFamily="34" charset="0"/>
                <a:cs typeface="Arial" panose="020B0604020202020204" pitchFamily="34" charset="0"/>
              </a:rPr>
              <a:t>measuring of the reduction in risk levels also in itself a </a:t>
            </a:r>
            <a:r>
              <a:rPr lang="en-ZA" sz="1600" dirty="0">
                <a:solidFill>
                  <a:srgbClr val="FF0000"/>
                </a:solidFill>
                <a:latin typeface="Arial" panose="020B0604020202020204" pitchFamily="34" charset="0"/>
                <a:cs typeface="Arial" panose="020B0604020202020204" pitchFamily="34" charset="0"/>
              </a:rPr>
              <a:t>very contentious subject </a:t>
            </a:r>
            <a:r>
              <a:rPr lang="en-ZA" sz="1600" dirty="0">
                <a:latin typeface="Arial" panose="020B0604020202020204" pitchFamily="34" charset="0"/>
                <a:cs typeface="Arial" panose="020B0604020202020204" pitchFamily="34" charset="0"/>
              </a:rPr>
              <a:t>as it is </a:t>
            </a:r>
            <a:r>
              <a:rPr lang="en-ZA" sz="1600" dirty="0">
                <a:solidFill>
                  <a:srgbClr val="FF0000"/>
                </a:solidFill>
                <a:latin typeface="Arial" panose="020B0604020202020204" pitchFamily="34" charset="0"/>
                <a:cs typeface="Arial" panose="020B0604020202020204" pitchFamily="34" charset="0"/>
              </a:rPr>
              <a:t>not based on any scientific processes</a:t>
            </a:r>
            <a:r>
              <a:rPr lang="en-ZA" sz="1600" dirty="0">
                <a:latin typeface="Arial" panose="020B0604020202020204" pitchFamily="34" charset="0"/>
                <a:cs typeface="Arial" panose="020B0604020202020204" pitchFamily="34" charset="0"/>
              </a:rPr>
              <a:t> but rather a matter of perception from the end-user point of view. for instance if the action plan was to develop a policy to ensure minimum documents required to process a payment after the development of the policy one will thus assume that the risk has been mitigated </a:t>
            </a:r>
            <a:r>
              <a:rPr lang="en-ZA" sz="1600" dirty="0">
                <a:solidFill>
                  <a:srgbClr val="FF0000"/>
                </a:solidFill>
                <a:latin typeface="Arial" panose="020B0604020202020204" pitchFamily="34" charset="0"/>
                <a:cs typeface="Arial" panose="020B0604020202020204" pitchFamily="34" charset="0"/>
              </a:rPr>
              <a:t>thus the exposure level has decreased,</a:t>
            </a:r>
            <a:r>
              <a:rPr lang="en-ZA" sz="1600" dirty="0">
                <a:latin typeface="Arial" panose="020B0604020202020204" pitchFamily="34" charset="0"/>
                <a:cs typeface="Arial" panose="020B0604020202020204" pitchFamily="34" charset="0"/>
              </a:rPr>
              <a:t> which  </a:t>
            </a:r>
            <a:r>
              <a:rPr lang="en-ZA" sz="1600" dirty="0" smtClean="0">
                <a:latin typeface="Arial" panose="020B0604020202020204" pitchFamily="34" charset="0"/>
                <a:cs typeface="Arial" panose="020B0604020202020204" pitchFamily="34" charset="0"/>
              </a:rPr>
              <a:t>might </a:t>
            </a:r>
            <a:r>
              <a:rPr lang="en-ZA" sz="1600" dirty="0">
                <a:latin typeface="Arial" panose="020B0604020202020204" pitchFamily="34" charset="0"/>
                <a:cs typeface="Arial" panose="020B0604020202020204" pitchFamily="34" charset="0"/>
              </a:rPr>
              <a:t>not necessarily a true reflection of the status quo</a:t>
            </a:r>
          </a:p>
          <a:p>
            <a:pPr marL="285750" lvl="0" indent="-285750" algn="just" defTabSz="914400">
              <a:lnSpc>
                <a:spcPct val="90000"/>
              </a:lnSpc>
              <a:spcBef>
                <a:spcPts val="1000"/>
              </a:spcBef>
              <a:buFont typeface="Arial" panose="020B0604020202020204" pitchFamily="34" charset="0"/>
              <a:buChar char="•"/>
            </a:pPr>
            <a:endParaRPr lang="en-GB" sz="1600"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76988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25706</TotalTime>
  <Words>9351</Words>
  <Application>Microsoft Office PowerPoint</Application>
  <PresentationFormat>Custom</PresentationFormat>
  <Paragraphs>1939</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PUBLIC WORKS    PORTFOLIO COMMITTEE ON PUBLIC WEORKS PARLIAMENT OF SOUTH AFRICA  13 FEBRUARY 2013 CAPE TOWN</dc:title>
  <dc:creator>Lwazi Mahlangu</dc:creator>
  <cp:lastModifiedBy>PUMZA</cp:lastModifiedBy>
  <cp:revision>1903</cp:revision>
  <cp:lastPrinted>2018-08-27T11:51:27Z</cp:lastPrinted>
  <dcterms:created xsi:type="dcterms:W3CDTF">2013-02-07T08:05:38Z</dcterms:created>
  <dcterms:modified xsi:type="dcterms:W3CDTF">2018-09-05T07:37:08Z</dcterms:modified>
</cp:coreProperties>
</file>