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8"/>
  </p:notesMasterIdLst>
  <p:handoutMasterIdLst>
    <p:handoutMasterId r:id="rId39"/>
  </p:handoutMasterIdLst>
  <p:sldIdLst>
    <p:sldId id="309" r:id="rId2"/>
    <p:sldId id="677" r:id="rId3"/>
    <p:sldId id="651" r:id="rId4"/>
    <p:sldId id="652" r:id="rId5"/>
    <p:sldId id="678" r:id="rId6"/>
    <p:sldId id="686" r:id="rId7"/>
    <p:sldId id="687" r:id="rId8"/>
    <p:sldId id="679" r:id="rId9"/>
    <p:sldId id="681" r:id="rId10"/>
    <p:sldId id="680" r:id="rId11"/>
    <p:sldId id="682" r:id="rId12"/>
    <p:sldId id="683" r:id="rId13"/>
    <p:sldId id="684" r:id="rId14"/>
    <p:sldId id="479" r:id="rId15"/>
    <p:sldId id="582" r:id="rId16"/>
    <p:sldId id="675" r:id="rId17"/>
    <p:sldId id="583" r:id="rId18"/>
    <p:sldId id="584" r:id="rId19"/>
    <p:sldId id="585" r:id="rId20"/>
    <p:sldId id="586" r:id="rId21"/>
    <p:sldId id="587" r:id="rId22"/>
    <p:sldId id="588" r:id="rId23"/>
    <p:sldId id="527" r:id="rId24"/>
    <p:sldId id="563" r:id="rId25"/>
    <p:sldId id="541" r:id="rId26"/>
    <p:sldId id="528" r:id="rId27"/>
    <p:sldId id="598" r:id="rId28"/>
    <p:sldId id="576" r:id="rId29"/>
    <p:sldId id="577" r:id="rId30"/>
    <p:sldId id="578" r:id="rId31"/>
    <p:sldId id="579" r:id="rId32"/>
    <p:sldId id="530" r:id="rId33"/>
    <p:sldId id="535" r:id="rId34"/>
    <p:sldId id="691" r:id="rId35"/>
    <p:sldId id="692" r:id="rId36"/>
    <p:sldId id="464" r:id="rId3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dibone Phetla" initials="KP" lastIdx="2" clrIdx="0">
    <p:extLst>
      <p:ext uri="{19B8F6BF-5375-455C-9EA6-DF929625EA0E}">
        <p15:presenceInfo xmlns:p15="http://schemas.microsoft.com/office/powerpoint/2012/main" xmlns="" userId="Kedibone Phet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9C3B"/>
    <a:srgbClr val="0B6F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7"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322E6286-D38B-498F-9782-630A85F9EAC9}" type="datetimeFigureOut">
              <a:rPr lang="en-ZA" smtClean="0"/>
              <a:pPr/>
              <a:t>2018/09/06</a:t>
            </a:fld>
            <a:endParaRPr lang="en-ZA" dirty="0"/>
          </a:p>
        </p:txBody>
      </p:sp>
      <p:sp>
        <p:nvSpPr>
          <p:cNvPr id="4" name="Footer Placehold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8374B9D8-A5AE-4A97-9EDA-A57BDE9F4257}" type="slidenum">
              <a:rPr lang="en-ZA" smtClean="0"/>
              <a:pPr/>
              <a:t>‹#›</a:t>
            </a:fld>
            <a:endParaRPr lang="en-ZA" dirty="0"/>
          </a:p>
        </p:txBody>
      </p:sp>
    </p:spTree>
    <p:extLst>
      <p:ext uri="{BB962C8B-B14F-4D97-AF65-F5344CB8AC3E}">
        <p14:creationId xmlns:p14="http://schemas.microsoft.com/office/powerpoint/2010/main" xmlns="" val="177774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56A03C59-94FC-8743-9DFF-E700AF15EE0E}" type="datetimeFigureOut">
              <a:rPr lang="en-US" smtClean="0"/>
              <a:pPr/>
              <a:t>9/6/2018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4CB1F61C-8C1E-D349-862E-8A966010D7FF}" type="slidenum">
              <a:rPr lang="en-US" smtClean="0"/>
              <a:pPr/>
              <a:t>‹#›</a:t>
            </a:fld>
            <a:endParaRPr lang="en-US" dirty="0"/>
          </a:p>
        </p:txBody>
      </p:sp>
    </p:spTree>
    <p:extLst>
      <p:ext uri="{BB962C8B-B14F-4D97-AF65-F5344CB8AC3E}">
        <p14:creationId xmlns:p14="http://schemas.microsoft.com/office/powerpoint/2010/main" xmlns="" val="2355662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57166" y="4343400"/>
            <a:ext cx="6215106" cy="4372004"/>
          </a:xfrm>
        </p:spPr>
        <p:txBody>
          <a:bodyPr>
            <a:noAutofit/>
          </a:bodyPr>
          <a:lstStyle/>
          <a:p>
            <a:pPr eaLnBrk="1" fontAlgn="auto" hangingPunct="1">
              <a:spcBef>
                <a:spcPts val="0"/>
              </a:spcBef>
              <a:spcAft>
                <a:spcPts val="0"/>
              </a:spcAft>
              <a:defRPr/>
            </a:pPr>
            <a:r>
              <a:rPr lang="en-GB" sz="1000" b="1" cap="all" dirty="0" smtClean="0"/>
              <a:t>ENVIRONMENT</a:t>
            </a:r>
            <a:endParaRPr lang="en-US" sz="1000" b="1" cap="all" dirty="0" smtClean="0"/>
          </a:p>
          <a:p>
            <a:pPr eaLnBrk="1" fontAlgn="auto" hangingPunct="1">
              <a:spcBef>
                <a:spcPts val="0"/>
              </a:spcBef>
              <a:spcAft>
                <a:spcPts val="0"/>
              </a:spcAft>
              <a:defRPr/>
            </a:pPr>
            <a:r>
              <a:rPr lang="en-GB" sz="1000" b="1" dirty="0" smtClean="0"/>
              <a:t>Mandate</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The electoral mandate of government remains relevant as the country stays on track in its fulfilment of the outcomes informed by the following priorities; education, health, job creation, rural development and skills development as well as building a better Africa and a better World.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 The revised planning cycle of government and the service delivery agreements must come alive in the daily lives of the people this will strengthen the confidence in the commitments made by principals and expressed in the President’s state of the nation address.  </a:t>
            </a:r>
            <a:endParaRPr lang="en-US" sz="1000" dirty="0" smtClean="0"/>
          </a:p>
          <a:p>
            <a:pPr eaLnBrk="1" fontAlgn="auto" hangingPunct="1">
              <a:spcBef>
                <a:spcPts val="0"/>
              </a:spcBef>
              <a:spcAft>
                <a:spcPts val="0"/>
              </a:spcAft>
              <a:defRPr/>
            </a:pPr>
            <a:r>
              <a:rPr lang="en-GB" sz="1000" b="1" dirty="0" smtClean="0"/>
              <a:t>Mood</a:t>
            </a:r>
            <a:endParaRPr lang="en-US" sz="1000" b="1" dirty="0" smtClean="0"/>
          </a:p>
          <a:p>
            <a:pPr marL="228600" indent="-228600" eaLnBrk="1" fontAlgn="auto" hangingPunct="1">
              <a:spcBef>
                <a:spcPts val="0"/>
              </a:spcBef>
              <a:spcAft>
                <a:spcPts val="0"/>
              </a:spcAft>
              <a:buFont typeface="Arial" pitchFamily="34" charset="0"/>
              <a:buChar char="•"/>
              <a:defRPr/>
            </a:pPr>
            <a:r>
              <a:rPr lang="en-ZA" sz="1000" dirty="0" smtClean="0"/>
              <a:t>The general mood of the country is buoyant and likely to stay high with the successful hosting of the world cup tournament.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Most recent research domestic and international research findings on what people think about the direction of the country yielded positive ratings.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Notwithstanding the positive rating on the mood, the country has strong negatives and positives, confirming some ambivalence in the areas of safety and unemployment in particular, against positive attributes associated with a good place to visit, its culture and caring people. PS.</a:t>
            </a:r>
            <a:r>
              <a:rPr lang="en-ZA" sz="1000" b="1" i="1" dirty="0" smtClean="0"/>
              <a:t>(this might change after the wc tournament)</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Performance of both the local and national government is still rated less positive compared to a year ago.  </a:t>
            </a:r>
          </a:p>
          <a:p>
            <a:pPr marL="228600" indent="-228600" eaLnBrk="1" fontAlgn="auto" hangingPunct="1">
              <a:spcBef>
                <a:spcPts val="0"/>
              </a:spcBef>
              <a:spcAft>
                <a:spcPts val="0"/>
              </a:spcAft>
              <a:buFont typeface="Arial" pitchFamily="34" charset="0"/>
              <a:buChar char="•"/>
              <a:defRPr/>
            </a:pPr>
            <a:r>
              <a:rPr lang="en-GB" sz="1000" dirty="0" smtClean="0"/>
              <a:t>It is expected that the country’s gains and benefits catalysed by the hosting of the World Cup will enhance the confidence of the country to focus attention on its development agenda. </a:t>
            </a:r>
          </a:p>
          <a:p>
            <a:pPr eaLnBrk="1" fontAlgn="auto" hangingPunct="1">
              <a:spcBef>
                <a:spcPts val="0"/>
              </a:spcBef>
              <a:spcAft>
                <a:spcPts val="0"/>
              </a:spcAft>
              <a:defRPr/>
            </a:pPr>
            <a:r>
              <a:rPr lang="en-GB" sz="1000" b="1" dirty="0" smtClean="0"/>
              <a:t>Media agenda</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Heightened interaction between government, media and other sectors of the public resulted in pervasive coverage in South Africa and abroad, with a consequent positive influence on the media reporting.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Recent media content analysis of both print and electronic news was dominated by the hosting of the World Cup, with more attention on issues relating to security and South Africa’s preparedness in terms of infrastructure development and accommodation.</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Qualitative analysis of coverage presents a mix bag with a drift from negative to increasingly positive headlines towards the beginning of the tournament. In the past period there has been a common drive to profile more positive reporting than negative.</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Some recent domestic media has drifted back to regressive reporting, with suggestions of nepotism in the World Cup tournament benefits.</a:t>
            </a:r>
            <a:endParaRPr lang="en-US" sz="1000" dirty="0" smtClean="0"/>
          </a:p>
          <a:p>
            <a:pPr eaLnBrk="1" fontAlgn="auto" hangingPunct="1">
              <a:spcBef>
                <a:spcPts val="0"/>
              </a:spcBef>
              <a:spcAft>
                <a:spcPts val="0"/>
              </a:spcAft>
              <a:defRPr/>
            </a:pPr>
            <a:endParaRPr lang="en-US" sz="1000"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C5EB0-D4B2-4A78-A416-35F450815722}"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xmlns="" val="328589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WIPO</a:t>
            </a:r>
          </a:p>
          <a:p>
            <a:r>
              <a:rPr lang="en-US" sz="1200" kern="1200" dirty="0" smtClean="0">
                <a:solidFill>
                  <a:schemeClr val="tx1"/>
                </a:solidFill>
                <a:effectLst/>
                <a:latin typeface="+mn-lt"/>
                <a:ea typeface="+mn-ea"/>
                <a:cs typeface="+mn-cs"/>
              </a:rPr>
              <a:t>Encouraging private sector investment </a:t>
            </a:r>
          </a:p>
          <a:p>
            <a:r>
              <a:rPr lang="en-ZA" dirty="0" smtClean="0"/>
              <a:t>addresses issues of IP and Patent matters, the department participates in WIPO addressing Broadcasting Signal Piracy  and content issues which has an element of IP,</a:t>
            </a:r>
          </a:p>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xmlns="" val="33042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xmlns="" val="141643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22</a:t>
            </a:fld>
            <a:endParaRPr lang="en-ZA" dirty="0">
              <a:solidFill>
                <a:prstClr val="black"/>
              </a:solidFill>
            </a:endParaRPr>
          </a:p>
        </p:txBody>
      </p:sp>
    </p:spTree>
    <p:extLst>
      <p:ext uri="{BB962C8B-B14F-4D97-AF65-F5344CB8AC3E}">
        <p14:creationId xmlns:p14="http://schemas.microsoft.com/office/powerpoint/2010/main" xmlns="" val="191857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57166" y="4343400"/>
            <a:ext cx="6215106" cy="4372004"/>
          </a:xfrm>
        </p:spPr>
        <p:txBody>
          <a:bodyPr>
            <a:noAutofit/>
          </a:bodyPr>
          <a:lstStyle/>
          <a:p>
            <a:pPr eaLnBrk="1" fontAlgn="auto" hangingPunct="1">
              <a:spcBef>
                <a:spcPts val="0"/>
              </a:spcBef>
              <a:spcAft>
                <a:spcPts val="0"/>
              </a:spcAft>
              <a:defRPr/>
            </a:pPr>
            <a:r>
              <a:rPr lang="en-GB" sz="1000" b="1" cap="all" dirty="0" smtClean="0"/>
              <a:t>ENVIRONMENT</a:t>
            </a:r>
            <a:endParaRPr lang="en-US" sz="1000" b="1" cap="all" dirty="0" smtClean="0"/>
          </a:p>
          <a:p>
            <a:pPr eaLnBrk="1" fontAlgn="auto" hangingPunct="1">
              <a:spcBef>
                <a:spcPts val="0"/>
              </a:spcBef>
              <a:spcAft>
                <a:spcPts val="0"/>
              </a:spcAft>
              <a:defRPr/>
            </a:pPr>
            <a:r>
              <a:rPr lang="en-GB" sz="1000" b="1" dirty="0" smtClean="0"/>
              <a:t>Mandate</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The electoral mandate of government remains relevant as the country stays on track in its fulfilment of the outcomes informed by the following priorities; education, health, job creation, rural development and skills development as well as building a better Africa and a better World.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 The revised planning cycle of government and the service delivery agreements must come alive in the daily lives of the people this will strengthen the confidence in the commitments made by principals and expressed in the President’s state of the nation address.  </a:t>
            </a:r>
            <a:endParaRPr lang="en-US" sz="1000" dirty="0" smtClean="0"/>
          </a:p>
          <a:p>
            <a:pPr eaLnBrk="1" fontAlgn="auto" hangingPunct="1">
              <a:spcBef>
                <a:spcPts val="0"/>
              </a:spcBef>
              <a:spcAft>
                <a:spcPts val="0"/>
              </a:spcAft>
              <a:defRPr/>
            </a:pPr>
            <a:r>
              <a:rPr lang="en-GB" sz="1000" b="1" dirty="0" smtClean="0"/>
              <a:t>Mood</a:t>
            </a:r>
            <a:endParaRPr lang="en-US" sz="1000" b="1" dirty="0" smtClean="0"/>
          </a:p>
          <a:p>
            <a:pPr marL="228600" indent="-228600" eaLnBrk="1" fontAlgn="auto" hangingPunct="1">
              <a:spcBef>
                <a:spcPts val="0"/>
              </a:spcBef>
              <a:spcAft>
                <a:spcPts val="0"/>
              </a:spcAft>
              <a:buFont typeface="Arial" pitchFamily="34" charset="0"/>
              <a:buChar char="•"/>
              <a:defRPr/>
            </a:pPr>
            <a:r>
              <a:rPr lang="en-ZA" sz="1000" dirty="0" smtClean="0"/>
              <a:t>The general mood of the country is buoyant and likely to stay high with the successful hosting of the world cup tournament.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Most recent research domestic and international research findings on what people think about the direction of the country yielded positive ratings.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Notwithstanding the positive rating on the mood, the country has strong negatives and positives, confirming some ambivalence in the areas of safety and unemployment in particular, against positive attributes associated with a good place to visit, its culture and caring people. PS.</a:t>
            </a:r>
            <a:r>
              <a:rPr lang="en-ZA" sz="1000" b="1" i="1" dirty="0" smtClean="0"/>
              <a:t>(this might change after the wc tournament)</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Performance of both the local and national government is still rated less positive compared to a year ago.  </a:t>
            </a:r>
          </a:p>
          <a:p>
            <a:pPr marL="228600" indent="-228600" eaLnBrk="1" fontAlgn="auto" hangingPunct="1">
              <a:spcBef>
                <a:spcPts val="0"/>
              </a:spcBef>
              <a:spcAft>
                <a:spcPts val="0"/>
              </a:spcAft>
              <a:buFont typeface="Arial" pitchFamily="34" charset="0"/>
              <a:buChar char="•"/>
              <a:defRPr/>
            </a:pPr>
            <a:r>
              <a:rPr lang="en-GB" sz="1000" dirty="0" smtClean="0"/>
              <a:t>It is expected that the country’s gains and benefits catalysed by the hosting of the World Cup will enhance the confidence of the country to focus attention on its development agenda. </a:t>
            </a:r>
          </a:p>
          <a:p>
            <a:pPr eaLnBrk="1" fontAlgn="auto" hangingPunct="1">
              <a:spcBef>
                <a:spcPts val="0"/>
              </a:spcBef>
              <a:spcAft>
                <a:spcPts val="0"/>
              </a:spcAft>
              <a:defRPr/>
            </a:pPr>
            <a:r>
              <a:rPr lang="en-GB" sz="1000" b="1" dirty="0" smtClean="0"/>
              <a:t>Media agenda</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Heightened interaction between government, media and other sectors of the public resulted in pervasive coverage in South Africa and abroad, with a consequent positive influence on the media reporting.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Recent media content analysis of both print and electronic news was dominated by the hosting of the World Cup, with more attention on issues relating to security and South Africa’s preparedness in terms of infrastructure development and accommodation.</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Qualitative analysis of coverage presents a mix bag with a drift from negative to increasingly positive headlines towards the beginning of the tournament. In the past period there has been a common drive to profile more positive reporting than negative.</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Some recent domestic media has drifted back to regressive reporting, with suggestions of nepotism in the World Cup tournament benefits.</a:t>
            </a:r>
            <a:endParaRPr lang="en-US" sz="1000" dirty="0" smtClean="0"/>
          </a:p>
          <a:p>
            <a:pPr eaLnBrk="1" fontAlgn="auto" hangingPunct="1">
              <a:spcBef>
                <a:spcPts val="0"/>
              </a:spcBef>
              <a:spcAft>
                <a:spcPts val="0"/>
              </a:spcAft>
              <a:defRPr/>
            </a:pPr>
            <a:endParaRPr lang="en-US" sz="1000"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C5EB0-D4B2-4A78-A416-35F450815722}"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xmlns="" val="100827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57166" y="4343400"/>
            <a:ext cx="6215106" cy="4372004"/>
          </a:xfrm>
        </p:spPr>
        <p:txBody>
          <a:bodyPr>
            <a:noAutofit/>
          </a:bodyPr>
          <a:lstStyle/>
          <a:p>
            <a:pPr eaLnBrk="1" fontAlgn="auto" hangingPunct="1">
              <a:spcBef>
                <a:spcPts val="0"/>
              </a:spcBef>
              <a:spcAft>
                <a:spcPts val="0"/>
              </a:spcAft>
              <a:defRPr/>
            </a:pPr>
            <a:r>
              <a:rPr lang="en-GB" sz="1000" b="1" cap="all" dirty="0" smtClean="0"/>
              <a:t>ENVIRONMENT</a:t>
            </a:r>
            <a:endParaRPr lang="en-US" sz="1000" b="1" cap="all" dirty="0" smtClean="0"/>
          </a:p>
          <a:p>
            <a:pPr eaLnBrk="1" fontAlgn="auto" hangingPunct="1">
              <a:spcBef>
                <a:spcPts val="0"/>
              </a:spcBef>
              <a:spcAft>
                <a:spcPts val="0"/>
              </a:spcAft>
              <a:defRPr/>
            </a:pPr>
            <a:r>
              <a:rPr lang="en-GB" sz="1000" b="1" dirty="0" smtClean="0"/>
              <a:t>Mandate</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The electoral mandate of government remains relevant as the country stays on track in its fulfilment of the outcomes informed by the following priorities; education, health, job creation, rural development and skills development as well as building a better Africa and a better World.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 The revised planning cycle of government and the service delivery agreements must come alive in the daily lives of the people this will strengthen the confidence in the commitments made by principals and expressed in the President’s state of the nation address.  </a:t>
            </a:r>
            <a:endParaRPr lang="en-US" sz="1000" dirty="0" smtClean="0"/>
          </a:p>
          <a:p>
            <a:pPr eaLnBrk="1" fontAlgn="auto" hangingPunct="1">
              <a:spcBef>
                <a:spcPts val="0"/>
              </a:spcBef>
              <a:spcAft>
                <a:spcPts val="0"/>
              </a:spcAft>
              <a:defRPr/>
            </a:pPr>
            <a:r>
              <a:rPr lang="en-GB" sz="1000" b="1" dirty="0" smtClean="0"/>
              <a:t>Mood</a:t>
            </a:r>
            <a:endParaRPr lang="en-US" sz="1000" b="1" dirty="0" smtClean="0"/>
          </a:p>
          <a:p>
            <a:pPr marL="228600" indent="-228600" eaLnBrk="1" fontAlgn="auto" hangingPunct="1">
              <a:spcBef>
                <a:spcPts val="0"/>
              </a:spcBef>
              <a:spcAft>
                <a:spcPts val="0"/>
              </a:spcAft>
              <a:buFont typeface="Arial" pitchFamily="34" charset="0"/>
              <a:buChar char="•"/>
              <a:defRPr/>
            </a:pPr>
            <a:r>
              <a:rPr lang="en-ZA" sz="1000" dirty="0" smtClean="0"/>
              <a:t>The general mood of the country is buoyant and likely to stay high with the successful hosting of the world cup tournament.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Most recent research domestic and international research findings on what people think about the direction of the country yielded positive ratings. </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a:t>
            </a:r>
            <a:r>
              <a:rPr lang="en-ZA" sz="1000" dirty="0" smtClean="0"/>
              <a:t>Notwithstanding the positive rating on the mood, the country has strong negatives and positives, confirming some ambivalence in the areas of safety and unemployment in particular, against positive attributes associated with a good place to visit, its culture and caring people. PS.</a:t>
            </a:r>
            <a:r>
              <a:rPr lang="en-ZA" sz="1000" b="1" i="1" dirty="0" smtClean="0"/>
              <a:t>(this might change after the wc tournament)</a:t>
            </a:r>
            <a:endParaRPr lang="en-US" sz="1000" dirty="0" smtClean="0"/>
          </a:p>
          <a:p>
            <a:pPr marL="228600" indent="-228600" eaLnBrk="1" fontAlgn="auto" hangingPunct="1">
              <a:spcBef>
                <a:spcPts val="0"/>
              </a:spcBef>
              <a:spcAft>
                <a:spcPts val="0"/>
              </a:spcAft>
              <a:buFont typeface="Arial" pitchFamily="34" charset="0"/>
              <a:buChar char="•"/>
              <a:defRPr/>
            </a:pPr>
            <a:r>
              <a:rPr lang="en-US" sz="1000" dirty="0" smtClean="0"/>
              <a:t> Performance of both the local and national government is still rated less positive compared to a year ago.  </a:t>
            </a:r>
          </a:p>
          <a:p>
            <a:pPr marL="228600" indent="-228600" eaLnBrk="1" fontAlgn="auto" hangingPunct="1">
              <a:spcBef>
                <a:spcPts val="0"/>
              </a:spcBef>
              <a:spcAft>
                <a:spcPts val="0"/>
              </a:spcAft>
              <a:buFont typeface="Arial" pitchFamily="34" charset="0"/>
              <a:buChar char="•"/>
              <a:defRPr/>
            </a:pPr>
            <a:r>
              <a:rPr lang="en-GB" sz="1000" dirty="0" smtClean="0"/>
              <a:t>It is expected that the country’s gains and benefits catalysed by the hosting of the World Cup will enhance the confidence of the country to focus attention on its development agenda. </a:t>
            </a:r>
          </a:p>
          <a:p>
            <a:pPr eaLnBrk="1" fontAlgn="auto" hangingPunct="1">
              <a:spcBef>
                <a:spcPts val="0"/>
              </a:spcBef>
              <a:spcAft>
                <a:spcPts val="0"/>
              </a:spcAft>
              <a:defRPr/>
            </a:pPr>
            <a:r>
              <a:rPr lang="en-GB" sz="1000" b="1" dirty="0" smtClean="0"/>
              <a:t>Media agenda</a:t>
            </a:r>
            <a:endParaRPr lang="en-US" sz="1000" b="1" dirty="0" smtClean="0"/>
          </a:p>
          <a:p>
            <a:pPr marL="228600" indent="-228600" eaLnBrk="1" fontAlgn="auto" hangingPunct="1">
              <a:spcBef>
                <a:spcPts val="0"/>
              </a:spcBef>
              <a:spcAft>
                <a:spcPts val="0"/>
              </a:spcAft>
              <a:buFont typeface="Arial" pitchFamily="34" charset="0"/>
              <a:buChar char="•"/>
              <a:defRPr/>
            </a:pPr>
            <a:r>
              <a:rPr lang="en-GB" sz="1000" dirty="0" smtClean="0"/>
              <a:t>Heightened interaction between government, media and other sectors of the public resulted in pervasive coverage in South Africa and abroad, with a consequent positive influence on the media reporting. </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Recent media content analysis of both print and electronic news was dominated by the hosting of the World Cup, with more attention on issues relating to security and South Africa’s preparedness in terms of infrastructure development and accommodation.</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Qualitative analysis of coverage presents a mix bag with a drift from negative to increasingly positive headlines towards the beginning of the tournament. In the past period there has been a common drive to profile more positive reporting than negative.</a:t>
            </a:r>
            <a:endParaRPr lang="en-US" sz="1000" dirty="0" smtClean="0"/>
          </a:p>
          <a:p>
            <a:pPr marL="228600" indent="-228600" eaLnBrk="1" fontAlgn="auto" hangingPunct="1">
              <a:spcBef>
                <a:spcPts val="0"/>
              </a:spcBef>
              <a:spcAft>
                <a:spcPts val="0"/>
              </a:spcAft>
              <a:buFont typeface="Arial" pitchFamily="34" charset="0"/>
              <a:buChar char="•"/>
              <a:defRPr/>
            </a:pPr>
            <a:r>
              <a:rPr lang="en-GB" sz="1000" dirty="0" smtClean="0"/>
              <a:t>Some recent domestic media has drifted back to regressive reporting, with suggestions of nepotism in the World Cup tournament benefits.</a:t>
            </a:r>
            <a:endParaRPr lang="en-US" sz="1000" dirty="0" smtClean="0"/>
          </a:p>
          <a:p>
            <a:pPr eaLnBrk="1" fontAlgn="auto" hangingPunct="1">
              <a:spcBef>
                <a:spcPts val="0"/>
              </a:spcBef>
              <a:spcAft>
                <a:spcPts val="0"/>
              </a:spcAft>
              <a:defRPr/>
            </a:pPr>
            <a:endParaRPr lang="en-US" sz="1000"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C5EB0-D4B2-4A78-A416-35F450815722}"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xmlns="" val="374602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1CCD1-0109-43A7-A40B-C5DBA5A19EDC}"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xmlns="" val="143856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xmlns="" val="308163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29021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97387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xmlns="" val="395528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xmlns="" val="318691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D7903ED-4AAE-43C8-B6B4-A73B70D52F26}" type="datetime1">
              <a:rPr lang="en-US" smtClean="0"/>
              <a:pPr>
                <a:defRPr/>
              </a:pPr>
              <a:t>9/6/2018</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C7DA8270-7E86-4B08-84F3-1895673B5453}" type="slidenum">
              <a:rPr lang="en-US"/>
              <a:pPr>
                <a:defRPr/>
              </a:pPr>
              <a:t>‹#›</a:t>
            </a:fld>
            <a:endParaRPr lang="en-US" dirty="0"/>
          </a:p>
        </p:txBody>
      </p:sp>
    </p:spTree>
    <p:extLst>
      <p:ext uri="{BB962C8B-B14F-4D97-AF65-F5344CB8AC3E}">
        <p14:creationId xmlns:p14="http://schemas.microsoft.com/office/powerpoint/2010/main" xmlns="" val="271541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EC3D16D-9585-48D7-A77E-ADF99FE62D47}" type="datetime1">
              <a:rPr lang="en-US" smtClean="0"/>
              <a:pPr>
                <a:defRPr/>
              </a:pPr>
              <a:t>9/6/2018</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C0AB8C7-5B28-4D6B-8DF8-5EA74C6A33E6}" type="slidenum">
              <a:rPr lang="en-US"/>
              <a:pPr>
                <a:defRPr/>
              </a:pPr>
              <a:t>‹#›</a:t>
            </a:fld>
            <a:endParaRPr lang="en-US" dirty="0"/>
          </a:p>
        </p:txBody>
      </p:sp>
    </p:spTree>
    <p:extLst>
      <p:ext uri="{BB962C8B-B14F-4D97-AF65-F5344CB8AC3E}">
        <p14:creationId xmlns:p14="http://schemas.microsoft.com/office/powerpoint/2010/main" xmlns="" val="19004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E44DF833-8AAF-4456-8367-AD65C2693305}" type="datetime1">
              <a:rPr lang="en-US" smtClean="0"/>
              <a:pPr>
                <a:defRPr/>
              </a:pPr>
              <a:t>9/6/2018</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A7CF271B-8D49-452D-B00B-5D96EED12176}" type="slidenum">
              <a:rPr lang="en-US"/>
              <a:pPr>
                <a:defRPr/>
              </a:pPr>
              <a:t>‹#›</a:t>
            </a:fld>
            <a:endParaRPr lang="en-US" dirty="0"/>
          </a:p>
        </p:txBody>
      </p:sp>
    </p:spTree>
    <p:extLst>
      <p:ext uri="{BB962C8B-B14F-4D97-AF65-F5344CB8AC3E}">
        <p14:creationId xmlns:p14="http://schemas.microsoft.com/office/powerpoint/2010/main" xmlns="" val="185030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1C3B7C29-9E5C-4C9A-BADC-C0837FEF6EEF}" type="datetime1">
              <a:rPr lang="en-US" smtClean="0"/>
              <a:pPr>
                <a:defRPr/>
              </a:pPr>
              <a:t>9/6/2018</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B52DD7C-A99D-4B8D-B5CE-ABE7F9BC4629}" type="slidenum">
              <a:rPr lang="en-US"/>
              <a:pPr>
                <a:defRPr/>
              </a:pPr>
              <a:t>‹#›</a:t>
            </a:fld>
            <a:endParaRPr lang="en-US" dirty="0"/>
          </a:p>
        </p:txBody>
      </p:sp>
    </p:spTree>
    <p:extLst>
      <p:ext uri="{BB962C8B-B14F-4D97-AF65-F5344CB8AC3E}">
        <p14:creationId xmlns:p14="http://schemas.microsoft.com/office/powerpoint/2010/main" xmlns="" val="11600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8882EA6-377E-4846-99E5-E635DE9772FE}" type="datetime1">
              <a:rPr lang="en-US" smtClean="0"/>
              <a:pPr>
                <a:defRPr/>
              </a:pPr>
              <a:t>9/6/2018</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8BFC429-A051-4E99-A315-16EC22777103}" type="slidenum">
              <a:rPr lang="en-US"/>
              <a:pPr>
                <a:defRPr/>
              </a:pPr>
              <a:t>‹#›</a:t>
            </a:fld>
            <a:endParaRPr lang="en-US" dirty="0"/>
          </a:p>
        </p:txBody>
      </p:sp>
    </p:spTree>
    <p:extLst>
      <p:ext uri="{BB962C8B-B14F-4D97-AF65-F5344CB8AC3E}">
        <p14:creationId xmlns:p14="http://schemas.microsoft.com/office/powerpoint/2010/main" xmlns="" val="21013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F4913171-87DB-47D1-93E4-71BCAC17A6CF}" type="datetime1">
              <a:rPr lang="en-US" smtClean="0"/>
              <a:pPr>
                <a:defRPr/>
              </a:pPr>
              <a:t>9/6/2018</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8247720-9D3A-4E0B-89AE-9491A773CBF7}" type="slidenum">
              <a:rPr lang="en-US"/>
              <a:pPr>
                <a:defRPr/>
              </a:pPr>
              <a:t>‹#›</a:t>
            </a:fld>
            <a:endParaRPr lang="en-US" dirty="0"/>
          </a:p>
        </p:txBody>
      </p:sp>
    </p:spTree>
    <p:extLst>
      <p:ext uri="{BB962C8B-B14F-4D97-AF65-F5344CB8AC3E}">
        <p14:creationId xmlns:p14="http://schemas.microsoft.com/office/powerpoint/2010/main" xmlns="" val="312735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18A5EAEC-5D9F-47EA-91CE-AFE2C61330B6}" type="datetime1">
              <a:rPr lang="en-US" smtClean="0"/>
              <a:pPr>
                <a:defRPr/>
              </a:pPr>
              <a:t>9/6/2018</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1791C11-199C-4ECF-AE25-B7839A71DDEE}" type="slidenum">
              <a:rPr lang="en-US"/>
              <a:pPr>
                <a:defRPr/>
              </a:pPr>
              <a:t>‹#›</a:t>
            </a:fld>
            <a:endParaRPr lang="en-US" dirty="0"/>
          </a:p>
        </p:txBody>
      </p:sp>
    </p:spTree>
    <p:extLst>
      <p:ext uri="{BB962C8B-B14F-4D97-AF65-F5344CB8AC3E}">
        <p14:creationId xmlns:p14="http://schemas.microsoft.com/office/powerpoint/2010/main" xmlns="" val="355445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F0F4A71-4E41-4045-940A-C0414B697CF5}" type="datetime1">
              <a:rPr lang="en-US" smtClean="0"/>
              <a:pPr>
                <a:defRPr/>
              </a:pPr>
              <a:t>9/6/2018</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4E94645-0F89-4ABA-A905-9B9BB26739F8}" type="slidenum">
              <a:rPr lang="en-US"/>
              <a:pPr>
                <a:defRPr/>
              </a:pPr>
              <a:t>‹#›</a:t>
            </a:fld>
            <a:endParaRPr lang="en-US" dirty="0"/>
          </a:p>
        </p:txBody>
      </p:sp>
    </p:spTree>
    <p:extLst>
      <p:ext uri="{BB962C8B-B14F-4D97-AF65-F5344CB8AC3E}">
        <p14:creationId xmlns:p14="http://schemas.microsoft.com/office/powerpoint/2010/main" xmlns="" val="254124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1354141F-708F-419F-8828-8A8AAF039976}" type="datetime1">
              <a:rPr lang="en-US" smtClean="0"/>
              <a:pPr>
                <a:defRPr/>
              </a:pPr>
              <a:t>9/6/2018</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7F77596-3CE7-42CF-BEC7-A36C19A502EA}" type="slidenum">
              <a:rPr lang="en-US"/>
              <a:pPr>
                <a:defRPr/>
              </a:pPr>
              <a:t>‹#›</a:t>
            </a:fld>
            <a:endParaRPr lang="en-US" dirty="0"/>
          </a:p>
        </p:txBody>
      </p:sp>
    </p:spTree>
    <p:extLst>
      <p:ext uri="{BB962C8B-B14F-4D97-AF65-F5344CB8AC3E}">
        <p14:creationId xmlns:p14="http://schemas.microsoft.com/office/powerpoint/2010/main" xmlns="" val="93822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4210537-DAD4-408E-ADDA-A8D56B6271E8}" type="datetime1">
              <a:rPr lang="en-US" smtClean="0"/>
              <a:pPr>
                <a:defRPr/>
              </a:pPr>
              <a:t>9/6/2018</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C6BE1F28-685E-47B5-A318-A4DEDB73F231}" type="slidenum">
              <a:rPr lang="en-US"/>
              <a:pPr>
                <a:defRPr/>
              </a:pPr>
              <a:t>‹#›</a:t>
            </a:fld>
            <a:endParaRPr lang="en-US" dirty="0"/>
          </a:p>
        </p:txBody>
      </p:sp>
    </p:spTree>
    <p:extLst>
      <p:ext uri="{BB962C8B-B14F-4D97-AF65-F5344CB8AC3E}">
        <p14:creationId xmlns:p14="http://schemas.microsoft.com/office/powerpoint/2010/main" xmlns="" val="12435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340D79C-765F-4313-B416-A58A3720B3CC}" type="datetime1">
              <a:rPr lang="en-US" smtClean="0"/>
              <a:pPr>
                <a:defRPr/>
              </a:pPr>
              <a:t>9/6/2018</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63A9ECF-7338-4A2D-99A2-8226590B5919}" type="slidenum">
              <a:rPr lang="en-US"/>
              <a:pPr>
                <a:defRPr/>
              </a:pPr>
              <a:t>‹#›</a:t>
            </a:fld>
            <a:endParaRPr lang="en-US" dirty="0"/>
          </a:p>
        </p:txBody>
      </p:sp>
    </p:spTree>
    <p:extLst>
      <p:ext uri="{BB962C8B-B14F-4D97-AF65-F5344CB8AC3E}">
        <p14:creationId xmlns:p14="http://schemas.microsoft.com/office/powerpoint/2010/main" xmlns="" val="371092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defRPr>
            </a:lvl1pPr>
          </a:lstStyle>
          <a:p>
            <a:pPr>
              <a:defRPr/>
            </a:pPr>
            <a:fld id="{9B9FEFB3-B9D0-41D7-96CD-4EA195A2169B}" type="datetime1">
              <a:rPr lang="en-US" smtClean="0"/>
              <a:pPr>
                <a:defRPr/>
              </a:pPr>
              <a:t>9/6/2018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defRPr>
            </a:lvl1pPr>
          </a:lstStyle>
          <a:p>
            <a:pPr>
              <a:defRPr/>
            </a:pPr>
            <a:fld id="{B80096F9-CF97-4ECA-8932-8B5469C69408}" type="slidenum">
              <a:rPr lang="en-US"/>
              <a:pPr>
                <a:defRPr/>
              </a:pPr>
              <a:t>‹#›</a:t>
            </a:fld>
            <a:endParaRPr lang="en-US" dirty="0"/>
          </a:p>
        </p:txBody>
      </p:sp>
    </p:spTree>
    <p:extLst>
      <p:ext uri="{BB962C8B-B14F-4D97-AF65-F5344CB8AC3E}">
        <p14:creationId xmlns:p14="http://schemas.microsoft.com/office/powerpoint/2010/main" xmlns="" val="29060116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2263" y="1947672"/>
            <a:ext cx="3962400" cy="1444751"/>
          </a:xfrm>
        </p:spPr>
        <p:txBody>
          <a:bodyPr rtlCol="0">
            <a:noAutofit/>
          </a:bodyPr>
          <a:lstStyle/>
          <a:p>
            <a:pPr eaLnBrk="1" fontAlgn="auto" hangingPunct="1">
              <a:spcAft>
                <a:spcPts val="0"/>
              </a:spcAft>
              <a:defRPr/>
            </a:pPr>
            <a:r>
              <a:rPr lang="en-US" sz="2800" b="1" dirty="0" smtClean="0">
                <a:solidFill>
                  <a:schemeClr val="accent6">
                    <a:lumMod val="75000"/>
                  </a:schemeClr>
                </a:solidFill>
                <a:latin typeface="Arial" panose="020B0604020202020204" pitchFamily="34" charset="0"/>
                <a:cs typeface="Arial" panose="020B0604020202020204" pitchFamily="34" charset="0"/>
              </a:rPr>
              <a:t/>
            </a:r>
            <a:br>
              <a:rPr lang="en-US" sz="2800" b="1" dirty="0" smtClean="0">
                <a:solidFill>
                  <a:schemeClr val="accent6">
                    <a:lumMod val="75000"/>
                  </a:schemeClr>
                </a:solidFill>
                <a:latin typeface="Arial" panose="020B0604020202020204" pitchFamily="34" charset="0"/>
                <a:cs typeface="Arial" panose="020B0604020202020204" pitchFamily="34" charset="0"/>
              </a:rPr>
            </a:br>
            <a:r>
              <a:rPr lang="en-US" sz="2800" b="1" dirty="0" smtClean="0">
                <a:solidFill>
                  <a:schemeClr val="accent6">
                    <a:lumMod val="75000"/>
                  </a:schemeClr>
                </a:solidFill>
                <a:latin typeface="Arial" panose="020B0604020202020204" pitchFamily="34" charset="0"/>
                <a:cs typeface="Arial" panose="020B0604020202020204" pitchFamily="34" charset="0"/>
              </a:rPr>
              <a:t>2018/19 – 2020/21 RE:APP </a:t>
            </a:r>
            <a:br>
              <a:rPr lang="en-US" sz="2800" b="1" dirty="0" smtClean="0">
                <a:solidFill>
                  <a:schemeClr val="accent6">
                    <a:lumMod val="75000"/>
                  </a:schemeClr>
                </a:solidFill>
                <a:latin typeface="Arial" panose="020B0604020202020204" pitchFamily="34" charset="0"/>
                <a:cs typeface="Arial" panose="020B0604020202020204" pitchFamily="34" charset="0"/>
              </a:rPr>
            </a:br>
            <a:r>
              <a:rPr lang="en-US" sz="2800" b="1" dirty="0" smtClean="0">
                <a:solidFill>
                  <a:schemeClr val="accent6">
                    <a:lumMod val="75000"/>
                  </a:schemeClr>
                </a:solidFill>
                <a:latin typeface="Arial" panose="020B0604020202020204" pitchFamily="34" charset="0"/>
                <a:cs typeface="Arial" panose="020B0604020202020204" pitchFamily="34" charset="0"/>
              </a:rPr>
              <a:t>PRESENTATION </a:t>
            </a:r>
            <a:br>
              <a:rPr lang="en-US" sz="2800" b="1" dirty="0" smtClean="0">
                <a:solidFill>
                  <a:schemeClr val="accent6">
                    <a:lumMod val="75000"/>
                  </a:schemeClr>
                </a:solidFill>
                <a:latin typeface="Arial" panose="020B0604020202020204" pitchFamily="34" charset="0"/>
                <a:cs typeface="Arial" panose="020B0604020202020204" pitchFamily="34" charset="0"/>
              </a:rPr>
            </a:br>
            <a:r>
              <a:rPr lang="en-US" sz="2800" b="1" dirty="0" smtClean="0">
                <a:solidFill>
                  <a:schemeClr val="accent6">
                    <a:lumMod val="75000"/>
                  </a:schemeClr>
                </a:solidFill>
                <a:latin typeface="Arial" panose="020B0604020202020204" pitchFamily="34" charset="0"/>
                <a:cs typeface="Arial" panose="020B0604020202020204" pitchFamily="34" charset="0"/>
              </a:rPr>
              <a:t/>
            </a:r>
            <a:br>
              <a:rPr lang="en-US" sz="2800" b="1" dirty="0" smtClean="0">
                <a:solidFill>
                  <a:schemeClr val="accent6">
                    <a:lumMod val="75000"/>
                  </a:schemeClr>
                </a:solidFill>
                <a:latin typeface="Arial" panose="020B0604020202020204" pitchFamily="34" charset="0"/>
                <a:cs typeface="Arial" panose="020B0604020202020204" pitchFamily="34" charset="0"/>
              </a:rPr>
            </a:br>
            <a:r>
              <a:rPr lang="en-US" sz="2800" b="1" dirty="0" smtClean="0">
                <a:solidFill>
                  <a:schemeClr val="accent6">
                    <a:lumMod val="75000"/>
                  </a:schemeClr>
                </a:solidFill>
                <a:latin typeface="Arial" panose="020B0604020202020204" pitchFamily="34" charset="0"/>
                <a:cs typeface="Arial" panose="020B0604020202020204" pitchFamily="34" charset="0"/>
              </a:rPr>
              <a:t> AUGUST 2018</a:t>
            </a:r>
            <a:endParaRPr lang="en-US"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7DA8270-7E86-4B08-84F3-1895673B5453}" type="slidenum">
              <a:rPr lang="en-US" smtClean="0"/>
              <a:pPr>
                <a:defRPr/>
              </a:pPr>
              <a:t>1</a:t>
            </a:fld>
            <a:endParaRPr lang="en-US" dirty="0"/>
          </a:p>
        </p:txBody>
      </p:sp>
      <p:pic>
        <p:nvPicPr>
          <p:cNvPr id="4" name="Picture 3"/>
          <p:cNvPicPr>
            <a:picLocks noChangeAspect="1"/>
          </p:cNvPicPr>
          <p:nvPr/>
        </p:nvPicPr>
        <p:blipFill>
          <a:blip r:embed="rId3"/>
          <a:stretch>
            <a:fillRect/>
          </a:stretch>
        </p:blipFill>
        <p:spPr>
          <a:xfrm>
            <a:off x="7300410" y="5703355"/>
            <a:ext cx="1018120" cy="1018120"/>
          </a:xfrm>
          <a:prstGeom prst="rect">
            <a:avLst/>
          </a:prstGeom>
        </p:spPr>
      </p:pic>
    </p:spTree>
    <p:extLst>
      <p:ext uri="{BB962C8B-B14F-4D97-AF65-F5344CB8AC3E}">
        <p14:creationId xmlns:p14="http://schemas.microsoft.com/office/powerpoint/2010/main" xmlns="" val="241878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10</a:t>
            </a:fld>
            <a:endParaRPr lang="en-US" dirty="0"/>
          </a:p>
        </p:txBody>
      </p:sp>
      <p:sp>
        <p:nvSpPr>
          <p:cNvPr id="7" name="Title 1"/>
          <p:cNvSpPr>
            <a:spLocks noGrp="1"/>
          </p:cNvSpPr>
          <p:nvPr>
            <p:ph type="ctrTitle"/>
          </p:nvPr>
        </p:nvSpPr>
        <p:spPr>
          <a:xfrm>
            <a:off x="495299" y="223839"/>
            <a:ext cx="8478219" cy="675064"/>
          </a:xfrm>
        </p:spPr>
        <p:style>
          <a:lnRef idx="0">
            <a:scrgbClr r="0" g="0" b="0"/>
          </a:lnRef>
          <a:fillRef idx="1003">
            <a:schemeClr val="lt2"/>
          </a:fillRef>
          <a:effectRef idx="0">
            <a:scrgbClr r="0" g="0" b="0"/>
          </a:effectRef>
          <a:fontRef idx="major"/>
        </p:style>
        <p:txBody>
          <a:bodyPr>
            <a:normAutofit/>
          </a:bodyPr>
          <a:lstStyle/>
          <a:p>
            <a:pPr algn="l"/>
            <a:r>
              <a:rPr lang="en-ZA" sz="3200" b="1" dirty="0" smtClean="0">
                <a:solidFill>
                  <a:schemeClr val="accent6">
                    <a:lumMod val="75000"/>
                  </a:schemeClr>
                </a:solidFill>
              </a:rPr>
              <a:t>STABILIZING STATE OWNED ENTERPRISES [1] </a:t>
            </a:r>
            <a:endParaRPr lang="en-ZA" sz="3200" dirty="0"/>
          </a:p>
        </p:txBody>
      </p:sp>
      <p:sp>
        <p:nvSpPr>
          <p:cNvPr id="8" name="Rounded Rectangle 7"/>
          <p:cNvSpPr/>
          <p:nvPr/>
        </p:nvSpPr>
        <p:spPr>
          <a:xfrm>
            <a:off x="495299" y="993698"/>
            <a:ext cx="8478220" cy="506590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cs typeface="Arial" panose="020B0604020202020204" pitchFamily="34" charset="0"/>
            </a:endParaRPr>
          </a:p>
          <a:p>
            <a:pPr marL="457200" indent="-457200">
              <a:buAutoNum type="arabicPeriod"/>
            </a:pPr>
            <a:r>
              <a:rPr lang="en-US" sz="2000" b="1" dirty="0" smtClean="0">
                <a:solidFill>
                  <a:schemeClr val="tx1"/>
                </a:solidFill>
                <a:latin typeface="Arial" panose="020B0604020202020204" pitchFamily="34" charset="0"/>
                <a:cs typeface="Arial" panose="020B0604020202020204" pitchFamily="34" charset="0"/>
              </a:rPr>
              <a:t>Build </a:t>
            </a:r>
            <a:r>
              <a:rPr lang="en-US" sz="2000" b="1" dirty="0">
                <a:solidFill>
                  <a:schemeClr val="tx1"/>
                </a:solidFill>
                <a:latin typeface="Arial" panose="020B0604020202020204" pitchFamily="34" charset="0"/>
                <a:cs typeface="Arial" panose="020B0604020202020204" pitchFamily="34" charset="0"/>
              </a:rPr>
              <a:t>Internal Capacity and Strengthening </a:t>
            </a:r>
            <a:r>
              <a:rPr lang="en-US" sz="2000" b="1" dirty="0" smtClean="0">
                <a:solidFill>
                  <a:schemeClr val="tx1"/>
                </a:solidFill>
                <a:latin typeface="Arial" panose="020B0604020202020204" pitchFamily="34" charset="0"/>
                <a:cs typeface="Arial" panose="020B0604020202020204" pitchFamily="34" charset="0"/>
              </a:rPr>
              <a:t>Oversight</a:t>
            </a:r>
          </a:p>
          <a:p>
            <a:endParaRPr lang="en-US" sz="2000" b="1" dirty="0">
              <a:solidFill>
                <a:schemeClr val="tx1"/>
              </a:solidFill>
              <a:latin typeface="Arial" panose="020B0604020202020204" pitchFamily="34" charset="0"/>
              <a:cs typeface="Arial" panose="020B0604020202020204" pitchFamily="34" charset="0"/>
            </a:endParaRPr>
          </a:p>
          <a:p>
            <a:pPr algn="just"/>
            <a:r>
              <a:rPr lang="en-US" sz="2000" dirty="0" smtClean="0">
                <a:solidFill>
                  <a:schemeClr val="tx1"/>
                </a:solidFill>
                <a:latin typeface="Arial" panose="020B0604020202020204" pitchFamily="34" charset="0"/>
                <a:cs typeface="Arial" panose="020B0604020202020204" pitchFamily="34" charset="0"/>
              </a:rPr>
              <a:t>Oversight unit’s inadequate capacity to cope with magnitude and complexity of environment, beyond compliance</a:t>
            </a:r>
          </a:p>
          <a:p>
            <a:pPr algn="just"/>
            <a:endParaRPr lang="en-US" sz="20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Address Critical </a:t>
            </a:r>
            <a:r>
              <a:rPr lang="en-US" sz="2000" dirty="0">
                <a:solidFill>
                  <a:schemeClr val="tx1"/>
                </a:solidFill>
                <a:latin typeface="Arial" panose="020B0604020202020204" pitchFamily="34" charset="0"/>
                <a:cs typeface="Arial" panose="020B0604020202020204" pitchFamily="34" charset="0"/>
              </a:rPr>
              <a:t>Skills shortages </a:t>
            </a:r>
            <a:r>
              <a:rPr lang="en-US" sz="2000" dirty="0" smtClean="0">
                <a:solidFill>
                  <a:schemeClr val="tx1"/>
                </a:solidFill>
                <a:latin typeface="Arial" panose="020B0604020202020204" pitchFamily="34" charset="0"/>
                <a:cs typeface="Arial" panose="020B0604020202020204" pitchFamily="34" charset="0"/>
              </a:rPr>
              <a:t> (Corporate governance specialists and </a:t>
            </a:r>
            <a:r>
              <a:rPr lang="en-US" sz="2000" dirty="0">
                <a:solidFill>
                  <a:schemeClr val="tx1"/>
                </a:solidFill>
                <a:latin typeface="Arial" panose="020B0604020202020204" pitchFamily="34" charset="0"/>
                <a:cs typeface="Arial" panose="020B0604020202020204" pitchFamily="34" charset="0"/>
              </a:rPr>
              <a:t>Business analysis and turnaround/rescue specialists </a:t>
            </a:r>
            <a:endParaRPr lang="en-US" sz="2000" dirty="0" smtClean="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sz="2000" b="1" dirty="0">
              <a:solidFill>
                <a:schemeClr val="tx1"/>
              </a:solidFill>
              <a:latin typeface="Arial" panose="020B0604020202020204" pitchFamily="34" charset="0"/>
              <a:cs typeface="Arial" panose="020B0604020202020204" pitchFamily="34" charset="0"/>
            </a:endParaRPr>
          </a:p>
          <a:p>
            <a:pPr marL="342900" indent="-285750">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Institutionalisation of AGMs and bilaterals as platforms shareholder/Board engagements and </a:t>
            </a:r>
            <a:r>
              <a:rPr lang="en-ZA" sz="2000" dirty="0" smtClean="0">
                <a:solidFill>
                  <a:schemeClr val="tx1"/>
                </a:solidFill>
                <a:latin typeface="Arial" panose="020B0604020202020204" pitchFamily="34" charset="0"/>
                <a:cs typeface="Arial" panose="020B0604020202020204" pitchFamily="34" charset="0"/>
              </a:rPr>
              <a:t>accountability.</a:t>
            </a:r>
          </a:p>
          <a:p>
            <a:pPr marL="57150"/>
            <a:endParaRPr lang="en-ZA" sz="2000" dirty="0">
              <a:solidFill>
                <a:schemeClr val="tx1"/>
              </a:solidFill>
              <a:latin typeface="Arial" panose="020B0604020202020204" pitchFamily="34" charset="0"/>
              <a:cs typeface="Arial" panose="020B0604020202020204" pitchFamily="34" charset="0"/>
            </a:endParaRPr>
          </a:p>
          <a:p>
            <a:pPr marL="342900" indent="-285750">
              <a:buFont typeface="Arial" panose="020B0604020202020204" pitchFamily="34" charset="0"/>
              <a:buChar char="•"/>
            </a:pPr>
            <a:r>
              <a:rPr lang="en-ZA" sz="2000" dirty="0" smtClean="0">
                <a:solidFill>
                  <a:schemeClr val="tx1"/>
                </a:solidFill>
                <a:latin typeface="Arial" panose="020B0604020202020204" pitchFamily="34" charset="0"/>
                <a:cs typeface="Arial" panose="020B0604020202020204" pitchFamily="34" charset="0"/>
              </a:rPr>
              <a:t>Supported </a:t>
            </a:r>
            <a:r>
              <a:rPr lang="en-ZA" sz="2000" dirty="0">
                <a:solidFill>
                  <a:schemeClr val="tx1"/>
                </a:solidFill>
                <a:latin typeface="Arial" panose="020B0604020202020204" pitchFamily="34" charset="0"/>
                <a:cs typeface="Arial" panose="020B0604020202020204" pitchFamily="34" charset="0"/>
              </a:rPr>
              <a:t>by the multi-disciplinary team from Finance, Human Resource, Legal and Internal Audit.</a:t>
            </a:r>
            <a:endParaRPr lang="en-US" sz="2000" dirty="0">
              <a:solidFill>
                <a:schemeClr val="tx1"/>
              </a:solidFill>
              <a:latin typeface="Arial" panose="020B0604020202020204" pitchFamily="34" charset="0"/>
              <a:cs typeface="Arial" panose="020B0604020202020204" pitchFamily="34" charset="0"/>
            </a:endParaRPr>
          </a:p>
          <a:p>
            <a:pPr algn="ctr"/>
            <a:endParaRPr lang="en-US" b="1" dirty="0">
              <a:solidFill>
                <a:schemeClr val="tx1"/>
              </a:solidFill>
              <a:cs typeface="Arial" panose="020B0604020202020204" pitchFamily="34" charset="0"/>
            </a:endParaRPr>
          </a:p>
          <a:p>
            <a:pPr algn="ctr"/>
            <a:r>
              <a:rPr lang="en-US" b="1" dirty="0" smtClean="0">
                <a:solidFill>
                  <a:srgbClr val="FF0000"/>
                </a:solidFill>
                <a:cs typeface="Arial" panose="020B0604020202020204" pitchFamily="34" charset="0"/>
              </a:rPr>
              <a:t> </a:t>
            </a:r>
            <a:endParaRPr lang="en-US" b="1" dirty="0">
              <a:solidFill>
                <a:srgbClr val="FF0000"/>
              </a:solidFill>
              <a:cs typeface="Arial" panose="020B0604020202020204" pitchFamily="34" charset="0"/>
            </a:endParaRPr>
          </a:p>
        </p:txBody>
      </p:sp>
    </p:spTree>
    <p:extLst>
      <p:ext uri="{BB962C8B-B14F-4D97-AF65-F5344CB8AC3E}">
        <p14:creationId xmlns:p14="http://schemas.microsoft.com/office/powerpoint/2010/main" xmlns="" val="263973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11</a:t>
            </a:fld>
            <a:endParaRPr lang="en-US" dirty="0"/>
          </a:p>
        </p:txBody>
      </p:sp>
      <p:sp>
        <p:nvSpPr>
          <p:cNvPr id="5" name="Rounded Rectangle 4"/>
          <p:cNvSpPr/>
          <p:nvPr/>
        </p:nvSpPr>
        <p:spPr>
          <a:xfrm>
            <a:off x="361512" y="898905"/>
            <a:ext cx="4285073" cy="5457445"/>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1200"/>
              </a:spcBef>
            </a:pPr>
            <a:endParaRPr lang="en-US" sz="20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r>
              <a:rPr lang="en-US" sz="2000" b="1" dirty="0" smtClean="0">
                <a:solidFill>
                  <a:schemeClr val="tx1"/>
                </a:solidFill>
                <a:latin typeface="Arial" panose="020B0604020202020204" pitchFamily="34" charset="0"/>
                <a:cs typeface="Arial" panose="020B0604020202020204" pitchFamily="34" charset="0"/>
              </a:rPr>
              <a:t>2.</a:t>
            </a:r>
          </a:p>
          <a:p>
            <a:pPr algn="just">
              <a:lnSpc>
                <a:spcPct val="120000"/>
              </a:lnSpc>
              <a:spcBef>
                <a:spcPts val="1200"/>
              </a:spcBef>
            </a:pPr>
            <a:endParaRPr lang="en-US" sz="2000"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20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smtClean="0">
              <a:solidFill>
                <a:schemeClr val="tx1"/>
              </a:solidFill>
              <a:latin typeface="+mj-lt"/>
              <a:cs typeface="Arial" panose="020B0604020202020204" pitchFamily="34" charset="0"/>
            </a:endParaRPr>
          </a:p>
          <a:p>
            <a:pPr algn="just">
              <a:lnSpc>
                <a:spcPct val="120000"/>
              </a:lnSpc>
              <a:spcBef>
                <a:spcPts val="1200"/>
              </a:spcBef>
            </a:pPr>
            <a:endParaRPr lang="en-US" sz="24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r>
              <a:rPr lang="en-US" sz="2400" b="1" dirty="0" smtClean="0">
                <a:solidFill>
                  <a:schemeClr val="tx1"/>
                </a:solidFill>
                <a:latin typeface="Arial" panose="020B0604020202020204" pitchFamily="34" charset="0"/>
                <a:cs typeface="Arial" panose="020B0604020202020204" pitchFamily="34" charset="0"/>
              </a:rPr>
              <a:t>2. SABC Turnaround</a:t>
            </a:r>
          </a:p>
          <a:p>
            <a:pPr algn="just">
              <a:lnSpc>
                <a:spcPct val="120000"/>
              </a:lnSpc>
              <a:spcBef>
                <a:spcPts val="1200"/>
              </a:spcBef>
            </a:pPr>
            <a:endParaRPr lang="en-US" sz="2400" b="1" dirty="0" smtClean="0">
              <a:solidFill>
                <a:schemeClr val="tx1"/>
              </a:solidFill>
              <a:latin typeface="Arial" panose="020B0604020202020204" pitchFamily="34" charset="0"/>
              <a:cs typeface="Arial" panose="020B0604020202020204" pitchFamily="34" charset="0"/>
            </a:endParaRPr>
          </a:p>
          <a:p>
            <a:pPr algn="just"/>
            <a:r>
              <a:rPr lang="en-US" b="1" dirty="0" smtClean="0">
                <a:solidFill>
                  <a:schemeClr val="tx1"/>
                </a:solidFill>
                <a:latin typeface="Arial" panose="020B0604020202020204" pitchFamily="34" charset="0"/>
                <a:cs typeface="Arial" panose="020B0604020202020204" pitchFamily="34" charset="0"/>
              </a:rPr>
              <a:t>Short </a:t>
            </a:r>
            <a:r>
              <a:rPr lang="en-US" b="1" dirty="0">
                <a:solidFill>
                  <a:schemeClr val="tx1"/>
                </a:solidFill>
                <a:latin typeface="Arial" panose="020B0604020202020204" pitchFamily="34" charset="0"/>
                <a:cs typeface="Arial" panose="020B0604020202020204" pitchFamily="34" charset="0"/>
              </a:rPr>
              <a:t>and </a:t>
            </a:r>
            <a:r>
              <a:rPr lang="en-US" b="1" dirty="0" smtClean="0">
                <a:solidFill>
                  <a:schemeClr val="tx1"/>
                </a:solidFill>
                <a:latin typeface="Arial" panose="020B0604020202020204" pitchFamily="34" charset="0"/>
                <a:cs typeface="Arial" panose="020B0604020202020204" pitchFamily="34" charset="0"/>
              </a:rPr>
              <a:t>medium  term</a:t>
            </a:r>
          </a:p>
          <a:p>
            <a:pPr algn="just"/>
            <a:endParaRPr lang="en-US" b="1"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Minister to meet with the Chairperson and ARC</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Appoint a Turnaround Specialist service provider to work with DoC, SABC and National Treasury to facilitate the develop Turnaround Plan, immediate implementation (approach NT for assistance) </a:t>
            </a:r>
            <a:endParaRPr lang="en-US" dirty="0" smtClean="0">
              <a:solidFill>
                <a:schemeClr val="tx1"/>
              </a:solidFill>
              <a:latin typeface="Arial" panose="020B0604020202020204" pitchFamily="34" charset="0"/>
              <a:cs typeface="Arial" panose="020B0604020202020204" pitchFamily="34" charset="0"/>
            </a:endParaRPr>
          </a:p>
          <a:p>
            <a:pPr algn="just"/>
            <a:r>
              <a:rPr lang="en-US" b="1" dirty="0" smtClean="0">
                <a:solidFill>
                  <a:schemeClr val="tx1"/>
                </a:solidFill>
                <a:latin typeface="Arial" panose="020B0604020202020204" pitchFamily="34" charset="0"/>
                <a:cs typeface="Arial" panose="020B0604020202020204" pitchFamily="34" charset="0"/>
              </a:rPr>
              <a:t>Long term</a:t>
            </a:r>
          </a:p>
          <a:p>
            <a:pPr marL="28575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Review </a:t>
            </a:r>
            <a:r>
              <a:rPr lang="en-US" dirty="0">
                <a:solidFill>
                  <a:schemeClr val="tx1"/>
                </a:solidFill>
                <a:latin typeface="Arial" panose="020B0604020202020204" pitchFamily="34" charset="0"/>
                <a:cs typeface="Arial" panose="020B0604020202020204" pitchFamily="34" charset="0"/>
              </a:rPr>
              <a:t>of Public Broadcasting (Colloquium-Policy-Legislation</a:t>
            </a:r>
            <a:r>
              <a:rPr lang="en-US" dirty="0" smtClean="0">
                <a:solidFill>
                  <a:schemeClr val="tx1"/>
                </a:solidFill>
                <a:latin typeface="Arial" panose="020B0604020202020204" pitchFamily="34" charset="0"/>
                <a:cs typeface="Arial" panose="020B0604020202020204" pitchFamily="34" charset="0"/>
              </a:rPr>
              <a:t>)</a:t>
            </a:r>
          </a:p>
          <a:p>
            <a:pPr algn="just"/>
            <a:endParaRPr lang="en-US" dirty="0" smtClean="0">
              <a:solidFill>
                <a:schemeClr val="tx1"/>
              </a:solidFill>
              <a:latin typeface="Arial" panose="020B0604020202020204" pitchFamily="34" charset="0"/>
              <a:cs typeface="Arial" panose="020B0604020202020204" pitchFamily="34" charset="0"/>
            </a:endParaRPr>
          </a:p>
          <a:p>
            <a:pPr algn="just"/>
            <a:endParaRPr lang="en-US" sz="1400" dirty="0">
              <a:solidFill>
                <a:schemeClr val="tx1"/>
              </a:solidFill>
              <a:latin typeface="Arial" panose="020B0604020202020204" pitchFamily="34" charset="0"/>
              <a:cs typeface="Arial" panose="020B0604020202020204" pitchFamily="34" charset="0"/>
            </a:endParaRPr>
          </a:p>
          <a:p>
            <a:pPr algn="just"/>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smtClean="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b="1"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r>
              <a:rPr lang="en-US" b="1"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872251" y="898905"/>
            <a:ext cx="4013444" cy="5457445"/>
          </a:xfrm>
          <a:prstGeom prst="round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3. Improving Governance at the MDDA</a:t>
            </a:r>
          </a:p>
          <a:p>
            <a:endParaRPr lang="en-US" b="1" dirty="0" smtClean="0">
              <a:solidFill>
                <a:schemeClr val="tx1"/>
              </a:solidFill>
              <a:latin typeface="+mj-lt"/>
              <a:cs typeface="Arial" panose="020B0604020202020204" pitchFamily="34" charset="0"/>
            </a:endParaRPr>
          </a:p>
          <a:p>
            <a:pPr algn="just"/>
            <a:r>
              <a:rPr lang="en-US" b="1" dirty="0">
                <a:solidFill>
                  <a:schemeClr val="tx1"/>
                </a:solidFill>
                <a:latin typeface="Arial" panose="020B0604020202020204" pitchFamily="34" charset="0"/>
                <a:cs typeface="Arial" panose="020B0604020202020204" pitchFamily="34" charset="0"/>
              </a:rPr>
              <a:t>Short and Medium </a:t>
            </a:r>
            <a:r>
              <a:rPr lang="en-US" b="1" dirty="0" smtClean="0">
                <a:solidFill>
                  <a:schemeClr val="tx1"/>
                </a:solidFill>
                <a:latin typeface="Arial" panose="020B0604020202020204" pitchFamily="34" charset="0"/>
                <a:cs typeface="Arial" panose="020B0604020202020204" pitchFamily="34" charset="0"/>
              </a:rPr>
              <a:t>term</a:t>
            </a:r>
          </a:p>
          <a:p>
            <a:pPr algn="just"/>
            <a:endParaRPr lang="en-US"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Filling of vacancies (Board and Executives) </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Review of governance framework and instruments (MDDA Amendment Bill –MOI-Shareholder Compact-Board Charter)</a:t>
            </a:r>
          </a:p>
          <a:p>
            <a:pPr marL="342900">
              <a:lnSpc>
                <a:spcPct val="120000"/>
              </a:lnSpc>
              <a:spcBef>
                <a:spcPts val="1200"/>
              </a:spcBef>
            </a:pPr>
            <a:endParaRPr lang="en-US" sz="1600" dirty="0">
              <a:solidFill>
                <a:schemeClr val="tx1"/>
              </a:solidFill>
              <a:cs typeface="Arial" panose="020B0604020202020204" pitchFamily="34" charset="0"/>
            </a:endParaRPr>
          </a:p>
        </p:txBody>
      </p:sp>
      <p:sp>
        <p:nvSpPr>
          <p:cNvPr id="7" name="Title 1"/>
          <p:cNvSpPr>
            <a:spLocks noGrp="1"/>
          </p:cNvSpPr>
          <p:nvPr>
            <p:ph type="ctrTitle"/>
          </p:nvPr>
        </p:nvSpPr>
        <p:spPr>
          <a:xfrm>
            <a:off x="407476" y="202018"/>
            <a:ext cx="8478219" cy="675064"/>
          </a:xfrm>
        </p:spPr>
        <p:style>
          <a:lnRef idx="0">
            <a:scrgbClr r="0" g="0" b="0"/>
          </a:lnRef>
          <a:fillRef idx="1003">
            <a:schemeClr val="lt2"/>
          </a:fillRef>
          <a:effectRef idx="0">
            <a:scrgbClr r="0" g="0" b="0"/>
          </a:effectRef>
          <a:fontRef idx="major"/>
        </p:style>
        <p:txBody>
          <a:bodyPr>
            <a:normAutofit/>
          </a:bodyPr>
          <a:lstStyle/>
          <a:p>
            <a:pPr algn="l"/>
            <a:r>
              <a:rPr lang="en-ZA" sz="3200" b="1" dirty="0" smtClean="0">
                <a:solidFill>
                  <a:schemeClr val="accent6">
                    <a:lumMod val="75000"/>
                  </a:schemeClr>
                </a:solidFill>
              </a:rPr>
              <a:t>STABILIZING STATE OWNED ENTERPRISES [2] </a:t>
            </a:r>
            <a:endParaRPr lang="en-ZA" sz="3200" dirty="0"/>
          </a:p>
        </p:txBody>
      </p:sp>
    </p:spTree>
    <p:extLst>
      <p:ext uri="{BB962C8B-B14F-4D97-AF65-F5344CB8AC3E}">
        <p14:creationId xmlns:p14="http://schemas.microsoft.com/office/powerpoint/2010/main" xmlns="" val="204658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12</a:t>
            </a:fld>
            <a:endParaRPr lang="en-US" dirty="0"/>
          </a:p>
        </p:txBody>
      </p:sp>
      <p:sp>
        <p:nvSpPr>
          <p:cNvPr id="5" name="Content Placeholder 4"/>
          <p:cNvSpPr>
            <a:spLocks noGrp="1"/>
          </p:cNvSpPr>
          <p:nvPr>
            <p:ph idx="1"/>
          </p:nvPr>
        </p:nvSpPr>
        <p:spPr>
          <a:xfrm>
            <a:off x="95533" y="830824"/>
            <a:ext cx="8591267" cy="5609229"/>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just">
              <a:lnSpc>
                <a:spcPct val="120000"/>
              </a:lnSpc>
              <a:spcBef>
                <a:spcPts val="1200"/>
              </a:spcBef>
              <a:buNone/>
            </a:pPr>
            <a:r>
              <a:rPr lang="en-US" b="1" dirty="0" smtClean="0">
                <a:solidFill>
                  <a:schemeClr val="tx1"/>
                </a:solidFill>
                <a:latin typeface="+mj-lt"/>
                <a:cs typeface="Arial" panose="020B0604020202020204" pitchFamily="34" charset="0"/>
              </a:rPr>
              <a:t> </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Expediting the policy review process (Audio visual </a:t>
            </a:r>
            <a:r>
              <a:rPr lang="en-US" sz="2800" dirty="0" smtClean="0">
                <a:solidFill>
                  <a:schemeClr val="tx1"/>
                </a:solidFill>
                <a:latin typeface="Arial" panose="020B0604020202020204" pitchFamily="34" charset="0"/>
                <a:cs typeface="Arial" panose="020B0604020202020204" pitchFamily="34" charset="0"/>
              </a:rPr>
              <a:t>policy)</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Strengthen FTA platform</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Reviving </a:t>
            </a:r>
            <a:r>
              <a:rPr lang="en-US" sz="2800" dirty="0">
                <a:solidFill>
                  <a:schemeClr val="tx1"/>
                </a:solidFill>
                <a:latin typeface="Arial" panose="020B0604020202020204" pitchFamily="34" charset="0"/>
                <a:cs typeface="Arial" panose="020B0604020202020204" pitchFamily="34" charset="0"/>
              </a:rPr>
              <a:t>the Local content </a:t>
            </a:r>
            <a:r>
              <a:rPr lang="en-US" sz="2800" dirty="0" smtClean="0">
                <a:solidFill>
                  <a:schemeClr val="tx1"/>
                </a:solidFill>
                <a:latin typeface="Arial" panose="020B0604020202020204" pitchFamily="34" charset="0"/>
                <a:cs typeface="Arial" panose="020B0604020202020204" pitchFamily="34" charset="0"/>
              </a:rPr>
              <a:t>industry : minister to engage the industry</a:t>
            </a:r>
          </a:p>
          <a:p>
            <a:pPr marL="0" indent="0" algn="just">
              <a:buNone/>
            </a:pPr>
            <a:endParaRPr lang="en-US" sz="28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Media Transformation</a:t>
            </a:r>
          </a:p>
          <a:p>
            <a:pPr marL="0" indent="0" algn="just">
              <a:buNone/>
            </a:pPr>
            <a:endParaRPr lang="en-US" sz="280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SMME development</a:t>
            </a:r>
            <a:endParaRPr lang="en-US" sz="2800" dirty="0">
              <a:solidFill>
                <a:schemeClr val="tx1"/>
              </a:solidFill>
              <a:latin typeface="Arial" panose="020B0604020202020204" pitchFamily="34" charset="0"/>
              <a:cs typeface="Arial" panose="020B0604020202020204" pitchFamily="34" charset="0"/>
            </a:endParaRPr>
          </a:p>
          <a:p>
            <a:pPr algn="just">
              <a:lnSpc>
                <a:spcPct val="120000"/>
              </a:lnSpc>
              <a:spcBef>
                <a:spcPts val="1200"/>
              </a:spcBef>
            </a:pPr>
            <a:endParaRPr lang="en-US" sz="1600" b="1" dirty="0" smtClean="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bwMode="auto">
          <a:xfrm>
            <a:off x="332890" y="78064"/>
            <a:ext cx="8478219" cy="675064"/>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2"/>
          </a:fillRef>
          <a:effectRef idx="0">
            <a:scrgbClr r="0" g="0" b="0"/>
          </a:effectRef>
          <a:fontRef idx="major"/>
        </p:style>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mj-lt"/>
                <a:ea typeface="+mj-ea"/>
                <a:cs typeface="+mj-cs"/>
              </a:defRPr>
            </a:lvl2pPr>
            <a:lvl3pPr algn="ctr" defTabSz="457200" rtl="0" eaLnBrk="0" fontAlgn="base" hangingPunct="0">
              <a:spcBef>
                <a:spcPct val="0"/>
              </a:spcBef>
              <a:spcAft>
                <a:spcPct val="0"/>
              </a:spcAft>
              <a:defRPr sz="4400">
                <a:solidFill>
                  <a:schemeClr val="tx1"/>
                </a:solidFill>
                <a:latin typeface="+mj-lt"/>
                <a:ea typeface="+mj-ea"/>
                <a:cs typeface="+mj-cs"/>
              </a:defRPr>
            </a:lvl3pPr>
            <a:lvl4pPr algn="ctr" defTabSz="457200" rtl="0" eaLnBrk="0" fontAlgn="base" hangingPunct="0">
              <a:spcBef>
                <a:spcPct val="0"/>
              </a:spcBef>
              <a:spcAft>
                <a:spcPct val="0"/>
              </a:spcAft>
              <a:defRPr sz="4400">
                <a:solidFill>
                  <a:schemeClr val="tx1"/>
                </a:solidFill>
                <a:latin typeface="+mj-lt"/>
                <a:ea typeface="+mj-ea"/>
                <a:cs typeface="+mj-cs"/>
              </a:defRPr>
            </a:lvl4pPr>
            <a:lvl5pPr algn="ctr" defTabSz="457200" rtl="0" eaLnBrk="0" fontAlgn="base" hangingPunct="0">
              <a:spcBef>
                <a:spcPct val="0"/>
              </a:spcBef>
              <a:spcAft>
                <a:spcPct val="0"/>
              </a:spcAft>
              <a:defRPr sz="4400">
                <a:solidFill>
                  <a:schemeClr val="tx1"/>
                </a:solidFill>
                <a:latin typeface="+mj-lt"/>
                <a:ea typeface="+mj-ea"/>
                <a:cs typeface="+mj-cs"/>
              </a:defRPr>
            </a:lvl5pPr>
            <a:lvl6pPr marL="457200" algn="ctr" defTabSz="457200" rtl="0" fontAlgn="base">
              <a:spcBef>
                <a:spcPct val="0"/>
              </a:spcBef>
              <a:spcAft>
                <a:spcPct val="0"/>
              </a:spcAft>
              <a:defRPr sz="4400">
                <a:solidFill>
                  <a:schemeClr val="tx1"/>
                </a:solidFill>
                <a:latin typeface="+mj-lt"/>
                <a:ea typeface="+mj-ea"/>
                <a:cs typeface="+mj-cs"/>
              </a:defRPr>
            </a:lvl6pPr>
            <a:lvl7pPr marL="914400" algn="ctr" defTabSz="457200" rtl="0" fontAlgn="base">
              <a:spcBef>
                <a:spcPct val="0"/>
              </a:spcBef>
              <a:spcAft>
                <a:spcPct val="0"/>
              </a:spcAft>
              <a:defRPr sz="4400">
                <a:solidFill>
                  <a:schemeClr val="tx1"/>
                </a:solidFill>
                <a:latin typeface="+mj-lt"/>
                <a:ea typeface="+mj-ea"/>
                <a:cs typeface="+mj-cs"/>
              </a:defRPr>
            </a:lvl7pPr>
            <a:lvl8pPr marL="1371600" algn="ctr" defTabSz="457200" rtl="0" fontAlgn="base">
              <a:spcBef>
                <a:spcPct val="0"/>
              </a:spcBef>
              <a:spcAft>
                <a:spcPct val="0"/>
              </a:spcAft>
              <a:defRPr sz="4400">
                <a:solidFill>
                  <a:schemeClr val="tx1"/>
                </a:solidFill>
                <a:latin typeface="+mj-lt"/>
                <a:ea typeface="+mj-ea"/>
                <a:cs typeface="+mj-cs"/>
              </a:defRPr>
            </a:lvl8pPr>
            <a:lvl9pPr marL="1828800" algn="ctr" defTabSz="457200" rtl="0" fontAlgn="base">
              <a:spcBef>
                <a:spcPct val="0"/>
              </a:spcBef>
              <a:spcAft>
                <a:spcPct val="0"/>
              </a:spcAft>
              <a:defRPr sz="4400">
                <a:solidFill>
                  <a:schemeClr val="tx1"/>
                </a:solidFill>
                <a:latin typeface="+mj-lt"/>
                <a:ea typeface="+mj-ea"/>
                <a:cs typeface="+mj-cs"/>
              </a:defRPr>
            </a:lvl9pPr>
          </a:lstStyle>
          <a:p>
            <a:pPr algn="l"/>
            <a:r>
              <a:rPr lang="en-ZA" sz="3200" b="1" dirty="0">
                <a:solidFill>
                  <a:schemeClr val="accent6">
                    <a:lumMod val="75000"/>
                  </a:schemeClr>
                </a:solidFill>
                <a:latin typeface="Arial" panose="020B0604020202020204" pitchFamily="34" charset="0"/>
                <a:cs typeface="Arial" panose="020B0604020202020204" pitchFamily="34" charset="0"/>
              </a:rPr>
              <a:t>Creating a vision for broadcasting</a:t>
            </a: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6583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13</a:t>
            </a:fld>
            <a:endParaRPr lang="en-US" dirty="0"/>
          </a:p>
        </p:txBody>
      </p:sp>
      <p:sp>
        <p:nvSpPr>
          <p:cNvPr id="7" name="Title 1"/>
          <p:cNvSpPr>
            <a:spLocks noGrp="1"/>
          </p:cNvSpPr>
          <p:nvPr>
            <p:ph type="ctrTitle"/>
          </p:nvPr>
        </p:nvSpPr>
        <p:spPr>
          <a:xfrm>
            <a:off x="495299" y="223839"/>
            <a:ext cx="8478219" cy="675064"/>
          </a:xfrm>
        </p:spPr>
        <p:style>
          <a:lnRef idx="0">
            <a:scrgbClr r="0" g="0" b="0"/>
          </a:lnRef>
          <a:fillRef idx="1003">
            <a:schemeClr val="lt2"/>
          </a:fillRef>
          <a:effectRef idx="0">
            <a:scrgbClr r="0" g="0" b="0"/>
          </a:effectRef>
          <a:fontRef idx="major"/>
        </p:style>
        <p:txBody>
          <a:bodyPr>
            <a:normAutofit/>
          </a:bodyPr>
          <a:lstStyle/>
          <a:p>
            <a:pPr algn="l"/>
            <a:r>
              <a:rPr lang="en-ZA" sz="3600" b="1" dirty="0" smtClean="0">
                <a:solidFill>
                  <a:schemeClr val="accent6">
                    <a:lumMod val="75000"/>
                  </a:schemeClr>
                </a:solidFill>
              </a:rPr>
              <a:t>ORGANISATIONAL MATTERS </a:t>
            </a:r>
            <a:endParaRPr lang="en-ZA" sz="3600" b="1" dirty="0">
              <a:solidFill>
                <a:schemeClr val="accent6">
                  <a:lumMod val="75000"/>
                </a:schemeClr>
              </a:solidFill>
            </a:endParaRPr>
          </a:p>
        </p:txBody>
      </p:sp>
      <p:sp>
        <p:nvSpPr>
          <p:cNvPr id="8" name="Rounded Rectangle 7"/>
          <p:cNvSpPr/>
          <p:nvPr/>
        </p:nvSpPr>
        <p:spPr>
          <a:xfrm>
            <a:off x="495298" y="1253005"/>
            <a:ext cx="8478219" cy="4233395"/>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457200" algn="just">
              <a:spcBef>
                <a:spcPts val="600"/>
              </a:spcBef>
              <a:buFont typeface="Wingdings" panose="05000000000000000000" pitchFamily="2" charset="2"/>
              <a:buChar char="v"/>
            </a:pPr>
            <a:r>
              <a:rPr lang="en-US" sz="3200" dirty="0">
                <a:solidFill>
                  <a:schemeClr val="tx1"/>
                </a:solidFill>
                <a:latin typeface="Arial" panose="020B0604020202020204" pitchFamily="34" charset="0"/>
                <a:cs typeface="Arial" panose="020B0604020202020204" pitchFamily="34" charset="0"/>
              </a:rPr>
              <a:t>Improving the department’s 	communication capacity.</a:t>
            </a:r>
          </a:p>
          <a:p>
            <a:pPr algn="just">
              <a:spcBef>
                <a:spcPts val="600"/>
              </a:spcBef>
            </a:pPr>
            <a:endParaRPr lang="en-US" sz="3200" dirty="0">
              <a:solidFill>
                <a:schemeClr val="tx1"/>
              </a:solidFill>
              <a:latin typeface="Arial" panose="020B0604020202020204" pitchFamily="34" charset="0"/>
              <a:cs typeface="Arial" panose="020B0604020202020204" pitchFamily="34" charset="0"/>
            </a:endParaRPr>
          </a:p>
          <a:p>
            <a:pPr algn="just">
              <a:spcBef>
                <a:spcPts val="600"/>
              </a:spcBef>
              <a:buFont typeface="Wingdings" panose="05000000000000000000" pitchFamily="2" charset="2"/>
              <a:buChar char="v"/>
            </a:pPr>
            <a:r>
              <a:rPr lang="en-US" sz="3200" dirty="0">
                <a:solidFill>
                  <a:schemeClr val="tx1"/>
                </a:solidFill>
                <a:latin typeface="Arial" panose="020B0604020202020204" pitchFamily="34" charset="0"/>
                <a:cs typeface="Arial" panose="020B0604020202020204" pitchFamily="34" charset="0"/>
              </a:rPr>
              <a:t>Building trust and lifting staff </a:t>
            </a:r>
            <a:r>
              <a:rPr lang="en-US" sz="3200" dirty="0" smtClean="0">
                <a:solidFill>
                  <a:schemeClr val="tx1"/>
                </a:solidFill>
                <a:latin typeface="Arial" panose="020B0604020202020204" pitchFamily="34" charset="0"/>
                <a:cs typeface="Arial" panose="020B0604020202020204" pitchFamily="34" charset="0"/>
              </a:rPr>
              <a:t>morale.</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5544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900" smtClean="0">
                <a:latin typeface="Arial" panose="020B0604020202020204" pitchFamily="34" charset="0"/>
                <a:cs typeface="Arial" panose="020B0604020202020204" pitchFamily="34" charset="0"/>
              </a:rPr>
              <a:pPr/>
              <a:t>14</a:t>
            </a:fld>
            <a:endParaRPr lang="en-US"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300410" y="5703355"/>
            <a:ext cx="1018120" cy="1018120"/>
          </a:xfrm>
          <a:prstGeom prst="rect">
            <a:avLst/>
          </a:prstGeom>
        </p:spPr>
      </p:pic>
      <p:sp>
        <p:nvSpPr>
          <p:cNvPr id="5" name="Rectangle 4"/>
          <p:cNvSpPr/>
          <p:nvPr/>
        </p:nvSpPr>
        <p:spPr>
          <a:xfrm>
            <a:off x="600640" y="1753286"/>
            <a:ext cx="8443465" cy="2308324"/>
          </a:xfrm>
          <a:prstGeom prst="rect">
            <a:avLst/>
          </a:prstGeom>
        </p:spPr>
        <p:txBody>
          <a:bodyPr wrap="none">
            <a:spAutoFit/>
          </a:bodyPr>
          <a:lstStyle/>
          <a:p>
            <a:endParaRPr lang="en-ZA" sz="3600" b="1" dirty="0" smtClean="0">
              <a:solidFill>
                <a:schemeClr val="accent6">
                  <a:lumMod val="75000"/>
                </a:schemeClr>
              </a:solidFill>
              <a:latin typeface="Arial" panose="020B0604020202020204" pitchFamily="34" charset="0"/>
              <a:cs typeface="Arial" panose="020B0604020202020204" pitchFamily="34" charset="0"/>
            </a:endParaRPr>
          </a:p>
          <a:p>
            <a:endParaRPr lang="en-ZA" sz="3600" b="1" dirty="0">
              <a:solidFill>
                <a:schemeClr val="accent6">
                  <a:lumMod val="75000"/>
                </a:schemeClr>
              </a:solidFill>
              <a:latin typeface="Arial" panose="020B0604020202020204" pitchFamily="34" charset="0"/>
              <a:cs typeface="Arial" panose="020B0604020202020204" pitchFamily="34" charset="0"/>
            </a:endParaRPr>
          </a:p>
          <a:p>
            <a:r>
              <a:rPr lang="en-ZA" sz="3600" b="1" dirty="0" smtClean="0">
                <a:solidFill>
                  <a:schemeClr val="accent6">
                    <a:lumMod val="75000"/>
                  </a:schemeClr>
                </a:solidFill>
                <a:latin typeface="Arial" panose="020B0604020202020204" pitchFamily="34" charset="0"/>
                <a:cs typeface="Arial" panose="020B0604020202020204" pitchFamily="34" charset="0"/>
              </a:rPr>
              <a:t>DEPARTMENTAL PLANS OVER MTEF</a:t>
            </a:r>
          </a:p>
          <a:p>
            <a:endParaRPr lang="en-ZA" sz="3600" dirty="0"/>
          </a:p>
        </p:txBody>
      </p:sp>
    </p:spTree>
    <p:extLst>
      <p:ext uri="{BB962C8B-B14F-4D97-AF65-F5344CB8AC3E}">
        <p14:creationId xmlns:p14="http://schemas.microsoft.com/office/powerpoint/2010/main" xmlns="" val="269758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149902"/>
            <a:ext cx="8833626" cy="475740"/>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a:solidFill>
                  <a:schemeClr val="accent6">
                    <a:lumMod val="75000"/>
                  </a:schemeClr>
                </a:solidFill>
                <a:latin typeface="Arial" panose="020B0604020202020204" pitchFamily="34" charset="0"/>
                <a:cs typeface="Arial" panose="020B0604020202020204" pitchFamily="34" charset="0"/>
              </a:rPr>
              <a:t>P</a:t>
            </a:r>
            <a:r>
              <a:rPr lang="en-US" sz="3200" b="1" dirty="0" smtClean="0">
                <a:solidFill>
                  <a:schemeClr val="accent6">
                    <a:lumMod val="75000"/>
                  </a:schemeClr>
                </a:solidFill>
                <a:latin typeface="Arial" panose="020B0604020202020204" pitchFamily="34" charset="0"/>
                <a:cs typeface="Arial" panose="020B0604020202020204" pitchFamily="34" charset="0"/>
              </a:rPr>
              <a:t>rogramme 2: </a:t>
            </a:r>
            <a:r>
              <a:rPr lang="en-US" sz="3200" b="1" dirty="0">
                <a:solidFill>
                  <a:schemeClr val="accent6">
                    <a:lumMod val="75000"/>
                  </a:schemeClr>
                </a:solidFill>
                <a:latin typeface="Arial" panose="020B0604020202020204" pitchFamily="34" charset="0"/>
                <a:cs typeface="Arial" panose="020B0604020202020204" pitchFamily="34" charset="0"/>
              </a:rPr>
              <a:t>APP 2018/19 to 2020/21 [</a:t>
            </a:r>
            <a:r>
              <a:rPr lang="en-US" sz="3200" b="1" dirty="0" smtClean="0">
                <a:solidFill>
                  <a:schemeClr val="accent6">
                    <a:lumMod val="75000"/>
                  </a:schemeClr>
                </a:solidFill>
                <a:latin typeface="Arial" panose="020B0604020202020204" pitchFamily="34" charset="0"/>
                <a:cs typeface="Arial" panose="020B0604020202020204" pitchFamily="34" charset="0"/>
              </a:rPr>
              <a:t>1]</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287138296"/>
              </p:ext>
            </p:extLst>
          </p:nvPr>
        </p:nvGraphicFramePr>
        <p:xfrm>
          <a:off x="194872" y="748551"/>
          <a:ext cx="8833626" cy="4824935"/>
        </p:xfrm>
        <a:graphic>
          <a:graphicData uri="http://schemas.openxmlformats.org/drawingml/2006/table">
            <a:tbl>
              <a:tblPr firstRow="1" firstCol="1" bandRow="1">
                <a:tableStyleId>{5C22544A-7EE6-4342-B048-85BDC9FD1C3A}</a:tableStyleId>
              </a:tblPr>
              <a:tblGrid>
                <a:gridCol w="2199452"/>
                <a:gridCol w="1548002"/>
                <a:gridCol w="1675642"/>
                <a:gridCol w="1559958"/>
                <a:gridCol w="1850572"/>
              </a:tblGrid>
              <a:tr h="627527">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2</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just">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A responsive communications policy regulatory environment and improved country branding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27527">
                <a:tc>
                  <a:txBody>
                    <a:bodyPr/>
                    <a:lstStyle/>
                    <a:p>
                      <a:pPr algn="just">
                        <a:lnSpc>
                          <a:spcPct val="107000"/>
                        </a:lnSpc>
                        <a:spcAft>
                          <a:spcPts val="0"/>
                        </a:spcAft>
                      </a:pPr>
                      <a:r>
                        <a:rPr lang="en-US" sz="1600" b="1" dirty="0">
                          <a:effectLst/>
                          <a:latin typeface="Arial" panose="020B0604020202020204" pitchFamily="34" charset="0"/>
                          <a:cs typeface="Arial" panose="020B0604020202020204" pitchFamily="34" charset="0"/>
                        </a:rPr>
                        <a:t>Strategic Objective</a:t>
                      </a:r>
                      <a:endParaRPr lang="en-ZA" sz="16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Improve universal access to broadcasting services and information by all citizens in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872233">
                <a:tc>
                  <a:txBody>
                    <a:bodyPr/>
                    <a:lstStyle/>
                    <a:p>
                      <a:pPr algn="just">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algn="just">
                        <a:lnSpc>
                          <a:spcPct val="107000"/>
                        </a:lnSpc>
                        <a:spcAft>
                          <a:spcPts val="0"/>
                        </a:spcAft>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2697648">
                <a:tc>
                  <a:txBody>
                    <a:bodyPr/>
                    <a:lstStyle/>
                    <a:p>
                      <a:pPr algn="just"/>
                      <a:r>
                        <a:rPr lang="en-ZA" sz="1600" b="1" kern="1200" dirty="0" smtClean="0">
                          <a:solidFill>
                            <a:schemeClr val="lt1"/>
                          </a:solidFill>
                          <a:effectLst/>
                          <a:latin typeface="Arial" panose="020B0604020202020204" pitchFamily="34" charset="0"/>
                          <a:ea typeface="+mn-ea"/>
                          <a:cs typeface="Arial" panose="020B0604020202020204" pitchFamily="34" charset="0"/>
                        </a:rPr>
                        <a:t>Audio-Visual and Digital Content</a:t>
                      </a:r>
                    </a:p>
                    <a:p>
                      <a:pPr algn="just"/>
                      <a:r>
                        <a:rPr lang="en-ZA" sz="1600" b="1" kern="1200" dirty="0" smtClean="0">
                          <a:solidFill>
                            <a:schemeClr val="lt1"/>
                          </a:solidFill>
                          <a:effectLst/>
                          <a:latin typeface="Arial" panose="020B0604020202020204" pitchFamily="34" charset="0"/>
                          <a:ea typeface="+mn-ea"/>
                          <a:cs typeface="Arial" panose="020B0604020202020204" pitchFamily="34" charset="0"/>
                        </a:rPr>
                        <a:t>Act implemented</a:t>
                      </a:r>
                    </a:p>
                  </a:txBody>
                  <a:tcPr marL="68580" marR="68580" marT="0" marB="0" anchor="ctr">
                    <a:solidFill>
                      <a:schemeClr val="accent6"/>
                    </a:solidFill>
                  </a:tcPr>
                </a:tc>
                <a:tc>
                  <a:txBody>
                    <a:bodyPr/>
                    <a:lstStyle/>
                    <a:p>
                      <a:pPr algn="just">
                        <a:lnSpc>
                          <a:spcPct val="115000"/>
                        </a:lnSpc>
                        <a:spcAft>
                          <a:spcPts val="0"/>
                        </a:spcAft>
                      </a:pPr>
                      <a:r>
                        <a:rPr lang="en-ZA" sz="1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White Paper on Audio-Visual and Digital Content Policy for South Africa submitted to Cabinet for  approval</a:t>
                      </a:r>
                      <a:endParaRPr lang="en-ZA"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en-ZA" sz="1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Audio-Visual and Digital Content Bill for South Africa developed</a:t>
                      </a:r>
                      <a:endParaRPr lang="en-ZA"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en-ZA" sz="1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Audio-Visual and Digital Content Bill for South Africa submitted to Parliament for approval</a:t>
                      </a:r>
                      <a:endParaRPr lang="en-ZA"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Improved universal access to broadcasting services and information by all citizens.</a:t>
                      </a:r>
                    </a:p>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195787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149902"/>
            <a:ext cx="8833626" cy="475740"/>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a:solidFill>
                  <a:schemeClr val="accent6">
                    <a:lumMod val="75000"/>
                  </a:schemeClr>
                </a:solidFill>
                <a:latin typeface="Arial" panose="020B0604020202020204" pitchFamily="34" charset="0"/>
                <a:cs typeface="Arial" panose="020B0604020202020204" pitchFamily="34" charset="0"/>
              </a:rPr>
              <a:t>P</a:t>
            </a:r>
            <a:r>
              <a:rPr lang="en-US" sz="3200" b="1" dirty="0" smtClean="0">
                <a:solidFill>
                  <a:schemeClr val="accent6">
                    <a:lumMod val="75000"/>
                  </a:schemeClr>
                </a:solidFill>
                <a:latin typeface="Arial" panose="020B0604020202020204" pitchFamily="34" charset="0"/>
                <a:cs typeface="Arial" panose="020B0604020202020204" pitchFamily="34" charset="0"/>
              </a:rPr>
              <a:t>rogramme 2: </a:t>
            </a:r>
            <a:r>
              <a:rPr lang="en-US" sz="3200" b="1" dirty="0">
                <a:solidFill>
                  <a:schemeClr val="accent6">
                    <a:lumMod val="75000"/>
                  </a:schemeClr>
                </a:solidFill>
                <a:latin typeface="Arial" panose="020B0604020202020204" pitchFamily="34" charset="0"/>
                <a:cs typeface="Arial" panose="020B0604020202020204" pitchFamily="34" charset="0"/>
              </a:rPr>
              <a:t>APP 2018/19 to 2020/21 </a:t>
            </a:r>
            <a:r>
              <a:rPr lang="en-US" sz="3200" b="1" dirty="0" smtClean="0">
                <a:solidFill>
                  <a:schemeClr val="accent6">
                    <a:lumMod val="75000"/>
                  </a:schemeClr>
                </a:solidFill>
                <a:latin typeface="Arial" panose="020B0604020202020204" pitchFamily="34" charset="0"/>
                <a:cs typeface="Arial" panose="020B0604020202020204" pitchFamily="34" charset="0"/>
              </a:rPr>
              <a:t>[</a:t>
            </a:r>
            <a:r>
              <a:rPr lang="en-US" sz="3200" b="1" dirty="0">
                <a:solidFill>
                  <a:schemeClr val="accent6">
                    <a:lumMod val="75000"/>
                  </a:schemeClr>
                </a:solidFill>
                <a:latin typeface="Arial" panose="020B0604020202020204" pitchFamily="34" charset="0"/>
                <a:cs typeface="Arial" panose="020B0604020202020204" pitchFamily="34" charset="0"/>
              </a:rPr>
              <a:t>2</a:t>
            </a:r>
            <a:r>
              <a:rPr lang="en-US" sz="3200" b="1" dirty="0" smtClean="0">
                <a:solidFill>
                  <a:schemeClr val="accent6">
                    <a:lumMod val="75000"/>
                  </a:schemeClr>
                </a:solidFill>
                <a:latin typeface="Arial" panose="020B0604020202020204" pitchFamily="34" charset="0"/>
                <a:cs typeface="Arial" panose="020B0604020202020204" pitchFamily="34" charset="0"/>
              </a:rPr>
              <a:t>]</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328403264"/>
              </p:ext>
            </p:extLst>
          </p:nvPr>
        </p:nvGraphicFramePr>
        <p:xfrm>
          <a:off x="-3" y="748551"/>
          <a:ext cx="9130355" cy="4786543"/>
        </p:xfrm>
        <a:graphic>
          <a:graphicData uri="http://schemas.openxmlformats.org/drawingml/2006/table">
            <a:tbl>
              <a:tblPr firstRow="1" firstCol="1" bandRow="1">
                <a:tableStyleId>{5C22544A-7EE6-4342-B048-85BDC9FD1C3A}</a:tableStyleId>
              </a:tblPr>
              <a:tblGrid>
                <a:gridCol w="2273333"/>
                <a:gridCol w="1600001"/>
                <a:gridCol w="1731928"/>
                <a:gridCol w="1612358"/>
                <a:gridCol w="1912735"/>
              </a:tblGrid>
              <a:tr h="509119">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2</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just">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A responsive communications policy regulatory environment and improved country branding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9119">
                <a:tc>
                  <a:txBody>
                    <a:bodyPr/>
                    <a:lstStyle/>
                    <a:p>
                      <a:pPr algn="just">
                        <a:lnSpc>
                          <a:spcPct val="107000"/>
                        </a:lnSpc>
                        <a:spcAft>
                          <a:spcPts val="0"/>
                        </a:spcAft>
                      </a:pPr>
                      <a:r>
                        <a:rPr lang="en-US" sz="1600" b="1" dirty="0">
                          <a:effectLst/>
                          <a:latin typeface="Arial" panose="020B0604020202020204" pitchFamily="34" charset="0"/>
                          <a:cs typeface="Arial" panose="020B0604020202020204" pitchFamily="34" charset="0"/>
                        </a:rPr>
                        <a:t>Strategic Objective</a:t>
                      </a:r>
                      <a:endParaRPr lang="en-ZA" sz="1600" b="1" dirty="0">
                        <a:effectLst/>
                        <a:latin typeface="Arial" panose="020B0604020202020204" pitchFamily="34" charset="0"/>
                        <a:cs typeface="Arial" panose="020B0604020202020204" pitchFamily="34" charset="0"/>
                      </a:endParaRPr>
                    </a:p>
                    <a:p>
                      <a:pPr algn="just">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Improve universal access to broadcasting services and information by all citizens in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25337">
                <a:tc>
                  <a:txBody>
                    <a:bodyPr/>
                    <a:lstStyle/>
                    <a:p>
                      <a:pPr algn="just">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algn="just">
                        <a:lnSpc>
                          <a:spcPct val="107000"/>
                        </a:lnSpc>
                        <a:spcAft>
                          <a:spcPts val="0"/>
                        </a:spcAft>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2153529">
                <a:tc>
                  <a:txBody>
                    <a:bodyPr/>
                    <a:lstStyle/>
                    <a:p>
                      <a:pPr marL="0" algn="just" defTabSz="457200" rtl="0" eaLnBrk="1" latinLnBrk="0" hangingPunct="1">
                        <a:lnSpc>
                          <a:spcPct val="107000"/>
                        </a:lnSpc>
                        <a:spcAft>
                          <a:spcPts val="0"/>
                        </a:spcAft>
                      </a:pPr>
                      <a:r>
                        <a:rPr lang="en-ZA" sz="1600" b="1" kern="1200" dirty="0" smtClean="0">
                          <a:solidFill>
                            <a:schemeClr val="lt1"/>
                          </a:solidFill>
                          <a:effectLst/>
                          <a:latin typeface="Arial" panose="020B0604020202020204" pitchFamily="34" charset="0"/>
                          <a:ea typeface="+mn-ea"/>
                          <a:cs typeface="Arial" panose="020B0604020202020204" pitchFamily="34" charset="0"/>
                        </a:rPr>
                        <a:t>Media Transformation and Diversity Charter Implemented</a:t>
                      </a:r>
                    </a:p>
                  </a:txBody>
                  <a:tcPr marL="68580" marR="68580" marT="0" marB="0" anchor="ctr">
                    <a:solidFill>
                      <a:schemeClr val="accent6"/>
                    </a:solidFill>
                  </a:tcPr>
                </a:tc>
                <a:tc>
                  <a:txBody>
                    <a:bodyPr/>
                    <a:lstStyle/>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Draft Media Transformation and Diversity Charter developed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Media</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Transformation</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and Diversity</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Charter</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submitted to</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Cabinet for</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approval</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Monitoring</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reports on the</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implementation</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of Media</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Transformation</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and Diversity</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Charter</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c>
                  <a:txBody>
                    <a:bodyPr/>
                    <a:lstStyle/>
                    <a:p>
                      <a:r>
                        <a:rPr lang="en-ZA" dirty="0" smtClean="0"/>
                        <a:t>Democratic transformation and diversity within South Africa’s media environment.</a:t>
                      </a:r>
                    </a:p>
                    <a:p>
                      <a:endParaRPr lang="en-ZA" dirty="0" smtClean="0"/>
                    </a:p>
                    <a:p>
                      <a:r>
                        <a:rPr lang="en-ZA" dirty="0" smtClean="0"/>
                        <a:t>The growth and development of the creative industries sector. </a:t>
                      </a:r>
                      <a:endParaRPr lang="en-ZA" dirty="0"/>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370154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0"/>
            <a:ext cx="8949129" cy="548640"/>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a:solidFill>
                  <a:schemeClr val="accent6">
                    <a:lumMod val="75000"/>
                  </a:schemeClr>
                </a:solidFill>
                <a:latin typeface="Arial" panose="020B0604020202020204" pitchFamily="34" charset="0"/>
                <a:cs typeface="Arial" panose="020B0604020202020204" pitchFamily="34" charset="0"/>
              </a:rPr>
              <a:t>P</a:t>
            </a:r>
            <a:r>
              <a:rPr lang="en-US" sz="3200" b="1" dirty="0" smtClean="0">
                <a:solidFill>
                  <a:schemeClr val="accent6">
                    <a:lumMod val="75000"/>
                  </a:schemeClr>
                </a:solidFill>
                <a:latin typeface="Arial" panose="020B0604020202020204" pitchFamily="34" charset="0"/>
                <a:cs typeface="Arial" panose="020B0604020202020204" pitchFamily="34" charset="0"/>
              </a:rPr>
              <a:t>rogramme 2: </a:t>
            </a:r>
            <a:r>
              <a:rPr lang="en-US" sz="3200" b="1" dirty="0">
                <a:solidFill>
                  <a:schemeClr val="accent6">
                    <a:lumMod val="75000"/>
                  </a:schemeClr>
                </a:solidFill>
                <a:latin typeface="Arial" panose="020B0604020202020204" pitchFamily="34" charset="0"/>
                <a:cs typeface="Arial" panose="020B0604020202020204" pitchFamily="34" charset="0"/>
              </a:rPr>
              <a:t>APP 2018/19 to 2020/21 </a:t>
            </a:r>
            <a:r>
              <a:rPr lang="en-US" sz="3200" b="1" dirty="0" smtClean="0">
                <a:solidFill>
                  <a:schemeClr val="accent6">
                    <a:lumMod val="75000"/>
                  </a:schemeClr>
                </a:solidFill>
                <a:latin typeface="Arial" panose="020B0604020202020204" pitchFamily="34" charset="0"/>
                <a:cs typeface="Arial" panose="020B0604020202020204" pitchFamily="34" charset="0"/>
              </a:rPr>
              <a:t>[3]</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685548545"/>
              </p:ext>
            </p:extLst>
          </p:nvPr>
        </p:nvGraphicFramePr>
        <p:xfrm>
          <a:off x="104503" y="570128"/>
          <a:ext cx="9039497" cy="6121851"/>
        </p:xfrm>
        <a:graphic>
          <a:graphicData uri="http://schemas.openxmlformats.org/drawingml/2006/table">
            <a:tbl>
              <a:tblPr firstRow="1" firstCol="1" bandRow="1">
                <a:tableStyleId>{5C22544A-7EE6-4342-B048-85BDC9FD1C3A}</a:tableStyleId>
              </a:tblPr>
              <a:tblGrid>
                <a:gridCol w="1480457"/>
                <a:gridCol w="2168434"/>
                <a:gridCol w="1584960"/>
                <a:gridCol w="1532709"/>
                <a:gridCol w="2272937"/>
              </a:tblGrid>
              <a:tr h="499886">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2</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A responsive communications policy regulatory environment and improved country branding</a:t>
                      </a: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49829">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Objective</a:t>
                      </a:r>
                      <a:endParaRPr lang="en-ZA" sz="1600" b="1" dirty="0">
                        <a:effectLst/>
                        <a:latin typeface="Arial" panose="020B0604020202020204" pitchFamily="34" charset="0"/>
                        <a:cs typeface="Arial" panose="020B0604020202020204" pitchFamily="34" charset="0"/>
                      </a:endParaRPr>
                    </a:p>
                    <a:p>
                      <a:pPr algn="l">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r>
                        <a:rPr lang="en-ZA" sz="1600" b="1" i="0" u="none" strike="noStrike" kern="1200" baseline="0" dirty="0" smtClean="0">
                          <a:solidFill>
                            <a:schemeClr val="bg1"/>
                          </a:solidFill>
                          <a:latin typeface="Arial" panose="020B0604020202020204" pitchFamily="34" charset="0"/>
                          <a:ea typeface="+mn-ea"/>
                          <a:cs typeface="Arial" panose="020B0604020202020204" pitchFamily="34" charset="0"/>
                        </a:rPr>
                        <a:t>Support the growth and development of the creative industries sector by 2019 </a:t>
                      </a:r>
                      <a:r>
                        <a:rPr lang="en-ZA" sz="1600" b="0" i="0" u="none" strike="noStrike" kern="1200" baseline="0" dirty="0" smtClean="0">
                          <a:solidFill>
                            <a:schemeClr val="bg1"/>
                          </a:solidFill>
                          <a:latin typeface="Arial" panose="020B0604020202020204" pitchFamily="34" charset="0"/>
                          <a:ea typeface="+mn-ea"/>
                          <a:cs typeface="Arial" panose="020B0604020202020204" pitchFamily="34" charset="0"/>
                        </a:rPr>
                        <a:t>	</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803117">
                <a:tc>
                  <a:txBody>
                    <a:bodyPr/>
                    <a:lstStyle/>
                    <a:p>
                      <a:pPr algn="ctr">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ea typeface="+mn-ea"/>
                          <a:cs typeface="Arial" panose="020B0604020202020204" pitchFamily="34" charset="0"/>
                        </a:rPr>
                        <a:t>Impact</a:t>
                      </a:r>
                      <a:r>
                        <a:rPr lang="en-US" sz="1600" b="1" baseline="0" dirty="0" smtClean="0">
                          <a:solidFill>
                            <a:schemeClr val="bg1"/>
                          </a:solidFill>
                          <a:effectLst/>
                          <a:latin typeface="Arial" panose="020B0604020202020204" pitchFamily="34" charset="0"/>
                          <a:ea typeface="+mn-ea"/>
                          <a:cs typeface="Arial" panose="020B0604020202020204" pitchFamily="34" charset="0"/>
                        </a:rPr>
                        <a: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1999543">
                <a:tc>
                  <a:txBody>
                    <a:bodyPr/>
                    <a:lstStyle/>
                    <a:p>
                      <a:r>
                        <a:rPr lang="en-ZA" sz="1800" b="1" kern="1200" dirty="0" smtClean="0">
                          <a:solidFill>
                            <a:schemeClr val="lt1"/>
                          </a:solidFill>
                          <a:effectLst/>
                          <a:latin typeface="+mn-lt"/>
                          <a:ea typeface="+mn-ea"/>
                          <a:cs typeface="+mn-cs"/>
                        </a:rPr>
                        <a:t>Public Broadcasting  reviewed </a:t>
                      </a:r>
                      <a:endParaRPr lang="en-ZA" sz="1600" b="1" strike="sngStrike" kern="1200" dirty="0" smtClean="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solidFill>
                  </a:tcPr>
                </a:tc>
                <a:tc>
                  <a:txBody>
                    <a:bodyPr/>
                    <a:lstStyle/>
                    <a:p>
                      <a:pPr algn="just"/>
                      <a:r>
                        <a:rPr lang="en-ZA" sz="1800" kern="1200" dirty="0" smtClean="0">
                          <a:solidFill>
                            <a:schemeClr val="tx1"/>
                          </a:solidFill>
                          <a:effectLst/>
                          <a:latin typeface="+mn-lt"/>
                          <a:ea typeface="+mn-ea"/>
                          <a:cs typeface="+mn-cs"/>
                        </a:rPr>
                        <a:t>Review of the public broadcasting  coordinated </a:t>
                      </a:r>
                      <a:endParaRPr lang="en-ZA" sz="1600" strike="sngStrike"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r>
                        <a:rPr lang="pt-BR" sz="1600" strike="sngStrike" kern="1200" dirty="0" smtClean="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solidFill>
                      <a:schemeClr val="accent6">
                        <a:lumMod val="20000"/>
                        <a:lumOff val="80000"/>
                      </a:schemeClr>
                    </a:solidFill>
                  </a:tcPr>
                </a:tc>
                <a:tc>
                  <a:txBody>
                    <a:bodyPr/>
                    <a:lstStyle/>
                    <a:p>
                      <a:pPr marL="0" algn="just" defTabSz="457200" rtl="0" eaLnBrk="1" latinLnBrk="0" hangingPunct="1"/>
                      <a:r>
                        <a:rPr lang="en-ZA" sz="1600" strike="sngStrike" kern="1200" dirty="0" smtClean="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SABC accessible to everyone in the country and “its programming understandable and followed by everyone”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r>
              <a:tr h="2014583">
                <a:tc>
                  <a:txBody>
                    <a:bodyPr/>
                    <a:lstStyle/>
                    <a:p>
                      <a:pPr marL="0" algn="l" defTabSz="457200" rtl="0" eaLnBrk="1" latinLnBrk="0" hangingPunct="1">
                        <a:lnSpc>
                          <a:spcPct val="107000"/>
                        </a:lnSpc>
                        <a:spcAft>
                          <a:spcPts val="0"/>
                        </a:spcAft>
                      </a:pPr>
                      <a:r>
                        <a:rPr lang="en-ZA" sz="1600" b="1" kern="1200" dirty="0" smtClean="0">
                          <a:solidFill>
                            <a:schemeClr val="lt1"/>
                          </a:solidFill>
                          <a:effectLst/>
                          <a:latin typeface="Arial" panose="020B0604020202020204" pitchFamily="34" charset="0"/>
                          <a:ea typeface="+mn-ea"/>
                          <a:cs typeface="Arial" panose="020B0604020202020204" pitchFamily="34" charset="0"/>
                        </a:rPr>
                        <a:t>MDDA Act implemented </a:t>
                      </a:r>
                    </a:p>
                  </a:txBody>
                  <a:tcPr marL="68580" marR="68580" marT="0" marB="0" anchor="ctr">
                    <a:solidFill>
                      <a:schemeClr val="accent6"/>
                    </a:solidFill>
                  </a:tcPr>
                </a:tc>
                <a:tc>
                  <a:txBody>
                    <a:bodyPr/>
                    <a:lstStyle/>
                    <a:p>
                      <a:pPr algn="just"/>
                      <a:r>
                        <a:rPr lang="en-ZA" sz="1600" b="0" kern="1200" dirty="0" smtClean="0">
                          <a:solidFill>
                            <a:schemeClr val="dk1"/>
                          </a:solidFill>
                          <a:effectLst/>
                          <a:latin typeface="Arial" panose="020B0604020202020204" pitchFamily="34" charset="0"/>
                          <a:ea typeface="+mn-ea"/>
                          <a:cs typeface="Arial" panose="020B0604020202020204" pitchFamily="34" charset="0"/>
                        </a:rPr>
                        <a:t>MDDA Amendment Bill developed</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MDDA Amendment Bill</a:t>
                      </a:r>
                    </a:p>
                    <a:p>
                      <a:pPr algn="just">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submitted to Cabinet for</a:t>
                      </a:r>
                    </a:p>
                    <a:p>
                      <a:pPr algn="just">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approval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Monitoring reports on the implementation of the MDDA Amendment Bill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l">
                        <a:lnSpc>
                          <a:spcPct val="107000"/>
                        </a:lnSpc>
                        <a:spcAft>
                          <a:spcPts val="0"/>
                        </a:spcAft>
                      </a:pPr>
                      <a:r>
                        <a:rPr lang="en-ZA"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Community media sector empowered. </a:t>
                      </a:r>
                    </a:p>
                    <a:p>
                      <a:pPr algn="l">
                        <a:lnSpc>
                          <a:spcPct val="107000"/>
                        </a:lnSpc>
                        <a:spcAft>
                          <a:spcPts val="0"/>
                        </a:spcAft>
                      </a:pPr>
                      <a:r>
                        <a:rPr lang="en-ZA"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Broad-Based Black economic empowerment.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xmlns="" val="107561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82" y="77000"/>
            <a:ext cx="8949128" cy="567891"/>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a:solidFill>
                  <a:schemeClr val="accent6">
                    <a:lumMod val="75000"/>
                  </a:schemeClr>
                </a:solidFill>
                <a:latin typeface="Arial" panose="020B0604020202020204" pitchFamily="34" charset="0"/>
                <a:cs typeface="Arial" panose="020B0604020202020204" pitchFamily="34" charset="0"/>
              </a:rPr>
              <a:t>P</a:t>
            </a:r>
            <a:r>
              <a:rPr lang="en-US" sz="3200" b="1" dirty="0" smtClean="0">
                <a:solidFill>
                  <a:schemeClr val="accent6">
                    <a:lumMod val="75000"/>
                  </a:schemeClr>
                </a:solidFill>
                <a:latin typeface="Arial" panose="020B0604020202020204" pitchFamily="34" charset="0"/>
                <a:cs typeface="Arial" panose="020B0604020202020204" pitchFamily="34" charset="0"/>
              </a:rPr>
              <a:t>rogramme 3: </a:t>
            </a:r>
            <a:r>
              <a:rPr lang="en-US" sz="3200" b="1" dirty="0">
                <a:solidFill>
                  <a:schemeClr val="accent6">
                    <a:lumMod val="75000"/>
                  </a:schemeClr>
                </a:solidFill>
                <a:latin typeface="Arial" panose="020B0604020202020204" pitchFamily="34" charset="0"/>
                <a:cs typeface="Arial" panose="020B0604020202020204" pitchFamily="34" charset="0"/>
              </a:rPr>
              <a:t>APP 2018/19 to 2020/21 [1]</a:t>
            </a:r>
          </a:p>
        </p:txBody>
      </p:sp>
      <p:graphicFrame>
        <p:nvGraphicFramePr>
          <p:cNvPr id="4" name="Table 3"/>
          <p:cNvGraphicFramePr>
            <a:graphicFrameLocks noGrp="1"/>
          </p:cNvGraphicFramePr>
          <p:nvPr>
            <p:extLst>
              <p:ext uri="{D42A27DB-BD31-4B8C-83A1-F6EECF244321}">
                <p14:modId xmlns:p14="http://schemas.microsoft.com/office/powerpoint/2010/main" xmlns="" val="2238653268"/>
              </p:ext>
            </p:extLst>
          </p:nvPr>
        </p:nvGraphicFramePr>
        <p:xfrm>
          <a:off x="194871" y="654515"/>
          <a:ext cx="8876940" cy="5964649"/>
        </p:xfrm>
        <a:graphic>
          <a:graphicData uri="http://schemas.openxmlformats.org/drawingml/2006/table">
            <a:tbl>
              <a:tblPr firstRow="1" firstCol="1" bandRow="1">
                <a:tableStyleId>{5C22544A-7EE6-4342-B048-85BDC9FD1C3A}</a:tableStyleId>
              </a:tblPr>
              <a:tblGrid>
                <a:gridCol w="2243127"/>
                <a:gridCol w="1723497"/>
                <a:gridCol w="1804978"/>
                <a:gridCol w="1533260"/>
                <a:gridCol w="1572078"/>
              </a:tblGrid>
              <a:tr h="346556">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3</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Transformed communications sector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36823">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Objective</a:t>
                      </a:r>
                      <a:endParaRPr lang="en-ZA" sz="1600" b="1" dirty="0">
                        <a:effectLst/>
                        <a:latin typeface="Arial" panose="020B0604020202020204" pitchFamily="34" charset="0"/>
                        <a:cs typeface="Arial" panose="020B0604020202020204" pitchFamily="34" charset="0"/>
                      </a:endParaRPr>
                    </a:p>
                    <a:p>
                      <a:pPr algn="l">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Ensure the country migrates to</a:t>
                      </a:r>
                      <a:r>
                        <a:rPr lang="en-ZA" sz="1600" b="1" baseline="0" dirty="0" smtClean="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digital broadcasting by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805235">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4276035">
                <a:tc>
                  <a:txBody>
                    <a:bodyPr/>
                    <a:lstStyle/>
                    <a:p>
                      <a:pPr marL="0" algn="l" defTabSz="457200" rtl="0" eaLnBrk="1" latinLnBrk="0" hangingPunct="1">
                        <a:lnSpc>
                          <a:spcPct val="107000"/>
                        </a:lnSpc>
                        <a:spcAft>
                          <a:spcPts val="0"/>
                        </a:spcAft>
                      </a:pPr>
                      <a:r>
                        <a:rPr lang="en-ZA" sz="1800" b="1" kern="1200" dirty="0" smtClean="0">
                          <a:solidFill>
                            <a:schemeClr val="bg1"/>
                          </a:solidFill>
                          <a:effectLst/>
                          <a:latin typeface="+mn-lt"/>
                          <a:ea typeface="+mn-ea"/>
                          <a:cs typeface="+mn-cs"/>
                        </a:rPr>
                        <a:t>Number of monitoring reports  on implementation of Broadcasting Digital Migration programme compiled </a:t>
                      </a:r>
                      <a:endParaRPr lang="en-ZA" sz="1600" b="1"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solidFill>
                  </a:tcPr>
                </a:tc>
                <a:tc>
                  <a:txBody>
                    <a:bodyPr/>
                    <a:lstStyle/>
                    <a:p>
                      <a:pPr marL="0" algn="just" defTabSz="457200" rtl="0" eaLnBrk="1" latinLnBrk="0" hangingPunct="1">
                        <a:lnSpc>
                          <a:spcPct val="107000"/>
                        </a:lnSpc>
                        <a:spcAft>
                          <a:spcPts val="0"/>
                        </a:spcAft>
                      </a:pPr>
                      <a:r>
                        <a:rPr lang="en-ZA" sz="1800" b="0" kern="1200" dirty="0">
                          <a:solidFill>
                            <a:schemeClr val="tx1"/>
                          </a:solidFill>
                          <a:effectLst/>
                          <a:latin typeface="+mn-lt"/>
                          <a:ea typeface="+mn-ea"/>
                          <a:cs typeface="+mn-cs"/>
                        </a:rPr>
                        <a:t>Four quarterly monitoring reports on implementation of Broadcasting Digital Migration </a:t>
                      </a:r>
                      <a:r>
                        <a:rPr lang="en-ZA" sz="1800" b="0" kern="1200" dirty="0" smtClean="0">
                          <a:solidFill>
                            <a:schemeClr val="tx1"/>
                          </a:solidFill>
                          <a:effectLst/>
                          <a:latin typeface="+mn-lt"/>
                          <a:ea typeface="+mn-ea"/>
                          <a:cs typeface="+mn-cs"/>
                        </a:rPr>
                        <a:t>programme </a:t>
                      </a:r>
                      <a:endParaRPr lang="en-ZA" sz="1800" b="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algn="just" defTabSz="457200" rtl="0" eaLnBrk="1" latinLnBrk="0" hangingPunct="1">
                        <a:lnSpc>
                          <a:spcPct val="107000"/>
                        </a:lnSpc>
                        <a:spcAft>
                          <a:spcPts val="0"/>
                        </a:spcAft>
                      </a:pPr>
                      <a:r>
                        <a:rPr lang="en-ZA" sz="1800" b="0" kern="1200" dirty="0">
                          <a:solidFill>
                            <a:schemeClr val="tx1"/>
                          </a:solidFill>
                          <a:effectLst/>
                          <a:latin typeface="+mn-lt"/>
                          <a:ea typeface="+mn-ea"/>
                          <a:cs typeface="+mn-cs"/>
                        </a:rPr>
                        <a:t>Four quarterly monitoring reports on implementation of Broadcasting Digital Migration </a:t>
                      </a:r>
                      <a:r>
                        <a:rPr lang="en-ZA" sz="1800" b="0" kern="1200" dirty="0" smtClean="0">
                          <a:solidFill>
                            <a:schemeClr val="tx1"/>
                          </a:solidFill>
                          <a:effectLst/>
                          <a:latin typeface="+mn-lt"/>
                          <a:ea typeface="+mn-ea"/>
                          <a:cs typeface="+mn-cs"/>
                        </a:rPr>
                        <a:t>programme</a:t>
                      </a:r>
                      <a:endParaRPr lang="en-ZA" sz="1800" b="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algn="just" defTabSz="457200" rtl="0" eaLnBrk="1" latinLnBrk="0" hangingPunct="1">
                        <a:lnSpc>
                          <a:spcPct val="107000"/>
                        </a:lnSpc>
                        <a:spcAft>
                          <a:spcPts val="0"/>
                        </a:spcAft>
                      </a:pPr>
                      <a:r>
                        <a:rPr lang="en-ZA" sz="1800" b="0" kern="1200" dirty="0">
                          <a:solidFill>
                            <a:schemeClr val="tx1"/>
                          </a:solidFill>
                          <a:effectLst/>
                          <a:latin typeface="+mn-lt"/>
                          <a:ea typeface="+mn-ea"/>
                          <a:cs typeface="+mn-cs"/>
                        </a:rPr>
                        <a:t>Four quarterly monitoring reports on implementation of Broadcasting Digital Migration </a:t>
                      </a:r>
                      <a:r>
                        <a:rPr lang="en-ZA" sz="1800" b="0" kern="1200" dirty="0" smtClean="0">
                          <a:solidFill>
                            <a:schemeClr val="tx1"/>
                          </a:solidFill>
                          <a:effectLst/>
                          <a:latin typeface="+mn-lt"/>
                          <a:ea typeface="+mn-ea"/>
                          <a:cs typeface="+mn-cs"/>
                        </a:rPr>
                        <a:t>programme</a:t>
                      </a:r>
                      <a:endParaRPr lang="en-ZA" sz="1800" b="0" kern="1200" dirty="0">
                        <a:solidFill>
                          <a:schemeClr val="tx1"/>
                        </a:solidFill>
                        <a:effectLst/>
                        <a:latin typeface="+mn-lt"/>
                        <a:ea typeface="+mn-ea"/>
                        <a:cs typeface="+mn-cs"/>
                      </a:endParaRPr>
                    </a:p>
                  </a:txBody>
                  <a:tcPr marL="68580" marR="68580" marT="0" marB="0">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rPr>
                        <a:t>Analogue Transmission Services Switched-Off in all provinces.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6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xmlns="" val="2183007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87625"/>
            <a:ext cx="8814375" cy="581618"/>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smtClean="0">
                <a:solidFill>
                  <a:schemeClr val="accent6">
                    <a:lumMod val="75000"/>
                  </a:schemeClr>
                </a:solidFill>
                <a:cs typeface="Arial" panose="020B0604020202020204" pitchFamily="34" charset="0"/>
              </a:rPr>
              <a:t>Programme 3: </a:t>
            </a:r>
            <a:r>
              <a:rPr lang="en-US" sz="3200" b="1" dirty="0">
                <a:solidFill>
                  <a:schemeClr val="accent6">
                    <a:lumMod val="75000"/>
                  </a:schemeClr>
                </a:solidFill>
                <a:latin typeface="Arial" panose="020B0604020202020204" pitchFamily="34" charset="0"/>
                <a:cs typeface="Arial" panose="020B0604020202020204" pitchFamily="34" charset="0"/>
              </a:rPr>
              <a:t>APP 2018/19 to </a:t>
            </a:r>
            <a:r>
              <a:rPr lang="en-US" sz="3200" b="1" dirty="0" smtClean="0">
                <a:solidFill>
                  <a:schemeClr val="accent6">
                    <a:lumMod val="75000"/>
                  </a:schemeClr>
                </a:solidFill>
                <a:latin typeface="Arial" panose="020B0604020202020204" pitchFamily="34" charset="0"/>
                <a:cs typeface="Arial" panose="020B0604020202020204" pitchFamily="34" charset="0"/>
              </a:rPr>
              <a:t>2020/21</a:t>
            </a:r>
            <a:r>
              <a:rPr lang="en-US" sz="3200" b="1" dirty="0" smtClean="0">
                <a:solidFill>
                  <a:schemeClr val="accent6">
                    <a:lumMod val="75000"/>
                  </a:schemeClr>
                </a:solidFill>
                <a:cs typeface="Arial" panose="020B0604020202020204" pitchFamily="34" charset="0"/>
              </a:rPr>
              <a:t>[2]</a:t>
            </a:r>
            <a:endParaRPr lang="en-US" sz="3200" b="1" dirty="0">
              <a:solidFill>
                <a:schemeClr val="accent6">
                  <a:lumMod val="75000"/>
                </a:schemeClr>
              </a:solidFill>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441656383"/>
              </p:ext>
            </p:extLst>
          </p:nvPr>
        </p:nvGraphicFramePr>
        <p:xfrm>
          <a:off x="194872" y="731525"/>
          <a:ext cx="8814374" cy="6033741"/>
        </p:xfrm>
        <a:graphic>
          <a:graphicData uri="http://schemas.openxmlformats.org/drawingml/2006/table">
            <a:tbl>
              <a:tblPr firstRow="1" firstCol="1" bandRow="1">
                <a:tableStyleId>{5C22544A-7EE6-4342-B048-85BDC9FD1C3A}</a:tableStyleId>
              </a:tblPr>
              <a:tblGrid>
                <a:gridCol w="1937945"/>
                <a:gridCol w="1841783"/>
                <a:gridCol w="1588802"/>
                <a:gridCol w="1738789"/>
                <a:gridCol w="1707055"/>
              </a:tblGrid>
              <a:tr h="404258">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3</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Transformed communications sector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64274">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Objective</a:t>
                      </a:r>
                      <a:endParaRPr lang="en-ZA" sz="1600" b="1" dirty="0">
                        <a:effectLst/>
                        <a:latin typeface="Arial" panose="020B0604020202020204" pitchFamily="34" charset="0"/>
                        <a:cs typeface="Arial" panose="020B0604020202020204" pitchFamily="34" charset="0"/>
                      </a:endParaRPr>
                    </a:p>
                    <a:p>
                      <a:pPr algn="l">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Strengthen support, guidance and interrelations with stakeholders by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64274">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2038062">
                <a:tc>
                  <a:txBody>
                    <a:bodyPr/>
                    <a:lstStyle/>
                    <a:p>
                      <a:pPr marL="0" algn="l" defTabSz="457200" rtl="0" eaLnBrk="1" latinLnBrk="0" hangingPunct="1">
                        <a:lnSpc>
                          <a:spcPct val="107000"/>
                        </a:lnSpc>
                        <a:spcAft>
                          <a:spcPts val="0"/>
                        </a:spcAft>
                      </a:pPr>
                      <a:r>
                        <a:rPr lang="en-ZA" sz="1600" b="1" kern="1200" dirty="0" smtClean="0">
                          <a:solidFill>
                            <a:schemeClr val="lt1"/>
                          </a:solidFill>
                          <a:effectLst/>
                          <a:latin typeface="Arial" panose="020B0604020202020204" pitchFamily="34" charset="0"/>
                          <a:ea typeface="+mn-ea"/>
                          <a:cs typeface="Arial" panose="020B0604020202020204" pitchFamily="34" charset="0"/>
                        </a:rPr>
                        <a:t>Number of bilateral engagements coordinated to advance Digital Migration and communication agenda</a:t>
                      </a:r>
                    </a:p>
                  </a:txBody>
                  <a:tcPr marL="68580" marR="68580" marT="0" marB="0" anchor="ctr">
                    <a:solidFill>
                      <a:schemeClr val="accent6"/>
                    </a:solidFill>
                  </a:tcPr>
                </a:tc>
                <a:tc>
                  <a:txBody>
                    <a:bodyPr/>
                    <a:lstStyle/>
                    <a:p>
                      <a:pPr algn="just"/>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bilateral engagements coordinated</a:t>
                      </a:r>
                    </a:p>
                    <a:p>
                      <a:pPr algn="just"/>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(China, Russia, Lesotho, Botswana)</a:t>
                      </a: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5 bilateral</a:t>
                      </a: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engagements</a:t>
                      </a: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coordinated</a:t>
                      </a: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 bilateral</a:t>
                      </a:r>
                    </a:p>
                    <a:p>
                      <a:pPr algn="just">
                        <a:lnSpc>
                          <a:spcPct val="107000"/>
                        </a:lnSpc>
                        <a:spcAft>
                          <a:spcPts val="0"/>
                        </a:spcAft>
                      </a:pP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engagements</a:t>
                      </a:r>
                    </a:p>
                    <a:p>
                      <a:pPr algn="just">
                        <a:lnSpc>
                          <a:spcPct val="107000"/>
                        </a:lnSpc>
                        <a:spcAft>
                          <a:spcPts val="0"/>
                        </a:spcAft>
                      </a:pP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coordinated</a:t>
                      </a:r>
                    </a:p>
                    <a:p>
                      <a:pPr algn="just">
                        <a:lnSpc>
                          <a:spcPct val="107000"/>
                        </a:lnSpc>
                        <a:spcAft>
                          <a:spcPts val="0"/>
                        </a:spcAft>
                      </a:pP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rowSpan="2">
                  <a:txBody>
                    <a:bodyPr/>
                    <a:lstStyle/>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Strengthened support, guidance and interrelations with stakeholders</a:t>
                      </a:r>
                    </a:p>
                    <a:p>
                      <a:pPr marL="0" algn="just" defTabSz="457200" rtl="0" eaLnBrk="1" latinLnBrk="0" hangingPunct="1"/>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r>
              <a:tr h="1995072">
                <a:tc>
                  <a:txBody>
                    <a:bodyPr/>
                    <a:lstStyle/>
                    <a:p>
                      <a:r>
                        <a:rPr lang="en-ZA" sz="1600" b="1" kern="1200" dirty="0" smtClean="0">
                          <a:solidFill>
                            <a:schemeClr val="lt1"/>
                          </a:solidFill>
                          <a:effectLst/>
                          <a:latin typeface="Arial" panose="020B0604020202020204" pitchFamily="34" charset="0"/>
                          <a:ea typeface="+mn-ea"/>
                          <a:cs typeface="Arial" panose="020B0604020202020204" pitchFamily="34" charset="0"/>
                        </a:rPr>
                        <a:t>Number of position papers tabled at multilateral  engagements</a:t>
                      </a:r>
                    </a:p>
                  </a:txBody>
                  <a:tcPr marL="68580" marR="68580" marT="0" marB="0" anchor="ctr">
                    <a:solidFill>
                      <a:schemeClr val="accent6"/>
                    </a:solidFill>
                  </a:tcPr>
                </a:tc>
                <a:tc>
                  <a:txBody>
                    <a:bodyPr/>
                    <a:lstStyle/>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Two position papers tabled at multilateral engagements</a:t>
                      </a:r>
                    </a:p>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(WPO and WRC-19)</a:t>
                      </a: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One position paper</a:t>
                      </a: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tabled at multilateral</a:t>
                      </a: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engagements</a:t>
                      </a:r>
                    </a:p>
                  </a:txBody>
                  <a:tcPr marL="68580" marR="68580" marT="0" marB="0" anchor="ctr">
                    <a:solidFill>
                      <a:schemeClr val="accent6">
                        <a:lumMod val="20000"/>
                        <a:lumOff val="80000"/>
                      </a:schemeClr>
                    </a:solidFill>
                  </a:tcPr>
                </a:tc>
                <a:tc>
                  <a:txBody>
                    <a:bodyPr/>
                    <a:lstStyle/>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One position paper</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tabled at multilateral</a:t>
                      </a:r>
                    </a:p>
                    <a:p>
                      <a:pPr marL="0" algn="just" defTabSz="457200" rtl="0" eaLnBrk="1" latinLnBrk="0" hangingPunct="1"/>
                      <a:r>
                        <a:rPr lang="en-ZA" sz="1600" kern="1200" dirty="0" smtClean="0">
                          <a:solidFill>
                            <a:schemeClr val="dk1"/>
                          </a:solidFill>
                          <a:effectLst/>
                          <a:latin typeface="Arial" panose="020B0604020202020204" pitchFamily="34" charset="0"/>
                          <a:ea typeface="+mn-ea"/>
                          <a:cs typeface="Arial" panose="020B0604020202020204" pitchFamily="34" charset="0"/>
                        </a:rPr>
                        <a:t>engagements</a:t>
                      </a:r>
                    </a:p>
                  </a:txBody>
                  <a:tcPr marL="68580" marR="68580" marT="0" marB="0" anchor="ctr">
                    <a:solidFill>
                      <a:schemeClr val="accent6">
                        <a:lumMod val="20000"/>
                        <a:lumOff val="80000"/>
                      </a:schemeClr>
                    </a:solidFill>
                  </a:tcPr>
                </a:tc>
                <a:tc vMerge="1">
                  <a:txBody>
                    <a:bodyPr/>
                    <a:lstStyle/>
                    <a:p>
                      <a:pPr marL="0" algn="just" defTabSz="457200" rtl="0" eaLnBrk="1" latinLnBrk="0" hangingPunct="1"/>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xmlns="" val="3577908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5" y="110866"/>
            <a:ext cx="8721213" cy="524860"/>
          </a:xfrm>
        </p:spPr>
        <p:style>
          <a:lnRef idx="0">
            <a:scrgbClr r="0" g="0" b="0"/>
          </a:lnRef>
          <a:fillRef idx="1003">
            <a:schemeClr val="lt2"/>
          </a:fillRef>
          <a:effectRef idx="0">
            <a:scrgbClr r="0" g="0" b="0"/>
          </a:effectRef>
          <a:fontRef idx="major"/>
        </p:style>
        <p:txBody>
          <a:bodyPr>
            <a:normAutofit fontScale="90000"/>
          </a:bodyPr>
          <a:lstStyle/>
          <a:p>
            <a:pPr algn="l"/>
            <a:r>
              <a:rPr lang="en-ZA" sz="3600" b="1" dirty="0" smtClean="0">
                <a:solidFill>
                  <a:schemeClr val="accent6">
                    <a:lumMod val="75000"/>
                  </a:schemeClr>
                </a:solidFill>
              </a:rPr>
              <a:t>TABLE OF CONTENT</a:t>
            </a:r>
            <a:endParaRPr lang="en-ZA" sz="3600" b="1" dirty="0">
              <a:solidFill>
                <a:schemeClr val="accent6">
                  <a:lumMod val="75000"/>
                </a:schemeClr>
              </a:solidFill>
            </a:endParaRPr>
          </a:p>
        </p:txBody>
      </p:sp>
      <p:sp>
        <p:nvSpPr>
          <p:cNvPr id="3" name="Content Placeholder 2"/>
          <p:cNvSpPr>
            <a:spLocks noGrp="1"/>
          </p:cNvSpPr>
          <p:nvPr>
            <p:ph idx="1"/>
          </p:nvPr>
        </p:nvSpPr>
        <p:spPr>
          <a:xfrm>
            <a:off x="245805" y="713331"/>
            <a:ext cx="8721213" cy="5740370"/>
          </a:xfrm>
          <a:solidFill>
            <a:schemeClr val="bg1">
              <a:lumMod val="95000"/>
            </a:schemeClr>
          </a:solidFill>
        </p:spPr>
        <p:txBody>
          <a:bodyPr>
            <a:normAutofit fontScale="62500" lnSpcReduction="20000"/>
          </a:bodyPr>
          <a:lstStyle/>
          <a:p>
            <a:pPr marL="0"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1. Introduction</a:t>
            </a:r>
          </a:p>
          <a:p>
            <a:pPr marL="0"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2. Situational analysis </a:t>
            </a:r>
          </a:p>
          <a:p>
            <a:pPr marL="0"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	2.1. Macro environment </a:t>
            </a:r>
          </a:p>
          <a:p>
            <a:pPr marL="0"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	2.2. Micro environment </a:t>
            </a:r>
          </a:p>
          <a:p>
            <a:pPr marL="400050" lvl="1"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2.3. Getting DTT back on track </a:t>
            </a:r>
          </a:p>
          <a:p>
            <a:pPr marL="400050" lvl="1"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2.4. Stabilizing the SOEs</a:t>
            </a:r>
          </a:p>
          <a:p>
            <a:pPr marL="400050" lvl="1"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2.5. Creating a Vision for Broadcasting</a:t>
            </a:r>
          </a:p>
          <a:p>
            <a:pPr marL="400050" lvl="1" indent="0" algn="just">
              <a:lnSpc>
                <a:spcPct val="120000"/>
              </a:lnSpc>
              <a:spcBef>
                <a:spcPts val="1200"/>
              </a:spcBef>
              <a:buNone/>
            </a:pPr>
            <a:r>
              <a:rPr lang="en-US" sz="2900" dirty="0" smtClean="0">
                <a:latin typeface="Arial" panose="020B0604020202020204" pitchFamily="34" charset="0"/>
                <a:cs typeface="Arial" panose="020B0604020202020204" pitchFamily="34" charset="0"/>
              </a:rPr>
              <a:t>2.6. Organizational Matters</a:t>
            </a:r>
          </a:p>
          <a:p>
            <a:pPr marL="0" lvl="1" indent="0" algn="just">
              <a:lnSpc>
                <a:spcPct val="130000"/>
              </a:lnSpc>
              <a:spcBef>
                <a:spcPts val="1200"/>
              </a:spcBef>
              <a:buNone/>
            </a:pPr>
            <a:r>
              <a:rPr lang="en-US" sz="2900" dirty="0" smtClean="0">
                <a:latin typeface="Arial" panose="020B0604020202020204" pitchFamily="34" charset="0"/>
                <a:cs typeface="Arial" panose="020B0604020202020204" pitchFamily="34" charset="0"/>
              </a:rPr>
              <a:t>3. Departmental Plans </a:t>
            </a:r>
            <a:r>
              <a:rPr lang="en-US" sz="2900" dirty="0">
                <a:latin typeface="Arial" panose="020B0604020202020204" pitchFamily="34" charset="0"/>
                <a:cs typeface="Arial" panose="020B0604020202020204" pitchFamily="34" charset="0"/>
              </a:rPr>
              <a:t>Over 2018/19 – 2020/21 MTEF</a:t>
            </a:r>
            <a:endParaRPr lang="en-US" sz="2900" dirty="0" smtClean="0">
              <a:latin typeface="Arial" panose="020B0604020202020204" pitchFamily="34" charset="0"/>
              <a:cs typeface="Arial" panose="020B0604020202020204" pitchFamily="34" charset="0"/>
            </a:endParaRPr>
          </a:p>
          <a:p>
            <a:pPr marL="0" lvl="1" indent="0" algn="just">
              <a:lnSpc>
                <a:spcPct val="130000"/>
              </a:lnSpc>
              <a:spcBef>
                <a:spcPts val="1200"/>
              </a:spcBef>
              <a:buNone/>
            </a:pPr>
            <a:r>
              <a:rPr lang="en-ZA" sz="2900" dirty="0" smtClean="0">
                <a:latin typeface="Arial" panose="020B0604020202020204" pitchFamily="34" charset="0"/>
                <a:cs typeface="Arial" panose="020B0604020202020204" pitchFamily="34" charset="0"/>
              </a:rPr>
              <a:t>4. 2018/19 </a:t>
            </a:r>
            <a:r>
              <a:rPr lang="en-ZA" sz="2900" dirty="0">
                <a:latin typeface="Arial" panose="020B0604020202020204" pitchFamily="34" charset="0"/>
                <a:cs typeface="Arial" panose="020B0604020202020204" pitchFamily="34" charset="0"/>
              </a:rPr>
              <a:t>– 2020/21 </a:t>
            </a:r>
            <a:r>
              <a:rPr lang="en-ZA" sz="2900" dirty="0" smtClean="0">
                <a:latin typeface="Arial" panose="020B0604020202020204" pitchFamily="34" charset="0"/>
                <a:cs typeface="Arial" panose="020B0604020202020204" pitchFamily="34" charset="0"/>
              </a:rPr>
              <a:t>Medium Term budget allocations</a:t>
            </a:r>
          </a:p>
          <a:p>
            <a:pPr marL="0" lvl="1" indent="0" algn="just">
              <a:lnSpc>
                <a:spcPct val="130000"/>
              </a:lnSpc>
              <a:spcBef>
                <a:spcPts val="1200"/>
              </a:spcBef>
              <a:buNone/>
            </a:pPr>
            <a:r>
              <a:rPr lang="en-ZA" sz="2900" dirty="0" smtClean="0">
                <a:latin typeface="Arial" panose="020B0604020202020204" pitchFamily="34" charset="0"/>
                <a:cs typeface="Arial" panose="020B0604020202020204" pitchFamily="34" charset="0"/>
              </a:rPr>
              <a:t>5. Budget reprioritatsion </a:t>
            </a:r>
          </a:p>
          <a:p>
            <a:pPr marL="0" lvl="1" indent="0" algn="just">
              <a:lnSpc>
                <a:spcPct val="130000"/>
              </a:lnSpc>
              <a:spcBef>
                <a:spcPts val="1200"/>
              </a:spcBef>
              <a:buNone/>
            </a:pPr>
            <a:r>
              <a:rPr lang="en-ZA" sz="2900" dirty="0" smtClean="0">
                <a:latin typeface="Arial" panose="020B0604020202020204" pitchFamily="34" charset="0"/>
                <a:cs typeface="Arial" panose="020B0604020202020204" pitchFamily="34" charset="0"/>
              </a:rPr>
              <a:t>6.</a:t>
            </a:r>
            <a:r>
              <a:rPr lang="en-US" sz="2900" b="1" dirty="0">
                <a:solidFill>
                  <a:schemeClr val="accent6">
                    <a:lumMod val="75000"/>
                  </a:schemeClr>
                </a:solidFill>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Personnel Information</a:t>
            </a:r>
          </a:p>
          <a:p>
            <a:pPr marL="0" lvl="1" indent="0" algn="just">
              <a:lnSpc>
                <a:spcPct val="130000"/>
              </a:lnSpc>
              <a:spcBef>
                <a:spcPts val="1200"/>
              </a:spcBef>
              <a:buNone/>
            </a:pPr>
            <a:r>
              <a:rPr lang="en-ZA" sz="2900" dirty="0" smtClean="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7. Conclusion </a:t>
            </a:r>
          </a:p>
          <a:p>
            <a:pPr algn="just">
              <a:lnSpc>
                <a:spcPct val="120000"/>
              </a:lnSpc>
              <a:spcBef>
                <a:spcPts val="1200"/>
              </a:spcBef>
              <a:buFont typeface="Wingdings" panose="05000000000000000000" pitchFamily="2" charset="2"/>
              <a:buChar char="v"/>
            </a:pPr>
            <a:endParaRPr lang="en-US" sz="2400" b="1" dirty="0" smtClean="0">
              <a:latin typeface="Arial" panose="020B0604020202020204" pitchFamily="34" charset="0"/>
              <a:cs typeface="Arial" panose="020B0604020202020204" pitchFamily="34" charset="0"/>
            </a:endParaRPr>
          </a:p>
          <a:p>
            <a:pPr marL="0" indent="0" algn="just">
              <a:lnSpc>
                <a:spcPct val="120000"/>
              </a:lnSpc>
              <a:spcBef>
                <a:spcPts val="1200"/>
              </a:spcBef>
              <a:buNone/>
            </a:pPr>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746022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902"/>
            <a:ext cx="9144000" cy="459698"/>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smtClean="0">
                <a:solidFill>
                  <a:schemeClr val="accent6">
                    <a:lumMod val="75000"/>
                  </a:schemeClr>
                </a:solidFill>
                <a:cs typeface="Arial" panose="020B0604020202020204" pitchFamily="34" charset="0"/>
              </a:rPr>
              <a:t>Programme 3: </a:t>
            </a:r>
            <a:r>
              <a:rPr lang="en-US" sz="3200" b="1" dirty="0">
                <a:solidFill>
                  <a:schemeClr val="accent6">
                    <a:lumMod val="75000"/>
                  </a:schemeClr>
                </a:solidFill>
                <a:latin typeface="Arial" panose="020B0604020202020204" pitchFamily="34" charset="0"/>
                <a:cs typeface="Arial" panose="020B0604020202020204" pitchFamily="34" charset="0"/>
              </a:rPr>
              <a:t>APP 2018/19 to </a:t>
            </a:r>
            <a:r>
              <a:rPr lang="en-US" sz="3200" b="1" dirty="0" smtClean="0">
                <a:solidFill>
                  <a:schemeClr val="accent6">
                    <a:lumMod val="75000"/>
                  </a:schemeClr>
                </a:solidFill>
                <a:latin typeface="Arial" panose="020B0604020202020204" pitchFamily="34" charset="0"/>
                <a:cs typeface="Arial" panose="020B0604020202020204" pitchFamily="34" charset="0"/>
              </a:rPr>
              <a:t>2020/21 </a:t>
            </a:r>
            <a:r>
              <a:rPr lang="en-US" sz="3200" b="1" dirty="0" smtClean="0">
                <a:solidFill>
                  <a:schemeClr val="accent6">
                    <a:lumMod val="75000"/>
                  </a:schemeClr>
                </a:solidFill>
                <a:cs typeface="Arial" panose="020B0604020202020204" pitchFamily="34" charset="0"/>
              </a:rPr>
              <a:t>[3]</a:t>
            </a:r>
            <a:endParaRPr lang="en-US" sz="3200" b="1" dirty="0">
              <a:solidFill>
                <a:schemeClr val="accent6">
                  <a:lumMod val="75000"/>
                </a:schemeClr>
              </a:solidFill>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734457225"/>
              </p:ext>
            </p:extLst>
          </p:nvPr>
        </p:nvGraphicFramePr>
        <p:xfrm>
          <a:off x="96254" y="721894"/>
          <a:ext cx="8961119" cy="5604488"/>
        </p:xfrm>
        <a:graphic>
          <a:graphicData uri="http://schemas.openxmlformats.org/drawingml/2006/table">
            <a:tbl>
              <a:tblPr firstRow="1" firstCol="1" bandRow="1">
                <a:tableStyleId>{5C22544A-7EE6-4342-B048-85BDC9FD1C3A}</a:tableStyleId>
              </a:tblPr>
              <a:tblGrid>
                <a:gridCol w="1941576"/>
                <a:gridCol w="1850776"/>
                <a:gridCol w="1599254"/>
                <a:gridCol w="1732483"/>
                <a:gridCol w="1837030"/>
              </a:tblGrid>
              <a:tr h="436630">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Strategic Goal </a:t>
                      </a:r>
                      <a:r>
                        <a:rPr lang="en-US" sz="1600" b="1" dirty="0" smtClean="0">
                          <a:solidFill>
                            <a:schemeClr val="bg1"/>
                          </a:solidFill>
                          <a:effectLst/>
                          <a:latin typeface="Arial" panose="020B0604020202020204" pitchFamily="34" charset="0"/>
                          <a:cs typeface="Arial" panose="020B0604020202020204" pitchFamily="34" charset="0"/>
                        </a:rPr>
                        <a:t>3</a:t>
                      </a:r>
                      <a:endParaRPr lang="en-ZA" sz="1600" b="1" dirty="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Transformed communications sector</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32056">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Strategic Objective</a:t>
                      </a:r>
                      <a:endParaRPr lang="en-ZA" sz="1600" b="1" dirty="0">
                        <a:solidFill>
                          <a:schemeClr val="bg1"/>
                        </a:solidFill>
                        <a:effectLst/>
                        <a:latin typeface="Arial" panose="020B0604020202020204" pitchFamily="34" charset="0"/>
                        <a:cs typeface="Arial" panose="020B0604020202020204" pitchFamily="34" charset="0"/>
                      </a:endParaRPr>
                    </a:p>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Strengthen support, guidance and interrelations with stakeholders by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32056">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Performance </a:t>
                      </a:r>
                      <a:r>
                        <a:rPr lang="en-US" sz="1600" b="1" dirty="0" smtClean="0">
                          <a:solidFill>
                            <a:schemeClr val="bg1"/>
                          </a:solidFill>
                          <a:effectLst/>
                          <a:latin typeface="Arial" panose="020B0604020202020204" pitchFamily="34" charset="0"/>
                          <a:cs typeface="Arial" panose="020B0604020202020204" pitchFamily="34" charset="0"/>
                        </a:rPr>
                        <a:t>Indicator</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3653037">
                <a:tc>
                  <a:txBody>
                    <a:bodyPr/>
                    <a:lstStyle/>
                    <a:p>
                      <a:pPr marL="0" algn="l" defTabSz="457200" rtl="0" eaLnBrk="1" latinLnBrk="0" hangingPunct="1">
                        <a:lnSpc>
                          <a:spcPct val="107000"/>
                        </a:lnSpc>
                        <a:spcAft>
                          <a:spcPts val="0"/>
                        </a:spcAft>
                      </a:pPr>
                      <a:r>
                        <a:rPr lang="en-ZA" sz="1600" b="1" kern="1200" dirty="0" smtClean="0">
                          <a:solidFill>
                            <a:schemeClr val="lt1"/>
                          </a:solidFill>
                          <a:effectLst/>
                          <a:latin typeface="Arial" panose="020B0604020202020204" pitchFamily="34" charset="0"/>
                          <a:ea typeface="+mn-ea"/>
                          <a:cs typeface="Arial" panose="020B0604020202020204" pitchFamily="34" charset="0"/>
                        </a:rPr>
                        <a:t>Number of mandatory multilateral structures engaged  to advance communications/broadcasting positions </a:t>
                      </a:r>
                    </a:p>
                  </a:txBody>
                  <a:tcPr marL="68580" marR="68580" marT="0" marB="0" anchor="ctr">
                    <a:solidFill>
                      <a:schemeClr val="accent6"/>
                    </a:solidFill>
                  </a:tcPr>
                </a:tc>
                <a:tc>
                  <a:txBody>
                    <a:bodyPr/>
                    <a:lstStyle/>
                    <a:p>
                      <a:pPr algn="just"/>
                      <a:r>
                        <a:rPr lang="en-ZA" sz="1800" kern="1200" dirty="0" smtClean="0">
                          <a:solidFill>
                            <a:schemeClr val="tx1"/>
                          </a:solidFill>
                          <a:effectLst/>
                          <a:latin typeface="+mn-lt"/>
                          <a:ea typeface="+mn-ea"/>
                          <a:cs typeface="+mn-cs"/>
                        </a:rPr>
                        <a:t>Five multilateral structures engaged (WIPO, ITEC, ATU-ITU, SADC, AU)</a:t>
                      </a:r>
                      <a:endPar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800" kern="1200" dirty="0" smtClean="0">
                          <a:solidFill>
                            <a:schemeClr val="tx1"/>
                          </a:solidFill>
                          <a:effectLst/>
                          <a:latin typeface="+mn-lt"/>
                          <a:ea typeface="+mn-ea"/>
                          <a:cs typeface="+mn-cs"/>
                        </a:rPr>
                        <a:t>Five multilateral structures engaged (WIPO, ITEC, ATU-ITU, SADC, AU)</a:t>
                      </a:r>
                      <a:endPar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r>
                        <a:rPr lang="en-ZA" sz="1800" kern="1200" dirty="0" smtClean="0">
                          <a:solidFill>
                            <a:schemeClr val="tx1"/>
                          </a:solidFill>
                          <a:effectLst/>
                          <a:latin typeface="+mn-lt"/>
                          <a:ea typeface="+mn-ea"/>
                          <a:cs typeface="+mn-cs"/>
                        </a:rPr>
                        <a:t>Five multilateral structures engaged (WIPO, ITEC, ATU-ITU, SADC, AU)</a:t>
                      </a:r>
                      <a:endParaRPr lang="en-ZA"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just">
                        <a:lnSpc>
                          <a:spcPct val="107000"/>
                        </a:lnSpc>
                        <a:spcAft>
                          <a:spcPts val="0"/>
                        </a:spcAft>
                      </a:pPr>
                      <a:r>
                        <a:rPr lang="en-ZA" sz="1600" kern="1200" dirty="0" smtClean="0">
                          <a:solidFill>
                            <a:schemeClr val="dk1"/>
                          </a:solidFill>
                          <a:effectLst/>
                          <a:latin typeface="Arial" panose="020B0604020202020204" pitchFamily="34" charset="0"/>
                          <a:ea typeface="+mn-ea"/>
                          <a:cs typeface="Arial" panose="020B0604020202020204" pitchFamily="34" charset="0"/>
                        </a:rPr>
                        <a:t>Strengthened support, guidance and interrelations with stakeholders</a:t>
                      </a:r>
                    </a:p>
                    <a:p>
                      <a:pPr algn="just">
                        <a:lnSpc>
                          <a:spcPct val="107000"/>
                        </a:lnSpc>
                        <a:spcAft>
                          <a:spcPts val="0"/>
                        </a:spcAft>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xmlns="" val="2888776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8" y="0"/>
            <a:ext cx="8941869" cy="385011"/>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200" b="1" dirty="0" smtClean="0">
                <a:solidFill>
                  <a:schemeClr val="accent6">
                    <a:lumMod val="75000"/>
                  </a:schemeClr>
                </a:solidFill>
                <a:latin typeface="Arial" panose="020B0604020202020204" pitchFamily="34" charset="0"/>
                <a:cs typeface="Arial" panose="020B0604020202020204" pitchFamily="34" charset="0"/>
              </a:rPr>
              <a:t>Programme 4: </a:t>
            </a:r>
            <a:r>
              <a:rPr lang="en-US" sz="3200" b="1" dirty="0">
                <a:solidFill>
                  <a:schemeClr val="accent6">
                    <a:lumMod val="75000"/>
                  </a:schemeClr>
                </a:solidFill>
                <a:latin typeface="Arial" panose="020B0604020202020204" pitchFamily="34" charset="0"/>
                <a:cs typeface="Arial" panose="020B0604020202020204" pitchFamily="34" charset="0"/>
              </a:rPr>
              <a:t>APP 2018/19 to 2020/21 [1] </a:t>
            </a:r>
          </a:p>
        </p:txBody>
      </p:sp>
      <p:graphicFrame>
        <p:nvGraphicFramePr>
          <p:cNvPr id="4" name="Table 3"/>
          <p:cNvGraphicFramePr>
            <a:graphicFrameLocks noGrp="1"/>
          </p:cNvGraphicFramePr>
          <p:nvPr>
            <p:extLst>
              <p:ext uri="{D42A27DB-BD31-4B8C-83A1-F6EECF244321}">
                <p14:modId xmlns:p14="http://schemas.microsoft.com/office/powerpoint/2010/main" xmlns="" val="1135804551"/>
              </p:ext>
            </p:extLst>
          </p:nvPr>
        </p:nvGraphicFramePr>
        <p:xfrm>
          <a:off x="105878" y="506468"/>
          <a:ext cx="8941869" cy="5052713"/>
        </p:xfrm>
        <a:graphic>
          <a:graphicData uri="http://schemas.openxmlformats.org/drawingml/2006/table">
            <a:tbl>
              <a:tblPr firstRow="1" firstCol="1" bandRow="1">
                <a:tableStyleId>{5C22544A-7EE6-4342-B048-85BDC9FD1C3A}</a:tableStyleId>
              </a:tblPr>
              <a:tblGrid>
                <a:gridCol w="2069431"/>
                <a:gridCol w="1924457"/>
                <a:gridCol w="1800520"/>
                <a:gridCol w="1559293"/>
                <a:gridCol w="1588168"/>
              </a:tblGrid>
              <a:tr h="471741">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Strategic Goal </a:t>
                      </a:r>
                      <a:r>
                        <a:rPr lang="en-US" sz="1600" b="1" dirty="0" smtClean="0">
                          <a:solidFill>
                            <a:schemeClr val="bg1"/>
                          </a:solidFill>
                          <a:effectLst/>
                          <a:latin typeface="Arial" panose="020B0604020202020204" pitchFamily="34" charset="0"/>
                          <a:cs typeface="Arial" panose="020B0604020202020204" pitchFamily="34" charset="0"/>
                        </a:rPr>
                        <a:t>1</a:t>
                      </a:r>
                      <a:endParaRPr lang="en-ZA" sz="1600" b="1" dirty="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Effective and efficient strategic leadership, governance and administration</a:t>
                      </a: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1741">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Strategic Objective</a:t>
                      </a:r>
                      <a:endParaRPr lang="en-ZA" sz="1600" b="1" dirty="0">
                        <a:solidFill>
                          <a:schemeClr val="bg1"/>
                        </a:solidFill>
                        <a:effectLst/>
                        <a:latin typeface="Arial" panose="020B0604020202020204" pitchFamily="34" charset="0"/>
                        <a:cs typeface="Arial" panose="020B0604020202020204" pitchFamily="34" charset="0"/>
                      </a:endParaRPr>
                    </a:p>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latin typeface="Arial" panose="020B0604020202020204" pitchFamily="34" charset="0"/>
                          <a:cs typeface="Arial" panose="020B0604020202020204" pitchFamily="34" charset="0"/>
                        </a:rPr>
                        <a:t>Improve capacity of the entities to deliver by 2019</a:t>
                      </a: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761232">
                <a:tc>
                  <a:txBody>
                    <a:bodyPr/>
                    <a:lstStyle/>
                    <a:p>
                      <a:pPr algn="l">
                        <a:lnSpc>
                          <a:spcPct val="107000"/>
                        </a:lnSpc>
                        <a:spcAft>
                          <a:spcPts val="0"/>
                        </a:spcAft>
                      </a:pPr>
                      <a:r>
                        <a:rPr lang="en-US" sz="1600" b="1" dirty="0">
                          <a:solidFill>
                            <a:schemeClr val="bg1"/>
                          </a:solidFill>
                          <a:effectLst/>
                          <a:latin typeface="Arial" panose="020B0604020202020204" pitchFamily="34" charset="0"/>
                          <a:cs typeface="Arial" panose="020B0604020202020204" pitchFamily="34" charset="0"/>
                        </a:rPr>
                        <a:t>Performance </a:t>
                      </a:r>
                      <a:r>
                        <a:rPr lang="en-US" sz="1600" b="1" dirty="0" smtClean="0">
                          <a:solidFill>
                            <a:schemeClr val="bg1"/>
                          </a:solidFill>
                          <a:effectLst/>
                          <a:latin typeface="Arial" panose="020B0604020202020204" pitchFamily="34" charset="0"/>
                          <a:cs typeface="Arial" panose="020B0604020202020204" pitchFamily="34" charset="0"/>
                        </a:rPr>
                        <a:t>Indicator</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1181343">
                <a:tc>
                  <a:txBody>
                    <a:bodyPr/>
                    <a:lstStyle/>
                    <a:p>
                      <a:r>
                        <a:rPr lang="en-ZA" sz="1800" b="1" kern="1200" dirty="0" smtClean="0">
                          <a:solidFill>
                            <a:schemeClr val="bg1"/>
                          </a:solidFill>
                          <a:effectLst/>
                          <a:latin typeface="+mn-lt"/>
                          <a:ea typeface="+mn-ea"/>
                          <a:cs typeface="+mn-cs"/>
                        </a:rPr>
                        <a:t>Number of SOE’s governance framework</a:t>
                      </a:r>
                      <a:r>
                        <a:rPr lang="en-ZA" sz="1800" b="1" kern="1200" baseline="0" dirty="0" smtClean="0">
                          <a:solidFill>
                            <a:schemeClr val="bg1"/>
                          </a:solidFill>
                          <a:effectLst/>
                          <a:latin typeface="+mn-lt"/>
                          <a:ea typeface="+mn-ea"/>
                          <a:cs typeface="+mn-cs"/>
                        </a:rPr>
                        <a:t> </a:t>
                      </a:r>
                      <a:r>
                        <a:rPr lang="en-ZA" sz="1800" b="1" kern="1200" dirty="0" smtClean="0">
                          <a:solidFill>
                            <a:schemeClr val="bg1"/>
                          </a:solidFill>
                          <a:effectLst/>
                          <a:latin typeface="+mn-lt"/>
                          <a:ea typeface="+mn-ea"/>
                          <a:cs typeface="+mn-cs"/>
                        </a:rPr>
                        <a:t>reviewed </a:t>
                      </a:r>
                      <a:endParaRPr lang="en-ZA" sz="1600" b="1"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solidFill>
                  </a:tcPr>
                </a:tc>
                <a:tc>
                  <a:txBody>
                    <a:bodyPr/>
                    <a:lstStyle/>
                    <a:p>
                      <a:pPr algn="just">
                        <a:lnSpc>
                          <a:spcPct val="115000"/>
                        </a:lnSpc>
                        <a:spcAft>
                          <a:spcPts val="1000"/>
                        </a:spcAft>
                      </a:pP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MDDA and FPB </a:t>
                      </a: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governance </a:t>
                      </a:r>
                      <a:r>
                        <a:rPr lang="en-ZA" sz="1600" b="0" kern="1200" dirty="0" smtClean="0">
                          <a:solidFill>
                            <a:schemeClr val="tx1"/>
                          </a:solidFill>
                          <a:effectLst/>
                          <a:latin typeface="+mn-lt"/>
                          <a:ea typeface="+mn-ea"/>
                          <a:cs typeface="+mn-cs"/>
                        </a:rPr>
                        <a:t>framework</a:t>
                      </a:r>
                      <a:r>
                        <a:rPr lang="en-ZA" sz="1600" b="0" kern="1200" baseline="0" dirty="0" smtClean="0">
                          <a:solidFill>
                            <a:schemeClr val="tx1"/>
                          </a:solidFill>
                          <a:effectLst/>
                          <a:latin typeface="+mn-lt"/>
                          <a:ea typeface="+mn-ea"/>
                          <a:cs typeface="+mn-cs"/>
                        </a:rPr>
                        <a:t> </a:t>
                      </a: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reviewed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SABC </a:t>
                      </a: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governance </a:t>
                      </a:r>
                      <a:r>
                        <a:rPr lang="en-ZA" sz="1600" b="0" kern="1200" dirty="0" smtClean="0">
                          <a:solidFill>
                            <a:schemeClr val="tx1"/>
                          </a:solidFill>
                          <a:effectLst/>
                          <a:latin typeface="+mn-lt"/>
                          <a:ea typeface="+mn-ea"/>
                          <a:cs typeface="+mn-cs"/>
                        </a:rPr>
                        <a:t>framework</a:t>
                      </a:r>
                      <a:r>
                        <a:rPr lang="en-ZA" sz="1600" b="0" kern="1200" baseline="0" dirty="0" smtClean="0">
                          <a:solidFill>
                            <a:schemeClr val="tx1"/>
                          </a:solidFill>
                          <a:effectLst/>
                          <a:latin typeface="+mn-lt"/>
                          <a:ea typeface="+mn-ea"/>
                          <a:cs typeface="+mn-cs"/>
                        </a:rPr>
                        <a:t> </a:t>
                      </a: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reviewed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BSA</a:t>
                      </a:r>
                      <a:r>
                        <a:rPr lang="en-ZA" sz="16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and ICASA </a:t>
                      </a: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governance </a:t>
                      </a:r>
                      <a:r>
                        <a:rPr lang="en-ZA" sz="1600" b="0" kern="1200" dirty="0" smtClean="0">
                          <a:solidFill>
                            <a:schemeClr val="tx1"/>
                          </a:solidFill>
                          <a:effectLst/>
                          <a:latin typeface="+mn-lt"/>
                          <a:ea typeface="+mn-ea"/>
                          <a:cs typeface="+mn-cs"/>
                        </a:rPr>
                        <a:t>framework</a:t>
                      </a:r>
                      <a:r>
                        <a:rPr lang="en-ZA" sz="1600" b="0" kern="1200" baseline="0" dirty="0" smtClean="0">
                          <a:solidFill>
                            <a:schemeClr val="tx1"/>
                          </a:solidFill>
                          <a:effectLst/>
                          <a:latin typeface="+mn-lt"/>
                          <a:ea typeface="+mn-ea"/>
                          <a:cs typeface="+mn-cs"/>
                        </a:rPr>
                        <a:t> </a:t>
                      </a:r>
                      <a:r>
                        <a:rPr lang="en-ZA"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reviewed  </a:t>
                      </a:r>
                    </a:p>
                  </a:txBody>
                  <a:tcPr marL="68580" marR="68580" marT="0" marB="0">
                    <a:solidFill>
                      <a:schemeClr val="accent6">
                        <a:lumMod val="20000"/>
                        <a:lumOff val="80000"/>
                      </a:schemeClr>
                    </a:solidFill>
                  </a:tcPr>
                </a:tc>
                <a:tc rowSpan="2">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Improved capacity of the entities to deliver on their mandate </a:t>
                      </a:r>
                    </a:p>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r>
              <a:tr h="1845715">
                <a:tc>
                  <a:txBody>
                    <a:bodyPr/>
                    <a:lstStyle/>
                    <a:p>
                      <a:r>
                        <a:rPr lang="en-ZA" sz="1600" b="1" i="0" u="none" strike="noStrike" kern="1200" baseline="0" dirty="0" smtClean="0">
                          <a:solidFill>
                            <a:schemeClr val="lt1"/>
                          </a:solidFill>
                          <a:latin typeface="Arial" panose="020B0604020202020204" pitchFamily="34" charset="0"/>
                          <a:ea typeface="+mn-ea"/>
                          <a:cs typeface="Arial" panose="020B0604020202020204" pitchFamily="34" charset="0"/>
                        </a:rPr>
                        <a:t>Number of Quarterly</a:t>
                      </a:r>
                    </a:p>
                    <a:p>
                      <a:r>
                        <a:rPr lang="en-ZA" sz="1600" b="1" i="0" u="none" strike="noStrike" kern="1200" baseline="0" dirty="0" smtClean="0">
                          <a:solidFill>
                            <a:schemeClr val="lt1"/>
                          </a:solidFill>
                          <a:latin typeface="Arial" panose="020B0604020202020204" pitchFamily="34" charset="0"/>
                          <a:ea typeface="+mn-ea"/>
                          <a:cs typeface="Arial" panose="020B0604020202020204" pitchFamily="34" charset="0"/>
                        </a:rPr>
                        <a:t>Performance</a:t>
                      </a:r>
                    </a:p>
                    <a:p>
                      <a:r>
                        <a:rPr lang="en-ZA" sz="1600" b="1" i="0" u="none" strike="noStrike" kern="1200" baseline="0" dirty="0" smtClean="0">
                          <a:solidFill>
                            <a:schemeClr val="lt1"/>
                          </a:solidFill>
                          <a:latin typeface="Arial" panose="020B0604020202020204" pitchFamily="34" charset="0"/>
                          <a:ea typeface="+mn-ea"/>
                          <a:cs typeface="Arial" panose="020B0604020202020204" pitchFamily="34" charset="0"/>
                        </a:rPr>
                        <a:t>Review (QPR)</a:t>
                      </a:r>
                    </a:p>
                    <a:p>
                      <a:r>
                        <a:rPr lang="en-ZA" sz="1600" b="1" i="0" u="none" strike="noStrike" kern="1200" baseline="0" dirty="0" smtClean="0">
                          <a:solidFill>
                            <a:schemeClr val="lt1"/>
                          </a:solidFill>
                          <a:latin typeface="Arial" panose="020B0604020202020204" pitchFamily="34" charset="0"/>
                          <a:ea typeface="+mn-ea"/>
                          <a:cs typeface="Arial" panose="020B0604020202020204" pitchFamily="34" charset="0"/>
                        </a:rPr>
                        <a:t>sessions</a:t>
                      </a:r>
                    </a:p>
                    <a:p>
                      <a:r>
                        <a:rPr lang="en-ZA" sz="1600" b="1" i="0" u="none" strike="noStrike" kern="1200" baseline="0" dirty="0" smtClean="0">
                          <a:solidFill>
                            <a:schemeClr val="lt1"/>
                          </a:solidFill>
                          <a:latin typeface="Arial" panose="020B0604020202020204" pitchFamily="34" charset="0"/>
                          <a:ea typeface="+mn-ea"/>
                          <a:cs typeface="Arial" panose="020B0604020202020204" pitchFamily="34" charset="0"/>
                        </a:rPr>
                        <a:t>coordinated</a:t>
                      </a:r>
                      <a:endParaRPr lang="en-ZA" sz="1600" b="1" kern="1200" dirty="0" smtClean="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solidFill>
                  </a:tcPr>
                </a:tc>
                <a:tc>
                  <a:txBody>
                    <a:bodyPr/>
                    <a:lstStyle/>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20</a:t>
                      </a:r>
                      <a:r>
                        <a:rPr lang="en-ZA" sz="1600" kern="1200" baseline="0" dirty="0" smtClean="0">
                          <a:solidFill>
                            <a:schemeClr val="dk1"/>
                          </a:solidFill>
                          <a:effectLst/>
                          <a:latin typeface="Arial" panose="020B0604020202020204" pitchFamily="34" charset="0"/>
                          <a:ea typeface="+mn-ea"/>
                          <a:cs typeface="Arial" panose="020B0604020202020204" pitchFamily="34" charset="0"/>
                        </a:rPr>
                        <a:t> </a:t>
                      </a:r>
                      <a:r>
                        <a:rPr lang="en-ZA" sz="1600" kern="1200" dirty="0" smtClean="0">
                          <a:solidFill>
                            <a:schemeClr val="dk1"/>
                          </a:solidFill>
                          <a:effectLst/>
                          <a:latin typeface="Arial" panose="020B0604020202020204" pitchFamily="34" charset="0"/>
                          <a:ea typeface="+mn-ea"/>
                          <a:cs typeface="Arial" panose="020B0604020202020204" pitchFamily="34" charset="0"/>
                        </a:rPr>
                        <a:t>QPR</a:t>
                      </a:r>
                    </a:p>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sessions</a:t>
                      </a:r>
                    </a:p>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coordinated</a:t>
                      </a: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20  QPR</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sessions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coordinated</a:t>
                      </a: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20 QPR</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sessions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coordinated</a:t>
                      </a:r>
                    </a:p>
                  </a:txBody>
                  <a:tcPr marL="68580" marR="68580" marT="0" marB="0" anchor="ctr">
                    <a:solidFill>
                      <a:schemeClr val="accent6">
                        <a:lumMod val="20000"/>
                        <a:lumOff val="80000"/>
                      </a:schemeClr>
                    </a:solidFill>
                  </a:tcPr>
                </a:tc>
                <a:tc vMerge="1">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7069540" y="5703355"/>
            <a:ext cx="1248990" cy="1018120"/>
          </a:xfrm>
          <a:prstGeom prst="rect">
            <a:avLst/>
          </a:prstGeom>
        </p:spPr>
      </p:pic>
    </p:spTree>
    <p:extLst>
      <p:ext uri="{BB962C8B-B14F-4D97-AF65-F5344CB8AC3E}">
        <p14:creationId xmlns:p14="http://schemas.microsoft.com/office/powerpoint/2010/main" xmlns="" val="1864012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149901"/>
            <a:ext cx="8843251" cy="591244"/>
          </a:xfrm>
        </p:spPr>
        <p:style>
          <a:lnRef idx="0">
            <a:scrgbClr r="0" g="0" b="0"/>
          </a:lnRef>
          <a:fillRef idx="1003">
            <a:schemeClr val="lt1"/>
          </a:fillRef>
          <a:effectRef idx="0">
            <a:scrgbClr r="0" g="0" b="0"/>
          </a:effectRef>
          <a:fontRef idx="major"/>
        </p:style>
        <p:txBody>
          <a:bodyPr>
            <a:noAutofit/>
          </a:bodyPr>
          <a:lstStyle/>
          <a:p>
            <a:pPr algn="l">
              <a:lnSpc>
                <a:spcPct val="150000"/>
              </a:lnSpc>
            </a:pPr>
            <a:r>
              <a:rPr lang="en-US" sz="3600" b="1" dirty="0" smtClean="0">
                <a:solidFill>
                  <a:schemeClr val="accent6">
                    <a:lumMod val="75000"/>
                  </a:schemeClr>
                </a:solidFill>
                <a:latin typeface="Arial" panose="020B0604020202020204" pitchFamily="34" charset="0"/>
                <a:cs typeface="Arial" panose="020B0604020202020204" pitchFamily="34" charset="0"/>
              </a:rPr>
              <a:t>Programme 4: 2018/19 </a:t>
            </a:r>
            <a:r>
              <a:rPr lang="en-US" sz="3600" b="1" dirty="0">
                <a:solidFill>
                  <a:schemeClr val="accent6">
                    <a:lumMod val="75000"/>
                  </a:schemeClr>
                </a:solidFill>
                <a:latin typeface="Arial" panose="020B0604020202020204" pitchFamily="34" charset="0"/>
                <a:cs typeface="Arial" panose="020B0604020202020204" pitchFamily="34" charset="0"/>
              </a:rPr>
              <a:t>to </a:t>
            </a:r>
            <a:r>
              <a:rPr lang="en-US" sz="3600" b="1" dirty="0" smtClean="0">
                <a:solidFill>
                  <a:schemeClr val="accent6">
                    <a:lumMod val="75000"/>
                  </a:schemeClr>
                </a:solidFill>
                <a:latin typeface="Arial" panose="020B0604020202020204" pitchFamily="34" charset="0"/>
                <a:cs typeface="Arial" panose="020B0604020202020204" pitchFamily="34" charset="0"/>
              </a:rPr>
              <a:t>2019/20  [2]</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884822007"/>
              </p:ext>
            </p:extLst>
          </p:nvPr>
        </p:nvGraphicFramePr>
        <p:xfrm>
          <a:off x="194872" y="903765"/>
          <a:ext cx="8843250" cy="5222016"/>
        </p:xfrm>
        <a:graphic>
          <a:graphicData uri="http://schemas.openxmlformats.org/drawingml/2006/table">
            <a:tbl>
              <a:tblPr firstRow="1" firstCol="1" bandRow="1">
                <a:tableStyleId>{5C22544A-7EE6-4342-B048-85BDC9FD1C3A}</a:tableStyleId>
              </a:tblPr>
              <a:tblGrid>
                <a:gridCol w="1913061"/>
                <a:gridCol w="1819174"/>
                <a:gridCol w="1767124"/>
                <a:gridCol w="1775081"/>
                <a:gridCol w="1568810"/>
              </a:tblGrid>
              <a:tr h="624085">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Goal </a:t>
                      </a:r>
                      <a:r>
                        <a:rPr lang="en-US" sz="1600" b="1" dirty="0" smtClean="0">
                          <a:effectLst/>
                          <a:latin typeface="Arial" panose="020B0604020202020204" pitchFamily="34" charset="0"/>
                          <a:cs typeface="Arial" panose="020B0604020202020204" pitchFamily="34" charset="0"/>
                        </a:rPr>
                        <a:t>1</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solidFill>
                  </a:tcPr>
                </a:tc>
                <a:tc gridSpan="4">
                  <a:txBody>
                    <a:bodyPr/>
                    <a:lstStyle/>
                    <a:p>
                      <a:pPr algn="l">
                        <a:lnSpc>
                          <a:spcPct val="107000"/>
                        </a:lnSpc>
                        <a:spcAft>
                          <a:spcPts val="0"/>
                        </a:spcAft>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Effective and efficient strategic leadership, governance and administration</a:t>
                      </a:r>
                    </a:p>
                  </a:txBody>
                  <a:tcPr marL="68580" marR="68580" marT="0" marB="0">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14500">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Strategic </a:t>
                      </a:r>
                      <a:r>
                        <a:rPr lang="en-US" sz="1600" b="1" dirty="0" smtClean="0">
                          <a:effectLst/>
                          <a:latin typeface="Arial" panose="020B0604020202020204" pitchFamily="34" charset="0"/>
                          <a:cs typeface="Arial" panose="020B0604020202020204" pitchFamily="34" charset="0"/>
                        </a:rPr>
                        <a:t>Objective</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gridSpan="4">
                  <a:txBody>
                    <a:bodyPr/>
                    <a:lstStyle/>
                    <a:p>
                      <a:pPr algn="just"/>
                      <a:r>
                        <a:rPr lang="en-ZA" sz="1600" b="1" dirty="0" smtClean="0">
                          <a:solidFill>
                            <a:schemeClr val="bg1"/>
                          </a:solidFill>
                          <a:latin typeface="Arial" panose="020B0604020202020204" pitchFamily="34" charset="0"/>
                          <a:cs typeface="Arial" panose="020B0604020202020204" pitchFamily="34" charset="0"/>
                        </a:rPr>
                        <a:t>Ensure SOE adherence to good governance and  financial stability by 2019</a:t>
                      </a:r>
                      <a:endParaRPr lang="en-ZA" sz="1600" b="1" dirty="0">
                        <a:solidFill>
                          <a:schemeClr val="bg1"/>
                        </a:solidFill>
                        <a:latin typeface="Arial" panose="020B0604020202020204" pitchFamily="34" charset="0"/>
                        <a:cs typeface="Arial" panose="020B0604020202020204" pitchFamily="34" charset="0"/>
                      </a:endParaRPr>
                    </a:p>
                  </a:txBody>
                  <a:tcPr marL="68580" marR="68580" marT="0" marB="0" anchor="ctr">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957379">
                <a:tc>
                  <a:txBody>
                    <a:bodyPr/>
                    <a:lstStyle/>
                    <a:p>
                      <a:pPr algn="l">
                        <a:lnSpc>
                          <a:spcPct val="107000"/>
                        </a:lnSpc>
                        <a:spcAft>
                          <a:spcPts val="0"/>
                        </a:spcAft>
                      </a:pPr>
                      <a:r>
                        <a:rPr lang="en-US" sz="1600" b="1" dirty="0">
                          <a:effectLst/>
                          <a:latin typeface="Arial" panose="020B0604020202020204" pitchFamily="34" charset="0"/>
                          <a:cs typeface="Arial" panose="020B0604020202020204" pitchFamily="34" charset="0"/>
                        </a:rPr>
                        <a:t>Performance </a:t>
                      </a:r>
                      <a:r>
                        <a:rPr lang="en-US" sz="1600" b="1" dirty="0" smtClean="0">
                          <a:effectLst/>
                          <a:latin typeface="Arial" panose="020B0604020202020204" pitchFamily="34" charset="0"/>
                          <a:cs typeface="Arial" panose="020B0604020202020204" pitchFamily="34" charset="0"/>
                        </a:rPr>
                        <a:t>Indicator</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cs typeface="Arial" panose="020B0604020202020204" pitchFamily="34" charset="0"/>
                        </a:rPr>
                        <a:t>2018/19</a:t>
                      </a:r>
                      <a:r>
                        <a:rPr lang="en-US" sz="1600" b="1" baseline="0" dirty="0" smtClean="0">
                          <a:solidFill>
                            <a:schemeClr val="bg1"/>
                          </a:solidFill>
                          <a:effectLst/>
                          <a:latin typeface="Arial" panose="020B0604020202020204" pitchFamily="34" charset="0"/>
                          <a:cs typeface="Arial" panose="020B0604020202020204" pitchFamily="34" charset="0"/>
                        </a:rPr>
                        <a:t> Annual Target</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2019/20 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2020/21</a:t>
                      </a:r>
                      <a:r>
                        <a:rPr lang="en-ZA"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txBody>
                  <a:tcPr marL="68580" marR="68580" marT="0" marB="0" anchor="ctr">
                    <a:solidFill>
                      <a:schemeClr val="accent6"/>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solidFill>
                            <a:schemeClr val="bg1"/>
                          </a:solidFill>
                          <a:effectLst/>
                          <a:latin typeface="Arial" panose="020B0604020202020204" pitchFamily="34" charset="0"/>
                          <a:ea typeface="+mn-ea"/>
                          <a:cs typeface="Arial" panose="020B0604020202020204" pitchFamily="34" charset="0"/>
                        </a:rPr>
                        <a:t>Impact </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r>
              <a:tr h="3026052">
                <a:tc>
                  <a:txBody>
                    <a:bodyPr/>
                    <a:lstStyle/>
                    <a:p>
                      <a:pPr marL="0" algn="l" defTabSz="457200" rtl="0" eaLnBrk="1" latinLnBrk="0" hangingPunct="1">
                        <a:lnSpc>
                          <a:spcPct val="107000"/>
                        </a:lnSpc>
                        <a:spcAft>
                          <a:spcPts val="0"/>
                        </a:spcAft>
                      </a:pPr>
                      <a:r>
                        <a:rPr lang="en-ZA" sz="1800" b="1" kern="1200" dirty="0" smtClean="0">
                          <a:solidFill>
                            <a:schemeClr val="bg1"/>
                          </a:solidFill>
                          <a:effectLst/>
                          <a:latin typeface="+mn-lt"/>
                          <a:ea typeface="+mn-ea"/>
                          <a:cs typeface="+mn-cs"/>
                        </a:rPr>
                        <a:t>Number of performance review and compliance monitoring reports  of SOEs developed</a:t>
                      </a:r>
                      <a:endParaRPr lang="en-ZA" sz="1600" b="1"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solidFill>
                  </a:tcPr>
                </a:tc>
                <a:tc>
                  <a:txBody>
                    <a:bodyPr/>
                    <a:lstStyle/>
                    <a:p>
                      <a:pPr algn="just">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Performance review and compliance  monitoring reports   of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SOEs </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developed</a:t>
                      </a:r>
                    </a:p>
                    <a:p>
                      <a:pPr algn="just">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solidFill>
                      <a:schemeClr val="accent6">
                        <a:lumMod val="20000"/>
                        <a:lumOff val="80000"/>
                      </a:schemeClr>
                    </a:solidFill>
                  </a:tcPr>
                </a:tc>
                <a:tc>
                  <a:txBody>
                    <a:bodyPr/>
                    <a:lstStyle/>
                    <a:p>
                      <a:pPr algn="just">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Performance review and compliance  monitoring reports  of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SOEs </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developed</a:t>
                      </a:r>
                    </a:p>
                    <a:p>
                      <a:pPr algn="just">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solidFill>
                      <a:schemeClr val="accent6">
                        <a:lumMod val="20000"/>
                        <a:lumOff val="80000"/>
                      </a:schemeClr>
                    </a:solidFill>
                  </a:tcPr>
                </a:tc>
                <a:tc>
                  <a:txBody>
                    <a:bodyPr/>
                    <a:lstStyle/>
                    <a:p>
                      <a:pPr algn="just">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20  Performance review and compliance  monitoring reports  of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SOEs </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developed</a:t>
                      </a:r>
                    </a:p>
                    <a:p>
                      <a:pPr algn="just">
                        <a:lnSpc>
                          <a:spcPct val="115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Viable and sustainable SOEs</a:t>
                      </a:r>
                    </a:p>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6">
                        <a:lumMod val="20000"/>
                        <a:lumOff val="80000"/>
                      </a:schemeClr>
                    </a:solidFill>
                  </a:tcPr>
                </a:tc>
              </a:tr>
            </a:tbl>
          </a:graphicData>
        </a:graphic>
      </p:graphicFrame>
      <p:sp>
        <p:nvSpPr>
          <p:cNvPr id="5" name="Rectangle 1"/>
          <p:cNvSpPr>
            <a:spLocks noChangeArrowheads="1"/>
          </p:cNvSpPr>
          <p:nvPr/>
        </p:nvSpPr>
        <p:spPr bwMode="auto">
          <a:xfrm>
            <a:off x="523875" y="207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xmlns="" val="94580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rgbClr r="0" g="0" b="0"/>
          </a:lnRef>
          <a:fillRef idx="1003">
            <a:schemeClr val="lt1"/>
          </a:fillRef>
          <a:effectRef idx="0">
            <a:scrgbClr r="0" g="0" b="0"/>
          </a:effectRef>
          <a:fontRef idx="major"/>
        </p:style>
        <p:txBody>
          <a:bodyPr>
            <a:normAutofit/>
          </a:bodyPr>
          <a:lstStyle/>
          <a:p>
            <a:r>
              <a:rPr lang="en-ZA" sz="4000" b="1" dirty="0" smtClean="0">
                <a:solidFill>
                  <a:schemeClr val="accent6">
                    <a:lumMod val="75000"/>
                  </a:schemeClr>
                </a:solidFill>
                <a:latin typeface="Arial" panose="020B0604020202020204" pitchFamily="34" charset="0"/>
                <a:cs typeface="Arial" panose="020B0604020202020204" pitchFamily="34" charset="0"/>
              </a:rPr>
              <a:t> FINANCIAL INFORMATION</a:t>
            </a:r>
            <a:endParaRPr lang="en-ZA" sz="4000" b="1" dirty="0">
              <a:solidFill>
                <a:schemeClr val="accent6">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85800" y="260365"/>
            <a:ext cx="2286198" cy="1719221"/>
          </a:xfrm>
          <a:prstGeom prst="rect">
            <a:avLst/>
          </a:prstGeom>
        </p:spPr>
      </p:pic>
      <p:pic>
        <p:nvPicPr>
          <p:cNvPr id="5" name="Picture 4"/>
          <p:cNvPicPr>
            <a:picLocks noChangeAspect="1"/>
          </p:cNvPicPr>
          <p:nvPr/>
        </p:nvPicPr>
        <p:blipFill>
          <a:blip r:embed="rId3"/>
          <a:stretch>
            <a:fillRect/>
          </a:stretch>
        </p:blipFill>
        <p:spPr>
          <a:xfrm>
            <a:off x="4254935" y="260365"/>
            <a:ext cx="2822693" cy="1719221"/>
          </a:xfrm>
          <a:prstGeom prst="rect">
            <a:avLst/>
          </a:prstGeom>
        </p:spPr>
      </p:pic>
      <p:sp>
        <p:nvSpPr>
          <p:cNvPr id="7" name="Slide Number Placeholder 6"/>
          <p:cNvSpPr>
            <a:spLocks noGrp="1"/>
          </p:cNvSpPr>
          <p:nvPr>
            <p:ph type="sldNum" sz="quarter" idx="12"/>
          </p:nvPr>
        </p:nvSpPr>
        <p:spPr/>
        <p:txBody>
          <a:bodyPr/>
          <a:lstStyle/>
          <a:p>
            <a:fld id="{8843D58F-2DAB-1446-A47E-C34A82BC1FA1}" type="slidenum">
              <a:rPr lang="en-US" sz="900" smtClean="0">
                <a:latin typeface="Arial" panose="020B0604020202020204" pitchFamily="34" charset="0"/>
                <a:cs typeface="Arial" panose="020B0604020202020204" pitchFamily="34" charset="0"/>
              </a:rPr>
              <a:pPr/>
              <a:t>23</a:t>
            </a:fld>
            <a:endParaRPr lang="en-US" sz="9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7300410" y="5703355"/>
            <a:ext cx="1018120" cy="1018120"/>
          </a:xfrm>
          <a:prstGeom prst="rect">
            <a:avLst/>
          </a:prstGeom>
        </p:spPr>
      </p:pic>
    </p:spTree>
    <p:extLst>
      <p:ext uri="{BB962C8B-B14F-4D97-AF65-F5344CB8AC3E}">
        <p14:creationId xmlns:p14="http://schemas.microsoft.com/office/powerpoint/2010/main" xmlns="" val="2897669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24</a:t>
            </a:fld>
            <a:endParaRPr lang="en-US" dirty="0"/>
          </a:p>
        </p:txBody>
      </p:sp>
      <p:sp>
        <p:nvSpPr>
          <p:cNvPr id="5" name="Rectangle 2"/>
          <p:cNvSpPr>
            <a:spLocks noGrp="1" noChangeArrowheads="1"/>
          </p:cNvSpPr>
          <p:nvPr>
            <p:ph type="title"/>
          </p:nvPr>
        </p:nvSpPr>
        <p:spPr>
          <a:solidFill>
            <a:schemeClr val="accent6">
              <a:lumMod val="75000"/>
            </a:schemeClr>
          </a:solidFill>
        </p:spPr>
        <p:txBody>
          <a:bodyPr>
            <a:normAutofit/>
          </a:bodyPr>
          <a:lstStyle/>
          <a:p>
            <a:pPr eaLnBrk="1" hangingPunct="1"/>
            <a:r>
              <a:rPr lang="en-US" sz="2800" b="1" dirty="0" smtClean="0">
                <a:solidFill>
                  <a:srgbClr val="FFFFFE"/>
                </a:solidFill>
                <a:latin typeface="Arial" charset="0"/>
                <a:ea typeface="ＭＳ Ｐゴシック" charset="0"/>
                <a:cs typeface="ＭＳ Ｐゴシック" charset="0"/>
              </a:rPr>
              <a:t>2018/19 – 2020/21 FINANCIAL YEAR AND MEDIUM TERM ALLOCATION</a:t>
            </a:r>
            <a:endParaRPr lang="en-US" sz="2800" dirty="0">
              <a:solidFill>
                <a:srgbClr val="FFFFFE"/>
              </a:solidFill>
              <a:latin typeface="Arial" charset="0"/>
              <a:ea typeface="ＭＳ Ｐゴシック" charset="0"/>
              <a:cs typeface="ＭＳ Ｐゴシック" charset="0"/>
            </a:endParaRPr>
          </a:p>
        </p:txBody>
      </p:sp>
      <p:pic>
        <p:nvPicPr>
          <p:cNvPr id="8" name="Content Placeholder 7"/>
          <p:cNvPicPr>
            <a:picLocks noGrp="1" noChangeAspect="1"/>
          </p:cNvPicPr>
          <p:nvPr>
            <p:ph idx="1"/>
          </p:nvPr>
        </p:nvPicPr>
        <p:blipFill>
          <a:blip r:embed="rId2"/>
          <a:stretch>
            <a:fillRect/>
          </a:stretch>
        </p:blipFill>
        <p:spPr>
          <a:xfrm>
            <a:off x="457200" y="1856097"/>
            <a:ext cx="8229600" cy="4148918"/>
          </a:xfrm>
          <a:prstGeom prst="rect">
            <a:avLst/>
          </a:prstGeom>
        </p:spPr>
      </p:pic>
      <p:pic>
        <p:nvPicPr>
          <p:cNvPr id="6" name="Picture 5"/>
          <p:cNvPicPr>
            <a:picLocks noChangeAspect="1"/>
          </p:cNvPicPr>
          <p:nvPr/>
        </p:nvPicPr>
        <p:blipFill>
          <a:blip r:embed="rId3"/>
          <a:stretch>
            <a:fillRect/>
          </a:stretch>
        </p:blipFill>
        <p:spPr>
          <a:xfrm>
            <a:off x="7300410" y="6005015"/>
            <a:ext cx="1018120" cy="716460"/>
          </a:xfrm>
          <a:prstGeom prst="rect">
            <a:avLst/>
          </a:prstGeom>
        </p:spPr>
      </p:pic>
    </p:spTree>
    <p:extLst>
      <p:ext uri="{BB962C8B-B14F-4D97-AF65-F5344CB8AC3E}">
        <p14:creationId xmlns:p14="http://schemas.microsoft.com/office/powerpoint/2010/main" xmlns="" val="224066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chemeClr val="accent6">
              <a:lumMod val="75000"/>
            </a:schemeClr>
          </a:solidFill>
        </p:spPr>
        <p:txBody>
          <a:bodyPr>
            <a:normAutofit/>
          </a:bodyPr>
          <a:lstStyle/>
          <a:p>
            <a:pPr eaLnBrk="1" hangingPunct="1"/>
            <a:r>
              <a:rPr lang="en-US" sz="2800" b="1" dirty="0" smtClean="0">
                <a:solidFill>
                  <a:srgbClr val="FFFFFE"/>
                </a:solidFill>
                <a:latin typeface="Arial" charset="0"/>
                <a:ea typeface="ＭＳ Ｐゴシック" charset="0"/>
                <a:cs typeface="ＭＳ Ｐゴシック" charset="0"/>
              </a:rPr>
              <a:t>2018/19 – 2020/21 FINANCIAL YEAR AND MEDIUM TERM ALLOCATION</a:t>
            </a:r>
            <a:endParaRPr lang="en-US" sz="2800" dirty="0">
              <a:solidFill>
                <a:srgbClr val="FFFFFE"/>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B52DD7C-A99D-4B8D-B5CE-ABE7F9BC4629}" type="slidenum">
              <a:rPr lang="en-US" smtClean="0"/>
              <a:pPr>
                <a:defRPr/>
              </a:pPr>
              <a:t>25</a:t>
            </a:fld>
            <a:endParaRPr lang="en-US" dirty="0"/>
          </a:p>
        </p:txBody>
      </p:sp>
      <p:pic>
        <p:nvPicPr>
          <p:cNvPr id="5" name="Content Placeholder 4"/>
          <p:cNvPicPr>
            <a:picLocks noGrp="1" noChangeAspect="1"/>
          </p:cNvPicPr>
          <p:nvPr>
            <p:ph idx="1"/>
          </p:nvPr>
        </p:nvPicPr>
        <p:blipFill>
          <a:blip r:embed="rId2"/>
          <a:stretch>
            <a:fillRect/>
          </a:stretch>
        </p:blipFill>
        <p:spPr>
          <a:xfrm>
            <a:off x="457200" y="1678675"/>
            <a:ext cx="8004412" cy="3875964"/>
          </a:xfrm>
          <a:prstGeom prst="rect">
            <a:avLst/>
          </a:prstGeom>
        </p:spPr>
      </p:pic>
      <p:pic>
        <p:nvPicPr>
          <p:cNvPr id="6" name="Picture 5"/>
          <p:cNvPicPr>
            <a:picLocks noChangeAspect="1"/>
          </p:cNvPicPr>
          <p:nvPr/>
        </p:nvPicPr>
        <p:blipFill>
          <a:blip r:embed="rId3"/>
          <a:stretch>
            <a:fillRect/>
          </a:stretch>
        </p:blipFill>
        <p:spPr>
          <a:xfrm>
            <a:off x="7083188" y="5703355"/>
            <a:ext cx="1235342" cy="1018120"/>
          </a:xfrm>
          <a:prstGeom prst="rect">
            <a:avLst/>
          </a:prstGeom>
        </p:spPr>
      </p:pic>
    </p:spTree>
    <p:extLst>
      <p:ext uri="{BB962C8B-B14F-4D97-AF65-F5344CB8AC3E}">
        <p14:creationId xmlns:p14="http://schemas.microsoft.com/office/powerpoint/2010/main" xmlns="" val="25869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900" smtClean="0">
                <a:latin typeface="Arial" panose="020B0604020202020204" pitchFamily="34" charset="0"/>
                <a:cs typeface="Arial" panose="020B0604020202020204" pitchFamily="34" charset="0"/>
              </a:rPr>
              <a:pPr/>
              <a:t>26</a:t>
            </a:fld>
            <a:endParaRPr lang="en-US"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300410" y="5703355"/>
            <a:ext cx="1018120" cy="1018120"/>
          </a:xfrm>
          <a:prstGeom prst="rect">
            <a:avLst/>
          </a:prstGeom>
        </p:spPr>
      </p:pic>
      <p:sp>
        <p:nvSpPr>
          <p:cNvPr id="5" name="Rectangle 4"/>
          <p:cNvSpPr/>
          <p:nvPr/>
        </p:nvSpPr>
        <p:spPr>
          <a:xfrm>
            <a:off x="200436" y="1753286"/>
            <a:ext cx="8933310" cy="2769989"/>
          </a:xfrm>
          <a:prstGeom prst="rect">
            <a:avLst/>
          </a:prstGeom>
        </p:spPr>
        <p:txBody>
          <a:bodyPr wrap="square">
            <a:spAutoFit/>
          </a:bodyPr>
          <a:lstStyle/>
          <a:p>
            <a:endParaRPr lang="en-ZA" sz="3600" b="1" dirty="0" smtClean="0">
              <a:solidFill>
                <a:schemeClr val="accent6">
                  <a:lumMod val="75000"/>
                </a:schemeClr>
              </a:solidFill>
              <a:latin typeface="Arial" panose="020B0604020202020204" pitchFamily="34" charset="0"/>
              <a:cs typeface="Arial" panose="020B0604020202020204" pitchFamily="34" charset="0"/>
            </a:endParaRPr>
          </a:p>
          <a:p>
            <a:endParaRPr lang="en-ZA" sz="3600" b="1" dirty="0">
              <a:solidFill>
                <a:schemeClr val="accent6">
                  <a:lumMod val="75000"/>
                </a:schemeClr>
              </a:solidFill>
              <a:latin typeface="Arial" panose="020B0604020202020204" pitchFamily="34" charset="0"/>
              <a:cs typeface="Arial" panose="020B0604020202020204" pitchFamily="34" charset="0"/>
            </a:endParaRPr>
          </a:p>
          <a:p>
            <a:pPr algn="ctr"/>
            <a:r>
              <a:rPr lang="en-ZA" sz="6600" b="1" dirty="0" smtClean="0">
                <a:solidFill>
                  <a:schemeClr val="accent6">
                    <a:lumMod val="75000"/>
                  </a:schemeClr>
                </a:solidFill>
                <a:latin typeface="Arial" panose="020B0604020202020204" pitchFamily="34" charset="0"/>
                <a:cs typeface="Arial" panose="020B0604020202020204" pitchFamily="34" charset="0"/>
              </a:rPr>
              <a:t>REPRIORITISATION</a:t>
            </a:r>
          </a:p>
          <a:p>
            <a:endParaRPr lang="en-ZA" sz="3600" dirty="0"/>
          </a:p>
        </p:txBody>
      </p:sp>
    </p:spTree>
    <p:extLst>
      <p:ext uri="{BB962C8B-B14F-4D97-AF65-F5344CB8AC3E}">
        <p14:creationId xmlns:p14="http://schemas.microsoft.com/office/powerpoint/2010/main" xmlns="" val="3035159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701"/>
          </a:xfrm>
          <a:solidFill>
            <a:schemeClr val="accent6">
              <a:lumMod val="75000"/>
            </a:schemeClr>
          </a:solidFill>
        </p:spPr>
        <p:txBody>
          <a:bodyPr>
            <a:normAutofit fontScale="90000"/>
          </a:bodyPr>
          <a:lstStyle/>
          <a:p>
            <a:r>
              <a:rPr lang="en-ZA" sz="3600" b="1" dirty="0" smtClean="0">
                <a:solidFill>
                  <a:schemeClr val="bg1"/>
                </a:solidFill>
                <a:latin typeface="Arial" panose="020B0604020202020204" pitchFamily="34" charset="0"/>
                <a:cs typeface="Arial" panose="020B0604020202020204" pitchFamily="34" charset="0"/>
              </a:rPr>
              <a:t>REPRIORITISATION FOR 2018/19 MTEF</a:t>
            </a:r>
            <a:endParaRPr lang="en-ZA" sz="3600" b="1" dirty="0">
              <a:solidFill>
                <a:schemeClr val="bg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457200" y="1301858"/>
            <a:ext cx="8229600" cy="4819973"/>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7083188" y="6121831"/>
            <a:ext cx="1235342" cy="599644"/>
          </a:xfrm>
          <a:prstGeom prst="rect">
            <a:avLst/>
          </a:prstGeom>
        </p:spPr>
      </p:pic>
    </p:spTree>
    <p:extLst>
      <p:ext uri="{BB962C8B-B14F-4D97-AF65-F5344CB8AC3E}">
        <p14:creationId xmlns:p14="http://schemas.microsoft.com/office/powerpoint/2010/main" xmlns="" val="363994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ZA" b="1" dirty="0">
                <a:solidFill>
                  <a:schemeClr val="bg1"/>
                </a:solidFill>
                <a:latin typeface="Arial" panose="020B0604020202020204" pitchFamily="34" charset="0"/>
                <a:cs typeface="Arial" panose="020B0604020202020204" pitchFamily="34" charset="0"/>
              </a:rPr>
              <a:t>REPRIORITISATION</a:t>
            </a:r>
          </a:p>
        </p:txBody>
      </p:sp>
      <p:sp>
        <p:nvSpPr>
          <p:cNvPr id="3" name="Content Placeholder 2"/>
          <p:cNvSpPr>
            <a:spLocks noGrp="1"/>
          </p:cNvSpPr>
          <p:nvPr>
            <p:ph idx="1"/>
          </p:nvPr>
        </p:nvSpPr>
        <p:spPr>
          <a:xfrm>
            <a:off x="457200" y="1417638"/>
            <a:ext cx="8229600" cy="4532786"/>
          </a:xfrm>
        </p:spPr>
        <p:txBody>
          <a:bodyPr/>
          <a:lstStyle/>
          <a:p>
            <a:pPr algn="just"/>
            <a:r>
              <a:rPr lang="en-ZA" sz="3000" dirty="0" smtClean="0">
                <a:latin typeface="Arial" panose="020B0604020202020204" pitchFamily="34" charset="0"/>
                <a:cs typeface="Arial" panose="020B0604020202020204" pitchFamily="34" charset="0"/>
              </a:rPr>
              <a:t>An amount of R1.1 million, which was earmarked for the consultation and gazetting of the Audio Visual Bill, will be utilised to fund the Broadcasting Colloquium which will be hosted during the 2</a:t>
            </a:r>
            <a:r>
              <a:rPr lang="en-ZA" sz="3000" baseline="30000" dirty="0" smtClean="0">
                <a:latin typeface="Arial" panose="020B0604020202020204" pitchFamily="34" charset="0"/>
                <a:cs typeface="Arial" panose="020B0604020202020204" pitchFamily="34" charset="0"/>
              </a:rPr>
              <a:t>nd</a:t>
            </a:r>
            <a:r>
              <a:rPr lang="en-ZA" sz="3000" dirty="0" smtClean="0">
                <a:latin typeface="Arial" panose="020B0604020202020204" pitchFamily="34" charset="0"/>
                <a:cs typeface="Arial" panose="020B0604020202020204" pitchFamily="34" charset="0"/>
              </a:rPr>
              <a:t> Quarter.</a:t>
            </a:r>
          </a:p>
          <a:p>
            <a:pPr marL="0" indent="0" algn="just">
              <a:buNone/>
            </a:pPr>
            <a:r>
              <a:rPr lang="en-ZA" sz="3000" dirty="0" smtClean="0">
                <a:latin typeface="Arial" panose="020B0604020202020204" pitchFamily="34" charset="0"/>
                <a:cs typeface="Arial" panose="020B0604020202020204" pitchFamily="34" charset="0"/>
              </a:rPr>
              <a:t>Reprioritisation from Programme 3 to Programme 2:</a:t>
            </a:r>
            <a:endParaRPr lang="en-ZA" sz="3000" dirty="0">
              <a:latin typeface="Arial" panose="020B0604020202020204" pitchFamily="34" charset="0"/>
              <a:cs typeface="Arial" panose="020B0604020202020204" pitchFamily="34" charset="0"/>
            </a:endParaRPr>
          </a:p>
          <a:p>
            <a:pPr algn="just"/>
            <a:r>
              <a:rPr lang="en-ZA" sz="3000" dirty="0" smtClean="0">
                <a:latin typeface="Arial" panose="020B0604020202020204" pitchFamily="34" charset="0"/>
                <a:cs typeface="Arial" panose="020B0604020202020204" pitchFamily="34" charset="0"/>
              </a:rPr>
              <a:t>Media </a:t>
            </a:r>
            <a:r>
              <a:rPr lang="en-ZA" sz="3000" dirty="0">
                <a:latin typeface="Arial" panose="020B0604020202020204" pitchFamily="34" charset="0"/>
                <a:cs typeface="Arial" panose="020B0604020202020204" pitchFamily="34" charset="0"/>
              </a:rPr>
              <a:t>Policy </a:t>
            </a:r>
            <a:r>
              <a:rPr lang="en-ZA" sz="3000" dirty="0" smtClean="0">
                <a:latin typeface="Arial" panose="020B0604020202020204" pitchFamily="34" charset="0"/>
                <a:cs typeface="Arial" panose="020B0604020202020204" pitchFamily="34" charset="0"/>
              </a:rPr>
              <a:t>R837 thousand over MTEF (this a newly established unit).</a:t>
            </a:r>
            <a:endParaRPr lang="en-ZA" sz="3000" dirty="0">
              <a:latin typeface="Arial" panose="020B0604020202020204" pitchFamily="34" charset="0"/>
              <a:cs typeface="Arial" panose="020B0604020202020204" pitchFamily="34" charset="0"/>
            </a:endParaRPr>
          </a:p>
          <a:p>
            <a:endParaRPr lang="en-ZA" dirty="0">
              <a:solidFill>
                <a:srgbClr val="FF0000"/>
              </a:solidFill>
            </a:endParaRPr>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28</a:t>
            </a:fld>
            <a:endParaRPr lang="en-US" dirty="0"/>
          </a:p>
        </p:txBody>
      </p:sp>
      <p:pic>
        <p:nvPicPr>
          <p:cNvPr id="5" name="Picture 4"/>
          <p:cNvPicPr>
            <a:picLocks noChangeAspect="1"/>
          </p:cNvPicPr>
          <p:nvPr/>
        </p:nvPicPr>
        <p:blipFill>
          <a:blip r:embed="rId2"/>
          <a:stretch>
            <a:fillRect/>
          </a:stretch>
        </p:blipFill>
        <p:spPr>
          <a:xfrm>
            <a:off x="7137779" y="5950423"/>
            <a:ext cx="1180751" cy="771051"/>
          </a:xfrm>
          <a:prstGeom prst="rect">
            <a:avLst/>
          </a:prstGeom>
        </p:spPr>
      </p:pic>
    </p:spTree>
    <p:extLst>
      <p:ext uri="{BB962C8B-B14F-4D97-AF65-F5344CB8AC3E}">
        <p14:creationId xmlns:p14="http://schemas.microsoft.com/office/powerpoint/2010/main" xmlns="" val="158731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5"/>
          </a:xfrm>
        </p:spPr>
        <p:txBody>
          <a:bodyPr/>
          <a:lstStyle/>
          <a:p>
            <a:pPr marL="0" indent="0" algn="just">
              <a:buNone/>
            </a:pPr>
            <a:r>
              <a:rPr lang="en-ZA" dirty="0" smtClean="0">
                <a:latin typeface="Arial" panose="020B0604020202020204" pitchFamily="34" charset="0"/>
                <a:cs typeface="Arial" panose="020B0604020202020204" pitchFamily="34" charset="0"/>
              </a:rPr>
              <a:t>Following funds will be reprioritised from Programme 3 to Programme 1 over the MTEF Period:</a:t>
            </a:r>
          </a:p>
          <a:p>
            <a:pPr algn="just"/>
            <a:r>
              <a:rPr lang="en-ZA" dirty="0">
                <a:latin typeface="Arial" panose="020B0604020202020204" pitchFamily="34" charset="0"/>
                <a:cs typeface="Arial" panose="020B0604020202020204" pitchFamily="34" charset="0"/>
              </a:rPr>
              <a:t>Office space, infrastructure, security and cleaning – R5.319 million</a:t>
            </a:r>
          </a:p>
          <a:p>
            <a:pPr algn="just"/>
            <a:r>
              <a:rPr lang="en-ZA" dirty="0">
                <a:latin typeface="Arial" panose="020B0604020202020204" pitchFamily="34" charset="0"/>
                <a:cs typeface="Arial" panose="020B0604020202020204" pitchFamily="34" charset="0"/>
              </a:rPr>
              <a:t>WSP – </a:t>
            </a:r>
            <a:r>
              <a:rPr lang="en-ZA" dirty="0" smtClean="0">
                <a:latin typeface="Arial" panose="020B0604020202020204" pitchFamily="34" charset="0"/>
                <a:cs typeface="Arial" panose="020B0604020202020204" pitchFamily="34" charset="0"/>
              </a:rPr>
              <a:t>R1.679 million</a:t>
            </a:r>
          </a:p>
          <a:p>
            <a:pPr algn="just"/>
            <a:r>
              <a:rPr lang="en-ZA" dirty="0">
                <a:latin typeface="Arial" panose="020B0604020202020204" pitchFamily="34" charset="0"/>
                <a:cs typeface="Arial" panose="020B0604020202020204" pitchFamily="34" charset="0"/>
              </a:rPr>
              <a:t>Travelling and Subsistence (</a:t>
            </a:r>
            <a:r>
              <a:rPr lang="en-ZA" dirty="0" smtClean="0">
                <a:latin typeface="Arial" panose="020B0604020202020204" pitchFamily="34" charset="0"/>
                <a:cs typeface="Arial" panose="020B0604020202020204" pitchFamily="34" charset="0"/>
              </a:rPr>
              <a:t>Ministry + Departmental Management) </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R3.427 </a:t>
            </a:r>
            <a:r>
              <a:rPr lang="en-ZA" dirty="0">
                <a:latin typeface="Arial" panose="020B0604020202020204" pitchFamily="34" charset="0"/>
                <a:cs typeface="Arial" panose="020B0604020202020204" pitchFamily="34" charset="0"/>
              </a:rPr>
              <a:t>million</a:t>
            </a:r>
          </a:p>
          <a:p>
            <a:pPr algn="just"/>
            <a:endParaRPr lang="en-ZA" dirty="0">
              <a:solidFill>
                <a:srgbClr val="FF0000"/>
              </a:solidFill>
              <a:latin typeface="Arial" panose="020B0604020202020204" pitchFamily="34" charset="0"/>
              <a:cs typeface="Arial" panose="020B0604020202020204" pitchFamily="34" charset="0"/>
            </a:endParaRPr>
          </a:p>
          <a:p>
            <a:endParaRPr lang="en-ZA" dirty="0" smtClean="0"/>
          </a:p>
          <a:p>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29</a:t>
            </a:fld>
            <a:endParaRPr lang="en-US" dirty="0"/>
          </a:p>
        </p:txBody>
      </p:sp>
      <p:sp>
        <p:nvSpPr>
          <p:cNvPr id="5" name="Title 1"/>
          <p:cNvSpPr>
            <a:spLocks noGrp="1"/>
          </p:cNvSpPr>
          <p:nvPr>
            <p:ph type="title"/>
          </p:nvPr>
        </p:nvSpPr>
        <p:spPr>
          <a:solidFill>
            <a:schemeClr val="accent6">
              <a:lumMod val="75000"/>
            </a:schemeClr>
          </a:solidFill>
        </p:spPr>
        <p:txBody>
          <a:bodyPr/>
          <a:lstStyle/>
          <a:p>
            <a:r>
              <a:rPr lang="en-ZA" b="1" dirty="0">
                <a:solidFill>
                  <a:schemeClr val="bg1"/>
                </a:solidFill>
                <a:latin typeface="Arial" panose="020B0604020202020204" pitchFamily="34" charset="0"/>
                <a:cs typeface="Arial" panose="020B0604020202020204" pitchFamily="34" charset="0"/>
              </a:rPr>
              <a:t>REPRIORITISATION</a:t>
            </a:r>
          </a:p>
        </p:txBody>
      </p:sp>
      <p:pic>
        <p:nvPicPr>
          <p:cNvPr id="6" name="Picture 5"/>
          <p:cNvPicPr>
            <a:picLocks noChangeAspect="1"/>
          </p:cNvPicPr>
          <p:nvPr/>
        </p:nvPicPr>
        <p:blipFill>
          <a:blip r:embed="rId2"/>
          <a:stretch>
            <a:fillRect/>
          </a:stretch>
        </p:blipFill>
        <p:spPr>
          <a:xfrm>
            <a:off x="7096836" y="6126163"/>
            <a:ext cx="1221694" cy="595312"/>
          </a:xfrm>
          <a:prstGeom prst="rect">
            <a:avLst/>
          </a:prstGeom>
        </p:spPr>
      </p:pic>
    </p:spTree>
    <p:extLst>
      <p:ext uri="{BB962C8B-B14F-4D97-AF65-F5344CB8AC3E}">
        <p14:creationId xmlns:p14="http://schemas.microsoft.com/office/powerpoint/2010/main" xmlns="" val="354522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610" y="1068977"/>
            <a:ext cx="8660025" cy="5400062"/>
          </a:xfrm>
        </p:spPr>
        <p:txBody>
          <a:bodyPr/>
          <a:lstStyle/>
          <a:p>
            <a:r>
              <a:rPr lang="en-ZA" sz="2400" dirty="0">
                <a:latin typeface="Arial" panose="020B0604020202020204" pitchFamily="34" charset="0"/>
                <a:cs typeface="Arial" panose="020B0604020202020204" pitchFamily="34" charset="0"/>
              </a:rPr>
              <a:t>The Department of Communications tabled its 2018/19 – 2020/21 Annual Performance </a:t>
            </a:r>
            <a:r>
              <a:rPr lang="en-ZA" sz="2400" dirty="0" smtClean="0">
                <a:latin typeface="Arial" panose="020B0604020202020204" pitchFamily="34" charset="0"/>
                <a:cs typeface="Arial" panose="020B0604020202020204" pitchFamily="34" charset="0"/>
              </a:rPr>
              <a:t>Plan(APP) </a:t>
            </a:r>
            <a:r>
              <a:rPr lang="en-ZA" sz="2400" dirty="0">
                <a:latin typeface="Arial" panose="020B0604020202020204" pitchFamily="34" charset="0"/>
                <a:cs typeface="Arial" panose="020B0604020202020204" pitchFamily="34" charset="0"/>
              </a:rPr>
              <a:t>on 15 March 2018. </a:t>
            </a:r>
            <a:endParaRPr lang="en-ZA" sz="2400" dirty="0" smtClean="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An assessment of </a:t>
            </a:r>
            <a:r>
              <a:rPr lang="en-ZA" sz="2400" dirty="0">
                <a:latin typeface="Arial" panose="020B0604020202020204" pitchFamily="34" charset="0"/>
                <a:cs typeface="Arial" panose="020B0604020202020204" pitchFamily="34" charset="0"/>
              </a:rPr>
              <a:t>a number of </a:t>
            </a:r>
            <a:r>
              <a:rPr lang="en-ZA" sz="2400" dirty="0" smtClean="0">
                <a:latin typeface="Arial" panose="020B0604020202020204" pitchFamily="34" charset="0"/>
                <a:cs typeface="Arial" panose="020B0604020202020204" pitchFamily="34" charset="0"/>
              </a:rPr>
              <a:t>critical programmes </a:t>
            </a:r>
            <a:r>
              <a:rPr lang="en-ZA" sz="2400" dirty="0">
                <a:latin typeface="Arial" panose="020B0604020202020204" pitchFamily="34" charset="0"/>
                <a:cs typeface="Arial" panose="020B0604020202020204" pitchFamily="34" charset="0"/>
              </a:rPr>
              <a:t>that the department is responsible for </a:t>
            </a:r>
            <a:r>
              <a:rPr lang="en-ZA" sz="2400" dirty="0" smtClean="0">
                <a:latin typeface="Arial" panose="020B0604020202020204" pitchFamily="34" charset="0"/>
                <a:cs typeface="Arial" panose="020B0604020202020204" pitchFamily="34" charset="0"/>
              </a:rPr>
              <a:t>implementing, was undertaken in May 2018,  revealing the inevitable need for </a:t>
            </a:r>
            <a:r>
              <a:rPr lang="en-ZA" sz="2400" dirty="0">
                <a:latin typeface="Arial" panose="020B0604020202020204" pitchFamily="34" charset="0"/>
                <a:cs typeface="Arial" panose="020B0604020202020204" pitchFamily="34" charset="0"/>
              </a:rPr>
              <a:t>amendment of the 2018/19 – </a:t>
            </a:r>
            <a:r>
              <a:rPr lang="en-ZA" sz="2400" dirty="0" smtClean="0">
                <a:latin typeface="Arial" panose="020B0604020202020204" pitchFamily="34" charset="0"/>
                <a:cs typeface="Arial" panose="020B0604020202020204" pitchFamily="34" charset="0"/>
              </a:rPr>
              <a:t>2020/21 APP </a:t>
            </a:r>
            <a:r>
              <a:rPr lang="en-ZA" sz="2400" dirty="0">
                <a:latin typeface="Arial" panose="020B0604020202020204" pitchFamily="34" charset="0"/>
                <a:cs typeface="Arial" panose="020B0604020202020204" pitchFamily="34" charset="0"/>
              </a:rPr>
              <a:t>initially submitted to Parliament</a:t>
            </a:r>
            <a:r>
              <a:rPr lang="en-ZA" sz="2400" dirty="0" smtClean="0">
                <a:latin typeface="Arial" panose="020B0604020202020204" pitchFamily="34" charset="0"/>
                <a:cs typeface="Arial" panose="020B0604020202020204" pitchFamily="34" charset="0"/>
              </a:rPr>
              <a:t>.</a:t>
            </a:r>
          </a:p>
          <a:p>
            <a:pPr marL="0" indent="0" algn="just">
              <a:buNone/>
            </a:pPr>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The </a:t>
            </a:r>
            <a:r>
              <a:rPr lang="en-ZA" sz="2400" dirty="0" smtClean="0">
                <a:latin typeface="Arial" panose="020B0604020202020204" pitchFamily="34" charset="0"/>
                <a:cs typeface="Arial" panose="020B0604020202020204" pitchFamily="34" charset="0"/>
              </a:rPr>
              <a:t>2018/19 – 2020/21 APP amendments were on : </a:t>
            </a:r>
          </a:p>
          <a:p>
            <a:pPr lvl="1"/>
            <a:r>
              <a:rPr lang="en-ZA" sz="2400"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Getting Digital Terrestrial Television (DTT) back on track by </a:t>
            </a:r>
            <a:r>
              <a:rPr lang="en-ZA" sz="2000" dirty="0" smtClean="0">
                <a:latin typeface="Arial" panose="020B0604020202020204" pitchFamily="34" charset="0"/>
                <a:cs typeface="Arial" panose="020B0604020202020204" pitchFamily="34" charset="0"/>
              </a:rPr>
              <a:t>	reviewing </a:t>
            </a:r>
            <a:r>
              <a:rPr lang="en-ZA" sz="2000" dirty="0">
                <a:latin typeface="Arial" panose="020B0604020202020204" pitchFamily="34" charset="0"/>
                <a:cs typeface="Arial" panose="020B0604020202020204" pitchFamily="34" charset="0"/>
              </a:rPr>
              <a:t>the current delivery model, </a:t>
            </a:r>
          </a:p>
          <a:p>
            <a:pPr lvl="1"/>
            <a:r>
              <a:rPr lang="en-ZA" sz="2000" dirty="0">
                <a:latin typeface="Arial" panose="020B0604020202020204" pitchFamily="34" charset="0"/>
                <a:cs typeface="Arial" panose="020B0604020202020204" pitchFamily="34" charset="0"/>
              </a:rPr>
              <a:t>Creating a new vision for broadcasting; and</a:t>
            </a:r>
          </a:p>
          <a:p>
            <a:pPr lvl="1"/>
            <a:r>
              <a:rPr lang="en-ZA" sz="2000" dirty="0">
                <a:latin typeface="Arial" panose="020B0604020202020204" pitchFamily="34" charset="0"/>
                <a:cs typeface="Arial" panose="020B0604020202020204" pitchFamily="34" charset="0"/>
              </a:rPr>
              <a:t>Stabilizing our entities, particularly the SABC and the MDDA. </a:t>
            </a:r>
          </a:p>
          <a:p>
            <a:endParaRPr lang="en-ZA" dirty="0"/>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3</a:t>
            </a:fld>
            <a:endParaRPr lang="en-US" dirty="0"/>
          </a:p>
        </p:txBody>
      </p:sp>
      <p:sp>
        <p:nvSpPr>
          <p:cNvPr id="5" name="Title 1"/>
          <p:cNvSpPr>
            <a:spLocks noGrp="1"/>
          </p:cNvSpPr>
          <p:nvPr>
            <p:ph type="title"/>
          </p:nvPr>
        </p:nvSpPr>
        <p:spPr>
          <a:xfrm>
            <a:off x="265611" y="65633"/>
            <a:ext cx="8229600" cy="674596"/>
          </a:xfrm>
        </p:spPr>
        <p:style>
          <a:lnRef idx="0">
            <a:scrgbClr r="0" g="0" b="0"/>
          </a:lnRef>
          <a:fillRef idx="1003">
            <a:schemeClr val="lt1"/>
          </a:fillRef>
          <a:effectRef idx="0">
            <a:scrgbClr r="0" g="0" b="0"/>
          </a:effectRef>
          <a:fontRef idx="major"/>
        </p:style>
        <p:txBody>
          <a:bodyPr>
            <a:noAutofit/>
          </a:bodyPr>
          <a:lstStyle/>
          <a:p>
            <a:pPr>
              <a:lnSpc>
                <a:spcPct val="150000"/>
              </a:lnSpc>
            </a:pPr>
            <a:r>
              <a:rPr lang="en-US" sz="3600" b="1" dirty="0" smtClean="0">
                <a:solidFill>
                  <a:schemeClr val="accent6">
                    <a:lumMod val="75000"/>
                  </a:schemeClr>
                </a:solidFill>
                <a:latin typeface="Arial" panose="020B0604020202020204" pitchFamily="34" charset="0"/>
                <a:cs typeface="Arial" panose="020B0604020202020204" pitchFamily="34" charset="0"/>
              </a:rPr>
              <a:t>INTRODUCTION </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1076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ZA" sz="3600" dirty="0" smtClean="0">
                <a:latin typeface="Arial" panose="020B0604020202020204" pitchFamily="34" charset="0"/>
                <a:cs typeface="Arial" panose="020B0604020202020204" pitchFamily="34" charset="0"/>
              </a:rPr>
              <a:t>R2.510 million </a:t>
            </a:r>
            <a:r>
              <a:rPr lang="en-ZA" sz="3600" dirty="0">
                <a:latin typeface="Arial" panose="020B0604020202020204" pitchFamily="34" charset="0"/>
                <a:cs typeface="Arial" panose="020B0604020202020204" pitchFamily="34" charset="0"/>
              </a:rPr>
              <a:t>will be reprioritised from Programme 3 to Programme 1: Internal Audit Section and External Audit Fees </a:t>
            </a:r>
            <a:r>
              <a:rPr lang="en-ZA" sz="3600" dirty="0" smtClean="0">
                <a:latin typeface="Arial" panose="020B0604020202020204" pitchFamily="34" charset="0"/>
                <a:cs typeface="Arial" panose="020B0604020202020204" pitchFamily="34" charset="0"/>
              </a:rPr>
              <a:t>(this a newly established Unit).</a:t>
            </a:r>
            <a:endParaRPr lang="en-ZA" sz="3600" dirty="0">
              <a:latin typeface="Arial" panose="020B0604020202020204" pitchFamily="34" charset="0"/>
              <a:cs typeface="Arial" panose="020B0604020202020204" pitchFamily="34" charset="0"/>
            </a:endParaRPr>
          </a:p>
          <a:p>
            <a:pPr algn="just"/>
            <a:endParaRPr lang="en-ZA" sz="3600" dirty="0" smtClean="0">
              <a:solidFill>
                <a:srgbClr val="FF0000"/>
              </a:solidFill>
              <a:latin typeface="Arial" panose="020B0604020202020204" pitchFamily="34" charset="0"/>
              <a:cs typeface="Arial" panose="020B0604020202020204" pitchFamily="34" charset="0"/>
            </a:endParaRPr>
          </a:p>
          <a:p>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30</a:t>
            </a:fld>
            <a:endParaRPr lang="en-US" dirty="0"/>
          </a:p>
        </p:txBody>
      </p:sp>
      <p:sp>
        <p:nvSpPr>
          <p:cNvPr id="5" name="Title 1"/>
          <p:cNvSpPr>
            <a:spLocks noGrp="1"/>
          </p:cNvSpPr>
          <p:nvPr>
            <p:ph type="title"/>
          </p:nvPr>
        </p:nvSpPr>
        <p:spPr>
          <a:solidFill>
            <a:schemeClr val="accent6">
              <a:lumMod val="75000"/>
            </a:schemeClr>
          </a:solidFill>
        </p:spPr>
        <p:txBody>
          <a:bodyPr/>
          <a:lstStyle/>
          <a:p>
            <a:r>
              <a:rPr lang="en-ZA" b="1" dirty="0">
                <a:solidFill>
                  <a:schemeClr val="bg1"/>
                </a:solidFill>
                <a:latin typeface="Arial" panose="020B0604020202020204" pitchFamily="34" charset="0"/>
                <a:cs typeface="Arial" panose="020B0604020202020204" pitchFamily="34" charset="0"/>
              </a:rPr>
              <a:t>REPRIORITISATION</a:t>
            </a:r>
          </a:p>
        </p:txBody>
      </p:sp>
      <p:pic>
        <p:nvPicPr>
          <p:cNvPr id="6" name="Picture 5"/>
          <p:cNvPicPr>
            <a:picLocks noChangeAspect="1"/>
          </p:cNvPicPr>
          <p:nvPr/>
        </p:nvPicPr>
        <p:blipFill>
          <a:blip r:embed="rId2"/>
          <a:stretch>
            <a:fillRect/>
          </a:stretch>
        </p:blipFill>
        <p:spPr>
          <a:xfrm>
            <a:off x="7110484" y="5854889"/>
            <a:ext cx="1208046" cy="866585"/>
          </a:xfrm>
          <a:prstGeom prst="rect">
            <a:avLst/>
          </a:prstGeom>
        </p:spPr>
      </p:pic>
    </p:spTree>
    <p:extLst>
      <p:ext uri="{BB962C8B-B14F-4D97-AF65-F5344CB8AC3E}">
        <p14:creationId xmlns:p14="http://schemas.microsoft.com/office/powerpoint/2010/main" xmlns="" val="421265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ZA" sz="4000" dirty="0" smtClean="0">
                <a:latin typeface="Arial" panose="020B0604020202020204" pitchFamily="34" charset="0"/>
                <a:cs typeface="Arial" panose="020B0604020202020204" pitchFamily="34" charset="0"/>
              </a:rPr>
              <a:t>Reprioritisation within Programme 3 over the MTEF Period:</a:t>
            </a:r>
          </a:p>
          <a:p>
            <a:pPr algn="just"/>
            <a:r>
              <a:rPr lang="en-ZA" sz="4000" dirty="0" smtClean="0">
                <a:latin typeface="Arial" panose="020B0604020202020204" pitchFamily="34" charset="0"/>
                <a:cs typeface="Arial" panose="020B0604020202020204" pitchFamily="34" charset="0"/>
              </a:rPr>
              <a:t>SMME development – R2.705 million</a:t>
            </a:r>
          </a:p>
          <a:p>
            <a:pPr algn="just"/>
            <a:r>
              <a:rPr lang="en-ZA" sz="4000" dirty="0" smtClean="0">
                <a:latin typeface="Arial" panose="020B0604020202020204" pitchFamily="34" charset="0"/>
                <a:cs typeface="Arial" panose="020B0604020202020204" pitchFamily="34" charset="0"/>
              </a:rPr>
              <a:t>Local content development – R2.705 million</a:t>
            </a:r>
            <a:endParaRPr lang="en-ZA"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31</a:t>
            </a:fld>
            <a:endParaRPr lang="en-US" dirty="0"/>
          </a:p>
        </p:txBody>
      </p:sp>
      <p:sp>
        <p:nvSpPr>
          <p:cNvPr id="5" name="Title 1"/>
          <p:cNvSpPr>
            <a:spLocks noGrp="1"/>
          </p:cNvSpPr>
          <p:nvPr>
            <p:ph type="title"/>
          </p:nvPr>
        </p:nvSpPr>
        <p:spPr>
          <a:solidFill>
            <a:schemeClr val="accent6">
              <a:lumMod val="75000"/>
            </a:schemeClr>
          </a:solidFill>
        </p:spPr>
        <p:txBody>
          <a:bodyPr/>
          <a:lstStyle/>
          <a:p>
            <a:r>
              <a:rPr lang="en-ZA" b="1" dirty="0">
                <a:solidFill>
                  <a:schemeClr val="bg1"/>
                </a:solidFill>
                <a:latin typeface="Arial" panose="020B0604020202020204" pitchFamily="34" charset="0"/>
                <a:cs typeface="Arial" panose="020B0604020202020204" pitchFamily="34" charset="0"/>
              </a:rPr>
              <a:t>REPRIORITISATION</a:t>
            </a:r>
          </a:p>
        </p:txBody>
      </p:sp>
      <p:pic>
        <p:nvPicPr>
          <p:cNvPr id="6" name="Picture 5"/>
          <p:cNvPicPr>
            <a:picLocks noChangeAspect="1"/>
          </p:cNvPicPr>
          <p:nvPr/>
        </p:nvPicPr>
        <p:blipFill>
          <a:blip r:embed="rId2"/>
          <a:stretch>
            <a:fillRect/>
          </a:stretch>
        </p:blipFill>
        <p:spPr>
          <a:xfrm>
            <a:off x="6864824" y="5909481"/>
            <a:ext cx="1453706" cy="811994"/>
          </a:xfrm>
          <a:prstGeom prst="rect">
            <a:avLst/>
          </a:prstGeom>
        </p:spPr>
      </p:pic>
    </p:spTree>
    <p:extLst>
      <p:ext uri="{BB962C8B-B14F-4D97-AF65-F5344CB8AC3E}">
        <p14:creationId xmlns:p14="http://schemas.microsoft.com/office/powerpoint/2010/main" xmlns="" val="379071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900" smtClean="0">
                <a:latin typeface="Arial" panose="020B0604020202020204" pitchFamily="34" charset="0"/>
                <a:cs typeface="Arial" panose="020B0604020202020204" pitchFamily="34" charset="0"/>
              </a:rPr>
              <a:pPr/>
              <a:t>32</a:t>
            </a:fld>
            <a:endParaRPr lang="en-US"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300410" y="5703355"/>
            <a:ext cx="1018120" cy="1018120"/>
          </a:xfrm>
          <a:prstGeom prst="rect">
            <a:avLst/>
          </a:prstGeom>
        </p:spPr>
      </p:pic>
      <p:sp>
        <p:nvSpPr>
          <p:cNvPr id="5" name="Rectangle 4"/>
          <p:cNvSpPr/>
          <p:nvPr/>
        </p:nvSpPr>
        <p:spPr>
          <a:xfrm>
            <a:off x="200436" y="1753286"/>
            <a:ext cx="8933310" cy="2585323"/>
          </a:xfrm>
          <a:prstGeom prst="rect">
            <a:avLst/>
          </a:prstGeom>
        </p:spPr>
        <p:txBody>
          <a:bodyPr wrap="square">
            <a:spAutoFit/>
          </a:bodyPr>
          <a:lstStyle/>
          <a:p>
            <a:endParaRPr lang="en-ZA" sz="3600" b="1" dirty="0" smtClean="0">
              <a:solidFill>
                <a:schemeClr val="accent6">
                  <a:lumMod val="75000"/>
                </a:schemeClr>
              </a:solidFill>
              <a:latin typeface="Arial" panose="020B0604020202020204" pitchFamily="34" charset="0"/>
              <a:cs typeface="Arial" panose="020B0604020202020204" pitchFamily="34" charset="0"/>
            </a:endParaRPr>
          </a:p>
          <a:p>
            <a:endParaRPr lang="en-ZA" sz="3600" b="1" dirty="0">
              <a:solidFill>
                <a:schemeClr val="accent6">
                  <a:lumMod val="75000"/>
                </a:schemeClr>
              </a:solidFill>
              <a:latin typeface="Arial" panose="020B0604020202020204" pitchFamily="34" charset="0"/>
              <a:cs typeface="Arial" panose="020B0604020202020204" pitchFamily="34" charset="0"/>
            </a:endParaRPr>
          </a:p>
          <a:p>
            <a:pPr lvl="0" algn="ctr">
              <a:lnSpc>
                <a:spcPct val="150000"/>
              </a:lnSpc>
            </a:pPr>
            <a:r>
              <a:rPr lang="en-US" sz="3200" b="1" dirty="0">
                <a:solidFill>
                  <a:srgbClr val="F79646">
                    <a:lumMod val="75000"/>
                  </a:srgbClr>
                </a:solidFill>
                <a:latin typeface="Arial" panose="020B0604020202020204" pitchFamily="34" charset="0"/>
                <a:ea typeface="+mj-ea"/>
                <a:cs typeface="Arial" panose="020B0604020202020204" pitchFamily="34" charset="0"/>
              </a:rPr>
              <a:t>PERSONNEL INFORMATION</a:t>
            </a:r>
          </a:p>
          <a:p>
            <a:pPr algn="ctr"/>
            <a:endParaRPr lang="en-ZA" sz="3600" dirty="0"/>
          </a:p>
        </p:txBody>
      </p:sp>
    </p:spTree>
    <p:extLst>
      <p:ext uri="{BB962C8B-B14F-4D97-AF65-F5344CB8AC3E}">
        <p14:creationId xmlns:p14="http://schemas.microsoft.com/office/powerpoint/2010/main" xmlns="" val="493909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52DD7C-A99D-4B8D-B5CE-ABE7F9BC4629}" type="slidenum">
              <a:rPr lang="en-US" smtClean="0"/>
              <a:pPr>
                <a:defRPr/>
              </a:pPr>
              <a:t>33</a:t>
            </a:fld>
            <a:endParaRPr lang="en-US" dirty="0"/>
          </a:p>
        </p:txBody>
      </p:sp>
      <p:sp>
        <p:nvSpPr>
          <p:cNvPr id="7" name="Rectangle 1"/>
          <p:cNvSpPr>
            <a:spLocks noChangeArrowheads="1"/>
          </p:cNvSpPr>
          <p:nvPr/>
        </p:nvSpPr>
        <p:spPr bwMode="auto">
          <a:xfrm>
            <a:off x="-1898049" y="0"/>
            <a:ext cx="1300941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sp>
        <p:nvSpPr>
          <p:cNvPr id="3" name="Content Placeholder 2"/>
          <p:cNvSpPr>
            <a:spLocks noGrp="1"/>
          </p:cNvSpPr>
          <p:nvPr>
            <p:ph idx="1"/>
          </p:nvPr>
        </p:nvSpPr>
        <p:spPr>
          <a:xfrm>
            <a:off x="457200" y="1323833"/>
            <a:ext cx="8229600" cy="5032517"/>
          </a:xfrm>
        </p:spPr>
        <p:txBody>
          <a:bodyPr/>
          <a:lstStyle/>
          <a:p>
            <a:pPr algn="just"/>
            <a:r>
              <a:rPr lang="en-ZA" sz="2800" dirty="0" smtClean="0">
                <a:latin typeface="Arial" panose="020B0604020202020204" pitchFamily="34" charset="0"/>
                <a:cs typeface="Arial" panose="020B0604020202020204" pitchFamily="34" charset="0"/>
              </a:rPr>
              <a:t>Total number of posts filled is 88 (73 Permanent and 15 Contract positions.)</a:t>
            </a:r>
          </a:p>
          <a:p>
            <a:pPr algn="just"/>
            <a:r>
              <a:rPr lang="en-ZA" sz="2800" dirty="0" smtClean="0">
                <a:latin typeface="Arial" panose="020B0604020202020204" pitchFamily="34" charset="0"/>
                <a:cs typeface="Arial" panose="020B0604020202020204" pitchFamily="34" charset="0"/>
              </a:rPr>
              <a:t>Out of 15 contracts, 10 is under Administration, 5 is under Programme 3 Industry Research and Analysis. </a:t>
            </a:r>
          </a:p>
          <a:p>
            <a:pPr algn="just"/>
            <a:r>
              <a:rPr lang="en-ZA" sz="2800" dirty="0" smtClean="0">
                <a:latin typeface="Arial" panose="020B0604020202020204" pitchFamily="34" charset="0"/>
                <a:cs typeface="Arial" panose="020B0604020202020204" pitchFamily="34" charset="0"/>
              </a:rPr>
              <a:t>Total number of funded vacant posts is </a:t>
            </a:r>
            <a:r>
              <a:rPr lang="en-ZA" sz="2800" dirty="0">
                <a:latin typeface="Arial" panose="020B0604020202020204" pitchFamily="34" charset="0"/>
                <a:cs typeface="Arial" panose="020B0604020202020204" pitchFamily="34" charset="0"/>
              </a:rPr>
              <a:t>6</a:t>
            </a:r>
            <a:r>
              <a:rPr lang="en-ZA" sz="28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n-ZA" sz="2800" dirty="0" smtClean="0">
                <a:latin typeface="Arial" panose="020B0604020202020204" pitchFamily="34" charset="0"/>
                <a:cs typeface="Arial" panose="020B0604020202020204" pitchFamily="34" charset="0"/>
              </a:rPr>
              <a:t>1 post for Director General;</a:t>
            </a:r>
          </a:p>
          <a:p>
            <a:pPr algn="just">
              <a:buFont typeface="Wingdings" panose="05000000000000000000" pitchFamily="2" charset="2"/>
              <a:buChar char="ü"/>
            </a:pPr>
            <a:r>
              <a:rPr lang="en-ZA" sz="2800" dirty="0" smtClean="0">
                <a:latin typeface="Arial" panose="020B0604020202020204" pitchFamily="34" charset="0"/>
                <a:cs typeface="Arial" panose="020B0604020202020204" pitchFamily="34" charset="0"/>
              </a:rPr>
              <a:t>3  Personal Assistants posts;</a:t>
            </a:r>
          </a:p>
          <a:p>
            <a:pPr algn="just">
              <a:buFont typeface="Wingdings" panose="05000000000000000000" pitchFamily="2" charset="2"/>
              <a:buChar char="ü"/>
            </a:pPr>
            <a:r>
              <a:rPr lang="en-ZA" sz="2800" dirty="0">
                <a:latin typeface="Arial" panose="020B0604020202020204" pitchFamily="34" charset="0"/>
                <a:cs typeface="Arial" panose="020B0604020202020204" pitchFamily="34" charset="0"/>
              </a:rPr>
              <a:t>1</a:t>
            </a:r>
            <a:r>
              <a:rPr lang="en-ZA" sz="2800" dirty="0" smtClean="0">
                <a:latin typeface="Arial" panose="020B0604020202020204" pitchFamily="34" charset="0"/>
                <a:cs typeface="Arial" panose="020B0604020202020204" pitchFamily="34" charset="0"/>
              </a:rPr>
              <a:t>  Senior Admin Officer post ;</a:t>
            </a:r>
          </a:p>
          <a:p>
            <a:pPr algn="just">
              <a:buFont typeface="Wingdings" panose="05000000000000000000" pitchFamily="2" charset="2"/>
              <a:buChar char="ü"/>
            </a:pPr>
            <a:r>
              <a:rPr lang="en-ZA" sz="2800" dirty="0" smtClean="0">
                <a:latin typeface="Arial" panose="020B0604020202020204" pitchFamily="34" charset="0"/>
                <a:cs typeface="Arial" panose="020B0604020202020204" pitchFamily="34" charset="0"/>
              </a:rPr>
              <a:t>1 Senior State Accountant: Budget post.</a:t>
            </a:r>
          </a:p>
        </p:txBody>
      </p:sp>
      <p:sp>
        <p:nvSpPr>
          <p:cNvPr id="8" name="Title 1"/>
          <p:cNvSpPr txBox="1">
            <a:spLocks/>
          </p:cNvSpPr>
          <p:nvPr/>
        </p:nvSpPr>
        <p:spPr bwMode="auto">
          <a:xfrm>
            <a:off x="164812" y="167185"/>
            <a:ext cx="8814375" cy="1061114"/>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1"/>
          </a:fillRef>
          <a:effectRef idx="0">
            <a:scrgbClr r="0" g="0" b="0"/>
          </a:effectRef>
          <a:fontRef idx="major"/>
        </p:style>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mj-lt"/>
                <a:ea typeface="+mj-ea"/>
                <a:cs typeface="+mj-cs"/>
              </a:defRPr>
            </a:lvl2pPr>
            <a:lvl3pPr algn="ctr" defTabSz="457200" rtl="0" eaLnBrk="0" fontAlgn="base" hangingPunct="0">
              <a:spcBef>
                <a:spcPct val="0"/>
              </a:spcBef>
              <a:spcAft>
                <a:spcPct val="0"/>
              </a:spcAft>
              <a:defRPr sz="4400">
                <a:solidFill>
                  <a:schemeClr val="tx1"/>
                </a:solidFill>
                <a:latin typeface="+mj-lt"/>
                <a:ea typeface="+mj-ea"/>
                <a:cs typeface="+mj-cs"/>
              </a:defRPr>
            </a:lvl3pPr>
            <a:lvl4pPr algn="ctr" defTabSz="457200" rtl="0" eaLnBrk="0" fontAlgn="base" hangingPunct="0">
              <a:spcBef>
                <a:spcPct val="0"/>
              </a:spcBef>
              <a:spcAft>
                <a:spcPct val="0"/>
              </a:spcAft>
              <a:defRPr sz="4400">
                <a:solidFill>
                  <a:schemeClr val="tx1"/>
                </a:solidFill>
                <a:latin typeface="+mj-lt"/>
                <a:ea typeface="+mj-ea"/>
                <a:cs typeface="+mj-cs"/>
              </a:defRPr>
            </a:lvl4pPr>
            <a:lvl5pPr algn="ctr" defTabSz="457200" rtl="0" eaLnBrk="0" fontAlgn="base" hangingPunct="0">
              <a:spcBef>
                <a:spcPct val="0"/>
              </a:spcBef>
              <a:spcAft>
                <a:spcPct val="0"/>
              </a:spcAft>
              <a:defRPr sz="4400">
                <a:solidFill>
                  <a:schemeClr val="tx1"/>
                </a:solidFill>
                <a:latin typeface="+mj-lt"/>
                <a:ea typeface="+mj-ea"/>
                <a:cs typeface="+mj-cs"/>
              </a:defRPr>
            </a:lvl5pPr>
            <a:lvl6pPr marL="457200" algn="ctr" defTabSz="457200" rtl="0" fontAlgn="base">
              <a:spcBef>
                <a:spcPct val="0"/>
              </a:spcBef>
              <a:spcAft>
                <a:spcPct val="0"/>
              </a:spcAft>
              <a:defRPr sz="4400">
                <a:solidFill>
                  <a:schemeClr val="tx1"/>
                </a:solidFill>
                <a:latin typeface="+mj-lt"/>
                <a:ea typeface="+mj-ea"/>
                <a:cs typeface="+mj-cs"/>
              </a:defRPr>
            </a:lvl6pPr>
            <a:lvl7pPr marL="914400" algn="ctr" defTabSz="457200" rtl="0" fontAlgn="base">
              <a:spcBef>
                <a:spcPct val="0"/>
              </a:spcBef>
              <a:spcAft>
                <a:spcPct val="0"/>
              </a:spcAft>
              <a:defRPr sz="4400">
                <a:solidFill>
                  <a:schemeClr val="tx1"/>
                </a:solidFill>
                <a:latin typeface="+mj-lt"/>
                <a:ea typeface="+mj-ea"/>
                <a:cs typeface="+mj-cs"/>
              </a:defRPr>
            </a:lvl7pPr>
            <a:lvl8pPr marL="1371600" algn="ctr" defTabSz="457200" rtl="0" fontAlgn="base">
              <a:spcBef>
                <a:spcPct val="0"/>
              </a:spcBef>
              <a:spcAft>
                <a:spcPct val="0"/>
              </a:spcAft>
              <a:defRPr sz="4400">
                <a:solidFill>
                  <a:schemeClr val="tx1"/>
                </a:solidFill>
                <a:latin typeface="+mj-lt"/>
                <a:ea typeface="+mj-ea"/>
                <a:cs typeface="+mj-cs"/>
              </a:defRPr>
            </a:lvl8pPr>
            <a:lvl9pPr marL="1828800" algn="ctr" defTabSz="457200" rtl="0" fontAlgn="base">
              <a:spcBef>
                <a:spcPct val="0"/>
              </a:spcBef>
              <a:spcAft>
                <a:spcPct val="0"/>
              </a:spcAft>
              <a:defRPr sz="4400">
                <a:solidFill>
                  <a:schemeClr val="tx1"/>
                </a:solidFill>
                <a:latin typeface="+mj-lt"/>
                <a:ea typeface="+mj-ea"/>
                <a:cs typeface="+mj-cs"/>
              </a:defRPr>
            </a:lvl9pPr>
          </a:lstStyle>
          <a:p>
            <a:pPr>
              <a:lnSpc>
                <a:spcPct val="150000"/>
              </a:lnSpc>
            </a:pPr>
            <a:endParaRPr lang="en-US" sz="3200" b="1" dirty="0" smtClean="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n-US" sz="3200" b="1" dirty="0" smtClean="0">
                <a:solidFill>
                  <a:schemeClr val="accent6">
                    <a:lumMod val="75000"/>
                  </a:schemeClr>
                </a:solidFill>
                <a:latin typeface="Arial" panose="020B0604020202020204" pitchFamily="34" charset="0"/>
                <a:cs typeface="Arial" panose="020B0604020202020204" pitchFamily="34" charset="0"/>
              </a:rPr>
              <a:t>DEPARTMENTAL PERSONNEL INFORMATION</a:t>
            </a:r>
          </a:p>
          <a:p>
            <a:pPr>
              <a:lnSpc>
                <a:spcPct val="150000"/>
              </a:lnSpc>
            </a:pPr>
            <a:r>
              <a:rPr lang="en-US" sz="3200" b="1" dirty="0" smtClean="0">
                <a:solidFill>
                  <a:schemeClr val="accent6">
                    <a:lumMod val="75000"/>
                  </a:schemeClr>
                </a:solidFill>
                <a:latin typeface="Arial" panose="020B0604020202020204" pitchFamily="34" charset="0"/>
                <a:cs typeface="Arial" panose="020B0604020202020204" pitchFamily="34" charset="0"/>
              </a:rPr>
              <a:t> </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120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53458563"/>
              </p:ext>
            </p:extLst>
          </p:nvPr>
        </p:nvGraphicFramePr>
        <p:xfrm>
          <a:off x="272954" y="1108879"/>
          <a:ext cx="8706233" cy="5100851"/>
        </p:xfrm>
        <a:graphic>
          <a:graphicData uri="http://schemas.openxmlformats.org/drawingml/2006/table">
            <a:tbl>
              <a:tblPr firstRow="1" bandRow="1">
                <a:tableStyleId>{93296810-A885-4BE3-A3E7-6D5BEEA58F35}</a:tableStyleId>
              </a:tblPr>
              <a:tblGrid>
                <a:gridCol w="1999983"/>
                <a:gridCol w="1862236"/>
                <a:gridCol w="1551524"/>
                <a:gridCol w="1971397"/>
                <a:gridCol w="1321093"/>
              </a:tblGrid>
              <a:tr h="1583565">
                <a:tc>
                  <a:txBody>
                    <a:bodyPr/>
                    <a:lstStyle/>
                    <a:p>
                      <a:pPr marL="0" algn="l" defTabSz="457200" rtl="0" eaLnBrk="1" latinLnBrk="0" hangingPunct="1">
                        <a:lnSpc>
                          <a:spcPct val="107000"/>
                        </a:lnSpc>
                        <a:spcAft>
                          <a:spcPts val="0"/>
                        </a:spcAft>
                      </a:pPr>
                      <a:r>
                        <a:rPr lang="en-ZA" sz="1800" b="1" kern="1200" dirty="0" smtClean="0">
                          <a:solidFill>
                            <a:schemeClr val="lt1"/>
                          </a:solidFill>
                          <a:effectLst/>
                          <a:latin typeface="Arial" panose="020B0604020202020204" pitchFamily="34" charset="0"/>
                          <a:ea typeface="+mn-ea"/>
                          <a:cs typeface="Arial" panose="020B0604020202020204" pitchFamily="34" charset="0"/>
                        </a:rPr>
                        <a:t>PROGRAMMES </a:t>
                      </a:r>
                      <a:endParaRPr lang="en-ZA" sz="1800" b="1" kern="1200" dirty="0">
                        <a:solidFill>
                          <a:schemeClr val="lt1"/>
                        </a:solidFill>
                        <a:effectLst/>
                        <a:latin typeface="Arial" panose="020B0604020202020204" pitchFamily="34" charset="0"/>
                        <a:ea typeface="+mn-ea"/>
                        <a:cs typeface="Arial" panose="020B0604020202020204" pitchFamily="34" charset="0"/>
                      </a:endParaRPr>
                    </a:p>
                  </a:txBody>
                  <a:tcPr/>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REQUIRED NO. AS PER ESTABLISHMENT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PERMANENTLY FILLED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CONTRACT APPOINTMENTS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ZA" sz="1800" dirty="0">
                          <a:effectLst/>
                          <a:latin typeface="Arial" panose="020B0604020202020204" pitchFamily="34" charset="0"/>
                          <a:cs typeface="Arial" panose="020B0604020202020204" pitchFamily="34" charset="0"/>
                        </a:rPr>
                        <a:t>VARIANCE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628087">
                <a:tc>
                  <a:txBody>
                    <a:bodyPr/>
                    <a:lstStyle/>
                    <a:p>
                      <a:r>
                        <a:rPr lang="en-ZA" sz="1800" dirty="0" smtClean="0">
                          <a:latin typeface="Arial" panose="020B0604020202020204" pitchFamily="34" charset="0"/>
                          <a:cs typeface="Arial" panose="020B0604020202020204" pitchFamily="34" charset="0"/>
                        </a:rPr>
                        <a:t>Programme 2</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58</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7</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0</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51</a:t>
                      </a:r>
                      <a:endParaRPr lang="en-ZA" sz="1800" dirty="0">
                        <a:latin typeface="Arial" panose="020B0604020202020204" pitchFamily="34" charset="0"/>
                        <a:cs typeface="Arial" panose="020B0604020202020204" pitchFamily="34" charset="0"/>
                      </a:endParaRPr>
                    </a:p>
                  </a:txBody>
                  <a:tcPr/>
                </a:tc>
              </a:tr>
              <a:tr h="1130556">
                <a:tc>
                  <a:txBody>
                    <a:bodyPr/>
                    <a:lstStyle/>
                    <a:p>
                      <a:r>
                        <a:rPr lang="en-ZA" sz="1800" dirty="0" smtClean="0">
                          <a:latin typeface="Arial" panose="020B0604020202020204" pitchFamily="34" charset="0"/>
                          <a:cs typeface="Arial" panose="020B0604020202020204" pitchFamily="34" charset="0"/>
                        </a:rPr>
                        <a:t>Programme 3</a:t>
                      </a:r>
                    </a:p>
                    <a:p>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56</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47</a:t>
                      </a:r>
                      <a:endParaRPr lang="en-ZA" sz="1800" dirty="0">
                        <a:latin typeface="Arial" panose="020B0604020202020204" pitchFamily="34" charset="0"/>
                        <a:cs typeface="Arial" panose="020B0604020202020204" pitchFamily="34" charset="0"/>
                      </a:endParaRPr>
                    </a:p>
                  </a:txBody>
                  <a:tcPr/>
                </a:tc>
              </a:tr>
              <a:tr h="1130556">
                <a:tc>
                  <a:txBody>
                    <a:bodyPr/>
                    <a:lstStyle/>
                    <a:p>
                      <a:r>
                        <a:rPr lang="en-ZA" sz="1800" dirty="0" smtClean="0">
                          <a:latin typeface="Arial" panose="020B0604020202020204" pitchFamily="34" charset="0"/>
                          <a:cs typeface="Arial" panose="020B0604020202020204" pitchFamily="34" charset="0"/>
                        </a:rPr>
                        <a:t>Programme 4</a:t>
                      </a:r>
                    </a:p>
                    <a:p>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77</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6</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0</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71</a:t>
                      </a:r>
                      <a:endParaRPr lang="en-ZA" sz="1800" dirty="0">
                        <a:latin typeface="Arial" panose="020B0604020202020204" pitchFamily="34" charset="0"/>
                        <a:cs typeface="Arial" panose="020B0604020202020204" pitchFamily="34" charset="0"/>
                      </a:endParaRPr>
                    </a:p>
                  </a:txBody>
                  <a:tcPr/>
                </a:tc>
              </a:tr>
              <a:tr h="628087">
                <a:tc>
                  <a:txBody>
                    <a:bodyPr/>
                    <a:lstStyle/>
                    <a:p>
                      <a:r>
                        <a:rPr lang="en-ZA" sz="1800" dirty="0" smtClean="0">
                          <a:latin typeface="Arial" panose="020B0604020202020204" pitchFamily="34" charset="0"/>
                          <a:cs typeface="Arial" panose="020B0604020202020204" pitchFamily="34" charset="0"/>
                        </a:rPr>
                        <a:t>Total </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191</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18</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5</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169</a:t>
                      </a:r>
                      <a:endParaRPr lang="en-ZA" sz="1800" dirty="0">
                        <a:latin typeface="Arial" panose="020B0604020202020204" pitchFamily="34" charset="0"/>
                        <a:cs typeface="Arial" panose="020B060402020202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34</a:t>
            </a:fld>
            <a:endParaRPr lang="en-US" dirty="0"/>
          </a:p>
        </p:txBody>
      </p:sp>
      <p:sp>
        <p:nvSpPr>
          <p:cNvPr id="6" name="Title 1"/>
          <p:cNvSpPr txBox="1">
            <a:spLocks/>
          </p:cNvSpPr>
          <p:nvPr/>
        </p:nvSpPr>
        <p:spPr bwMode="auto">
          <a:xfrm>
            <a:off x="164812" y="167185"/>
            <a:ext cx="8814375" cy="581618"/>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1"/>
          </a:fillRef>
          <a:effectRef idx="0">
            <a:scrgbClr r="0" g="0" b="0"/>
          </a:effectRef>
          <a:fontRef idx="major"/>
        </p:style>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mj-lt"/>
                <a:ea typeface="+mj-ea"/>
                <a:cs typeface="+mj-cs"/>
              </a:defRPr>
            </a:lvl2pPr>
            <a:lvl3pPr algn="ctr" defTabSz="457200" rtl="0" eaLnBrk="0" fontAlgn="base" hangingPunct="0">
              <a:spcBef>
                <a:spcPct val="0"/>
              </a:spcBef>
              <a:spcAft>
                <a:spcPct val="0"/>
              </a:spcAft>
              <a:defRPr sz="4400">
                <a:solidFill>
                  <a:schemeClr val="tx1"/>
                </a:solidFill>
                <a:latin typeface="+mj-lt"/>
                <a:ea typeface="+mj-ea"/>
                <a:cs typeface="+mj-cs"/>
              </a:defRPr>
            </a:lvl3pPr>
            <a:lvl4pPr algn="ctr" defTabSz="457200" rtl="0" eaLnBrk="0" fontAlgn="base" hangingPunct="0">
              <a:spcBef>
                <a:spcPct val="0"/>
              </a:spcBef>
              <a:spcAft>
                <a:spcPct val="0"/>
              </a:spcAft>
              <a:defRPr sz="4400">
                <a:solidFill>
                  <a:schemeClr val="tx1"/>
                </a:solidFill>
                <a:latin typeface="+mj-lt"/>
                <a:ea typeface="+mj-ea"/>
                <a:cs typeface="+mj-cs"/>
              </a:defRPr>
            </a:lvl4pPr>
            <a:lvl5pPr algn="ctr" defTabSz="457200" rtl="0" eaLnBrk="0" fontAlgn="base" hangingPunct="0">
              <a:spcBef>
                <a:spcPct val="0"/>
              </a:spcBef>
              <a:spcAft>
                <a:spcPct val="0"/>
              </a:spcAft>
              <a:defRPr sz="4400">
                <a:solidFill>
                  <a:schemeClr val="tx1"/>
                </a:solidFill>
                <a:latin typeface="+mj-lt"/>
                <a:ea typeface="+mj-ea"/>
                <a:cs typeface="+mj-cs"/>
              </a:defRPr>
            </a:lvl5pPr>
            <a:lvl6pPr marL="457200" algn="ctr" defTabSz="457200" rtl="0" fontAlgn="base">
              <a:spcBef>
                <a:spcPct val="0"/>
              </a:spcBef>
              <a:spcAft>
                <a:spcPct val="0"/>
              </a:spcAft>
              <a:defRPr sz="4400">
                <a:solidFill>
                  <a:schemeClr val="tx1"/>
                </a:solidFill>
                <a:latin typeface="+mj-lt"/>
                <a:ea typeface="+mj-ea"/>
                <a:cs typeface="+mj-cs"/>
              </a:defRPr>
            </a:lvl6pPr>
            <a:lvl7pPr marL="914400" algn="ctr" defTabSz="457200" rtl="0" fontAlgn="base">
              <a:spcBef>
                <a:spcPct val="0"/>
              </a:spcBef>
              <a:spcAft>
                <a:spcPct val="0"/>
              </a:spcAft>
              <a:defRPr sz="4400">
                <a:solidFill>
                  <a:schemeClr val="tx1"/>
                </a:solidFill>
                <a:latin typeface="+mj-lt"/>
                <a:ea typeface="+mj-ea"/>
                <a:cs typeface="+mj-cs"/>
              </a:defRPr>
            </a:lvl7pPr>
            <a:lvl8pPr marL="1371600" algn="ctr" defTabSz="457200" rtl="0" fontAlgn="base">
              <a:spcBef>
                <a:spcPct val="0"/>
              </a:spcBef>
              <a:spcAft>
                <a:spcPct val="0"/>
              </a:spcAft>
              <a:defRPr sz="4400">
                <a:solidFill>
                  <a:schemeClr val="tx1"/>
                </a:solidFill>
                <a:latin typeface="+mj-lt"/>
                <a:ea typeface="+mj-ea"/>
                <a:cs typeface="+mj-cs"/>
              </a:defRPr>
            </a:lvl8pPr>
            <a:lvl9pPr marL="1828800" algn="ctr" defTabSz="457200" rtl="0" fontAlgn="base">
              <a:spcBef>
                <a:spcPct val="0"/>
              </a:spcBef>
              <a:spcAft>
                <a:spcPct val="0"/>
              </a:spcAft>
              <a:defRPr sz="4400">
                <a:solidFill>
                  <a:schemeClr val="tx1"/>
                </a:solidFill>
                <a:latin typeface="+mj-lt"/>
                <a:ea typeface="+mj-ea"/>
                <a:cs typeface="+mj-cs"/>
              </a:defRPr>
            </a:lvl9pPr>
          </a:lstStyle>
          <a:p>
            <a:pPr algn="l">
              <a:lnSpc>
                <a:spcPct val="150000"/>
              </a:lnSpc>
            </a:pPr>
            <a:r>
              <a:rPr lang="en-US" sz="3200" b="1" dirty="0">
                <a:solidFill>
                  <a:schemeClr val="accent6">
                    <a:lumMod val="75000"/>
                  </a:schemeClr>
                </a:solidFill>
                <a:cs typeface="Arial" panose="020B0604020202020204" pitchFamily="34" charset="0"/>
              </a:rPr>
              <a:t>PERSONNEL PER PROGRAMME (</a:t>
            </a:r>
            <a:r>
              <a:rPr lang="en-US" sz="3200" b="1" dirty="0" smtClean="0">
                <a:solidFill>
                  <a:schemeClr val="accent6">
                    <a:lumMod val="75000"/>
                  </a:schemeClr>
                </a:solidFill>
                <a:cs typeface="Arial" panose="020B0604020202020204" pitchFamily="34" charset="0"/>
              </a:rPr>
              <a:t>2,3&amp;4</a:t>
            </a:r>
            <a:r>
              <a:rPr lang="en-US" sz="3200" b="1" dirty="0">
                <a:solidFill>
                  <a:schemeClr val="accent6">
                    <a:lumMod val="75000"/>
                  </a:schemeClr>
                </a:solidFill>
                <a:cs typeface="Arial" panose="020B0604020202020204" pitchFamily="34" charset="0"/>
              </a:rPr>
              <a:t>)</a:t>
            </a:r>
          </a:p>
        </p:txBody>
      </p:sp>
    </p:spTree>
    <p:extLst>
      <p:ext uri="{BB962C8B-B14F-4D97-AF65-F5344CB8AC3E}">
        <p14:creationId xmlns:p14="http://schemas.microsoft.com/office/powerpoint/2010/main" xmlns="" val="3771993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5484"/>
            <a:ext cx="8229600" cy="4691417"/>
          </a:xfrm>
        </p:spPr>
        <p:txBody>
          <a:bodyPr/>
          <a:lstStyle/>
          <a:p>
            <a:r>
              <a:rPr lang="en-ZA" dirty="0" smtClean="0"/>
              <a:t>The need to be SMART, REALISTIC and DELIVER within the limited resources,</a:t>
            </a:r>
          </a:p>
          <a:p>
            <a:r>
              <a:rPr lang="en-ZA" dirty="0" smtClean="0"/>
              <a:t>Therefore revision to the APP inevitable</a:t>
            </a:r>
          </a:p>
          <a:p>
            <a:r>
              <a:rPr lang="en-ZA" dirty="0" smtClean="0"/>
              <a:t>OUR ‘PRIORITIZED’ PRIORITIES </a:t>
            </a:r>
          </a:p>
          <a:p>
            <a:pPr lvl="1"/>
            <a:r>
              <a:rPr lang="en-ZA" dirty="0" smtClean="0"/>
              <a:t>DTT, </a:t>
            </a:r>
          </a:p>
          <a:p>
            <a:pPr lvl="1"/>
            <a:r>
              <a:rPr lang="en-ZA" dirty="0" smtClean="0"/>
              <a:t>STABILIZATION OF ENTITIES </a:t>
            </a:r>
          </a:p>
          <a:p>
            <a:pPr lvl="1"/>
            <a:r>
              <a:rPr lang="en-ZA" dirty="0" smtClean="0"/>
              <a:t>POLICY REVIEW </a:t>
            </a:r>
          </a:p>
          <a:p>
            <a:pPr marL="457200" lvl="1" indent="0">
              <a:buNone/>
            </a:pPr>
            <a:r>
              <a:rPr lang="en-ZA" dirty="0" smtClean="0"/>
              <a:t>Hope to brief Committee on these matters in due course </a:t>
            </a:r>
            <a:endParaRPr lang="en-ZA" dirty="0"/>
          </a:p>
        </p:txBody>
      </p:sp>
      <p:sp>
        <p:nvSpPr>
          <p:cNvPr id="4" name="Slide Number Placeholder 3"/>
          <p:cNvSpPr>
            <a:spLocks noGrp="1"/>
          </p:cNvSpPr>
          <p:nvPr>
            <p:ph type="sldNum" sz="quarter" idx="12"/>
          </p:nvPr>
        </p:nvSpPr>
        <p:spPr/>
        <p:txBody>
          <a:bodyPr/>
          <a:lstStyle/>
          <a:p>
            <a:pPr>
              <a:defRPr/>
            </a:pPr>
            <a:fld id="{DB52DD7C-A99D-4B8D-B5CE-ABE7F9BC4629}" type="slidenum">
              <a:rPr lang="en-US" smtClean="0"/>
              <a:pPr>
                <a:defRPr/>
              </a:pPr>
              <a:t>35</a:t>
            </a:fld>
            <a:endParaRPr lang="en-US" dirty="0"/>
          </a:p>
        </p:txBody>
      </p:sp>
      <p:sp>
        <p:nvSpPr>
          <p:cNvPr id="5" name="Title 1"/>
          <p:cNvSpPr txBox="1">
            <a:spLocks/>
          </p:cNvSpPr>
          <p:nvPr/>
        </p:nvSpPr>
        <p:spPr bwMode="auto">
          <a:xfrm>
            <a:off x="164812" y="167184"/>
            <a:ext cx="8814375" cy="979227"/>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3">
            <a:schemeClr val="lt1"/>
          </a:fillRef>
          <a:effectRef idx="0">
            <a:scrgbClr r="0" g="0" b="0"/>
          </a:effectRef>
          <a:fontRef idx="major"/>
        </p:style>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mj-lt"/>
                <a:ea typeface="+mj-ea"/>
                <a:cs typeface="+mj-cs"/>
              </a:defRPr>
            </a:lvl2pPr>
            <a:lvl3pPr algn="ctr" defTabSz="457200" rtl="0" eaLnBrk="0" fontAlgn="base" hangingPunct="0">
              <a:spcBef>
                <a:spcPct val="0"/>
              </a:spcBef>
              <a:spcAft>
                <a:spcPct val="0"/>
              </a:spcAft>
              <a:defRPr sz="4400">
                <a:solidFill>
                  <a:schemeClr val="tx1"/>
                </a:solidFill>
                <a:latin typeface="+mj-lt"/>
                <a:ea typeface="+mj-ea"/>
                <a:cs typeface="+mj-cs"/>
              </a:defRPr>
            </a:lvl3pPr>
            <a:lvl4pPr algn="ctr" defTabSz="457200" rtl="0" eaLnBrk="0" fontAlgn="base" hangingPunct="0">
              <a:spcBef>
                <a:spcPct val="0"/>
              </a:spcBef>
              <a:spcAft>
                <a:spcPct val="0"/>
              </a:spcAft>
              <a:defRPr sz="4400">
                <a:solidFill>
                  <a:schemeClr val="tx1"/>
                </a:solidFill>
                <a:latin typeface="+mj-lt"/>
                <a:ea typeface="+mj-ea"/>
                <a:cs typeface="+mj-cs"/>
              </a:defRPr>
            </a:lvl4pPr>
            <a:lvl5pPr algn="ctr" defTabSz="457200" rtl="0" eaLnBrk="0" fontAlgn="base" hangingPunct="0">
              <a:spcBef>
                <a:spcPct val="0"/>
              </a:spcBef>
              <a:spcAft>
                <a:spcPct val="0"/>
              </a:spcAft>
              <a:defRPr sz="4400">
                <a:solidFill>
                  <a:schemeClr val="tx1"/>
                </a:solidFill>
                <a:latin typeface="+mj-lt"/>
                <a:ea typeface="+mj-ea"/>
                <a:cs typeface="+mj-cs"/>
              </a:defRPr>
            </a:lvl5pPr>
            <a:lvl6pPr marL="457200" algn="ctr" defTabSz="457200" rtl="0" fontAlgn="base">
              <a:spcBef>
                <a:spcPct val="0"/>
              </a:spcBef>
              <a:spcAft>
                <a:spcPct val="0"/>
              </a:spcAft>
              <a:defRPr sz="4400">
                <a:solidFill>
                  <a:schemeClr val="tx1"/>
                </a:solidFill>
                <a:latin typeface="+mj-lt"/>
                <a:ea typeface="+mj-ea"/>
                <a:cs typeface="+mj-cs"/>
              </a:defRPr>
            </a:lvl6pPr>
            <a:lvl7pPr marL="914400" algn="ctr" defTabSz="457200" rtl="0" fontAlgn="base">
              <a:spcBef>
                <a:spcPct val="0"/>
              </a:spcBef>
              <a:spcAft>
                <a:spcPct val="0"/>
              </a:spcAft>
              <a:defRPr sz="4400">
                <a:solidFill>
                  <a:schemeClr val="tx1"/>
                </a:solidFill>
                <a:latin typeface="+mj-lt"/>
                <a:ea typeface="+mj-ea"/>
                <a:cs typeface="+mj-cs"/>
              </a:defRPr>
            </a:lvl7pPr>
            <a:lvl8pPr marL="1371600" algn="ctr" defTabSz="457200" rtl="0" fontAlgn="base">
              <a:spcBef>
                <a:spcPct val="0"/>
              </a:spcBef>
              <a:spcAft>
                <a:spcPct val="0"/>
              </a:spcAft>
              <a:defRPr sz="4400">
                <a:solidFill>
                  <a:schemeClr val="tx1"/>
                </a:solidFill>
                <a:latin typeface="+mj-lt"/>
                <a:ea typeface="+mj-ea"/>
                <a:cs typeface="+mj-cs"/>
              </a:defRPr>
            </a:lvl8pPr>
            <a:lvl9pPr marL="1828800" algn="ctr" defTabSz="457200" rtl="0" fontAlgn="base">
              <a:spcBef>
                <a:spcPct val="0"/>
              </a:spcBef>
              <a:spcAft>
                <a:spcPct val="0"/>
              </a:spcAft>
              <a:defRPr sz="4400">
                <a:solidFill>
                  <a:schemeClr val="tx1"/>
                </a:solidFill>
                <a:latin typeface="+mj-lt"/>
                <a:ea typeface="+mj-ea"/>
                <a:cs typeface="+mj-cs"/>
              </a:defRPr>
            </a:lvl9pPr>
          </a:lstStyle>
          <a:p>
            <a:pPr>
              <a:lnSpc>
                <a:spcPct val="150000"/>
              </a:lnSpc>
            </a:pPr>
            <a:r>
              <a:rPr lang="en-US" sz="3200" b="1" dirty="0">
                <a:solidFill>
                  <a:schemeClr val="accent6">
                    <a:lumMod val="75000"/>
                  </a:schemeClr>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xmlns="" val="2288235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3521C3-CA92-4722-A023-55EBE75821CB}" type="slidenum">
              <a:rPr lang="en-ZA" smtClean="0">
                <a:solidFill>
                  <a:prstClr val="black">
                    <a:tint val="75000"/>
                  </a:prstClr>
                </a:solidFill>
              </a:rPr>
              <a:pPr/>
              <a:t>36</a:t>
            </a:fld>
            <a:endParaRPr lang="en-ZA" dirty="0">
              <a:solidFill>
                <a:prstClr val="black">
                  <a:tint val="75000"/>
                </a:prstClr>
              </a:solidFill>
            </a:endParaRPr>
          </a:p>
        </p:txBody>
      </p:sp>
      <p:sp>
        <p:nvSpPr>
          <p:cNvPr id="7" name="Title 1"/>
          <p:cNvSpPr txBox="1">
            <a:spLocks/>
          </p:cNvSpPr>
          <p:nvPr/>
        </p:nvSpPr>
        <p:spPr>
          <a:xfrm>
            <a:off x="149902" y="717901"/>
            <a:ext cx="8536898" cy="691586"/>
          </a:xfrm>
          <a:prstGeom prst="rect">
            <a:avLst/>
          </a:prstGeom>
          <a:solidFill>
            <a:schemeClr val="accent6">
              <a:lumMod val="75000"/>
            </a:schemeClr>
          </a:solidFill>
        </p:spPr>
        <p:style>
          <a:lnRef idx="0">
            <a:scrgbClr r="0" g="0" b="0"/>
          </a:lnRef>
          <a:fillRef idx="1002">
            <a:schemeClr val="lt2"/>
          </a:fillRef>
          <a:effectRef idx="0">
            <a:scrgbClr r="0" g="0" b="0"/>
          </a:effectRef>
          <a:fontRef idx="major"/>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bg1"/>
                </a:solidFill>
                <a:latin typeface="Arial" panose="020B0604020202020204" pitchFamily="34" charset="0"/>
                <a:cs typeface="Arial" panose="020B0604020202020204" pitchFamily="34" charset="0"/>
              </a:rPr>
              <a:t>THANK YOU</a:t>
            </a:r>
            <a:endParaRPr lang="en-ZA" sz="32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2615361" y="1421808"/>
            <a:ext cx="3439450" cy="4762321"/>
          </a:xfrm>
          <a:prstGeom prst="rect">
            <a:avLst/>
          </a:prstGeom>
        </p:spPr>
      </p:pic>
    </p:spTree>
    <p:extLst>
      <p:ext uri="{BB962C8B-B14F-4D97-AF65-F5344CB8AC3E}">
        <p14:creationId xmlns:p14="http://schemas.microsoft.com/office/powerpoint/2010/main" xmlns="" val="188762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35" y="930875"/>
            <a:ext cx="8572861" cy="3064475"/>
          </a:xfrm>
        </p:spPr>
        <p:txBody>
          <a:bodyPr>
            <a:normAutofit/>
          </a:bodyPr>
          <a:lstStyle/>
          <a:p>
            <a:pPr lvl="1" algn="ctr" defTabSz="457200"/>
            <a:r>
              <a:rPr lang="en-ZA" sz="2200" b="1" dirty="0" smtClean="0">
                <a:solidFill>
                  <a:schemeClr val="accent6">
                    <a:lumMod val="75000"/>
                  </a:schemeClr>
                </a:solidFill>
              </a:rPr>
              <a:t/>
            </a:r>
            <a:br>
              <a:rPr lang="en-ZA" sz="2200" b="1" dirty="0" smtClean="0">
                <a:solidFill>
                  <a:schemeClr val="accent6">
                    <a:lumMod val="75000"/>
                  </a:schemeClr>
                </a:solidFill>
              </a:rPr>
            </a:br>
            <a:r>
              <a:rPr lang="en-ZA" sz="2200" b="1" dirty="0" smtClean="0">
                <a:solidFill>
                  <a:schemeClr val="accent6">
                    <a:lumMod val="75000"/>
                  </a:schemeClr>
                </a:solidFill>
              </a:rPr>
              <a:t/>
            </a:r>
            <a:br>
              <a:rPr lang="en-ZA" sz="22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z="900" smtClean="0">
                <a:latin typeface="Arial" panose="020B0604020202020204" pitchFamily="34" charset="0"/>
                <a:cs typeface="Arial" panose="020B0604020202020204" pitchFamily="34" charset="0"/>
              </a:rPr>
              <a:pPr/>
              <a:t>4</a:t>
            </a:fld>
            <a:endParaRPr lang="en-US"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300410" y="5703355"/>
            <a:ext cx="1018120" cy="1018120"/>
          </a:xfrm>
          <a:prstGeom prst="rect">
            <a:avLst/>
          </a:prstGeom>
        </p:spPr>
      </p:pic>
      <p:sp>
        <p:nvSpPr>
          <p:cNvPr id="5" name="Rectangle 4"/>
          <p:cNvSpPr/>
          <p:nvPr/>
        </p:nvSpPr>
        <p:spPr>
          <a:xfrm>
            <a:off x="600640" y="1753286"/>
            <a:ext cx="7071611" cy="1754326"/>
          </a:xfrm>
          <a:prstGeom prst="rect">
            <a:avLst/>
          </a:prstGeom>
        </p:spPr>
        <p:txBody>
          <a:bodyPr wrap="square">
            <a:spAutoFit/>
          </a:bodyPr>
          <a:lstStyle/>
          <a:p>
            <a:endParaRPr lang="en-ZA" sz="3600" b="1" dirty="0">
              <a:solidFill>
                <a:schemeClr val="accent6">
                  <a:lumMod val="75000"/>
                </a:schemeClr>
              </a:solidFill>
              <a:latin typeface="Arial" panose="020B0604020202020204" pitchFamily="34" charset="0"/>
              <a:cs typeface="Arial" panose="020B0604020202020204" pitchFamily="34" charset="0"/>
            </a:endParaRPr>
          </a:p>
          <a:p>
            <a:r>
              <a:rPr lang="en-ZA" sz="3600" b="1" dirty="0" smtClean="0">
                <a:solidFill>
                  <a:schemeClr val="accent6">
                    <a:lumMod val="75000"/>
                  </a:schemeClr>
                </a:solidFill>
                <a:latin typeface="Arial" panose="020B0604020202020204" pitchFamily="34" charset="0"/>
                <a:cs typeface="Arial" panose="020B0604020202020204" pitchFamily="34" charset="0"/>
              </a:rPr>
              <a:t>SITUATIONAL ANALYSIS ON THE AMENDMENTS </a:t>
            </a:r>
            <a:endParaRPr lang="en-ZA" sz="3600" dirty="0"/>
          </a:p>
        </p:txBody>
      </p:sp>
    </p:spTree>
    <p:extLst>
      <p:ext uri="{BB962C8B-B14F-4D97-AF65-F5344CB8AC3E}">
        <p14:creationId xmlns:p14="http://schemas.microsoft.com/office/powerpoint/2010/main" xmlns="" val="409199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357156" y="71414"/>
            <a:ext cx="8643997" cy="708025"/>
          </a:xfrm>
        </p:spPr>
        <p:style>
          <a:lnRef idx="0">
            <a:scrgbClr r="0" g="0" b="0"/>
          </a:lnRef>
          <a:fillRef idx="1003">
            <a:schemeClr val="lt1"/>
          </a:fillRef>
          <a:effectRef idx="0">
            <a:scrgbClr r="0" g="0" b="0"/>
          </a:effectRef>
          <a:fontRef idx="major"/>
        </p:style>
        <p:txBody>
          <a:bodyPr>
            <a:normAutofit fontScale="90000"/>
          </a:bodyPr>
          <a:lstStyle/>
          <a:p>
            <a:pPr algn="l" eaLnBrk="1" hangingPunct="1"/>
            <a:r>
              <a:rPr lang="en-US" b="1" dirty="0" smtClean="0">
                <a:solidFill>
                  <a:schemeClr val="accent6">
                    <a:lumMod val="75000"/>
                  </a:schemeClr>
                </a:solidFill>
                <a:latin typeface="Arial" panose="020B0604020202020204" pitchFamily="34" charset="0"/>
                <a:cs typeface="Arial" panose="020B0604020202020204" pitchFamily="34" charset="0"/>
              </a:rPr>
              <a:t>OUR CONTEXT (MACRO)</a:t>
            </a:r>
          </a:p>
        </p:txBody>
      </p:sp>
      <p:sp>
        <p:nvSpPr>
          <p:cNvPr id="5" name="Rectangle 4"/>
          <p:cNvSpPr/>
          <p:nvPr/>
        </p:nvSpPr>
        <p:spPr bwMode="auto">
          <a:xfrm>
            <a:off x="338965" y="891330"/>
            <a:ext cx="8662187" cy="4603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6350" cap="rnd" cmpd="sng" algn="ctr">
            <a:noFill/>
            <a:prstDash val="solid"/>
            <a:headEnd/>
            <a:tailEnd/>
          </a:ln>
          <a:effectLst/>
        </p:spPr>
        <p:txBody>
          <a:bodyPr anchor="ctr"/>
          <a:lstStyle/>
          <a:p>
            <a:pPr marL="400050" lvl="1" indent="0" algn="just">
              <a:lnSpc>
                <a:spcPct val="120000"/>
              </a:lnSpc>
              <a:spcBef>
                <a:spcPts val="1200"/>
              </a:spcBef>
              <a:buNone/>
            </a:pPr>
            <a:r>
              <a:rPr lang="en-US" sz="3600" b="1" dirty="0" smtClean="0">
                <a:solidFill>
                  <a:schemeClr val="accent6">
                    <a:lumMod val="75000"/>
                  </a:schemeClr>
                </a:solidFill>
                <a:latin typeface="Arial" panose="020B0604020202020204" pitchFamily="34" charset="0"/>
                <a:cs typeface="Arial" panose="020B0604020202020204" pitchFamily="34" charset="0"/>
              </a:rPr>
              <a:t>Environment </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57156" y="1739364"/>
            <a:ext cx="8643996" cy="3816429"/>
          </a:xfrm>
          <a:prstGeom prst="rect">
            <a:avLst/>
          </a:prstGeom>
          <a:solidFill>
            <a:schemeClr val="bg1">
              <a:lumMod val="95000"/>
            </a:schemeClr>
          </a:solidFill>
        </p:spPr>
        <p:txBody>
          <a:bodyPr wrap="square">
            <a:spAutoFit/>
          </a:bodyPr>
          <a:lstStyle/>
          <a:p>
            <a:pPr algn="just">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Looming </a:t>
            </a:r>
            <a:r>
              <a:rPr lang="en-US" sz="2800" dirty="0">
                <a:latin typeface="Arial" panose="020B0604020202020204" pitchFamily="34" charset="0"/>
                <a:cs typeface="Arial" panose="020B0604020202020204" pitchFamily="34" charset="0"/>
              </a:rPr>
              <a:t>general </a:t>
            </a:r>
            <a:r>
              <a:rPr lang="en-US" sz="2800" dirty="0" smtClean="0">
                <a:latin typeface="Arial" panose="020B0604020202020204" pitchFamily="34" charset="0"/>
                <a:cs typeface="Arial" panose="020B0604020202020204" pitchFamily="34" charset="0"/>
              </a:rPr>
              <a:t>elections.</a:t>
            </a:r>
            <a:endParaRPr 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Expiring current administration’s term.</a:t>
            </a:r>
          </a:p>
          <a:p>
            <a:pPr algn="just">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algn="just"/>
            <a:endParaRPr lang="en-US" sz="2800" dirty="0" smtClean="0">
              <a:solidFill>
                <a:srgbClr val="FF0000"/>
              </a:solidFill>
              <a:latin typeface="Arial" panose="020B0604020202020204" pitchFamily="34" charset="0"/>
              <a:cs typeface="Arial" panose="020B0604020202020204" pitchFamily="34" charset="0"/>
            </a:endParaRPr>
          </a:p>
          <a:p>
            <a:pPr algn="just"/>
            <a:endParaRPr lang="en-US" sz="2800" dirty="0">
              <a:solidFill>
                <a:srgbClr val="FF0000"/>
              </a:solidFill>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The need to work with speed to avoid project hangover.</a:t>
            </a:r>
          </a:p>
          <a:p>
            <a:pPr algn="just"/>
            <a:endParaRPr lang="en-US" dirty="0">
              <a:cs typeface="Arial" panose="020B0604020202020204" pitchFamily="34" charset="0"/>
            </a:endParaRPr>
          </a:p>
        </p:txBody>
      </p:sp>
    </p:spTree>
    <p:extLst>
      <p:ext uri="{BB962C8B-B14F-4D97-AF65-F5344CB8AC3E}">
        <p14:creationId xmlns:p14="http://schemas.microsoft.com/office/powerpoint/2010/main" xmlns="" val="28163189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357156" y="71414"/>
            <a:ext cx="8643997" cy="708025"/>
          </a:xfrm>
        </p:spPr>
        <p:style>
          <a:lnRef idx="0">
            <a:scrgbClr r="0" g="0" b="0"/>
          </a:lnRef>
          <a:fillRef idx="1003">
            <a:schemeClr val="lt1"/>
          </a:fillRef>
          <a:effectRef idx="0">
            <a:scrgbClr r="0" g="0" b="0"/>
          </a:effectRef>
          <a:fontRef idx="major"/>
        </p:style>
        <p:txBody>
          <a:bodyPr>
            <a:normAutofit fontScale="90000"/>
          </a:bodyPr>
          <a:lstStyle/>
          <a:p>
            <a:pPr algn="l" eaLnBrk="1" hangingPunct="1"/>
            <a:r>
              <a:rPr lang="en-US" b="1" dirty="0" smtClean="0">
                <a:solidFill>
                  <a:schemeClr val="accent6">
                    <a:lumMod val="75000"/>
                  </a:schemeClr>
                </a:solidFill>
              </a:rPr>
              <a:t>OUR CONTEXT (MICRO)</a:t>
            </a:r>
          </a:p>
        </p:txBody>
      </p:sp>
      <p:sp>
        <p:nvSpPr>
          <p:cNvPr id="5" name="Rectangle 4"/>
          <p:cNvSpPr/>
          <p:nvPr/>
        </p:nvSpPr>
        <p:spPr bwMode="auto">
          <a:xfrm>
            <a:off x="338966" y="891330"/>
            <a:ext cx="8662186" cy="4603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6350" cap="rnd" cmpd="sng" algn="ctr">
            <a:noFill/>
            <a:prstDash val="solid"/>
            <a:headEnd/>
            <a:tailEnd/>
          </a:ln>
          <a:effectLst/>
        </p:spPr>
        <p:txBody>
          <a:bodyPr anchor="ctr"/>
          <a:lstStyle/>
          <a:p>
            <a:pPr marL="400050" lvl="1" indent="0" algn="just">
              <a:lnSpc>
                <a:spcPct val="120000"/>
              </a:lnSpc>
              <a:spcBef>
                <a:spcPts val="1200"/>
              </a:spcBef>
              <a:buNone/>
            </a:pPr>
            <a:r>
              <a:rPr lang="en-US" sz="3200" b="1" dirty="0" smtClean="0">
                <a:solidFill>
                  <a:schemeClr val="accent6">
                    <a:lumMod val="75000"/>
                  </a:schemeClr>
                </a:solidFill>
                <a:latin typeface="Arial" panose="020B0604020202020204" pitchFamily="34" charset="0"/>
                <a:cs typeface="Arial" panose="020B0604020202020204" pitchFamily="34" charset="0"/>
              </a:rPr>
              <a:t>Environment </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38966" y="1777493"/>
            <a:ext cx="8643997" cy="3785652"/>
          </a:xfrm>
          <a:prstGeom prst="rect">
            <a:avLst/>
          </a:prstGeom>
          <a:solidFill>
            <a:schemeClr val="bg1">
              <a:lumMod val="95000"/>
            </a:schemeClr>
          </a:solidFill>
        </p:spPr>
        <p:txBody>
          <a:bodyPr wrap="square">
            <a:spAutoFit/>
          </a:bodyPr>
          <a:lstStyle/>
          <a:p>
            <a:pPr algn="just">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Resource constrained.</a:t>
            </a:r>
          </a:p>
          <a:p>
            <a:pPr algn="just">
              <a:buFont typeface="Wingdings" panose="05000000000000000000" pitchFamily="2" charset="2"/>
              <a:buChar char="v"/>
            </a:pPr>
            <a:endParaRPr lang="en-US"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 Minister’s </a:t>
            </a:r>
            <a:r>
              <a:rPr lang="en-US" sz="2800" dirty="0">
                <a:latin typeface="Arial" panose="020B0604020202020204" pitchFamily="34" charset="0"/>
                <a:cs typeface="Arial" panose="020B0604020202020204" pitchFamily="34" charset="0"/>
              </a:rPr>
              <a:t>2018 Budget </a:t>
            </a:r>
            <a:r>
              <a:rPr lang="en-US" sz="2800" dirty="0" smtClean="0">
                <a:latin typeface="Arial" panose="020B0604020202020204" pitchFamily="34" charset="0"/>
                <a:cs typeface="Arial" panose="020B0604020202020204" pitchFamily="34" charset="0"/>
              </a:rPr>
              <a:t>vote, reprioritizing and 	creating  a formidable foundation for the 	next 	administration to deliver.</a:t>
            </a:r>
          </a:p>
          <a:p>
            <a:pPr>
              <a:buFont typeface="Wingdings" panose="05000000000000000000" pitchFamily="2" charset="2"/>
              <a:buChar char="v"/>
            </a:pPr>
            <a:endParaRPr lang="en-US" dirty="0" smtClean="0">
              <a:cs typeface="Arial" panose="020B0604020202020204" pitchFamily="34" charset="0"/>
            </a:endParaRPr>
          </a:p>
          <a:p>
            <a:endParaRPr lang="en-US" dirty="0">
              <a:cs typeface="Arial" panose="020B0604020202020204" pitchFamily="34" charset="0"/>
            </a:endParaRPr>
          </a:p>
          <a:p>
            <a:pPr>
              <a:buFont typeface="Wingdings" panose="05000000000000000000" pitchFamily="2" charset="2"/>
              <a:buChar char="v"/>
            </a:pPr>
            <a:endParaRPr lang="en-US" dirty="0">
              <a:cs typeface="Arial" panose="020B0604020202020204" pitchFamily="34" charset="0"/>
            </a:endParaRPr>
          </a:p>
          <a:p>
            <a:pPr algn="just"/>
            <a:endParaRPr lang="en-US" dirty="0">
              <a:cs typeface="Arial" panose="020B0604020202020204" pitchFamily="34" charset="0"/>
            </a:endParaRPr>
          </a:p>
        </p:txBody>
      </p:sp>
    </p:spTree>
    <p:extLst>
      <p:ext uri="{BB962C8B-B14F-4D97-AF65-F5344CB8AC3E}">
        <p14:creationId xmlns:p14="http://schemas.microsoft.com/office/powerpoint/2010/main" xmlns="" val="15068407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357156" y="71414"/>
            <a:ext cx="8643997" cy="708025"/>
          </a:xfrm>
        </p:spPr>
        <p:style>
          <a:lnRef idx="0">
            <a:scrgbClr r="0" g="0" b="0"/>
          </a:lnRef>
          <a:fillRef idx="1003">
            <a:schemeClr val="lt1"/>
          </a:fillRef>
          <a:effectRef idx="0">
            <a:scrgbClr r="0" g="0" b="0"/>
          </a:effectRef>
          <a:fontRef idx="major"/>
        </p:style>
        <p:txBody>
          <a:bodyPr>
            <a:normAutofit fontScale="90000"/>
          </a:bodyPr>
          <a:lstStyle/>
          <a:p>
            <a:pPr algn="l" eaLnBrk="1" hangingPunct="1"/>
            <a:r>
              <a:rPr lang="en-US" b="1" dirty="0" smtClean="0">
                <a:solidFill>
                  <a:schemeClr val="accent6">
                    <a:lumMod val="75000"/>
                  </a:schemeClr>
                </a:solidFill>
              </a:rPr>
              <a:t>OUR CONTEXT (MICRO)</a:t>
            </a:r>
          </a:p>
        </p:txBody>
      </p:sp>
      <p:sp>
        <p:nvSpPr>
          <p:cNvPr id="5" name="Rectangle 4"/>
          <p:cNvSpPr/>
          <p:nvPr/>
        </p:nvSpPr>
        <p:spPr bwMode="auto">
          <a:xfrm>
            <a:off x="338965" y="891330"/>
            <a:ext cx="8643865" cy="4603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6350" cap="rnd" cmpd="sng" algn="ctr">
            <a:noFill/>
            <a:prstDash val="solid"/>
            <a:headEnd/>
            <a:tailEnd/>
          </a:ln>
          <a:effectLst/>
        </p:spPr>
        <p:txBody>
          <a:bodyPr anchor="ctr"/>
          <a:lstStyle/>
          <a:p>
            <a:pPr marL="400050" lvl="1" indent="0" algn="just">
              <a:lnSpc>
                <a:spcPct val="120000"/>
              </a:lnSpc>
              <a:spcBef>
                <a:spcPts val="1200"/>
              </a:spcBef>
              <a:buNone/>
            </a:pPr>
            <a:r>
              <a:rPr lang="en-US" sz="3600" b="1" dirty="0" smtClean="0">
                <a:solidFill>
                  <a:schemeClr val="accent6">
                    <a:lumMod val="75000"/>
                  </a:schemeClr>
                </a:solidFill>
                <a:latin typeface="Arial" panose="020B0604020202020204" pitchFamily="34" charset="0"/>
                <a:cs typeface="Arial" panose="020B0604020202020204" pitchFamily="34" charset="0"/>
              </a:rPr>
              <a:t>Environment </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38965" y="1466807"/>
            <a:ext cx="8643864" cy="4893647"/>
          </a:xfrm>
          <a:prstGeom prst="rect">
            <a:avLst/>
          </a:prstGeom>
          <a:solidFill>
            <a:schemeClr val="bg1">
              <a:lumMod val="95000"/>
            </a:schemeClr>
          </a:solidFill>
        </p:spPr>
        <p:txBody>
          <a:bodyPr wrap="square">
            <a:spAutoFit/>
          </a:bodyPr>
          <a:lstStyle/>
          <a:p>
            <a:pPr algn="just">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Ailing </a:t>
            </a:r>
            <a:r>
              <a:rPr lang="en-US" sz="2400" dirty="0">
                <a:latin typeface="Arial" panose="020B0604020202020204" pitchFamily="34" charset="0"/>
                <a:cs typeface="Arial" panose="020B0604020202020204" pitchFamily="34" charset="0"/>
              </a:rPr>
              <a:t>SOEs, the SABC and </a:t>
            </a:r>
            <a:r>
              <a:rPr lang="en-US" sz="2400" dirty="0" smtClean="0">
                <a:latin typeface="Arial" panose="020B0604020202020204" pitchFamily="34" charset="0"/>
                <a:cs typeface="Arial" panose="020B0604020202020204" pitchFamily="34" charset="0"/>
              </a:rPr>
              <a:t>MDDA.</a:t>
            </a:r>
          </a:p>
          <a:p>
            <a:pPr algn="just">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Delayed DTT Project </a:t>
            </a:r>
            <a:r>
              <a:rPr lang="en-US" sz="2400" b="1" dirty="0">
                <a:latin typeface="Arial" panose="020B0604020202020204" pitchFamily="34" charset="0"/>
                <a:cs typeface="Arial" panose="020B0604020202020204" pitchFamily="34" charset="0"/>
              </a:rPr>
              <a:t>Unaffordability of the </a:t>
            </a:r>
            <a:r>
              <a:rPr lang="en-US" sz="2400" b="1" dirty="0" smtClean="0">
                <a:latin typeface="Arial" panose="020B0604020202020204" pitchFamily="34" charset="0"/>
                <a:cs typeface="Arial" panose="020B0604020202020204" pitchFamily="34" charset="0"/>
              </a:rPr>
              <a:t>project - revision 	inevitable. </a:t>
            </a:r>
          </a:p>
          <a:p>
            <a:pPr algn="just"/>
            <a:endParaRPr lang="en-US" sz="24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Impact </a:t>
            </a:r>
            <a:r>
              <a:rPr lang="en-US" sz="2400" b="1" dirty="0">
                <a:latin typeface="Arial" panose="020B0604020202020204" pitchFamily="34" charset="0"/>
                <a:cs typeface="Arial" panose="020B0604020202020204" pitchFamily="34" charset="0"/>
              </a:rPr>
              <a:t>on the Industry </a:t>
            </a:r>
            <a:endParaRPr lang="en-US" sz="2400" b="1" dirty="0" smtClean="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Policy uncertainty and impact on investment and growth, particularly </a:t>
            </a:r>
            <a:r>
              <a:rPr lang="en-ZA" sz="2400" dirty="0" smtClean="0">
                <a:latin typeface="Arial" panose="020B0604020202020204" pitchFamily="34" charset="0"/>
                <a:cs typeface="Arial" panose="020B0604020202020204" pitchFamily="34" charset="0"/>
              </a:rPr>
              <a:t>the FTA platform.</a:t>
            </a:r>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Freeing spectrum dividend for critical </a:t>
            </a:r>
            <a:r>
              <a:rPr lang="en-ZA" sz="2400" dirty="0" smtClean="0">
                <a:latin typeface="Arial" panose="020B0604020202020204" pitchFamily="34" charset="0"/>
                <a:cs typeface="Arial" panose="020B0604020202020204" pitchFamily="34" charset="0"/>
              </a:rPr>
              <a:t>services. </a:t>
            </a:r>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Adoption of new </a:t>
            </a:r>
            <a:r>
              <a:rPr lang="en-ZA" sz="2400" dirty="0" smtClean="0">
                <a:latin typeface="Arial" panose="020B0604020202020204" pitchFamily="34" charset="0"/>
                <a:cs typeface="Arial" panose="020B0604020202020204" pitchFamily="34" charset="0"/>
              </a:rPr>
              <a:t>technologies.</a:t>
            </a:r>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ZA" sz="2400" dirty="0">
                <a:latin typeface="Arial" panose="020B0604020202020204" pitchFamily="34" charset="0"/>
                <a:cs typeface="Arial" panose="020B0604020202020204" pitchFamily="34" charset="0"/>
              </a:rPr>
              <a:t>Missed ITU ASO deadline (2015), resulting in our broadcasting system not </a:t>
            </a:r>
            <a:r>
              <a:rPr lang="en-ZA" sz="2400" dirty="0" smtClean="0">
                <a:latin typeface="Arial" panose="020B0604020202020204" pitchFamily="34" charset="0"/>
                <a:cs typeface="Arial" panose="020B0604020202020204" pitchFamily="34" charset="0"/>
              </a:rPr>
              <a:t>protected.</a:t>
            </a:r>
            <a:endParaRPr lang="en-US" dirty="0">
              <a:cs typeface="Arial" panose="020B0604020202020204" pitchFamily="34" charset="0"/>
            </a:endParaRPr>
          </a:p>
        </p:txBody>
      </p:sp>
    </p:spTree>
    <p:extLst>
      <p:ext uri="{BB962C8B-B14F-4D97-AF65-F5344CB8AC3E}">
        <p14:creationId xmlns:p14="http://schemas.microsoft.com/office/powerpoint/2010/main" xmlns="" val="39532460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239"/>
          </a:xfrm>
        </p:spPr>
        <p:style>
          <a:lnRef idx="0">
            <a:scrgbClr r="0" g="0" b="0"/>
          </a:lnRef>
          <a:fillRef idx="1003">
            <a:schemeClr val="lt1"/>
          </a:fillRef>
          <a:effectRef idx="0">
            <a:scrgbClr r="0" g="0" b="0"/>
          </a:effectRef>
          <a:fontRef idx="major"/>
        </p:style>
        <p:txBody>
          <a:bodyPr>
            <a:norm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REVISION 4 PILLARS </a:t>
            </a:r>
            <a:endParaRPr lang="en-Z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61698"/>
            <a:ext cx="8229600" cy="4133884"/>
          </a:xfrm>
          <a:solidFill>
            <a:schemeClr val="bg1">
              <a:lumMod val="95000"/>
            </a:schemeClr>
          </a:solidFill>
        </p:spPr>
        <p:txBody>
          <a:bodyPr>
            <a:normAutofit/>
          </a:bodyPr>
          <a:lstStyle/>
          <a:p>
            <a:r>
              <a:rPr lang="en-ZA" sz="2800" dirty="0" smtClean="0">
                <a:latin typeface="Arial" panose="020B0604020202020204" pitchFamily="34" charset="0"/>
                <a:cs typeface="Arial" panose="020B0604020202020204" pitchFamily="34" charset="0"/>
              </a:rPr>
              <a:t>Getting DTT on track : </a:t>
            </a:r>
            <a:r>
              <a:rPr lang="en-ZA" sz="2800" b="1" dirty="0">
                <a:latin typeface="Arial" panose="020B0604020202020204" pitchFamily="34" charset="0"/>
                <a:cs typeface="Arial" panose="020B0604020202020204" pitchFamily="34" charset="0"/>
              </a:rPr>
              <a:t>Current delivery model require overhaul and to be complemented with external </a:t>
            </a:r>
            <a:r>
              <a:rPr lang="en-ZA" sz="2800" b="1" dirty="0" smtClean="0">
                <a:latin typeface="Arial" panose="020B0604020202020204" pitchFamily="34" charset="0"/>
                <a:cs typeface="Arial" panose="020B0604020202020204" pitchFamily="34" charset="0"/>
              </a:rPr>
              <a:t>interventions.</a:t>
            </a:r>
            <a:endParaRPr lang="en-US" sz="2800" b="1" dirty="0">
              <a:latin typeface="Arial" panose="020B0604020202020204" pitchFamily="34" charset="0"/>
              <a:cs typeface="Arial" panose="020B0604020202020204" pitchFamily="34" charset="0"/>
            </a:endParaRPr>
          </a:p>
          <a:p>
            <a:r>
              <a:rPr lang="en-ZA" sz="2800" dirty="0" smtClean="0">
                <a:latin typeface="Arial" panose="020B0604020202020204" pitchFamily="34" charset="0"/>
                <a:cs typeface="Arial" panose="020B0604020202020204" pitchFamily="34" charset="0"/>
              </a:rPr>
              <a:t>Stabilizing SOEs.</a:t>
            </a:r>
          </a:p>
          <a:p>
            <a:r>
              <a:rPr lang="en-ZA" sz="2800" dirty="0" smtClean="0">
                <a:latin typeface="Arial" panose="020B0604020202020204" pitchFamily="34" charset="0"/>
                <a:cs typeface="Arial" panose="020B0604020202020204" pitchFamily="34" charset="0"/>
              </a:rPr>
              <a:t>Creating a vision for Broadcasting.</a:t>
            </a:r>
          </a:p>
          <a:p>
            <a:r>
              <a:rPr lang="en-ZA" sz="2800" dirty="0" smtClean="0">
                <a:latin typeface="Arial" panose="020B0604020202020204" pitchFamily="34" charset="0"/>
                <a:cs typeface="Arial" panose="020B0604020202020204" pitchFamily="34" charset="0"/>
              </a:rPr>
              <a:t> Improving internal capacity for effective delivery. </a:t>
            </a: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37949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677" y="71438"/>
            <a:ext cx="8978218" cy="646331"/>
          </a:xfrm>
        </p:spPr>
        <p:style>
          <a:lnRef idx="0">
            <a:scrgbClr r="0" g="0" b="0"/>
          </a:lnRef>
          <a:fillRef idx="1003">
            <a:schemeClr val="lt1"/>
          </a:fillRef>
          <a:effectRef idx="0">
            <a:scrgbClr r="0" g="0" b="0"/>
          </a:effectRef>
          <a:fontRef idx="major"/>
        </p:style>
        <p:txBody>
          <a:bodyPr>
            <a:normAutofit/>
          </a:bodyPr>
          <a:lstStyle/>
          <a:p>
            <a:r>
              <a:rPr lang="en-ZA" sz="3600" b="1" dirty="0">
                <a:solidFill>
                  <a:schemeClr val="accent6"/>
                </a:solidFill>
                <a:latin typeface="Arial" panose="020B0604020202020204" pitchFamily="34" charset="0"/>
                <a:cs typeface="Arial" panose="020B0604020202020204" pitchFamily="34" charset="0"/>
              </a:rPr>
              <a:t>Getting DTT on track </a:t>
            </a:r>
          </a:p>
        </p:txBody>
      </p:sp>
      <p:sp>
        <p:nvSpPr>
          <p:cNvPr id="5" name="Oval Base"/>
          <p:cNvSpPr>
            <a:spLocks noEditPoints="1"/>
          </p:cNvSpPr>
          <p:nvPr/>
        </p:nvSpPr>
        <p:spPr bwMode="auto">
          <a:xfrm>
            <a:off x="510571" y="908526"/>
            <a:ext cx="7919634" cy="4044043"/>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a:lnSpc>
                <a:spcPct val="70000"/>
              </a:lnSpc>
              <a:defRPr/>
            </a:pPr>
            <a:endParaRPr lang="en-US" sz="2400" dirty="0">
              <a:solidFill>
                <a:srgbClr val="FFFFFF"/>
              </a:solidFill>
            </a:endParaRPr>
          </a:p>
        </p:txBody>
      </p:sp>
      <p:sp>
        <p:nvSpPr>
          <p:cNvPr id="18" name="Title 3"/>
          <p:cNvSpPr txBox="1">
            <a:spLocks/>
          </p:cNvSpPr>
          <p:nvPr/>
        </p:nvSpPr>
        <p:spPr bwMode="auto">
          <a:xfrm>
            <a:off x="2564516" y="1728979"/>
            <a:ext cx="3930183" cy="10772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n-lt"/>
                <a:ea typeface="+mj-ea"/>
                <a:cs typeface="+mj-cs"/>
              </a:rPr>
              <a:t>PROPOSED DTT DELIVERY</a:t>
            </a:r>
            <a:r>
              <a:rPr kumimoji="0" lang="en-US" sz="3200" b="1" i="0" u="none" strike="noStrike" kern="1200" cap="none" spc="0" normalizeH="0" noProof="0" dirty="0" smtClean="0">
                <a:ln>
                  <a:noFill/>
                </a:ln>
                <a:solidFill>
                  <a:srgbClr val="C00000"/>
                </a:solidFill>
                <a:effectLst/>
                <a:uLnTx/>
                <a:uFillTx/>
                <a:latin typeface="+mn-lt"/>
                <a:ea typeface="+mj-ea"/>
                <a:cs typeface="+mj-cs"/>
              </a:rPr>
              <a:t> MODEL</a:t>
            </a:r>
            <a:endParaRPr kumimoji="0" lang="en-US" sz="3200" b="1" i="0" u="none" strike="noStrike" kern="1200" cap="none" spc="0" normalizeH="0" baseline="0" noProof="0" dirty="0" smtClean="0">
              <a:ln>
                <a:noFill/>
              </a:ln>
              <a:solidFill>
                <a:srgbClr val="C00000"/>
              </a:solidFill>
              <a:effectLst/>
              <a:uLnTx/>
              <a:uFillTx/>
              <a:latin typeface="+mn-lt"/>
              <a:ea typeface="+mj-ea"/>
              <a:cs typeface="+mj-cs"/>
            </a:endParaRPr>
          </a:p>
        </p:txBody>
      </p:sp>
      <p:sp>
        <p:nvSpPr>
          <p:cNvPr id="2" name="Rectangle 1"/>
          <p:cNvSpPr/>
          <p:nvPr/>
        </p:nvSpPr>
        <p:spPr>
          <a:xfrm>
            <a:off x="524032" y="2404407"/>
            <a:ext cx="2027023" cy="830997"/>
          </a:xfrm>
          <a:prstGeom prst="rect">
            <a:avLst/>
          </a:prstGeom>
        </p:spPr>
        <p:txBody>
          <a:bodyPr wrap="square">
            <a:spAutoFit/>
          </a:bodyPr>
          <a:lstStyle/>
          <a:p>
            <a:pPr marL="342900" indent="-342900">
              <a:buAutoNum type="arabicPeriod"/>
            </a:pPr>
            <a:r>
              <a:rPr lang="en-US" sz="1600" b="1" dirty="0" smtClean="0">
                <a:cs typeface="Arial" panose="020B0604020202020204" pitchFamily="34" charset="0"/>
              </a:rPr>
              <a:t>Reconfigure the DTT PMO </a:t>
            </a:r>
          </a:p>
          <a:p>
            <a:r>
              <a:rPr lang="en-US" sz="1600" b="1" dirty="0" smtClean="0">
                <a:cs typeface="Arial" panose="020B0604020202020204" pitchFamily="34" charset="0"/>
              </a:rPr>
              <a:t>[unbundle from DoC]</a:t>
            </a:r>
            <a:endParaRPr lang="en-US" sz="1600" b="1" dirty="0">
              <a:cs typeface="Arial" panose="020B0604020202020204" pitchFamily="34" charset="0"/>
            </a:endParaRPr>
          </a:p>
        </p:txBody>
      </p:sp>
      <p:sp>
        <p:nvSpPr>
          <p:cNvPr id="6" name="Rectangle 5"/>
          <p:cNvSpPr/>
          <p:nvPr/>
        </p:nvSpPr>
        <p:spPr>
          <a:xfrm>
            <a:off x="6497768" y="2411093"/>
            <a:ext cx="2513619" cy="584775"/>
          </a:xfrm>
          <a:prstGeom prst="rect">
            <a:avLst/>
          </a:prstGeom>
        </p:spPr>
        <p:txBody>
          <a:bodyPr wrap="square">
            <a:spAutoFit/>
          </a:bodyPr>
          <a:lstStyle/>
          <a:p>
            <a:r>
              <a:rPr lang="en-US" sz="1600" b="1" dirty="0" smtClean="0">
                <a:cs typeface="Arial" panose="020B0604020202020204" pitchFamily="34" charset="0"/>
              </a:rPr>
              <a:t>4. Collaboration </a:t>
            </a:r>
            <a:r>
              <a:rPr lang="en-US" sz="1600" b="1" dirty="0">
                <a:cs typeface="Arial" panose="020B0604020202020204" pitchFamily="34" charset="0"/>
              </a:rPr>
              <a:t>with </a:t>
            </a:r>
            <a:r>
              <a:rPr lang="en-US" sz="1600" b="1" dirty="0" smtClean="0">
                <a:cs typeface="Arial" panose="020B0604020202020204" pitchFamily="34" charset="0"/>
              </a:rPr>
              <a:t>industry </a:t>
            </a:r>
            <a:endParaRPr lang="en-ZA" sz="1600" dirty="0"/>
          </a:p>
        </p:txBody>
      </p:sp>
      <p:sp>
        <p:nvSpPr>
          <p:cNvPr id="29" name="Rectangle 28"/>
          <p:cNvSpPr/>
          <p:nvPr/>
        </p:nvSpPr>
        <p:spPr>
          <a:xfrm>
            <a:off x="2551055" y="3442252"/>
            <a:ext cx="1776418" cy="1254446"/>
          </a:xfrm>
          <a:prstGeom prst="rect">
            <a:avLst/>
          </a:prstGeom>
        </p:spPr>
        <p:txBody>
          <a:bodyPr wrap="square">
            <a:spAutoFit/>
          </a:bodyPr>
          <a:lstStyle/>
          <a:p>
            <a:pPr>
              <a:lnSpc>
                <a:spcPct val="120000"/>
              </a:lnSpc>
              <a:spcBef>
                <a:spcPts val="600"/>
              </a:spcBef>
            </a:pPr>
            <a:r>
              <a:rPr lang="en-US" sz="1600" b="1" dirty="0" smtClean="0">
                <a:cs typeface="Arial" panose="020B0604020202020204" pitchFamily="34" charset="0"/>
              </a:rPr>
              <a:t>2. Appoint </a:t>
            </a:r>
            <a:r>
              <a:rPr lang="en-US" sz="1600" b="1" dirty="0">
                <a:cs typeface="Arial" panose="020B0604020202020204" pitchFamily="34" charset="0"/>
              </a:rPr>
              <a:t>the Project </a:t>
            </a:r>
            <a:r>
              <a:rPr lang="en-US" sz="1600" b="1" dirty="0" smtClean="0">
                <a:cs typeface="Arial" panose="020B0604020202020204" pitchFamily="34" charset="0"/>
              </a:rPr>
              <a:t>Executive Director  to </a:t>
            </a:r>
            <a:r>
              <a:rPr lang="en-US" sz="1600" b="1" dirty="0">
                <a:cs typeface="Arial" panose="020B0604020202020204" pitchFamily="34" charset="0"/>
              </a:rPr>
              <a:t>manage it </a:t>
            </a:r>
          </a:p>
        </p:txBody>
      </p:sp>
      <p:sp>
        <p:nvSpPr>
          <p:cNvPr id="30" name="Rectangle 29"/>
          <p:cNvSpPr/>
          <p:nvPr/>
        </p:nvSpPr>
        <p:spPr>
          <a:xfrm>
            <a:off x="5136803" y="3620259"/>
            <a:ext cx="1698088" cy="584775"/>
          </a:xfrm>
          <a:prstGeom prst="rect">
            <a:avLst/>
          </a:prstGeom>
        </p:spPr>
        <p:txBody>
          <a:bodyPr wrap="square">
            <a:spAutoFit/>
          </a:bodyPr>
          <a:lstStyle/>
          <a:p>
            <a:r>
              <a:rPr lang="en-US" sz="1600" b="1" dirty="0" smtClean="0">
                <a:cs typeface="Arial" panose="020B0604020202020204" pitchFamily="34" charset="0"/>
              </a:rPr>
              <a:t> 3. Appoint Advisory Council </a:t>
            </a:r>
            <a:endParaRPr lang="en-ZA" sz="1600" b="1" dirty="0"/>
          </a:p>
        </p:txBody>
      </p:sp>
      <p:sp>
        <p:nvSpPr>
          <p:cNvPr id="17" name="TextBox 16"/>
          <p:cNvSpPr txBox="1"/>
          <p:nvPr/>
        </p:nvSpPr>
        <p:spPr>
          <a:xfrm>
            <a:off x="3439264" y="2374616"/>
            <a:ext cx="2681207" cy="1015663"/>
          </a:xfrm>
          <a:prstGeom prst="rect">
            <a:avLst/>
          </a:prstGeom>
          <a:noFill/>
        </p:spPr>
        <p:txBody>
          <a:bodyPr wrap="square" rtlCol="0">
            <a:spAutoFit/>
          </a:bodyPr>
          <a:lstStyle/>
          <a:p>
            <a:pPr algn="ctr"/>
            <a:endParaRPr lang="en-ZA" sz="2000" b="1" dirty="0" smtClean="0">
              <a:solidFill>
                <a:schemeClr val="tx2">
                  <a:lumMod val="50000"/>
                </a:schemeClr>
              </a:solidFill>
            </a:endParaRPr>
          </a:p>
          <a:p>
            <a:pPr algn="ctr"/>
            <a:r>
              <a:rPr lang="en-ZA" sz="2000" b="1" dirty="0" smtClean="0">
                <a:solidFill>
                  <a:schemeClr val="tx2">
                    <a:lumMod val="50000"/>
                  </a:schemeClr>
                </a:solidFill>
              </a:rPr>
              <a:t>PMO the nerve centre of the DTT</a:t>
            </a:r>
            <a:endParaRPr lang="en-ZA" sz="2000" b="1" dirty="0">
              <a:solidFill>
                <a:schemeClr val="tx2">
                  <a:lumMod val="50000"/>
                </a:schemeClr>
              </a:solidFill>
            </a:endParaRPr>
          </a:p>
        </p:txBody>
      </p:sp>
      <p:sp>
        <p:nvSpPr>
          <p:cNvPr id="8" name="Rounded Rectangle 7"/>
          <p:cNvSpPr/>
          <p:nvPr/>
        </p:nvSpPr>
        <p:spPr>
          <a:xfrm>
            <a:off x="433953" y="5450944"/>
            <a:ext cx="8214101" cy="883973"/>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solidFill>
                  <a:schemeClr val="tx1"/>
                </a:solidFill>
              </a:rPr>
              <a:t>Strengthen project oversight</a:t>
            </a:r>
          </a:p>
          <a:p>
            <a:pPr algn="ctr"/>
            <a:r>
              <a:rPr lang="en-ZA" sz="2000" b="1" dirty="0" smtClean="0">
                <a:solidFill>
                  <a:schemeClr val="tx1"/>
                </a:solidFill>
              </a:rPr>
              <a:t>Government to supplement the activities of the PMO in communication related activities </a:t>
            </a:r>
          </a:p>
        </p:txBody>
      </p:sp>
    </p:spTree>
    <p:extLst>
      <p:ext uri="{BB962C8B-B14F-4D97-AF65-F5344CB8AC3E}">
        <p14:creationId xmlns:p14="http://schemas.microsoft.com/office/powerpoint/2010/main" xmlns="" val="11017906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4084</TotalTime>
  <Words>2051</Words>
  <Application>Microsoft Office PowerPoint</Application>
  <PresentationFormat>On-screen Show (4:3)</PresentationFormat>
  <Paragraphs>496</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2_Office Theme</vt:lpstr>
      <vt:lpstr> 2018/19 – 2020/21 RE:APP  PRESENTATION    AUGUST 2018</vt:lpstr>
      <vt:lpstr>TABLE OF CONTENT</vt:lpstr>
      <vt:lpstr>INTRODUCTION </vt:lpstr>
      <vt:lpstr>   </vt:lpstr>
      <vt:lpstr>OUR CONTEXT (MACRO)</vt:lpstr>
      <vt:lpstr>OUR CONTEXT (MICRO)</vt:lpstr>
      <vt:lpstr>OUR CONTEXT (MICRO)</vt:lpstr>
      <vt:lpstr>REVISION 4 PILLARS </vt:lpstr>
      <vt:lpstr>Getting DTT on track </vt:lpstr>
      <vt:lpstr>STABILIZING STATE OWNED ENTERPRISES [1] </vt:lpstr>
      <vt:lpstr>STABILIZING STATE OWNED ENTERPRISES [2] </vt:lpstr>
      <vt:lpstr>Slide 12</vt:lpstr>
      <vt:lpstr>ORGANISATIONAL MATTERS </vt:lpstr>
      <vt:lpstr>   </vt:lpstr>
      <vt:lpstr>Programme 2: APP 2018/19 to 2020/21 [1]</vt:lpstr>
      <vt:lpstr>Programme 2: APP 2018/19 to 2020/21 [2]</vt:lpstr>
      <vt:lpstr>Programme 2: APP 2018/19 to 2020/21 [3]</vt:lpstr>
      <vt:lpstr>Programme 3: APP 2018/19 to 2020/21 [1]</vt:lpstr>
      <vt:lpstr>Programme 3: APP 2018/19 to 2020/21[2]</vt:lpstr>
      <vt:lpstr>Programme 3: APP 2018/19 to 2020/21 [3]</vt:lpstr>
      <vt:lpstr>Programme 4: APP 2018/19 to 2020/21 [1] </vt:lpstr>
      <vt:lpstr>Programme 4: 2018/19 to 2019/20  [2]</vt:lpstr>
      <vt:lpstr> FINANCIAL INFORMATION</vt:lpstr>
      <vt:lpstr>2018/19 – 2020/21 FINANCIAL YEAR AND MEDIUM TERM ALLOCATION</vt:lpstr>
      <vt:lpstr>2018/19 – 2020/21 FINANCIAL YEAR AND MEDIUM TERM ALLOCATION</vt:lpstr>
      <vt:lpstr>   </vt:lpstr>
      <vt:lpstr>REPRIORITISATION FOR 2018/19 MTEF</vt:lpstr>
      <vt:lpstr>REPRIORITISATION</vt:lpstr>
      <vt:lpstr>REPRIORITISATION</vt:lpstr>
      <vt:lpstr>REPRIORITISATION</vt:lpstr>
      <vt:lpstr>REPRIORITISATION</vt:lpstr>
      <vt:lpstr>   </vt:lpstr>
      <vt:lpstr>Slide 33</vt:lpstr>
      <vt:lpstr>Slide 34</vt:lpstr>
      <vt:lpstr>Slide 35</vt:lpstr>
      <vt:lpstr>Slide 36</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489</cp:revision>
  <cp:lastPrinted>2017-07-17T17:49:14Z</cp:lastPrinted>
  <dcterms:created xsi:type="dcterms:W3CDTF">2013-08-14T15:53:00Z</dcterms:created>
  <dcterms:modified xsi:type="dcterms:W3CDTF">2018-09-06T08:33:22Z</dcterms:modified>
</cp:coreProperties>
</file>