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53"/>
  </p:notesMasterIdLst>
  <p:handoutMasterIdLst>
    <p:handoutMasterId r:id="rId54"/>
  </p:handoutMasterIdLst>
  <p:sldIdLst>
    <p:sldId id="408" r:id="rId5"/>
    <p:sldId id="562" r:id="rId6"/>
    <p:sldId id="627" r:id="rId7"/>
    <p:sldId id="623" r:id="rId8"/>
    <p:sldId id="624" r:id="rId9"/>
    <p:sldId id="625" r:id="rId10"/>
    <p:sldId id="626" r:id="rId11"/>
    <p:sldId id="679" r:id="rId12"/>
    <p:sldId id="680" r:id="rId13"/>
    <p:sldId id="681" r:id="rId14"/>
    <p:sldId id="682" r:id="rId15"/>
    <p:sldId id="698" r:id="rId16"/>
    <p:sldId id="699" r:id="rId17"/>
    <p:sldId id="700" r:id="rId18"/>
    <p:sldId id="701" r:id="rId19"/>
    <p:sldId id="702" r:id="rId20"/>
    <p:sldId id="703" r:id="rId21"/>
    <p:sldId id="704" r:id="rId22"/>
    <p:sldId id="705" r:id="rId23"/>
    <p:sldId id="628" r:id="rId24"/>
    <p:sldId id="630" r:id="rId25"/>
    <p:sldId id="631" r:id="rId26"/>
    <p:sldId id="686" r:id="rId27"/>
    <p:sldId id="632" r:id="rId28"/>
    <p:sldId id="633" r:id="rId29"/>
    <p:sldId id="634" r:id="rId30"/>
    <p:sldId id="635" r:id="rId31"/>
    <p:sldId id="636" r:id="rId32"/>
    <p:sldId id="637" r:id="rId33"/>
    <p:sldId id="638" r:id="rId34"/>
    <p:sldId id="688" r:id="rId35"/>
    <p:sldId id="689" r:id="rId36"/>
    <p:sldId id="690" r:id="rId37"/>
    <p:sldId id="691" r:id="rId38"/>
    <p:sldId id="692" r:id="rId39"/>
    <p:sldId id="693" r:id="rId40"/>
    <p:sldId id="694" r:id="rId41"/>
    <p:sldId id="695" r:id="rId42"/>
    <p:sldId id="696" r:id="rId43"/>
    <p:sldId id="706" r:id="rId44"/>
    <p:sldId id="707" r:id="rId45"/>
    <p:sldId id="708" r:id="rId46"/>
    <p:sldId id="709" r:id="rId47"/>
    <p:sldId id="710" r:id="rId48"/>
    <p:sldId id="683" r:id="rId49"/>
    <p:sldId id="684" r:id="rId50"/>
    <p:sldId id="685" r:id="rId51"/>
    <p:sldId id="299" r:id="rId5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a:srgbClr val="000000"/>
    <a:srgbClr val="FFCC66"/>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2" autoAdjust="0"/>
    <p:restoredTop sz="98046" autoAdjust="0"/>
  </p:normalViewPr>
  <p:slideViewPr>
    <p:cSldViewPr>
      <p:cViewPr varScale="1">
        <p:scale>
          <a:sx n="114" d="100"/>
          <a:sy n="114" d="100"/>
        </p:scale>
        <p:origin x="-1554" y="-102"/>
      </p:cViewPr>
      <p:guideLst>
        <p:guide orient="horz" pos="2160"/>
        <p:guide pos="2880"/>
      </p:guideLst>
    </p:cSldViewPr>
  </p:slideViewPr>
  <p:notesTextViewPr>
    <p:cViewPr>
      <p:scale>
        <a:sx n="1" d="1"/>
        <a:sy n="1" d="1"/>
      </p:scale>
      <p:origin x="0" y="0"/>
    </p:cViewPr>
  </p:notesTextViewPr>
  <p:sorterViewPr>
    <p:cViewPr>
      <p:scale>
        <a:sx n="100" d="100"/>
        <a:sy n="100" d="100"/>
      </p:scale>
      <p:origin x="0" y="8544"/>
    </p:cViewPr>
  </p:sorterViewPr>
  <p:notesViewPr>
    <p:cSldViewPr>
      <p:cViewPr varScale="1">
        <p:scale>
          <a:sx n="64" d="100"/>
          <a:sy n="64" d="100"/>
        </p:scale>
        <p:origin x="-3396" y="-11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view3D>
      <c:rAngAx val="1"/>
    </c:view3D>
    <c:plotArea>
      <c:layout/>
      <c:bar3DChart>
        <c:barDir val="col"/>
        <c:grouping val="clustered"/>
        <c:ser>
          <c:idx val="0"/>
          <c:order val="0"/>
          <c:spPr>
            <a:ln>
              <a:noFill/>
            </a:ln>
          </c:spPr>
          <c:dPt>
            <c:idx val="0"/>
            <c:spPr>
              <a:solidFill>
                <a:srgbClr val="FF0000"/>
              </a:solidFill>
            </c:spPr>
            <c:extLst xmlns:c16r2="http://schemas.microsoft.com/office/drawing/2015/06/chart">
              <c:ext xmlns:c16="http://schemas.microsoft.com/office/drawing/2014/chart" uri="{C3380CC4-5D6E-409C-BE32-E72D297353CC}">
                <c16:uniqueId val="{00000001-6B94-452A-B6E7-EAF63257CD36}"/>
              </c:ext>
            </c:extLst>
          </c:dPt>
          <c:dPt>
            <c:idx val="1"/>
            <c:spPr>
              <a:solidFill>
                <a:srgbClr val="00B050"/>
              </a:solidFill>
              <a:ln>
                <a:noFill/>
              </a:ln>
            </c:spPr>
            <c:extLst xmlns:c16r2="http://schemas.microsoft.com/office/drawing/2015/06/chart">
              <c:ext xmlns:c16="http://schemas.microsoft.com/office/drawing/2014/chart" uri="{C3380CC4-5D6E-409C-BE32-E72D297353CC}">
                <c16:uniqueId val="{00000003-6B94-452A-B6E7-EAF63257CD36}"/>
              </c:ext>
            </c:extLst>
          </c:dPt>
          <c:dPt>
            <c:idx val="2"/>
            <c:spPr>
              <a:solidFill>
                <a:srgbClr val="00B050"/>
              </a:solidFill>
              <a:ln>
                <a:noFill/>
              </a:ln>
            </c:spPr>
            <c:extLst xmlns:c16r2="http://schemas.microsoft.com/office/drawing/2015/06/chart">
              <c:ext xmlns:c16="http://schemas.microsoft.com/office/drawing/2014/chart" uri="{C3380CC4-5D6E-409C-BE32-E72D297353CC}">
                <c16:uniqueId val="{00000005-6B94-452A-B6E7-EAF63257CD36}"/>
              </c:ext>
            </c:extLst>
          </c:dPt>
          <c:dPt>
            <c:idx val="3"/>
            <c:spPr>
              <a:solidFill>
                <a:srgbClr val="00B050"/>
              </a:solidFill>
              <a:ln>
                <a:noFill/>
              </a:ln>
            </c:spPr>
            <c:extLst xmlns:c16r2="http://schemas.microsoft.com/office/drawing/2015/06/chart">
              <c:ext xmlns:c16="http://schemas.microsoft.com/office/drawing/2014/chart" uri="{C3380CC4-5D6E-409C-BE32-E72D297353CC}">
                <c16:uniqueId val="{00000007-6B94-452A-B6E7-EAF63257CD36}"/>
              </c:ext>
            </c:extLst>
          </c:dPt>
          <c:dLbls>
            <c:dLbl>
              <c:idx val="0"/>
              <c:layout>
                <c:manualLayout>
                  <c:x val="1.0802469135802472E-2"/>
                  <c:y val="-2.525429394805039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B94-452A-B6E7-EAF63257CD36}"/>
                </c:ext>
              </c:extLst>
            </c:dLbl>
            <c:dLbl>
              <c:idx val="1"/>
              <c:layout>
                <c:manualLayout>
                  <c:x val="-1.5432098765432668E-3"/>
                  <c:y val="-1.964222862626141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B94-452A-B6E7-EAF63257CD36}"/>
                </c:ext>
              </c:extLst>
            </c:dLbl>
            <c:dLbl>
              <c:idx val="2"/>
              <c:layout>
                <c:manualLayout>
                  <c:x val="7.7160493827160516E-3"/>
                  <c:y val="-1.964222862626141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B94-452A-B6E7-EAF63257CD36}"/>
                </c:ext>
              </c:extLst>
            </c:dLbl>
            <c:dLbl>
              <c:idx val="3"/>
              <c:layout>
                <c:manualLayout>
                  <c:x val="9.2592592592591495E-3"/>
                  <c:y val="-1.964222862626141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6B94-452A-B6E7-EAF63257CD36}"/>
                </c:ext>
              </c:extLst>
            </c:dLbl>
            <c:delete val="1"/>
            <c:spPr>
              <a:noFill/>
              <a:ln>
                <a:noFill/>
              </a:ln>
              <a:effectLst/>
            </c:spPr>
            <c:extLst xmlns:c16r2="http://schemas.microsoft.com/office/drawing/2015/06/chart">
              <c:ext xmlns:c15="http://schemas.microsoft.com/office/drawing/2012/chart" uri="{CE6537A1-D6FC-4f65-9D91-7224C49458BB}">
                <c15:showLeaderLines val="0"/>
              </c:ext>
            </c:extLst>
          </c:dLbls>
          <c:cat>
            <c:strRef>
              <c:f>'[Chart in Microsoft PowerPoint]Sheet1'!$A$1:$D$1</c:f>
              <c:strCache>
                <c:ptCount val="4"/>
                <c:pt idx="0">
                  <c:v>Q1(2017/18)</c:v>
                </c:pt>
                <c:pt idx="1">
                  <c:v>Q2(2017/18)</c:v>
                </c:pt>
                <c:pt idx="2">
                  <c:v>Q3(2017/18)</c:v>
                </c:pt>
                <c:pt idx="3">
                  <c:v>Q4(2017/18)</c:v>
                </c:pt>
              </c:strCache>
            </c:strRef>
          </c:cat>
          <c:val>
            <c:numRef>
              <c:f>'[Chart in Microsoft PowerPoint]Sheet1'!$A$2:$D$2</c:f>
              <c:numCache>
                <c:formatCode>0%</c:formatCode>
                <c:ptCount val="4"/>
                <c:pt idx="0">
                  <c:v>0.42000000000000004</c:v>
                </c:pt>
                <c:pt idx="1">
                  <c:v>0.58000000000000007</c:v>
                </c:pt>
                <c:pt idx="2">
                  <c:v>0.58000000000000007</c:v>
                </c:pt>
                <c:pt idx="3">
                  <c:v>0.58000000000000007</c:v>
                </c:pt>
              </c:numCache>
            </c:numRef>
          </c:val>
          <c:extLst xmlns:c16r2="http://schemas.microsoft.com/office/drawing/2015/06/chart">
            <c:ext xmlns:c16="http://schemas.microsoft.com/office/drawing/2014/chart" uri="{C3380CC4-5D6E-409C-BE32-E72D297353CC}">
              <c16:uniqueId val="{00000008-6B94-452A-B6E7-EAF63257CD36}"/>
            </c:ext>
          </c:extLst>
        </c:ser>
        <c:dLbls/>
        <c:shape val="box"/>
        <c:axId val="81473536"/>
        <c:axId val="81475072"/>
        <c:axId val="0"/>
      </c:bar3DChart>
      <c:catAx>
        <c:axId val="81473536"/>
        <c:scaling>
          <c:orientation val="minMax"/>
        </c:scaling>
        <c:axPos val="b"/>
        <c:numFmt formatCode="General" sourceLinked="0"/>
        <c:tickLblPos val="nextTo"/>
        <c:crossAx val="81475072"/>
        <c:crosses val="autoZero"/>
        <c:auto val="1"/>
        <c:lblAlgn val="ctr"/>
        <c:lblOffset val="100"/>
      </c:catAx>
      <c:valAx>
        <c:axId val="81475072"/>
        <c:scaling>
          <c:orientation val="minMax"/>
        </c:scaling>
        <c:axPos val="l"/>
        <c:majorGridlines/>
        <c:numFmt formatCode="0%" sourceLinked="1"/>
        <c:tickLblPos val="nextTo"/>
        <c:crossAx val="81473536"/>
        <c:crosses val="autoZero"/>
        <c:crossBetween val="between"/>
      </c:valAx>
    </c:plotArea>
    <c:legend>
      <c:legendPos val="r"/>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3DB3E3-0723-4771-A25F-36B5720BB0C9}" type="doc">
      <dgm:prSet loTypeId="urn:microsoft.com/office/officeart/2005/8/layout/vList6" loCatId="process" qsTypeId="urn:microsoft.com/office/officeart/2005/8/quickstyle/simple1" qsCatId="simple" csTypeId="urn:microsoft.com/office/officeart/2005/8/colors/colorful3" csCatId="colorful" phldr="1"/>
      <dgm:spPr/>
      <dgm:t>
        <a:bodyPr/>
        <a:lstStyle/>
        <a:p>
          <a:endParaRPr lang="en-ZA"/>
        </a:p>
      </dgm:t>
    </dgm:pt>
    <dgm:pt modelId="{F71060E4-75AF-4694-8F33-B744B3153C8F}">
      <dgm:prSet custT="1"/>
      <dgm:spPr/>
      <dgm:t>
        <a:bodyPr/>
        <a:lstStyle/>
        <a:p>
          <a:r>
            <a:rPr lang="en-ZA" sz="1400" dirty="0" smtClean="0"/>
            <a:t>THE CONSTITUTIONAL MANDATE OF THE DOL-UIF</a:t>
          </a:r>
          <a:endParaRPr lang="en-ZA" sz="1400" dirty="0"/>
        </a:p>
      </dgm:t>
    </dgm:pt>
    <dgm:pt modelId="{2DAE8B09-1B06-41D8-B787-461F54AA7EB9}" type="parTrans" cxnId="{544E9540-4A1B-4B71-963A-D170AE7B880C}">
      <dgm:prSet/>
      <dgm:spPr/>
      <dgm:t>
        <a:bodyPr/>
        <a:lstStyle/>
        <a:p>
          <a:endParaRPr lang="en-ZA"/>
        </a:p>
      </dgm:t>
    </dgm:pt>
    <dgm:pt modelId="{41234B2C-FC4C-4633-9302-4579E1036124}" type="sibTrans" cxnId="{544E9540-4A1B-4B71-963A-D170AE7B880C}">
      <dgm:prSet/>
      <dgm:spPr/>
      <dgm:t>
        <a:bodyPr/>
        <a:lstStyle/>
        <a:p>
          <a:endParaRPr lang="en-ZA"/>
        </a:p>
      </dgm:t>
    </dgm:pt>
    <dgm:pt modelId="{408E21DF-28E4-4A06-B186-A6CD3104BE15}">
      <dgm:prSet custT="1"/>
      <dgm:spPr/>
      <dgm:t>
        <a:bodyPr/>
        <a:lstStyle/>
        <a:p>
          <a:r>
            <a:rPr lang="en-ZA" sz="1400" dirty="0" smtClean="0"/>
            <a:t>Section 27, To provide adequate social security nets to protect vulnerable workers</a:t>
          </a:r>
          <a:endParaRPr lang="en-ZA" sz="1400" dirty="0"/>
        </a:p>
      </dgm:t>
    </dgm:pt>
    <dgm:pt modelId="{F30D63AC-F183-4B4D-8C41-36E7755CDB1C}" type="parTrans" cxnId="{67B9B049-A13D-4B93-91CE-D9A83ECA0E6A}">
      <dgm:prSet/>
      <dgm:spPr/>
      <dgm:t>
        <a:bodyPr/>
        <a:lstStyle/>
        <a:p>
          <a:endParaRPr lang="en-ZA"/>
        </a:p>
      </dgm:t>
    </dgm:pt>
    <dgm:pt modelId="{0959F07B-517C-4BAD-9432-4999D90DF527}" type="sibTrans" cxnId="{67B9B049-A13D-4B93-91CE-D9A83ECA0E6A}">
      <dgm:prSet/>
      <dgm:spPr/>
      <dgm:t>
        <a:bodyPr/>
        <a:lstStyle/>
        <a:p>
          <a:endParaRPr lang="en-ZA"/>
        </a:p>
      </dgm:t>
    </dgm:pt>
    <dgm:pt modelId="{039C86BF-B49D-41F1-9691-562405BA3CF6}">
      <dgm:prSet custT="1"/>
      <dgm:spPr/>
      <dgm:t>
        <a:bodyPr/>
        <a:lstStyle/>
        <a:p>
          <a:endParaRPr lang="en-ZA" sz="1400" dirty="0"/>
        </a:p>
      </dgm:t>
    </dgm:pt>
    <dgm:pt modelId="{79346AF5-66D1-4FDE-994E-4BF09C78AAD7}" type="parTrans" cxnId="{1A6E80E1-4958-4034-8C7F-8236D33953AE}">
      <dgm:prSet/>
      <dgm:spPr/>
      <dgm:t>
        <a:bodyPr/>
        <a:lstStyle/>
        <a:p>
          <a:endParaRPr lang="en-ZA"/>
        </a:p>
      </dgm:t>
    </dgm:pt>
    <dgm:pt modelId="{2B46B3B4-3C5F-4E83-A939-E8C8423E3213}" type="sibTrans" cxnId="{1A6E80E1-4958-4034-8C7F-8236D33953AE}">
      <dgm:prSet/>
      <dgm:spPr/>
      <dgm:t>
        <a:bodyPr/>
        <a:lstStyle/>
        <a:p>
          <a:endParaRPr lang="en-ZA"/>
        </a:p>
      </dgm:t>
    </dgm:pt>
    <dgm:pt modelId="{CFD600C9-072E-41D1-B097-9743FFCFDC50}">
      <dgm:prSet custT="1"/>
      <dgm:spPr/>
      <dgm:t>
        <a:bodyPr/>
        <a:lstStyle/>
        <a:p>
          <a:endParaRPr lang="en-ZA" sz="1400" dirty="0"/>
        </a:p>
      </dgm:t>
    </dgm:pt>
    <dgm:pt modelId="{772B6B42-8DE6-4A39-8DC3-C0558DBE4E97}" type="parTrans" cxnId="{141CD2F8-8FF9-4F37-80A0-FF4EDBF762FC}">
      <dgm:prSet/>
      <dgm:spPr/>
      <dgm:t>
        <a:bodyPr/>
        <a:lstStyle/>
        <a:p>
          <a:endParaRPr lang="en-ZA"/>
        </a:p>
      </dgm:t>
    </dgm:pt>
    <dgm:pt modelId="{D5F1956D-FC16-4644-9426-EE1ED69E876A}" type="sibTrans" cxnId="{141CD2F8-8FF9-4F37-80A0-FF4EDBF762FC}">
      <dgm:prSet/>
      <dgm:spPr/>
      <dgm:t>
        <a:bodyPr/>
        <a:lstStyle/>
        <a:p>
          <a:endParaRPr lang="en-ZA"/>
        </a:p>
      </dgm:t>
    </dgm:pt>
    <dgm:pt modelId="{D613C1A3-B006-4E55-B018-95D21BBC3771}">
      <dgm:prSet custT="1"/>
      <dgm:spPr/>
      <dgm:t>
        <a:bodyPr/>
        <a:lstStyle/>
        <a:p>
          <a:r>
            <a:rPr lang="en-ZA" sz="1400" dirty="0" smtClean="0"/>
            <a:t>THE POLICY MANDATE OF THE DOL-UIF</a:t>
          </a:r>
          <a:endParaRPr lang="en-ZA" sz="1400" dirty="0"/>
        </a:p>
      </dgm:t>
    </dgm:pt>
    <dgm:pt modelId="{1593564B-3CF6-4914-AB54-2C3BD1FF05B4}" type="parTrans" cxnId="{0EE75A4C-A281-4E2A-A252-C111B9F1FCE9}">
      <dgm:prSet/>
      <dgm:spPr/>
      <dgm:t>
        <a:bodyPr/>
        <a:lstStyle/>
        <a:p>
          <a:endParaRPr lang="en-ZA"/>
        </a:p>
      </dgm:t>
    </dgm:pt>
    <dgm:pt modelId="{9CBCE754-C6F3-4F1A-B9F3-4513A10C89DD}" type="sibTrans" cxnId="{0EE75A4C-A281-4E2A-A252-C111B9F1FCE9}">
      <dgm:prSet/>
      <dgm:spPr/>
      <dgm:t>
        <a:bodyPr/>
        <a:lstStyle/>
        <a:p>
          <a:endParaRPr lang="en-ZA"/>
        </a:p>
      </dgm:t>
    </dgm:pt>
    <dgm:pt modelId="{71D43C64-9AB5-46FC-A6AF-74570D4B8861}">
      <dgm:prSet custT="1"/>
      <dgm:spPr/>
      <dgm:t>
        <a:bodyPr/>
        <a:lstStyle/>
        <a:p>
          <a:r>
            <a:rPr lang="en-ZA" sz="1400" dirty="0" smtClean="0"/>
            <a:t>Creation of decent employment.</a:t>
          </a:r>
          <a:endParaRPr lang="en-ZA" sz="1400" dirty="0"/>
        </a:p>
      </dgm:t>
    </dgm:pt>
    <dgm:pt modelId="{5F0B775B-8C8B-48D3-8341-E48BE7DBDE62}" type="parTrans" cxnId="{200D7D93-B65A-492B-B827-98C6B0C951C8}">
      <dgm:prSet/>
      <dgm:spPr/>
      <dgm:t>
        <a:bodyPr/>
        <a:lstStyle/>
        <a:p>
          <a:endParaRPr lang="en-ZA"/>
        </a:p>
      </dgm:t>
    </dgm:pt>
    <dgm:pt modelId="{98A13570-9893-4646-972D-4AC3EA6D3030}" type="sibTrans" cxnId="{200D7D93-B65A-492B-B827-98C6B0C951C8}">
      <dgm:prSet/>
      <dgm:spPr/>
      <dgm:t>
        <a:bodyPr/>
        <a:lstStyle/>
        <a:p>
          <a:endParaRPr lang="en-ZA"/>
        </a:p>
      </dgm:t>
    </dgm:pt>
    <dgm:pt modelId="{59A2952F-78D2-4083-B52C-CEEB38F19C09}">
      <dgm:prSet custT="1"/>
      <dgm:spPr/>
      <dgm:t>
        <a:bodyPr/>
        <a:lstStyle/>
        <a:p>
          <a:r>
            <a:rPr lang="en-ZA" sz="1400" dirty="0" smtClean="0"/>
            <a:t>Providing adequate social safety nets to protect vulnerable workers</a:t>
          </a:r>
          <a:endParaRPr lang="en-ZA" sz="1400" dirty="0"/>
        </a:p>
      </dgm:t>
    </dgm:pt>
    <dgm:pt modelId="{610FA2EE-112B-4167-B6D6-57C5CB71E0C8}" type="parTrans" cxnId="{0CF72BDB-7E2B-43F1-A033-598A4792F474}">
      <dgm:prSet/>
      <dgm:spPr/>
      <dgm:t>
        <a:bodyPr/>
        <a:lstStyle/>
        <a:p>
          <a:endParaRPr lang="en-ZA"/>
        </a:p>
      </dgm:t>
    </dgm:pt>
    <dgm:pt modelId="{052B8751-8697-4777-90E6-6508521C9FC2}" type="sibTrans" cxnId="{0CF72BDB-7E2B-43F1-A033-598A4792F474}">
      <dgm:prSet/>
      <dgm:spPr/>
      <dgm:t>
        <a:bodyPr/>
        <a:lstStyle/>
        <a:p>
          <a:endParaRPr lang="en-ZA"/>
        </a:p>
      </dgm:t>
    </dgm:pt>
    <dgm:pt modelId="{BC93FB8C-AC79-409D-A3A0-A2C7D077428D}">
      <dgm:prSet/>
      <dgm:spPr/>
      <dgm:t>
        <a:bodyPr/>
        <a:lstStyle/>
        <a:p>
          <a:endParaRPr lang="en-ZA" sz="1600" dirty="0"/>
        </a:p>
      </dgm:t>
    </dgm:pt>
    <dgm:pt modelId="{5E56FEFA-EBE1-4866-856A-8473184C10F7}" type="parTrans" cxnId="{829FA340-EB09-42AA-9FB7-1E43F2A260B2}">
      <dgm:prSet/>
      <dgm:spPr/>
      <dgm:t>
        <a:bodyPr/>
        <a:lstStyle/>
        <a:p>
          <a:endParaRPr lang="en-ZA"/>
        </a:p>
      </dgm:t>
    </dgm:pt>
    <dgm:pt modelId="{15E599A9-1BD2-496B-9834-98A3C52C8620}" type="sibTrans" cxnId="{829FA340-EB09-42AA-9FB7-1E43F2A260B2}">
      <dgm:prSet/>
      <dgm:spPr/>
      <dgm:t>
        <a:bodyPr/>
        <a:lstStyle/>
        <a:p>
          <a:endParaRPr lang="en-ZA"/>
        </a:p>
      </dgm:t>
    </dgm:pt>
    <dgm:pt modelId="{BC054BEA-D0B8-4FFE-9F71-C37A3082A25B}">
      <dgm:prSet custT="1"/>
      <dgm:spPr/>
      <dgm:t>
        <a:bodyPr/>
        <a:lstStyle/>
        <a:p>
          <a:endParaRPr lang="en-ZA" sz="1400" dirty="0"/>
        </a:p>
      </dgm:t>
    </dgm:pt>
    <dgm:pt modelId="{143D898E-F833-43C8-87C1-0DDB0CC560EB}" type="parTrans" cxnId="{1DFD6657-2878-404C-A005-BC8C20E3EDA0}">
      <dgm:prSet/>
      <dgm:spPr/>
      <dgm:t>
        <a:bodyPr/>
        <a:lstStyle/>
        <a:p>
          <a:endParaRPr lang="en-ZA"/>
        </a:p>
      </dgm:t>
    </dgm:pt>
    <dgm:pt modelId="{65E4ABEE-4593-43E4-BE9C-087B7795C0FF}" type="sibTrans" cxnId="{1DFD6657-2878-404C-A005-BC8C20E3EDA0}">
      <dgm:prSet/>
      <dgm:spPr/>
      <dgm:t>
        <a:bodyPr/>
        <a:lstStyle/>
        <a:p>
          <a:endParaRPr lang="en-ZA"/>
        </a:p>
      </dgm:t>
    </dgm:pt>
    <dgm:pt modelId="{3EDBFFD9-1404-40F3-85DC-CD114EB52846}" type="pres">
      <dgm:prSet presAssocID="{513DB3E3-0723-4771-A25F-36B5720BB0C9}" presName="Name0" presStyleCnt="0">
        <dgm:presLayoutVars>
          <dgm:dir/>
          <dgm:animLvl val="lvl"/>
          <dgm:resizeHandles/>
        </dgm:presLayoutVars>
      </dgm:prSet>
      <dgm:spPr/>
      <dgm:t>
        <a:bodyPr/>
        <a:lstStyle/>
        <a:p>
          <a:endParaRPr lang="en-ZA"/>
        </a:p>
      </dgm:t>
    </dgm:pt>
    <dgm:pt modelId="{1A0831CF-E377-4B5A-A4E9-090DB2D20E15}" type="pres">
      <dgm:prSet presAssocID="{F71060E4-75AF-4694-8F33-B744B3153C8F}" presName="linNode" presStyleCnt="0"/>
      <dgm:spPr/>
    </dgm:pt>
    <dgm:pt modelId="{F66D8010-5826-488E-BF8A-B7D4DE5EBEAF}" type="pres">
      <dgm:prSet presAssocID="{F71060E4-75AF-4694-8F33-B744B3153C8F}" presName="parentShp" presStyleLbl="node1" presStyleIdx="0" presStyleCnt="2">
        <dgm:presLayoutVars>
          <dgm:bulletEnabled val="1"/>
        </dgm:presLayoutVars>
      </dgm:prSet>
      <dgm:spPr/>
      <dgm:t>
        <a:bodyPr/>
        <a:lstStyle/>
        <a:p>
          <a:endParaRPr lang="en-ZA"/>
        </a:p>
      </dgm:t>
    </dgm:pt>
    <dgm:pt modelId="{0B8AC965-53BB-40F7-A957-B1084C8C233E}" type="pres">
      <dgm:prSet presAssocID="{F71060E4-75AF-4694-8F33-B744B3153C8F}" presName="childShp" presStyleLbl="bgAccFollowNode1" presStyleIdx="0" presStyleCnt="2">
        <dgm:presLayoutVars>
          <dgm:bulletEnabled val="1"/>
        </dgm:presLayoutVars>
      </dgm:prSet>
      <dgm:spPr/>
      <dgm:t>
        <a:bodyPr/>
        <a:lstStyle/>
        <a:p>
          <a:endParaRPr lang="en-ZA"/>
        </a:p>
      </dgm:t>
    </dgm:pt>
    <dgm:pt modelId="{FFAAB3D3-1A90-4319-BB9E-92F4D6FF1ECC}" type="pres">
      <dgm:prSet presAssocID="{41234B2C-FC4C-4633-9302-4579E1036124}" presName="spacing" presStyleCnt="0"/>
      <dgm:spPr/>
    </dgm:pt>
    <dgm:pt modelId="{F58506E7-78C9-45C0-9E62-62F770F16F4E}" type="pres">
      <dgm:prSet presAssocID="{D613C1A3-B006-4E55-B018-95D21BBC3771}" presName="linNode" presStyleCnt="0"/>
      <dgm:spPr/>
    </dgm:pt>
    <dgm:pt modelId="{9FBF209D-9522-4964-9C90-92AE06671619}" type="pres">
      <dgm:prSet presAssocID="{D613C1A3-B006-4E55-B018-95D21BBC3771}" presName="parentShp" presStyleLbl="node1" presStyleIdx="1" presStyleCnt="2">
        <dgm:presLayoutVars>
          <dgm:bulletEnabled val="1"/>
        </dgm:presLayoutVars>
      </dgm:prSet>
      <dgm:spPr/>
      <dgm:t>
        <a:bodyPr/>
        <a:lstStyle/>
        <a:p>
          <a:endParaRPr lang="en-ZA"/>
        </a:p>
      </dgm:t>
    </dgm:pt>
    <dgm:pt modelId="{2994C454-650E-4A5D-BBD7-141C94116C19}" type="pres">
      <dgm:prSet presAssocID="{D613C1A3-B006-4E55-B018-95D21BBC3771}" presName="childShp" presStyleLbl="bgAccFollowNode1" presStyleIdx="1" presStyleCnt="2">
        <dgm:presLayoutVars>
          <dgm:bulletEnabled val="1"/>
        </dgm:presLayoutVars>
      </dgm:prSet>
      <dgm:spPr/>
      <dgm:t>
        <a:bodyPr/>
        <a:lstStyle/>
        <a:p>
          <a:endParaRPr lang="en-ZA"/>
        </a:p>
      </dgm:t>
    </dgm:pt>
  </dgm:ptLst>
  <dgm:cxnLst>
    <dgm:cxn modelId="{D4D78EAF-0C25-46A2-9B13-25C55E6092D9}" type="presOf" srcId="{D613C1A3-B006-4E55-B018-95D21BBC3771}" destId="{9FBF209D-9522-4964-9C90-92AE06671619}" srcOrd="0" destOrd="0" presId="urn:microsoft.com/office/officeart/2005/8/layout/vList6"/>
    <dgm:cxn modelId="{F3557189-C7DC-44AD-B157-A0897B4F369B}" type="presOf" srcId="{BC93FB8C-AC79-409D-A3A0-A2C7D077428D}" destId="{2994C454-650E-4A5D-BBD7-141C94116C19}" srcOrd="0" destOrd="3" presId="urn:microsoft.com/office/officeart/2005/8/layout/vList6"/>
    <dgm:cxn modelId="{67B9B049-A13D-4B93-91CE-D9A83ECA0E6A}" srcId="{F71060E4-75AF-4694-8F33-B744B3153C8F}" destId="{408E21DF-28E4-4A06-B186-A6CD3104BE15}" srcOrd="2" destOrd="0" parTransId="{F30D63AC-F183-4B4D-8C41-36E7755CDB1C}" sibTransId="{0959F07B-517C-4BAD-9432-4999D90DF527}"/>
    <dgm:cxn modelId="{1A6E80E1-4958-4034-8C7F-8236D33953AE}" srcId="{F71060E4-75AF-4694-8F33-B744B3153C8F}" destId="{039C86BF-B49D-41F1-9691-562405BA3CF6}" srcOrd="0" destOrd="0" parTransId="{79346AF5-66D1-4FDE-994E-4BF09C78AAD7}" sibTransId="{2B46B3B4-3C5F-4E83-A939-E8C8423E3213}"/>
    <dgm:cxn modelId="{B46C89D1-D982-4E4E-8833-C110D3AB4179}" type="presOf" srcId="{039C86BF-B49D-41F1-9691-562405BA3CF6}" destId="{0B8AC965-53BB-40F7-A957-B1084C8C233E}" srcOrd="0" destOrd="0" presId="urn:microsoft.com/office/officeart/2005/8/layout/vList6"/>
    <dgm:cxn modelId="{200D7D93-B65A-492B-B827-98C6B0C951C8}" srcId="{D613C1A3-B006-4E55-B018-95D21BBC3771}" destId="{71D43C64-9AB5-46FC-A6AF-74570D4B8861}" srcOrd="1" destOrd="0" parTransId="{5F0B775B-8C8B-48D3-8341-E48BE7DBDE62}" sibTransId="{98A13570-9893-4646-972D-4AC3EA6D3030}"/>
    <dgm:cxn modelId="{C88035FB-8142-410F-ADED-4ACDC5F30005}" type="presOf" srcId="{408E21DF-28E4-4A06-B186-A6CD3104BE15}" destId="{0B8AC965-53BB-40F7-A957-B1084C8C233E}" srcOrd="0" destOrd="2" presId="urn:microsoft.com/office/officeart/2005/8/layout/vList6"/>
    <dgm:cxn modelId="{141CD2F8-8FF9-4F37-80A0-FF4EDBF762FC}" srcId="{F71060E4-75AF-4694-8F33-B744B3153C8F}" destId="{CFD600C9-072E-41D1-B097-9743FFCFDC50}" srcOrd="1" destOrd="0" parTransId="{772B6B42-8DE6-4A39-8DC3-C0558DBE4E97}" sibTransId="{D5F1956D-FC16-4644-9426-EE1ED69E876A}"/>
    <dgm:cxn modelId="{1DFD6657-2878-404C-A005-BC8C20E3EDA0}" srcId="{D613C1A3-B006-4E55-B018-95D21BBC3771}" destId="{BC054BEA-D0B8-4FFE-9F71-C37A3082A25B}" srcOrd="0" destOrd="0" parTransId="{143D898E-F833-43C8-87C1-0DDB0CC560EB}" sibTransId="{65E4ABEE-4593-43E4-BE9C-087B7795C0FF}"/>
    <dgm:cxn modelId="{6B83C64D-15AD-438F-B4FD-89EACBC63493}" type="presOf" srcId="{71D43C64-9AB5-46FC-A6AF-74570D4B8861}" destId="{2994C454-650E-4A5D-BBD7-141C94116C19}" srcOrd="0" destOrd="1" presId="urn:microsoft.com/office/officeart/2005/8/layout/vList6"/>
    <dgm:cxn modelId="{955EEC1B-3178-4D40-8CFC-783097848C60}" type="presOf" srcId="{BC054BEA-D0B8-4FFE-9F71-C37A3082A25B}" destId="{2994C454-650E-4A5D-BBD7-141C94116C19}" srcOrd="0" destOrd="0" presId="urn:microsoft.com/office/officeart/2005/8/layout/vList6"/>
    <dgm:cxn modelId="{ECCEDCB8-2586-4C17-B7FA-BD358719642E}" type="presOf" srcId="{CFD600C9-072E-41D1-B097-9743FFCFDC50}" destId="{0B8AC965-53BB-40F7-A957-B1084C8C233E}" srcOrd="0" destOrd="1" presId="urn:microsoft.com/office/officeart/2005/8/layout/vList6"/>
    <dgm:cxn modelId="{0EE75A4C-A281-4E2A-A252-C111B9F1FCE9}" srcId="{513DB3E3-0723-4771-A25F-36B5720BB0C9}" destId="{D613C1A3-B006-4E55-B018-95D21BBC3771}" srcOrd="1" destOrd="0" parTransId="{1593564B-3CF6-4914-AB54-2C3BD1FF05B4}" sibTransId="{9CBCE754-C6F3-4F1A-B9F3-4513A10C89DD}"/>
    <dgm:cxn modelId="{66C84AD2-F7BF-4F88-89A3-F88E6FA38047}" type="presOf" srcId="{59A2952F-78D2-4083-B52C-CEEB38F19C09}" destId="{2994C454-650E-4A5D-BBD7-141C94116C19}" srcOrd="0" destOrd="2" presId="urn:microsoft.com/office/officeart/2005/8/layout/vList6"/>
    <dgm:cxn modelId="{829FA340-EB09-42AA-9FB7-1E43F2A260B2}" srcId="{D613C1A3-B006-4E55-B018-95D21BBC3771}" destId="{BC93FB8C-AC79-409D-A3A0-A2C7D077428D}" srcOrd="3" destOrd="0" parTransId="{5E56FEFA-EBE1-4866-856A-8473184C10F7}" sibTransId="{15E599A9-1BD2-496B-9834-98A3C52C8620}"/>
    <dgm:cxn modelId="{544E9540-4A1B-4B71-963A-D170AE7B880C}" srcId="{513DB3E3-0723-4771-A25F-36B5720BB0C9}" destId="{F71060E4-75AF-4694-8F33-B744B3153C8F}" srcOrd="0" destOrd="0" parTransId="{2DAE8B09-1B06-41D8-B787-461F54AA7EB9}" sibTransId="{41234B2C-FC4C-4633-9302-4579E1036124}"/>
    <dgm:cxn modelId="{6E03CBD5-8B57-4807-B91A-649B07A9E949}" type="presOf" srcId="{F71060E4-75AF-4694-8F33-B744B3153C8F}" destId="{F66D8010-5826-488E-BF8A-B7D4DE5EBEAF}" srcOrd="0" destOrd="0" presId="urn:microsoft.com/office/officeart/2005/8/layout/vList6"/>
    <dgm:cxn modelId="{0CF72BDB-7E2B-43F1-A033-598A4792F474}" srcId="{D613C1A3-B006-4E55-B018-95D21BBC3771}" destId="{59A2952F-78D2-4083-B52C-CEEB38F19C09}" srcOrd="2" destOrd="0" parTransId="{610FA2EE-112B-4167-B6D6-57C5CB71E0C8}" sibTransId="{052B8751-8697-4777-90E6-6508521C9FC2}"/>
    <dgm:cxn modelId="{7D5B47CA-DD4C-45A7-8C61-2DBF9FA3F272}" type="presOf" srcId="{513DB3E3-0723-4771-A25F-36B5720BB0C9}" destId="{3EDBFFD9-1404-40F3-85DC-CD114EB52846}" srcOrd="0" destOrd="0" presId="urn:microsoft.com/office/officeart/2005/8/layout/vList6"/>
    <dgm:cxn modelId="{012FCF7A-8158-4D0D-A2C4-0887EDF66469}" type="presParOf" srcId="{3EDBFFD9-1404-40F3-85DC-CD114EB52846}" destId="{1A0831CF-E377-4B5A-A4E9-090DB2D20E15}" srcOrd="0" destOrd="0" presId="urn:microsoft.com/office/officeart/2005/8/layout/vList6"/>
    <dgm:cxn modelId="{45D1BA0D-280F-4FD3-89DB-286F8F0AC8BC}" type="presParOf" srcId="{1A0831CF-E377-4B5A-A4E9-090DB2D20E15}" destId="{F66D8010-5826-488E-BF8A-B7D4DE5EBEAF}" srcOrd="0" destOrd="0" presId="urn:microsoft.com/office/officeart/2005/8/layout/vList6"/>
    <dgm:cxn modelId="{4E78816C-14A5-4013-94BF-B8A891125271}" type="presParOf" srcId="{1A0831CF-E377-4B5A-A4E9-090DB2D20E15}" destId="{0B8AC965-53BB-40F7-A957-B1084C8C233E}" srcOrd="1" destOrd="0" presId="urn:microsoft.com/office/officeart/2005/8/layout/vList6"/>
    <dgm:cxn modelId="{E58EE625-2AE6-45A1-ACC1-FB98E34B2129}" type="presParOf" srcId="{3EDBFFD9-1404-40F3-85DC-CD114EB52846}" destId="{FFAAB3D3-1A90-4319-BB9E-92F4D6FF1ECC}" srcOrd="1" destOrd="0" presId="urn:microsoft.com/office/officeart/2005/8/layout/vList6"/>
    <dgm:cxn modelId="{E3B4C2D3-564B-4B95-81E0-D8A852FDC753}" type="presParOf" srcId="{3EDBFFD9-1404-40F3-85DC-CD114EB52846}" destId="{F58506E7-78C9-45C0-9E62-62F770F16F4E}" srcOrd="2" destOrd="0" presId="urn:microsoft.com/office/officeart/2005/8/layout/vList6"/>
    <dgm:cxn modelId="{FB0897A2-BA95-4DF0-9449-0E6157540C06}" type="presParOf" srcId="{F58506E7-78C9-45C0-9E62-62F770F16F4E}" destId="{9FBF209D-9522-4964-9C90-92AE06671619}" srcOrd="0" destOrd="0" presId="urn:microsoft.com/office/officeart/2005/8/layout/vList6"/>
    <dgm:cxn modelId="{AED59F57-981D-4E4C-B366-EE85F270D56E}" type="presParOf" srcId="{F58506E7-78C9-45C0-9E62-62F770F16F4E}" destId="{2994C454-650E-4A5D-BBD7-141C94116C19}"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164AA4-73EF-4FC4-A5E2-0863B6F9F0A0}"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ZA"/>
        </a:p>
      </dgm:t>
    </dgm:pt>
    <dgm:pt modelId="{47C475C2-CF4F-43CF-9C99-420F5EAAAED8}">
      <dgm:prSet phldrT="[Text]"/>
      <dgm:spPr/>
      <dgm:t>
        <a:bodyPr/>
        <a:lstStyle/>
        <a:p>
          <a:r>
            <a:rPr lang="en-ZA" dirty="0" smtClean="0"/>
            <a:t>VISION</a:t>
          </a:r>
          <a:endParaRPr lang="en-ZA" dirty="0"/>
        </a:p>
      </dgm:t>
    </dgm:pt>
    <dgm:pt modelId="{7C50613D-AFAD-43F5-B0C4-CA1E84DEC531}" type="parTrans" cxnId="{C084D75F-47C9-4B51-B507-E076AA2C3E2E}">
      <dgm:prSet/>
      <dgm:spPr/>
      <dgm:t>
        <a:bodyPr/>
        <a:lstStyle/>
        <a:p>
          <a:endParaRPr lang="en-ZA"/>
        </a:p>
      </dgm:t>
    </dgm:pt>
    <dgm:pt modelId="{95ABED71-F5DF-4170-9C7C-7388571C4A7D}" type="sibTrans" cxnId="{C084D75F-47C9-4B51-B507-E076AA2C3E2E}">
      <dgm:prSet/>
      <dgm:spPr/>
      <dgm:t>
        <a:bodyPr/>
        <a:lstStyle/>
        <a:p>
          <a:endParaRPr lang="en-ZA"/>
        </a:p>
      </dgm:t>
    </dgm:pt>
    <dgm:pt modelId="{37BD2E6E-2EA9-40C8-A233-EA45C0EF2D47}">
      <dgm:prSet phldrT="[Text]"/>
      <dgm:spPr/>
      <dgm:t>
        <a:bodyPr/>
        <a:lstStyle/>
        <a:p>
          <a:r>
            <a:rPr lang="en-ZA" dirty="0" smtClean="0"/>
            <a:t>MISSION</a:t>
          </a:r>
          <a:endParaRPr lang="en-ZA" dirty="0"/>
        </a:p>
      </dgm:t>
    </dgm:pt>
    <dgm:pt modelId="{D91638F0-D3F4-4AF5-BBD3-6043007A31AA}" type="parTrans" cxnId="{7CF5B2B3-8166-4DCA-87F6-0065A2486800}">
      <dgm:prSet/>
      <dgm:spPr/>
      <dgm:t>
        <a:bodyPr/>
        <a:lstStyle/>
        <a:p>
          <a:endParaRPr lang="en-ZA"/>
        </a:p>
      </dgm:t>
    </dgm:pt>
    <dgm:pt modelId="{D7570C23-1582-46E0-8324-781BBBEB5843}" type="sibTrans" cxnId="{7CF5B2B3-8166-4DCA-87F6-0065A2486800}">
      <dgm:prSet/>
      <dgm:spPr/>
      <dgm:t>
        <a:bodyPr/>
        <a:lstStyle/>
        <a:p>
          <a:endParaRPr lang="en-ZA"/>
        </a:p>
      </dgm:t>
    </dgm:pt>
    <dgm:pt modelId="{D6D2E13C-6C33-40F1-ABF9-12D46B42D89D}">
      <dgm:prSet phldrT="[Text]" custT="1"/>
      <dgm:spPr/>
      <dgm:t>
        <a:bodyPr/>
        <a:lstStyle/>
        <a:p>
          <a:r>
            <a:rPr lang="en-ZA" sz="1200" dirty="0" smtClean="0"/>
            <a:t>Through multiple channels, we will deliver both financial and social relief, to the right person, at the right time, every time, ensuring high client satisfaction</a:t>
          </a:r>
          <a:endParaRPr lang="en-ZA" sz="1200" dirty="0"/>
        </a:p>
      </dgm:t>
    </dgm:pt>
    <dgm:pt modelId="{56B2693A-969F-465C-9757-F5E80B7D7A0D}" type="parTrans" cxnId="{C3D0C323-7166-4C15-8AD0-449114317143}">
      <dgm:prSet/>
      <dgm:spPr/>
      <dgm:t>
        <a:bodyPr/>
        <a:lstStyle/>
        <a:p>
          <a:endParaRPr lang="en-ZA"/>
        </a:p>
      </dgm:t>
    </dgm:pt>
    <dgm:pt modelId="{3D786E5B-8736-461A-8CB8-748C048ABA50}" type="sibTrans" cxnId="{C3D0C323-7166-4C15-8AD0-449114317143}">
      <dgm:prSet/>
      <dgm:spPr/>
      <dgm:t>
        <a:bodyPr/>
        <a:lstStyle/>
        <a:p>
          <a:endParaRPr lang="en-ZA"/>
        </a:p>
      </dgm:t>
    </dgm:pt>
    <dgm:pt modelId="{877A86DA-4626-4501-931D-BFFFBAEBD27A}">
      <dgm:prSet phldrT="[Text]" custT="1"/>
      <dgm:spPr/>
      <dgm:t>
        <a:bodyPr/>
        <a:lstStyle/>
        <a:p>
          <a:pPr algn="just"/>
          <a:r>
            <a:rPr lang="en-ZA" sz="1200" dirty="0" smtClean="0"/>
            <a:t> A caring, accessible and customer centric UIF that contributes towards poverty alleviation.</a:t>
          </a:r>
          <a:endParaRPr lang="en-ZA" sz="1200" dirty="0"/>
        </a:p>
      </dgm:t>
    </dgm:pt>
    <dgm:pt modelId="{A2C99B03-61DB-48BF-9817-BF30DC3CBCBA}" type="parTrans" cxnId="{40BA7DDF-3623-409C-82E6-148ACB16B1A8}">
      <dgm:prSet/>
      <dgm:spPr/>
      <dgm:t>
        <a:bodyPr/>
        <a:lstStyle/>
        <a:p>
          <a:endParaRPr lang="en-ZA"/>
        </a:p>
      </dgm:t>
    </dgm:pt>
    <dgm:pt modelId="{DD1590DC-FD29-47A1-86F3-2E61B11CF011}" type="sibTrans" cxnId="{40BA7DDF-3623-409C-82E6-148ACB16B1A8}">
      <dgm:prSet/>
      <dgm:spPr/>
      <dgm:t>
        <a:bodyPr/>
        <a:lstStyle/>
        <a:p>
          <a:endParaRPr lang="en-ZA"/>
        </a:p>
      </dgm:t>
    </dgm:pt>
    <dgm:pt modelId="{2B077CFF-6608-4D5C-8EAC-28C26A38CB7F}">
      <dgm:prSet custT="1"/>
      <dgm:spPr/>
      <dgm:t>
        <a:bodyPr/>
        <a:lstStyle/>
        <a:p>
          <a:endParaRPr lang="en-ZA" sz="1200" dirty="0" smtClean="0"/>
        </a:p>
      </dgm:t>
    </dgm:pt>
    <dgm:pt modelId="{741A48A9-DB6D-4D3E-8C5F-F4A0F7E66C12}" type="parTrans" cxnId="{A2A1D1DC-7039-4693-8653-3B5C5674C53E}">
      <dgm:prSet/>
      <dgm:spPr/>
      <dgm:t>
        <a:bodyPr/>
        <a:lstStyle/>
        <a:p>
          <a:endParaRPr lang="en-ZA"/>
        </a:p>
      </dgm:t>
    </dgm:pt>
    <dgm:pt modelId="{C62732FD-DC6C-46E1-8CC1-E5FA96055FEF}" type="sibTrans" cxnId="{A2A1D1DC-7039-4693-8653-3B5C5674C53E}">
      <dgm:prSet/>
      <dgm:spPr/>
      <dgm:t>
        <a:bodyPr/>
        <a:lstStyle/>
        <a:p>
          <a:endParaRPr lang="en-ZA"/>
        </a:p>
      </dgm:t>
    </dgm:pt>
    <dgm:pt modelId="{844F7189-52D7-43B0-A6F6-3D28D5AD8CFD}">
      <dgm:prSet custT="1"/>
      <dgm:spPr/>
      <dgm:t>
        <a:bodyPr/>
        <a:lstStyle/>
        <a:p>
          <a:endParaRPr lang="en-ZA" sz="1200" dirty="0" smtClean="0"/>
        </a:p>
      </dgm:t>
    </dgm:pt>
    <dgm:pt modelId="{7C5C41C7-8BAC-40C4-A3F8-606958E1BB2F}" type="parTrans" cxnId="{9DB190BE-E995-4087-9347-789006796E08}">
      <dgm:prSet/>
      <dgm:spPr/>
      <dgm:t>
        <a:bodyPr/>
        <a:lstStyle/>
        <a:p>
          <a:endParaRPr lang="en-ZA"/>
        </a:p>
      </dgm:t>
    </dgm:pt>
    <dgm:pt modelId="{5778600B-B938-4D19-8C13-CA9680682312}" type="sibTrans" cxnId="{9DB190BE-E995-4087-9347-789006796E08}">
      <dgm:prSet/>
      <dgm:spPr/>
      <dgm:t>
        <a:bodyPr/>
        <a:lstStyle/>
        <a:p>
          <a:endParaRPr lang="en-ZA"/>
        </a:p>
      </dgm:t>
    </dgm:pt>
    <dgm:pt modelId="{3B8BCAA4-EBDC-4A5B-B4A8-2A5DED69D84C}" type="pres">
      <dgm:prSet presAssocID="{6A164AA4-73EF-4FC4-A5E2-0863B6F9F0A0}" presName="Name0" presStyleCnt="0">
        <dgm:presLayoutVars>
          <dgm:dir/>
          <dgm:animLvl val="lvl"/>
          <dgm:resizeHandles/>
        </dgm:presLayoutVars>
      </dgm:prSet>
      <dgm:spPr/>
      <dgm:t>
        <a:bodyPr/>
        <a:lstStyle/>
        <a:p>
          <a:endParaRPr lang="en-ZA"/>
        </a:p>
      </dgm:t>
    </dgm:pt>
    <dgm:pt modelId="{BF66B655-2348-4A66-86ED-4725E787C550}" type="pres">
      <dgm:prSet presAssocID="{47C475C2-CF4F-43CF-9C99-420F5EAAAED8}" presName="linNode" presStyleCnt="0"/>
      <dgm:spPr/>
    </dgm:pt>
    <dgm:pt modelId="{B13FCCB6-D8C4-4E8E-875D-04DC498322DD}" type="pres">
      <dgm:prSet presAssocID="{47C475C2-CF4F-43CF-9C99-420F5EAAAED8}" presName="parentShp" presStyleLbl="node1" presStyleIdx="0" presStyleCnt="2" custScaleX="75926" custScaleY="87379">
        <dgm:presLayoutVars>
          <dgm:bulletEnabled val="1"/>
        </dgm:presLayoutVars>
      </dgm:prSet>
      <dgm:spPr/>
      <dgm:t>
        <a:bodyPr/>
        <a:lstStyle/>
        <a:p>
          <a:endParaRPr lang="en-ZA"/>
        </a:p>
      </dgm:t>
    </dgm:pt>
    <dgm:pt modelId="{07EE1850-BAF5-40D0-B53D-2F4E54584F4C}" type="pres">
      <dgm:prSet presAssocID="{47C475C2-CF4F-43CF-9C99-420F5EAAAED8}" presName="childShp" presStyleLbl="bgAccFollowNode1" presStyleIdx="0" presStyleCnt="2" custScaleX="116049" custScaleY="74453">
        <dgm:presLayoutVars>
          <dgm:bulletEnabled val="1"/>
        </dgm:presLayoutVars>
      </dgm:prSet>
      <dgm:spPr/>
      <dgm:t>
        <a:bodyPr/>
        <a:lstStyle/>
        <a:p>
          <a:endParaRPr lang="en-ZA"/>
        </a:p>
      </dgm:t>
    </dgm:pt>
    <dgm:pt modelId="{5CB485A2-71E2-41FA-A3CB-145C7089E895}" type="pres">
      <dgm:prSet presAssocID="{95ABED71-F5DF-4170-9C7C-7388571C4A7D}" presName="spacing" presStyleCnt="0"/>
      <dgm:spPr/>
    </dgm:pt>
    <dgm:pt modelId="{65DC04E7-CBED-41E2-B4AD-040787C1A431}" type="pres">
      <dgm:prSet presAssocID="{37BD2E6E-2EA9-40C8-A233-EA45C0EF2D47}" presName="linNode" presStyleCnt="0"/>
      <dgm:spPr/>
    </dgm:pt>
    <dgm:pt modelId="{7C3F0D60-2079-4977-8666-951D1D7CC094}" type="pres">
      <dgm:prSet presAssocID="{37BD2E6E-2EA9-40C8-A233-EA45C0EF2D47}" presName="parentShp" presStyleLbl="node1" presStyleIdx="1" presStyleCnt="2" custScaleX="79046" custLinFactNeighborX="-3013" custLinFactNeighborY="2089">
        <dgm:presLayoutVars>
          <dgm:bulletEnabled val="1"/>
        </dgm:presLayoutVars>
      </dgm:prSet>
      <dgm:spPr/>
      <dgm:t>
        <a:bodyPr/>
        <a:lstStyle/>
        <a:p>
          <a:endParaRPr lang="en-ZA"/>
        </a:p>
      </dgm:t>
    </dgm:pt>
    <dgm:pt modelId="{6688B4AF-6AA6-4D8E-932F-CD25171C8CAB}" type="pres">
      <dgm:prSet presAssocID="{37BD2E6E-2EA9-40C8-A233-EA45C0EF2D47}" presName="childShp" presStyleLbl="bgAccFollowNode1" presStyleIdx="1" presStyleCnt="2" custScaleX="104874" custLinFactNeighborX="-11256" custLinFactNeighborY="2089">
        <dgm:presLayoutVars>
          <dgm:bulletEnabled val="1"/>
        </dgm:presLayoutVars>
      </dgm:prSet>
      <dgm:spPr/>
      <dgm:t>
        <a:bodyPr/>
        <a:lstStyle/>
        <a:p>
          <a:endParaRPr lang="en-ZA"/>
        </a:p>
      </dgm:t>
    </dgm:pt>
  </dgm:ptLst>
  <dgm:cxnLst>
    <dgm:cxn modelId="{A2A1D1DC-7039-4693-8653-3B5C5674C53E}" srcId="{47C475C2-CF4F-43CF-9C99-420F5EAAAED8}" destId="{2B077CFF-6608-4D5C-8EAC-28C26A38CB7F}" srcOrd="1" destOrd="0" parTransId="{741A48A9-DB6D-4D3E-8C5F-F4A0F7E66C12}" sibTransId="{C62732FD-DC6C-46E1-8CC1-E5FA96055FEF}"/>
    <dgm:cxn modelId="{C084D75F-47C9-4B51-B507-E076AA2C3E2E}" srcId="{6A164AA4-73EF-4FC4-A5E2-0863B6F9F0A0}" destId="{47C475C2-CF4F-43CF-9C99-420F5EAAAED8}" srcOrd="0" destOrd="0" parTransId="{7C50613D-AFAD-43F5-B0C4-CA1E84DEC531}" sibTransId="{95ABED71-F5DF-4170-9C7C-7388571C4A7D}"/>
    <dgm:cxn modelId="{C3D0C323-7166-4C15-8AD0-449114317143}" srcId="{37BD2E6E-2EA9-40C8-A233-EA45C0EF2D47}" destId="{D6D2E13C-6C33-40F1-ABF9-12D46B42D89D}" srcOrd="0" destOrd="0" parTransId="{56B2693A-969F-465C-9757-F5E80B7D7A0D}" sibTransId="{3D786E5B-8736-461A-8CB8-748C048ABA50}"/>
    <dgm:cxn modelId="{4A857C35-8008-43FB-BDE1-F7130B964EA0}" type="presOf" srcId="{D6D2E13C-6C33-40F1-ABF9-12D46B42D89D}" destId="{6688B4AF-6AA6-4D8E-932F-CD25171C8CAB}" srcOrd="0" destOrd="0" presId="urn:microsoft.com/office/officeart/2005/8/layout/vList6"/>
    <dgm:cxn modelId="{7CF5B2B3-8166-4DCA-87F6-0065A2486800}" srcId="{6A164AA4-73EF-4FC4-A5E2-0863B6F9F0A0}" destId="{37BD2E6E-2EA9-40C8-A233-EA45C0EF2D47}" srcOrd="1" destOrd="0" parTransId="{D91638F0-D3F4-4AF5-BBD3-6043007A31AA}" sibTransId="{D7570C23-1582-46E0-8324-781BBBEB5843}"/>
    <dgm:cxn modelId="{A6AE1FF2-28B3-413A-897A-A817D14244E6}" type="presOf" srcId="{2B077CFF-6608-4D5C-8EAC-28C26A38CB7F}" destId="{07EE1850-BAF5-40D0-B53D-2F4E54584F4C}" srcOrd="0" destOrd="1" presId="urn:microsoft.com/office/officeart/2005/8/layout/vList6"/>
    <dgm:cxn modelId="{972A7F08-C6FD-43C7-A774-57582134DBBF}" type="presOf" srcId="{37BD2E6E-2EA9-40C8-A233-EA45C0EF2D47}" destId="{7C3F0D60-2079-4977-8666-951D1D7CC094}" srcOrd="0" destOrd="0" presId="urn:microsoft.com/office/officeart/2005/8/layout/vList6"/>
    <dgm:cxn modelId="{9DB190BE-E995-4087-9347-789006796E08}" srcId="{37BD2E6E-2EA9-40C8-A233-EA45C0EF2D47}" destId="{844F7189-52D7-43B0-A6F6-3D28D5AD8CFD}" srcOrd="1" destOrd="0" parTransId="{7C5C41C7-8BAC-40C4-A3F8-606958E1BB2F}" sibTransId="{5778600B-B938-4D19-8C13-CA9680682312}"/>
    <dgm:cxn modelId="{4FA4B3C0-B0B4-4D3D-A40E-B5D04671B4A7}" type="presOf" srcId="{6A164AA4-73EF-4FC4-A5E2-0863B6F9F0A0}" destId="{3B8BCAA4-EBDC-4A5B-B4A8-2A5DED69D84C}" srcOrd="0" destOrd="0" presId="urn:microsoft.com/office/officeart/2005/8/layout/vList6"/>
    <dgm:cxn modelId="{5EAF9D94-FDD2-4961-A399-2494CDD332FF}" type="presOf" srcId="{47C475C2-CF4F-43CF-9C99-420F5EAAAED8}" destId="{B13FCCB6-D8C4-4E8E-875D-04DC498322DD}" srcOrd="0" destOrd="0" presId="urn:microsoft.com/office/officeart/2005/8/layout/vList6"/>
    <dgm:cxn modelId="{FC1CA6C0-FE40-4808-9BC6-71BA36756D0B}" type="presOf" srcId="{844F7189-52D7-43B0-A6F6-3D28D5AD8CFD}" destId="{6688B4AF-6AA6-4D8E-932F-CD25171C8CAB}" srcOrd="0" destOrd="1" presId="urn:microsoft.com/office/officeart/2005/8/layout/vList6"/>
    <dgm:cxn modelId="{BA8E6AD3-8718-40E3-BBCA-861C8F340D40}" type="presOf" srcId="{877A86DA-4626-4501-931D-BFFFBAEBD27A}" destId="{07EE1850-BAF5-40D0-B53D-2F4E54584F4C}" srcOrd="0" destOrd="0" presId="urn:microsoft.com/office/officeart/2005/8/layout/vList6"/>
    <dgm:cxn modelId="{40BA7DDF-3623-409C-82E6-148ACB16B1A8}" srcId="{47C475C2-CF4F-43CF-9C99-420F5EAAAED8}" destId="{877A86DA-4626-4501-931D-BFFFBAEBD27A}" srcOrd="0" destOrd="0" parTransId="{A2C99B03-61DB-48BF-9817-BF30DC3CBCBA}" sibTransId="{DD1590DC-FD29-47A1-86F3-2E61B11CF011}"/>
    <dgm:cxn modelId="{008CE597-AD75-4BD7-BE18-B95E2DA34C98}" type="presParOf" srcId="{3B8BCAA4-EBDC-4A5B-B4A8-2A5DED69D84C}" destId="{BF66B655-2348-4A66-86ED-4725E787C550}" srcOrd="0" destOrd="0" presId="urn:microsoft.com/office/officeart/2005/8/layout/vList6"/>
    <dgm:cxn modelId="{5E7D099B-D96B-45F9-95C4-027F861B8B62}" type="presParOf" srcId="{BF66B655-2348-4A66-86ED-4725E787C550}" destId="{B13FCCB6-D8C4-4E8E-875D-04DC498322DD}" srcOrd="0" destOrd="0" presId="urn:microsoft.com/office/officeart/2005/8/layout/vList6"/>
    <dgm:cxn modelId="{4F394BF9-8F6A-40C7-B5BE-6A620A867BB2}" type="presParOf" srcId="{BF66B655-2348-4A66-86ED-4725E787C550}" destId="{07EE1850-BAF5-40D0-B53D-2F4E54584F4C}" srcOrd="1" destOrd="0" presId="urn:microsoft.com/office/officeart/2005/8/layout/vList6"/>
    <dgm:cxn modelId="{DD348CD4-2C3C-4C42-B445-043F959287C9}" type="presParOf" srcId="{3B8BCAA4-EBDC-4A5B-B4A8-2A5DED69D84C}" destId="{5CB485A2-71E2-41FA-A3CB-145C7089E895}" srcOrd="1" destOrd="0" presId="urn:microsoft.com/office/officeart/2005/8/layout/vList6"/>
    <dgm:cxn modelId="{0A6A3F95-445A-46A5-9873-68407226D315}" type="presParOf" srcId="{3B8BCAA4-EBDC-4A5B-B4A8-2A5DED69D84C}" destId="{65DC04E7-CBED-41E2-B4AD-040787C1A431}" srcOrd="2" destOrd="0" presId="urn:microsoft.com/office/officeart/2005/8/layout/vList6"/>
    <dgm:cxn modelId="{B3DF7492-5768-4D66-B607-DBB134B76463}" type="presParOf" srcId="{65DC04E7-CBED-41E2-B4AD-040787C1A431}" destId="{7C3F0D60-2079-4977-8666-951D1D7CC094}" srcOrd="0" destOrd="0" presId="urn:microsoft.com/office/officeart/2005/8/layout/vList6"/>
    <dgm:cxn modelId="{6E3D78FD-3395-4482-B22A-57E2DB1D6FAB}" type="presParOf" srcId="{65DC04E7-CBED-41E2-B4AD-040787C1A431}" destId="{6688B4AF-6AA6-4D8E-932F-CD25171C8CAB}"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568356-4B6D-4E2C-A639-E936DC23A224}" type="doc">
      <dgm:prSet loTypeId="urn:microsoft.com/office/officeart/2005/8/layout/radial3" loCatId="cycle" qsTypeId="urn:microsoft.com/office/officeart/2005/8/quickstyle/simple1" qsCatId="simple" csTypeId="urn:microsoft.com/office/officeart/2005/8/colors/colorful1#1" csCatId="colorful" phldr="1"/>
      <dgm:spPr/>
      <dgm:t>
        <a:bodyPr/>
        <a:lstStyle/>
        <a:p>
          <a:endParaRPr lang="en-ZA"/>
        </a:p>
      </dgm:t>
    </dgm:pt>
    <dgm:pt modelId="{9A6A0FBB-F0E7-4C6E-9986-0F8F222D1446}">
      <dgm:prSet phldrT="[Text]" custT="1"/>
      <dgm:spPr/>
      <dgm:t>
        <a:bodyPr/>
        <a:lstStyle/>
        <a:p>
          <a:r>
            <a:rPr lang="en-ZA" sz="1200" b="1" dirty="0" smtClean="0"/>
            <a:t>THE GLUE THAT HOLDS US TOGETHER</a:t>
          </a:r>
        </a:p>
      </dgm:t>
    </dgm:pt>
    <dgm:pt modelId="{02B24B5C-49FF-462F-8517-9F6A2BB4C833}" type="parTrans" cxnId="{C618C20F-0902-4469-8D2E-B0102EE2ACD1}">
      <dgm:prSet/>
      <dgm:spPr/>
      <dgm:t>
        <a:bodyPr/>
        <a:lstStyle/>
        <a:p>
          <a:endParaRPr lang="en-ZA"/>
        </a:p>
      </dgm:t>
    </dgm:pt>
    <dgm:pt modelId="{35F22032-BEA7-4C6A-8754-5F167630AF98}" type="sibTrans" cxnId="{C618C20F-0902-4469-8D2E-B0102EE2ACD1}">
      <dgm:prSet/>
      <dgm:spPr/>
      <dgm:t>
        <a:bodyPr/>
        <a:lstStyle/>
        <a:p>
          <a:endParaRPr lang="en-ZA"/>
        </a:p>
      </dgm:t>
    </dgm:pt>
    <dgm:pt modelId="{32D33C4C-E7F7-4C08-82CC-D0483EB50B58}">
      <dgm:prSet phldrT="[Text]" custT="1"/>
      <dgm:spPr/>
      <dgm:t>
        <a:bodyPr/>
        <a:lstStyle/>
        <a:p>
          <a:r>
            <a:rPr lang="en-ZA" sz="1200" b="1" dirty="0" smtClean="0"/>
            <a:t>Transparency</a:t>
          </a:r>
        </a:p>
        <a:p>
          <a:r>
            <a:rPr lang="en-ZA" sz="1200" dirty="0" smtClean="0"/>
            <a:t>Open to all stakeholders</a:t>
          </a:r>
          <a:endParaRPr lang="en-ZA" sz="1200" dirty="0"/>
        </a:p>
      </dgm:t>
    </dgm:pt>
    <dgm:pt modelId="{EAA7C509-1B7F-43D1-B0EE-4ED78D8AE2ED}" type="parTrans" cxnId="{907349DB-9539-4639-A389-AC2BC9BBFE9C}">
      <dgm:prSet/>
      <dgm:spPr/>
      <dgm:t>
        <a:bodyPr/>
        <a:lstStyle/>
        <a:p>
          <a:endParaRPr lang="en-ZA"/>
        </a:p>
      </dgm:t>
    </dgm:pt>
    <dgm:pt modelId="{3E0D6E1D-08E7-4065-ACFA-3FA066E258DB}" type="sibTrans" cxnId="{907349DB-9539-4639-A389-AC2BC9BBFE9C}">
      <dgm:prSet/>
      <dgm:spPr/>
      <dgm:t>
        <a:bodyPr/>
        <a:lstStyle/>
        <a:p>
          <a:endParaRPr lang="en-ZA"/>
        </a:p>
      </dgm:t>
    </dgm:pt>
    <dgm:pt modelId="{462072B9-A2FA-4EB3-9C89-E1193302BA58}">
      <dgm:prSet phldrT="[Text]" custT="1"/>
      <dgm:spPr/>
      <dgm:t>
        <a:bodyPr/>
        <a:lstStyle/>
        <a:p>
          <a:pPr algn="just"/>
          <a:r>
            <a:rPr lang="en-ZA" sz="1200" b="1" dirty="0" smtClean="0"/>
            <a:t>Mutual respect  </a:t>
          </a:r>
        </a:p>
        <a:p>
          <a:pPr algn="just"/>
          <a:r>
            <a:rPr lang="en-ZA" sz="1200" dirty="0" smtClean="0"/>
            <a:t>To all colleagues &amp; stakeholders</a:t>
          </a:r>
          <a:endParaRPr lang="en-ZA" sz="1200" dirty="0"/>
        </a:p>
      </dgm:t>
    </dgm:pt>
    <dgm:pt modelId="{2FEA06B8-49CD-4259-9AF2-4E7F5D3AB28D}" type="parTrans" cxnId="{CB7FF6C5-38EC-40F8-A329-1665EF63813A}">
      <dgm:prSet/>
      <dgm:spPr/>
      <dgm:t>
        <a:bodyPr/>
        <a:lstStyle/>
        <a:p>
          <a:endParaRPr lang="en-ZA"/>
        </a:p>
      </dgm:t>
    </dgm:pt>
    <dgm:pt modelId="{8D74C6CD-0324-493B-91DE-1A6856DA77ED}" type="sibTrans" cxnId="{CB7FF6C5-38EC-40F8-A329-1665EF63813A}">
      <dgm:prSet/>
      <dgm:spPr/>
      <dgm:t>
        <a:bodyPr/>
        <a:lstStyle/>
        <a:p>
          <a:endParaRPr lang="en-ZA"/>
        </a:p>
      </dgm:t>
    </dgm:pt>
    <dgm:pt modelId="{8F950D0B-EA57-493B-B6D5-A830A441E548}">
      <dgm:prSet phldrT="[Text]" custT="1"/>
      <dgm:spPr/>
      <dgm:t>
        <a:bodyPr/>
        <a:lstStyle/>
        <a:p>
          <a:r>
            <a:rPr lang="en-ZA" sz="1200" b="1" dirty="0" smtClean="0"/>
            <a:t>Client-centres services</a:t>
          </a:r>
        </a:p>
        <a:p>
          <a:r>
            <a:rPr lang="en-ZA" sz="1200" dirty="0" smtClean="0"/>
            <a:t> by Providing excellent  &amp; world class service  to all</a:t>
          </a:r>
          <a:endParaRPr lang="en-ZA" sz="1200" dirty="0"/>
        </a:p>
      </dgm:t>
    </dgm:pt>
    <dgm:pt modelId="{A1FD8E82-3F46-4820-BB94-F796CC10E988}" type="parTrans" cxnId="{B8857566-06A2-4C91-99E1-A0A38576BE97}">
      <dgm:prSet/>
      <dgm:spPr/>
      <dgm:t>
        <a:bodyPr/>
        <a:lstStyle/>
        <a:p>
          <a:endParaRPr lang="en-ZA"/>
        </a:p>
      </dgm:t>
    </dgm:pt>
    <dgm:pt modelId="{5D9AB937-2905-4ED9-AFDB-5C5284B53025}" type="sibTrans" cxnId="{B8857566-06A2-4C91-99E1-A0A38576BE97}">
      <dgm:prSet/>
      <dgm:spPr/>
      <dgm:t>
        <a:bodyPr/>
        <a:lstStyle/>
        <a:p>
          <a:endParaRPr lang="en-ZA"/>
        </a:p>
      </dgm:t>
    </dgm:pt>
    <dgm:pt modelId="{22C640A1-D282-44E1-A3AA-3B10170879FC}">
      <dgm:prSet phldrT="[Text]" custT="1"/>
      <dgm:spPr/>
      <dgm:t>
        <a:bodyPr/>
        <a:lstStyle/>
        <a:p>
          <a:r>
            <a:rPr lang="en-ZA" sz="1200" b="1" dirty="0" smtClean="0"/>
            <a:t>Integrity </a:t>
          </a:r>
        </a:p>
        <a:p>
          <a:r>
            <a:rPr lang="en-ZA" sz="1200" dirty="0" smtClean="0"/>
            <a:t>Communicate openly and honestly with relationship based on  trust</a:t>
          </a:r>
          <a:endParaRPr lang="en-ZA" sz="1200" dirty="0"/>
        </a:p>
      </dgm:t>
    </dgm:pt>
    <dgm:pt modelId="{D9B652CA-9B55-449C-87B8-F3F01AB6027D}" type="parTrans" cxnId="{64DA56A3-D54E-44A5-B69A-18FBA852BA53}">
      <dgm:prSet/>
      <dgm:spPr/>
      <dgm:t>
        <a:bodyPr/>
        <a:lstStyle/>
        <a:p>
          <a:endParaRPr lang="en-ZA"/>
        </a:p>
      </dgm:t>
    </dgm:pt>
    <dgm:pt modelId="{DBDC2166-BD5F-4FB0-8ADA-5A11D1E70981}" type="sibTrans" cxnId="{64DA56A3-D54E-44A5-B69A-18FBA852BA53}">
      <dgm:prSet/>
      <dgm:spPr/>
      <dgm:t>
        <a:bodyPr/>
        <a:lstStyle/>
        <a:p>
          <a:endParaRPr lang="en-ZA"/>
        </a:p>
      </dgm:t>
    </dgm:pt>
    <dgm:pt modelId="{6514DFC9-6043-4059-A912-5212A1A1A185}">
      <dgm:prSet phldrT="[Text]" custT="1"/>
      <dgm:spPr/>
      <dgm:t>
        <a:bodyPr/>
        <a:lstStyle/>
        <a:p>
          <a:r>
            <a:rPr lang="en-ZA" sz="1200" b="1" dirty="0" smtClean="0"/>
            <a:t>Accountability</a:t>
          </a:r>
          <a:r>
            <a:rPr lang="en-ZA" sz="1200" dirty="0" smtClean="0"/>
            <a:t> </a:t>
          </a:r>
        </a:p>
        <a:p>
          <a:r>
            <a:rPr lang="en-ZA" sz="1200" dirty="0" smtClean="0"/>
            <a:t>Own up to  our responsibilities in relations to our behaviours &amp; actions</a:t>
          </a:r>
          <a:endParaRPr lang="en-ZA" sz="1200" dirty="0"/>
        </a:p>
      </dgm:t>
    </dgm:pt>
    <dgm:pt modelId="{AEE0295A-A081-4F96-B857-461D881D108E}" type="parTrans" cxnId="{2CF29068-EE21-417A-87AF-F46570FB1413}">
      <dgm:prSet/>
      <dgm:spPr/>
      <dgm:t>
        <a:bodyPr/>
        <a:lstStyle/>
        <a:p>
          <a:endParaRPr lang="en-ZA"/>
        </a:p>
      </dgm:t>
    </dgm:pt>
    <dgm:pt modelId="{74380DAA-BF58-4533-A7B8-560E69AB04E1}" type="sibTrans" cxnId="{2CF29068-EE21-417A-87AF-F46570FB1413}">
      <dgm:prSet/>
      <dgm:spPr/>
      <dgm:t>
        <a:bodyPr/>
        <a:lstStyle/>
        <a:p>
          <a:endParaRPr lang="en-ZA"/>
        </a:p>
      </dgm:t>
    </dgm:pt>
    <dgm:pt modelId="{17AF5370-203D-48FF-857A-EFD15E86023F}">
      <dgm:prSet phldrT="[Text]" custT="1"/>
      <dgm:spPr/>
      <dgm:t>
        <a:bodyPr/>
        <a:lstStyle/>
        <a:p>
          <a:pPr algn="just"/>
          <a:r>
            <a:rPr lang="en-ZA" sz="1200" b="1" dirty="0" smtClean="0"/>
            <a:t>Team Work </a:t>
          </a:r>
        </a:p>
        <a:p>
          <a:pPr algn="just"/>
          <a:r>
            <a:rPr lang="en-ZA" sz="1200" dirty="0" smtClean="0"/>
            <a:t>Involve each other, work together, seek ideas and share solutions</a:t>
          </a:r>
          <a:endParaRPr lang="en-ZA" sz="1200" dirty="0"/>
        </a:p>
      </dgm:t>
    </dgm:pt>
    <dgm:pt modelId="{575F64E3-A465-4A3B-B315-8A8BDE06E621}" type="parTrans" cxnId="{5773C366-C486-4F96-AC05-5D2C33E2A84E}">
      <dgm:prSet/>
      <dgm:spPr/>
      <dgm:t>
        <a:bodyPr/>
        <a:lstStyle/>
        <a:p>
          <a:endParaRPr lang="en-ZA"/>
        </a:p>
      </dgm:t>
    </dgm:pt>
    <dgm:pt modelId="{54BE92E6-BFB3-4347-849C-F45BA943FCD4}" type="sibTrans" cxnId="{5773C366-C486-4F96-AC05-5D2C33E2A84E}">
      <dgm:prSet/>
      <dgm:spPr/>
      <dgm:t>
        <a:bodyPr/>
        <a:lstStyle/>
        <a:p>
          <a:endParaRPr lang="en-ZA"/>
        </a:p>
      </dgm:t>
    </dgm:pt>
    <dgm:pt modelId="{D4689C61-03B1-4F9F-8214-6F9E9A51B15D}">
      <dgm:prSet phldrT="[Text]">
        <dgm:style>
          <a:lnRef idx="2">
            <a:schemeClr val="accent2"/>
          </a:lnRef>
          <a:fillRef idx="1">
            <a:schemeClr val="lt1"/>
          </a:fillRef>
          <a:effectRef idx="0">
            <a:schemeClr val="accent2"/>
          </a:effectRef>
          <a:fontRef idx="minor">
            <a:schemeClr val="dk1"/>
          </a:fontRef>
        </dgm:style>
      </dgm:prSet>
      <dgm:spPr>
        <a:solidFill>
          <a:schemeClr val="bg1"/>
        </a:solidFill>
      </dgm:spPr>
      <dgm:t>
        <a:bodyPr/>
        <a:lstStyle/>
        <a:p>
          <a:endParaRPr lang="en-ZA" dirty="0"/>
        </a:p>
      </dgm:t>
    </dgm:pt>
    <dgm:pt modelId="{24E86119-5548-4B2A-8265-7B0102888C7A}" type="parTrans" cxnId="{7144FB99-799B-4030-A661-38E8DA620D0C}">
      <dgm:prSet/>
      <dgm:spPr/>
      <dgm:t>
        <a:bodyPr/>
        <a:lstStyle/>
        <a:p>
          <a:endParaRPr lang="en-ZA"/>
        </a:p>
      </dgm:t>
    </dgm:pt>
    <dgm:pt modelId="{4A2DB0E8-470E-4D3F-81B8-7D4B05B7F810}" type="sibTrans" cxnId="{7144FB99-799B-4030-A661-38E8DA620D0C}">
      <dgm:prSet/>
      <dgm:spPr/>
      <dgm:t>
        <a:bodyPr/>
        <a:lstStyle/>
        <a:p>
          <a:endParaRPr lang="en-ZA"/>
        </a:p>
      </dgm:t>
    </dgm:pt>
    <dgm:pt modelId="{B0B6FB93-8BA2-4286-87C8-C62F20D034A1}" type="pres">
      <dgm:prSet presAssocID="{AC568356-4B6D-4E2C-A639-E936DC23A224}" presName="composite" presStyleCnt="0">
        <dgm:presLayoutVars>
          <dgm:chMax val="1"/>
          <dgm:dir/>
          <dgm:resizeHandles val="exact"/>
        </dgm:presLayoutVars>
      </dgm:prSet>
      <dgm:spPr/>
      <dgm:t>
        <a:bodyPr/>
        <a:lstStyle/>
        <a:p>
          <a:endParaRPr lang="en-ZA"/>
        </a:p>
      </dgm:t>
    </dgm:pt>
    <dgm:pt modelId="{3DAA1FB1-3984-4CD9-BF6C-0EC533998B7D}" type="pres">
      <dgm:prSet presAssocID="{AC568356-4B6D-4E2C-A639-E936DC23A224}" presName="radial" presStyleCnt="0">
        <dgm:presLayoutVars>
          <dgm:animLvl val="ctr"/>
        </dgm:presLayoutVars>
      </dgm:prSet>
      <dgm:spPr/>
    </dgm:pt>
    <dgm:pt modelId="{EC6EC769-8EEF-4C08-AC9A-93276F34EFB5}" type="pres">
      <dgm:prSet presAssocID="{9A6A0FBB-F0E7-4C6E-9986-0F8F222D1446}" presName="centerShape" presStyleLbl="vennNode1" presStyleIdx="0" presStyleCnt="8"/>
      <dgm:spPr/>
      <dgm:t>
        <a:bodyPr/>
        <a:lstStyle/>
        <a:p>
          <a:endParaRPr lang="en-ZA"/>
        </a:p>
      </dgm:t>
    </dgm:pt>
    <dgm:pt modelId="{F08F106E-7594-4A87-81D5-08D144B01B4C}" type="pres">
      <dgm:prSet presAssocID="{32D33C4C-E7F7-4C08-82CC-D0483EB50B58}" presName="node" presStyleLbl="vennNode1" presStyleIdx="1" presStyleCnt="8">
        <dgm:presLayoutVars>
          <dgm:bulletEnabled val="1"/>
        </dgm:presLayoutVars>
      </dgm:prSet>
      <dgm:spPr/>
      <dgm:t>
        <a:bodyPr/>
        <a:lstStyle/>
        <a:p>
          <a:endParaRPr lang="en-ZA"/>
        </a:p>
      </dgm:t>
    </dgm:pt>
    <dgm:pt modelId="{366DBAD5-093C-45F5-BC1D-9BD7F5FB4ACC}" type="pres">
      <dgm:prSet presAssocID="{462072B9-A2FA-4EB3-9C89-E1193302BA58}" presName="node" presStyleLbl="vennNode1" presStyleIdx="2" presStyleCnt="8" custScaleX="128865">
        <dgm:presLayoutVars>
          <dgm:bulletEnabled val="1"/>
        </dgm:presLayoutVars>
      </dgm:prSet>
      <dgm:spPr/>
      <dgm:t>
        <a:bodyPr/>
        <a:lstStyle/>
        <a:p>
          <a:endParaRPr lang="en-ZA"/>
        </a:p>
      </dgm:t>
    </dgm:pt>
    <dgm:pt modelId="{076AA3A6-C0F2-4AA4-A06C-642DB1E27F2A}" type="pres">
      <dgm:prSet presAssocID="{8F950D0B-EA57-493B-B6D5-A830A441E548}" presName="node" presStyleLbl="vennNode1" presStyleIdx="3" presStyleCnt="8" custScaleX="138135">
        <dgm:presLayoutVars>
          <dgm:bulletEnabled val="1"/>
        </dgm:presLayoutVars>
      </dgm:prSet>
      <dgm:spPr/>
      <dgm:t>
        <a:bodyPr/>
        <a:lstStyle/>
        <a:p>
          <a:endParaRPr lang="en-ZA"/>
        </a:p>
      </dgm:t>
    </dgm:pt>
    <dgm:pt modelId="{060E153B-7EB3-43A1-93D6-910050D93454}" type="pres">
      <dgm:prSet presAssocID="{22C640A1-D282-44E1-A3AA-3B10170879FC}" presName="node" presStyleLbl="vennNode1" presStyleIdx="4" presStyleCnt="8" custRadScaleRad="104307" custRadScaleInc="-3229">
        <dgm:presLayoutVars>
          <dgm:bulletEnabled val="1"/>
        </dgm:presLayoutVars>
      </dgm:prSet>
      <dgm:spPr/>
      <dgm:t>
        <a:bodyPr/>
        <a:lstStyle/>
        <a:p>
          <a:endParaRPr lang="en-ZA"/>
        </a:p>
      </dgm:t>
    </dgm:pt>
    <dgm:pt modelId="{29EB6C18-4A8A-426D-9C93-2A0388B4EC0D}" type="pres">
      <dgm:prSet presAssocID="{6514DFC9-6043-4059-A912-5212A1A1A185}" presName="node" presStyleLbl="vennNode1" presStyleIdx="5" presStyleCnt="8" custScaleX="142582">
        <dgm:presLayoutVars>
          <dgm:bulletEnabled val="1"/>
        </dgm:presLayoutVars>
      </dgm:prSet>
      <dgm:spPr/>
      <dgm:t>
        <a:bodyPr/>
        <a:lstStyle/>
        <a:p>
          <a:endParaRPr lang="en-ZA"/>
        </a:p>
      </dgm:t>
    </dgm:pt>
    <dgm:pt modelId="{DD9A1B63-60A4-4FEF-9BDA-A895848E642F}" type="pres">
      <dgm:prSet presAssocID="{17AF5370-203D-48FF-857A-EFD15E86023F}" presName="node" presStyleLbl="vennNode1" presStyleIdx="6" presStyleCnt="8" custScaleX="146621">
        <dgm:presLayoutVars>
          <dgm:bulletEnabled val="1"/>
        </dgm:presLayoutVars>
      </dgm:prSet>
      <dgm:spPr/>
      <dgm:t>
        <a:bodyPr/>
        <a:lstStyle/>
        <a:p>
          <a:endParaRPr lang="en-ZA"/>
        </a:p>
      </dgm:t>
    </dgm:pt>
    <dgm:pt modelId="{3989D15F-B3E4-4A10-ABA8-7DF090E51CF3}" type="pres">
      <dgm:prSet presAssocID="{D4689C61-03B1-4F9F-8214-6F9E9A51B15D}" presName="node" presStyleLbl="vennNode1" presStyleIdx="7" presStyleCnt="8" custScaleX="135861">
        <dgm:presLayoutVars>
          <dgm:bulletEnabled val="1"/>
        </dgm:presLayoutVars>
      </dgm:prSet>
      <dgm:spPr/>
      <dgm:t>
        <a:bodyPr/>
        <a:lstStyle/>
        <a:p>
          <a:endParaRPr lang="en-ZA"/>
        </a:p>
      </dgm:t>
    </dgm:pt>
  </dgm:ptLst>
  <dgm:cxnLst>
    <dgm:cxn modelId="{64DA56A3-D54E-44A5-B69A-18FBA852BA53}" srcId="{9A6A0FBB-F0E7-4C6E-9986-0F8F222D1446}" destId="{22C640A1-D282-44E1-A3AA-3B10170879FC}" srcOrd="3" destOrd="0" parTransId="{D9B652CA-9B55-449C-87B8-F3F01AB6027D}" sibTransId="{DBDC2166-BD5F-4FB0-8ADA-5A11D1E70981}"/>
    <dgm:cxn modelId="{5773C366-C486-4F96-AC05-5D2C33E2A84E}" srcId="{9A6A0FBB-F0E7-4C6E-9986-0F8F222D1446}" destId="{17AF5370-203D-48FF-857A-EFD15E86023F}" srcOrd="5" destOrd="0" parTransId="{575F64E3-A465-4A3B-B315-8A8BDE06E621}" sibTransId="{54BE92E6-BFB3-4347-849C-F45BA943FCD4}"/>
    <dgm:cxn modelId="{7C06BD67-0B5A-4B16-A349-3E43E66D1611}" type="presOf" srcId="{22C640A1-D282-44E1-A3AA-3B10170879FC}" destId="{060E153B-7EB3-43A1-93D6-910050D93454}" srcOrd="0" destOrd="0" presId="urn:microsoft.com/office/officeart/2005/8/layout/radial3"/>
    <dgm:cxn modelId="{14C54C0D-A53C-4C41-B395-01349FBD2880}" type="presOf" srcId="{AC568356-4B6D-4E2C-A639-E936DC23A224}" destId="{B0B6FB93-8BA2-4286-87C8-C62F20D034A1}" srcOrd="0" destOrd="0" presId="urn:microsoft.com/office/officeart/2005/8/layout/radial3"/>
    <dgm:cxn modelId="{907349DB-9539-4639-A389-AC2BC9BBFE9C}" srcId="{9A6A0FBB-F0E7-4C6E-9986-0F8F222D1446}" destId="{32D33C4C-E7F7-4C08-82CC-D0483EB50B58}" srcOrd="0" destOrd="0" parTransId="{EAA7C509-1B7F-43D1-B0EE-4ED78D8AE2ED}" sibTransId="{3E0D6E1D-08E7-4065-ACFA-3FA066E258DB}"/>
    <dgm:cxn modelId="{7D695841-5457-4EF5-B244-28D8B1113F66}" type="presOf" srcId="{8F950D0B-EA57-493B-B6D5-A830A441E548}" destId="{076AA3A6-C0F2-4AA4-A06C-642DB1E27F2A}" srcOrd="0" destOrd="0" presId="urn:microsoft.com/office/officeart/2005/8/layout/radial3"/>
    <dgm:cxn modelId="{A5CBC889-5626-4F5F-945C-BDAD0F79D7A8}" type="presOf" srcId="{17AF5370-203D-48FF-857A-EFD15E86023F}" destId="{DD9A1B63-60A4-4FEF-9BDA-A895848E642F}" srcOrd="0" destOrd="0" presId="urn:microsoft.com/office/officeart/2005/8/layout/radial3"/>
    <dgm:cxn modelId="{2CD6AC0C-B58A-49BC-B8BB-A404A3C851A3}" type="presOf" srcId="{6514DFC9-6043-4059-A912-5212A1A1A185}" destId="{29EB6C18-4A8A-426D-9C93-2A0388B4EC0D}" srcOrd="0" destOrd="0" presId="urn:microsoft.com/office/officeart/2005/8/layout/radial3"/>
    <dgm:cxn modelId="{566A25D2-1D91-42CC-B127-4293E6965090}" type="presOf" srcId="{D4689C61-03B1-4F9F-8214-6F9E9A51B15D}" destId="{3989D15F-B3E4-4A10-ABA8-7DF090E51CF3}" srcOrd="0" destOrd="0" presId="urn:microsoft.com/office/officeart/2005/8/layout/radial3"/>
    <dgm:cxn modelId="{D12C0871-24FC-4214-B5FB-E9602F8B7D11}" type="presOf" srcId="{9A6A0FBB-F0E7-4C6E-9986-0F8F222D1446}" destId="{EC6EC769-8EEF-4C08-AC9A-93276F34EFB5}" srcOrd="0" destOrd="0" presId="urn:microsoft.com/office/officeart/2005/8/layout/radial3"/>
    <dgm:cxn modelId="{F578FFB2-6892-426E-904F-8F93E301C005}" type="presOf" srcId="{32D33C4C-E7F7-4C08-82CC-D0483EB50B58}" destId="{F08F106E-7594-4A87-81D5-08D144B01B4C}" srcOrd="0" destOrd="0" presId="urn:microsoft.com/office/officeart/2005/8/layout/radial3"/>
    <dgm:cxn modelId="{CB7FF6C5-38EC-40F8-A329-1665EF63813A}" srcId="{9A6A0FBB-F0E7-4C6E-9986-0F8F222D1446}" destId="{462072B9-A2FA-4EB3-9C89-E1193302BA58}" srcOrd="1" destOrd="0" parTransId="{2FEA06B8-49CD-4259-9AF2-4E7F5D3AB28D}" sibTransId="{8D74C6CD-0324-493B-91DE-1A6856DA77ED}"/>
    <dgm:cxn modelId="{7144FB99-799B-4030-A661-38E8DA620D0C}" srcId="{9A6A0FBB-F0E7-4C6E-9986-0F8F222D1446}" destId="{D4689C61-03B1-4F9F-8214-6F9E9A51B15D}" srcOrd="6" destOrd="0" parTransId="{24E86119-5548-4B2A-8265-7B0102888C7A}" sibTransId="{4A2DB0E8-470E-4D3F-81B8-7D4B05B7F810}"/>
    <dgm:cxn modelId="{2CF29068-EE21-417A-87AF-F46570FB1413}" srcId="{9A6A0FBB-F0E7-4C6E-9986-0F8F222D1446}" destId="{6514DFC9-6043-4059-A912-5212A1A1A185}" srcOrd="4" destOrd="0" parTransId="{AEE0295A-A081-4F96-B857-461D881D108E}" sibTransId="{74380DAA-BF58-4533-A7B8-560E69AB04E1}"/>
    <dgm:cxn modelId="{B8857566-06A2-4C91-99E1-A0A38576BE97}" srcId="{9A6A0FBB-F0E7-4C6E-9986-0F8F222D1446}" destId="{8F950D0B-EA57-493B-B6D5-A830A441E548}" srcOrd="2" destOrd="0" parTransId="{A1FD8E82-3F46-4820-BB94-F796CC10E988}" sibTransId="{5D9AB937-2905-4ED9-AFDB-5C5284B53025}"/>
    <dgm:cxn modelId="{64318B5D-AD3F-4607-9C03-012A5049066C}" type="presOf" srcId="{462072B9-A2FA-4EB3-9C89-E1193302BA58}" destId="{366DBAD5-093C-45F5-BC1D-9BD7F5FB4ACC}" srcOrd="0" destOrd="0" presId="urn:microsoft.com/office/officeart/2005/8/layout/radial3"/>
    <dgm:cxn modelId="{C618C20F-0902-4469-8D2E-B0102EE2ACD1}" srcId="{AC568356-4B6D-4E2C-A639-E936DC23A224}" destId="{9A6A0FBB-F0E7-4C6E-9986-0F8F222D1446}" srcOrd="0" destOrd="0" parTransId="{02B24B5C-49FF-462F-8517-9F6A2BB4C833}" sibTransId="{35F22032-BEA7-4C6A-8754-5F167630AF98}"/>
    <dgm:cxn modelId="{57353FBB-F2CD-4C21-BA9E-31D0AFA3C990}" type="presParOf" srcId="{B0B6FB93-8BA2-4286-87C8-C62F20D034A1}" destId="{3DAA1FB1-3984-4CD9-BF6C-0EC533998B7D}" srcOrd="0" destOrd="0" presId="urn:microsoft.com/office/officeart/2005/8/layout/radial3"/>
    <dgm:cxn modelId="{5FF36A3C-4C3B-4C89-9E22-44DD65BD3E1F}" type="presParOf" srcId="{3DAA1FB1-3984-4CD9-BF6C-0EC533998B7D}" destId="{EC6EC769-8EEF-4C08-AC9A-93276F34EFB5}" srcOrd="0" destOrd="0" presId="urn:microsoft.com/office/officeart/2005/8/layout/radial3"/>
    <dgm:cxn modelId="{54E857D0-ACD9-494A-9393-9CEEDEA77F88}" type="presParOf" srcId="{3DAA1FB1-3984-4CD9-BF6C-0EC533998B7D}" destId="{F08F106E-7594-4A87-81D5-08D144B01B4C}" srcOrd="1" destOrd="0" presId="urn:microsoft.com/office/officeart/2005/8/layout/radial3"/>
    <dgm:cxn modelId="{E54FBC34-3044-4289-BE37-31AA7F0A7040}" type="presParOf" srcId="{3DAA1FB1-3984-4CD9-BF6C-0EC533998B7D}" destId="{366DBAD5-093C-45F5-BC1D-9BD7F5FB4ACC}" srcOrd="2" destOrd="0" presId="urn:microsoft.com/office/officeart/2005/8/layout/radial3"/>
    <dgm:cxn modelId="{8A028FB5-5C73-405C-829C-5414F1BEAB2F}" type="presParOf" srcId="{3DAA1FB1-3984-4CD9-BF6C-0EC533998B7D}" destId="{076AA3A6-C0F2-4AA4-A06C-642DB1E27F2A}" srcOrd="3" destOrd="0" presId="urn:microsoft.com/office/officeart/2005/8/layout/radial3"/>
    <dgm:cxn modelId="{AD754095-E753-4912-93FE-E0740FE25BAF}" type="presParOf" srcId="{3DAA1FB1-3984-4CD9-BF6C-0EC533998B7D}" destId="{060E153B-7EB3-43A1-93D6-910050D93454}" srcOrd="4" destOrd="0" presId="urn:microsoft.com/office/officeart/2005/8/layout/radial3"/>
    <dgm:cxn modelId="{47CEBA9C-FD76-499D-B1C8-EE2C073B1A42}" type="presParOf" srcId="{3DAA1FB1-3984-4CD9-BF6C-0EC533998B7D}" destId="{29EB6C18-4A8A-426D-9C93-2A0388B4EC0D}" srcOrd="5" destOrd="0" presId="urn:microsoft.com/office/officeart/2005/8/layout/radial3"/>
    <dgm:cxn modelId="{C625A294-2101-493E-81F2-6E592257EC28}" type="presParOf" srcId="{3DAA1FB1-3984-4CD9-BF6C-0EC533998B7D}" destId="{DD9A1B63-60A4-4FEF-9BDA-A895848E642F}" srcOrd="6" destOrd="0" presId="urn:microsoft.com/office/officeart/2005/8/layout/radial3"/>
    <dgm:cxn modelId="{99D1FD2C-7B9D-4EBF-B9BA-24FD9E497257}" type="presParOf" srcId="{3DAA1FB1-3984-4CD9-BF6C-0EC533998B7D}" destId="{3989D15F-B3E4-4A10-ABA8-7DF090E51CF3}" srcOrd="7" destOrd="0" presId="urn:microsoft.com/office/officeart/2005/8/layout/radial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DDFB44-8408-4D3F-9682-7E2B2390A460}" type="doc">
      <dgm:prSet loTypeId="urn:microsoft.com/office/officeart/2005/8/layout/cycle7" loCatId="cycle" qsTypeId="urn:microsoft.com/office/officeart/2005/8/quickstyle/simple2" qsCatId="simple" csTypeId="urn:microsoft.com/office/officeart/2005/8/colors/colorful4" csCatId="colorful" phldr="1"/>
      <dgm:spPr/>
      <dgm:t>
        <a:bodyPr/>
        <a:lstStyle/>
        <a:p>
          <a:endParaRPr lang="en-ZA"/>
        </a:p>
      </dgm:t>
    </dgm:pt>
    <dgm:pt modelId="{C844D762-B7B3-42CF-9728-D7460DF2E2BB}">
      <dgm:prSet phldrT="[Text]" custT="1">
        <dgm:style>
          <a:lnRef idx="2">
            <a:schemeClr val="accent2"/>
          </a:lnRef>
          <a:fillRef idx="1">
            <a:schemeClr val="lt1"/>
          </a:fillRef>
          <a:effectRef idx="0">
            <a:schemeClr val="accent2"/>
          </a:effectRef>
          <a:fontRef idx="minor">
            <a:schemeClr val="dk1"/>
          </a:fontRef>
        </dgm:style>
      </dgm:prSet>
      <dgm:spPr/>
      <dgm:t>
        <a:bodyPr/>
        <a:lstStyle/>
        <a:p>
          <a:pPr algn="just"/>
          <a:r>
            <a:rPr lang="en-ZA" sz="1200" dirty="0" smtClean="0"/>
            <a:t> </a:t>
          </a:r>
        </a:p>
        <a:p>
          <a:pPr algn="just"/>
          <a:r>
            <a:rPr lang="en-ZA" sz="1200" dirty="0" smtClean="0">
              <a:solidFill>
                <a:schemeClr val="tx1"/>
              </a:solidFill>
            </a:rPr>
            <a:t>1. Outcome 4    : Decent employment  through an inclusive              </a:t>
          </a:r>
        </a:p>
        <a:p>
          <a:pPr algn="just"/>
          <a:r>
            <a:rPr lang="en-ZA" sz="1200" dirty="0" smtClean="0">
              <a:solidFill>
                <a:schemeClr val="tx1"/>
              </a:solidFill>
            </a:rPr>
            <a:t>                               economic  growth    </a:t>
          </a:r>
        </a:p>
        <a:p>
          <a:r>
            <a:rPr lang="en-ZA" sz="1200" dirty="0" smtClean="0">
              <a:solidFill>
                <a:schemeClr val="tx1"/>
              </a:solidFill>
            </a:rPr>
            <a:t>2. Outcome 12 : An efficient , effective &amp; development </a:t>
          </a:r>
        </a:p>
        <a:p>
          <a:r>
            <a:rPr lang="en-ZA" sz="1200" dirty="0" smtClean="0">
              <a:solidFill>
                <a:schemeClr val="tx1"/>
              </a:solidFill>
            </a:rPr>
            <a:t>                             oriented public service and an empowered</a:t>
          </a:r>
        </a:p>
        <a:p>
          <a:r>
            <a:rPr lang="en-ZA" sz="1200" dirty="0" smtClean="0">
              <a:solidFill>
                <a:schemeClr val="tx1"/>
              </a:solidFill>
            </a:rPr>
            <a:t>                             and inclusive citizenship</a:t>
          </a:r>
        </a:p>
        <a:p>
          <a:r>
            <a:rPr lang="en-ZA" sz="1200" dirty="0" smtClean="0">
              <a:solidFill>
                <a:schemeClr val="tx1"/>
              </a:solidFill>
            </a:rPr>
            <a:t>3. Outcome 13: An inclusive &amp; responsive social protection </a:t>
          </a:r>
        </a:p>
        <a:p>
          <a:pPr algn="l"/>
          <a:r>
            <a:rPr lang="en-ZA" sz="1200" dirty="0" smtClean="0">
              <a:solidFill>
                <a:schemeClr val="tx1"/>
              </a:solidFill>
            </a:rPr>
            <a:t>                             system</a:t>
          </a:r>
        </a:p>
        <a:p>
          <a:pPr algn="just"/>
          <a:endParaRPr lang="en-ZA" sz="1200" dirty="0" smtClean="0"/>
        </a:p>
        <a:p>
          <a:pPr algn="ctr"/>
          <a:endParaRPr lang="en-ZA" sz="1200" dirty="0"/>
        </a:p>
      </dgm:t>
    </dgm:pt>
    <dgm:pt modelId="{9FD3037B-6AC6-458D-810F-238B4D054A68}" type="parTrans" cxnId="{123C1A5A-C35F-4B29-84CB-1555FD787D18}">
      <dgm:prSet/>
      <dgm:spPr/>
      <dgm:t>
        <a:bodyPr/>
        <a:lstStyle/>
        <a:p>
          <a:endParaRPr lang="en-ZA"/>
        </a:p>
      </dgm:t>
    </dgm:pt>
    <dgm:pt modelId="{6CCADA61-B357-4B49-857F-CC308819DCF9}" type="sibTrans" cxnId="{123C1A5A-C35F-4B29-84CB-1555FD787D18}">
      <dgm:prSet custT="1"/>
      <dgm:spPr/>
      <dgm:t>
        <a:bodyPr/>
        <a:lstStyle/>
        <a:p>
          <a:endParaRPr lang="en-ZA" sz="1200" dirty="0"/>
        </a:p>
      </dgm:t>
    </dgm:pt>
    <dgm:pt modelId="{DC981208-CA66-4ABA-BD9A-B601BE006743}">
      <dgm:prSet phldrT="[Text]">
        <dgm:style>
          <a:lnRef idx="2">
            <a:schemeClr val="accent5"/>
          </a:lnRef>
          <a:fillRef idx="1">
            <a:schemeClr val="lt1"/>
          </a:fillRef>
          <a:effectRef idx="0">
            <a:schemeClr val="accent5"/>
          </a:effectRef>
          <a:fontRef idx="minor">
            <a:schemeClr val="dk1"/>
          </a:fontRef>
        </dgm:style>
      </dgm:prSet>
      <dgm:spPr/>
      <dgm:t>
        <a:bodyPr/>
        <a:lstStyle/>
        <a:p>
          <a:pPr algn="just"/>
          <a:endParaRPr lang="en-ZA" dirty="0"/>
        </a:p>
      </dgm:t>
    </dgm:pt>
    <dgm:pt modelId="{967F59A0-D141-4EDE-B1F3-CA868C251745}" type="parTrans" cxnId="{8543D073-9AE2-4F73-8C19-3EB128BB3754}">
      <dgm:prSet/>
      <dgm:spPr/>
      <dgm:t>
        <a:bodyPr/>
        <a:lstStyle/>
        <a:p>
          <a:endParaRPr lang="en-ZA"/>
        </a:p>
      </dgm:t>
    </dgm:pt>
    <dgm:pt modelId="{B735D40F-2B5F-4008-842A-2A077B9B57FE}" type="sibTrans" cxnId="{8543D073-9AE2-4F73-8C19-3EB128BB3754}">
      <dgm:prSet/>
      <dgm:spPr>
        <a:solidFill>
          <a:srgbClr val="00B0F0"/>
        </a:solidFill>
      </dgm:spPr>
      <dgm:t>
        <a:bodyPr/>
        <a:lstStyle/>
        <a:p>
          <a:endParaRPr lang="en-ZA" dirty="0"/>
        </a:p>
      </dgm:t>
    </dgm:pt>
    <dgm:pt modelId="{E715CBF0-B1D4-4C55-9641-77E32F89137C}">
      <dgm:prSet phldrT="[Text]" custT="1">
        <dgm:style>
          <a:lnRef idx="2">
            <a:schemeClr val="accent1"/>
          </a:lnRef>
          <a:fillRef idx="1">
            <a:schemeClr val="lt1"/>
          </a:fillRef>
          <a:effectRef idx="0">
            <a:schemeClr val="accent1"/>
          </a:effectRef>
          <a:fontRef idx="minor">
            <a:schemeClr val="dk1"/>
          </a:fontRef>
        </dgm:style>
      </dgm:prSet>
      <dgm:spPr/>
      <dgm:t>
        <a:bodyPr/>
        <a:lstStyle/>
        <a:p>
          <a:pPr algn="just"/>
          <a:endParaRPr lang="en-ZA" sz="1200" dirty="0" smtClean="0"/>
        </a:p>
        <a:p>
          <a:pPr algn="ctr"/>
          <a:endParaRPr lang="en-ZA" sz="1200" dirty="0"/>
        </a:p>
      </dgm:t>
    </dgm:pt>
    <dgm:pt modelId="{E47D9C5D-3182-4FDF-911C-149F973354A4}" type="parTrans" cxnId="{1A324633-6062-4188-998B-43D215B70497}">
      <dgm:prSet/>
      <dgm:spPr/>
      <dgm:t>
        <a:bodyPr/>
        <a:lstStyle/>
        <a:p>
          <a:endParaRPr lang="en-ZA"/>
        </a:p>
      </dgm:t>
    </dgm:pt>
    <dgm:pt modelId="{439B8226-93FE-41B2-B51A-463D213BD8AA}" type="sibTrans" cxnId="{1A324633-6062-4188-998B-43D215B70497}">
      <dgm:prSet/>
      <dgm:spPr>
        <a:solidFill>
          <a:srgbClr val="FF0000"/>
        </a:solidFill>
      </dgm:spPr>
      <dgm:t>
        <a:bodyPr/>
        <a:lstStyle/>
        <a:p>
          <a:endParaRPr lang="en-ZA" dirty="0"/>
        </a:p>
      </dgm:t>
    </dgm:pt>
    <dgm:pt modelId="{B3ABD119-52B0-4AFE-8EC7-BD43126EC3C0}" type="pres">
      <dgm:prSet presAssocID="{C3DDFB44-8408-4D3F-9682-7E2B2390A460}" presName="Name0" presStyleCnt="0">
        <dgm:presLayoutVars>
          <dgm:dir/>
          <dgm:resizeHandles val="exact"/>
        </dgm:presLayoutVars>
      </dgm:prSet>
      <dgm:spPr/>
      <dgm:t>
        <a:bodyPr/>
        <a:lstStyle/>
        <a:p>
          <a:endParaRPr lang="en-ZA"/>
        </a:p>
      </dgm:t>
    </dgm:pt>
    <dgm:pt modelId="{113CDDF0-AC9C-4D1B-8DAD-E655C5ED831E}" type="pres">
      <dgm:prSet presAssocID="{C844D762-B7B3-42CF-9728-D7460DF2E2BB}" presName="node" presStyleLbl="node1" presStyleIdx="0" presStyleCnt="3" custScaleX="202159" custScaleY="195504" custRadScaleRad="84735" custRadScaleInc="-41730">
        <dgm:presLayoutVars>
          <dgm:bulletEnabled val="1"/>
        </dgm:presLayoutVars>
      </dgm:prSet>
      <dgm:spPr/>
      <dgm:t>
        <a:bodyPr/>
        <a:lstStyle/>
        <a:p>
          <a:endParaRPr lang="en-ZA"/>
        </a:p>
      </dgm:t>
    </dgm:pt>
    <dgm:pt modelId="{39266F25-4B0E-4DD7-BB83-C5F9918C3501}" type="pres">
      <dgm:prSet presAssocID="{6CCADA61-B357-4B49-857F-CC308819DCF9}" presName="sibTrans" presStyleLbl="sibTrans2D1" presStyleIdx="0" presStyleCnt="3" custAng="13737265" custFlipVert="1" custFlipHor="0" custScaleX="43786" custScaleY="46041" custLinFactX="-300445" custLinFactY="-400000" custLinFactNeighborX="-400000" custLinFactNeighborY="-454852"/>
      <dgm:spPr/>
      <dgm:t>
        <a:bodyPr/>
        <a:lstStyle/>
        <a:p>
          <a:endParaRPr lang="en-ZA"/>
        </a:p>
      </dgm:t>
    </dgm:pt>
    <dgm:pt modelId="{F0D256B3-0B91-47C9-853B-3E69F3565A6D}" type="pres">
      <dgm:prSet presAssocID="{6CCADA61-B357-4B49-857F-CC308819DCF9}" presName="connectorText" presStyleLbl="sibTrans2D1" presStyleIdx="0" presStyleCnt="3"/>
      <dgm:spPr/>
      <dgm:t>
        <a:bodyPr/>
        <a:lstStyle/>
        <a:p>
          <a:endParaRPr lang="en-ZA"/>
        </a:p>
      </dgm:t>
    </dgm:pt>
    <dgm:pt modelId="{05B281DB-E0F3-4A7C-A4C0-821E41DBE3FE}" type="pres">
      <dgm:prSet presAssocID="{DC981208-CA66-4ABA-BD9A-B601BE006743}" presName="node" presStyleLbl="node1" presStyleIdx="1" presStyleCnt="3" custScaleX="145337" custScaleY="286972" custRadScaleRad="94626" custRadScaleInc="30125">
        <dgm:presLayoutVars>
          <dgm:bulletEnabled val="1"/>
        </dgm:presLayoutVars>
      </dgm:prSet>
      <dgm:spPr/>
      <dgm:t>
        <a:bodyPr/>
        <a:lstStyle/>
        <a:p>
          <a:endParaRPr lang="en-ZA"/>
        </a:p>
      </dgm:t>
    </dgm:pt>
    <dgm:pt modelId="{D157B0E2-B402-4420-B452-3FC39A175FD6}" type="pres">
      <dgm:prSet presAssocID="{B735D40F-2B5F-4008-842A-2A077B9B57FE}" presName="sibTrans" presStyleLbl="sibTrans2D1" presStyleIdx="1" presStyleCnt="3" custAng="10781405" custLinFactNeighborX="-6874" custLinFactNeighborY="-38382"/>
      <dgm:spPr>
        <a:prstGeom prst="rightArrow">
          <a:avLst/>
        </a:prstGeom>
      </dgm:spPr>
      <dgm:t>
        <a:bodyPr/>
        <a:lstStyle/>
        <a:p>
          <a:endParaRPr lang="en-ZA"/>
        </a:p>
      </dgm:t>
    </dgm:pt>
    <dgm:pt modelId="{8EAEE63D-44CD-4F2A-BC2E-CF35056605E6}" type="pres">
      <dgm:prSet presAssocID="{B735D40F-2B5F-4008-842A-2A077B9B57FE}" presName="connectorText" presStyleLbl="sibTrans2D1" presStyleIdx="1" presStyleCnt="3"/>
      <dgm:spPr/>
      <dgm:t>
        <a:bodyPr/>
        <a:lstStyle/>
        <a:p>
          <a:endParaRPr lang="en-ZA"/>
        </a:p>
      </dgm:t>
    </dgm:pt>
    <dgm:pt modelId="{BF7F3B16-A30A-4083-8056-14E3B9434870}" type="pres">
      <dgm:prSet presAssocID="{E715CBF0-B1D4-4C55-9641-77E32F89137C}" presName="node" presStyleLbl="node1" presStyleIdx="2" presStyleCnt="3" custScaleX="95028" custScaleY="265217" custRadScaleRad="108939" custRadScaleInc="-20427">
        <dgm:presLayoutVars>
          <dgm:bulletEnabled val="1"/>
        </dgm:presLayoutVars>
      </dgm:prSet>
      <dgm:spPr/>
      <dgm:t>
        <a:bodyPr/>
        <a:lstStyle/>
        <a:p>
          <a:endParaRPr lang="en-ZA"/>
        </a:p>
      </dgm:t>
    </dgm:pt>
    <dgm:pt modelId="{98DDD1E2-FBAB-4E06-91C2-AC254B789D9A}" type="pres">
      <dgm:prSet presAssocID="{439B8226-93FE-41B2-B51A-463D213BD8AA}" presName="sibTrans" presStyleLbl="sibTrans2D1" presStyleIdx="2" presStyleCnt="3" custAng="4403075" custScaleY="152459" custLinFactNeighborX="-28979" custLinFactNeighborY="1860"/>
      <dgm:spPr>
        <a:prstGeom prst="downArrow">
          <a:avLst/>
        </a:prstGeom>
      </dgm:spPr>
      <dgm:t>
        <a:bodyPr/>
        <a:lstStyle/>
        <a:p>
          <a:endParaRPr lang="en-ZA"/>
        </a:p>
      </dgm:t>
    </dgm:pt>
    <dgm:pt modelId="{38DAE255-38C8-4219-95F0-3E12B8494981}" type="pres">
      <dgm:prSet presAssocID="{439B8226-93FE-41B2-B51A-463D213BD8AA}" presName="connectorText" presStyleLbl="sibTrans2D1" presStyleIdx="2" presStyleCnt="3"/>
      <dgm:spPr/>
      <dgm:t>
        <a:bodyPr/>
        <a:lstStyle/>
        <a:p>
          <a:endParaRPr lang="en-ZA"/>
        </a:p>
      </dgm:t>
    </dgm:pt>
  </dgm:ptLst>
  <dgm:cxnLst>
    <dgm:cxn modelId="{2D62C40A-BA3F-4897-912A-4AFBFE26F3DB}" type="presOf" srcId="{439B8226-93FE-41B2-B51A-463D213BD8AA}" destId="{38DAE255-38C8-4219-95F0-3E12B8494981}" srcOrd="1" destOrd="0" presId="urn:microsoft.com/office/officeart/2005/8/layout/cycle7"/>
    <dgm:cxn modelId="{8480F910-AEA7-42C5-82E9-25FF8029ABC6}" type="presOf" srcId="{C3DDFB44-8408-4D3F-9682-7E2B2390A460}" destId="{B3ABD119-52B0-4AFE-8EC7-BD43126EC3C0}" srcOrd="0" destOrd="0" presId="urn:microsoft.com/office/officeart/2005/8/layout/cycle7"/>
    <dgm:cxn modelId="{42559238-15B0-4FBB-A086-C24544759433}" type="presOf" srcId="{E715CBF0-B1D4-4C55-9641-77E32F89137C}" destId="{BF7F3B16-A30A-4083-8056-14E3B9434870}" srcOrd="0" destOrd="0" presId="urn:microsoft.com/office/officeart/2005/8/layout/cycle7"/>
    <dgm:cxn modelId="{3941F209-2994-4432-AA5E-A1E6C64C6924}" type="presOf" srcId="{6CCADA61-B357-4B49-857F-CC308819DCF9}" destId="{F0D256B3-0B91-47C9-853B-3E69F3565A6D}" srcOrd="1" destOrd="0" presId="urn:microsoft.com/office/officeart/2005/8/layout/cycle7"/>
    <dgm:cxn modelId="{A581BB40-5344-42DC-A03E-FDF333F2EC8A}" type="presOf" srcId="{6CCADA61-B357-4B49-857F-CC308819DCF9}" destId="{39266F25-4B0E-4DD7-BB83-C5F9918C3501}" srcOrd="0" destOrd="0" presId="urn:microsoft.com/office/officeart/2005/8/layout/cycle7"/>
    <dgm:cxn modelId="{86F48C7B-4659-4E8A-965C-FC1A6FE704F5}" type="presOf" srcId="{B735D40F-2B5F-4008-842A-2A077B9B57FE}" destId="{D157B0E2-B402-4420-B452-3FC39A175FD6}" srcOrd="0" destOrd="0" presId="urn:microsoft.com/office/officeart/2005/8/layout/cycle7"/>
    <dgm:cxn modelId="{1A324633-6062-4188-998B-43D215B70497}" srcId="{C3DDFB44-8408-4D3F-9682-7E2B2390A460}" destId="{E715CBF0-B1D4-4C55-9641-77E32F89137C}" srcOrd="2" destOrd="0" parTransId="{E47D9C5D-3182-4FDF-911C-149F973354A4}" sibTransId="{439B8226-93FE-41B2-B51A-463D213BD8AA}"/>
    <dgm:cxn modelId="{8543D073-9AE2-4F73-8C19-3EB128BB3754}" srcId="{C3DDFB44-8408-4D3F-9682-7E2B2390A460}" destId="{DC981208-CA66-4ABA-BD9A-B601BE006743}" srcOrd="1" destOrd="0" parTransId="{967F59A0-D141-4EDE-B1F3-CA868C251745}" sibTransId="{B735D40F-2B5F-4008-842A-2A077B9B57FE}"/>
    <dgm:cxn modelId="{EFF66007-D588-4E80-AA0E-B2FC96445BE7}" type="presOf" srcId="{DC981208-CA66-4ABA-BD9A-B601BE006743}" destId="{05B281DB-E0F3-4A7C-A4C0-821E41DBE3FE}" srcOrd="0" destOrd="0" presId="urn:microsoft.com/office/officeart/2005/8/layout/cycle7"/>
    <dgm:cxn modelId="{774BC6B3-852E-43C6-91A3-2339061E26CE}" type="presOf" srcId="{B735D40F-2B5F-4008-842A-2A077B9B57FE}" destId="{8EAEE63D-44CD-4F2A-BC2E-CF35056605E6}" srcOrd="1" destOrd="0" presId="urn:microsoft.com/office/officeart/2005/8/layout/cycle7"/>
    <dgm:cxn modelId="{FE05FC82-F0F0-4AAA-BE65-634DCD10E920}" type="presOf" srcId="{C844D762-B7B3-42CF-9728-D7460DF2E2BB}" destId="{113CDDF0-AC9C-4D1B-8DAD-E655C5ED831E}" srcOrd="0" destOrd="0" presId="urn:microsoft.com/office/officeart/2005/8/layout/cycle7"/>
    <dgm:cxn modelId="{5C0B1626-74C7-4E7A-AD9F-7FB33B667DA0}" type="presOf" srcId="{439B8226-93FE-41B2-B51A-463D213BD8AA}" destId="{98DDD1E2-FBAB-4E06-91C2-AC254B789D9A}" srcOrd="0" destOrd="0" presId="urn:microsoft.com/office/officeart/2005/8/layout/cycle7"/>
    <dgm:cxn modelId="{123C1A5A-C35F-4B29-84CB-1555FD787D18}" srcId="{C3DDFB44-8408-4D3F-9682-7E2B2390A460}" destId="{C844D762-B7B3-42CF-9728-D7460DF2E2BB}" srcOrd="0" destOrd="0" parTransId="{9FD3037B-6AC6-458D-810F-238B4D054A68}" sibTransId="{6CCADA61-B357-4B49-857F-CC308819DCF9}"/>
    <dgm:cxn modelId="{F6108F06-7154-4B69-BF72-DD33574D25EA}" type="presParOf" srcId="{B3ABD119-52B0-4AFE-8EC7-BD43126EC3C0}" destId="{113CDDF0-AC9C-4D1B-8DAD-E655C5ED831E}" srcOrd="0" destOrd="0" presId="urn:microsoft.com/office/officeart/2005/8/layout/cycle7"/>
    <dgm:cxn modelId="{172BF631-8A36-4D18-B4E1-D47B191B61F4}" type="presParOf" srcId="{B3ABD119-52B0-4AFE-8EC7-BD43126EC3C0}" destId="{39266F25-4B0E-4DD7-BB83-C5F9918C3501}" srcOrd="1" destOrd="0" presId="urn:microsoft.com/office/officeart/2005/8/layout/cycle7"/>
    <dgm:cxn modelId="{D3E90A2A-F658-4ED1-8E0B-6A5D5865851A}" type="presParOf" srcId="{39266F25-4B0E-4DD7-BB83-C5F9918C3501}" destId="{F0D256B3-0B91-47C9-853B-3E69F3565A6D}" srcOrd="0" destOrd="0" presId="urn:microsoft.com/office/officeart/2005/8/layout/cycle7"/>
    <dgm:cxn modelId="{563F6E2A-42FE-445E-B04A-3FB0D2BC6463}" type="presParOf" srcId="{B3ABD119-52B0-4AFE-8EC7-BD43126EC3C0}" destId="{05B281DB-E0F3-4A7C-A4C0-821E41DBE3FE}" srcOrd="2" destOrd="0" presId="urn:microsoft.com/office/officeart/2005/8/layout/cycle7"/>
    <dgm:cxn modelId="{0521FF99-10A2-40D9-91A4-53B6B22098E3}" type="presParOf" srcId="{B3ABD119-52B0-4AFE-8EC7-BD43126EC3C0}" destId="{D157B0E2-B402-4420-B452-3FC39A175FD6}" srcOrd="3" destOrd="0" presId="urn:microsoft.com/office/officeart/2005/8/layout/cycle7"/>
    <dgm:cxn modelId="{429E504D-3568-4895-9FE4-0A977EF549F7}" type="presParOf" srcId="{D157B0E2-B402-4420-B452-3FC39A175FD6}" destId="{8EAEE63D-44CD-4F2A-BC2E-CF35056605E6}" srcOrd="0" destOrd="0" presId="urn:microsoft.com/office/officeart/2005/8/layout/cycle7"/>
    <dgm:cxn modelId="{07F3E505-0D9B-465F-8635-9D5F97813B39}" type="presParOf" srcId="{B3ABD119-52B0-4AFE-8EC7-BD43126EC3C0}" destId="{BF7F3B16-A30A-4083-8056-14E3B9434870}" srcOrd="4" destOrd="0" presId="urn:microsoft.com/office/officeart/2005/8/layout/cycle7"/>
    <dgm:cxn modelId="{94C7EF76-9FE9-4EC5-B465-007669D00F57}" type="presParOf" srcId="{B3ABD119-52B0-4AFE-8EC7-BD43126EC3C0}" destId="{98DDD1E2-FBAB-4E06-91C2-AC254B789D9A}" srcOrd="5" destOrd="0" presId="urn:microsoft.com/office/officeart/2005/8/layout/cycle7"/>
    <dgm:cxn modelId="{5BD7F40A-3043-4028-B988-A0AA522F17A3}" type="presParOf" srcId="{98DDD1E2-FBAB-4E06-91C2-AC254B789D9A}" destId="{38DAE255-38C8-4219-95F0-3E12B8494981}"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ACD2C3-BD5C-4008-88EA-5911AE17F148}" type="doc">
      <dgm:prSet loTypeId="urn:microsoft.com/office/officeart/2008/layout/SquareAccentList" loCatId="list" qsTypeId="urn:microsoft.com/office/officeart/2005/8/quickstyle/simple1" qsCatId="simple" csTypeId="urn:microsoft.com/office/officeart/2005/8/colors/colorful3" csCatId="colorful" phldr="1"/>
      <dgm:spPr/>
      <dgm:t>
        <a:bodyPr/>
        <a:lstStyle/>
        <a:p>
          <a:endParaRPr lang="en-ZA"/>
        </a:p>
      </dgm:t>
    </dgm:pt>
    <dgm:pt modelId="{88740C77-895D-42D8-B3EF-430ADAF46149}">
      <dgm:prSet phldrT="[Text]" custT="1"/>
      <dgm:spPr/>
      <dgm:t>
        <a:bodyPr/>
        <a:lstStyle/>
        <a:p>
          <a:pPr algn="ctr"/>
          <a:r>
            <a:rPr lang="en-ZA" sz="1600" dirty="0" smtClean="0"/>
            <a:t>Priorities of the Fund</a:t>
          </a:r>
          <a:endParaRPr lang="en-ZA" sz="1600" dirty="0"/>
        </a:p>
      </dgm:t>
    </dgm:pt>
    <dgm:pt modelId="{2C431BE6-C445-40C2-93F8-8A26CD601D21}" type="parTrans" cxnId="{E997921A-5057-46F0-BCC4-33CEEDF0AF92}">
      <dgm:prSet/>
      <dgm:spPr/>
      <dgm:t>
        <a:bodyPr/>
        <a:lstStyle/>
        <a:p>
          <a:endParaRPr lang="en-ZA"/>
        </a:p>
      </dgm:t>
    </dgm:pt>
    <dgm:pt modelId="{1EE45BBF-E7C6-43C0-B880-B29989E24B4F}" type="sibTrans" cxnId="{E997921A-5057-46F0-BCC4-33CEEDF0AF92}">
      <dgm:prSet/>
      <dgm:spPr/>
      <dgm:t>
        <a:bodyPr/>
        <a:lstStyle/>
        <a:p>
          <a:endParaRPr lang="en-ZA"/>
        </a:p>
      </dgm:t>
    </dgm:pt>
    <dgm:pt modelId="{E3DCEF49-313F-4699-A5BD-A45E6EA93B04}">
      <dgm:prSet phldrT="[Text]" custT="1"/>
      <dgm:spPr/>
      <dgm:t>
        <a:bodyPr/>
        <a:lstStyle/>
        <a:p>
          <a:r>
            <a:rPr lang="en-ZA" sz="1100" dirty="0" smtClean="0"/>
            <a:t>Increase contributions collected by at least a rate equal to the prevailing Consumer Price Index</a:t>
          </a:r>
          <a:endParaRPr lang="en-ZA" sz="1100" dirty="0"/>
        </a:p>
      </dgm:t>
    </dgm:pt>
    <dgm:pt modelId="{1AD5BFE1-B548-4ABE-9584-125C35C4354F}" type="parTrans" cxnId="{C8A4A62B-5269-4BEA-83EB-2C9F57FE766A}">
      <dgm:prSet/>
      <dgm:spPr/>
      <dgm:t>
        <a:bodyPr/>
        <a:lstStyle/>
        <a:p>
          <a:endParaRPr lang="en-ZA"/>
        </a:p>
      </dgm:t>
    </dgm:pt>
    <dgm:pt modelId="{1FF2085E-DE02-40A1-A5B8-CA7EBC4BDDDE}" type="sibTrans" cxnId="{C8A4A62B-5269-4BEA-83EB-2C9F57FE766A}">
      <dgm:prSet/>
      <dgm:spPr/>
      <dgm:t>
        <a:bodyPr/>
        <a:lstStyle/>
        <a:p>
          <a:endParaRPr lang="en-ZA"/>
        </a:p>
      </dgm:t>
    </dgm:pt>
    <dgm:pt modelId="{ADAE24FD-7557-4B1E-94C1-A2A127248079}">
      <dgm:prSet phldrT="[Text]" custT="1"/>
      <dgm:spPr/>
      <dgm:t>
        <a:bodyPr/>
        <a:lstStyle/>
        <a:p>
          <a:pPr algn="l"/>
          <a:endParaRPr lang="en-ZA" sz="1200" dirty="0" smtClean="0"/>
        </a:p>
        <a:p>
          <a:pPr algn="just"/>
          <a:endParaRPr lang="en-ZA" sz="1200" dirty="0" smtClean="0"/>
        </a:p>
        <a:p>
          <a:pPr algn="just"/>
          <a:r>
            <a:rPr lang="en-ZA" sz="1200" dirty="0" smtClean="0"/>
            <a:t>Increase the rate of processing claims in order to pay within the targeted service levels and turnaround times</a:t>
          </a:r>
          <a:endParaRPr lang="en-ZA" sz="1200" dirty="0"/>
        </a:p>
      </dgm:t>
    </dgm:pt>
    <dgm:pt modelId="{26B7BC2F-B73E-41DC-B60C-B36219F88754}" type="parTrans" cxnId="{868D34FD-AD80-4041-8802-BFFEC440F547}">
      <dgm:prSet/>
      <dgm:spPr/>
      <dgm:t>
        <a:bodyPr/>
        <a:lstStyle/>
        <a:p>
          <a:endParaRPr lang="en-ZA"/>
        </a:p>
      </dgm:t>
    </dgm:pt>
    <dgm:pt modelId="{E3AD21E3-C0D4-48F3-B59B-CEE3C9E74BE9}" type="sibTrans" cxnId="{868D34FD-AD80-4041-8802-BFFEC440F547}">
      <dgm:prSet/>
      <dgm:spPr/>
      <dgm:t>
        <a:bodyPr/>
        <a:lstStyle/>
        <a:p>
          <a:endParaRPr lang="en-ZA"/>
        </a:p>
      </dgm:t>
    </dgm:pt>
    <dgm:pt modelId="{CB114ADB-2DA9-459F-B439-0B4EF6AC8859}">
      <dgm:prSet phldrT="[Text]" custT="1"/>
      <dgm:spPr/>
      <dgm:t>
        <a:bodyPr/>
        <a:lstStyle/>
        <a:p>
          <a:pPr algn="l"/>
          <a:endParaRPr lang="en-ZA" sz="1200" dirty="0" smtClean="0"/>
        </a:p>
        <a:p>
          <a:pPr algn="l"/>
          <a:r>
            <a:rPr lang="en-ZA" sz="1200" dirty="0" smtClean="0"/>
            <a:t> </a:t>
          </a:r>
        </a:p>
        <a:p>
          <a:pPr algn="l"/>
          <a:endParaRPr lang="en-ZA" sz="1200" dirty="0" smtClean="0"/>
        </a:p>
        <a:p>
          <a:pPr algn="l"/>
          <a:endParaRPr lang="en-ZA" sz="1200" dirty="0" smtClean="0"/>
        </a:p>
        <a:p>
          <a:pPr algn="l"/>
          <a:endParaRPr lang="en-ZA" sz="1200" dirty="0" smtClean="0"/>
        </a:p>
        <a:p>
          <a:pPr algn="just"/>
          <a:r>
            <a:rPr lang="en-ZA" sz="1200" dirty="0" smtClean="0"/>
            <a:t>    Contribute in the various schemes designed to   </a:t>
          </a:r>
        </a:p>
        <a:p>
          <a:pPr algn="just"/>
          <a:r>
            <a:rPr lang="en-ZA" sz="1200" dirty="0" smtClean="0"/>
            <a:t>    alleviate the harmful effects of unemployment    </a:t>
          </a:r>
        </a:p>
        <a:p>
          <a:pPr algn="just"/>
          <a:r>
            <a:rPr lang="en-ZA" sz="1200" dirty="0" smtClean="0"/>
            <a:t>    which includes investing mandated funds in   </a:t>
          </a:r>
        </a:p>
        <a:p>
          <a:pPr algn="just"/>
          <a:r>
            <a:rPr lang="en-ZA" sz="1200" dirty="0" smtClean="0"/>
            <a:t>    Social Responsibility Investments </a:t>
          </a:r>
        </a:p>
        <a:p>
          <a:pPr algn="just"/>
          <a:endParaRPr lang="en-ZA" sz="1200" dirty="0" smtClean="0"/>
        </a:p>
        <a:p>
          <a:pPr algn="just"/>
          <a:endParaRPr lang="en-ZA" sz="1200" dirty="0"/>
        </a:p>
      </dgm:t>
    </dgm:pt>
    <dgm:pt modelId="{D844CCE3-AC5D-4219-8C31-3B4855BA8B35}" type="parTrans" cxnId="{3AC66983-1962-488B-B7F7-0D52C01C4FA3}">
      <dgm:prSet/>
      <dgm:spPr/>
      <dgm:t>
        <a:bodyPr/>
        <a:lstStyle/>
        <a:p>
          <a:endParaRPr lang="en-ZA"/>
        </a:p>
      </dgm:t>
    </dgm:pt>
    <dgm:pt modelId="{0BAA1AB2-AE4B-4CAD-A332-D8937D229AB4}" type="sibTrans" cxnId="{3AC66983-1962-488B-B7F7-0D52C01C4FA3}">
      <dgm:prSet/>
      <dgm:spPr/>
      <dgm:t>
        <a:bodyPr/>
        <a:lstStyle/>
        <a:p>
          <a:endParaRPr lang="en-ZA"/>
        </a:p>
      </dgm:t>
    </dgm:pt>
    <dgm:pt modelId="{215491ED-19A0-42C6-A01C-9E1C92BAEF05}" type="pres">
      <dgm:prSet presAssocID="{92ACD2C3-BD5C-4008-88EA-5911AE17F148}" presName="layout" presStyleCnt="0">
        <dgm:presLayoutVars>
          <dgm:chMax/>
          <dgm:chPref/>
          <dgm:dir/>
          <dgm:resizeHandles/>
        </dgm:presLayoutVars>
      </dgm:prSet>
      <dgm:spPr/>
      <dgm:t>
        <a:bodyPr/>
        <a:lstStyle/>
        <a:p>
          <a:endParaRPr lang="en-ZA"/>
        </a:p>
      </dgm:t>
    </dgm:pt>
    <dgm:pt modelId="{0CF98520-F1E6-4759-80A4-34B47777ABED}" type="pres">
      <dgm:prSet presAssocID="{88740C77-895D-42D8-B3EF-430ADAF46149}" presName="root" presStyleCnt="0">
        <dgm:presLayoutVars>
          <dgm:chMax/>
          <dgm:chPref/>
        </dgm:presLayoutVars>
      </dgm:prSet>
      <dgm:spPr/>
    </dgm:pt>
    <dgm:pt modelId="{5AE4EFE7-B1A0-4D3E-BD86-4E33EF8A3FA3}" type="pres">
      <dgm:prSet presAssocID="{88740C77-895D-42D8-B3EF-430ADAF46149}" presName="rootComposite" presStyleCnt="0">
        <dgm:presLayoutVars/>
      </dgm:prSet>
      <dgm:spPr/>
    </dgm:pt>
    <dgm:pt modelId="{95C37435-814A-4F4E-9006-F025BC8859EB}" type="pres">
      <dgm:prSet presAssocID="{88740C77-895D-42D8-B3EF-430ADAF46149}" presName="ParentAccent" presStyleLbl="alignNode1" presStyleIdx="0" presStyleCnt="1">
        <dgm:style>
          <a:lnRef idx="2">
            <a:schemeClr val="accent2"/>
          </a:lnRef>
          <a:fillRef idx="1">
            <a:schemeClr val="lt1"/>
          </a:fillRef>
          <a:effectRef idx="0">
            <a:schemeClr val="accent2"/>
          </a:effectRef>
          <a:fontRef idx="minor">
            <a:schemeClr val="dk1"/>
          </a:fontRef>
        </dgm:style>
      </dgm:prSet>
      <dgm:spPr>
        <a:solidFill>
          <a:schemeClr val="accent5"/>
        </a:solidFill>
      </dgm:spPr>
      <dgm:t>
        <a:bodyPr/>
        <a:lstStyle/>
        <a:p>
          <a:endParaRPr lang="en-ZA"/>
        </a:p>
      </dgm:t>
    </dgm:pt>
    <dgm:pt modelId="{7624EF81-BC71-4872-84A6-D26D8912F349}" type="pres">
      <dgm:prSet presAssocID="{88740C77-895D-42D8-B3EF-430ADAF46149}" presName="ParentSmallAccent" presStyleLbl="fgAcc1" presStyleIdx="0" presStyleCnt="1"/>
      <dgm:spPr/>
    </dgm:pt>
    <dgm:pt modelId="{83E2F1B1-D9BC-4A21-B205-36D64456C66F}" type="pres">
      <dgm:prSet presAssocID="{88740C77-895D-42D8-B3EF-430ADAF46149}" presName="Parent" presStyleLbl="revTx" presStyleIdx="0" presStyleCnt="4">
        <dgm:presLayoutVars>
          <dgm:chMax/>
          <dgm:chPref val="4"/>
          <dgm:bulletEnabled val="1"/>
        </dgm:presLayoutVars>
      </dgm:prSet>
      <dgm:spPr/>
      <dgm:t>
        <a:bodyPr/>
        <a:lstStyle/>
        <a:p>
          <a:endParaRPr lang="en-ZA"/>
        </a:p>
      </dgm:t>
    </dgm:pt>
    <dgm:pt modelId="{E9405A42-50D4-459A-9285-7982BA6DB20E}" type="pres">
      <dgm:prSet presAssocID="{88740C77-895D-42D8-B3EF-430ADAF46149}" presName="childShape" presStyleCnt="0">
        <dgm:presLayoutVars>
          <dgm:chMax val="0"/>
          <dgm:chPref val="0"/>
        </dgm:presLayoutVars>
      </dgm:prSet>
      <dgm:spPr/>
    </dgm:pt>
    <dgm:pt modelId="{0F2C0199-2CAF-4AD2-B5BB-38442AE633C2}" type="pres">
      <dgm:prSet presAssocID="{E3DCEF49-313F-4699-A5BD-A45E6EA93B04}" presName="childComposite" presStyleCnt="0">
        <dgm:presLayoutVars>
          <dgm:chMax val="0"/>
          <dgm:chPref val="0"/>
        </dgm:presLayoutVars>
      </dgm:prSet>
      <dgm:spPr/>
    </dgm:pt>
    <dgm:pt modelId="{309095D6-7E81-47AB-8465-728FB8EDF3A5}" type="pres">
      <dgm:prSet presAssocID="{E3DCEF49-313F-4699-A5BD-A45E6EA93B04}" presName="ChildAccent" presStyleLbl="solidFgAcc1" presStyleIdx="0" presStyleCnt="3" custLinFactNeighborX="-18960" custLinFactNeighborY="-13996"/>
      <dgm:spPr/>
      <dgm:t>
        <a:bodyPr/>
        <a:lstStyle/>
        <a:p>
          <a:endParaRPr lang="en-ZA"/>
        </a:p>
      </dgm:t>
    </dgm:pt>
    <dgm:pt modelId="{7963D9AE-C10E-4A09-A840-77D7765760A9}" type="pres">
      <dgm:prSet presAssocID="{E3DCEF49-313F-4699-A5BD-A45E6EA93B04}" presName="Child" presStyleLbl="revTx" presStyleIdx="1" presStyleCnt="4" custScaleX="94571">
        <dgm:presLayoutVars>
          <dgm:chMax val="0"/>
          <dgm:chPref val="0"/>
          <dgm:bulletEnabled val="1"/>
        </dgm:presLayoutVars>
      </dgm:prSet>
      <dgm:spPr/>
      <dgm:t>
        <a:bodyPr/>
        <a:lstStyle/>
        <a:p>
          <a:endParaRPr lang="en-ZA"/>
        </a:p>
      </dgm:t>
    </dgm:pt>
    <dgm:pt modelId="{D4D9730A-3442-418F-BF39-1B07F224F093}" type="pres">
      <dgm:prSet presAssocID="{ADAE24FD-7557-4B1E-94C1-A2A127248079}" presName="childComposite" presStyleCnt="0">
        <dgm:presLayoutVars>
          <dgm:chMax val="0"/>
          <dgm:chPref val="0"/>
        </dgm:presLayoutVars>
      </dgm:prSet>
      <dgm:spPr/>
    </dgm:pt>
    <dgm:pt modelId="{D41F0B5F-A0EA-49DB-B8AB-7180D4885159}" type="pres">
      <dgm:prSet presAssocID="{ADAE24FD-7557-4B1E-94C1-A2A127248079}" presName="ChildAccent" presStyleLbl="solidFgAcc1" presStyleIdx="1" presStyleCnt="3" custLinFactNeighborX="-4434" custLinFactNeighborY="85872"/>
      <dgm:spPr/>
    </dgm:pt>
    <dgm:pt modelId="{2B82AE05-DF77-44B0-9BF1-C70DB1B4AE94}" type="pres">
      <dgm:prSet presAssocID="{ADAE24FD-7557-4B1E-94C1-A2A127248079}" presName="Child" presStyleLbl="revTx" presStyleIdx="2" presStyleCnt="4" custLinFactNeighborX="4070" custLinFactNeighborY="460">
        <dgm:presLayoutVars>
          <dgm:chMax val="0"/>
          <dgm:chPref val="0"/>
          <dgm:bulletEnabled val="1"/>
        </dgm:presLayoutVars>
      </dgm:prSet>
      <dgm:spPr/>
      <dgm:t>
        <a:bodyPr/>
        <a:lstStyle/>
        <a:p>
          <a:endParaRPr lang="en-ZA"/>
        </a:p>
      </dgm:t>
    </dgm:pt>
    <dgm:pt modelId="{ECBBC0CA-2C47-479E-B9E9-57FF4462AFA8}" type="pres">
      <dgm:prSet presAssocID="{CB114ADB-2DA9-459F-B439-0B4EF6AC8859}" presName="childComposite" presStyleCnt="0">
        <dgm:presLayoutVars>
          <dgm:chMax val="0"/>
          <dgm:chPref val="0"/>
        </dgm:presLayoutVars>
      </dgm:prSet>
      <dgm:spPr/>
    </dgm:pt>
    <dgm:pt modelId="{C731FBEA-1FBE-485D-B81F-EB459A711EBC}" type="pres">
      <dgm:prSet presAssocID="{CB114ADB-2DA9-459F-B439-0B4EF6AC8859}" presName="ChildAccent" presStyleLbl="solidFgAcc1" presStyleIdx="2" presStyleCnt="3" custLinFactY="100000" custLinFactNeighborX="20138" custLinFactNeighborY="154494"/>
      <dgm:spPr/>
      <dgm:t>
        <a:bodyPr/>
        <a:lstStyle/>
        <a:p>
          <a:endParaRPr lang="en-ZA"/>
        </a:p>
      </dgm:t>
    </dgm:pt>
    <dgm:pt modelId="{8739EDEE-0C6D-41C1-B3D6-B12F403AEA20}" type="pres">
      <dgm:prSet presAssocID="{CB114ADB-2DA9-459F-B439-0B4EF6AC8859}" presName="Child" presStyleLbl="revTx" presStyleIdx="3" presStyleCnt="4" custLinFactNeighborX="2658" custLinFactNeighborY="56289">
        <dgm:presLayoutVars>
          <dgm:chMax val="0"/>
          <dgm:chPref val="0"/>
          <dgm:bulletEnabled val="1"/>
        </dgm:presLayoutVars>
      </dgm:prSet>
      <dgm:spPr/>
      <dgm:t>
        <a:bodyPr/>
        <a:lstStyle/>
        <a:p>
          <a:endParaRPr lang="en-ZA"/>
        </a:p>
      </dgm:t>
    </dgm:pt>
  </dgm:ptLst>
  <dgm:cxnLst>
    <dgm:cxn modelId="{C5257E41-7B52-47FC-9F62-10033B517C06}" type="presOf" srcId="{CB114ADB-2DA9-459F-B439-0B4EF6AC8859}" destId="{8739EDEE-0C6D-41C1-B3D6-B12F403AEA20}" srcOrd="0" destOrd="0" presId="urn:microsoft.com/office/officeart/2008/layout/SquareAccentList"/>
    <dgm:cxn modelId="{F9C390B4-4E5A-40FD-A817-39EA838DD484}" type="presOf" srcId="{92ACD2C3-BD5C-4008-88EA-5911AE17F148}" destId="{215491ED-19A0-42C6-A01C-9E1C92BAEF05}" srcOrd="0" destOrd="0" presId="urn:microsoft.com/office/officeart/2008/layout/SquareAccentList"/>
    <dgm:cxn modelId="{868D34FD-AD80-4041-8802-BFFEC440F547}" srcId="{88740C77-895D-42D8-B3EF-430ADAF46149}" destId="{ADAE24FD-7557-4B1E-94C1-A2A127248079}" srcOrd="1" destOrd="0" parTransId="{26B7BC2F-B73E-41DC-B60C-B36219F88754}" sibTransId="{E3AD21E3-C0D4-48F3-B59B-CEE3C9E74BE9}"/>
    <dgm:cxn modelId="{530CC944-A68A-4318-8D5A-4F12416196EA}" type="presOf" srcId="{88740C77-895D-42D8-B3EF-430ADAF46149}" destId="{83E2F1B1-D9BC-4A21-B205-36D64456C66F}" srcOrd="0" destOrd="0" presId="urn:microsoft.com/office/officeart/2008/layout/SquareAccentList"/>
    <dgm:cxn modelId="{26C2F193-CD38-4296-B06A-13B26C7E920F}" type="presOf" srcId="{E3DCEF49-313F-4699-A5BD-A45E6EA93B04}" destId="{7963D9AE-C10E-4A09-A840-77D7765760A9}" srcOrd="0" destOrd="0" presId="urn:microsoft.com/office/officeart/2008/layout/SquareAccentList"/>
    <dgm:cxn modelId="{03F483EC-D364-4D8C-A3FF-9F2F86EAB16F}" type="presOf" srcId="{ADAE24FD-7557-4B1E-94C1-A2A127248079}" destId="{2B82AE05-DF77-44B0-9BF1-C70DB1B4AE94}" srcOrd="0" destOrd="0" presId="urn:microsoft.com/office/officeart/2008/layout/SquareAccentList"/>
    <dgm:cxn modelId="{C8A4A62B-5269-4BEA-83EB-2C9F57FE766A}" srcId="{88740C77-895D-42D8-B3EF-430ADAF46149}" destId="{E3DCEF49-313F-4699-A5BD-A45E6EA93B04}" srcOrd="0" destOrd="0" parTransId="{1AD5BFE1-B548-4ABE-9584-125C35C4354F}" sibTransId="{1FF2085E-DE02-40A1-A5B8-CA7EBC4BDDDE}"/>
    <dgm:cxn modelId="{E997921A-5057-46F0-BCC4-33CEEDF0AF92}" srcId="{92ACD2C3-BD5C-4008-88EA-5911AE17F148}" destId="{88740C77-895D-42D8-B3EF-430ADAF46149}" srcOrd="0" destOrd="0" parTransId="{2C431BE6-C445-40C2-93F8-8A26CD601D21}" sibTransId="{1EE45BBF-E7C6-43C0-B880-B29989E24B4F}"/>
    <dgm:cxn modelId="{3AC66983-1962-488B-B7F7-0D52C01C4FA3}" srcId="{88740C77-895D-42D8-B3EF-430ADAF46149}" destId="{CB114ADB-2DA9-459F-B439-0B4EF6AC8859}" srcOrd="2" destOrd="0" parTransId="{D844CCE3-AC5D-4219-8C31-3B4855BA8B35}" sibTransId="{0BAA1AB2-AE4B-4CAD-A332-D8937D229AB4}"/>
    <dgm:cxn modelId="{7426BECD-BBEF-4FA6-98E8-5F13B1E37298}" type="presParOf" srcId="{215491ED-19A0-42C6-A01C-9E1C92BAEF05}" destId="{0CF98520-F1E6-4759-80A4-34B47777ABED}" srcOrd="0" destOrd="0" presId="urn:microsoft.com/office/officeart/2008/layout/SquareAccentList"/>
    <dgm:cxn modelId="{941B0A54-5B6E-40FF-9AC5-9608FC4E23D1}" type="presParOf" srcId="{0CF98520-F1E6-4759-80A4-34B47777ABED}" destId="{5AE4EFE7-B1A0-4D3E-BD86-4E33EF8A3FA3}" srcOrd="0" destOrd="0" presId="urn:microsoft.com/office/officeart/2008/layout/SquareAccentList"/>
    <dgm:cxn modelId="{3503024C-FCA1-4845-A93A-2BC29050E918}" type="presParOf" srcId="{5AE4EFE7-B1A0-4D3E-BD86-4E33EF8A3FA3}" destId="{95C37435-814A-4F4E-9006-F025BC8859EB}" srcOrd="0" destOrd="0" presId="urn:microsoft.com/office/officeart/2008/layout/SquareAccentList"/>
    <dgm:cxn modelId="{51D51F26-DCA0-4FB6-A114-BA1C618FB2A4}" type="presParOf" srcId="{5AE4EFE7-B1A0-4D3E-BD86-4E33EF8A3FA3}" destId="{7624EF81-BC71-4872-84A6-D26D8912F349}" srcOrd="1" destOrd="0" presId="urn:microsoft.com/office/officeart/2008/layout/SquareAccentList"/>
    <dgm:cxn modelId="{79B6405A-059D-41A5-8096-50134D58DD5B}" type="presParOf" srcId="{5AE4EFE7-B1A0-4D3E-BD86-4E33EF8A3FA3}" destId="{83E2F1B1-D9BC-4A21-B205-36D64456C66F}" srcOrd="2" destOrd="0" presId="urn:microsoft.com/office/officeart/2008/layout/SquareAccentList"/>
    <dgm:cxn modelId="{27293AD3-D245-422E-962A-EBFA1BDB9C7E}" type="presParOf" srcId="{0CF98520-F1E6-4759-80A4-34B47777ABED}" destId="{E9405A42-50D4-459A-9285-7982BA6DB20E}" srcOrd="1" destOrd="0" presId="urn:microsoft.com/office/officeart/2008/layout/SquareAccentList"/>
    <dgm:cxn modelId="{AEBCA82A-C20A-40AB-9DD9-12B1F1522752}" type="presParOf" srcId="{E9405A42-50D4-459A-9285-7982BA6DB20E}" destId="{0F2C0199-2CAF-4AD2-B5BB-38442AE633C2}" srcOrd="0" destOrd="0" presId="urn:microsoft.com/office/officeart/2008/layout/SquareAccentList"/>
    <dgm:cxn modelId="{DD1CC0CF-B7B1-4578-BF7B-D1546AE45FF5}" type="presParOf" srcId="{0F2C0199-2CAF-4AD2-B5BB-38442AE633C2}" destId="{309095D6-7E81-47AB-8465-728FB8EDF3A5}" srcOrd="0" destOrd="0" presId="urn:microsoft.com/office/officeart/2008/layout/SquareAccentList"/>
    <dgm:cxn modelId="{8DC777F4-D07D-42AD-9F1A-53ACD717D118}" type="presParOf" srcId="{0F2C0199-2CAF-4AD2-B5BB-38442AE633C2}" destId="{7963D9AE-C10E-4A09-A840-77D7765760A9}" srcOrd="1" destOrd="0" presId="urn:microsoft.com/office/officeart/2008/layout/SquareAccentList"/>
    <dgm:cxn modelId="{5325AED4-FE75-4F40-80D8-D19691D632AA}" type="presParOf" srcId="{E9405A42-50D4-459A-9285-7982BA6DB20E}" destId="{D4D9730A-3442-418F-BF39-1B07F224F093}" srcOrd="1" destOrd="0" presId="urn:microsoft.com/office/officeart/2008/layout/SquareAccentList"/>
    <dgm:cxn modelId="{7A45619A-E905-4891-8A22-1731C75108E7}" type="presParOf" srcId="{D4D9730A-3442-418F-BF39-1B07F224F093}" destId="{D41F0B5F-A0EA-49DB-B8AB-7180D4885159}" srcOrd="0" destOrd="0" presId="urn:microsoft.com/office/officeart/2008/layout/SquareAccentList"/>
    <dgm:cxn modelId="{C99E6CD6-02B4-4956-A0F4-39FA07E7EF7D}" type="presParOf" srcId="{D4D9730A-3442-418F-BF39-1B07F224F093}" destId="{2B82AE05-DF77-44B0-9BF1-C70DB1B4AE94}" srcOrd="1" destOrd="0" presId="urn:microsoft.com/office/officeart/2008/layout/SquareAccentList"/>
    <dgm:cxn modelId="{FF1A0CE3-006A-44FE-BB9F-BEC4FBD02CA6}" type="presParOf" srcId="{E9405A42-50D4-459A-9285-7982BA6DB20E}" destId="{ECBBC0CA-2C47-479E-B9E9-57FF4462AFA8}" srcOrd="2" destOrd="0" presId="urn:microsoft.com/office/officeart/2008/layout/SquareAccentList"/>
    <dgm:cxn modelId="{7E1574F4-4726-42BA-A08D-0DE2E0BED891}" type="presParOf" srcId="{ECBBC0CA-2C47-479E-B9E9-57FF4462AFA8}" destId="{C731FBEA-1FBE-485D-B81F-EB459A711EBC}" srcOrd="0" destOrd="0" presId="urn:microsoft.com/office/officeart/2008/layout/SquareAccentList"/>
    <dgm:cxn modelId="{A110D3DC-18D3-49A1-9E6B-8EA31307448A}" type="presParOf" srcId="{ECBBC0CA-2C47-479E-B9E9-57FF4462AFA8}" destId="{8739EDEE-0C6D-41C1-B3D6-B12F403AEA20}" srcOrd="1" destOrd="0" presId="urn:microsoft.com/office/officeart/2008/layout/SquareAccentList"/>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8AC965-53BB-40F7-A957-B1084C8C233E}">
      <dsp:nvSpPr>
        <dsp:cNvPr id="0" name=""/>
        <dsp:cNvSpPr/>
      </dsp:nvSpPr>
      <dsp:spPr>
        <a:xfrm>
          <a:off x="3398777" y="496"/>
          <a:ext cx="5098166" cy="1934765"/>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en-ZA" sz="1400" kern="1200" dirty="0"/>
        </a:p>
        <a:p>
          <a:pPr marL="114300" lvl="1" indent="-114300" algn="l" defTabSz="622300">
            <a:lnSpc>
              <a:spcPct val="90000"/>
            </a:lnSpc>
            <a:spcBef>
              <a:spcPct val="0"/>
            </a:spcBef>
            <a:spcAft>
              <a:spcPct val="15000"/>
            </a:spcAft>
            <a:buChar char="••"/>
          </a:pPr>
          <a:endParaRPr lang="en-ZA" sz="1400" kern="1200" dirty="0"/>
        </a:p>
        <a:p>
          <a:pPr marL="114300" lvl="1" indent="-114300" algn="l" defTabSz="622300">
            <a:lnSpc>
              <a:spcPct val="90000"/>
            </a:lnSpc>
            <a:spcBef>
              <a:spcPct val="0"/>
            </a:spcBef>
            <a:spcAft>
              <a:spcPct val="15000"/>
            </a:spcAft>
            <a:buChar char="••"/>
          </a:pPr>
          <a:r>
            <a:rPr lang="en-ZA" sz="1400" kern="1200" dirty="0" smtClean="0"/>
            <a:t>Section 27, To provide adequate social security nets to protect vulnerable workers</a:t>
          </a:r>
          <a:endParaRPr lang="en-ZA" sz="1400" kern="1200" dirty="0"/>
        </a:p>
      </dsp:txBody>
      <dsp:txXfrm>
        <a:off x="3398777" y="496"/>
        <a:ext cx="5098166" cy="1934765"/>
      </dsp:txXfrm>
    </dsp:sp>
    <dsp:sp modelId="{F66D8010-5826-488E-BF8A-B7D4DE5EBEAF}">
      <dsp:nvSpPr>
        <dsp:cNvPr id="0" name=""/>
        <dsp:cNvSpPr/>
      </dsp:nvSpPr>
      <dsp:spPr>
        <a:xfrm>
          <a:off x="0" y="496"/>
          <a:ext cx="3398777" cy="193476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ZA" sz="1400" kern="1200" dirty="0" smtClean="0"/>
            <a:t>THE CONSTITUTIONAL MANDATE OF THE DOL-UIF</a:t>
          </a:r>
          <a:endParaRPr lang="en-ZA" sz="1400" kern="1200" dirty="0"/>
        </a:p>
      </dsp:txBody>
      <dsp:txXfrm>
        <a:off x="0" y="496"/>
        <a:ext cx="3398777" cy="1934765"/>
      </dsp:txXfrm>
    </dsp:sp>
    <dsp:sp modelId="{2994C454-650E-4A5D-BBD7-141C94116C19}">
      <dsp:nvSpPr>
        <dsp:cNvPr id="0" name=""/>
        <dsp:cNvSpPr/>
      </dsp:nvSpPr>
      <dsp:spPr>
        <a:xfrm>
          <a:off x="3398777" y="2128738"/>
          <a:ext cx="5098166" cy="1934765"/>
        </a:xfrm>
        <a:prstGeom prst="rightArrow">
          <a:avLst>
            <a:gd name="adj1" fmla="val 75000"/>
            <a:gd name="adj2" fmla="val 50000"/>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en-ZA" sz="1400" kern="1200" dirty="0"/>
        </a:p>
        <a:p>
          <a:pPr marL="114300" lvl="1" indent="-114300" algn="l" defTabSz="622300">
            <a:lnSpc>
              <a:spcPct val="90000"/>
            </a:lnSpc>
            <a:spcBef>
              <a:spcPct val="0"/>
            </a:spcBef>
            <a:spcAft>
              <a:spcPct val="15000"/>
            </a:spcAft>
            <a:buChar char="••"/>
          </a:pPr>
          <a:r>
            <a:rPr lang="en-ZA" sz="1400" kern="1200" dirty="0" smtClean="0"/>
            <a:t>Creation of decent employment.</a:t>
          </a:r>
          <a:endParaRPr lang="en-ZA" sz="1400" kern="1200" dirty="0"/>
        </a:p>
        <a:p>
          <a:pPr marL="114300" lvl="1" indent="-114300" algn="l" defTabSz="622300">
            <a:lnSpc>
              <a:spcPct val="90000"/>
            </a:lnSpc>
            <a:spcBef>
              <a:spcPct val="0"/>
            </a:spcBef>
            <a:spcAft>
              <a:spcPct val="15000"/>
            </a:spcAft>
            <a:buChar char="••"/>
          </a:pPr>
          <a:r>
            <a:rPr lang="en-ZA" sz="1400" kern="1200" dirty="0" smtClean="0"/>
            <a:t>Providing adequate social safety nets to protect vulnerable workers</a:t>
          </a:r>
          <a:endParaRPr lang="en-ZA" sz="1400" kern="1200" dirty="0"/>
        </a:p>
        <a:p>
          <a:pPr marL="171450" lvl="1" indent="-171450" algn="l" defTabSz="711200">
            <a:lnSpc>
              <a:spcPct val="90000"/>
            </a:lnSpc>
            <a:spcBef>
              <a:spcPct val="0"/>
            </a:spcBef>
            <a:spcAft>
              <a:spcPct val="15000"/>
            </a:spcAft>
            <a:buChar char="••"/>
          </a:pPr>
          <a:endParaRPr lang="en-ZA" sz="1600" kern="1200" dirty="0"/>
        </a:p>
      </dsp:txBody>
      <dsp:txXfrm>
        <a:off x="3398777" y="2128738"/>
        <a:ext cx="5098166" cy="1934765"/>
      </dsp:txXfrm>
    </dsp:sp>
    <dsp:sp modelId="{9FBF209D-9522-4964-9C90-92AE06671619}">
      <dsp:nvSpPr>
        <dsp:cNvPr id="0" name=""/>
        <dsp:cNvSpPr/>
      </dsp:nvSpPr>
      <dsp:spPr>
        <a:xfrm>
          <a:off x="0" y="2128738"/>
          <a:ext cx="3398777" cy="1934765"/>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ZA" sz="1400" kern="1200" dirty="0" smtClean="0"/>
            <a:t>THE POLICY MANDATE OF THE DOL-UIF</a:t>
          </a:r>
          <a:endParaRPr lang="en-ZA" sz="1400" kern="1200" dirty="0"/>
        </a:p>
      </dsp:txBody>
      <dsp:txXfrm>
        <a:off x="0" y="2128738"/>
        <a:ext cx="3398777" cy="193476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EE1850-BAF5-40D0-B53D-2F4E54584F4C}">
      <dsp:nvSpPr>
        <dsp:cNvPr id="0" name=""/>
        <dsp:cNvSpPr/>
      </dsp:nvSpPr>
      <dsp:spPr>
        <a:xfrm>
          <a:off x="1209766" y="174872"/>
          <a:ext cx="2773589" cy="1968161"/>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just" defTabSz="533400">
            <a:lnSpc>
              <a:spcPct val="90000"/>
            </a:lnSpc>
            <a:spcBef>
              <a:spcPct val="0"/>
            </a:spcBef>
            <a:spcAft>
              <a:spcPct val="15000"/>
            </a:spcAft>
            <a:buChar char="••"/>
          </a:pPr>
          <a:r>
            <a:rPr lang="en-ZA" sz="1200" kern="1200" dirty="0" smtClean="0"/>
            <a:t> A caring, accessible and customer centric UIF that contributes towards poverty alleviation.</a:t>
          </a:r>
          <a:endParaRPr lang="en-ZA" sz="1200" kern="1200" dirty="0"/>
        </a:p>
        <a:p>
          <a:pPr marL="114300" lvl="1" indent="-114300" algn="l" defTabSz="533400">
            <a:lnSpc>
              <a:spcPct val="90000"/>
            </a:lnSpc>
            <a:spcBef>
              <a:spcPct val="0"/>
            </a:spcBef>
            <a:spcAft>
              <a:spcPct val="15000"/>
            </a:spcAft>
            <a:buChar char="••"/>
          </a:pPr>
          <a:endParaRPr lang="en-ZA" sz="1200" kern="1200" dirty="0" smtClean="0"/>
        </a:p>
      </dsp:txBody>
      <dsp:txXfrm>
        <a:off x="1209766" y="174872"/>
        <a:ext cx="2773589" cy="1968161"/>
      </dsp:txXfrm>
    </dsp:sp>
    <dsp:sp modelId="{B13FCCB6-D8C4-4E8E-875D-04DC498322DD}">
      <dsp:nvSpPr>
        <dsp:cNvPr id="0" name=""/>
        <dsp:cNvSpPr/>
      </dsp:nvSpPr>
      <dsp:spPr>
        <a:xfrm>
          <a:off x="3" y="4023"/>
          <a:ext cx="1209762" cy="23098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ZA" sz="2100" kern="1200" dirty="0" smtClean="0"/>
            <a:t>VISION</a:t>
          </a:r>
          <a:endParaRPr lang="en-ZA" sz="2100" kern="1200" dirty="0"/>
        </a:p>
      </dsp:txBody>
      <dsp:txXfrm>
        <a:off x="3" y="4023"/>
        <a:ext cx="1209762" cy="2309860"/>
      </dsp:txXfrm>
    </dsp:sp>
    <dsp:sp modelId="{6688B4AF-6AA6-4D8E-932F-CD25171C8CAB}">
      <dsp:nvSpPr>
        <dsp:cNvPr id="0" name=""/>
        <dsp:cNvSpPr/>
      </dsp:nvSpPr>
      <dsp:spPr>
        <a:xfrm>
          <a:off x="1188817" y="2582256"/>
          <a:ext cx="2506505" cy="2643495"/>
        </a:xfrm>
        <a:prstGeom prst="rightArrow">
          <a:avLst>
            <a:gd name="adj1" fmla="val 75000"/>
            <a:gd name="adj2" fmla="val 50000"/>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ZA" sz="1200" kern="1200" dirty="0" smtClean="0"/>
            <a:t>Through multiple channels, we will deliver both financial and social relief, to the right person, at the right time, every time, ensuring high client satisfaction</a:t>
          </a:r>
          <a:endParaRPr lang="en-ZA" sz="1200" kern="1200" dirty="0"/>
        </a:p>
        <a:p>
          <a:pPr marL="114300" lvl="1" indent="-114300" algn="l" defTabSz="533400">
            <a:lnSpc>
              <a:spcPct val="90000"/>
            </a:lnSpc>
            <a:spcBef>
              <a:spcPct val="0"/>
            </a:spcBef>
            <a:spcAft>
              <a:spcPct val="15000"/>
            </a:spcAft>
            <a:buChar char="••"/>
          </a:pPr>
          <a:endParaRPr lang="en-ZA" sz="1200" kern="1200" dirty="0" smtClean="0"/>
        </a:p>
      </dsp:txBody>
      <dsp:txXfrm>
        <a:off x="1188817" y="2582256"/>
        <a:ext cx="2506505" cy="2643495"/>
      </dsp:txXfrm>
    </dsp:sp>
    <dsp:sp modelId="{7C3F0D60-2079-4977-8666-951D1D7CC094}">
      <dsp:nvSpPr>
        <dsp:cNvPr id="0" name=""/>
        <dsp:cNvSpPr/>
      </dsp:nvSpPr>
      <dsp:spPr>
        <a:xfrm>
          <a:off x="36678" y="2582256"/>
          <a:ext cx="1259474" cy="2643495"/>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ZA" sz="2100" kern="1200" dirty="0" smtClean="0"/>
            <a:t>MISSION</a:t>
          </a:r>
          <a:endParaRPr lang="en-ZA" sz="2100" kern="1200" dirty="0"/>
        </a:p>
      </dsp:txBody>
      <dsp:txXfrm>
        <a:off x="36678" y="2582256"/>
        <a:ext cx="1259474" cy="264349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6EC769-8EEF-4C08-AC9A-93276F34EFB5}">
      <dsp:nvSpPr>
        <dsp:cNvPr id="0" name=""/>
        <dsp:cNvSpPr/>
      </dsp:nvSpPr>
      <dsp:spPr>
        <a:xfrm>
          <a:off x="1069949" y="1326273"/>
          <a:ext cx="2699025" cy="269902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smtClean="0"/>
            <a:t>THE GLUE THAT HOLDS US TOGETHER</a:t>
          </a:r>
        </a:p>
      </dsp:txBody>
      <dsp:txXfrm>
        <a:off x="1069949" y="1326273"/>
        <a:ext cx="2699025" cy="2699025"/>
      </dsp:txXfrm>
    </dsp:sp>
    <dsp:sp modelId="{F08F106E-7594-4A87-81D5-08D144B01B4C}">
      <dsp:nvSpPr>
        <dsp:cNvPr id="0" name=""/>
        <dsp:cNvSpPr/>
      </dsp:nvSpPr>
      <dsp:spPr>
        <a:xfrm>
          <a:off x="1744705" y="242351"/>
          <a:ext cx="1349512" cy="1349512"/>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smtClean="0"/>
            <a:t>Transparency</a:t>
          </a:r>
        </a:p>
        <a:p>
          <a:pPr lvl="0" algn="ctr" defTabSz="533400">
            <a:lnSpc>
              <a:spcPct val="90000"/>
            </a:lnSpc>
            <a:spcBef>
              <a:spcPct val="0"/>
            </a:spcBef>
            <a:spcAft>
              <a:spcPct val="35000"/>
            </a:spcAft>
          </a:pPr>
          <a:r>
            <a:rPr lang="en-ZA" sz="1200" kern="1200" dirty="0" smtClean="0"/>
            <a:t>Open to all stakeholders</a:t>
          </a:r>
          <a:endParaRPr lang="en-ZA" sz="1200" kern="1200" dirty="0"/>
        </a:p>
      </dsp:txBody>
      <dsp:txXfrm>
        <a:off x="1744705" y="242351"/>
        <a:ext cx="1349512" cy="1349512"/>
      </dsp:txXfrm>
    </dsp:sp>
    <dsp:sp modelId="{366DBAD5-093C-45F5-BC1D-9BD7F5FB4ACC}">
      <dsp:nvSpPr>
        <dsp:cNvPr id="0" name=""/>
        <dsp:cNvSpPr/>
      </dsp:nvSpPr>
      <dsp:spPr>
        <a:xfrm>
          <a:off x="2924927" y="904511"/>
          <a:ext cx="1739049" cy="1349512"/>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just" defTabSz="533400">
            <a:lnSpc>
              <a:spcPct val="90000"/>
            </a:lnSpc>
            <a:spcBef>
              <a:spcPct val="0"/>
            </a:spcBef>
            <a:spcAft>
              <a:spcPct val="35000"/>
            </a:spcAft>
          </a:pPr>
          <a:r>
            <a:rPr lang="en-ZA" sz="1200" b="1" kern="1200" dirty="0" smtClean="0"/>
            <a:t>Mutual respect  </a:t>
          </a:r>
        </a:p>
        <a:p>
          <a:pPr lvl="0" algn="just" defTabSz="533400">
            <a:lnSpc>
              <a:spcPct val="90000"/>
            </a:lnSpc>
            <a:spcBef>
              <a:spcPct val="0"/>
            </a:spcBef>
            <a:spcAft>
              <a:spcPct val="35000"/>
            </a:spcAft>
          </a:pPr>
          <a:r>
            <a:rPr lang="en-ZA" sz="1200" kern="1200" dirty="0" smtClean="0"/>
            <a:t>To all colleagues &amp; stakeholders</a:t>
          </a:r>
          <a:endParaRPr lang="en-ZA" sz="1200" kern="1200" dirty="0"/>
        </a:p>
      </dsp:txBody>
      <dsp:txXfrm>
        <a:off x="2924927" y="904511"/>
        <a:ext cx="1739049" cy="1349512"/>
      </dsp:txXfrm>
    </dsp:sp>
    <dsp:sp modelId="{076AA3A6-C0F2-4AA4-A06C-642DB1E27F2A}">
      <dsp:nvSpPr>
        <dsp:cNvPr id="0" name=""/>
        <dsp:cNvSpPr/>
      </dsp:nvSpPr>
      <dsp:spPr>
        <a:xfrm>
          <a:off x="3201972" y="2392372"/>
          <a:ext cx="1864149" cy="1349512"/>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smtClean="0"/>
            <a:t>Client-centres services</a:t>
          </a:r>
        </a:p>
        <a:p>
          <a:pPr lvl="0" algn="ctr" defTabSz="533400">
            <a:lnSpc>
              <a:spcPct val="90000"/>
            </a:lnSpc>
            <a:spcBef>
              <a:spcPct val="0"/>
            </a:spcBef>
            <a:spcAft>
              <a:spcPct val="35000"/>
            </a:spcAft>
          </a:pPr>
          <a:r>
            <a:rPr lang="en-ZA" sz="1200" kern="1200" dirty="0" smtClean="0"/>
            <a:t> by Providing excellent  &amp; world class service  to all</a:t>
          </a:r>
          <a:endParaRPr lang="en-ZA" sz="1200" kern="1200" dirty="0"/>
        </a:p>
      </dsp:txBody>
      <dsp:txXfrm>
        <a:off x="3201972" y="2392372"/>
        <a:ext cx="1864149" cy="1349512"/>
      </dsp:txXfrm>
    </dsp:sp>
    <dsp:sp modelId="{060E153B-7EB3-43A1-93D6-910050D93454}">
      <dsp:nvSpPr>
        <dsp:cNvPr id="0" name=""/>
        <dsp:cNvSpPr/>
      </dsp:nvSpPr>
      <dsp:spPr>
        <a:xfrm>
          <a:off x="2588194" y="3630029"/>
          <a:ext cx="1349512" cy="1349512"/>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smtClean="0"/>
            <a:t>Integrity </a:t>
          </a:r>
        </a:p>
        <a:p>
          <a:pPr lvl="0" algn="ctr" defTabSz="533400">
            <a:lnSpc>
              <a:spcPct val="90000"/>
            </a:lnSpc>
            <a:spcBef>
              <a:spcPct val="0"/>
            </a:spcBef>
            <a:spcAft>
              <a:spcPct val="35000"/>
            </a:spcAft>
          </a:pPr>
          <a:r>
            <a:rPr lang="en-ZA" sz="1200" kern="1200" dirty="0" smtClean="0"/>
            <a:t>Communicate openly and honestly with relationship based on  trust</a:t>
          </a:r>
          <a:endParaRPr lang="en-ZA" sz="1200" kern="1200" dirty="0"/>
        </a:p>
      </dsp:txBody>
      <dsp:txXfrm>
        <a:off x="2588194" y="3630029"/>
        <a:ext cx="1349512" cy="1349512"/>
      </dsp:txXfrm>
    </dsp:sp>
    <dsp:sp modelId="{29EB6C18-4A8A-426D-9C93-2A0388B4EC0D}">
      <dsp:nvSpPr>
        <dsp:cNvPr id="0" name=""/>
        <dsp:cNvSpPr/>
      </dsp:nvSpPr>
      <dsp:spPr>
        <a:xfrm>
          <a:off x="694319" y="3585543"/>
          <a:ext cx="1924162" cy="134951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smtClean="0"/>
            <a:t>Accountability</a:t>
          </a:r>
          <a:r>
            <a:rPr lang="en-ZA" sz="1200" kern="1200" dirty="0" smtClean="0"/>
            <a:t> </a:t>
          </a:r>
        </a:p>
        <a:p>
          <a:pPr lvl="0" algn="ctr" defTabSz="533400">
            <a:lnSpc>
              <a:spcPct val="90000"/>
            </a:lnSpc>
            <a:spcBef>
              <a:spcPct val="0"/>
            </a:spcBef>
            <a:spcAft>
              <a:spcPct val="35000"/>
            </a:spcAft>
          </a:pPr>
          <a:r>
            <a:rPr lang="en-ZA" sz="1200" kern="1200" dirty="0" smtClean="0"/>
            <a:t>Own up to  our responsibilities in relations to our behaviours &amp; actions</a:t>
          </a:r>
          <a:endParaRPr lang="en-ZA" sz="1200" kern="1200" dirty="0"/>
        </a:p>
      </dsp:txBody>
      <dsp:txXfrm>
        <a:off x="694319" y="3585543"/>
        <a:ext cx="1924162" cy="1349512"/>
      </dsp:txXfrm>
    </dsp:sp>
    <dsp:sp modelId="{DD9A1B63-60A4-4FEF-9BDA-A895848E642F}">
      <dsp:nvSpPr>
        <dsp:cNvPr id="0" name=""/>
        <dsp:cNvSpPr/>
      </dsp:nvSpPr>
      <dsp:spPr>
        <a:xfrm>
          <a:off x="-284456" y="2392372"/>
          <a:ext cx="1978669" cy="1349512"/>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just" defTabSz="533400">
            <a:lnSpc>
              <a:spcPct val="90000"/>
            </a:lnSpc>
            <a:spcBef>
              <a:spcPct val="0"/>
            </a:spcBef>
            <a:spcAft>
              <a:spcPct val="35000"/>
            </a:spcAft>
          </a:pPr>
          <a:r>
            <a:rPr lang="en-ZA" sz="1200" b="1" kern="1200" dirty="0" smtClean="0"/>
            <a:t>Team Work </a:t>
          </a:r>
        </a:p>
        <a:p>
          <a:pPr lvl="0" algn="just" defTabSz="533400">
            <a:lnSpc>
              <a:spcPct val="90000"/>
            </a:lnSpc>
            <a:spcBef>
              <a:spcPct val="0"/>
            </a:spcBef>
            <a:spcAft>
              <a:spcPct val="35000"/>
            </a:spcAft>
          </a:pPr>
          <a:r>
            <a:rPr lang="en-ZA" sz="1200" kern="1200" dirty="0" smtClean="0"/>
            <a:t>Involve each other, work together, seek ideas and share solutions</a:t>
          </a:r>
          <a:endParaRPr lang="en-ZA" sz="1200" kern="1200" dirty="0"/>
        </a:p>
      </dsp:txBody>
      <dsp:txXfrm>
        <a:off x="-284456" y="2392372"/>
        <a:ext cx="1978669" cy="1349512"/>
      </dsp:txXfrm>
    </dsp:sp>
    <dsp:sp modelId="{3989D15F-B3E4-4A10-ABA8-7DF090E51CF3}">
      <dsp:nvSpPr>
        <dsp:cNvPr id="0" name=""/>
        <dsp:cNvSpPr/>
      </dsp:nvSpPr>
      <dsp:spPr>
        <a:xfrm>
          <a:off x="127741" y="904511"/>
          <a:ext cx="1833461" cy="1349512"/>
        </a:xfrm>
        <a:prstGeom prst="ellipse">
          <a:avLst/>
        </a:prstGeom>
        <a:solidFill>
          <a:schemeClr val="bg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2390" tIns="72390" rIns="72390" bIns="72390" numCol="1" spcCol="1270" anchor="ctr" anchorCtr="0">
          <a:noAutofit/>
        </a:bodyPr>
        <a:lstStyle/>
        <a:p>
          <a:pPr lvl="0" algn="ctr" defTabSz="2533650">
            <a:lnSpc>
              <a:spcPct val="90000"/>
            </a:lnSpc>
            <a:spcBef>
              <a:spcPct val="0"/>
            </a:spcBef>
            <a:spcAft>
              <a:spcPct val="35000"/>
            </a:spcAft>
          </a:pPr>
          <a:endParaRPr lang="en-ZA" sz="5700" kern="1200" dirty="0"/>
        </a:p>
      </dsp:txBody>
      <dsp:txXfrm>
        <a:off x="127741" y="904511"/>
        <a:ext cx="1833461" cy="134951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3CDDF0-AC9C-4D1B-8DAD-E655C5ED831E}">
      <dsp:nvSpPr>
        <dsp:cNvPr id="0" name=""/>
        <dsp:cNvSpPr/>
      </dsp:nvSpPr>
      <dsp:spPr>
        <a:xfrm>
          <a:off x="0" y="919119"/>
          <a:ext cx="4064746" cy="1965468"/>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n-ZA" sz="1200" kern="1200" dirty="0" smtClean="0"/>
            <a:t> </a:t>
          </a:r>
        </a:p>
        <a:p>
          <a:pPr lvl="0" algn="just" defTabSz="533400">
            <a:lnSpc>
              <a:spcPct val="90000"/>
            </a:lnSpc>
            <a:spcBef>
              <a:spcPct val="0"/>
            </a:spcBef>
            <a:spcAft>
              <a:spcPct val="35000"/>
            </a:spcAft>
          </a:pPr>
          <a:r>
            <a:rPr lang="en-ZA" sz="1200" kern="1200" dirty="0" smtClean="0">
              <a:solidFill>
                <a:schemeClr val="tx1"/>
              </a:solidFill>
            </a:rPr>
            <a:t>1. Outcome 4    : Decent employment  through an inclusive              </a:t>
          </a:r>
        </a:p>
        <a:p>
          <a:pPr lvl="0" algn="just" defTabSz="533400">
            <a:lnSpc>
              <a:spcPct val="90000"/>
            </a:lnSpc>
            <a:spcBef>
              <a:spcPct val="0"/>
            </a:spcBef>
            <a:spcAft>
              <a:spcPct val="35000"/>
            </a:spcAft>
          </a:pPr>
          <a:r>
            <a:rPr lang="en-ZA" sz="1200" kern="1200" dirty="0" smtClean="0">
              <a:solidFill>
                <a:schemeClr val="tx1"/>
              </a:solidFill>
            </a:rPr>
            <a:t>                               economic  growth    </a:t>
          </a:r>
        </a:p>
        <a:p>
          <a:pPr lvl="0" defTabSz="533400">
            <a:lnSpc>
              <a:spcPct val="90000"/>
            </a:lnSpc>
            <a:spcBef>
              <a:spcPct val="0"/>
            </a:spcBef>
            <a:spcAft>
              <a:spcPct val="35000"/>
            </a:spcAft>
          </a:pPr>
          <a:r>
            <a:rPr lang="en-ZA" sz="1200" kern="1200" dirty="0" smtClean="0">
              <a:solidFill>
                <a:schemeClr val="tx1"/>
              </a:solidFill>
            </a:rPr>
            <a:t>2. Outcome 12 : An efficient , effective &amp; development </a:t>
          </a:r>
        </a:p>
        <a:p>
          <a:pPr lvl="0" defTabSz="533400">
            <a:lnSpc>
              <a:spcPct val="90000"/>
            </a:lnSpc>
            <a:spcBef>
              <a:spcPct val="0"/>
            </a:spcBef>
            <a:spcAft>
              <a:spcPct val="35000"/>
            </a:spcAft>
          </a:pPr>
          <a:r>
            <a:rPr lang="en-ZA" sz="1200" kern="1200" dirty="0" smtClean="0">
              <a:solidFill>
                <a:schemeClr val="tx1"/>
              </a:solidFill>
            </a:rPr>
            <a:t>                             oriented public service and an empowered</a:t>
          </a:r>
        </a:p>
        <a:p>
          <a:pPr lvl="0" defTabSz="533400">
            <a:lnSpc>
              <a:spcPct val="90000"/>
            </a:lnSpc>
            <a:spcBef>
              <a:spcPct val="0"/>
            </a:spcBef>
            <a:spcAft>
              <a:spcPct val="35000"/>
            </a:spcAft>
          </a:pPr>
          <a:r>
            <a:rPr lang="en-ZA" sz="1200" kern="1200" dirty="0" smtClean="0">
              <a:solidFill>
                <a:schemeClr val="tx1"/>
              </a:solidFill>
            </a:rPr>
            <a:t>                             and inclusive citizenship</a:t>
          </a:r>
        </a:p>
        <a:p>
          <a:pPr lvl="0" defTabSz="533400">
            <a:lnSpc>
              <a:spcPct val="90000"/>
            </a:lnSpc>
            <a:spcBef>
              <a:spcPct val="0"/>
            </a:spcBef>
            <a:spcAft>
              <a:spcPct val="35000"/>
            </a:spcAft>
          </a:pPr>
          <a:r>
            <a:rPr lang="en-ZA" sz="1200" kern="1200" dirty="0" smtClean="0">
              <a:solidFill>
                <a:schemeClr val="tx1"/>
              </a:solidFill>
            </a:rPr>
            <a:t>3. Outcome 13: An inclusive &amp; responsive social protection </a:t>
          </a:r>
        </a:p>
        <a:p>
          <a:pPr lvl="0" algn="l" defTabSz="533400">
            <a:lnSpc>
              <a:spcPct val="90000"/>
            </a:lnSpc>
            <a:spcBef>
              <a:spcPct val="0"/>
            </a:spcBef>
            <a:spcAft>
              <a:spcPct val="35000"/>
            </a:spcAft>
          </a:pPr>
          <a:r>
            <a:rPr lang="en-ZA" sz="1200" kern="1200" dirty="0" smtClean="0">
              <a:solidFill>
                <a:schemeClr val="tx1"/>
              </a:solidFill>
            </a:rPr>
            <a:t>                             system</a:t>
          </a:r>
        </a:p>
        <a:p>
          <a:pPr lvl="0" algn="just" defTabSz="533400">
            <a:lnSpc>
              <a:spcPct val="90000"/>
            </a:lnSpc>
            <a:spcBef>
              <a:spcPct val="0"/>
            </a:spcBef>
            <a:spcAft>
              <a:spcPct val="35000"/>
            </a:spcAft>
          </a:pPr>
          <a:endParaRPr lang="en-ZA" sz="1200" kern="1200" dirty="0" smtClean="0"/>
        </a:p>
        <a:p>
          <a:pPr lvl="0" algn="ctr" defTabSz="533400">
            <a:lnSpc>
              <a:spcPct val="90000"/>
            </a:lnSpc>
            <a:spcBef>
              <a:spcPct val="0"/>
            </a:spcBef>
            <a:spcAft>
              <a:spcPct val="35000"/>
            </a:spcAft>
          </a:pPr>
          <a:endParaRPr lang="en-ZA" sz="1200" kern="1200" dirty="0"/>
        </a:p>
      </dsp:txBody>
      <dsp:txXfrm>
        <a:off x="0" y="919119"/>
        <a:ext cx="4064746" cy="1965468"/>
      </dsp:txXfrm>
    </dsp:sp>
    <dsp:sp modelId="{39266F25-4B0E-4DD7-BB83-C5F9918C3501}">
      <dsp:nvSpPr>
        <dsp:cNvPr id="0" name=""/>
        <dsp:cNvSpPr/>
      </dsp:nvSpPr>
      <dsp:spPr>
        <a:xfrm rot="4253445" flipV="1">
          <a:off x="737772" y="-6321"/>
          <a:ext cx="119541" cy="162003"/>
        </a:xfrm>
        <a:prstGeom prst="leftRigh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ZA" sz="1200" kern="1200" dirty="0"/>
        </a:p>
      </dsp:txBody>
      <dsp:txXfrm rot="4253445" flipV="1">
        <a:off x="737772" y="-6321"/>
        <a:ext cx="119541" cy="162003"/>
      </dsp:txXfrm>
    </dsp:sp>
    <dsp:sp modelId="{05B281DB-E0F3-4A7C-A4C0-821E41DBE3FE}">
      <dsp:nvSpPr>
        <dsp:cNvPr id="0" name=""/>
        <dsp:cNvSpPr/>
      </dsp:nvSpPr>
      <dsp:spPr>
        <a:xfrm>
          <a:off x="2189987" y="3280654"/>
          <a:ext cx="2922244" cy="2885027"/>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43840" tIns="243840" rIns="243840" bIns="243840" numCol="1" spcCol="1270" anchor="ctr" anchorCtr="0">
          <a:noAutofit/>
        </a:bodyPr>
        <a:lstStyle/>
        <a:p>
          <a:pPr lvl="0" algn="just" defTabSz="2844800">
            <a:lnSpc>
              <a:spcPct val="90000"/>
            </a:lnSpc>
            <a:spcBef>
              <a:spcPct val="0"/>
            </a:spcBef>
            <a:spcAft>
              <a:spcPct val="35000"/>
            </a:spcAft>
          </a:pPr>
          <a:endParaRPr lang="en-ZA" sz="6400" kern="1200" dirty="0"/>
        </a:p>
      </dsp:txBody>
      <dsp:txXfrm>
        <a:off x="2189987" y="3280654"/>
        <a:ext cx="2922244" cy="2885027"/>
      </dsp:txXfrm>
    </dsp:sp>
    <dsp:sp modelId="{D157B0E2-B402-4420-B452-3FC39A175FD6}">
      <dsp:nvSpPr>
        <dsp:cNvPr id="0" name=""/>
        <dsp:cNvSpPr/>
      </dsp:nvSpPr>
      <dsp:spPr>
        <a:xfrm rot="21513258">
          <a:off x="1864115" y="4444530"/>
          <a:ext cx="273011" cy="351866"/>
        </a:xfrm>
        <a:prstGeom prst="rightArrow">
          <a:avLst/>
        </a:prstGeom>
        <a:solidFill>
          <a:srgbClr val="00B0F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ZA" sz="1500" kern="1200" dirty="0"/>
        </a:p>
      </dsp:txBody>
      <dsp:txXfrm rot="21513258">
        <a:off x="1864115" y="4444530"/>
        <a:ext cx="273011" cy="351866"/>
      </dsp:txXfrm>
    </dsp:sp>
    <dsp:sp modelId="{BF7F3B16-A30A-4083-8056-14E3B9434870}">
      <dsp:nvSpPr>
        <dsp:cNvPr id="0" name=""/>
        <dsp:cNvSpPr/>
      </dsp:nvSpPr>
      <dsp:spPr>
        <a:xfrm>
          <a:off x="-61907" y="3444682"/>
          <a:ext cx="1910697" cy="2666316"/>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endParaRPr lang="en-ZA" sz="1200" kern="1200" dirty="0" smtClean="0"/>
        </a:p>
        <a:p>
          <a:pPr lvl="0" algn="ctr" defTabSz="533400">
            <a:lnSpc>
              <a:spcPct val="90000"/>
            </a:lnSpc>
            <a:spcBef>
              <a:spcPct val="0"/>
            </a:spcBef>
            <a:spcAft>
              <a:spcPct val="35000"/>
            </a:spcAft>
          </a:pPr>
          <a:endParaRPr lang="en-ZA" sz="1200" kern="1200" dirty="0"/>
        </a:p>
      </dsp:txBody>
      <dsp:txXfrm>
        <a:off x="-61907" y="3444682"/>
        <a:ext cx="1910697" cy="2666316"/>
      </dsp:txXfrm>
    </dsp:sp>
    <dsp:sp modelId="{98DDD1E2-FBAB-4E06-91C2-AC254B789D9A}">
      <dsp:nvSpPr>
        <dsp:cNvPr id="0" name=""/>
        <dsp:cNvSpPr/>
      </dsp:nvSpPr>
      <dsp:spPr>
        <a:xfrm rot="299331">
          <a:off x="1316671" y="2902953"/>
          <a:ext cx="273011" cy="536452"/>
        </a:xfrm>
        <a:prstGeom prst="downArrow">
          <a:avLst/>
        </a:prstGeom>
        <a:solidFill>
          <a:srgbClr val="FF00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ZA" sz="2300" kern="1200" dirty="0"/>
        </a:p>
      </dsp:txBody>
      <dsp:txXfrm rot="299331">
        <a:off x="1316671" y="2902953"/>
        <a:ext cx="273011" cy="53645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C37435-814A-4F4E-9006-F025BC8859EB}">
      <dsp:nvSpPr>
        <dsp:cNvPr id="0" name=""/>
        <dsp:cNvSpPr/>
      </dsp:nvSpPr>
      <dsp:spPr>
        <a:xfrm>
          <a:off x="1118" y="724224"/>
          <a:ext cx="3426763" cy="403148"/>
        </a:xfrm>
        <a:prstGeom prst="rect">
          <a:avLst/>
        </a:prstGeom>
        <a:solidFill>
          <a:schemeClr val="accent5"/>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624EF81-BC71-4872-84A6-D26D8912F349}">
      <dsp:nvSpPr>
        <dsp:cNvPr id="0" name=""/>
        <dsp:cNvSpPr/>
      </dsp:nvSpPr>
      <dsp:spPr>
        <a:xfrm>
          <a:off x="1118" y="875630"/>
          <a:ext cx="251742" cy="251742"/>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E2F1B1-D9BC-4A21-B205-36D64456C66F}">
      <dsp:nvSpPr>
        <dsp:cNvPr id="0" name=""/>
        <dsp:cNvSpPr/>
      </dsp:nvSpPr>
      <dsp:spPr>
        <a:xfrm>
          <a:off x="1118" y="0"/>
          <a:ext cx="3426763" cy="724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ZA" sz="1600" kern="1200" dirty="0" smtClean="0"/>
            <a:t>Priorities of the Fund</a:t>
          </a:r>
          <a:endParaRPr lang="en-ZA" sz="1600" kern="1200" dirty="0"/>
        </a:p>
      </dsp:txBody>
      <dsp:txXfrm>
        <a:off x="1118" y="0"/>
        <a:ext cx="3426763" cy="724224"/>
      </dsp:txXfrm>
    </dsp:sp>
    <dsp:sp modelId="{309095D6-7E81-47AB-8465-728FB8EDF3A5}">
      <dsp:nvSpPr>
        <dsp:cNvPr id="0" name=""/>
        <dsp:cNvSpPr/>
      </dsp:nvSpPr>
      <dsp:spPr>
        <a:xfrm>
          <a:off x="39897" y="1427201"/>
          <a:ext cx="251736" cy="251736"/>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63D9AE-C10E-4A09-A840-77D7765760A9}">
      <dsp:nvSpPr>
        <dsp:cNvPr id="0" name=""/>
        <dsp:cNvSpPr/>
      </dsp:nvSpPr>
      <dsp:spPr>
        <a:xfrm>
          <a:off x="414008" y="1294903"/>
          <a:ext cx="3013873" cy="58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l" defTabSz="488950">
            <a:lnSpc>
              <a:spcPct val="90000"/>
            </a:lnSpc>
            <a:spcBef>
              <a:spcPct val="0"/>
            </a:spcBef>
            <a:spcAft>
              <a:spcPct val="35000"/>
            </a:spcAft>
          </a:pPr>
          <a:r>
            <a:rPr lang="en-ZA" sz="1100" kern="1200" dirty="0" smtClean="0"/>
            <a:t>Increase contributions collected by at least a rate equal to the prevailing Consumer Price Index</a:t>
          </a:r>
          <a:endParaRPr lang="en-ZA" sz="1100" kern="1200" dirty="0"/>
        </a:p>
      </dsp:txBody>
      <dsp:txXfrm>
        <a:off x="414008" y="1294903"/>
        <a:ext cx="3013873" cy="586797"/>
      </dsp:txXfrm>
    </dsp:sp>
    <dsp:sp modelId="{D41F0B5F-A0EA-49DB-B8AB-7180D4885159}">
      <dsp:nvSpPr>
        <dsp:cNvPr id="0" name=""/>
        <dsp:cNvSpPr/>
      </dsp:nvSpPr>
      <dsp:spPr>
        <a:xfrm>
          <a:off x="0" y="2265403"/>
          <a:ext cx="251736" cy="251736"/>
        </a:xfrm>
        <a:prstGeom prst="rect">
          <a:avLst/>
        </a:prstGeom>
        <a:solidFill>
          <a:schemeClr val="lt1">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2B82AE05-DF77-44B0-9BF1-C70DB1B4AE94}">
      <dsp:nvSpPr>
        <dsp:cNvPr id="0" name=""/>
        <dsp:cNvSpPr/>
      </dsp:nvSpPr>
      <dsp:spPr>
        <a:xfrm>
          <a:off x="242110" y="1884400"/>
          <a:ext cx="3186889" cy="58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endParaRPr lang="en-ZA" sz="1200" kern="1200" dirty="0" smtClean="0"/>
        </a:p>
        <a:p>
          <a:pPr lvl="0" algn="just" defTabSz="533400">
            <a:lnSpc>
              <a:spcPct val="90000"/>
            </a:lnSpc>
            <a:spcBef>
              <a:spcPct val="0"/>
            </a:spcBef>
            <a:spcAft>
              <a:spcPct val="35000"/>
            </a:spcAft>
          </a:pPr>
          <a:endParaRPr lang="en-ZA" sz="1200" kern="1200" dirty="0" smtClean="0"/>
        </a:p>
        <a:p>
          <a:pPr lvl="0" algn="just" defTabSz="533400">
            <a:lnSpc>
              <a:spcPct val="90000"/>
            </a:lnSpc>
            <a:spcBef>
              <a:spcPct val="0"/>
            </a:spcBef>
            <a:spcAft>
              <a:spcPct val="35000"/>
            </a:spcAft>
          </a:pPr>
          <a:r>
            <a:rPr lang="en-ZA" sz="1200" kern="1200" dirty="0" smtClean="0"/>
            <a:t>Increase the rate of processing claims in order to pay within the targeted service levels and turnaround times</a:t>
          </a:r>
          <a:endParaRPr lang="en-ZA" sz="1200" kern="1200" dirty="0"/>
        </a:p>
      </dsp:txBody>
      <dsp:txXfrm>
        <a:off x="242110" y="1884400"/>
        <a:ext cx="3186889" cy="586797"/>
      </dsp:txXfrm>
    </dsp:sp>
    <dsp:sp modelId="{C731FBEA-1FBE-485D-B81F-EB459A711EBC}">
      <dsp:nvSpPr>
        <dsp:cNvPr id="0" name=""/>
        <dsp:cNvSpPr/>
      </dsp:nvSpPr>
      <dsp:spPr>
        <a:xfrm>
          <a:off x="51813" y="3276683"/>
          <a:ext cx="251736" cy="251736"/>
        </a:xfrm>
        <a:prstGeom prst="rect">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8739EDEE-0C6D-41C1-B3D6-B12F403AEA20}">
      <dsp:nvSpPr>
        <dsp:cNvPr id="0" name=""/>
        <dsp:cNvSpPr/>
      </dsp:nvSpPr>
      <dsp:spPr>
        <a:xfrm>
          <a:off x="242110" y="2798801"/>
          <a:ext cx="3186889" cy="58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endParaRPr lang="en-ZA" sz="1200" kern="1200" dirty="0" smtClean="0"/>
        </a:p>
        <a:p>
          <a:pPr lvl="0" algn="l" defTabSz="533400">
            <a:lnSpc>
              <a:spcPct val="90000"/>
            </a:lnSpc>
            <a:spcBef>
              <a:spcPct val="0"/>
            </a:spcBef>
            <a:spcAft>
              <a:spcPct val="35000"/>
            </a:spcAft>
          </a:pPr>
          <a:r>
            <a:rPr lang="en-ZA" sz="1200" kern="1200" dirty="0" smtClean="0"/>
            <a:t> </a:t>
          </a:r>
        </a:p>
        <a:p>
          <a:pPr lvl="0" algn="l" defTabSz="533400">
            <a:lnSpc>
              <a:spcPct val="90000"/>
            </a:lnSpc>
            <a:spcBef>
              <a:spcPct val="0"/>
            </a:spcBef>
            <a:spcAft>
              <a:spcPct val="35000"/>
            </a:spcAft>
          </a:pPr>
          <a:endParaRPr lang="en-ZA" sz="1200" kern="1200" dirty="0" smtClean="0"/>
        </a:p>
        <a:p>
          <a:pPr lvl="0" algn="l" defTabSz="533400">
            <a:lnSpc>
              <a:spcPct val="90000"/>
            </a:lnSpc>
            <a:spcBef>
              <a:spcPct val="0"/>
            </a:spcBef>
            <a:spcAft>
              <a:spcPct val="35000"/>
            </a:spcAft>
          </a:pPr>
          <a:endParaRPr lang="en-ZA" sz="1200" kern="1200" dirty="0" smtClean="0"/>
        </a:p>
        <a:p>
          <a:pPr lvl="0" algn="l" defTabSz="533400">
            <a:lnSpc>
              <a:spcPct val="90000"/>
            </a:lnSpc>
            <a:spcBef>
              <a:spcPct val="0"/>
            </a:spcBef>
            <a:spcAft>
              <a:spcPct val="35000"/>
            </a:spcAft>
          </a:pPr>
          <a:endParaRPr lang="en-ZA" sz="1200" kern="1200" dirty="0" smtClean="0"/>
        </a:p>
        <a:p>
          <a:pPr lvl="0" algn="just" defTabSz="533400">
            <a:lnSpc>
              <a:spcPct val="90000"/>
            </a:lnSpc>
            <a:spcBef>
              <a:spcPct val="0"/>
            </a:spcBef>
            <a:spcAft>
              <a:spcPct val="35000"/>
            </a:spcAft>
          </a:pPr>
          <a:r>
            <a:rPr lang="en-ZA" sz="1200" kern="1200" dirty="0" smtClean="0"/>
            <a:t>    Contribute in the various schemes designed to   </a:t>
          </a:r>
        </a:p>
        <a:p>
          <a:pPr lvl="0" algn="just" defTabSz="533400">
            <a:lnSpc>
              <a:spcPct val="90000"/>
            </a:lnSpc>
            <a:spcBef>
              <a:spcPct val="0"/>
            </a:spcBef>
            <a:spcAft>
              <a:spcPct val="35000"/>
            </a:spcAft>
          </a:pPr>
          <a:r>
            <a:rPr lang="en-ZA" sz="1200" kern="1200" dirty="0" smtClean="0"/>
            <a:t>    alleviate the harmful effects of unemployment    </a:t>
          </a:r>
        </a:p>
        <a:p>
          <a:pPr lvl="0" algn="just" defTabSz="533400">
            <a:lnSpc>
              <a:spcPct val="90000"/>
            </a:lnSpc>
            <a:spcBef>
              <a:spcPct val="0"/>
            </a:spcBef>
            <a:spcAft>
              <a:spcPct val="35000"/>
            </a:spcAft>
          </a:pPr>
          <a:r>
            <a:rPr lang="en-ZA" sz="1200" kern="1200" dirty="0" smtClean="0"/>
            <a:t>    which includes investing mandated funds in   </a:t>
          </a:r>
        </a:p>
        <a:p>
          <a:pPr lvl="0" algn="just" defTabSz="533400">
            <a:lnSpc>
              <a:spcPct val="90000"/>
            </a:lnSpc>
            <a:spcBef>
              <a:spcPct val="0"/>
            </a:spcBef>
            <a:spcAft>
              <a:spcPct val="35000"/>
            </a:spcAft>
          </a:pPr>
          <a:r>
            <a:rPr lang="en-ZA" sz="1200" kern="1200" dirty="0" smtClean="0"/>
            <a:t>    Social Responsibility Investments </a:t>
          </a:r>
        </a:p>
        <a:p>
          <a:pPr lvl="0" algn="just" defTabSz="533400">
            <a:lnSpc>
              <a:spcPct val="90000"/>
            </a:lnSpc>
            <a:spcBef>
              <a:spcPct val="0"/>
            </a:spcBef>
            <a:spcAft>
              <a:spcPct val="35000"/>
            </a:spcAft>
          </a:pPr>
          <a:endParaRPr lang="en-ZA" sz="1200" kern="1200" dirty="0" smtClean="0"/>
        </a:p>
        <a:p>
          <a:pPr lvl="0" algn="just" defTabSz="533400">
            <a:lnSpc>
              <a:spcPct val="90000"/>
            </a:lnSpc>
            <a:spcBef>
              <a:spcPct val="0"/>
            </a:spcBef>
            <a:spcAft>
              <a:spcPct val="35000"/>
            </a:spcAft>
          </a:pPr>
          <a:endParaRPr lang="en-ZA" sz="1200" kern="1200" dirty="0"/>
        </a:p>
      </dsp:txBody>
      <dsp:txXfrm>
        <a:off x="242110" y="2798801"/>
        <a:ext cx="3186889" cy="58679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8" y="0"/>
            <a:ext cx="2945659" cy="496332"/>
          </a:xfrm>
          <a:prstGeom prst="rect">
            <a:avLst/>
          </a:prstGeom>
        </p:spPr>
        <p:txBody>
          <a:bodyPr vert="horz" lIns="91440" tIns="45720" rIns="91440" bIns="45720" rtlCol="0"/>
          <a:lstStyle>
            <a:lvl1pPr algn="r">
              <a:defRPr sz="1200"/>
            </a:lvl1pPr>
          </a:lstStyle>
          <a:p>
            <a:fld id="{DDABFB02-BABE-40C6-973F-A6FCD770DE74}" type="datetimeFigureOut">
              <a:rPr lang="en-ZA" smtClean="0"/>
              <a:pPr/>
              <a:t>2018/08/31</a:t>
            </a:fld>
            <a:endParaRPr lang="en-ZA"/>
          </a:p>
        </p:txBody>
      </p:sp>
      <p:sp>
        <p:nvSpPr>
          <p:cNvPr id="4" name="Footer Placeholder 3"/>
          <p:cNvSpPr>
            <a:spLocks noGrp="1"/>
          </p:cNvSpPr>
          <p:nvPr>
            <p:ph type="ftr" sz="quarter" idx="2"/>
          </p:nvPr>
        </p:nvSpPr>
        <p:spPr>
          <a:xfrm>
            <a:off x="3"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8" y="9428583"/>
            <a:ext cx="2945659" cy="496332"/>
          </a:xfrm>
          <a:prstGeom prst="rect">
            <a:avLst/>
          </a:prstGeom>
        </p:spPr>
        <p:txBody>
          <a:bodyPr vert="horz" lIns="91440" tIns="45720" rIns="91440" bIns="45720" rtlCol="0" anchor="b"/>
          <a:lstStyle>
            <a:lvl1pPr algn="r">
              <a:defRPr sz="1200"/>
            </a:lvl1pPr>
          </a:lstStyle>
          <a:p>
            <a:fld id="{2C2DA808-CEC0-4E5A-90BC-7A715475E561}" type="slidenum">
              <a:rPr lang="en-ZA" smtClean="0"/>
              <a:pPr/>
              <a:t>‹#›</a:t>
            </a:fld>
            <a:endParaRPr lang="en-ZA"/>
          </a:p>
        </p:txBody>
      </p:sp>
    </p:spTree>
    <p:extLst>
      <p:ext uri="{BB962C8B-B14F-4D97-AF65-F5344CB8AC3E}">
        <p14:creationId xmlns:p14="http://schemas.microsoft.com/office/powerpoint/2010/main" xmlns="" val="2766008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8" y="0"/>
            <a:ext cx="2945659" cy="496332"/>
          </a:xfrm>
          <a:prstGeom prst="rect">
            <a:avLst/>
          </a:prstGeom>
        </p:spPr>
        <p:txBody>
          <a:bodyPr vert="horz" lIns="91440" tIns="45720" rIns="91440" bIns="45720" rtlCol="0"/>
          <a:lstStyle>
            <a:lvl1pPr algn="r">
              <a:defRPr sz="1200"/>
            </a:lvl1pPr>
          </a:lstStyle>
          <a:p>
            <a:fld id="{8FD1F4CF-9162-42C9-96F2-47DAB2DBAB68}" type="datetimeFigureOut">
              <a:rPr lang="en-ZA" smtClean="0"/>
              <a:pPr/>
              <a:t>2018/08/31</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3"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8" y="9428583"/>
            <a:ext cx="2945659" cy="496332"/>
          </a:xfrm>
          <a:prstGeom prst="rect">
            <a:avLst/>
          </a:prstGeom>
        </p:spPr>
        <p:txBody>
          <a:bodyPr vert="horz" lIns="91440" tIns="45720" rIns="91440" bIns="45720" rtlCol="0" anchor="b"/>
          <a:lstStyle>
            <a:lvl1pPr algn="r">
              <a:defRPr sz="1200"/>
            </a:lvl1pPr>
          </a:lstStyle>
          <a:p>
            <a:fld id="{00B0B14A-3DA4-4294-B78D-FE62D9387E6A}" type="slidenum">
              <a:rPr lang="en-ZA" smtClean="0"/>
              <a:pPr/>
              <a:t>‹#›</a:t>
            </a:fld>
            <a:endParaRPr lang="en-ZA"/>
          </a:p>
        </p:txBody>
      </p:sp>
    </p:spTree>
    <p:extLst>
      <p:ext uri="{BB962C8B-B14F-4D97-AF65-F5344CB8AC3E}">
        <p14:creationId xmlns:p14="http://schemas.microsoft.com/office/powerpoint/2010/main" xmlns="" val="877527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E9BC4E5-2BC1-4F43-85DD-A1B8F74CB7EB}"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xmlns="" val="3294666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0B0B14A-3DA4-4294-B78D-FE62D9387E6A}" type="slidenum">
              <a:rPr lang="en-ZA" smtClean="0">
                <a:solidFill>
                  <a:prstClr val="black"/>
                </a:solidFill>
              </a:rPr>
              <a:pPr/>
              <a:t>22</a:t>
            </a:fld>
            <a:endParaRPr lang="en-ZA">
              <a:solidFill>
                <a:prstClr val="black"/>
              </a:solidFill>
            </a:endParaRPr>
          </a:p>
        </p:txBody>
      </p:sp>
    </p:spTree>
    <p:extLst>
      <p:ext uri="{BB962C8B-B14F-4D97-AF65-F5344CB8AC3E}">
        <p14:creationId xmlns:p14="http://schemas.microsoft.com/office/powerpoint/2010/main" xmlns="" val="1726632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0B0B14A-3DA4-4294-B78D-FE62D9387E6A}" type="slidenum">
              <a:rPr lang="en-ZA" smtClean="0">
                <a:solidFill>
                  <a:prstClr val="black"/>
                </a:solidFill>
              </a:rPr>
              <a:pPr/>
              <a:t>30</a:t>
            </a:fld>
            <a:endParaRPr lang="en-ZA">
              <a:solidFill>
                <a:prstClr val="black"/>
              </a:solidFill>
            </a:endParaRPr>
          </a:p>
        </p:txBody>
      </p:sp>
    </p:spTree>
    <p:extLst>
      <p:ext uri="{BB962C8B-B14F-4D97-AF65-F5344CB8AC3E}">
        <p14:creationId xmlns:p14="http://schemas.microsoft.com/office/powerpoint/2010/main" xmlns="" val="3831180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3248B1E-21DB-4CB8-8A07-D61454AA360D}" type="slidenum">
              <a:rPr lang="en-ZA" smtClean="0">
                <a:solidFill>
                  <a:prstClr val="black"/>
                </a:solidFill>
              </a:rPr>
              <a:pPr/>
              <a:t>35</a:t>
            </a:fld>
            <a:endParaRPr lang="en-ZA" dirty="0">
              <a:solidFill>
                <a:prstClr val="black"/>
              </a:solidFill>
            </a:endParaRPr>
          </a:p>
        </p:txBody>
      </p:sp>
    </p:spTree>
    <p:extLst>
      <p:ext uri="{BB962C8B-B14F-4D97-AF65-F5344CB8AC3E}">
        <p14:creationId xmlns:p14="http://schemas.microsoft.com/office/powerpoint/2010/main" xmlns="" val="803172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3248B1E-21DB-4CB8-8A07-D61454AA360D}" type="slidenum">
              <a:rPr lang="en-ZA" smtClean="0">
                <a:solidFill>
                  <a:prstClr val="black"/>
                </a:solidFill>
              </a:rPr>
              <a:pPr/>
              <a:t>36</a:t>
            </a:fld>
            <a:endParaRPr lang="en-ZA" dirty="0">
              <a:solidFill>
                <a:prstClr val="black"/>
              </a:solidFill>
            </a:endParaRPr>
          </a:p>
        </p:txBody>
      </p:sp>
    </p:spTree>
    <p:extLst>
      <p:ext uri="{BB962C8B-B14F-4D97-AF65-F5344CB8AC3E}">
        <p14:creationId xmlns:p14="http://schemas.microsoft.com/office/powerpoint/2010/main" xmlns="" val="803172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3248B1E-21DB-4CB8-8A07-D61454AA360D}" type="slidenum">
              <a:rPr lang="en-ZA" smtClean="0">
                <a:solidFill>
                  <a:prstClr val="black"/>
                </a:solidFill>
              </a:rPr>
              <a:pPr/>
              <a:t>37</a:t>
            </a:fld>
            <a:endParaRPr lang="en-ZA" dirty="0">
              <a:solidFill>
                <a:prstClr val="black"/>
              </a:solidFill>
            </a:endParaRPr>
          </a:p>
        </p:txBody>
      </p:sp>
    </p:spTree>
    <p:extLst>
      <p:ext uri="{BB962C8B-B14F-4D97-AF65-F5344CB8AC3E}">
        <p14:creationId xmlns:p14="http://schemas.microsoft.com/office/powerpoint/2010/main" xmlns="" val="803172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3248B1E-21DB-4CB8-8A07-D61454AA360D}" type="slidenum">
              <a:rPr lang="en-ZA" smtClean="0">
                <a:solidFill>
                  <a:prstClr val="black"/>
                </a:solidFill>
              </a:rPr>
              <a:pPr/>
              <a:t>38</a:t>
            </a:fld>
            <a:endParaRPr lang="en-ZA" dirty="0">
              <a:solidFill>
                <a:prstClr val="black"/>
              </a:solidFill>
            </a:endParaRPr>
          </a:p>
        </p:txBody>
      </p:sp>
    </p:spTree>
    <p:extLst>
      <p:ext uri="{BB962C8B-B14F-4D97-AF65-F5344CB8AC3E}">
        <p14:creationId xmlns:p14="http://schemas.microsoft.com/office/powerpoint/2010/main" xmlns="" val="803172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3248B1E-21DB-4CB8-8A07-D61454AA360D}" type="slidenum">
              <a:rPr lang="en-ZA" smtClean="0">
                <a:solidFill>
                  <a:prstClr val="black"/>
                </a:solidFill>
              </a:rPr>
              <a:pPr/>
              <a:t>39</a:t>
            </a:fld>
            <a:endParaRPr lang="en-ZA" dirty="0">
              <a:solidFill>
                <a:prstClr val="black"/>
              </a:solidFill>
            </a:endParaRPr>
          </a:p>
        </p:txBody>
      </p:sp>
    </p:spTree>
    <p:extLst>
      <p:ext uri="{BB962C8B-B14F-4D97-AF65-F5344CB8AC3E}">
        <p14:creationId xmlns:p14="http://schemas.microsoft.com/office/powerpoint/2010/main" xmlns="" val="803172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196693-E4BD-4FD3-9FF3-BB6B6C64541F}" type="datetime1">
              <a:rPr lang="en-US" smtClean="0"/>
              <a:pPr>
                <a:defRPr/>
              </a:pPr>
              <a:t>8/31/2018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00740C-6C01-4018-A5CF-B75C7655A4D5}" type="slidenum">
              <a:rPr lang="en-US"/>
              <a:pPr>
                <a:defRPr/>
              </a:pPr>
              <a:t>‹#›</a:t>
            </a:fld>
            <a:endParaRPr lang="en-US" dirty="0"/>
          </a:p>
        </p:txBody>
      </p:sp>
    </p:spTree>
    <p:extLst>
      <p:ext uri="{BB962C8B-B14F-4D97-AF65-F5344CB8AC3E}">
        <p14:creationId xmlns:p14="http://schemas.microsoft.com/office/powerpoint/2010/main" xmlns="" val="2387758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4298DA-49AD-49F9-AD08-DBBC5EEF0252}" type="datetime1">
              <a:rPr lang="en-US" smtClean="0"/>
              <a:pPr>
                <a:defRPr/>
              </a:pPr>
              <a:t>8/31/2018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xmlns="" val="413180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C89D2B-3F18-4C42-9B1C-079EC208418C}" type="datetime1">
              <a:rPr lang="en-US" smtClean="0"/>
              <a:pPr>
                <a:defRPr/>
              </a:pPr>
              <a:t>8/31/2018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xmlns="" val="1972044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D3BC4DD-EE51-4B11-982A-09ABE0C91F72}" type="datetime1">
              <a:rPr lang="en-US"/>
              <a:pPr/>
              <a:t>8/31/2018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a:p>
        </p:txBody>
      </p:sp>
    </p:spTree>
    <p:extLst>
      <p:ext uri="{BB962C8B-B14F-4D97-AF65-F5344CB8AC3E}">
        <p14:creationId xmlns:p14="http://schemas.microsoft.com/office/powerpoint/2010/main" xmlns="" val="2382807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BA2EF255-18C9-4345-BE9D-97A9AAD6E8F7}" type="datetime1">
              <a:rPr lang="en-US"/>
              <a:pPr/>
              <a:t>8/31/2018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6CA8298-9D91-4CF9-AB6A-504DBB769D5D}" type="slidenum">
              <a:rPr lang="en-US"/>
              <a:pPr/>
              <a:t>‹#›</a:t>
            </a:fld>
            <a:endParaRPr lang="en-US"/>
          </a:p>
        </p:txBody>
      </p:sp>
    </p:spTree>
    <p:extLst>
      <p:ext uri="{BB962C8B-B14F-4D97-AF65-F5344CB8AC3E}">
        <p14:creationId xmlns:p14="http://schemas.microsoft.com/office/powerpoint/2010/main" xmlns="" val="3316519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BADCF618-9140-4188-95D9-7DCA61A09C65}" type="datetime1">
              <a:rPr lang="en-US"/>
              <a:pPr/>
              <a:t>8/31/2018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a:p>
        </p:txBody>
      </p:sp>
    </p:spTree>
    <p:extLst>
      <p:ext uri="{BB962C8B-B14F-4D97-AF65-F5344CB8AC3E}">
        <p14:creationId xmlns:p14="http://schemas.microsoft.com/office/powerpoint/2010/main" xmlns="" val="1119279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4AE3B176-8929-45BE-8FAB-1DE1E9B69816}" type="datetime1">
              <a:rPr lang="en-US"/>
              <a:pPr/>
              <a:t>8/31/2018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a:p>
        </p:txBody>
      </p:sp>
    </p:spTree>
    <p:extLst>
      <p:ext uri="{BB962C8B-B14F-4D97-AF65-F5344CB8AC3E}">
        <p14:creationId xmlns:p14="http://schemas.microsoft.com/office/powerpoint/2010/main" xmlns="" val="3775133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FF28A0EF-5B52-4EC5-A22D-7B640BCED1CE}" type="datetime1">
              <a:rPr lang="en-US"/>
              <a:pPr/>
              <a:t>8/31/2018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a:p>
        </p:txBody>
      </p:sp>
    </p:spTree>
    <p:extLst>
      <p:ext uri="{BB962C8B-B14F-4D97-AF65-F5344CB8AC3E}">
        <p14:creationId xmlns:p14="http://schemas.microsoft.com/office/powerpoint/2010/main" xmlns="" val="1108170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7E9A70B-CB3F-495F-B904-4B866FD2B5EC}" type="datetime1">
              <a:rPr lang="en-US"/>
              <a:pPr/>
              <a:t>8/31/2018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a:p>
        </p:txBody>
      </p:sp>
    </p:spTree>
    <p:extLst>
      <p:ext uri="{BB962C8B-B14F-4D97-AF65-F5344CB8AC3E}">
        <p14:creationId xmlns:p14="http://schemas.microsoft.com/office/powerpoint/2010/main" xmlns="" val="1805305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E5BCD0D-2F08-4773-9136-19DD3DB1531B}" type="datetime1">
              <a:rPr lang="en-US"/>
              <a:pPr/>
              <a:t>8/31/2018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a:p>
        </p:txBody>
      </p:sp>
    </p:spTree>
    <p:extLst>
      <p:ext uri="{BB962C8B-B14F-4D97-AF65-F5344CB8AC3E}">
        <p14:creationId xmlns:p14="http://schemas.microsoft.com/office/powerpoint/2010/main" xmlns="" val="1729449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5E3AC85F-1797-491F-A298-DD65B72A9C60}" type="datetime1">
              <a:rPr lang="en-US"/>
              <a:pPr/>
              <a:t>8/31/2018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a:p>
        </p:txBody>
      </p:sp>
    </p:spTree>
    <p:extLst>
      <p:ext uri="{BB962C8B-B14F-4D97-AF65-F5344CB8AC3E}">
        <p14:creationId xmlns:p14="http://schemas.microsoft.com/office/powerpoint/2010/main" xmlns="" val="59839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1CE0E2-59D5-419F-8564-9A47C39379C2}" type="datetime1">
              <a:rPr lang="en-US" smtClean="0"/>
              <a:pPr>
                <a:defRPr/>
              </a:pPr>
              <a:t>8/31/2018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xmlns="" val="2793068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50317FA0-CCD6-4E55-B68F-2CF7D75E1340}" type="datetime1">
              <a:rPr lang="en-US"/>
              <a:pPr/>
              <a:t>8/31/2018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a:p>
        </p:txBody>
      </p:sp>
    </p:spTree>
    <p:extLst>
      <p:ext uri="{BB962C8B-B14F-4D97-AF65-F5344CB8AC3E}">
        <p14:creationId xmlns:p14="http://schemas.microsoft.com/office/powerpoint/2010/main" xmlns="" val="2009478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506B31AA-7593-4B37-ABDE-6E94EBDC2053}" type="datetime1">
              <a:rPr lang="en-US"/>
              <a:pPr/>
              <a:t>8/31/2018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a:p>
        </p:txBody>
      </p:sp>
    </p:spTree>
    <p:extLst>
      <p:ext uri="{BB962C8B-B14F-4D97-AF65-F5344CB8AC3E}">
        <p14:creationId xmlns:p14="http://schemas.microsoft.com/office/powerpoint/2010/main" xmlns="" val="834736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DCA20C2B-4386-4809-8311-AED7CEAF0102}" type="datetime1">
              <a:rPr lang="en-US"/>
              <a:pPr/>
              <a:t>8/31/2018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a:p>
        </p:txBody>
      </p:sp>
    </p:spTree>
    <p:extLst>
      <p:ext uri="{BB962C8B-B14F-4D97-AF65-F5344CB8AC3E}">
        <p14:creationId xmlns:p14="http://schemas.microsoft.com/office/powerpoint/2010/main" xmlns="" val="2749471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3BF3523-7A5C-489A-BAF2-53DA9BBED63B}" type="datetime1">
              <a:rPr lang="en-US" smtClean="0"/>
              <a:pPr/>
              <a:t>8/31/2018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dirty="0"/>
          </a:p>
        </p:txBody>
      </p:sp>
    </p:spTree>
    <p:extLst>
      <p:ext uri="{BB962C8B-B14F-4D97-AF65-F5344CB8AC3E}">
        <p14:creationId xmlns:p14="http://schemas.microsoft.com/office/powerpoint/2010/main" xmlns="" val="467387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93BE5C6D-544F-4BDC-AF80-98793DCD258F}" type="datetime1">
              <a:rPr lang="en-US" smtClean="0"/>
              <a:pPr/>
              <a:t>8/31/2018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96CA8298-9D91-4CF9-AB6A-504DBB769D5D}" type="slidenum">
              <a:rPr lang="en-US"/>
              <a:pPr/>
              <a:t>‹#›</a:t>
            </a:fld>
            <a:endParaRPr lang="en-US" dirty="0"/>
          </a:p>
        </p:txBody>
      </p:sp>
    </p:spTree>
    <p:extLst>
      <p:ext uri="{BB962C8B-B14F-4D97-AF65-F5344CB8AC3E}">
        <p14:creationId xmlns:p14="http://schemas.microsoft.com/office/powerpoint/2010/main" xmlns="" val="3460927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5B7D172D-6242-4A72-8DB2-5C4ED757B434}" type="datetime1">
              <a:rPr lang="en-US" smtClean="0"/>
              <a:pPr/>
              <a:t>8/31/2018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dirty="0"/>
          </a:p>
        </p:txBody>
      </p:sp>
    </p:spTree>
    <p:extLst>
      <p:ext uri="{BB962C8B-B14F-4D97-AF65-F5344CB8AC3E}">
        <p14:creationId xmlns:p14="http://schemas.microsoft.com/office/powerpoint/2010/main" xmlns="" val="3887435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D2C60BF2-F86C-4DE4-BB94-531E4409FAE5}" type="datetime1">
              <a:rPr lang="en-US" smtClean="0"/>
              <a:pPr/>
              <a:t>8/31/2018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dirty="0"/>
          </a:p>
        </p:txBody>
      </p:sp>
    </p:spTree>
    <p:extLst>
      <p:ext uri="{BB962C8B-B14F-4D97-AF65-F5344CB8AC3E}">
        <p14:creationId xmlns:p14="http://schemas.microsoft.com/office/powerpoint/2010/main" xmlns="" val="675584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E722164E-101A-4AD0-AD78-A2ED45AB027F}" type="datetime1">
              <a:rPr lang="en-US" smtClean="0"/>
              <a:pPr/>
              <a:t>8/31/2018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dirty="0"/>
          </a:p>
        </p:txBody>
      </p:sp>
    </p:spTree>
    <p:extLst>
      <p:ext uri="{BB962C8B-B14F-4D97-AF65-F5344CB8AC3E}">
        <p14:creationId xmlns:p14="http://schemas.microsoft.com/office/powerpoint/2010/main" xmlns="" val="2681349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BC1C1D0-522C-4D08-A1DE-54A8D69EB1CD}" type="datetime1">
              <a:rPr lang="en-US" smtClean="0"/>
              <a:pPr/>
              <a:t>8/31/2018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dirty="0"/>
          </a:p>
        </p:txBody>
      </p:sp>
    </p:spTree>
    <p:extLst>
      <p:ext uri="{BB962C8B-B14F-4D97-AF65-F5344CB8AC3E}">
        <p14:creationId xmlns:p14="http://schemas.microsoft.com/office/powerpoint/2010/main" xmlns="" val="1032610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DF46642-782B-4857-8BD1-F52B05C510D2}" type="datetime1">
              <a:rPr lang="en-US" smtClean="0"/>
              <a:pPr/>
              <a:t>8/31/2018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dirty="0"/>
          </a:p>
        </p:txBody>
      </p:sp>
    </p:spTree>
    <p:extLst>
      <p:ext uri="{BB962C8B-B14F-4D97-AF65-F5344CB8AC3E}">
        <p14:creationId xmlns:p14="http://schemas.microsoft.com/office/powerpoint/2010/main" xmlns="" val="1474788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7ABB63-DD71-49D1-8B7F-E36AA90E061A}" type="datetime1">
              <a:rPr lang="en-US" smtClean="0"/>
              <a:pPr>
                <a:defRPr/>
              </a:pPr>
              <a:t>8/31/2018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xmlns="" val="1047785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A52FCF52-FC19-4BA6-9040-857FB498813C}" type="datetime1">
              <a:rPr lang="en-US" smtClean="0"/>
              <a:pPr/>
              <a:t>8/31/2018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dirty="0"/>
          </a:p>
        </p:txBody>
      </p:sp>
    </p:spTree>
    <p:extLst>
      <p:ext uri="{BB962C8B-B14F-4D97-AF65-F5344CB8AC3E}">
        <p14:creationId xmlns:p14="http://schemas.microsoft.com/office/powerpoint/2010/main" xmlns="" val="26326465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6B441474-5A92-43E7-BB39-98BA736484EA}" type="datetime1">
              <a:rPr lang="en-US" smtClean="0"/>
              <a:pPr/>
              <a:t>8/31/2018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dirty="0"/>
          </a:p>
        </p:txBody>
      </p:sp>
    </p:spTree>
    <p:extLst>
      <p:ext uri="{BB962C8B-B14F-4D97-AF65-F5344CB8AC3E}">
        <p14:creationId xmlns:p14="http://schemas.microsoft.com/office/powerpoint/2010/main" xmlns="" val="20391777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969A5F35-A5DB-473C-BD0C-EC6F20700001}" type="datetime1">
              <a:rPr lang="en-US" smtClean="0"/>
              <a:pPr/>
              <a:t>8/31/2018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dirty="0"/>
          </a:p>
        </p:txBody>
      </p:sp>
    </p:spTree>
    <p:extLst>
      <p:ext uri="{BB962C8B-B14F-4D97-AF65-F5344CB8AC3E}">
        <p14:creationId xmlns:p14="http://schemas.microsoft.com/office/powerpoint/2010/main" xmlns="" val="1784135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5D17D950-2AD7-4CE3-AEE5-388C93D1A94F}" type="datetime1">
              <a:rPr lang="en-US" smtClean="0"/>
              <a:pPr/>
              <a:t>8/31/2018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dirty="0"/>
          </a:p>
        </p:txBody>
      </p:sp>
    </p:spTree>
    <p:extLst>
      <p:ext uri="{BB962C8B-B14F-4D97-AF65-F5344CB8AC3E}">
        <p14:creationId xmlns:p14="http://schemas.microsoft.com/office/powerpoint/2010/main" xmlns="" val="2410193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C7FDC79-8093-41D2-991A-1F62DD588E59}" type="datetime1">
              <a:rPr lang="en-US" smtClean="0"/>
              <a:pPr/>
              <a:t>8/31/2018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91274623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C6F4EA7-C3E1-47FA-824B-C7838B188776}" type="datetime1">
              <a:rPr lang="en-US" smtClean="0"/>
              <a:pPr/>
              <a:t>8/31/2018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37736515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DDB8295-07B0-4510-A679-755E13DCDCA4}" type="datetime1">
              <a:rPr lang="en-US" smtClean="0"/>
              <a:pPr/>
              <a:t>8/31/2018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2905508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438FF68-279F-48AE-8E65-CAD9AA092B92}" type="datetime1">
              <a:rPr lang="en-US" smtClean="0"/>
              <a:pPr/>
              <a:t>8/31/2018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287124222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2854FEF-A292-4CB9-9BEF-0AF68A10A084}" type="datetime1">
              <a:rPr lang="en-US" smtClean="0"/>
              <a:pPr/>
              <a:t>8/31/2018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79471817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AD3C714-5B80-4E16-8EC0-AB1DA0FC0BAD}" type="datetime1">
              <a:rPr lang="en-US" smtClean="0"/>
              <a:pPr/>
              <a:t>8/31/2018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72124351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42D28AE-7BF2-44C9-A4B9-0D44D7CFF19B}" type="datetime1">
              <a:rPr lang="en-US" smtClean="0"/>
              <a:pPr>
                <a:defRPr/>
              </a:pPr>
              <a:t>8/31/2018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xmlns="" val="3272306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9B27D88-AAA6-4636-9DE7-78BCE3EB911E}" type="datetime1">
              <a:rPr lang="en-US" smtClean="0"/>
              <a:pPr/>
              <a:t>8/31/2018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57004633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41C6EFA-29AF-480D-8E69-432FF6585CF3}" type="datetime1">
              <a:rPr lang="en-US" smtClean="0"/>
              <a:pPr/>
              <a:t>8/31/2018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232667463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03D1FD1-428D-4125-BE63-F5D9B558B86A}" type="datetime1">
              <a:rPr lang="en-US" smtClean="0"/>
              <a:pPr/>
              <a:t>8/31/2018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253671239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E120A8E-E05A-40DF-BD2F-56189E6973A2}" type="datetime1">
              <a:rPr lang="en-US" smtClean="0"/>
              <a:pPr/>
              <a:t>8/31/2018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253656858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618FCE9-EDA5-4626-BE12-5FA0E9A0B8CA}" type="datetime1">
              <a:rPr lang="en-US" smtClean="0"/>
              <a:pPr/>
              <a:t>8/31/2018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11702150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671431C-B756-4297-BFE7-0D8673CD67C5}" type="datetime1">
              <a:rPr lang="en-US" smtClean="0"/>
              <a:pPr>
                <a:defRPr/>
              </a:pPr>
              <a:t>8/31/2018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xmlns="" val="3359639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D1EC330-C1D3-4855-B4DF-98A0EAF745AC}" type="datetime1">
              <a:rPr lang="en-US" smtClean="0"/>
              <a:pPr>
                <a:defRPr/>
              </a:pPr>
              <a:t>8/31/2018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xmlns="" val="2558174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A97C55-B3A8-4EA6-8059-BB4CF5D1BDD8}" type="datetime1">
              <a:rPr lang="en-US" smtClean="0"/>
              <a:pPr>
                <a:defRPr/>
              </a:pPr>
              <a:t>8/31/2018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xmlns="" val="2952523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939A72-1F38-40E3-8383-5C5A053600BE}" type="datetime1">
              <a:rPr lang="en-US" smtClean="0"/>
              <a:pPr>
                <a:defRPr/>
              </a:pPr>
              <a:t>8/31/2018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xmlns="" val="2121046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D03915-1AE2-4678-A0C4-E15DF60DCA5E}" type="datetime1">
              <a:rPr lang="en-US" smtClean="0"/>
              <a:pPr>
                <a:defRPr/>
              </a:pPr>
              <a:t>8/31/2018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xmlns="" val="319044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E4508107-1F65-4E06-BA80-642B701AA3AF}" type="datetime1">
              <a:rPr lang="en-US" smtClean="0"/>
              <a:pPr defTabSz="457200" fontAlgn="base">
                <a:spcBef>
                  <a:spcPct val="0"/>
                </a:spcBef>
                <a:spcAft>
                  <a:spcPct val="0"/>
                </a:spcAft>
                <a:defRPr/>
              </a:pPr>
              <a:t>8/31/2018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575731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66EB0342-8D58-4604-ADF2-47040EDC186D}" type="datetime1">
              <a:rPr lang="en-US" smtClean="0">
                <a:ea typeface="ＭＳ Ｐゴシック" pitchFamily="-111" charset="-128"/>
              </a:rPr>
              <a:pPr defTabSz="457200" fontAlgn="base">
                <a:spcBef>
                  <a:spcPct val="0"/>
                </a:spcBef>
                <a:spcAft>
                  <a:spcPct val="0"/>
                </a:spcAft>
              </a:pPr>
              <a:t>8/31/2018</a:t>
            </a:fld>
            <a:endParaRPr lang="en-US" smtClean="0">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smtClean="0">
              <a:ea typeface="ＭＳ Ｐゴシック" pitchFamily="-111" charset="-128"/>
            </a:endParaRPr>
          </a:p>
        </p:txBody>
      </p:sp>
    </p:spTree>
    <p:extLst>
      <p:ext uri="{BB962C8B-B14F-4D97-AF65-F5344CB8AC3E}">
        <p14:creationId xmlns:p14="http://schemas.microsoft.com/office/powerpoint/2010/main" xmlns="" val="31468166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A2E44E17-DB5C-42B1-BE32-0B87142031C9}" type="datetime1">
              <a:rPr lang="en-US" smtClean="0">
                <a:ea typeface="ＭＳ Ｐゴシック" pitchFamily="-111" charset="-128"/>
              </a:rPr>
              <a:pPr defTabSz="457200" fontAlgn="base">
                <a:spcBef>
                  <a:spcPct val="0"/>
                </a:spcBef>
                <a:spcAft>
                  <a:spcPct val="0"/>
                </a:spcAft>
              </a:pPr>
              <a:t>8/31/2018</a:t>
            </a:fld>
            <a:endParaRPr lang="en-US" dirty="0" smtClean="0">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dirty="0">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dirty="0" smtClean="0">
              <a:ea typeface="ＭＳ Ｐゴシック" pitchFamily="-111" charset="-128"/>
            </a:endParaRPr>
          </a:p>
        </p:txBody>
      </p:sp>
    </p:spTree>
    <p:extLst>
      <p:ext uri="{BB962C8B-B14F-4D97-AF65-F5344CB8AC3E}">
        <p14:creationId xmlns:p14="http://schemas.microsoft.com/office/powerpoint/2010/main" xmlns="" val="10806718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fld id="{68E65D9D-9052-472F-8E83-66800F8E22B8}" type="datetime1">
              <a:rPr lang="en-US" smtClean="0"/>
              <a:pPr/>
              <a:t>8/31/2018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577984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35.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New_Powerpoint presentation-0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289" y="116632"/>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itle 16"/>
          <p:cNvSpPr txBox="1">
            <a:spLocks/>
          </p:cNvSpPr>
          <p:nvPr/>
        </p:nvSpPr>
        <p:spPr bwMode="auto">
          <a:xfrm>
            <a:off x="786947" y="1318149"/>
            <a:ext cx="7538343" cy="1152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fontAlgn="base">
              <a:spcBef>
                <a:spcPct val="0"/>
              </a:spcBef>
              <a:spcAft>
                <a:spcPct val="0"/>
              </a:spcAft>
            </a:pPr>
            <a:r>
              <a:rPr lang="en-ZA" sz="2800" b="1" dirty="0" smtClean="0">
                <a:solidFill>
                  <a:srgbClr val="663300"/>
                </a:solidFill>
                <a:latin typeface="+mn-lt"/>
                <a:ea typeface="+mn-ea"/>
              </a:rPr>
              <a:t>4</a:t>
            </a:r>
            <a:r>
              <a:rPr lang="en-ZA" sz="2800" b="1" baseline="30000" dirty="0" smtClean="0">
                <a:solidFill>
                  <a:srgbClr val="663300"/>
                </a:solidFill>
                <a:latin typeface="+mn-lt"/>
                <a:ea typeface="+mn-ea"/>
              </a:rPr>
              <a:t>TH</a:t>
            </a:r>
            <a:r>
              <a:rPr lang="en-ZA" sz="2800" b="1" dirty="0" smtClean="0">
                <a:solidFill>
                  <a:srgbClr val="663300"/>
                </a:solidFill>
                <a:latin typeface="+mn-lt"/>
                <a:ea typeface="+mn-ea"/>
              </a:rPr>
              <a:t>  QUARTER APP </a:t>
            </a:r>
            <a:r>
              <a:rPr lang="en-ZA" sz="2800" b="1" dirty="0">
                <a:solidFill>
                  <a:srgbClr val="663300"/>
                </a:solidFill>
                <a:latin typeface="+mn-lt"/>
                <a:ea typeface="+mn-ea"/>
              </a:rPr>
              <a:t>Report </a:t>
            </a:r>
          </a:p>
          <a:p>
            <a:pPr algn="ctr" fontAlgn="base">
              <a:spcBef>
                <a:spcPct val="0"/>
              </a:spcBef>
              <a:spcAft>
                <a:spcPct val="0"/>
              </a:spcAft>
            </a:pPr>
            <a:r>
              <a:rPr lang="en-ZA" sz="2800" b="1" dirty="0" smtClean="0">
                <a:solidFill>
                  <a:schemeClr val="tx2">
                    <a:lumMod val="75000"/>
                  </a:schemeClr>
                </a:solidFill>
                <a:latin typeface="+mn-lt"/>
                <a:ea typeface="+mn-ea"/>
              </a:rPr>
              <a:t>(Audited Performance </a:t>
            </a:r>
            <a:r>
              <a:rPr lang="en-ZA" sz="2800" b="1" dirty="0">
                <a:solidFill>
                  <a:schemeClr val="tx2">
                    <a:lumMod val="75000"/>
                  </a:schemeClr>
                </a:solidFill>
                <a:latin typeface="+mn-lt"/>
                <a:ea typeface="+mn-ea"/>
              </a:rPr>
              <a:t>Information)</a:t>
            </a:r>
          </a:p>
          <a:p>
            <a:pPr algn="ctr" fontAlgn="base">
              <a:spcBef>
                <a:spcPct val="0"/>
              </a:spcBef>
              <a:spcAft>
                <a:spcPct val="0"/>
              </a:spcAft>
            </a:pPr>
            <a:r>
              <a:rPr lang="en-ZA" sz="2800" b="1" dirty="0">
                <a:solidFill>
                  <a:srgbClr val="663300"/>
                </a:solidFill>
                <a:latin typeface="+mn-lt"/>
                <a:ea typeface="+mn-ea"/>
              </a:rPr>
              <a:t>for the Financial Year </a:t>
            </a:r>
            <a:r>
              <a:rPr lang="en-ZA" sz="2800" b="1" dirty="0" smtClean="0">
                <a:solidFill>
                  <a:srgbClr val="663300"/>
                </a:solidFill>
                <a:latin typeface="+mn-lt"/>
                <a:ea typeface="+mn-ea"/>
              </a:rPr>
              <a:t>2017/18</a:t>
            </a:r>
            <a:endParaRPr lang="en-ZA" sz="2800" b="1" dirty="0">
              <a:solidFill>
                <a:srgbClr val="663300"/>
              </a:solidFill>
              <a:latin typeface="+mn-lt"/>
              <a:ea typeface="+mn-ea"/>
            </a:endParaRPr>
          </a:p>
        </p:txBody>
      </p:sp>
      <p:sp>
        <p:nvSpPr>
          <p:cNvPr id="13316" name="Subtitle 17"/>
          <p:cNvSpPr txBox="1">
            <a:spLocks/>
          </p:cNvSpPr>
          <p:nvPr/>
        </p:nvSpPr>
        <p:spPr bwMode="auto">
          <a:xfrm>
            <a:off x="251520" y="2852936"/>
            <a:ext cx="13747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defTabSz="457200" eaLnBrk="1" fontAlgn="base" hangingPunct="1">
              <a:spcBef>
                <a:spcPct val="20000"/>
              </a:spcBef>
              <a:spcAft>
                <a:spcPct val="0"/>
              </a:spcAft>
              <a:buFont typeface="Arial" charset="0"/>
              <a:buNone/>
            </a:pPr>
            <a:r>
              <a:rPr lang="en-US" sz="1800" b="1" smtClean="0">
                <a:solidFill>
                  <a:srgbClr val="404040"/>
                </a:solidFill>
                <a:latin typeface="Arial Bold" pitchFamily="-111" charset="0"/>
                <a:cs typeface="Arial Bold" pitchFamily="-111" charset="0"/>
              </a:rPr>
              <a:t>2018.08.29</a:t>
            </a:r>
            <a:endParaRPr lang="en-US" sz="1800" b="1" dirty="0" smtClean="0">
              <a:solidFill>
                <a:srgbClr val="404040"/>
              </a:solidFill>
              <a:latin typeface="Arial Bold" pitchFamily="-111" charset="0"/>
              <a:cs typeface="Arial Bold" pitchFamily="-111" charset="0"/>
            </a:endParaRPr>
          </a:p>
        </p:txBody>
      </p:sp>
      <p:pic>
        <p:nvPicPr>
          <p:cNvPr id="5"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25081" y="6099175"/>
            <a:ext cx="1493837" cy="758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16825" y="6099176"/>
            <a:ext cx="1250950"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626294" y="620688"/>
            <a:ext cx="6834137" cy="523220"/>
          </a:xfrm>
          <a:prstGeom prst="rect">
            <a:avLst/>
          </a:prstGeom>
          <a:noFill/>
        </p:spPr>
        <p:txBody>
          <a:bodyPr wrap="square" rtlCol="0">
            <a:spAutoFit/>
          </a:bodyPr>
          <a:lstStyle/>
          <a:p>
            <a:pPr algn="ctr"/>
            <a:r>
              <a:rPr lang="en-ZA" sz="2800" b="1" dirty="0" smtClean="0">
                <a:solidFill>
                  <a:schemeClr val="bg1"/>
                </a:solidFill>
              </a:rPr>
              <a:t>UNEMPLOYMENT  INSURANCE FUND</a:t>
            </a:r>
            <a:endParaRPr lang="en-ZA" sz="2800" b="1" dirty="0">
              <a:solidFill>
                <a:schemeClr val="bg1"/>
              </a:solidFill>
            </a:endParaRPr>
          </a:p>
        </p:txBody>
      </p:sp>
      <p:sp>
        <p:nvSpPr>
          <p:cNvPr id="8"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a:t>
            </a:r>
            <a:endParaRPr lang="en-ZA" sz="1200" dirty="0">
              <a:solidFill>
                <a:prstClr val="black"/>
              </a:solidFill>
            </a:endParaRPr>
          </a:p>
        </p:txBody>
      </p:sp>
    </p:spTree>
    <p:extLst>
      <p:ext uri="{BB962C8B-B14F-4D97-AF65-F5344CB8AC3E}">
        <p14:creationId xmlns:p14="http://schemas.microsoft.com/office/powerpoint/2010/main" xmlns="" val="2891077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AUDIT OBJECTIVES AND SCOPE</a:t>
            </a:r>
            <a:endParaRPr lang="en-ZA" sz="2400" b="1" dirty="0"/>
          </a:p>
        </p:txBody>
      </p:sp>
      <p:sp>
        <p:nvSpPr>
          <p:cNvPr id="3" name="Content Placeholder 2"/>
          <p:cNvSpPr>
            <a:spLocks noGrp="1"/>
          </p:cNvSpPr>
          <p:nvPr>
            <p:ph idx="1"/>
          </p:nvPr>
        </p:nvSpPr>
        <p:spPr/>
        <p:txBody>
          <a:bodyPr/>
          <a:lstStyle/>
          <a:p>
            <a:pPr marL="0" indent="0" algn="ctr">
              <a:buNone/>
            </a:pPr>
            <a:r>
              <a:rPr lang="en-ZA" sz="1400" b="1" u="sng" dirty="0" smtClean="0"/>
              <a:t>PERFORMANCE INFORMATION QUARTER 4</a:t>
            </a:r>
          </a:p>
          <a:p>
            <a:pPr marL="0" indent="0">
              <a:buNone/>
            </a:pPr>
            <a:r>
              <a:rPr lang="en-ZA" sz="1400" b="1" u="sng" dirty="0" smtClean="0"/>
              <a:t>AUDIT OBJECTIVES</a:t>
            </a:r>
          </a:p>
          <a:p>
            <a:pPr marL="0" indent="0">
              <a:buNone/>
            </a:pPr>
            <a:endParaRPr lang="en-ZA" sz="1400" b="1" u="sng" dirty="0" smtClean="0"/>
          </a:p>
          <a:p>
            <a:pPr marL="0" indent="0" algn="just">
              <a:lnSpc>
                <a:spcPct val="115000"/>
              </a:lnSpc>
              <a:spcAft>
                <a:spcPts val="0"/>
              </a:spcAft>
              <a:buNone/>
            </a:pPr>
            <a:r>
              <a:rPr lang="en-GB" sz="1400" dirty="0">
                <a:ea typeface="Times New Roman"/>
                <a:cs typeface="Arial" panose="020B0604020202020204" pitchFamily="34" charset="0"/>
              </a:rPr>
              <a:t>The objective is to evaluate the adequacy and effectiveness of the control activities relating to the validity, reliability and integrity of information in the Performance Information process</a:t>
            </a:r>
            <a:r>
              <a:rPr lang="en-GB" sz="1400" dirty="0" smtClean="0">
                <a:ea typeface="Times New Roman"/>
                <a:cs typeface="Arial" panose="020B0604020202020204" pitchFamily="34" charset="0"/>
              </a:rPr>
              <a:t>.</a:t>
            </a:r>
          </a:p>
          <a:p>
            <a:pPr marL="0" indent="0" algn="just">
              <a:lnSpc>
                <a:spcPct val="115000"/>
              </a:lnSpc>
              <a:spcAft>
                <a:spcPts val="0"/>
              </a:spcAft>
              <a:buNone/>
            </a:pPr>
            <a:endParaRPr lang="en-GB" sz="1400" dirty="0">
              <a:ea typeface="Times New Roman"/>
              <a:cs typeface="Arial" panose="020B0604020202020204" pitchFamily="34" charset="0"/>
            </a:endParaRPr>
          </a:p>
          <a:p>
            <a:pPr marL="0" indent="0">
              <a:lnSpc>
                <a:spcPct val="115000"/>
              </a:lnSpc>
              <a:buNone/>
            </a:pPr>
            <a:r>
              <a:rPr lang="en-GB" sz="1400" b="1" u="sng" dirty="0"/>
              <a:t>AUDIT </a:t>
            </a:r>
            <a:r>
              <a:rPr lang="en-GB" sz="1400" b="1" u="sng" dirty="0" smtClean="0"/>
              <a:t>SCOPE</a:t>
            </a:r>
          </a:p>
          <a:p>
            <a:pPr marL="0" indent="0">
              <a:lnSpc>
                <a:spcPct val="115000"/>
              </a:lnSpc>
              <a:buNone/>
            </a:pPr>
            <a:endParaRPr lang="en-GB" sz="1400" b="1" u="sng" dirty="0"/>
          </a:p>
          <a:p>
            <a:pPr marL="0" indent="0" algn="just">
              <a:lnSpc>
                <a:spcPct val="115000"/>
              </a:lnSpc>
              <a:spcAft>
                <a:spcPts val="0"/>
              </a:spcAft>
              <a:buNone/>
            </a:pPr>
            <a:r>
              <a:rPr lang="en-GB" sz="1400" dirty="0">
                <a:ea typeface="Times New Roman"/>
                <a:cs typeface="Times New Roman"/>
              </a:rPr>
              <a:t>The audit scope covers the period of </a:t>
            </a:r>
            <a:r>
              <a:rPr lang="en-GB" sz="1400" b="1" dirty="0">
                <a:ea typeface="Times New Roman"/>
                <a:cs typeface="Times New Roman"/>
              </a:rPr>
              <a:t>01 January 2018 - 31 March 2018</a:t>
            </a:r>
            <a:r>
              <a:rPr lang="en-GB" sz="1400" dirty="0">
                <a:ea typeface="Times New Roman"/>
                <a:cs typeface="Times New Roman"/>
              </a:rPr>
              <a:t>; and will evaluate the adequacy and effectiveness of control environment encompassing the following</a:t>
            </a:r>
            <a:r>
              <a:rPr lang="en-GB" sz="1400" dirty="0" smtClean="0">
                <a:ea typeface="Times New Roman"/>
                <a:cs typeface="Times New Roman"/>
              </a:rPr>
              <a:t>:</a:t>
            </a:r>
          </a:p>
          <a:p>
            <a:pPr lvl="0" algn="just">
              <a:lnSpc>
                <a:spcPct val="115000"/>
              </a:lnSpc>
              <a:spcAft>
                <a:spcPts val="0"/>
              </a:spcAft>
              <a:buFont typeface="Symbol"/>
              <a:buChar char=""/>
              <a:tabLst>
                <a:tab pos="742950" algn="l"/>
              </a:tabLst>
            </a:pPr>
            <a:r>
              <a:rPr lang="en-US" sz="1400" dirty="0">
                <a:ea typeface="Times New Roman"/>
                <a:cs typeface="Times New Roman"/>
              </a:rPr>
              <a:t>Evaluation of implementation of management action plans of the performance information report Q3</a:t>
            </a:r>
            <a:r>
              <a:rPr lang="en-US" sz="1400" dirty="0" smtClean="0">
                <a:ea typeface="Times New Roman"/>
                <a:cs typeface="Times New Roman"/>
              </a:rPr>
              <a:t>;</a:t>
            </a:r>
          </a:p>
          <a:p>
            <a:pPr lvl="0" algn="just">
              <a:lnSpc>
                <a:spcPct val="115000"/>
              </a:lnSpc>
              <a:spcAft>
                <a:spcPts val="0"/>
              </a:spcAft>
              <a:buFont typeface="Symbol"/>
              <a:buChar char=""/>
              <a:tabLst>
                <a:tab pos="742950" algn="l"/>
              </a:tabLst>
            </a:pPr>
            <a:r>
              <a:rPr lang="en-US" sz="1400" dirty="0">
                <a:ea typeface="Times New Roman"/>
                <a:cs typeface="Times New Roman"/>
              </a:rPr>
              <a:t>Evaluation of Monitoring and Evaluation analysis report </a:t>
            </a:r>
            <a:r>
              <a:rPr lang="en-US" sz="1400" dirty="0" smtClean="0">
                <a:ea typeface="Times New Roman"/>
                <a:cs typeface="Times New Roman"/>
              </a:rPr>
              <a:t>Q4;</a:t>
            </a:r>
          </a:p>
          <a:p>
            <a:pPr lvl="0" algn="just">
              <a:lnSpc>
                <a:spcPct val="115000"/>
              </a:lnSpc>
              <a:spcAft>
                <a:spcPts val="0"/>
              </a:spcAft>
              <a:buFont typeface="Symbol"/>
              <a:buChar char=""/>
              <a:tabLst>
                <a:tab pos="742950" algn="l"/>
              </a:tabLst>
            </a:pPr>
            <a:r>
              <a:rPr lang="en-GB" sz="1400" dirty="0" smtClean="0">
                <a:ea typeface="Calibri"/>
                <a:cs typeface="Times New Roman"/>
              </a:rPr>
              <a:t>Validity of information;</a:t>
            </a:r>
          </a:p>
          <a:p>
            <a:pPr lvl="0" algn="just">
              <a:lnSpc>
                <a:spcPct val="115000"/>
              </a:lnSpc>
              <a:spcAft>
                <a:spcPts val="0"/>
              </a:spcAft>
              <a:buFont typeface="Symbol"/>
              <a:buChar char=""/>
              <a:tabLst>
                <a:tab pos="742950" algn="l"/>
              </a:tabLst>
            </a:pPr>
            <a:r>
              <a:rPr lang="en-US" sz="1400" dirty="0">
                <a:ea typeface="Times New Roman"/>
                <a:cs typeface="Times New Roman"/>
              </a:rPr>
              <a:t>Reliability of information; and</a:t>
            </a:r>
            <a:endParaRPr lang="en-ZA" sz="1400" dirty="0">
              <a:ea typeface="Calibri"/>
              <a:cs typeface="Times New Roman"/>
            </a:endParaRPr>
          </a:p>
          <a:p>
            <a:pPr lvl="0" algn="just">
              <a:lnSpc>
                <a:spcPct val="115000"/>
              </a:lnSpc>
              <a:spcAft>
                <a:spcPts val="0"/>
              </a:spcAft>
              <a:buFont typeface="Symbol"/>
              <a:buChar char=""/>
              <a:tabLst>
                <a:tab pos="742950" algn="l"/>
              </a:tabLst>
            </a:pPr>
            <a:r>
              <a:rPr lang="en-US" sz="1400" dirty="0">
                <a:ea typeface="Times New Roman"/>
                <a:cs typeface="Times New Roman"/>
              </a:rPr>
              <a:t>Accuracy of information.</a:t>
            </a:r>
            <a:endParaRPr lang="en-ZA" sz="1400" dirty="0">
              <a:ea typeface="Calibri"/>
              <a:cs typeface="Times New Roman"/>
            </a:endParaRPr>
          </a:p>
          <a:p>
            <a:pPr marL="0" indent="0" algn="just">
              <a:lnSpc>
                <a:spcPct val="115000"/>
              </a:lnSpc>
              <a:spcAft>
                <a:spcPts val="0"/>
              </a:spcAft>
              <a:buNone/>
            </a:pPr>
            <a:endParaRPr lang="en-GB" sz="1600" dirty="0" smtClean="0">
              <a:latin typeface="Arial"/>
              <a:ea typeface="Calibri"/>
              <a:cs typeface="Times New Roman"/>
            </a:endParaRPr>
          </a:p>
          <a:p>
            <a:pPr algn="just">
              <a:lnSpc>
                <a:spcPct val="115000"/>
              </a:lnSpc>
              <a:spcAft>
                <a:spcPts val="0"/>
              </a:spcAft>
              <a:buFont typeface="Arial" panose="020B0604020202020204" pitchFamily="34" charset="0"/>
              <a:buChar char="•"/>
            </a:pPr>
            <a:endParaRPr lang="en-GB" sz="1600" dirty="0" smtClean="0">
              <a:latin typeface="Arial"/>
              <a:ea typeface="Calibri"/>
              <a:cs typeface="Times New Roman"/>
            </a:endParaRPr>
          </a:p>
          <a:p>
            <a:pPr algn="just">
              <a:lnSpc>
                <a:spcPct val="115000"/>
              </a:lnSpc>
              <a:spcAft>
                <a:spcPts val="0"/>
              </a:spcAft>
              <a:buFont typeface="Arial" panose="020B0604020202020204" pitchFamily="34" charset="0"/>
              <a:buChar char="•"/>
            </a:pPr>
            <a:endParaRPr lang="en-ZA" sz="1600" dirty="0">
              <a:ea typeface="Calibri"/>
              <a:cs typeface="Times New Roman"/>
            </a:endParaRPr>
          </a:p>
          <a:p>
            <a:pPr marL="0" indent="0" algn="just">
              <a:lnSpc>
                <a:spcPct val="115000"/>
              </a:lnSpc>
              <a:spcAft>
                <a:spcPts val="0"/>
              </a:spcAft>
              <a:buNone/>
            </a:pPr>
            <a:endParaRPr lang="en-GB" sz="2200" b="1" u="sng" dirty="0" smtClean="0">
              <a:ea typeface="Times New Roman"/>
              <a:cs typeface="Times New Roman"/>
            </a:endParaRPr>
          </a:p>
          <a:p>
            <a:pPr marL="0" indent="0" algn="just">
              <a:lnSpc>
                <a:spcPct val="115000"/>
              </a:lnSpc>
              <a:spcAft>
                <a:spcPts val="0"/>
              </a:spcAft>
              <a:buNone/>
            </a:pPr>
            <a:endParaRPr lang="en-ZA" sz="1600" dirty="0">
              <a:ea typeface="Calibri"/>
              <a:cs typeface="Times New Roman"/>
            </a:endParaRPr>
          </a:p>
          <a:p>
            <a:pPr marL="0" indent="0">
              <a:buNone/>
            </a:pPr>
            <a:endParaRPr lang="en-ZA" sz="2200" dirty="0"/>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10</a:t>
            </a:fld>
            <a:endParaRPr lang="en-US" dirty="0"/>
          </a:p>
        </p:txBody>
      </p:sp>
      <p:sp>
        <p:nvSpPr>
          <p:cNvPr id="5"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10</a:t>
            </a:r>
            <a:endParaRPr lang="en-ZA" sz="1200" dirty="0">
              <a:solidFill>
                <a:prstClr val="black"/>
              </a:solidFill>
            </a:endParaRPr>
          </a:p>
        </p:txBody>
      </p:sp>
    </p:spTree>
    <p:extLst>
      <p:ext uri="{BB962C8B-B14F-4D97-AF65-F5344CB8AC3E}">
        <p14:creationId xmlns:p14="http://schemas.microsoft.com/office/powerpoint/2010/main" xmlns="" val="1656864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1800" b="1" dirty="0" smtClean="0"/>
              <a:t>TOTAL INDICATORS</a:t>
            </a:r>
            <a:endParaRPr lang="en-ZA" sz="1800" b="1" dirty="0"/>
          </a:p>
        </p:txBody>
      </p:sp>
      <p:sp>
        <p:nvSpPr>
          <p:cNvPr id="3" name="Content Placeholder 2"/>
          <p:cNvSpPr>
            <a:spLocks noGrp="1"/>
          </p:cNvSpPr>
          <p:nvPr>
            <p:ph idx="1"/>
          </p:nvPr>
        </p:nvSpPr>
        <p:spPr/>
        <p:txBody>
          <a:bodyPr/>
          <a:lstStyle/>
          <a:p>
            <a:pPr marL="0" indent="0" algn="just">
              <a:spcAft>
                <a:spcPts val="0"/>
              </a:spcAft>
              <a:buNone/>
              <a:tabLst>
                <a:tab pos="180340" algn="l"/>
              </a:tabLst>
            </a:pPr>
            <a:r>
              <a:rPr lang="en-US" sz="1400" dirty="0">
                <a:ea typeface="Times New Roman"/>
              </a:rPr>
              <a:t>As per our Annual performance Plan 2017/2018, there are twelve (12) performance indicators and targets</a:t>
            </a:r>
            <a:r>
              <a:rPr lang="en-US" sz="1400" dirty="0" smtClean="0">
                <a:ea typeface="Times New Roman"/>
              </a:rPr>
              <a:t>.</a:t>
            </a:r>
            <a:endParaRPr lang="en-ZA" sz="1400" b="1" u="sng" dirty="0" smtClean="0"/>
          </a:p>
          <a:p>
            <a:pPr marL="0" indent="0" algn="just">
              <a:lnSpc>
                <a:spcPct val="115000"/>
              </a:lnSpc>
              <a:spcAft>
                <a:spcPts val="0"/>
              </a:spcAft>
              <a:buNone/>
              <a:tabLst>
                <a:tab pos="457200" algn="l"/>
              </a:tabLst>
            </a:pPr>
            <a:endParaRPr lang="en-ZA" sz="1400" b="1" dirty="0" smtClean="0">
              <a:ea typeface="Calibri"/>
              <a:cs typeface="Times New Roman"/>
            </a:endParaRPr>
          </a:p>
          <a:p>
            <a:pPr marL="0" indent="0" algn="just">
              <a:lnSpc>
                <a:spcPct val="115000"/>
              </a:lnSpc>
              <a:spcAft>
                <a:spcPts val="0"/>
              </a:spcAft>
              <a:buNone/>
              <a:tabLst>
                <a:tab pos="457200" algn="l"/>
              </a:tabLst>
            </a:pPr>
            <a:r>
              <a:rPr lang="en-ZA" sz="1400" b="1" dirty="0" smtClean="0">
                <a:ea typeface="Calibri"/>
                <a:cs typeface="Times New Roman"/>
              </a:rPr>
              <a:t>Management </a:t>
            </a:r>
            <a:r>
              <a:rPr lang="en-ZA" sz="1400" b="1" dirty="0">
                <a:ea typeface="Calibri"/>
                <a:cs typeface="Times New Roman"/>
              </a:rPr>
              <a:t>Assurance:</a:t>
            </a:r>
            <a:r>
              <a:rPr lang="en-ZA" sz="1400" dirty="0">
                <a:ea typeface="Calibri"/>
                <a:cs typeface="Times New Roman"/>
              </a:rPr>
              <a:t> </a:t>
            </a:r>
            <a:endParaRPr lang="en-ZA" sz="1400" dirty="0" smtClean="0">
              <a:ea typeface="Calibri"/>
              <a:cs typeface="Times New Roman"/>
            </a:endParaRPr>
          </a:p>
          <a:p>
            <a:pPr marL="0" indent="0" algn="just">
              <a:lnSpc>
                <a:spcPct val="115000"/>
              </a:lnSpc>
              <a:spcAft>
                <a:spcPts val="0"/>
              </a:spcAft>
              <a:buNone/>
              <a:tabLst>
                <a:tab pos="457200" algn="l"/>
              </a:tabLst>
            </a:pPr>
            <a:endParaRPr lang="en-ZA" sz="1400" dirty="0">
              <a:ea typeface="Calibri"/>
              <a:cs typeface="Times New Roman"/>
            </a:endParaRPr>
          </a:p>
          <a:p>
            <a:pPr lvl="0" algn="just">
              <a:spcAft>
                <a:spcPts val="0"/>
              </a:spcAft>
              <a:buFont typeface="Symbol"/>
              <a:buChar char=""/>
              <a:tabLst>
                <a:tab pos="180340" algn="l"/>
              </a:tabLst>
            </a:pPr>
            <a:r>
              <a:rPr lang="en-US" sz="1400" dirty="0">
                <a:ea typeface="Times New Roman"/>
              </a:rPr>
              <a:t>Management reported that seven (7) performance targets were achieved and five (5) performance targets were not achieved.</a:t>
            </a:r>
            <a:endParaRPr lang="en-ZA" sz="1400" dirty="0">
              <a:ea typeface="Times New Roman"/>
            </a:endParaRPr>
          </a:p>
          <a:p>
            <a:pPr lvl="0" algn="just">
              <a:spcAft>
                <a:spcPts val="0"/>
              </a:spcAft>
              <a:buFont typeface="Symbol"/>
              <a:buChar char=""/>
              <a:tabLst>
                <a:tab pos="742950" algn="l"/>
              </a:tabLst>
            </a:pPr>
            <a:r>
              <a:rPr lang="en-ZA" sz="1400" dirty="0">
                <a:ea typeface="Times New Roman"/>
              </a:rPr>
              <a:t>Percentage achieved 58%</a:t>
            </a:r>
          </a:p>
          <a:p>
            <a:pPr marL="114300" indent="0" algn="just">
              <a:spcAft>
                <a:spcPts val="0"/>
              </a:spcAft>
              <a:buNone/>
              <a:tabLst>
                <a:tab pos="742950" algn="l"/>
              </a:tabLst>
            </a:pPr>
            <a:endParaRPr lang="en-ZA" sz="1400" dirty="0">
              <a:ea typeface="Times New Roman"/>
            </a:endParaRPr>
          </a:p>
          <a:p>
            <a:pPr marL="0" indent="0" algn="just">
              <a:lnSpc>
                <a:spcPct val="115000"/>
              </a:lnSpc>
              <a:spcAft>
                <a:spcPts val="0"/>
              </a:spcAft>
              <a:buNone/>
              <a:tabLst>
                <a:tab pos="457200" algn="l"/>
              </a:tabLst>
            </a:pPr>
            <a:r>
              <a:rPr lang="en-ZA" sz="1400" b="1" dirty="0" smtClean="0">
                <a:ea typeface="Calibri"/>
                <a:cs typeface="Times New Roman"/>
              </a:rPr>
              <a:t>Internal </a:t>
            </a:r>
            <a:r>
              <a:rPr lang="en-ZA" sz="1400" b="1" dirty="0">
                <a:ea typeface="Calibri"/>
                <a:cs typeface="Times New Roman"/>
              </a:rPr>
              <a:t>Audit Assurance:</a:t>
            </a:r>
            <a:r>
              <a:rPr lang="en-ZA" sz="1400" dirty="0">
                <a:ea typeface="Calibri"/>
                <a:cs typeface="Times New Roman"/>
              </a:rPr>
              <a:t> </a:t>
            </a:r>
            <a:endParaRPr lang="en-ZA" sz="1400" dirty="0" smtClean="0">
              <a:ea typeface="Calibri"/>
              <a:cs typeface="Times New Roman"/>
            </a:endParaRPr>
          </a:p>
          <a:p>
            <a:pPr marL="0" indent="0" algn="just">
              <a:lnSpc>
                <a:spcPct val="115000"/>
              </a:lnSpc>
              <a:spcAft>
                <a:spcPts val="0"/>
              </a:spcAft>
              <a:buNone/>
              <a:tabLst>
                <a:tab pos="457200" algn="l"/>
              </a:tabLst>
            </a:pPr>
            <a:endParaRPr lang="en-ZA" sz="1400" dirty="0">
              <a:ea typeface="Calibri"/>
              <a:cs typeface="Times New Roman"/>
            </a:endParaRPr>
          </a:p>
          <a:p>
            <a:pPr lvl="0" algn="just">
              <a:spcAft>
                <a:spcPts val="0"/>
              </a:spcAft>
              <a:buFont typeface="Symbol"/>
              <a:buChar char=""/>
              <a:tabLst>
                <a:tab pos="742950" algn="l"/>
              </a:tabLst>
            </a:pPr>
            <a:r>
              <a:rPr lang="en-ZA" sz="1400" dirty="0">
                <a:ea typeface="Times New Roman"/>
              </a:rPr>
              <a:t>Internal Audit provided reasonable assurance that seven (7) performance targets were achieved and five (5) performance targets were not achieved.</a:t>
            </a:r>
          </a:p>
          <a:p>
            <a:pPr lvl="0" algn="just">
              <a:spcAft>
                <a:spcPts val="0"/>
              </a:spcAft>
              <a:buFont typeface="Symbol"/>
              <a:buChar char=""/>
              <a:tabLst>
                <a:tab pos="742950" algn="l"/>
              </a:tabLst>
            </a:pPr>
            <a:r>
              <a:rPr lang="en-US" sz="1400" dirty="0">
                <a:ea typeface="Times New Roman"/>
              </a:rPr>
              <a:t>Percentage achieved 58%</a:t>
            </a:r>
            <a:endParaRPr lang="en-ZA" sz="1400" dirty="0">
              <a:ea typeface="Times New Roman"/>
            </a:endParaRPr>
          </a:p>
          <a:p>
            <a:pPr marL="0" indent="0">
              <a:buNone/>
            </a:pPr>
            <a:endParaRPr lang="en-ZA" sz="1400" dirty="0" smtClean="0">
              <a:cs typeface="Arial" panose="020B0604020202020204" pitchFamily="34" charset="0"/>
            </a:endParaRPr>
          </a:p>
          <a:p>
            <a:pPr marL="0" indent="0">
              <a:buNone/>
            </a:pPr>
            <a:endParaRPr lang="en-ZA" sz="1600" dirty="0" smtClean="0">
              <a:latin typeface="Arial" panose="020B0604020202020204" pitchFamily="34" charset="0"/>
              <a:cs typeface="Arial" panose="020B0604020202020204" pitchFamily="34" charset="0"/>
            </a:endParaRPr>
          </a:p>
          <a:p>
            <a:pPr marL="0" indent="0" algn="just">
              <a:lnSpc>
                <a:spcPct val="115000"/>
              </a:lnSpc>
              <a:spcAft>
                <a:spcPts val="0"/>
              </a:spcAft>
              <a:buNone/>
            </a:pPr>
            <a:endParaRPr lang="en-GB" sz="1600" dirty="0" smtClean="0">
              <a:latin typeface="Arial"/>
              <a:ea typeface="Calibri"/>
              <a:cs typeface="Times New Roman"/>
            </a:endParaRPr>
          </a:p>
          <a:p>
            <a:pPr algn="just">
              <a:lnSpc>
                <a:spcPct val="115000"/>
              </a:lnSpc>
              <a:spcAft>
                <a:spcPts val="0"/>
              </a:spcAft>
              <a:buFont typeface="Arial" panose="020B0604020202020204" pitchFamily="34" charset="0"/>
              <a:buChar char="•"/>
            </a:pPr>
            <a:endParaRPr lang="en-GB" sz="1600" dirty="0" smtClean="0">
              <a:latin typeface="Arial"/>
              <a:ea typeface="Calibri"/>
              <a:cs typeface="Times New Roman"/>
            </a:endParaRPr>
          </a:p>
          <a:p>
            <a:pPr algn="just">
              <a:lnSpc>
                <a:spcPct val="115000"/>
              </a:lnSpc>
              <a:spcAft>
                <a:spcPts val="0"/>
              </a:spcAft>
              <a:buFont typeface="Arial" panose="020B0604020202020204" pitchFamily="34" charset="0"/>
              <a:buChar char="•"/>
            </a:pPr>
            <a:endParaRPr lang="en-ZA" sz="1600" dirty="0">
              <a:ea typeface="Calibri"/>
              <a:cs typeface="Times New Roman"/>
            </a:endParaRPr>
          </a:p>
          <a:p>
            <a:pPr marL="0" indent="0" algn="just">
              <a:lnSpc>
                <a:spcPct val="115000"/>
              </a:lnSpc>
              <a:spcAft>
                <a:spcPts val="0"/>
              </a:spcAft>
              <a:buNone/>
            </a:pPr>
            <a:endParaRPr lang="en-GB" sz="2200" b="1" u="sng" dirty="0" smtClean="0">
              <a:ea typeface="Times New Roman"/>
              <a:cs typeface="Times New Roman"/>
            </a:endParaRPr>
          </a:p>
          <a:p>
            <a:pPr marL="0" indent="0" algn="just">
              <a:lnSpc>
                <a:spcPct val="115000"/>
              </a:lnSpc>
              <a:spcAft>
                <a:spcPts val="0"/>
              </a:spcAft>
              <a:buNone/>
            </a:pPr>
            <a:endParaRPr lang="en-ZA" sz="1600" dirty="0">
              <a:ea typeface="Calibri"/>
              <a:cs typeface="Times New Roman"/>
            </a:endParaRPr>
          </a:p>
          <a:p>
            <a:pPr marL="0" indent="0">
              <a:buNone/>
            </a:pPr>
            <a:endParaRPr lang="en-ZA" sz="2200" dirty="0"/>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11</a:t>
            </a:fld>
            <a:endParaRPr lang="en-US" dirty="0"/>
          </a:p>
        </p:txBody>
      </p:sp>
      <p:sp>
        <p:nvSpPr>
          <p:cNvPr id="5"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11</a:t>
            </a:r>
            <a:endParaRPr lang="en-ZA" sz="1200" dirty="0">
              <a:solidFill>
                <a:prstClr val="black"/>
              </a:solidFill>
            </a:endParaRPr>
          </a:p>
        </p:txBody>
      </p:sp>
    </p:spTree>
    <p:extLst>
      <p:ext uri="{BB962C8B-B14F-4D97-AF65-F5344CB8AC3E}">
        <p14:creationId xmlns:p14="http://schemas.microsoft.com/office/powerpoint/2010/main" xmlns="" val="3945150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1" dirty="0" smtClean="0">
                <a:latin typeface="+mn-lt"/>
              </a:rPr>
              <a:t>INTERNAL AUDIT VALIDATION OF REPORTED PERFORMANCE</a:t>
            </a:r>
            <a:endParaRPr lang="en-ZA" sz="2000" b="1" dirty="0">
              <a:latin typeface="+mn-lt"/>
            </a:endParaRPr>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12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1737894534"/>
              </p:ext>
            </p:extLst>
          </p:nvPr>
        </p:nvGraphicFramePr>
        <p:xfrm>
          <a:off x="323528" y="1516222"/>
          <a:ext cx="8568952" cy="4860036"/>
        </p:xfrm>
        <a:graphic>
          <a:graphicData uri="http://schemas.openxmlformats.org/drawingml/2006/table">
            <a:tbl>
              <a:tblPr firstRow="1" firstCol="1" bandRow="1"/>
              <a:tblGrid>
                <a:gridCol w="432048">
                  <a:extLst>
                    <a:ext uri="{9D8B030D-6E8A-4147-A177-3AD203B41FA5}">
                      <a16:colId xmlns:a16="http://schemas.microsoft.com/office/drawing/2014/main" xmlns="" val="20000"/>
                    </a:ext>
                  </a:extLst>
                </a:gridCol>
                <a:gridCol w="2736304">
                  <a:extLst>
                    <a:ext uri="{9D8B030D-6E8A-4147-A177-3AD203B41FA5}">
                      <a16:colId xmlns:a16="http://schemas.microsoft.com/office/drawing/2014/main" xmlns="" val="20001"/>
                    </a:ext>
                  </a:extLst>
                </a:gridCol>
                <a:gridCol w="1152128">
                  <a:extLst>
                    <a:ext uri="{9D8B030D-6E8A-4147-A177-3AD203B41FA5}">
                      <a16:colId xmlns:a16="http://schemas.microsoft.com/office/drawing/2014/main" xmlns="" val="20002"/>
                    </a:ext>
                  </a:extLst>
                </a:gridCol>
                <a:gridCol w="1224136">
                  <a:extLst>
                    <a:ext uri="{9D8B030D-6E8A-4147-A177-3AD203B41FA5}">
                      <a16:colId xmlns:a16="http://schemas.microsoft.com/office/drawing/2014/main" xmlns="" val="20003"/>
                    </a:ext>
                  </a:extLst>
                </a:gridCol>
                <a:gridCol w="3024336">
                  <a:extLst>
                    <a:ext uri="{9D8B030D-6E8A-4147-A177-3AD203B41FA5}">
                      <a16:colId xmlns:a16="http://schemas.microsoft.com/office/drawing/2014/main" xmlns="" val="20004"/>
                    </a:ext>
                  </a:extLst>
                </a:gridCol>
              </a:tblGrid>
              <a:tr h="400610">
                <a:tc>
                  <a:txBody>
                    <a:bodyPr/>
                    <a:lstStyle/>
                    <a:p>
                      <a:pPr marL="457200">
                        <a:spcAft>
                          <a:spcPts val="0"/>
                        </a:spcAft>
                      </a:pPr>
                      <a:r>
                        <a:rPr lang="en-US" sz="900" b="1" dirty="0">
                          <a:solidFill>
                            <a:srgbClr val="000000"/>
                          </a:solidFill>
                          <a:effectLst/>
                          <a:latin typeface="Arial"/>
                          <a:ea typeface="Times New Roman"/>
                          <a:cs typeface="Times New Roman"/>
                        </a:rPr>
                        <a:t>No</a:t>
                      </a:r>
                      <a:endParaRPr lang="en-ZA" sz="900" dirty="0">
                        <a:effectLst/>
                        <a:latin typeface="Times New Roman"/>
                        <a:ea typeface="Times New Roman"/>
                        <a:cs typeface="Times New Roman"/>
                      </a:endParaRPr>
                    </a:p>
                  </a:txBody>
                  <a:tcPr marL="48092" marR="48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ZA" sz="1050" b="1" dirty="0">
                          <a:solidFill>
                            <a:srgbClr val="000000"/>
                          </a:solidFill>
                          <a:effectLst/>
                          <a:latin typeface="Arial"/>
                          <a:ea typeface="Times New Roman"/>
                          <a:cs typeface="Times New Roman"/>
                        </a:rPr>
                        <a:t>Performance Indicator</a:t>
                      </a:r>
                      <a:endParaRPr lang="en-ZA" sz="1050" dirty="0">
                        <a:effectLst/>
                        <a:latin typeface="Calibri"/>
                        <a:ea typeface="Calibri"/>
                        <a:cs typeface="Times New Roman"/>
                      </a:endParaRPr>
                    </a:p>
                  </a:txBody>
                  <a:tcPr marL="48092" marR="48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algn="ctr">
                        <a:spcAft>
                          <a:spcPts val="0"/>
                        </a:spcAft>
                        <a:tabLst>
                          <a:tab pos="0" algn="l"/>
                          <a:tab pos="179388" algn="l"/>
                        </a:tabLst>
                      </a:pPr>
                      <a:r>
                        <a:rPr lang="en-US" sz="1050" b="1" dirty="0">
                          <a:effectLst/>
                          <a:latin typeface="Arial"/>
                          <a:ea typeface="Times New Roman"/>
                          <a:cs typeface="Times New Roman"/>
                        </a:rPr>
                        <a:t>Status as per QPR 4</a:t>
                      </a:r>
                      <a:endParaRPr lang="en-ZA" sz="1050" dirty="0">
                        <a:effectLst/>
                        <a:latin typeface="Times New Roman"/>
                        <a:ea typeface="Times New Roman"/>
                        <a:cs typeface="Times New Roman"/>
                      </a:endParaRPr>
                    </a:p>
                  </a:txBody>
                  <a:tcPr marL="48092" marR="48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algn="ctr">
                        <a:spcAft>
                          <a:spcPts val="0"/>
                        </a:spcAft>
                        <a:tabLst>
                          <a:tab pos="180340" algn="l"/>
                        </a:tabLst>
                      </a:pPr>
                      <a:r>
                        <a:rPr lang="en-US" sz="1050" b="1" dirty="0">
                          <a:effectLst/>
                          <a:latin typeface="Arial"/>
                          <a:ea typeface="Times New Roman"/>
                          <a:cs typeface="Times New Roman"/>
                        </a:rPr>
                        <a:t>Status as per IA</a:t>
                      </a:r>
                      <a:endParaRPr lang="en-ZA" sz="1050" dirty="0">
                        <a:effectLst/>
                        <a:latin typeface="Times New Roman"/>
                        <a:ea typeface="Times New Roman"/>
                        <a:cs typeface="Times New Roman"/>
                      </a:endParaRPr>
                    </a:p>
                  </a:txBody>
                  <a:tcPr marL="48092" marR="48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algn="ctr">
                        <a:spcAft>
                          <a:spcPts val="0"/>
                        </a:spcAft>
                        <a:tabLst>
                          <a:tab pos="180340" algn="l"/>
                        </a:tabLst>
                      </a:pPr>
                      <a:r>
                        <a:rPr lang="en-US" sz="1050" b="1" dirty="0">
                          <a:effectLst/>
                          <a:latin typeface="Arial"/>
                          <a:ea typeface="Times New Roman"/>
                          <a:cs typeface="Times New Roman"/>
                        </a:rPr>
                        <a:t>Auditor’s Conclusion/ Comments</a:t>
                      </a:r>
                      <a:endParaRPr lang="en-ZA" sz="1050" dirty="0">
                        <a:effectLst/>
                        <a:latin typeface="Times New Roman"/>
                        <a:ea typeface="Times New Roman"/>
                        <a:cs typeface="Times New Roman"/>
                      </a:endParaRPr>
                    </a:p>
                  </a:txBody>
                  <a:tcPr marL="48092" marR="48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303450">
                <a:tc>
                  <a:txBody>
                    <a:bodyPr/>
                    <a:lstStyle/>
                    <a:p>
                      <a:pPr marL="342900" lvl="0" indent="-342900" algn="just">
                        <a:spcAft>
                          <a:spcPts val="0"/>
                        </a:spcAft>
                        <a:buFont typeface="+mj-lt"/>
                        <a:buAutoNum type="arabicPeriod"/>
                      </a:pPr>
                      <a:r>
                        <a:rPr lang="en-US" sz="1200" dirty="0">
                          <a:effectLst/>
                          <a:latin typeface="Arial"/>
                          <a:ea typeface="Times New Roman"/>
                          <a:cs typeface="Times New Roman"/>
                        </a:rPr>
                        <a:t> </a:t>
                      </a:r>
                      <a:endParaRPr lang="en-ZA" sz="1200" dirty="0">
                        <a:effectLst/>
                        <a:latin typeface="Times New Roman"/>
                        <a:ea typeface="Times New Roman"/>
                        <a:cs typeface="Times New Roman"/>
                      </a:endParaRPr>
                    </a:p>
                  </a:txBody>
                  <a:tcPr marL="48092" marR="48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effectLst/>
                          <a:latin typeface="+mn-lt"/>
                          <a:ea typeface="Times New Roman"/>
                          <a:cs typeface="Times New Roman"/>
                        </a:rPr>
                        <a:t>Percentage return on investment</a:t>
                      </a:r>
                      <a:endParaRPr lang="en-ZA" sz="1200" dirty="0">
                        <a:effectLst/>
                        <a:latin typeface="+mn-lt"/>
                        <a:ea typeface="Calibri"/>
                        <a:cs typeface="Times New Roman"/>
                      </a:endParaRPr>
                    </a:p>
                  </a:txBody>
                  <a:tcPr marL="48092" marR="48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200" dirty="0">
                          <a:effectLst/>
                          <a:latin typeface="+mn-lt"/>
                          <a:ea typeface="Times New Roman"/>
                          <a:cs typeface="Times New Roman"/>
                        </a:rPr>
                        <a:t> </a:t>
                      </a:r>
                      <a:endParaRPr lang="en-ZA" sz="1200" dirty="0">
                        <a:effectLst/>
                        <a:latin typeface="+mn-lt"/>
                        <a:ea typeface="Times New Roman"/>
                        <a:cs typeface="Times New Roman"/>
                      </a:endParaRPr>
                    </a:p>
                  </a:txBody>
                  <a:tcPr marL="48092" marR="48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200" dirty="0">
                          <a:effectLst/>
                          <a:latin typeface="+mn-lt"/>
                          <a:ea typeface="Times New Roman"/>
                          <a:cs typeface="Times New Roman"/>
                        </a:rPr>
                        <a:t> </a:t>
                      </a:r>
                      <a:endParaRPr lang="en-ZA" sz="1200" dirty="0">
                        <a:effectLst/>
                        <a:latin typeface="+mn-lt"/>
                        <a:ea typeface="Times New Roman"/>
                        <a:cs typeface="Times New Roman"/>
                      </a:endParaRPr>
                    </a:p>
                  </a:txBody>
                  <a:tcPr marL="48092" marR="48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indent="0" algn="l">
                        <a:spcAft>
                          <a:spcPts val="0"/>
                        </a:spcAft>
                        <a:tabLst>
                          <a:tab pos="180340" algn="l"/>
                        </a:tabLst>
                      </a:pPr>
                      <a:r>
                        <a:rPr lang="en-US" sz="1200" dirty="0" smtClean="0">
                          <a:effectLst/>
                          <a:latin typeface="+mn-lt"/>
                          <a:ea typeface="Times New Roman"/>
                          <a:cs typeface="Times New Roman"/>
                        </a:rPr>
                        <a:t>Satisfactory,</a:t>
                      </a:r>
                    </a:p>
                    <a:p>
                      <a:pPr marL="0" indent="0" algn="l">
                        <a:spcAft>
                          <a:spcPts val="0"/>
                        </a:spcAft>
                        <a:tabLst>
                          <a:tab pos="180340" algn="l"/>
                        </a:tabLst>
                      </a:pPr>
                      <a:r>
                        <a:rPr lang="en-US" sz="1200" dirty="0" smtClean="0">
                          <a:effectLst/>
                          <a:latin typeface="+mn-lt"/>
                          <a:ea typeface="Times New Roman"/>
                          <a:cs typeface="Times New Roman"/>
                        </a:rPr>
                        <a:t>Evidence </a:t>
                      </a:r>
                      <a:r>
                        <a:rPr lang="en-US" sz="1200" dirty="0">
                          <a:effectLst/>
                          <a:latin typeface="+mn-lt"/>
                          <a:ea typeface="Times New Roman"/>
                          <a:cs typeface="Times New Roman"/>
                        </a:rPr>
                        <a:t>was sufficient in line with TID.</a:t>
                      </a:r>
                      <a:endParaRPr lang="en-ZA" sz="1200" dirty="0">
                        <a:effectLst/>
                        <a:latin typeface="+mn-lt"/>
                        <a:ea typeface="Times New Roman"/>
                        <a:cs typeface="Times New Roman"/>
                      </a:endParaRPr>
                    </a:p>
                  </a:txBody>
                  <a:tcPr marL="48092" marR="48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574714">
                <a:tc>
                  <a:txBody>
                    <a:bodyPr/>
                    <a:lstStyle/>
                    <a:p>
                      <a:pPr marL="0" lvl="0" indent="0" algn="just">
                        <a:spcAft>
                          <a:spcPts val="0"/>
                        </a:spcAft>
                        <a:buFont typeface="+mj-lt"/>
                        <a:buNone/>
                      </a:pPr>
                      <a:r>
                        <a:rPr lang="en-US" sz="1200" dirty="0" smtClean="0">
                          <a:effectLst/>
                          <a:latin typeface="Arial"/>
                          <a:ea typeface="Times New Roman"/>
                          <a:cs typeface="Times New Roman"/>
                        </a:rPr>
                        <a:t>2</a:t>
                      </a:r>
                      <a:endParaRPr lang="en-ZA" sz="1200" dirty="0">
                        <a:effectLst/>
                        <a:latin typeface="Times New Roman"/>
                        <a:ea typeface="Times New Roman"/>
                        <a:cs typeface="Times New Roman"/>
                      </a:endParaRPr>
                    </a:p>
                  </a:txBody>
                  <a:tcPr marL="48092" marR="48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effectLst/>
                          <a:latin typeface="+mn-lt"/>
                          <a:ea typeface="Times New Roman"/>
                          <a:cs typeface="Times New Roman"/>
                        </a:rPr>
                        <a:t>Administrative expenditure (excluding capex) as a percentage of revenue</a:t>
                      </a:r>
                      <a:endParaRPr lang="en-ZA" sz="1200">
                        <a:effectLst/>
                        <a:latin typeface="+mn-lt"/>
                        <a:ea typeface="Calibri"/>
                        <a:cs typeface="Times New Roman"/>
                      </a:endParaRPr>
                    </a:p>
                  </a:txBody>
                  <a:tcPr marL="48092" marR="48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200" dirty="0">
                          <a:effectLst/>
                          <a:latin typeface="+mn-lt"/>
                          <a:ea typeface="Times New Roman"/>
                          <a:cs typeface="Times New Roman"/>
                        </a:rPr>
                        <a:t> </a:t>
                      </a:r>
                      <a:endParaRPr lang="en-ZA" sz="1200" dirty="0">
                        <a:effectLst/>
                        <a:latin typeface="+mn-lt"/>
                        <a:ea typeface="Times New Roman"/>
                        <a:cs typeface="Times New Roman"/>
                      </a:endParaRPr>
                    </a:p>
                  </a:txBody>
                  <a:tcPr marL="48092" marR="48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200" dirty="0">
                          <a:effectLst/>
                          <a:latin typeface="+mn-lt"/>
                          <a:ea typeface="Times New Roman"/>
                          <a:cs typeface="Times New Roman"/>
                        </a:rPr>
                        <a:t> </a:t>
                      </a:r>
                      <a:endParaRPr lang="en-ZA" sz="1200" dirty="0">
                        <a:effectLst/>
                        <a:latin typeface="+mn-lt"/>
                        <a:ea typeface="Times New Roman"/>
                        <a:cs typeface="Times New Roman"/>
                      </a:endParaRPr>
                    </a:p>
                    <a:p>
                      <a:pPr>
                        <a:lnSpc>
                          <a:spcPct val="115000"/>
                        </a:lnSpc>
                        <a:spcAft>
                          <a:spcPts val="0"/>
                        </a:spcAft>
                      </a:pPr>
                      <a:r>
                        <a:rPr lang="en-US" sz="1200" dirty="0">
                          <a:effectLst/>
                          <a:latin typeface="+mn-lt"/>
                          <a:ea typeface="Times New Roman"/>
                          <a:cs typeface="Times New Roman"/>
                        </a:rPr>
                        <a:t> </a:t>
                      </a:r>
                      <a:endParaRPr lang="en-ZA" sz="1200" dirty="0">
                        <a:effectLst/>
                        <a:latin typeface="+mn-lt"/>
                        <a:ea typeface="Calibri"/>
                        <a:cs typeface="Times New Roman"/>
                      </a:endParaRPr>
                    </a:p>
                  </a:txBody>
                  <a:tcPr marL="48092" marR="48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indent="0" algn="l">
                        <a:spcAft>
                          <a:spcPts val="0"/>
                        </a:spcAft>
                        <a:tabLst>
                          <a:tab pos="180340" algn="l"/>
                        </a:tabLst>
                      </a:pPr>
                      <a:r>
                        <a:rPr lang="en-US" sz="1200" dirty="0">
                          <a:effectLst/>
                          <a:latin typeface="+mn-lt"/>
                          <a:ea typeface="Times New Roman"/>
                          <a:cs typeface="Times New Roman"/>
                        </a:rPr>
                        <a:t>Unsatisfactory,</a:t>
                      </a:r>
                      <a:endParaRPr lang="en-ZA" sz="1200" dirty="0">
                        <a:effectLst/>
                        <a:latin typeface="+mn-lt"/>
                        <a:ea typeface="Times New Roman"/>
                        <a:cs typeface="Times New Roman"/>
                      </a:endParaRPr>
                    </a:p>
                    <a:p>
                      <a:pPr marL="0" indent="0" algn="l">
                        <a:spcAft>
                          <a:spcPts val="0"/>
                        </a:spcAft>
                        <a:tabLst>
                          <a:tab pos="180340" algn="l"/>
                        </a:tabLst>
                      </a:pPr>
                      <a:r>
                        <a:rPr lang="en-US" sz="1200" dirty="0">
                          <a:effectLst/>
                          <a:latin typeface="+mn-lt"/>
                          <a:ea typeface="Times New Roman"/>
                          <a:cs typeface="Times New Roman"/>
                        </a:rPr>
                        <a:t>Evidence was sufficient and in line with TID.</a:t>
                      </a:r>
                      <a:endParaRPr lang="en-ZA" sz="1200" dirty="0">
                        <a:effectLst/>
                        <a:latin typeface="+mn-lt"/>
                        <a:ea typeface="Times New Roman"/>
                        <a:cs typeface="Times New Roman"/>
                      </a:endParaRPr>
                    </a:p>
                    <a:p>
                      <a:pPr marL="0" indent="0" algn="l">
                        <a:spcAft>
                          <a:spcPts val="0"/>
                        </a:spcAft>
                        <a:tabLst>
                          <a:tab pos="180340" algn="l"/>
                        </a:tabLst>
                      </a:pPr>
                      <a:r>
                        <a:rPr lang="en-US" sz="1200" dirty="0">
                          <a:effectLst/>
                          <a:latin typeface="+mn-lt"/>
                          <a:ea typeface="Times New Roman"/>
                          <a:cs typeface="Times New Roman"/>
                        </a:rPr>
                        <a:t>Incorrect calculation of administrative expenditure.</a:t>
                      </a:r>
                      <a:endParaRPr lang="en-ZA" sz="1200" dirty="0">
                        <a:effectLst/>
                        <a:latin typeface="+mn-lt"/>
                        <a:ea typeface="Times New Roman"/>
                        <a:cs typeface="Times New Roman"/>
                      </a:endParaRPr>
                    </a:p>
                    <a:p>
                      <a:pPr marL="457200" algn="l">
                        <a:spcAft>
                          <a:spcPts val="0"/>
                        </a:spcAft>
                        <a:tabLst>
                          <a:tab pos="180340" algn="l"/>
                        </a:tabLst>
                      </a:pPr>
                      <a:endParaRPr lang="en-ZA" sz="1200" dirty="0">
                        <a:effectLst/>
                        <a:latin typeface="+mn-lt"/>
                        <a:ea typeface="Times New Roman"/>
                        <a:cs typeface="Times New Roman"/>
                      </a:endParaRPr>
                    </a:p>
                  </a:txBody>
                  <a:tcPr marL="48092" marR="48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270382">
                <a:tc>
                  <a:txBody>
                    <a:bodyPr/>
                    <a:lstStyle/>
                    <a:p>
                      <a:pPr marL="0" lvl="0" indent="0" algn="just">
                        <a:spcAft>
                          <a:spcPts val="0"/>
                        </a:spcAft>
                        <a:buFont typeface="+mj-lt"/>
                        <a:buNone/>
                      </a:pPr>
                      <a:r>
                        <a:rPr lang="en-US" sz="1200" dirty="0" smtClean="0">
                          <a:effectLst/>
                          <a:latin typeface="Arial"/>
                          <a:ea typeface="Times New Roman"/>
                          <a:cs typeface="Times New Roman"/>
                        </a:rPr>
                        <a:t>3</a:t>
                      </a:r>
                      <a:r>
                        <a:rPr lang="en-US" sz="1200" dirty="0">
                          <a:effectLst/>
                          <a:latin typeface="Arial"/>
                          <a:ea typeface="Times New Roman"/>
                          <a:cs typeface="Times New Roman"/>
                        </a:rPr>
                        <a:t> </a:t>
                      </a:r>
                      <a:endParaRPr lang="en-ZA" sz="1200" dirty="0">
                        <a:effectLst/>
                        <a:latin typeface="Times New Roman"/>
                        <a:ea typeface="Times New Roman"/>
                        <a:cs typeface="Times New Roman"/>
                      </a:endParaRPr>
                    </a:p>
                  </a:txBody>
                  <a:tcPr marL="48092" marR="48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effectLst/>
                          <a:latin typeface="+mn-lt"/>
                          <a:ea typeface="Times New Roman"/>
                          <a:cs typeface="Times New Roman"/>
                        </a:rPr>
                        <a:t>Percentage of total mandated social responsible investment committed</a:t>
                      </a:r>
                      <a:endParaRPr lang="en-ZA" sz="1200">
                        <a:effectLst/>
                        <a:latin typeface="+mn-lt"/>
                        <a:ea typeface="Calibri"/>
                        <a:cs typeface="Times New Roman"/>
                      </a:endParaRPr>
                    </a:p>
                  </a:txBody>
                  <a:tcPr marL="48092" marR="48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200">
                          <a:effectLst/>
                          <a:latin typeface="+mn-lt"/>
                          <a:ea typeface="Times New Roman"/>
                          <a:cs typeface="Times New Roman"/>
                        </a:rPr>
                        <a:t> </a:t>
                      </a:r>
                      <a:endParaRPr lang="en-ZA" sz="1200">
                        <a:effectLst/>
                        <a:latin typeface="+mn-lt"/>
                        <a:ea typeface="Times New Roman"/>
                        <a:cs typeface="Times New Roman"/>
                      </a:endParaRPr>
                    </a:p>
                  </a:txBody>
                  <a:tcPr marL="48092" marR="48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200" dirty="0">
                          <a:effectLst/>
                          <a:latin typeface="+mn-lt"/>
                          <a:ea typeface="Times New Roman"/>
                          <a:cs typeface="Times New Roman"/>
                        </a:rPr>
                        <a:t> </a:t>
                      </a:r>
                      <a:endParaRPr lang="en-ZA" sz="1200" dirty="0">
                        <a:effectLst/>
                        <a:latin typeface="+mn-lt"/>
                        <a:ea typeface="Times New Roman"/>
                        <a:cs typeface="Times New Roman"/>
                      </a:endParaRPr>
                    </a:p>
                  </a:txBody>
                  <a:tcPr marL="48092" marR="48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85725" indent="-85725" algn="l">
                        <a:spcAft>
                          <a:spcPts val="0"/>
                        </a:spcAft>
                        <a:tabLst>
                          <a:tab pos="180340" algn="l"/>
                        </a:tabLst>
                      </a:pPr>
                      <a:r>
                        <a:rPr lang="en-US" sz="1200" dirty="0">
                          <a:effectLst/>
                          <a:latin typeface="+mn-lt"/>
                          <a:ea typeface="Times New Roman"/>
                          <a:cs typeface="Times New Roman"/>
                        </a:rPr>
                        <a:t>Satisfactory,</a:t>
                      </a:r>
                      <a:endParaRPr lang="en-ZA" sz="1200" dirty="0">
                        <a:effectLst/>
                        <a:latin typeface="+mn-lt"/>
                        <a:ea typeface="Times New Roman"/>
                        <a:cs typeface="Times New Roman"/>
                      </a:endParaRPr>
                    </a:p>
                    <a:p>
                      <a:pPr marL="0" indent="0" algn="l">
                        <a:spcAft>
                          <a:spcPts val="0"/>
                        </a:spcAft>
                        <a:tabLst>
                          <a:tab pos="180340" algn="l"/>
                        </a:tabLst>
                      </a:pPr>
                      <a:r>
                        <a:rPr lang="en-US" sz="1200" dirty="0">
                          <a:effectLst/>
                          <a:latin typeface="+mn-lt"/>
                          <a:ea typeface="Times New Roman"/>
                          <a:cs typeface="Times New Roman"/>
                        </a:rPr>
                        <a:t>Evidence was sufficient and in line with TID.</a:t>
                      </a:r>
                      <a:endParaRPr lang="en-ZA" sz="1200" dirty="0">
                        <a:effectLst/>
                        <a:latin typeface="+mn-lt"/>
                        <a:ea typeface="Times New Roman"/>
                        <a:cs typeface="Times New Roman"/>
                      </a:endParaRPr>
                    </a:p>
                  </a:txBody>
                  <a:tcPr marL="48092" marR="48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270382">
                <a:tc>
                  <a:txBody>
                    <a:bodyPr/>
                    <a:lstStyle/>
                    <a:p>
                      <a:pPr marL="0" lvl="0" indent="0">
                        <a:spcAft>
                          <a:spcPts val="0"/>
                        </a:spcAft>
                        <a:buFont typeface="+mj-lt"/>
                        <a:buNone/>
                      </a:pPr>
                      <a:r>
                        <a:rPr lang="en-GB" sz="1200" dirty="0" smtClean="0">
                          <a:effectLst/>
                          <a:latin typeface="Arial"/>
                          <a:ea typeface="Times New Roman"/>
                          <a:cs typeface="Times New Roman"/>
                        </a:rPr>
                        <a:t>4</a:t>
                      </a:r>
                      <a:r>
                        <a:rPr lang="en-GB" sz="1200" dirty="0">
                          <a:effectLst/>
                          <a:latin typeface="Arial"/>
                          <a:ea typeface="Times New Roman"/>
                          <a:cs typeface="Times New Roman"/>
                        </a:rPr>
                        <a:t> </a:t>
                      </a:r>
                      <a:endParaRPr lang="en-ZA" sz="1200" dirty="0">
                        <a:effectLst/>
                        <a:latin typeface="Times New Roman"/>
                        <a:ea typeface="Times New Roman"/>
                        <a:cs typeface="Times New Roman"/>
                      </a:endParaRPr>
                    </a:p>
                  </a:txBody>
                  <a:tcPr marL="48092" marR="48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effectLst/>
                          <a:latin typeface="+mn-lt"/>
                          <a:ea typeface="Times New Roman"/>
                          <a:cs typeface="Times New Roman"/>
                        </a:rPr>
                        <a:t>Percentage of valid claims (Unemployment benefit) with complete information approved or rejected</a:t>
                      </a:r>
                      <a:endParaRPr lang="en-ZA" sz="1200" dirty="0">
                        <a:effectLst/>
                        <a:latin typeface="+mn-lt"/>
                        <a:ea typeface="Calibri"/>
                        <a:cs typeface="Times New Roman"/>
                      </a:endParaRPr>
                    </a:p>
                  </a:txBody>
                  <a:tcPr marL="48092" marR="48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200">
                          <a:effectLst/>
                          <a:latin typeface="+mn-lt"/>
                          <a:ea typeface="Times New Roman"/>
                          <a:cs typeface="Times New Roman"/>
                        </a:rPr>
                        <a:t> </a:t>
                      </a:r>
                      <a:endParaRPr lang="en-ZA" sz="1200">
                        <a:effectLst/>
                        <a:latin typeface="+mn-lt"/>
                        <a:ea typeface="Times New Roman"/>
                        <a:cs typeface="Times New Roman"/>
                      </a:endParaRPr>
                    </a:p>
                  </a:txBody>
                  <a:tcPr marL="48092" marR="48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spcAft>
                          <a:spcPts val="0"/>
                        </a:spcAft>
                        <a:tabLst>
                          <a:tab pos="180340" algn="l"/>
                        </a:tabLst>
                      </a:pPr>
                      <a:r>
                        <a:rPr lang="en-US" sz="1200">
                          <a:effectLst/>
                          <a:latin typeface="+mn-lt"/>
                          <a:ea typeface="Times New Roman"/>
                          <a:cs typeface="Times New Roman"/>
                        </a:rPr>
                        <a:t> </a:t>
                      </a:r>
                      <a:endParaRPr lang="en-ZA" sz="1200">
                        <a:effectLst/>
                        <a:latin typeface="+mn-lt"/>
                        <a:ea typeface="Times New Roman"/>
                        <a:cs typeface="Times New Roman"/>
                      </a:endParaRPr>
                    </a:p>
                  </a:txBody>
                  <a:tcPr marL="48092" marR="48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indent="0" algn="l">
                        <a:spcAft>
                          <a:spcPts val="0"/>
                        </a:spcAft>
                        <a:tabLst>
                          <a:tab pos="180340" algn="l"/>
                        </a:tabLst>
                      </a:pPr>
                      <a:r>
                        <a:rPr lang="en-US" sz="1200" dirty="0">
                          <a:effectLst/>
                          <a:latin typeface="+mn-lt"/>
                          <a:ea typeface="Times New Roman"/>
                          <a:cs typeface="Times New Roman"/>
                        </a:rPr>
                        <a:t>Satisfactory,</a:t>
                      </a:r>
                      <a:endParaRPr lang="en-ZA" sz="1200" dirty="0">
                        <a:effectLst/>
                        <a:latin typeface="+mn-lt"/>
                        <a:ea typeface="Times New Roman"/>
                        <a:cs typeface="Times New Roman"/>
                      </a:endParaRPr>
                    </a:p>
                    <a:p>
                      <a:pPr marL="0" indent="0" algn="l">
                        <a:spcAft>
                          <a:spcPts val="0"/>
                        </a:spcAft>
                        <a:tabLst>
                          <a:tab pos="180340" algn="l"/>
                        </a:tabLst>
                      </a:pPr>
                      <a:r>
                        <a:rPr lang="en-US" sz="1200" dirty="0">
                          <a:effectLst/>
                          <a:latin typeface="+mn-lt"/>
                          <a:ea typeface="Times New Roman"/>
                          <a:cs typeface="Times New Roman"/>
                        </a:rPr>
                        <a:t>Evidence was sufficient and in line with TID.</a:t>
                      </a:r>
                      <a:endParaRPr lang="en-ZA" sz="1200" dirty="0">
                        <a:effectLst/>
                        <a:latin typeface="+mn-lt"/>
                        <a:ea typeface="Times New Roman"/>
                        <a:cs typeface="Times New Roman"/>
                      </a:endParaRPr>
                    </a:p>
                  </a:txBody>
                  <a:tcPr marL="48092" marR="48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405573">
                <a:tc>
                  <a:txBody>
                    <a:bodyPr/>
                    <a:lstStyle/>
                    <a:p>
                      <a:pPr marL="0" lvl="0" indent="0" algn="just">
                        <a:spcAft>
                          <a:spcPts val="0"/>
                        </a:spcAft>
                        <a:buFont typeface="+mj-lt"/>
                        <a:buNone/>
                      </a:pPr>
                      <a:r>
                        <a:rPr lang="en-GB" sz="1200" dirty="0" smtClean="0">
                          <a:effectLst/>
                          <a:latin typeface="Arial"/>
                          <a:ea typeface="Times New Roman"/>
                          <a:cs typeface="Times New Roman"/>
                        </a:rPr>
                        <a:t>5.</a:t>
                      </a:r>
                      <a:r>
                        <a:rPr lang="en-GB" sz="1200" dirty="0">
                          <a:effectLst/>
                          <a:latin typeface="Arial"/>
                          <a:ea typeface="Times New Roman"/>
                          <a:cs typeface="Times New Roman"/>
                        </a:rPr>
                        <a:t> </a:t>
                      </a:r>
                      <a:endParaRPr lang="en-ZA" sz="1200" dirty="0">
                        <a:effectLst/>
                        <a:latin typeface="Times New Roman"/>
                        <a:ea typeface="Times New Roman"/>
                        <a:cs typeface="Times New Roman"/>
                      </a:endParaRPr>
                    </a:p>
                  </a:txBody>
                  <a:tcPr marL="48092" marR="48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effectLst/>
                          <a:latin typeface="+mn-lt"/>
                          <a:ea typeface="Times New Roman"/>
                          <a:cs typeface="Times New Roman"/>
                        </a:rPr>
                        <a:t>Percentage of valid claims (In-service benefits; Maternity, illness and adoption benefits) with complete information approved or rejected</a:t>
                      </a:r>
                      <a:endParaRPr lang="en-ZA" sz="1200">
                        <a:effectLst/>
                        <a:latin typeface="+mn-lt"/>
                        <a:ea typeface="Calibri"/>
                        <a:cs typeface="Times New Roman"/>
                      </a:endParaRPr>
                    </a:p>
                  </a:txBody>
                  <a:tcPr marL="48092" marR="48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200">
                          <a:effectLst/>
                          <a:latin typeface="+mn-lt"/>
                          <a:ea typeface="Times New Roman"/>
                          <a:cs typeface="Times New Roman"/>
                        </a:rPr>
                        <a:t> </a:t>
                      </a:r>
                      <a:endParaRPr lang="en-ZA" sz="1200">
                        <a:effectLst/>
                        <a:latin typeface="+mn-lt"/>
                        <a:ea typeface="Times New Roman"/>
                        <a:cs typeface="Times New Roman"/>
                      </a:endParaRPr>
                    </a:p>
                  </a:txBody>
                  <a:tcPr marL="48092" marR="48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spcAft>
                          <a:spcPts val="0"/>
                        </a:spcAft>
                        <a:tabLst>
                          <a:tab pos="180340" algn="l"/>
                        </a:tabLst>
                      </a:pPr>
                      <a:r>
                        <a:rPr lang="en-US" sz="1200">
                          <a:effectLst/>
                          <a:latin typeface="+mn-lt"/>
                          <a:ea typeface="Times New Roman"/>
                          <a:cs typeface="Times New Roman"/>
                        </a:rPr>
                        <a:t> </a:t>
                      </a:r>
                      <a:endParaRPr lang="en-ZA" sz="1200">
                        <a:effectLst/>
                        <a:latin typeface="+mn-lt"/>
                        <a:ea typeface="Times New Roman"/>
                        <a:cs typeface="Times New Roman"/>
                      </a:endParaRPr>
                    </a:p>
                  </a:txBody>
                  <a:tcPr marL="48092" marR="48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indent="-457200" algn="l">
                        <a:spcAft>
                          <a:spcPts val="0"/>
                        </a:spcAft>
                        <a:tabLst>
                          <a:tab pos="180340" algn="l"/>
                        </a:tabLst>
                      </a:pPr>
                      <a:r>
                        <a:rPr lang="en-US" sz="1200" dirty="0">
                          <a:effectLst/>
                          <a:latin typeface="+mn-lt"/>
                          <a:ea typeface="Times New Roman"/>
                          <a:cs typeface="Times New Roman"/>
                        </a:rPr>
                        <a:t>Satisfactory,</a:t>
                      </a:r>
                      <a:endParaRPr lang="en-ZA" sz="1200" dirty="0">
                        <a:effectLst/>
                        <a:latin typeface="+mn-lt"/>
                        <a:ea typeface="Times New Roman"/>
                        <a:cs typeface="Times New Roman"/>
                      </a:endParaRPr>
                    </a:p>
                    <a:p>
                      <a:pPr marL="0" indent="0" algn="l">
                        <a:spcAft>
                          <a:spcPts val="0"/>
                        </a:spcAft>
                        <a:tabLst>
                          <a:tab pos="180340" algn="l"/>
                        </a:tabLst>
                      </a:pPr>
                      <a:r>
                        <a:rPr lang="en-US" sz="1200" dirty="0">
                          <a:effectLst/>
                          <a:latin typeface="+mn-lt"/>
                          <a:ea typeface="Times New Roman"/>
                          <a:cs typeface="Times New Roman"/>
                        </a:rPr>
                        <a:t>Evidence was sufficient and in line with TID.</a:t>
                      </a:r>
                      <a:endParaRPr lang="en-ZA" sz="1200" dirty="0">
                        <a:effectLst/>
                        <a:latin typeface="+mn-lt"/>
                        <a:ea typeface="Times New Roman"/>
                        <a:cs typeface="Times New Roman"/>
                      </a:endParaRPr>
                    </a:p>
                  </a:txBody>
                  <a:tcPr marL="48092" marR="48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270382">
                <a:tc>
                  <a:txBody>
                    <a:bodyPr/>
                    <a:lstStyle/>
                    <a:p>
                      <a:pPr marL="0" lvl="0" indent="0">
                        <a:spcAft>
                          <a:spcPts val="0"/>
                        </a:spcAft>
                        <a:buFont typeface="+mj-lt"/>
                        <a:buNone/>
                      </a:pPr>
                      <a:r>
                        <a:rPr lang="en-US" sz="1200" dirty="0" smtClean="0">
                          <a:effectLst/>
                          <a:latin typeface="Arial"/>
                          <a:ea typeface="Times New Roman"/>
                          <a:cs typeface="Times New Roman"/>
                        </a:rPr>
                        <a:t>6.</a:t>
                      </a:r>
                      <a:endParaRPr lang="en-ZA" sz="1200" dirty="0">
                        <a:effectLst/>
                        <a:latin typeface="Times New Roman"/>
                        <a:ea typeface="Times New Roman"/>
                        <a:cs typeface="Times New Roman"/>
                      </a:endParaRPr>
                    </a:p>
                  </a:txBody>
                  <a:tcPr marL="48092" marR="48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effectLst/>
                          <a:latin typeface="+mn-lt"/>
                          <a:ea typeface="Times New Roman"/>
                          <a:cs typeface="Times New Roman"/>
                        </a:rPr>
                        <a:t>Percentage of valid claims (Deceased benefit) with complete information approved or rejected</a:t>
                      </a:r>
                      <a:endParaRPr lang="en-ZA" sz="1200">
                        <a:effectLst/>
                        <a:latin typeface="+mn-lt"/>
                        <a:ea typeface="Calibri"/>
                        <a:cs typeface="Times New Roman"/>
                      </a:endParaRPr>
                    </a:p>
                  </a:txBody>
                  <a:tcPr marL="48092" marR="48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200">
                          <a:effectLst/>
                          <a:latin typeface="+mn-lt"/>
                          <a:ea typeface="Times New Roman"/>
                          <a:cs typeface="Times New Roman"/>
                        </a:rPr>
                        <a:t> </a:t>
                      </a:r>
                      <a:endParaRPr lang="en-ZA" sz="1200">
                        <a:effectLst/>
                        <a:latin typeface="+mn-lt"/>
                        <a:ea typeface="Times New Roman"/>
                        <a:cs typeface="Times New Roman"/>
                      </a:endParaRPr>
                    </a:p>
                  </a:txBody>
                  <a:tcPr marL="48092" marR="48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spcAft>
                          <a:spcPts val="0"/>
                        </a:spcAft>
                        <a:tabLst>
                          <a:tab pos="180340" algn="l"/>
                        </a:tabLst>
                      </a:pPr>
                      <a:r>
                        <a:rPr lang="en-US" sz="1200">
                          <a:effectLst/>
                          <a:latin typeface="+mn-lt"/>
                          <a:ea typeface="Times New Roman"/>
                          <a:cs typeface="Times New Roman"/>
                        </a:rPr>
                        <a:t> </a:t>
                      </a:r>
                      <a:endParaRPr lang="en-ZA" sz="1200">
                        <a:effectLst/>
                        <a:latin typeface="+mn-lt"/>
                        <a:ea typeface="Times New Roman"/>
                        <a:cs typeface="Times New Roman"/>
                      </a:endParaRPr>
                    </a:p>
                  </a:txBody>
                  <a:tcPr marL="48092" marR="48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85725" indent="-85725" algn="l">
                        <a:spcAft>
                          <a:spcPts val="0"/>
                        </a:spcAft>
                        <a:tabLst>
                          <a:tab pos="180340" algn="l"/>
                        </a:tabLst>
                      </a:pPr>
                      <a:r>
                        <a:rPr lang="en-US" sz="1200" dirty="0">
                          <a:effectLst/>
                          <a:latin typeface="+mn-lt"/>
                          <a:ea typeface="Times New Roman"/>
                          <a:cs typeface="Times New Roman"/>
                        </a:rPr>
                        <a:t>Satisfactory,</a:t>
                      </a:r>
                      <a:endParaRPr lang="en-ZA" sz="1200" dirty="0">
                        <a:effectLst/>
                        <a:latin typeface="+mn-lt"/>
                        <a:ea typeface="Times New Roman"/>
                        <a:cs typeface="Times New Roman"/>
                      </a:endParaRPr>
                    </a:p>
                    <a:p>
                      <a:pPr marL="0" indent="0" algn="l">
                        <a:spcAft>
                          <a:spcPts val="0"/>
                        </a:spcAft>
                        <a:tabLst>
                          <a:tab pos="180340" algn="l"/>
                        </a:tabLst>
                      </a:pPr>
                      <a:r>
                        <a:rPr lang="en-US" sz="1200" dirty="0">
                          <a:effectLst/>
                          <a:latin typeface="+mn-lt"/>
                          <a:ea typeface="Times New Roman"/>
                          <a:cs typeface="Times New Roman"/>
                        </a:rPr>
                        <a:t>Evidence was sufficient and in line with TID.</a:t>
                      </a:r>
                      <a:endParaRPr lang="en-ZA" sz="1200" dirty="0">
                        <a:effectLst/>
                        <a:latin typeface="+mn-lt"/>
                        <a:ea typeface="Times New Roman"/>
                        <a:cs typeface="Times New Roman"/>
                      </a:endParaRPr>
                    </a:p>
                  </a:txBody>
                  <a:tcPr marL="48092" marR="480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370306">
                <a:tc>
                  <a:txBody>
                    <a:bodyPr/>
                    <a:lstStyle/>
                    <a:p>
                      <a:pPr marL="0" lvl="0" indent="0">
                        <a:spcAft>
                          <a:spcPts val="0"/>
                        </a:spcAft>
                        <a:buFont typeface="+mj-lt"/>
                        <a:buNone/>
                      </a:pPr>
                      <a:r>
                        <a:rPr lang="en-US" sz="1200" dirty="0" smtClean="0">
                          <a:effectLst/>
                          <a:latin typeface="Arial"/>
                          <a:ea typeface="Times New Roman"/>
                          <a:cs typeface="Times New Roman"/>
                        </a:rPr>
                        <a:t>7.</a:t>
                      </a:r>
                      <a:r>
                        <a:rPr lang="en-US" sz="1200" dirty="0">
                          <a:effectLst/>
                          <a:latin typeface="Arial"/>
                          <a:ea typeface="Times New Roman"/>
                          <a:cs typeface="Times New Roman"/>
                        </a:rPr>
                        <a:t> </a:t>
                      </a:r>
                      <a:endParaRPr lang="en-ZA" sz="1200" dirty="0">
                        <a:effectLst/>
                        <a:latin typeface="Times New Roman"/>
                        <a:ea typeface="Times New Roman"/>
                        <a:cs typeface="Times New Roman"/>
                      </a:endParaRPr>
                    </a:p>
                  </a:txBody>
                  <a:tcPr marL="48092" marR="48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spcAft>
                          <a:spcPts val="0"/>
                        </a:spcAft>
                        <a:tabLst>
                          <a:tab pos="180340" algn="l"/>
                        </a:tabLst>
                      </a:pPr>
                      <a:r>
                        <a:rPr lang="en-GB" sz="1200" dirty="0">
                          <a:effectLst/>
                          <a:latin typeface="+mn-lt"/>
                          <a:ea typeface="Times New Roman"/>
                          <a:cs typeface="Times New Roman"/>
                        </a:rPr>
                        <a:t>Percentage</a:t>
                      </a:r>
                      <a:r>
                        <a:rPr lang="en-US" sz="1200" dirty="0">
                          <a:effectLst/>
                          <a:latin typeface="+mn-lt"/>
                          <a:ea typeface="Times New Roman"/>
                          <a:cs typeface="Times New Roman"/>
                        </a:rPr>
                        <a:t> of payment documents processed after receipt</a:t>
                      </a:r>
                      <a:endParaRPr lang="en-ZA" sz="1200" dirty="0">
                        <a:effectLst/>
                        <a:latin typeface="+mn-lt"/>
                        <a:ea typeface="Times New Roman"/>
                        <a:cs typeface="Times New Roman"/>
                      </a:endParaRPr>
                    </a:p>
                    <a:p>
                      <a:pPr algn="just">
                        <a:lnSpc>
                          <a:spcPct val="115000"/>
                        </a:lnSpc>
                        <a:spcAft>
                          <a:spcPts val="0"/>
                        </a:spcAft>
                      </a:pPr>
                      <a:r>
                        <a:rPr lang="en-ZA" sz="1200" dirty="0">
                          <a:effectLst/>
                          <a:latin typeface="+mn-lt"/>
                          <a:ea typeface="Times New Roman"/>
                          <a:cs typeface="Times New Roman"/>
                        </a:rPr>
                        <a:t> </a:t>
                      </a:r>
                      <a:endParaRPr lang="en-ZA" sz="1200" dirty="0">
                        <a:effectLst/>
                        <a:latin typeface="+mn-lt"/>
                        <a:ea typeface="Calibri"/>
                        <a:cs typeface="Times New Roman"/>
                      </a:endParaRPr>
                    </a:p>
                  </a:txBody>
                  <a:tcPr marL="48092" marR="48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200">
                          <a:effectLst/>
                          <a:latin typeface="+mn-lt"/>
                          <a:ea typeface="Times New Roman"/>
                          <a:cs typeface="Times New Roman"/>
                        </a:rPr>
                        <a:t> </a:t>
                      </a:r>
                      <a:endParaRPr lang="en-ZA" sz="1200">
                        <a:effectLst/>
                        <a:latin typeface="+mn-lt"/>
                        <a:ea typeface="Times New Roman"/>
                        <a:cs typeface="Times New Roman"/>
                      </a:endParaRPr>
                    </a:p>
                  </a:txBody>
                  <a:tcPr marL="48092" marR="48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200">
                          <a:effectLst/>
                          <a:latin typeface="+mn-lt"/>
                          <a:ea typeface="Times New Roman"/>
                          <a:cs typeface="Times New Roman"/>
                        </a:rPr>
                        <a:t> </a:t>
                      </a:r>
                      <a:endParaRPr lang="en-ZA" sz="1200">
                        <a:effectLst/>
                        <a:latin typeface="+mn-lt"/>
                        <a:ea typeface="Times New Roman"/>
                        <a:cs typeface="Times New Roman"/>
                      </a:endParaRPr>
                    </a:p>
                  </a:txBody>
                  <a:tcPr marL="48092" marR="48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indent="0">
                        <a:spcAft>
                          <a:spcPts val="0"/>
                        </a:spcAft>
                        <a:tabLst>
                          <a:tab pos="180340" algn="l"/>
                        </a:tabLst>
                      </a:pPr>
                      <a:r>
                        <a:rPr lang="en-US" sz="1200" dirty="0">
                          <a:effectLst/>
                          <a:latin typeface="+mn-lt"/>
                          <a:ea typeface="Times New Roman"/>
                          <a:cs typeface="Times New Roman"/>
                        </a:rPr>
                        <a:t>Satisfactory,</a:t>
                      </a:r>
                      <a:endParaRPr lang="en-ZA" sz="1200" dirty="0">
                        <a:effectLst/>
                        <a:latin typeface="+mn-lt"/>
                        <a:ea typeface="Times New Roman"/>
                        <a:cs typeface="Times New Roman"/>
                      </a:endParaRPr>
                    </a:p>
                    <a:p>
                      <a:pPr marL="0" indent="0">
                        <a:spcAft>
                          <a:spcPts val="0"/>
                        </a:spcAft>
                        <a:tabLst>
                          <a:tab pos="180340" algn="l"/>
                        </a:tabLst>
                      </a:pPr>
                      <a:r>
                        <a:rPr lang="en-US" sz="1200" dirty="0">
                          <a:effectLst/>
                          <a:latin typeface="+mn-lt"/>
                          <a:ea typeface="Times New Roman"/>
                          <a:cs typeface="Times New Roman"/>
                        </a:rPr>
                        <a:t>Evidence was sufficient and in line with TID.</a:t>
                      </a:r>
                      <a:endParaRPr lang="en-ZA" sz="1200" dirty="0">
                        <a:effectLst/>
                        <a:latin typeface="+mn-lt"/>
                        <a:ea typeface="Times New Roman"/>
                        <a:cs typeface="Times New Roman"/>
                      </a:endParaRPr>
                    </a:p>
                  </a:txBody>
                  <a:tcPr marL="48092" marR="480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bl>
          </a:graphicData>
        </a:graphic>
      </p:graphicFrame>
      <p:sp>
        <p:nvSpPr>
          <p:cNvPr id="5"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12</a:t>
            </a:r>
            <a:endParaRPr lang="en-ZA" sz="1200" dirty="0">
              <a:solidFill>
                <a:prstClr val="black"/>
              </a:solidFill>
            </a:endParaRPr>
          </a:p>
        </p:txBody>
      </p:sp>
    </p:spTree>
    <p:extLst>
      <p:ext uri="{BB962C8B-B14F-4D97-AF65-F5344CB8AC3E}">
        <p14:creationId xmlns:p14="http://schemas.microsoft.com/office/powerpoint/2010/main" xmlns="" val="489138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ZA" sz="2000" b="1" dirty="0">
                <a:solidFill>
                  <a:prstClr val="black"/>
                </a:solidFill>
              </a:rPr>
              <a:t>INTERNAL AUDIT VALIDATION OF REPORTED PERFORMANCE</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01085872"/>
              </p:ext>
            </p:extLst>
          </p:nvPr>
        </p:nvGraphicFramePr>
        <p:xfrm>
          <a:off x="251520" y="1340768"/>
          <a:ext cx="8712968" cy="5256584"/>
        </p:xfrm>
        <a:graphic>
          <a:graphicData uri="http://schemas.openxmlformats.org/drawingml/2006/table">
            <a:tbl>
              <a:tblPr firstRow="1" firstCol="1" bandRow="1"/>
              <a:tblGrid>
                <a:gridCol w="648072">
                  <a:extLst>
                    <a:ext uri="{9D8B030D-6E8A-4147-A177-3AD203B41FA5}">
                      <a16:colId xmlns:a16="http://schemas.microsoft.com/office/drawing/2014/main" xmlns="" val="20000"/>
                    </a:ext>
                  </a:extLst>
                </a:gridCol>
                <a:gridCol w="2573530">
                  <a:extLst>
                    <a:ext uri="{9D8B030D-6E8A-4147-A177-3AD203B41FA5}">
                      <a16:colId xmlns:a16="http://schemas.microsoft.com/office/drawing/2014/main" xmlns="" val="20001"/>
                    </a:ext>
                  </a:extLst>
                </a:gridCol>
                <a:gridCol w="882854">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gridCol w="3528392">
                  <a:extLst>
                    <a:ext uri="{9D8B030D-6E8A-4147-A177-3AD203B41FA5}">
                      <a16:colId xmlns:a16="http://schemas.microsoft.com/office/drawing/2014/main" xmlns="" val="20004"/>
                    </a:ext>
                  </a:extLst>
                </a:gridCol>
              </a:tblGrid>
              <a:tr h="367714">
                <a:tc>
                  <a:txBody>
                    <a:bodyPr/>
                    <a:lstStyle/>
                    <a:p>
                      <a:pPr marL="0" lvl="0" indent="0">
                        <a:spcAft>
                          <a:spcPts val="0"/>
                        </a:spcAft>
                        <a:buFont typeface="+mj-lt"/>
                        <a:buNone/>
                      </a:pPr>
                      <a:r>
                        <a:rPr lang="en-US" sz="1000" dirty="0" smtClean="0">
                          <a:effectLst/>
                          <a:latin typeface="+mn-lt"/>
                          <a:ea typeface="Times New Roman"/>
                          <a:cs typeface="Times New Roman"/>
                        </a:rPr>
                        <a:t>8.</a:t>
                      </a:r>
                      <a:r>
                        <a:rPr lang="en-US" sz="1000" dirty="0">
                          <a:effectLst/>
                          <a:latin typeface="+mn-lt"/>
                          <a:ea typeface="Times New Roman"/>
                          <a:cs typeface="Times New Roman"/>
                        </a:rPr>
                        <a:t> </a:t>
                      </a:r>
                      <a:endParaRPr lang="en-ZA" sz="1000" dirty="0">
                        <a:effectLst/>
                        <a:latin typeface="+mn-lt"/>
                        <a:ea typeface="Times New Roman"/>
                        <a:cs typeface="Times New Roman"/>
                      </a:endParaRPr>
                    </a:p>
                  </a:txBody>
                  <a:tcPr marL="47113" marR="47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000" dirty="0">
                          <a:effectLst/>
                          <a:latin typeface="+mn-lt"/>
                          <a:ea typeface="Times New Roman"/>
                          <a:cs typeface="Times New Roman"/>
                        </a:rPr>
                        <a:t>Percentage of new companies with complete information issued with registration certificate</a:t>
                      </a:r>
                      <a:endParaRPr lang="en-ZA" sz="1000" dirty="0">
                        <a:effectLst/>
                        <a:latin typeface="+mn-lt"/>
                        <a:ea typeface="Calibri"/>
                        <a:cs typeface="Times New Roman"/>
                      </a:endParaRPr>
                    </a:p>
                  </a:txBody>
                  <a:tcPr marL="47113" marR="47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000" dirty="0">
                          <a:effectLst/>
                          <a:latin typeface="+mn-lt"/>
                          <a:ea typeface="Times New Roman"/>
                          <a:cs typeface="Times New Roman"/>
                        </a:rPr>
                        <a:t> </a:t>
                      </a:r>
                      <a:endParaRPr lang="en-ZA" sz="1000" dirty="0">
                        <a:effectLst/>
                        <a:latin typeface="+mn-lt"/>
                        <a:ea typeface="Times New Roman"/>
                        <a:cs typeface="Times New Roman"/>
                      </a:endParaRPr>
                    </a:p>
                  </a:txBody>
                  <a:tcPr marL="47113" marR="47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000" dirty="0">
                          <a:effectLst/>
                          <a:latin typeface="+mn-lt"/>
                          <a:ea typeface="Times New Roman"/>
                          <a:cs typeface="Times New Roman"/>
                        </a:rPr>
                        <a:t> </a:t>
                      </a:r>
                      <a:endParaRPr lang="en-ZA" sz="1000" dirty="0">
                        <a:effectLst/>
                        <a:latin typeface="+mn-lt"/>
                        <a:ea typeface="Times New Roman"/>
                        <a:cs typeface="Times New Roman"/>
                      </a:endParaRPr>
                    </a:p>
                  </a:txBody>
                  <a:tcPr marL="47113" marR="47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indent="0">
                        <a:spcAft>
                          <a:spcPts val="0"/>
                        </a:spcAft>
                        <a:tabLst>
                          <a:tab pos="180340" algn="l"/>
                        </a:tabLst>
                      </a:pPr>
                      <a:r>
                        <a:rPr lang="en-US" sz="1000" dirty="0">
                          <a:effectLst/>
                          <a:latin typeface="+mn-lt"/>
                          <a:ea typeface="Times New Roman"/>
                          <a:cs typeface="Times New Roman"/>
                        </a:rPr>
                        <a:t>Satisfactory, </a:t>
                      </a:r>
                      <a:endParaRPr lang="en-ZA" sz="1000" dirty="0">
                        <a:effectLst/>
                        <a:latin typeface="+mn-lt"/>
                        <a:ea typeface="Times New Roman"/>
                        <a:cs typeface="Times New Roman"/>
                      </a:endParaRPr>
                    </a:p>
                    <a:p>
                      <a:pPr marL="0" indent="0">
                        <a:spcAft>
                          <a:spcPts val="0"/>
                        </a:spcAft>
                        <a:tabLst>
                          <a:tab pos="180340" algn="l"/>
                        </a:tabLst>
                      </a:pPr>
                      <a:r>
                        <a:rPr lang="en-US" sz="1000" dirty="0">
                          <a:effectLst/>
                          <a:latin typeface="+mn-lt"/>
                          <a:ea typeface="Times New Roman"/>
                          <a:cs typeface="Times New Roman"/>
                        </a:rPr>
                        <a:t>Evidence was sufficient and in line with TID.</a:t>
                      </a:r>
                      <a:endParaRPr lang="en-ZA" sz="1000" dirty="0">
                        <a:effectLst/>
                        <a:latin typeface="+mn-lt"/>
                        <a:ea typeface="Times New Roman"/>
                        <a:cs typeface="Times New Roman"/>
                      </a:endParaRPr>
                    </a:p>
                  </a:txBody>
                  <a:tcPr marL="47113" marR="47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352936">
                <a:tc>
                  <a:txBody>
                    <a:bodyPr/>
                    <a:lstStyle/>
                    <a:p>
                      <a:pPr marL="0" lvl="0" indent="0">
                        <a:spcAft>
                          <a:spcPts val="0"/>
                        </a:spcAft>
                        <a:buFont typeface="+mj-lt"/>
                        <a:buNone/>
                      </a:pPr>
                      <a:r>
                        <a:rPr lang="en-US" sz="1000" dirty="0" smtClean="0">
                          <a:effectLst/>
                          <a:latin typeface="+mn-lt"/>
                          <a:ea typeface="Times New Roman"/>
                          <a:cs typeface="Times New Roman"/>
                        </a:rPr>
                        <a:t>9.</a:t>
                      </a:r>
                      <a:r>
                        <a:rPr lang="en-US" sz="1000" dirty="0">
                          <a:effectLst/>
                          <a:latin typeface="+mn-lt"/>
                          <a:ea typeface="Times New Roman"/>
                          <a:cs typeface="Times New Roman"/>
                        </a:rPr>
                        <a:t> </a:t>
                      </a:r>
                      <a:endParaRPr lang="en-ZA" sz="1000" dirty="0">
                        <a:effectLst/>
                        <a:latin typeface="+mn-lt"/>
                        <a:ea typeface="Times New Roman"/>
                        <a:cs typeface="Times New Roman"/>
                      </a:endParaRPr>
                    </a:p>
                  </a:txBody>
                  <a:tcPr marL="47113" marR="47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000" dirty="0">
                          <a:effectLst/>
                          <a:latin typeface="+mn-lt"/>
                          <a:ea typeface="Times New Roman"/>
                          <a:cs typeface="Times New Roman"/>
                        </a:rPr>
                        <a:t>Number of newly registered employer per year</a:t>
                      </a:r>
                      <a:endParaRPr lang="en-ZA" sz="1000" dirty="0">
                        <a:effectLst/>
                        <a:latin typeface="+mn-lt"/>
                        <a:ea typeface="Calibri"/>
                        <a:cs typeface="Times New Roman"/>
                      </a:endParaRPr>
                    </a:p>
                  </a:txBody>
                  <a:tcPr marL="47113" marR="47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000" dirty="0">
                          <a:effectLst/>
                          <a:latin typeface="+mn-lt"/>
                          <a:ea typeface="Times New Roman"/>
                          <a:cs typeface="Times New Roman"/>
                        </a:rPr>
                        <a:t> </a:t>
                      </a:r>
                      <a:endParaRPr lang="en-ZA" sz="1000" dirty="0">
                        <a:effectLst/>
                        <a:latin typeface="+mn-lt"/>
                        <a:ea typeface="Times New Roman"/>
                        <a:cs typeface="Times New Roman"/>
                      </a:endParaRPr>
                    </a:p>
                  </a:txBody>
                  <a:tcPr marL="47113" marR="47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000" dirty="0">
                          <a:effectLst/>
                          <a:latin typeface="+mn-lt"/>
                          <a:ea typeface="Times New Roman"/>
                          <a:cs typeface="Times New Roman"/>
                        </a:rPr>
                        <a:t> </a:t>
                      </a:r>
                      <a:endParaRPr lang="en-ZA" sz="1000" dirty="0">
                        <a:effectLst/>
                        <a:latin typeface="+mn-lt"/>
                        <a:ea typeface="Times New Roman"/>
                        <a:cs typeface="Times New Roman"/>
                      </a:endParaRPr>
                    </a:p>
                  </a:txBody>
                  <a:tcPr marL="47113" marR="47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indent="0">
                        <a:spcAft>
                          <a:spcPts val="0"/>
                        </a:spcAft>
                        <a:tabLst>
                          <a:tab pos="180340" algn="l"/>
                        </a:tabLst>
                      </a:pPr>
                      <a:r>
                        <a:rPr lang="en-US" sz="1000" dirty="0">
                          <a:effectLst/>
                          <a:latin typeface="+mn-lt"/>
                          <a:ea typeface="Times New Roman"/>
                          <a:cs typeface="Times New Roman"/>
                        </a:rPr>
                        <a:t>Satisfactory,</a:t>
                      </a:r>
                      <a:endParaRPr lang="en-ZA" sz="1000" dirty="0">
                        <a:effectLst/>
                        <a:latin typeface="+mn-lt"/>
                        <a:ea typeface="Times New Roman"/>
                        <a:cs typeface="Times New Roman"/>
                      </a:endParaRPr>
                    </a:p>
                    <a:p>
                      <a:pPr marL="0" indent="0">
                        <a:spcAft>
                          <a:spcPts val="0"/>
                        </a:spcAft>
                        <a:tabLst>
                          <a:tab pos="180340" algn="l"/>
                        </a:tabLst>
                      </a:pPr>
                      <a:r>
                        <a:rPr lang="en-US" sz="1000" dirty="0">
                          <a:effectLst/>
                          <a:latin typeface="+mn-lt"/>
                          <a:ea typeface="Times New Roman"/>
                          <a:cs typeface="Times New Roman"/>
                        </a:rPr>
                        <a:t>Evidence was sufficient and in line with TID. </a:t>
                      </a:r>
                      <a:endParaRPr lang="en-ZA" sz="1000" dirty="0">
                        <a:effectLst/>
                        <a:latin typeface="+mn-lt"/>
                        <a:ea typeface="Times New Roman"/>
                        <a:cs typeface="Times New Roman"/>
                      </a:endParaRPr>
                    </a:p>
                  </a:txBody>
                  <a:tcPr marL="47113" marR="47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319751">
                <a:tc>
                  <a:txBody>
                    <a:bodyPr/>
                    <a:lstStyle/>
                    <a:p>
                      <a:pPr marL="0" lvl="0" indent="0">
                        <a:spcAft>
                          <a:spcPts val="0"/>
                        </a:spcAft>
                        <a:buFont typeface="+mj-lt"/>
                        <a:buNone/>
                      </a:pPr>
                      <a:r>
                        <a:rPr lang="en-US" sz="1000" dirty="0" smtClean="0">
                          <a:effectLst/>
                          <a:latin typeface="+mn-lt"/>
                          <a:ea typeface="Times New Roman"/>
                          <a:cs typeface="Times New Roman"/>
                        </a:rPr>
                        <a:t>10.</a:t>
                      </a:r>
                      <a:r>
                        <a:rPr lang="en-US" sz="1000" dirty="0">
                          <a:effectLst/>
                          <a:latin typeface="+mn-lt"/>
                          <a:ea typeface="Times New Roman"/>
                          <a:cs typeface="Times New Roman"/>
                        </a:rPr>
                        <a:t> </a:t>
                      </a:r>
                      <a:endParaRPr lang="en-ZA" sz="1000" dirty="0">
                        <a:effectLst/>
                        <a:latin typeface="+mn-lt"/>
                        <a:ea typeface="Times New Roman"/>
                        <a:cs typeface="Times New Roman"/>
                      </a:endParaRPr>
                    </a:p>
                  </a:txBody>
                  <a:tcPr marL="47113" marR="47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a:effectLst/>
                          <a:latin typeface="+mn-lt"/>
                          <a:ea typeface="Times New Roman"/>
                          <a:cs typeface="Times New Roman"/>
                        </a:rPr>
                        <a:t>Percentage increase in Revenue per year</a:t>
                      </a:r>
                      <a:endParaRPr lang="en-ZA" sz="1000">
                        <a:effectLst/>
                        <a:latin typeface="+mn-lt"/>
                        <a:ea typeface="Calibri"/>
                        <a:cs typeface="Times New Roman"/>
                      </a:endParaRPr>
                    </a:p>
                  </a:txBody>
                  <a:tcPr marL="47113" marR="47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000">
                          <a:effectLst/>
                          <a:latin typeface="+mn-lt"/>
                          <a:ea typeface="Times New Roman"/>
                          <a:cs typeface="Times New Roman"/>
                        </a:rPr>
                        <a:t> </a:t>
                      </a:r>
                      <a:endParaRPr lang="en-ZA" sz="1000">
                        <a:effectLst/>
                        <a:latin typeface="+mn-lt"/>
                        <a:ea typeface="Times New Roman"/>
                        <a:cs typeface="Times New Roman"/>
                      </a:endParaRPr>
                    </a:p>
                  </a:txBody>
                  <a:tcPr marL="47113" marR="47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spcAft>
                          <a:spcPts val="0"/>
                        </a:spcAft>
                        <a:tabLst>
                          <a:tab pos="180340" algn="l"/>
                        </a:tabLst>
                      </a:pPr>
                      <a:r>
                        <a:rPr lang="en-US" sz="1000" dirty="0">
                          <a:effectLst/>
                          <a:latin typeface="+mn-lt"/>
                          <a:ea typeface="Times New Roman"/>
                          <a:cs typeface="Times New Roman"/>
                        </a:rPr>
                        <a:t> </a:t>
                      </a:r>
                      <a:endParaRPr lang="en-ZA" sz="1000" dirty="0">
                        <a:effectLst/>
                        <a:latin typeface="+mn-lt"/>
                        <a:ea typeface="Times New Roman"/>
                        <a:cs typeface="Times New Roman"/>
                      </a:endParaRPr>
                    </a:p>
                  </a:txBody>
                  <a:tcPr marL="47113" marR="47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indent="-457200">
                        <a:spcAft>
                          <a:spcPts val="0"/>
                        </a:spcAft>
                        <a:tabLst>
                          <a:tab pos="180340" algn="l"/>
                        </a:tabLst>
                      </a:pPr>
                      <a:r>
                        <a:rPr lang="en-US" sz="1000" dirty="0">
                          <a:effectLst/>
                          <a:latin typeface="+mn-lt"/>
                          <a:ea typeface="Times New Roman"/>
                          <a:cs typeface="Times New Roman"/>
                        </a:rPr>
                        <a:t>Satisfactory,</a:t>
                      </a:r>
                      <a:endParaRPr lang="en-ZA" sz="1000" dirty="0">
                        <a:effectLst/>
                        <a:latin typeface="+mn-lt"/>
                        <a:ea typeface="Times New Roman"/>
                        <a:cs typeface="Times New Roman"/>
                      </a:endParaRPr>
                    </a:p>
                    <a:p>
                      <a:pPr marL="0" indent="0">
                        <a:spcAft>
                          <a:spcPts val="0"/>
                        </a:spcAft>
                        <a:tabLst>
                          <a:tab pos="180340" algn="l"/>
                        </a:tabLst>
                      </a:pPr>
                      <a:r>
                        <a:rPr lang="en-US" sz="1000" dirty="0">
                          <a:effectLst/>
                          <a:latin typeface="+mn-lt"/>
                          <a:ea typeface="Times New Roman"/>
                          <a:cs typeface="Times New Roman"/>
                        </a:rPr>
                        <a:t>Evidence was sufficient and in line with TID</a:t>
                      </a:r>
                      <a:endParaRPr lang="en-ZA" sz="1000" dirty="0">
                        <a:effectLst/>
                        <a:latin typeface="+mn-lt"/>
                        <a:ea typeface="Times New Roman"/>
                        <a:cs typeface="Times New Roman"/>
                      </a:endParaRPr>
                    </a:p>
                  </a:txBody>
                  <a:tcPr marL="47113" marR="47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3142029">
                <a:tc>
                  <a:txBody>
                    <a:bodyPr/>
                    <a:lstStyle/>
                    <a:p>
                      <a:pPr marL="0" lvl="0" indent="0">
                        <a:spcAft>
                          <a:spcPts val="0"/>
                        </a:spcAft>
                        <a:buFont typeface="+mj-lt"/>
                        <a:buNone/>
                      </a:pPr>
                      <a:r>
                        <a:rPr lang="en-US" sz="1000" dirty="0" smtClean="0">
                          <a:effectLst/>
                          <a:latin typeface="+mn-lt"/>
                          <a:ea typeface="Times New Roman"/>
                          <a:cs typeface="Times New Roman"/>
                        </a:rPr>
                        <a:t>11.</a:t>
                      </a:r>
                      <a:r>
                        <a:rPr lang="en-US" sz="1000" dirty="0">
                          <a:effectLst/>
                          <a:latin typeface="+mn-lt"/>
                          <a:ea typeface="Times New Roman"/>
                          <a:cs typeface="Times New Roman"/>
                        </a:rPr>
                        <a:t> </a:t>
                      </a:r>
                      <a:endParaRPr lang="en-ZA" sz="1000" dirty="0">
                        <a:effectLst/>
                        <a:latin typeface="+mn-lt"/>
                        <a:ea typeface="Times New Roman"/>
                        <a:cs typeface="Times New Roman"/>
                      </a:endParaRPr>
                    </a:p>
                  </a:txBody>
                  <a:tcPr marL="47113" marR="47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000" dirty="0">
                          <a:effectLst/>
                          <a:latin typeface="+mn-lt"/>
                          <a:ea typeface="Times New Roman"/>
                          <a:cs typeface="Times New Roman"/>
                        </a:rPr>
                        <a:t>Turnaround time to approve or reject funding after receipt of complete information</a:t>
                      </a:r>
                      <a:endParaRPr lang="en-ZA" sz="1000" dirty="0">
                        <a:effectLst/>
                        <a:latin typeface="+mn-lt"/>
                        <a:ea typeface="Calibri"/>
                        <a:cs typeface="Times New Roman"/>
                      </a:endParaRPr>
                    </a:p>
                  </a:txBody>
                  <a:tcPr marL="47113" marR="47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000" dirty="0">
                          <a:effectLst/>
                          <a:latin typeface="+mn-lt"/>
                          <a:ea typeface="Times New Roman"/>
                          <a:cs typeface="Times New Roman"/>
                        </a:rPr>
                        <a:t> </a:t>
                      </a:r>
                      <a:endParaRPr lang="en-ZA" sz="1000" dirty="0">
                        <a:effectLst/>
                        <a:latin typeface="+mn-lt"/>
                        <a:ea typeface="Times New Roman"/>
                        <a:cs typeface="Times New Roman"/>
                      </a:endParaRPr>
                    </a:p>
                  </a:txBody>
                  <a:tcPr marL="47113" marR="47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spcAft>
                          <a:spcPts val="0"/>
                        </a:spcAft>
                        <a:tabLst>
                          <a:tab pos="180340" algn="l"/>
                        </a:tabLst>
                      </a:pPr>
                      <a:r>
                        <a:rPr lang="en-US" sz="1000" dirty="0">
                          <a:effectLst/>
                          <a:latin typeface="+mn-lt"/>
                          <a:ea typeface="Times New Roman"/>
                          <a:cs typeface="Times New Roman"/>
                        </a:rPr>
                        <a:t> </a:t>
                      </a:r>
                      <a:endParaRPr lang="en-ZA" sz="1000" dirty="0">
                        <a:effectLst/>
                        <a:latin typeface="+mn-lt"/>
                        <a:ea typeface="Times New Roman"/>
                        <a:cs typeface="Times New Roman"/>
                      </a:endParaRPr>
                    </a:p>
                  </a:txBody>
                  <a:tcPr marL="47113" marR="47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indent="0">
                        <a:spcAft>
                          <a:spcPts val="0"/>
                        </a:spcAft>
                        <a:tabLst>
                          <a:tab pos="180340" algn="l"/>
                        </a:tabLst>
                      </a:pPr>
                      <a:r>
                        <a:rPr lang="en-US" sz="1000" dirty="0">
                          <a:effectLst/>
                          <a:latin typeface="+mn-lt"/>
                          <a:ea typeface="Times New Roman"/>
                          <a:cs typeface="Times New Roman"/>
                        </a:rPr>
                        <a:t>Unsatisfactory,</a:t>
                      </a:r>
                      <a:endParaRPr lang="en-ZA" sz="1000" dirty="0">
                        <a:effectLst/>
                        <a:latin typeface="+mn-lt"/>
                        <a:ea typeface="Times New Roman"/>
                        <a:cs typeface="Times New Roman"/>
                      </a:endParaRPr>
                    </a:p>
                    <a:p>
                      <a:pPr algn="just">
                        <a:lnSpc>
                          <a:spcPct val="115000"/>
                        </a:lnSpc>
                        <a:spcAft>
                          <a:spcPts val="0"/>
                        </a:spcAft>
                        <a:tabLst>
                          <a:tab pos="180340" algn="l"/>
                        </a:tabLst>
                      </a:pPr>
                      <a:r>
                        <a:rPr lang="en-ZA" sz="1000" dirty="0">
                          <a:effectLst/>
                          <a:latin typeface="+mn-lt"/>
                          <a:ea typeface="Times New Roman"/>
                          <a:cs typeface="Times New Roman"/>
                        </a:rPr>
                        <a:t>The short definition and method of calculation are not aligned:</a:t>
                      </a:r>
                      <a:endParaRPr lang="en-ZA" sz="1000" dirty="0">
                        <a:effectLst/>
                        <a:latin typeface="+mn-lt"/>
                        <a:ea typeface="Calibri"/>
                        <a:cs typeface="Times New Roman"/>
                      </a:endParaRPr>
                    </a:p>
                    <a:p>
                      <a:pPr algn="just">
                        <a:lnSpc>
                          <a:spcPct val="115000"/>
                        </a:lnSpc>
                        <a:spcAft>
                          <a:spcPts val="0"/>
                        </a:spcAft>
                        <a:tabLst>
                          <a:tab pos="180340" algn="l"/>
                        </a:tabLst>
                      </a:pPr>
                      <a:r>
                        <a:rPr lang="en-ZA" sz="1000" dirty="0">
                          <a:effectLst/>
                          <a:latin typeface="+mn-lt"/>
                          <a:ea typeface="Times New Roman"/>
                          <a:cs typeface="Times New Roman"/>
                        </a:rPr>
                        <a:t> </a:t>
                      </a:r>
                      <a:endParaRPr lang="en-ZA" sz="1000" dirty="0">
                        <a:effectLst/>
                        <a:latin typeface="+mn-lt"/>
                        <a:ea typeface="Calibri"/>
                        <a:cs typeface="Times New Roman"/>
                      </a:endParaRPr>
                    </a:p>
                    <a:p>
                      <a:pPr algn="just">
                        <a:lnSpc>
                          <a:spcPct val="115000"/>
                        </a:lnSpc>
                        <a:spcAft>
                          <a:spcPts val="0"/>
                        </a:spcAft>
                        <a:tabLst>
                          <a:tab pos="180340" algn="l"/>
                        </a:tabLst>
                      </a:pPr>
                      <a:r>
                        <a:rPr lang="en-ZA" sz="1000" dirty="0">
                          <a:effectLst/>
                          <a:latin typeface="+mn-lt"/>
                          <a:ea typeface="Times New Roman"/>
                          <a:cs typeface="Times New Roman"/>
                        </a:rPr>
                        <a:t>The short definition is indicating that funding will be approved or rejected </a:t>
                      </a:r>
                      <a:r>
                        <a:rPr lang="en-ZA" sz="1000" b="1" dirty="0">
                          <a:effectLst/>
                          <a:latin typeface="+mn-lt"/>
                          <a:ea typeface="Times New Roman"/>
                          <a:cs typeface="Times New Roman"/>
                        </a:rPr>
                        <a:t>within 20 working days of receipt of complete</a:t>
                      </a:r>
                      <a:r>
                        <a:rPr lang="en-ZA" sz="1000" dirty="0">
                          <a:effectLst/>
                          <a:latin typeface="+mn-lt"/>
                          <a:ea typeface="Times New Roman"/>
                          <a:cs typeface="Times New Roman"/>
                        </a:rPr>
                        <a:t> </a:t>
                      </a:r>
                      <a:r>
                        <a:rPr lang="en-ZA" sz="1000" b="1" dirty="0">
                          <a:effectLst/>
                          <a:latin typeface="+mn-lt"/>
                          <a:ea typeface="Times New Roman"/>
                          <a:cs typeface="Times New Roman"/>
                        </a:rPr>
                        <a:t>information</a:t>
                      </a:r>
                      <a:r>
                        <a:rPr lang="en-ZA" sz="1000" dirty="0">
                          <a:effectLst/>
                          <a:latin typeface="+mn-lt"/>
                          <a:ea typeface="Times New Roman"/>
                          <a:cs typeface="Times New Roman"/>
                        </a:rPr>
                        <a:t> to the support /rejection of the request for funding by the UIC or his delegate and it further explains that complete information refers </a:t>
                      </a:r>
                      <a:r>
                        <a:rPr lang="en-ZA" sz="1000" b="1" dirty="0">
                          <a:effectLst/>
                          <a:latin typeface="+mn-lt"/>
                          <a:ea typeface="Times New Roman"/>
                          <a:cs typeface="Times New Roman"/>
                        </a:rPr>
                        <a:t>to the point where the committee rejects or support </a:t>
                      </a:r>
                      <a:r>
                        <a:rPr lang="en-ZA" sz="1000" dirty="0">
                          <a:effectLst/>
                          <a:latin typeface="+mn-lt"/>
                          <a:ea typeface="Times New Roman"/>
                          <a:cs typeface="Times New Roman"/>
                        </a:rPr>
                        <a:t>the request however the method of calculation stipulates that </a:t>
                      </a:r>
                      <a:r>
                        <a:rPr lang="en-ZA" sz="1000" b="1" dirty="0">
                          <a:effectLst/>
                          <a:latin typeface="+mn-lt"/>
                          <a:ea typeface="Times New Roman"/>
                          <a:cs typeface="Times New Roman"/>
                        </a:rPr>
                        <a:t>the counting of days starts when the CFO support/reject a funding request to the signature of the UIC.  </a:t>
                      </a:r>
                      <a:endParaRPr lang="en-ZA" sz="1000" dirty="0">
                        <a:effectLst/>
                        <a:latin typeface="+mn-lt"/>
                        <a:ea typeface="Calibri"/>
                        <a:cs typeface="Times New Roman"/>
                      </a:endParaRPr>
                    </a:p>
                    <a:p>
                      <a:pPr algn="just">
                        <a:lnSpc>
                          <a:spcPct val="115000"/>
                        </a:lnSpc>
                        <a:spcAft>
                          <a:spcPts val="0"/>
                        </a:spcAft>
                        <a:tabLst>
                          <a:tab pos="180340" algn="l"/>
                        </a:tabLst>
                      </a:pPr>
                      <a:r>
                        <a:rPr lang="en-ZA" sz="1000" dirty="0">
                          <a:effectLst/>
                          <a:latin typeface="+mn-lt"/>
                          <a:ea typeface="Times New Roman"/>
                          <a:cs typeface="Times New Roman"/>
                        </a:rPr>
                        <a:t>M&amp;E did not consider all the key documents to evaluate e.g. minutes and annexures as per the submission/s.</a:t>
                      </a:r>
                      <a:endParaRPr lang="en-ZA" sz="1000" dirty="0">
                        <a:effectLst/>
                        <a:latin typeface="+mn-lt"/>
                        <a:ea typeface="Calibri"/>
                        <a:cs typeface="Times New Roman"/>
                      </a:endParaRPr>
                    </a:p>
                    <a:p>
                      <a:pPr algn="just">
                        <a:lnSpc>
                          <a:spcPct val="115000"/>
                        </a:lnSpc>
                        <a:spcAft>
                          <a:spcPts val="0"/>
                        </a:spcAft>
                        <a:tabLst>
                          <a:tab pos="180340" algn="l"/>
                        </a:tabLst>
                      </a:pPr>
                      <a:r>
                        <a:rPr lang="en-ZA" sz="1000" dirty="0">
                          <a:effectLst/>
                          <a:latin typeface="+mn-lt"/>
                          <a:ea typeface="Times New Roman"/>
                          <a:cs typeface="Times New Roman"/>
                        </a:rPr>
                        <a:t> </a:t>
                      </a:r>
                      <a:endParaRPr lang="en-ZA" sz="1000" dirty="0">
                        <a:effectLst/>
                        <a:latin typeface="+mn-lt"/>
                        <a:ea typeface="Calibri"/>
                        <a:cs typeface="Times New Roman"/>
                      </a:endParaRPr>
                    </a:p>
                    <a:p>
                      <a:pPr algn="just">
                        <a:lnSpc>
                          <a:spcPct val="115000"/>
                        </a:lnSpc>
                        <a:spcAft>
                          <a:spcPts val="0"/>
                        </a:spcAft>
                        <a:tabLst>
                          <a:tab pos="180340" algn="l"/>
                        </a:tabLst>
                      </a:pPr>
                      <a:r>
                        <a:rPr lang="en-ZA" sz="1000" dirty="0">
                          <a:effectLst/>
                          <a:latin typeface="+mn-lt"/>
                          <a:ea typeface="Times New Roman"/>
                          <a:cs typeface="Times New Roman"/>
                        </a:rPr>
                        <a:t>The applications for LAP received were 15 however the LAP section reported as 16 applications which 100% were approved within 20 working days which is inaccurate </a:t>
                      </a:r>
                      <a:r>
                        <a:rPr lang="en-ZA" sz="1000" dirty="0" smtClean="0">
                          <a:effectLst/>
                          <a:latin typeface="+mn-lt"/>
                          <a:ea typeface="Times New Roman"/>
                          <a:cs typeface="Times New Roman"/>
                        </a:rPr>
                        <a:t>reporting</a:t>
                      </a:r>
                      <a:endParaRPr lang="en-ZA" sz="1000" dirty="0">
                        <a:effectLst/>
                        <a:latin typeface="+mn-lt"/>
                        <a:ea typeface="Calibri"/>
                        <a:cs typeface="Times New Roman"/>
                      </a:endParaRPr>
                    </a:p>
                  </a:txBody>
                  <a:tcPr marL="47113" marR="47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1074154">
                <a:tc>
                  <a:txBody>
                    <a:bodyPr/>
                    <a:lstStyle/>
                    <a:p>
                      <a:pPr marL="0" lvl="0" indent="0">
                        <a:spcAft>
                          <a:spcPts val="0"/>
                        </a:spcAft>
                        <a:buFont typeface="+mj-lt"/>
                        <a:buNone/>
                      </a:pPr>
                      <a:r>
                        <a:rPr lang="en-US" sz="1000" dirty="0" smtClean="0">
                          <a:effectLst/>
                          <a:latin typeface="+mn-lt"/>
                          <a:ea typeface="Times New Roman"/>
                          <a:cs typeface="Times New Roman"/>
                        </a:rPr>
                        <a:t>12.</a:t>
                      </a:r>
                      <a:r>
                        <a:rPr lang="en-US" sz="1000" dirty="0">
                          <a:effectLst/>
                          <a:latin typeface="+mn-lt"/>
                          <a:ea typeface="Times New Roman"/>
                          <a:cs typeface="Times New Roman"/>
                        </a:rPr>
                        <a:t> </a:t>
                      </a:r>
                      <a:endParaRPr lang="en-ZA" sz="1000" dirty="0">
                        <a:effectLst/>
                        <a:latin typeface="+mn-lt"/>
                        <a:ea typeface="Times New Roman"/>
                        <a:cs typeface="Times New Roman"/>
                      </a:endParaRPr>
                    </a:p>
                  </a:txBody>
                  <a:tcPr marL="47113" marR="47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000">
                          <a:effectLst/>
                          <a:latin typeface="+mn-lt"/>
                          <a:ea typeface="Times New Roman"/>
                          <a:cs typeface="Times New Roman"/>
                        </a:rPr>
                        <a:t>Turnaround time to transfer funds to partners after receipt of accurate invoice</a:t>
                      </a:r>
                      <a:endParaRPr lang="en-ZA" sz="1000">
                        <a:effectLst/>
                        <a:latin typeface="+mn-lt"/>
                        <a:ea typeface="Calibri"/>
                        <a:cs typeface="Times New Roman"/>
                      </a:endParaRPr>
                    </a:p>
                  </a:txBody>
                  <a:tcPr marL="47113" marR="47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tabLst>
                          <a:tab pos="180340" algn="l"/>
                        </a:tabLst>
                      </a:pPr>
                      <a:r>
                        <a:rPr lang="en-US" sz="1000">
                          <a:effectLst/>
                          <a:latin typeface="+mn-lt"/>
                          <a:ea typeface="Times New Roman"/>
                          <a:cs typeface="Times New Roman"/>
                        </a:rPr>
                        <a:t> </a:t>
                      </a:r>
                      <a:endParaRPr lang="en-ZA" sz="1000">
                        <a:effectLst/>
                        <a:latin typeface="+mn-lt"/>
                        <a:ea typeface="Times New Roman"/>
                        <a:cs typeface="Times New Roman"/>
                      </a:endParaRPr>
                    </a:p>
                  </a:txBody>
                  <a:tcPr marL="47113" marR="47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457200">
                        <a:spcAft>
                          <a:spcPts val="0"/>
                        </a:spcAft>
                        <a:tabLst>
                          <a:tab pos="180340" algn="l"/>
                        </a:tabLst>
                      </a:pPr>
                      <a:r>
                        <a:rPr lang="en-US" sz="1000">
                          <a:effectLst/>
                          <a:latin typeface="+mn-lt"/>
                          <a:ea typeface="Times New Roman"/>
                          <a:cs typeface="Times New Roman"/>
                        </a:rPr>
                        <a:t> </a:t>
                      </a:r>
                      <a:endParaRPr lang="en-ZA" sz="1000">
                        <a:effectLst/>
                        <a:latin typeface="+mn-lt"/>
                        <a:ea typeface="Times New Roman"/>
                        <a:cs typeface="Times New Roman"/>
                      </a:endParaRPr>
                    </a:p>
                  </a:txBody>
                  <a:tcPr marL="47113" marR="471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lvl="0" indent="0" algn="l">
                        <a:spcAft>
                          <a:spcPts val="0"/>
                        </a:spcAft>
                        <a:tabLst>
                          <a:tab pos="180340" algn="l"/>
                        </a:tabLst>
                      </a:pPr>
                      <a:r>
                        <a:rPr lang="en-US" sz="1000" dirty="0" smtClean="0">
                          <a:effectLst/>
                          <a:latin typeface="+mn-lt"/>
                          <a:ea typeface="Times New Roman"/>
                          <a:cs typeface="Times New Roman"/>
                        </a:rPr>
                        <a:t>Unsatisfactory,</a:t>
                      </a:r>
                      <a:endParaRPr lang="en-ZA" sz="1000" dirty="0" smtClean="0">
                        <a:effectLst/>
                        <a:latin typeface="+mn-lt"/>
                        <a:ea typeface="Times New Roman"/>
                        <a:cs typeface="Times New Roman"/>
                      </a:endParaRPr>
                    </a:p>
                    <a:p>
                      <a:pPr marL="0" lvl="0" indent="0" algn="l">
                        <a:spcAft>
                          <a:spcPts val="0"/>
                        </a:spcAft>
                        <a:tabLst>
                          <a:tab pos="180340" algn="l"/>
                        </a:tabLst>
                      </a:pPr>
                      <a:r>
                        <a:rPr lang="en-US" sz="1000" dirty="0" smtClean="0">
                          <a:effectLst/>
                          <a:latin typeface="+mn-lt"/>
                          <a:ea typeface="Times New Roman"/>
                          <a:cs typeface="Times New Roman"/>
                        </a:rPr>
                        <a:t>Evidence was not sufficient (Payment packs were not attached/ provided as evidence. M&amp;E did not consider all the key documents to evaluate e.g. supporting documents used to ensure an accurate invoice (payment as per the SLA tranches).</a:t>
                      </a:r>
                      <a:endParaRPr lang="en-ZA" sz="1000" dirty="0" smtClean="0">
                        <a:effectLst/>
                        <a:latin typeface="+mn-lt"/>
                        <a:ea typeface="Times New Roman"/>
                        <a:cs typeface="Times New Roman"/>
                      </a:endParaRPr>
                    </a:p>
                    <a:p>
                      <a:pPr marL="457200" algn="l">
                        <a:spcAft>
                          <a:spcPts val="0"/>
                        </a:spcAft>
                        <a:tabLst>
                          <a:tab pos="180340" algn="l"/>
                        </a:tabLst>
                      </a:pPr>
                      <a:endParaRPr lang="en-ZA" sz="1000" dirty="0">
                        <a:effectLst/>
                        <a:latin typeface="+mn-lt"/>
                        <a:ea typeface="Times New Roman"/>
                        <a:cs typeface="Times New Roman"/>
                      </a:endParaRPr>
                    </a:p>
                  </a:txBody>
                  <a:tcPr marL="47113" marR="471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bl>
          </a:graphicData>
        </a:graphic>
      </p:graphicFrame>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13</a:t>
            </a:fld>
            <a:endParaRPr lang="en-US" dirty="0"/>
          </a:p>
        </p:txBody>
      </p:sp>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13</a:t>
            </a:r>
            <a:endParaRPr lang="en-ZA" sz="1200" dirty="0">
              <a:solidFill>
                <a:prstClr val="black"/>
              </a:solidFill>
            </a:endParaRPr>
          </a:p>
        </p:txBody>
      </p:sp>
    </p:spTree>
    <p:extLst>
      <p:ext uri="{BB962C8B-B14F-4D97-AF65-F5344CB8AC3E}">
        <p14:creationId xmlns:p14="http://schemas.microsoft.com/office/powerpoint/2010/main" xmlns="" val="2381753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AUDIT OBSERVATIONS</a:t>
            </a:r>
            <a:endParaRPr lang="en-ZA" sz="2400" b="1" dirty="0"/>
          </a:p>
        </p:txBody>
      </p:sp>
      <p:sp>
        <p:nvSpPr>
          <p:cNvPr id="3" name="Content Placeholder 2"/>
          <p:cNvSpPr>
            <a:spLocks noGrp="1"/>
          </p:cNvSpPr>
          <p:nvPr>
            <p:ph idx="1"/>
          </p:nvPr>
        </p:nvSpPr>
        <p:spPr/>
        <p:txBody>
          <a:bodyPr/>
          <a:lstStyle/>
          <a:p>
            <a:pPr algn="just">
              <a:lnSpc>
                <a:spcPct val="115000"/>
              </a:lnSpc>
              <a:spcAft>
                <a:spcPts val="1000"/>
              </a:spcAft>
              <a:buFont typeface="Arial" panose="020B0604020202020204" pitchFamily="34" charset="0"/>
              <a:buChar char="•"/>
            </a:pPr>
            <a:r>
              <a:rPr lang="en-ZA" sz="1400" dirty="0">
                <a:latin typeface="Arial" panose="020B0604020202020204" pitchFamily="34" charset="0"/>
                <a:ea typeface="Calibri"/>
                <a:cs typeface="Arial" panose="020B0604020202020204" pitchFamily="34" charset="0"/>
              </a:rPr>
              <a:t>Through analysis of reasons for variance and corrective measures for the targets not achieved, we noted that the identification of the actual root cause of not achieving the target was inadequate. In other instances there is lack of correspondence between the root cause identified and the corrective action designed to eliminate and prevent the reoccurrence of the </a:t>
            </a:r>
            <a:r>
              <a:rPr lang="en-ZA" sz="1400" dirty="0" smtClean="0">
                <a:latin typeface="Arial" panose="020B0604020202020204" pitchFamily="34" charset="0"/>
                <a:ea typeface="Calibri"/>
                <a:cs typeface="Arial" panose="020B0604020202020204" pitchFamily="34" charset="0"/>
              </a:rPr>
              <a:t>problem.</a:t>
            </a:r>
          </a:p>
          <a:p>
            <a:pPr algn="just">
              <a:lnSpc>
                <a:spcPct val="115000"/>
              </a:lnSpc>
              <a:spcAft>
                <a:spcPts val="1000"/>
              </a:spcAft>
              <a:buFont typeface="Arial" panose="020B0604020202020204" pitchFamily="34" charset="0"/>
              <a:buChar char="•"/>
            </a:pPr>
            <a:r>
              <a:rPr lang="en-ZA" sz="1400" dirty="0" smtClean="0">
                <a:latin typeface="Arial" panose="020B0604020202020204" pitchFamily="34" charset="0"/>
                <a:ea typeface="Calibri"/>
                <a:cs typeface="Arial" panose="020B0604020202020204" pitchFamily="34" charset="0"/>
              </a:rPr>
              <a:t>It </a:t>
            </a:r>
            <a:r>
              <a:rPr lang="en-ZA" sz="1400" dirty="0">
                <a:latin typeface="Arial" panose="020B0604020202020204" pitchFamily="34" charset="0"/>
                <a:ea typeface="Calibri"/>
                <a:cs typeface="Arial" panose="020B0604020202020204" pitchFamily="34" charset="0"/>
              </a:rPr>
              <a:t>was also noted that there is an ineffective monitoring system for areas that require more attention during quarter, where the corrective actions implemented are supposed to be tested effectiveness.</a:t>
            </a:r>
          </a:p>
          <a:p>
            <a:pPr marL="0" indent="0">
              <a:buNone/>
            </a:pPr>
            <a:endParaRPr lang="en-ZA" sz="1600" dirty="0" smtClean="0">
              <a:latin typeface="Arial" panose="020B0604020202020204" pitchFamily="34" charset="0"/>
              <a:cs typeface="Arial" panose="020B0604020202020204" pitchFamily="34" charset="0"/>
            </a:endParaRPr>
          </a:p>
          <a:p>
            <a:pPr marL="0" indent="0">
              <a:buNone/>
            </a:pPr>
            <a:endParaRPr lang="en-ZA" sz="1600" dirty="0" smtClean="0">
              <a:latin typeface="Arial" panose="020B0604020202020204" pitchFamily="34" charset="0"/>
              <a:cs typeface="Arial" panose="020B0604020202020204" pitchFamily="34" charset="0"/>
            </a:endParaRPr>
          </a:p>
          <a:p>
            <a:pPr marL="0" indent="0" algn="just">
              <a:lnSpc>
                <a:spcPct val="115000"/>
              </a:lnSpc>
              <a:spcAft>
                <a:spcPts val="0"/>
              </a:spcAft>
              <a:buNone/>
            </a:pPr>
            <a:endParaRPr lang="en-GB" sz="1600" dirty="0" smtClean="0">
              <a:latin typeface="Arial"/>
              <a:ea typeface="Calibri"/>
              <a:cs typeface="Times New Roman"/>
            </a:endParaRPr>
          </a:p>
          <a:p>
            <a:pPr algn="just">
              <a:lnSpc>
                <a:spcPct val="115000"/>
              </a:lnSpc>
              <a:spcAft>
                <a:spcPts val="0"/>
              </a:spcAft>
              <a:buFont typeface="Arial" panose="020B0604020202020204" pitchFamily="34" charset="0"/>
              <a:buChar char="•"/>
            </a:pPr>
            <a:endParaRPr lang="en-GB" sz="1600" dirty="0" smtClean="0">
              <a:latin typeface="Arial"/>
              <a:ea typeface="Calibri"/>
              <a:cs typeface="Times New Roman"/>
            </a:endParaRPr>
          </a:p>
          <a:p>
            <a:pPr algn="just">
              <a:lnSpc>
                <a:spcPct val="115000"/>
              </a:lnSpc>
              <a:spcAft>
                <a:spcPts val="0"/>
              </a:spcAft>
              <a:buFont typeface="Arial" panose="020B0604020202020204" pitchFamily="34" charset="0"/>
              <a:buChar char="•"/>
            </a:pPr>
            <a:endParaRPr lang="en-ZA" sz="1600" dirty="0">
              <a:ea typeface="Calibri"/>
              <a:cs typeface="Times New Roman"/>
            </a:endParaRPr>
          </a:p>
          <a:p>
            <a:pPr marL="0" indent="0" algn="just">
              <a:lnSpc>
                <a:spcPct val="115000"/>
              </a:lnSpc>
              <a:spcAft>
                <a:spcPts val="0"/>
              </a:spcAft>
              <a:buNone/>
            </a:pPr>
            <a:endParaRPr lang="en-GB" sz="2200" b="1" u="sng" dirty="0" smtClean="0">
              <a:ea typeface="Times New Roman"/>
              <a:cs typeface="Times New Roman"/>
            </a:endParaRPr>
          </a:p>
          <a:p>
            <a:pPr marL="0" indent="0" algn="just">
              <a:lnSpc>
                <a:spcPct val="115000"/>
              </a:lnSpc>
              <a:spcAft>
                <a:spcPts val="0"/>
              </a:spcAft>
              <a:buNone/>
            </a:pPr>
            <a:endParaRPr lang="en-ZA" sz="1600" dirty="0">
              <a:ea typeface="Calibri"/>
              <a:cs typeface="Times New Roman"/>
            </a:endParaRPr>
          </a:p>
          <a:p>
            <a:pPr marL="0" indent="0">
              <a:buNone/>
            </a:pPr>
            <a:endParaRPr lang="en-ZA" sz="2200" dirty="0"/>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14</a:t>
            </a:fld>
            <a:endParaRPr lang="en-US" dirty="0"/>
          </a:p>
        </p:txBody>
      </p:sp>
      <p:sp>
        <p:nvSpPr>
          <p:cNvPr id="5"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14</a:t>
            </a:r>
            <a:endParaRPr lang="en-ZA" sz="1200" dirty="0">
              <a:solidFill>
                <a:prstClr val="black"/>
              </a:solidFill>
            </a:endParaRPr>
          </a:p>
        </p:txBody>
      </p:sp>
    </p:spTree>
    <p:extLst>
      <p:ext uri="{BB962C8B-B14F-4D97-AF65-F5344CB8AC3E}">
        <p14:creationId xmlns:p14="http://schemas.microsoft.com/office/powerpoint/2010/main" xmlns="" val="2991437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RECURRING AUDIT FINDINGS</a:t>
            </a:r>
            <a:endParaRPr lang="en-ZA" sz="2400" b="1" dirty="0"/>
          </a:p>
        </p:txBody>
      </p:sp>
      <p:sp>
        <p:nvSpPr>
          <p:cNvPr id="3" name="Content Placeholder 2"/>
          <p:cNvSpPr>
            <a:spLocks noGrp="1"/>
          </p:cNvSpPr>
          <p:nvPr>
            <p:ph idx="1"/>
          </p:nvPr>
        </p:nvSpPr>
        <p:spPr/>
        <p:txBody>
          <a:bodyPr/>
          <a:lstStyle/>
          <a:p>
            <a:pPr marL="0" indent="0">
              <a:buNone/>
            </a:pPr>
            <a:endParaRPr lang="en-ZA" sz="1600" dirty="0" smtClean="0">
              <a:latin typeface="Arial" panose="020B0604020202020204" pitchFamily="34" charset="0"/>
              <a:cs typeface="Arial" panose="020B0604020202020204" pitchFamily="34" charset="0"/>
            </a:endParaRPr>
          </a:p>
          <a:p>
            <a:pPr marL="0" indent="0" algn="just">
              <a:lnSpc>
                <a:spcPct val="115000"/>
              </a:lnSpc>
              <a:spcAft>
                <a:spcPts val="0"/>
              </a:spcAft>
              <a:buNone/>
            </a:pPr>
            <a:endParaRPr lang="en-GB" sz="1600" dirty="0" smtClean="0">
              <a:latin typeface="Arial"/>
              <a:ea typeface="Calibri"/>
              <a:cs typeface="Times New Roman"/>
            </a:endParaRPr>
          </a:p>
          <a:p>
            <a:pPr algn="just">
              <a:lnSpc>
                <a:spcPct val="115000"/>
              </a:lnSpc>
              <a:spcAft>
                <a:spcPts val="0"/>
              </a:spcAft>
              <a:buFont typeface="Arial" panose="020B0604020202020204" pitchFamily="34" charset="0"/>
              <a:buChar char="•"/>
            </a:pPr>
            <a:endParaRPr lang="en-GB" sz="1600" dirty="0" smtClean="0">
              <a:latin typeface="Arial"/>
              <a:ea typeface="Calibri"/>
              <a:cs typeface="Times New Roman"/>
            </a:endParaRPr>
          </a:p>
          <a:p>
            <a:pPr algn="just">
              <a:lnSpc>
                <a:spcPct val="115000"/>
              </a:lnSpc>
              <a:spcAft>
                <a:spcPts val="0"/>
              </a:spcAft>
              <a:buFont typeface="Arial" panose="020B0604020202020204" pitchFamily="34" charset="0"/>
              <a:buChar char="•"/>
            </a:pPr>
            <a:endParaRPr lang="en-ZA" sz="1600" dirty="0">
              <a:ea typeface="Calibri"/>
              <a:cs typeface="Times New Roman"/>
            </a:endParaRPr>
          </a:p>
          <a:p>
            <a:pPr marL="0" indent="0" algn="just">
              <a:lnSpc>
                <a:spcPct val="115000"/>
              </a:lnSpc>
              <a:spcAft>
                <a:spcPts val="0"/>
              </a:spcAft>
              <a:buNone/>
            </a:pPr>
            <a:endParaRPr lang="en-GB" sz="2200" b="1" u="sng" dirty="0" smtClean="0">
              <a:ea typeface="Times New Roman"/>
              <a:cs typeface="Times New Roman"/>
            </a:endParaRPr>
          </a:p>
          <a:p>
            <a:pPr marL="0" indent="0" algn="just">
              <a:lnSpc>
                <a:spcPct val="115000"/>
              </a:lnSpc>
              <a:spcAft>
                <a:spcPts val="0"/>
              </a:spcAft>
              <a:buNone/>
            </a:pPr>
            <a:endParaRPr lang="en-ZA" sz="1600" dirty="0">
              <a:ea typeface="Calibri"/>
              <a:cs typeface="Times New Roman"/>
            </a:endParaRPr>
          </a:p>
          <a:p>
            <a:pPr marL="0" indent="0">
              <a:buNone/>
            </a:pPr>
            <a:endParaRPr lang="en-ZA" sz="2200" dirty="0"/>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15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1295350197"/>
              </p:ext>
            </p:extLst>
          </p:nvPr>
        </p:nvGraphicFramePr>
        <p:xfrm>
          <a:off x="251520" y="1556792"/>
          <a:ext cx="8640960" cy="5112570"/>
        </p:xfrm>
        <a:graphic>
          <a:graphicData uri="http://schemas.openxmlformats.org/drawingml/2006/table">
            <a:tbl>
              <a:tblPr firstRow="1" firstCol="1" bandRow="1">
                <a:tableStyleId>{F2DE63D5-997A-4646-A377-4702673A728D}</a:tableStyleId>
              </a:tblPr>
              <a:tblGrid>
                <a:gridCol w="705280">
                  <a:extLst>
                    <a:ext uri="{9D8B030D-6E8A-4147-A177-3AD203B41FA5}">
                      <a16:colId xmlns:a16="http://schemas.microsoft.com/office/drawing/2014/main" xmlns="" val="20000"/>
                    </a:ext>
                  </a:extLst>
                </a:gridCol>
                <a:gridCol w="7935680">
                  <a:extLst>
                    <a:ext uri="{9D8B030D-6E8A-4147-A177-3AD203B41FA5}">
                      <a16:colId xmlns:a16="http://schemas.microsoft.com/office/drawing/2014/main" xmlns="" val="20001"/>
                    </a:ext>
                  </a:extLst>
                </a:gridCol>
              </a:tblGrid>
              <a:tr h="357389">
                <a:tc>
                  <a:txBody>
                    <a:bodyPr/>
                    <a:lstStyle/>
                    <a:p>
                      <a:pPr algn="just">
                        <a:lnSpc>
                          <a:spcPct val="115000"/>
                        </a:lnSpc>
                        <a:spcAft>
                          <a:spcPts val="0"/>
                        </a:spcAft>
                        <a:tabLst>
                          <a:tab pos="742950" algn="l"/>
                        </a:tabLst>
                      </a:pPr>
                      <a:r>
                        <a:rPr lang="en-GB" sz="1800" kern="1600" dirty="0">
                          <a:effectLst/>
                        </a:rPr>
                        <a:t>No</a:t>
                      </a:r>
                      <a:endParaRPr lang="en-ZA" sz="1800" dirty="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0"/>
                        </a:spcAft>
                        <a:tabLst>
                          <a:tab pos="742950" algn="l"/>
                        </a:tabLst>
                      </a:pPr>
                      <a:r>
                        <a:rPr lang="en-GB" sz="1800" kern="1600" dirty="0">
                          <a:effectLst/>
                        </a:rPr>
                        <a:t>Findings recurring </a:t>
                      </a:r>
                      <a:endParaRPr lang="en-ZA" sz="18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597363">
                <a:tc>
                  <a:txBody>
                    <a:bodyPr/>
                    <a:lstStyle/>
                    <a:p>
                      <a:pPr algn="just">
                        <a:lnSpc>
                          <a:spcPct val="115000"/>
                        </a:lnSpc>
                        <a:spcAft>
                          <a:spcPts val="0"/>
                        </a:spcAft>
                        <a:tabLst>
                          <a:tab pos="742950" algn="l"/>
                        </a:tabLst>
                      </a:pPr>
                      <a:r>
                        <a:rPr lang="en-GB" sz="1100" kern="1600">
                          <a:effectLst/>
                        </a:rPr>
                        <a:t>1.</a:t>
                      </a:r>
                      <a:endParaRPr lang="en-ZA" sz="1100">
                        <a:effectLst/>
                        <a:latin typeface="Calibri"/>
                        <a:ea typeface="Calibri"/>
                        <a:cs typeface="Times New Roman"/>
                      </a:endParaRPr>
                    </a:p>
                  </a:txBody>
                  <a:tcPr marL="68580" marR="68580" marT="0" marB="0"/>
                </a:tc>
                <a:tc>
                  <a:txBody>
                    <a:bodyPr/>
                    <a:lstStyle/>
                    <a:p>
                      <a:pPr algn="just">
                        <a:lnSpc>
                          <a:spcPct val="115000"/>
                        </a:lnSpc>
                        <a:spcAft>
                          <a:spcPts val="0"/>
                        </a:spcAft>
                        <a:tabLst>
                          <a:tab pos="742950" algn="l"/>
                        </a:tabLst>
                      </a:pPr>
                      <a:r>
                        <a:rPr lang="en-ZA" sz="1400" dirty="0">
                          <a:effectLst/>
                        </a:rPr>
                        <a:t>Evidence provided in support of performance achievements not in line with Technical Indicator Description.</a:t>
                      </a:r>
                      <a:endParaRPr lang="en-ZA" sz="14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489461">
                <a:tc>
                  <a:txBody>
                    <a:bodyPr/>
                    <a:lstStyle/>
                    <a:p>
                      <a:pPr algn="just">
                        <a:lnSpc>
                          <a:spcPct val="115000"/>
                        </a:lnSpc>
                        <a:spcAft>
                          <a:spcPts val="0"/>
                        </a:spcAft>
                        <a:tabLst>
                          <a:tab pos="742950" algn="l"/>
                        </a:tabLst>
                      </a:pPr>
                      <a:r>
                        <a:rPr lang="en-GB" sz="1100" kern="1600">
                          <a:effectLst/>
                        </a:rPr>
                        <a:t>2.</a:t>
                      </a:r>
                      <a:endParaRPr lang="en-ZA" sz="1100">
                        <a:effectLst/>
                        <a:latin typeface="Calibri"/>
                        <a:ea typeface="Calibri"/>
                        <a:cs typeface="Times New Roman"/>
                      </a:endParaRPr>
                    </a:p>
                  </a:txBody>
                  <a:tcPr marL="68580" marR="68580" marT="0" marB="0"/>
                </a:tc>
                <a:tc>
                  <a:txBody>
                    <a:bodyPr/>
                    <a:lstStyle/>
                    <a:p>
                      <a:pPr algn="just">
                        <a:lnSpc>
                          <a:spcPct val="115000"/>
                        </a:lnSpc>
                        <a:spcAft>
                          <a:spcPts val="0"/>
                        </a:spcAft>
                        <a:tabLst>
                          <a:tab pos="742950" algn="l"/>
                        </a:tabLst>
                      </a:pPr>
                      <a:r>
                        <a:rPr lang="en-ZA" sz="1400" kern="1600" dirty="0">
                          <a:effectLst/>
                        </a:rPr>
                        <a:t>Corrective measures for non-achieved targets are not adequate.</a:t>
                      </a:r>
                      <a:endParaRPr lang="en-ZA" sz="14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489461">
                <a:tc>
                  <a:txBody>
                    <a:bodyPr/>
                    <a:lstStyle/>
                    <a:p>
                      <a:pPr algn="just">
                        <a:lnSpc>
                          <a:spcPct val="115000"/>
                        </a:lnSpc>
                        <a:spcAft>
                          <a:spcPts val="0"/>
                        </a:spcAft>
                        <a:tabLst>
                          <a:tab pos="742950" algn="l"/>
                        </a:tabLst>
                      </a:pPr>
                      <a:r>
                        <a:rPr lang="en-GB" sz="1100" kern="1600">
                          <a:effectLst/>
                        </a:rPr>
                        <a:t>3.</a:t>
                      </a:r>
                      <a:endParaRPr lang="en-ZA" sz="1100">
                        <a:effectLst/>
                        <a:latin typeface="Calibri"/>
                        <a:ea typeface="Calibri"/>
                        <a:cs typeface="Times New Roman"/>
                      </a:endParaRPr>
                    </a:p>
                  </a:txBody>
                  <a:tcPr marL="68580" marR="68580" marT="0" marB="0"/>
                </a:tc>
                <a:tc>
                  <a:txBody>
                    <a:bodyPr/>
                    <a:lstStyle/>
                    <a:p>
                      <a:pPr algn="just">
                        <a:lnSpc>
                          <a:spcPct val="115000"/>
                        </a:lnSpc>
                        <a:spcAft>
                          <a:spcPts val="0"/>
                        </a:spcAft>
                        <a:tabLst>
                          <a:tab pos="742950" algn="l"/>
                        </a:tabLst>
                      </a:pPr>
                      <a:r>
                        <a:rPr lang="en-ZA" sz="1400" kern="1600" dirty="0">
                          <a:effectLst/>
                        </a:rPr>
                        <a:t>Directorates not compliant to organisational performance reporting </a:t>
                      </a:r>
                      <a:r>
                        <a:rPr lang="en-ZA" sz="1400" kern="1600" dirty="0" smtClean="0">
                          <a:effectLst/>
                        </a:rPr>
                        <a:t>timelines.</a:t>
                      </a:r>
                      <a:endParaRPr lang="en-ZA" sz="14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489461">
                <a:tc>
                  <a:txBody>
                    <a:bodyPr/>
                    <a:lstStyle/>
                    <a:p>
                      <a:pPr algn="just">
                        <a:lnSpc>
                          <a:spcPct val="115000"/>
                        </a:lnSpc>
                        <a:spcAft>
                          <a:spcPts val="0"/>
                        </a:spcAft>
                        <a:tabLst>
                          <a:tab pos="742950" algn="l"/>
                        </a:tabLst>
                      </a:pPr>
                      <a:r>
                        <a:rPr lang="en-GB" sz="1100" kern="1600">
                          <a:effectLst/>
                        </a:rPr>
                        <a:t>4.</a:t>
                      </a:r>
                      <a:endParaRPr lang="en-ZA" sz="1100">
                        <a:effectLst/>
                        <a:latin typeface="Calibri"/>
                        <a:ea typeface="Calibri"/>
                        <a:cs typeface="Times New Roman"/>
                      </a:endParaRPr>
                    </a:p>
                  </a:txBody>
                  <a:tcPr marL="68580" marR="68580" marT="0" marB="0"/>
                </a:tc>
                <a:tc>
                  <a:txBody>
                    <a:bodyPr/>
                    <a:lstStyle/>
                    <a:p>
                      <a:pPr algn="just">
                        <a:lnSpc>
                          <a:spcPct val="115000"/>
                        </a:lnSpc>
                        <a:spcAft>
                          <a:spcPts val="0"/>
                        </a:spcAft>
                        <a:tabLst>
                          <a:tab pos="742950" algn="l"/>
                        </a:tabLst>
                      </a:pPr>
                      <a:r>
                        <a:rPr lang="en-ZA" sz="1400" kern="1600" dirty="0">
                          <a:effectLst/>
                        </a:rPr>
                        <a:t>Insufficient reasons provided for </a:t>
                      </a:r>
                      <a:r>
                        <a:rPr lang="en-ZA" sz="1400" kern="1600" dirty="0" smtClean="0">
                          <a:effectLst/>
                        </a:rPr>
                        <a:t>variance.</a:t>
                      </a:r>
                      <a:endParaRPr lang="en-ZA" sz="14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r h="407884">
                <a:tc>
                  <a:txBody>
                    <a:bodyPr/>
                    <a:lstStyle/>
                    <a:p>
                      <a:pPr algn="just">
                        <a:lnSpc>
                          <a:spcPct val="115000"/>
                        </a:lnSpc>
                        <a:spcAft>
                          <a:spcPts val="0"/>
                        </a:spcAft>
                        <a:tabLst>
                          <a:tab pos="742950" algn="l"/>
                        </a:tabLst>
                      </a:pPr>
                      <a:r>
                        <a:rPr lang="en-GB" sz="1100" kern="1600">
                          <a:effectLst/>
                        </a:rPr>
                        <a:t>5.</a:t>
                      </a:r>
                      <a:endParaRPr lang="en-ZA" sz="1100">
                        <a:effectLst/>
                        <a:latin typeface="Calibri"/>
                        <a:ea typeface="Calibri"/>
                        <a:cs typeface="Times New Roman"/>
                      </a:endParaRPr>
                    </a:p>
                  </a:txBody>
                  <a:tcPr marL="68580" marR="68580" marT="0" marB="0"/>
                </a:tc>
                <a:tc>
                  <a:txBody>
                    <a:bodyPr/>
                    <a:lstStyle/>
                    <a:p>
                      <a:pPr algn="just">
                        <a:lnSpc>
                          <a:spcPct val="115000"/>
                        </a:lnSpc>
                        <a:spcAft>
                          <a:spcPts val="0"/>
                        </a:spcAft>
                        <a:tabLst>
                          <a:tab pos="742950" algn="l"/>
                        </a:tabLst>
                      </a:pPr>
                      <a:r>
                        <a:rPr lang="en-ZA" sz="1400" kern="1600" dirty="0">
                          <a:effectLst/>
                        </a:rPr>
                        <a:t>Corrective measures for non –achieved target are not </a:t>
                      </a:r>
                      <a:r>
                        <a:rPr lang="en-ZA" sz="1400" kern="1600" dirty="0" smtClean="0">
                          <a:effectLst/>
                        </a:rPr>
                        <a:t>provided.</a:t>
                      </a:r>
                      <a:endParaRPr lang="en-ZA" sz="14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5"/>
                  </a:ext>
                </a:extLst>
              </a:tr>
              <a:tr h="489461">
                <a:tc>
                  <a:txBody>
                    <a:bodyPr/>
                    <a:lstStyle/>
                    <a:p>
                      <a:pPr algn="just">
                        <a:lnSpc>
                          <a:spcPct val="115000"/>
                        </a:lnSpc>
                        <a:spcAft>
                          <a:spcPts val="0"/>
                        </a:spcAft>
                        <a:tabLst>
                          <a:tab pos="742950" algn="l"/>
                        </a:tabLst>
                      </a:pPr>
                      <a:r>
                        <a:rPr lang="en-GB" sz="1100" kern="1600">
                          <a:effectLst/>
                        </a:rPr>
                        <a:t>6.</a:t>
                      </a:r>
                      <a:endParaRPr lang="en-ZA" sz="1100">
                        <a:effectLst/>
                        <a:latin typeface="Calibri"/>
                        <a:ea typeface="Calibri"/>
                        <a:cs typeface="Times New Roman"/>
                      </a:endParaRPr>
                    </a:p>
                  </a:txBody>
                  <a:tcPr marL="68580" marR="68580" marT="0" marB="0"/>
                </a:tc>
                <a:tc>
                  <a:txBody>
                    <a:bodyPr/>
                    <a:lstStyle/>
                    <a:p>
                      <a:pPr algn="just">
                        <a:lnSpc>
                          <a:spcPct val="115000"/>
                        </a:lnSpc>
                        <a:spcAft>
                          <a:spcPts val="0"/>
                        </a:spcAft>
                        <a:tabLst>
                          <a:tab pos="742950" algn="l"/>
                        </a:tabLst>
                      </a:pPr>
                      <a:r>
                        <a:rPr lang="en-ZA" sz="1400" kern="1600" dirty="0">
                          <a:effectLst/>
                        </a:rPr>
                        <a:t>Method of calculation applied is inconsistent with the </a:t>
                      </a:r>
                      <a:r>
                        <a:rPr lang="en-ZA" sz="1400" kern="1600" dirty="0" smtClean="0">
                          <a:effectLst/>
                        </a:rPr>
                        <a:t>TID.</a:t>
                      </a:r>
                      <a:endParaRPr lang="en-ZA" sz="14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6"/>
                  </a:ext>
                </a:extLst>
              </a:tr>
              <a:tr h="407884">
                <a:tc>
                  <a:txBody>
                    <a:bodyPr/>
                    <a:lstStyle/>
                    <a:p>
                      <a:pPr algn="just">
                        <a:lnSpc>
                          <a:spcPct val="115000"/>
                        </a:lnSpc>
                        <a:spcAft>
                          <a:spcPts val="0"/>
                        </a:spcAft>
                        <a:tabLst>
                          <a:tab pos="742950" algn="l"/>
                        </a:tabLst>
                      </a:pPr>
                      <a:r>
                        <a:rPr lang="en-GB" sz="1100" kern="1600">
                          <a:effectLst/>
                        </a:rPr>
                        <a:t>7</a:t>
                      </a:r>
                      <a:endParaRPr lang="en-ZA" sz="1100">
                        <a:effectLst/>
                        <a:latin typeface="Calibri"/>
                        <a:ea typeface="Calibri"/>
                        <a:cs typeface="Times New Roman"/>
                      </a:endParaRPr>
                    </a:p>
                  </a:txBody>
                  <a:tcPr marL="68580" marR="68580" marT="0" marB="0"/>
                </a:tc>
                <a:tc>
                  <a:txBody>
                    <a:bodyPr/>
                    <a:lstStyle/>
                    <a:p>
                      <a:pPr algn="just">
                        <a:lnSpc>
                          <a:spcPct val="115000"/>
                        </a:lnSpc>
                        <a:spcAft>
                          <a:spcPts val="0"/>
                        </a:spcAft>
                        <a:tabLst>
                          <a:tab pos="742950" algn="l"/>
                        </a:tabLst>
                      </a:pPr>
                      <a:r>
                        <a:rPr lang="en-ZA" sz="1400" kern="1600" dirty="0">
                          <a:effectLst/>
                        </a:rPr>
                        <a:t>Inaccurate reporting for LAP </a:t>
                      </a:r>
                      <a:r>
                        <a:rPr lang="en-ZA" sz="1400" kern="1600" dirty="0" smtClean="0">
                          <a:effectLst/>
                        </a:rPr>
                        <a:t>projects.</a:t>
                      </a:r>
                      <a:endParaRPr lang="en-ZA" sz="14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7"/>
                  </a:ext>
                </a:extLst>
              </a:tr>
              <a:tr h="407884">
                <a:tc>
                  <a:txBody>
                    <a:bodyPr/>
                    <a:lstStyle/>
                    <a:p>
                      <a:pPr algn="just">
                        <a:lnSpc>
                          <a:spcPct val="115000"/>
                        </a:lnSpc>
                        <a:spcAft>
                          <a:spcPts val="0"/>
                        </a:spcAft>
                        <a:tabLst>
                          <a:tab pos="742950" algn="l"/>
                        </a:tabLst>
                      </a:pPr>
                      <a:r>
                        <a:rPr lang="en-GB" sz="1100" kern="1600">
                          <a:effectLst/>
                        </a:rPr>
                        <a:t>8</a:t>
                      </a:r>
                      <a:endParaRPr lang="en-ZA" sz="1100">
                        <a:effectLst/>
                        <a:latin typeface="Calibri"/>
                        <a:ea typeface="Calibri"/>
                        <a:cs typeface="Times New Roman"/>
                      </a:endParaRPr>
                    </a:p>
                  </a:txBody>
                  <a:tcPr marL="68580" marR="68580" marT="0" marB="0"/>
                </a:tc>
                <a:tc>
                  <a:txBody>
                    <a:bodyPr/>
                    <a:lstStyle/>
                    <a:p>
                      <a:pPr algn="just">
                        <a:lnSpc>
                          <a:spcPct val="115000"/>
                        </a:lnSpc>
                        <a:spcAft>
                          <a:spcPts val="0"/>
                        </a:spcAft>
                        <a:tabLst>
                          <a:tab pos="742950" algn="l"/>
                        </a:tabLst>
                      </a:pPr>
                      <a:r>
                        <a:rPr lang="en-ZA" sz="1400" kern="1600" dirty="0">
                          <a:effectLst/>
                        </a:rPr>
                        <a:t>Monitoring and Evaluation process of performance information not </a:t>
                      </a:r>
                      <a:r>
                        <a:rPr lang="en-ZA" sz="1400" kern="1600" dirty="0" smtClean="0">
                          <a:effectLst/>
                        </a:rPr>
                        <a:t>adequate.</a:t>
                      </a:r>
                      <a:endParaRPr lang="en-ZA" sz="14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8"/>
                  </a:ext>
                </a:extLst>
              </a:tr>
              <a:tr h="407884">
                <a:tc>
                  <a:txBody>
                    <a:bodyPr/>
                    <a:lstStyle/>
                    <a:p>
                      <a:pPr algn="just">
                        <a:lnSpc>
                          <a:spcPct val="115000"/>
                        </a:lnSpc>
                        <a:spcAft>
                          <a:spcPts val="0"/>
                        </a:spcAft>
                        <a:tabLst>
                          <a:tab pos="742950" algn="l"/>
                        </a:tabLst>
                      </a:pPr>
                      <a:r>
                        <a:rPr lang="en-GB" sz="1100" kern="1600">
                          <a:effectLst/>
                        </a:rPr>
                        <a:t>9</a:t>
                      </a:r>
                      <a:endParaRPr lang="en-ZA" sz="1100">
                        <a:effectLst/>
                        <a:latin typeface="Calibri"/>
                        <a:ea typeface="Calibri"/>
                        <a:cs typeface="Times New Roman"/>
                      </a:endParaRPr>
                    </a:p>
                  </a:txBody>
                  <a:tcPr marL="68580" marR="68580" marT="0" marB="0"/>
                </a:tc>
                <a:tc>
                  <a:txBody>
                    <a:bodyPr/>
                    <a:lstStyle/>
                    <a:p>
                      <a:pPr algn="just">
                        <a:lnSpc>
                          <a:spcPct val="115000"/>
                        </a:lnSpc>
                        <a:spcAft>
                          <a:spcPts val="0"/>
                        </a:spcAft>
                        <a:tabLst>
                          <a:tab pos="742950" algn="l"/>
                        </a:tabLst>
                      </a:pPr>
                      <a:r>
                        <a:rPr lang="en-ZA" sz="1400" kern="1600" dirty="0">
                          <a:effectLst/>
                        </a:rPr>
                        <a:t>Non alignment between the short definition and method of </a:t>
                      </a:r>
                      <a:r>
                        <a:rPr lang="en-ZA" sz="1400" kern="1600" dirty="0" smtClean="0">
                          <a:effectLst/>
                        </a:rPr>
                        <a:t>calculation.</a:t>
                      </a:r>
                      <a:endParaRPr lang="en-ZA" sz="14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9"/>
                  </a:ext>
                </a:extLst>
              </a:tr>
              <a:tr h="568438">
                <a:tc>
                  <a:txBody>
                    <a:bodyPr/>
                    <a:lstStyle/>
                    <a:p>
                      <a:pPr algn="just">
                        <a:lnSpc>
                          <a:spcPct val="115000"/>
                        </a:lnSpc>
                        <a:spcAft>
                          <a:spcPts val="0"/>
                        </a:spcAft>
                        <a:tabLst>
                          <a:tab pos="742950" algn="l"/>
                        </a:tabLst>
                      </a:pPr>
                      <a:r>
                        <a:rPr lang="en-GB" sz="1100" kern="1600">
                          <a:effectLst/>
                        </a:rPr>
                        <a:t>10</a:t>
                      </a:r>
                      <a:endParaRPr lang="en-ZA" sz="1100">
                        <a:effectLst/>
                        <a:latin typeface="Calibri"/>
                        <a:ea typeface="Calibri"/>
                        <a:cs typeface="Times New Roman"/>
                      </a:endParaRPr>
                    </a:p>
                  </a:txBody>
                  <a:tcPr marL="68580" marR="68580" marT="0" marB="0"/>
                </a:tc>
                <a:tc>
                  <a:txBody>
                    <a:bodyPr/>
                    <a:lstStyle/>
                    <a:p>
                      <a:pPr algn="just">
                        <a:lnSpc>
                          <a:spcPct val="115000"/>
                        </a:lnSpc>
                        <a:spcAft>
                          <a:spcPts val="0"/>
                        </a:spcAft>
                        <a:tabLst>
                          <a:tab pos="742950" algn="l"/>
                        </a:tabLst>
                      </a:pPr>
                      <a:r>
                        <a:rPr lang="en-ZA" sz="1400" kern="1600" dirty="0">
                          <a:effectLst/>
                        </a:rPr>
                        <a:t>Incorrect calculation of administrative </a:t>
                      </a:r>
                      <a:r>
                        <a:rPr lang="en-ZA" sz="1400" kern="1600" dirty="0" smtClean="0">
                          <a:effectLst/>
                        </a:rPr>
                        <a:t>expenditure.</a:t>
                      </a:r>
                      <a:endParaRPr lang="en-ZA" sz="14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10"/>
                  </a:ext>
                </a:extLst>
              </a:tr>
            </a:tbl>
          </a:graphicData>
        </a:graphic>
      </p:graphicFrame>
      <p:sp>
        <p:nvSpPr>
          <p:cNvPr id="7"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15</a:t>
            </a:r>
            <a:endParaRPr lang="en-ZA" sz="1200" dirty="0">
              <a:solidFill>
                <a:prstClr val="black"/>
              </a:solidFill>
            </a:endParaRPr>
          </a:p>
        </p:txBody>
      </p:sp>
    </p:spTree>
    <p:extLst>
      <p:ext uri="{BB962C8B-B14F-4D97-AF65-F5344CB8AC3E}">
        <p14:creationId xmlns:p14="http://schemas.microsoft.com/office/powerpoint/2010/main" xmlns="" val="3597015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SUMMARY OF DETAILED FINDINGS</a:t>
            </a:r>
            <a:endParaRPr lang="en-ZA" sz="2400" b="1" dirty="0"/>
          </a:p>
        </p:txBody>
      </p:sp>
      <p:sp>
        <p:nvSpPr>
          <p:cNvPr id="3" name="Content Placeholder 2"/>
          <p:cNvSpPr>
            <a:spLocks noGrp="1"/>
          </p:cNvSpPr>
          <p:nvPr>
            <p:ph idx="1"/>
          </p:nvPr>
        </p:nvSpPr>
        <p:spPr/>
        <p:txBody>
          <a:bodyPr/>
          <a:lstStyle/>
          <a:p>
            <a:pPr marL="0" indent="0">
              <a:buNone/>
            </a:pPr>
            <a:endParaRPr lang="en-ZA" sz="1600" dirty="0" smtClean="0">
              <a:latin typeface="Arial" panose="020B0604020202020204" pitchFamily="34" charset="0"/>
              <a:cs typeface="Arial" panose="020B0604020202020204" pitchFamily="34" charset="0"/>
            </a:endParaRPr>
          </a:p>
          <a:p>
            <a:pPr marL="0" indent="0" algn="just">
              <a:lnSpc>
                <a:spcPct val="115000"/>
              </a:lnSpc>
              <a:spcAft>
                <a:spcPts val="0"/>
              </a:spcAft>
              <a:buNone/>
            </a:pPr>
            <a:endParaRPr lang="en-GB" sz="1600" dirty="0" smtClean="0">
              <a:latin typeface="Arial"/>
              <a:ea typeface="Calibri"/>
              <a:cs typeface="Times New Roman"/>
            </a:endParaRPr>
          </a:p>
          <a:p>
            <a:pPr algn="just">
              <a:lnSpc>
                <a:spcPct val="115000"/>
              </a:lnSpc>
              <a:spcAft>
                <a:spcPts val="0"/>
              </a:spcAft>
              <a:buFont typeface="Arial" panose="020B0604020202020204" pitchFamily="34" charset="0"/>
              <a:buChar char="•"/>
            </a:pPr>
            <a:endParaRPr lang="en-GB" sz="1600" dirty="0" smtClean="0">
              <a:latin typeface="Arial"/>
              <a:ea typeface="Calibri"/>
              <a:cs typeface="Times New Roman"/>
            </a:endParaRPr>
          </a:p>
          <a:p>
            <a:pPr algn="just">
              <a:lnSpc>
                <a:spcPct val="115000"/>
              </a:lnSpc>
              <a:spcAft>
                <a:spcPts val="0"/>
              </a:spcAft>
              <a:buFont typeface="Arial" panose="020B0604020202020204" pitchFamily="34" charset="0"/>
              <a:buChar char="•"/>
            </a:pPr>
            <a:endParaRPr lang="en-ZA" sz="1600" dirty="0">
              <a:ea typeface="Calibri"/>
              <a:cs typeface="Times New Roman"/>
            </a:endParaRPr>
          </a:p>
          <a:p>
            <a:pPr marL="0" indent="0" algn="just">
              <a:lnSpc>
                <a:spcPct val="115000"/>
              </a:lnSpc>
              <a:spcAft>
                <a:spcPts val="0"/>
              </a:spcAft>
              <a:buNone/>
            </a:pPr>
            <a:endParaRPr lang="en-GB" sz="2200" b="1" u="sng" dirty="0" smtClean="0">
              <a:ea typeface="Times New Roman"/>
              <a:cs typeface="Times New Roman"/>
            </a:endParaRPr>
          </a:p>
          <a:p>
            <a:pPr marL="0" indent="0" algn="just">
              <a:lnSpc>
                <a:spcPct val="115000"/>
              </a:lnSpc>
              <a:spcAft>
                <a:spcPts val="0"/>
              </a:spcAft>
              <a:buNone/>
            </a:pPr>
            <a:endParaRPr lang="en-ZA" sz="1600" dirty="0">
              <a:ea typeface="Calibri"/>
              <a:cs typeface="Times New Roman"/>
            </a:endParaRPr>
          </a:p>
          <a:p>
            <a:pPr marL="0" indent="0">
              <a:buNone/>
            </a:pPr>
            <a:endParaRPr lang="en-ZA" sz="2200" dirty="0"/>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16</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2198621722"/>
              </p:ext>
            </p:extLst>
          </p:nvPr>
        </p:nvGraphicFramePr>
        <p:xfrm>
          <a:off x="251521" y="1340768"/>
          <a:ext cx="8640959" cy="5112568"/>
        </p:xfrm>
        <a:graphic>
          <a:graphicData uri="http://schemas.openxmlformats.org/drawingml/2006/table">
            <a:tbl>
              <a:tblPr firstRow="1" bandRow="1">
                <a:tableStyleId>{F5AB1C69-6EDB-4FF4-983F-18BD219EF322}</a:tableStyleId>
              </a:tblPr>
              <a:tblGrid>
                <a:gridCol w="2952327">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1944216">
                  <a:extLst>
                    <a:ext uri="{9D8B030D-6E8A-4147-A177-3AD203B41FA5}">
                      <a16:colId xmlns:a16="http://schemas.microsoft.com/office/drawing/2014/main" xmlns="" val="20002"/>
                    </a:ext>
                  </a:extLst>
                </a:gridCol>
                <a:gridCol w="1728192">
                  <a:extLst>
                    <a:ext uri="{9D8B030D-6E8A-4147-A177-3AD203B41FA5}">
                      <a16:colId xmlns:a16="http://schemas.microsoft.com/office/drawing/2014/main" xmlns="" val="20003"/>
                    </a:ext>
                  </a:extLst>
                </a:gridCol>
              </a:tblGrid>
              <a:tr h="747760">
                <a:tc>
                  <a:txBody>
                    <a:bodyPr/>
                    <a:lstStyle/>
                    <a:p>
                      <a:r>
                        <a:rPr lang="en-ZA" sz="1400" dirty="0" smtClean="0">
                          <a:solidFill>
                            <a:schemeClr val="tx1"/>
                          </a:solidFill>
                        </a:rPr>
                        <a:t>Findings</a:t>
                      </a:r>
                      <a:endParaRPr lang="en-ZA" sz="1400" dirty="0">
                        <a:solidFill>
                          <a:schemeClr val="tx1"/>
                        </a:solidFill>
                      </a:endParaRPr>
                    </a:p>
                  </a:txBody>
                  <a:tcPr/>
                </a:tc>
                <a:tc>
                  <a:txBody>
                    <a:bodyPr/>
                    <a:lstStyle/>
                    <a:p>
                      <a:r>
                        <a:rPr lang="en-ZA" sz="1400" dirty="0" smtClean="0">
                          <a:solidFill>
                            <a:schemeClr val="tx1"/>
                          </a:solidFill>
                        </a:rPr>
                        <a:t>Management Comments</a:t>
                      </a:r>
                      <a:endParaRPr lang="en-ZA" sz="1400"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u="none" strike="noStrike" kern="1200" cap="none" spc="0" normalizeH="0" baseline="0" noProof="0" dirty="0" smtClean="0">
                          <a:ln>
                            <a:noFill/>
                          </a:ln>
                          <a:solidFill>
                            <a:schemeClr val="tx1"/>
                          </a:solidFill>
                          <a:effectLst/>
                          <a:uLnTx/>
                          <a:uFillTx/>
                        </a:rPr>
                        <a:t>Action Plan</a:t>
                      </a:r>
                    </a:p>
                    <a:p>
                      <a:endParaRPr lang="en-ZA" sz="1400" dirty="0">
                        <a:solidFill>
                          <a:schemeClr val="tx1"/>
                        </a:solidFill>
                      </a:endParaRPr>
                    </a:p>
                  </a:txBody>
                  <a:tcPr/>
                </a:tc>
                <a:tc>
                  <a:txBody>
                    <a:bodyPr/>
                    <a:lstStyle/>
                    <a:p>
                      <a:r>
                        <a:rPr lang="en-ZA" sz="1400" dirty="0" smtClean="0">
                          <a:solidFill>
                            <a:schemeClr val="tx1"/>
                          </a:solidFill>
                        </a:rPr>
                        <a:t>Implementation Date</a:t>
                      </a:r>
                      <a:endParaRPr lang="en-ZA" sz="1400" dirty="0">
                        <a:solidFill>
                          <a:schemeClr val="tx1"/>
                        </a:solidFill>
                      </a:endParaRPr>
                    </a:p>
                  </a:txBody>
                  <a:tcPr/>
                </a:tc>
                <a:extLst>
                  <a:ext uri="{0D108BD9-81ED-4DB2-BD59-A6C34878D82A}">
                    <a16:rowId xmlns:a16="http://schemas.microsoft.com/office/drawing/2014/main" xmlns="" val="10000"/>
                  </a:ext>
                </a:extLst>
              </a:tr>
              <a:tr h="2319150">
                <a:tc>
                  <a:txBody>
                    <a:bodyPr/>
                    <a:lstStyle/>
                    <a:p>
                      <a:r>
                        <a:rPr lang="en-ZA" sz="1100" dirty="0" smtClean="0">
                          <a:latin typeface="+mn-lt"/>
                          <a:cs typeface="Arial" panose="020B0604020202020204" pitchFamily="34" charset="0"/>
                        </a:rPr>
                        <a:t>1. </a:t>
                      </a:r>
                      <a:r>
                        <a:rPr lang="en-ZA" sz="1100" b="1" dirty="0" smtClean="0">
                          <a:latin typeface="+mn-lt"/>
                          <a:cs typeface="Arial" panose="020B0604020202020204" pitchFamily="34" charset="0"/>
                        </a:rPr>
                        <a:t>Incorrect calculation of administrative expenditure </a:t>
                      </a:r>
                    </a:p>
                    <a:p>
                      <a:endParaRPr lang="en-ZA" sz="1100" dirty="0" smtClean="0">
                        <a:latin typeface="+mn-lt"/>
                        <a:cs typeface="Arial" panose="020B0604020202020204" pitchFamily="34" charset="0"/>
                      </a:endParaRPr>
                    </a:p>
                    <a:p>
                      <a:endParaRPr lang="en-ZA" sz="1100" dirty="0" smtClean="0">
                        <a:latin typeface="+mn-lt"/>
                        <a:cs typeface="Arial" panose="020B0604020202020204" pitchFamily="34" charset="0"/>
                      </a:endParaRPr>
                    </a:p>
                    <a:p>
                      <a:r>
                        <a:rPr lang="en-ZA" sz="1100" dirty="0" smtClean="0">
                          <a:latin typeface="+mn-lt"/>
                          <a:cs typeface="Arial" panose="020B0604020202020204" pitchFamily="34" charset="0"/>
                        </a:rPr>
                        <a:t>During the review of QPR 4 performance information, it was noted that, the Administrative expenditure percentage for revenue was incorrectly calculated, resulting in 2% percent higher than the actual performance.</a:t>
                      </a:r>
                    </a:p>
                    <a:p>
                      <a:r>
                        <a:rPr lang="en-ZA" sz="1100" dirty="0" smtClean="0">
                          <a:latin typeface="+mn-lt"/>
                          <a:cs typeface="Arial" panose="020B0604020202020204" pitchFamily="34" charset="0"/>
                        </a:rPr>
                        <a:t>Indicator: Administrative expenditure (excluding capex) as a percentage of revenue. </a:t>
                      </a:r>
                    </a:p>
                    <a:p>
                      <a:endParaRPr lang="en-ZA" sz="1100" dirty="0">
                        <a:latin typeface="+mn-lt"/>
                        <a:cs typeface="Arial" panose="020B0604020202020204" pitchFamily="34" charset="0"/>
                      </a:endParaRPr>
                    </a:p>
                  </a:txBody>
                  <a:tcPr/>
                </a:tc>
                <a:tc>
                  <a:txBody>
                    <a:bodyPr/>
                    <a:lstStyle/>
                    <a:p>
                      <a:pPr algn="just">
                        <a:lnSpc>
                          <a:spcPct val="115000"/>
                        </a:lnSpc>
                        <a:spcAft>
                          <a:spcPts val="1000"/>
                        </a:spcAft>
                      </a:pPr>
                      <a:endParaRPr lang="en-ZA" sz="1100" dirty="0" smtClean="0">
                        <a:effectLst/>
                        <a:latin typeface="+mn-lt"/>
                        <a:ea typeface="Calibri"/>
                        <a:cs typeface="Times New Roman"/>
                      </a:endParaRPr>
                    </a:p>
                    <a:p>
                      <a:pPr algn="just">
                        <a:lnSpc>
                          <a:spcPct val="115000"/>
                        </a:lnSpc>
                        <a:spcAft>
                          <a:spcPts val="1000"/>
                        </a:spcAft>
                      </a:pPr>
                      <a:endParaRPr lang="en-ZA" sz="1100" dirty="0" smtClean="0">
                        <a:effectLst/>
                        <a:latin typeface="+mn-lt"/>
                        <a:ea typeface="Calibri"/>
                        <a:cs typeface="Times New Roman"/>
                      </a:endParaRPr>
                    </a:p>
                    <a:p>
                      <a:pPr algn="just">
                        <a:lnSpc>
                          <a:spcPct val="115000"/>
                        </a:lnSpc>
                        <a:spcAft>
                          <a:spcPts val="1000"/>
                        </a:spcAft>
                      </a:pPr>
                      <a:r>
                        <a:rPr lang="en-ZA" sz="1100" dirty="0" smtClean="0">
                          <a:effectLst/>
                          <a:latin typeface="+mn-lt"/>
                          <a:ea typeface="Calibri"/>
                          <a:cs typeface="Times New Roman"/>
                        </a:rPr>
                        <a:t>Management agrees with the finding.</a:t>
                      </a:r>
                    </a:p>
                    <a:p>
                      <a:pPr algn="just">
                        <a:lnSpc>
                          <a:spcPct val="115000"/>
                        </a:lnSpc>
                        <a:spcAft>
                          <a:spcPts val="1000"/>
                        </a:spcAft>
                      </a:pPr>
                      <a:endParaRPr lang="en-ZA" sz="1100" dirty="0">
                        <a:effectLst/>
                        <a:latin typeface="+mn-lt"/>
                        <a:ea typeface="Calibri"/>
                        <a:cs typeface="Times New Roman"/>
                      </a:endParaRPr>
                    </a:p>
                  </a:txBody>
                  <a:tcPr/>
                </a:tc>
                <a:tc>
                  <a:txBody>
                    <a:bodyPr/>
                    <a:lstStyle/>
                    <a:p>
                      <a:endParaRPr lang="en-ZA" sz="1100" dirty="0" smtClean="0">
                        <a:latin typeface="+mn-lt"/>
                        <a:cs typeface="Arial" panose="020B0604020202020204" pitchFamily="34" charset="0"/>
                      </a:endParaRPr>
                    </a:p>
                    <a:p>
                      <a:endParaRPr lang="en-ZA" sz="1100" dirty="0" smtClean="0">
                        <a:latin typeface="+mn-lt"/>
                        <a:cs typeface="Arial" panose="020B0604020202020204" pitchFamily="34" charset="0"/>
                      </a:endParaRPr>
                    </a:p>
                    <a:p>
                      <a:endParaRPr lang="en-ZA" sz="1100" dirty="0" smtClean="0">
                        <a:latin typeface="+mn-lt"/>
                        <a:cs typeface="Arial" panose="020B0604020202020204" pitchFamily="34" charset="0"/>
                      </a:endParaRPr>
                    </a:p>
                    <a:p>
                      <a:endParaRPr lang="en-ZA" sz="1100" dirty="0" smtClean="0">
                        <a:latin typeface="+mn-lt"/>
                        <a:cs typeface="Arial" panose="020B0604020202020204" pitchFamily="34" charset="0"/>
                      </a:endParaRPr>
                    </a:p>
                    <a:p>
                      <a:r>
                        <a:rPr lang="en-ZA" sz="1100" dirty="0" smtClean="0">
                          <a:latin typeface="+mn-lt"/>
                          <a:cs typeface="Arial" panose="020B0604020202020204" pitchFamily="34" charset="0"/>
                        </a:rPr>
                        <a:t>The Quarter 4 and Annual Report have been corrected.</a:t>
                      </a:r>
                    </a:p>
                    <a:p>
                      <a:endParaRPr lang="en-ZA" sz="1100" dirty="0">
                        <a:latin typeface="+mn-lt"/>
                        <a:cs typeface="Arial" panose="020B0604020202020204" pitchFamily="34" charset="0"/>
                      </a:endParaRPr>
                    </a:p>
                  </a:txBody>
                  <a:tcPr/>
                </a:tc>
                <a:tc>
                  <a:txBody>
                    <a:bodyPr/>
                    <a:lstStyle/>
                    <a:p>
                      <a:endParaRPr lang="en-ZA" sz="1100" dirty="0" smtClean="0">
                        <a:latin typeface="+mn-lt"/>
                        <a:cs typeface="Arial" panose="020B0604020202020204" pitchFamily="34" charset="0"/>
                      </a:endParaRPr>
                    </a:p>
                    <a:p>
                      <a:endParaRPr lang="en-ZA" sz="1100" dirty="0" smtClean="0">
                        <a:latin typeface="+mn-lt"/>
                        <a:cs typeface="Arial" panose="020B0604020202020204" pitchFamily="34" charset="0"/>
                      </a:endParaRPr>
                    </a:p>
                    <a:p>
                      <a:endParaRPr lang="en-ZA" sz="1100" dirty="0" smtClean="0">
                        <a:latin typeface="+mn-lt"/>
                        <a:cs typeface="Arial" panose="020B0604020202020204" pitchFamily="34" charset="0"/>
                      </a:endParaRPr>
                    </a:p>
                    <a:p>
                      <a:endParaRPr lang="en-ZA" sz="1100" dirty="0" smtClean="0">
                        <a:latin typeface="+mn-lt"/>
                        <a:cs typeface="Arial" panose="020B0604020202020204" pitchFamily="34" charset="0"/>
                      </a:endParaRPr>
                    </a:p>
                    <a:p>
                      <a:r>
                        <a:rPr lang="en-ZA" sz="1100" dirty="0" smtClean="0">
                          <a:latin typeface="+mn-lt"/>
                          <a:cs typeface="Arial" panose="020B0604020202020204" pitchFamily="34" charset="0"/>
                        </a:rPr>
                        <a:t>Immediately</a:t>
                      </a:r>
                    </a:p>
                    <a:p>
                      <a:endParaRPr lang="en-ZA" sz="1100" dirty="0">
                        <a:latin typeface="+mn-lt"/>
                        <a:cs typeface="Arial" panose="020B0604020202020204" pitchFamily="34" charset="0"/>
                      </a:endParaRPr>
                    </a:p>
                  </a:txBody>
                  <a:tcPr/>
                </a:tc>
                <a:extLst>
                  <a:ext uri="{0D108BD9-81ED-4DB2-BD59-A6C34878D82A}">
                    <a16:rowId xmlns:a16="http://schemas.microsoft.com/office/drawing/2014/main" xmlns="" val="10001"/>
                  </a:ext>
                </a:extLst>
              </a:tr>
              <a:tr h="2045658">
                <a:tc>
                  <a:txBody>
                    <a:bodyPr/>
                    <a:lstStyle/>
                    <a:p>
                      <a:pPr marL="180975" lvl="0" indent="-180975">
                        <a:spcAft>
                          <a:spcPts val="0"/>
                        </a:spcAft>
                        <a:buFont typeface="+mj-lt"/>
                        <a:buNone/>
                      </a:pPr>
                      <a:r>
                        <a:rPr lang="en-US" sz="1100" b="1" dirty="0" smtClean="0">
                          <a:effectLst/>
                        </a:rPr>
                        <a:t>2.</a:t>
                      </a:r>
                      <a:r>
                        <a:rPr lang="en-US" sz="1100" b="1" baseline="0" dirty="0" smtClean="0">
                          <a:effectLst/>
                        </a:rPr>
                        <a:t> </a:t>
                      </a:r>
                      <a:r>
                        <a:rPr lang="en-US" sz="1100" b="1" dirty="0" smtClean="0">
                          <a:effectLst/>
                        </a:rPr>
                        <a:t>Insufficient reasons provided for variances</a:t>
                      </a:r>
                    </a:p>
                    <a:p>
                      <a:pPr marL="0" lvl="0" indent="0">
                        <a:spcAft>
                          <a:spcPts val="0"/>
                        </a:spcAft>
                        <a:buFont typeface="+mj-lt"/>
                        <a:buNone/>
                      </a:pPr>
                      <a:endParaRPr lang="en-US" sz="1100" dirty="0" smtClean="0">
                        <a:effectLst/>
                      </a:endParaRPr>
                    </a:p>
                    <a:p>
                      <a:pPr marL="0" lvl="0" indent="0" algn="just">
                        <a:spcAft>
                          <a:spcPts val="0"/>
                        </a:spcAft>
                        <a:buFont typeface="+mj-lt"/>
                        <a:buNone/>
                      </a:pPr>
                      <a:r>
                        <a:rPr lang="en-ZA" sz="1100" dirty="0" smtClean="0">
                          <a:effectLst/>
                        </a:rPr>
                        <a:t>Through review of QPR4, it was noted that certain quarterly targets were achieved / not achieved; reasons for variances were provided however the reasons were insufficient. </a:t>
                      </a:r>
                    </a:p>
                    <a:p>
                      <a:endParaRPr lang="en-ZA" sz="1100" dirty="0">
                        <a:latin typeface="Arial" panose="020B0604020202020204" pitchFamily="34" charset="0"/>
                        <a:cs typeface="Arial" panose="020B0604020202020204" pitchFamily="34" charset="0"/>
                      </a:endParaRPr>
                    </a:p>
                  </a:txBody>
                  <a:tcPr/>
                </a:tc>
                <a:tc>
                  <a:txBody>
                    <a:bodyPr/>
                    <a:lstStyle/>
                    <a:p>
                      <a:endParaRPr lang="en-ZA" sz="1100" dirty="0" smtClean="0"/>
                    </a:p>
                    <a:p>
                      <a:endParaRPr lang="en-ZA" sz="1100" dirty="0" smtClean="0"/>
                    </a:p>
                    <a:p>
                      <a:pPr algn="just">
                        <a:lnSpc>
                          <a:spcPct val="115000"/>
                        </a:lnSpc>
                        <a:spcAft>
                          <a:spcPts val="1000"/>
                        </a:spcAft>
                      </a:pPr>
                      <a:r>
                        <a:rPr lang="en-ZA" sz="1100" dirty="0" smtClean="0">
                          <a:effectLst/>
                        </a:rPr>
                        <a:t>Management agrees with the finding. Management took a decision to remove indicators that have external dependencies in the 2018/19 plans.</a:t>
                      </a:r>
                      <a:endParaRPr lang="en-ZA" sz="1100" dirty="0">
                        <a:effectLst/>
                        <a:latin typeface="+mn-lt"/>
                        <a:ea typeface="Calibri"/>
                        <a:cs typeface="Times New Roman"/>
                      </a:endParaRPr>
                    </a:p>
                  </a:txBody>
                  <a:tcPr/>
                </a:tc>
                <a:tc>
                  <a:txBody>
                    <a:bodyPr/>
                    <a:lstStyle/>
                    <a:p>
                      <a:endParaRPr lang="en-ZA" sz="1100" dirty="0" smtClean="0"/>
                    </a:p>
                    <a:p>
                      <a:endParaRPr lang="en-ZA" sz="1100" dirty="0" smtClean="0"/>
                    </a:p>
                    <a:p>
                      <a:pPr marL="0" marR="0" lvl="0" indent="0" algn="just" defTabSz="457200" rtl="0" eaLnBrk="1" fontAlgn="auto" latinLnBrk="0" hangingPunct="1">
                        <a:lnSpc>
                          <a:spcPct val="115000"/>
                        </a:lnSpc>
                        <a:spcBef>
                          <a:spcPts val="0"/>
                        </a:spcBef>
                        <a:spcAft>
                          <a:spcPts val="1000"/>
                        </a:spcAft>
                        <a:buClrTx/>
                        <a:buSzTx/>
                        <a:buFontTx/>
                        <a:buNone/>
                        <a:tabLst/>
                        <a:defRPr/>
                      </a:pPr>
                      <a:r>
                        <a:rPr kumimoji="0" lang="en-ZA" sz="1100" u="none" strike="noStrike" kern="1200" cap="none" spc="0" normalizeH="0" baseline="0" noProof="0" dirty="0" smtClean="0">
                          <a:ln>
                            <a:noFill/>
                          </a:ln>
                          <a:effectLst/>
                          <a:uLnTx/>
                          <a:uFillTx/>
                        </a:rPr>
                        <a:t>Indicators with external dependencies were removed from the 2018/19 APP.</a:t>
                      </a:r>
                    </a:p>
                    <a:p>
                      <a:endParaRPr lang="en-ZA" sz="1100" dirty="0">
                        <a:latin typeface="Arial" panose="020B0604020202020204" pitchFamily="34" charset="0"/>
                        <a:cs typeface="Arial" panose="020B0604020202020204" pitchFamily="34" charset="0"/>
                      </a:endParaRPr>
                    </a:p>
                  </a:txBody>
                  <a:tcPr/>
                </a:tc>
                <a:tc>
                  <a:txBody>
                    <a:bodyPr/>
                    <a:lstStyle/>
                    <a:p>
                      <a:endParaRPr lang="en-ZA" sz="1100" dirty="0" smtClean="0"/>
                    </a:p>
                    <a:p>
                      <a:endParaRPr lang="en-ZA" sz="1100" dirty="0" smtClean="0"/>
                    </a:p>
                    <a:p>
                      <a:r>
                        <a:rPr lang="en-ZA" sz="1100" dirty="0" smtClean="0">
                          <a:effectLst/>
                        </a:rPr>
                        <a:t>31 January 2018</a:t>
                      </a:r>
                      <a:endParaRPr lang="en-ZA"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bl>
          </a:graphicData>
        </a:graphic>
      </p:graphicFrame>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16</a:t>
            </a:r>
            <a:endParaRPr lang="en-ZA" sz="1200" dirty="0">
              <a:solidFill>
                <a:prstClr val="black"/>
              </a:solidFill>
            </a:endParaRPr>
          </a:p>
        </p:txBody>
      </p:sp>
    </p:spTree>
    <p:extLst>
      <p:ext uri="{BB962C8B-B14F-4D97-AF65-F5344CB8AC3E}">
        <p14:creationId xmlns:p14="http://schemas.microsoft.com/office/powerpoint/2010/main" xmlns="" val="33600635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SUMMARY OF DETAILED FINDINGS</a:t>
            </a:r>
            <a:endParaRPr lang="en-ZA" sz="2400" b="1" dirty="0"/>
          </a:p>
        </p:txBody>
      </p:sp>
      <p:sp>
        <p:nvSpPr>
          <p:cNvPr id="3" name="Content Placeholder 2"/>
          <p:cNvSpPr>
            <a:spLocks noGrp="1"/>
          </p:cNvSpPr>
          <p:nvPr>
            <p:ph idx="1"/>
          </p:nvPr>
        </p:nvSpPr>
        <p:spPr/>
        <p:txBody>
          <a:bodyPr/>
          <a:lstStyle/>
          <a:p>
            <a:pPr marL="0" indent="0">
              <a:buNone/>
            </a:pPr>
            <a:endParaRPr lang="en-ZA" sz="1600" dirty="0" smtClean="0">
              <a:latin typeface="Arial" panose="020B0604020202020204" pitchFamily="34" charset="0"/>
              <a:cs typeface="Arial" panose="020B0604020202020204" pitchFamily="34" charset="0"/>
            </a:endParaRPr>
          </a:p>
          <a:p>
            <a:pPr marL="0" indent="0" algn="just">
              <a:lnSpc>
                <a:spcPct val="115000"/>
              </a:lnSpc>
              <a:spcAft>
                <a:spcPts val="0"/>
              </a:spcAft>
              <a:buNone/>
            </a:pPr>
            <a:endParaRPr lang="en-GB" sz="1600" dirty="0" smtClean="0">
              <a:latin typeface="Arial"/>
              <a:ea typeface="Calibri"/>
              <a:cs typeface="Times New Roman"/>
            </a:endParaRPr>
          </a:p>
          <a:p>
            <a:pPr algn="just">
              <a:lnSpc>
                <a:spcPct val="115000"/>
              </a:lnSpc>
              <a:spcAft>
                <a:spcPts val="0"/>
              </a:spcAft>
              <a:buFont typeface="Arial" panose="020B0604020202020204" pitchFamily="34" charset="0"/>
              <a:buChar char="•"/>
            </a:pPr>
            <a:endParaRPr lang="en-GB" sz="1600" dirty="0" smtClean="0">
              <a:latin typeface="Arial"/>
              <a:ea typeface="Calibri"/>
              <a:cs typeface="Times New Roman"/>
            </a:endParaRPr>
          </a:p>
          <a:p>
            <a:pPr algn="just">
              <a:lnSpc>
                <a:spcPct val="115000"/>
              </a:lnSpc>
              <a:spcAft>
                <a:spcPts val="0"/>
              </a:spcAft>
              <a:buFont typeface="Arial" panose="020B0604020202020204" pitchFamily="34" charset="0"/>
              <a:buChar char="•"/>
            </a:pPr>
            <a:endParaRPr lang="en-ZA" sz="1600" dirty="0">
              <a:ea typeface="Calibri"/>
              <a:cs typeface="Times New Roman"/>
            </a:endParaRPr>
          </a:p>
          <a:p>
            <a:pPr marL="0" indent="0" algn="just">
              <a:lnSpc>
                <a:spcPct val="115000"/>
              </a:lnSpc>
              <a:spcAft>
                <a:spcPts val="0"/>
              </a:spcAft>
              <a:buNone/>
            </a:pPr>
            <a:endParaRPr lang="en-GB" sz="2200" b="1" u="sng" dirty="0" smtClean="0">
              <a:ea typeface="Times New Roman"/>
              <a:cs typeface="Times New Roman"/>
            </a:endParaRPr>
          </a:p>
          <a:p>
            <a:pPr marL="0" indent="0" algn="just">
              <a:lnSpc>
                <a:spcPct val="115000"/>
              </a:lnSpc>
              <a:spcAft>
                <a:spcPts val="0"/>
              </a:spcAft>
              <a:buNone/>
            </a:pPr>
            <a:endParaRPr lang="en-ZA" sz="1600" dirty="0">
              <a:ea typeface="Calibri"/>
              <a:cs typeface="Times New Roman"/>
            </a:endParaRPr>
          </a:p>
          <a:p>
            <a:pPr marL="0" indent="0">
              <a:buNone/>
            </a:pPr>
            <a:endParaRPr lang="en-ZA" sz="2200" dirty="0"/>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17</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3745971757"/>
              </p:ext>
            </p:extLst>
          </p:nvPr>
        </p:nvGraphicFramePr>
        <p:xfrm>
          <a:off x="251520" y="1412776"/>
          <a:ext cx="8640960" cy="4041771"/>
        </p:xfrm>
        <a:graphic>
          <a:graphicData uri="http://schemas.openxmlformats.org/drawingml/2006/table">
            <a:tbl>
              <a:tblPr firstRow="1" bandRow="1">
                <a:tableStyleId>{F5AB1C69-6EDB-4FF4-983F-18BD219EF322}</a:tableStyleId>
              </a:tblPr>
              <a:tblGrid>
                <a:gridCol w="2620556">
                  <a:extLst>
                    <a:ext uri="{9D8B030D-6E8A-4147-A177-3AD203B41FA5}">
                      <a16:colId xmlns:a16="http://schemas.microsoft.com/office/drawing/2014/main" xmlns="" val="20000"/>
                    </a:ext>
                  </a:extLst>
                </a:gridCol>
                <a:gridCol w="1931378">
                  <a:extLst>
                    <a:ext uri="{9D8B030D-6E8A-4147-A177-3AD203B41FA5}">
                      <a16:colId xmlns:a16="http://schemas.microsoft.com/office/drawing/2014/main" xmlns="" val="20001"/>
                    </a:ext>
                  </a:extLst>
                </a:gridCol>
                <a:gridCol w="2083088">
                  <a:extLst>
                    <a:ext uri="{9D8B030D-6E8A-4147-A177-3AD203B41FA5}">
                      <a16:colId xmlns:a16="http://schemas.microsoft.com/office/drawing/2014/main" xmlns="" val="20002"/>
                    </a:ext>
                  </a:extLst>
                </a:gridCol>
                <a:gridCol w="2005938">
                  <a:extLst>
                    <a:ext uri="{9D8B030D-6E8A-4147-A177-3AD203B41FA5}">
                      <a16:colId xmlns:a16="http://schemas.microsoft.com/office/drawing/2014/main" xmlns="" val="20003"/>
                    </a:ext>
                  </a:extLst>
                </a:gridCol>
              </a:tblGrid>
              <a:tr h="689195">
                <a:tc>
                  <a:txBody>
                    <a:bodyPr/>
                    <a:lstStyle/>
                    <a:p>
                      <a:r>
                        <a:rPr lang="en-ZA" sz="1200" b="1" dirty="0" smtClean="0">
                          <a:solidFill>
                            <a:schemeClr val="tx1"/>
                          </a:solidFill>
                        </a:rPr>
                        <a:t>Findings</a:t>
                      </a:r>
                      <a:endParaRPr lang="en-ZA" sz="1200" b="1" dirty="0">
                        <a:solidFill>
                          <a:schemeClr val="tx1"/>
                        </a:solidFill>
                      </a:endParaRPr>
                    </a:p>
                  </a:txBody>
                  <a:tcPr/>
                </a:tc>
                <a:tc>
                  <a:txBody>
                    <a:bodyPr/>
                    <a:lstStyle/>
                    <a:p>
                      <a:r>
                        <a:rPr lang="en-ZA" sz="1200" b="1" dirty="0" smtClean="0">
                          <a:solidFill>
                            <a:schemeClr val="tx1"/>
                          </a:solidFill>
                        </a:rPr>
                        <a:t>Management Comments</a:t>
                      </a:r>
                      <a:endParaRPr lang="en-ZA" sz="1200" b="1"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1" u="none" strike="noStrike" kern="1200" cap="none" spc="0" normalizeH="0" baseline="0" noProof="0" dirty="0" smtClean="0">
                          <a:ln>
                            <a:noFill/>
                          </a:ln>
                          <a:solidFill>
                            <a:schemeClr val="tx1"/>
                          </a:solidFill>
                          <a:effectLst/>
                          <a:uLnTx/>
                          <a:uFillTx/>
                        </a:rPr>
                        <a:t>Action Plan</a:t>
                      </a:r>
                    </a:p>
                    <a:p>
                      <a:endParaRPr lang="en-ZA" sz="1200" b="1" dirty="0">
                        <a:solidFill>
                          <a:schemeClr val="tx1"/>
                        </a:solidFill>
                      </a:endParaRPr>
                    </a:p>
                  </a:txBody>
                  <a:tcPr/>
                </a:tc>
                <a:tc>
                  <a:txBody>
                    <a:bodyPr/>
                    <a:lstStyle/>
                    <a:p>
                      <a:r>
                        <a:rPr lang="en-ZA" sz="1200" b="1" dirty="0" smtClean="0">
                          <a:solidFill>
                            <a:schemeClr val="tx1"/>
                          </a:solidFill>
                        </a:rPr>
                        <a:t>Implementation Date</a:t>
                      </a:r>
                      <a:endParaRPr lang="en-ZA" sz="1200" b="1" dirty="0">
                        <a:solidFill>
                          <a:schemeClr val="tx1"/>
                        </a:solidFill>
                      </a:endParaRPr>
                    </a:p>
                  </a:txBody>
                  <a:tcPr/>
                </a:tc>
                <a:extLst>
                  <a:ext uri="{0D108BD9-81ED-4DB2-BD59-A6C34878D82A}">
                    <a16:rowId xmlns:a16="http://schemas.microsoft.com/office/drawing/2014/main" xmlns="" val="10000"/>
                  </a:ext>
                </a:extLst>
              </a:tr>
              <a:tr h="3352576">
                <a:tc>
                  <a:txBody>
                    <a:bodyPr/>
                    <a:lstStyle/>
                    <a:p>
                      <a:pPr marL="0" lvl="0" indent="0">
                        <a:spcAft>
                          <a:spcPts val="0"/>
                        </a:spcAft>
                        <a:buFont typeface="+mj-lt"/>
                        <a:buNone/>
                      </a:pPr>
                      <a:r>
                        <a:rPr lang="en-US" sz="1100" dirty="0" smtClean="0">
                          <a:effectLst/>
                        </a:rPr>
                        <a:t>3. </a:t>
                      </a:r>
                      <a:r>
                        <a:rPr lang="en-US" sz="1100" b="1" dirty="0" smtClean="0">
                          <a:effectLst/>
                        </a:rPr>
                        <a:t>Corrective measures for non-achieved   </a:t>
                      </a:r>
                    </a:p>
                    <a:p>
                      <a:pPr marL="0" lvl="0" indent="0">
                        <a:spcAft>
                          <a:spcPts val="0"/>
                        </a:spcAft>
                        <a:buFont typeface="+mj-lt"/>
                        <a:buNone/>
                      </a:pPr>
                      <a:r>
                        <a:rPr lang="en-US" sz="1100" b="1" dirty="0" smtClean="0">
                          <a:effectLst/>
                        </a:rPr>
                        <a:t>     targets are not adequate</a:t>
                      </a:r>
                    </a:p>
                    <a:p>
                      <a:pPr marL="0" lvl="0" indent="0">
                        <a:spcAft>
                          <a:spcPts val="0"/>
                        </a:spcAft>
                        <a:buFont typeface="+mj-lt"/>
                        <a:buNone/>
                      </a:pPr>
                      <a:endParaRPr lang="en-US" sz="1100" dirty="0" smtClean="0">
                        <a:effectLst/>
                      </a:endParaRPr>
                    </a:p>
                    <a:p>
                      <a:pPr marL="0" lvl="0" indent="0" algn="just">
                        <a:spcAft>
                          <a:spcPts val="0"/>
                        </a:spcAft>
                        <a:buFont typeface="+mj-lt"/>
                        <a:buNone/>
                      </a:pPr>
                      <a:r>
                        <a:rPr lang="en-ZA" sz="1100" dirty="0" smtClean="0">
                          <a:effectLst/>
                        </a:rPr>
                        <a:t>Through review of QPR 4, it was noted that corrective measures for non-achieved targets are not adequate to address identified variances/challenges. </a:t>
                      </a:r>
                    </a:p>
                    <a:p>
                      <a:pPr marL="0" lvl="0" indent="0">
                        <a:spcAft>
                          <a:spcPts val="0"/>
                        </a:spcAft>
                        <a:buFont typeface="+mj-lt"/>
                        <a:buNone/>
                      </a:pPr>
                      <a:endParaRPr lang="en-US" sz="1100" b="1" dirty="0" smtClean="0">
                        <a:solidFill>
                          <a:srgbClr val="000000"/>
                        </a:solidFill>
                        <a:effectLst/>
                        <a:latin typeface="+mn-lt"/>
                        <a:ea typeface="Times New Roman"/>
                        <a:cs typeface="Arial" panose="020B0604020202020204" pitchFamily="34" charset="0"/>
                      </a:endParaRPr>
                    </a:p>
                  </a:txBody>
                  <a:tcPr/>
                </a:tc>
                <a:tc>
                  <a:txBody>
                    <a:bodyPr/>
                    <a:lstStyle/>
                    <a:p>
                      <a:endParaRPr lang="en-ZA" sz="1100" dirty="0" smtClean="0"/>
                    </a:p>
                    <a:p>
                      <a:endParaRPr lang="en-ZA" sz="1100" dirty="0" smtClean="0"/>
                    </a:p>
                    <a:p>
                      <a:endParaRPr lang="en-ZA" sz="1100" dirty="0" smtClean="0"/>
                    </a:p>
                    <a:p>
                      <a:pPr algn="just">
                        <a:lnSpc>
                          <a:spcPct val="115000"/>
                        </a:lnSpc>
                        <a:spcAft>
                          <a:spcPts val="1000"/>
                        </a:spcAft>
                      </a:pPr>
                      <a:r>
                        <a:rPr lang="en-ZA" sz="1100" dirty="0" smtClean="0">
                          <a:effectLst/>
                        </a:rPr>
                        <a:t>Management agrees with the finding.</a:t>
                      </a:r>
                    </a:p>
                    <a:p>
                      <a:pPr algn="just">
                        <a:lnSpc>
                          <a:spcPct val="115000"/>
                        </a:lnSpc>
                        <a:spcAft>
                          <a:spcPts val="1000"/>
                        </a:spcAft>
                      </a:pPr>
                      <a:r>
                        <a:rPr lang="en-ZA" sz="1100" dirty="0" smtClean="0">
                          <a:effectLst/>
                        </a:rPr>
                        <a:t>The informal discussion between these parties (LAP, SCM and Expenditure) was held; however the finance section process to pay invoices is 30 days as per legislation and submission of invoices is 5 days for LAP. It was resolved that the indicator be moved to finance section in 2018/19 financial year.</a:t>
                      </a:r>
                      <a:endParaRPr lang="en-ZA" sz="1100" dirty="0">
                        <a:effectLst/>
                        <a:latin typeface="+mn-lt"/>
                        <a:ea typeface="Calibri"/>
                        <a:cs typeface="Times New Roman"/>
                      </a:endParaRPr>
                    </a:p>
                  </a:txBody>
                  <a:tcPr/>
                </a:tc>
                <a:tc>
                  <a:txBody>
                    <a:bodyPr/>
                    <a:lstStyle/>
                    <a:p>
                      <a:endParaRPr lang="en-ZA" sz="1100" dirty="0" smtClean="0"/>
                    </a:p>
                    <a:p>
                      <a:endParaRPr lang="en-ZA" sz="1100" dirty="0" smtClean="0"/>
                    </a:p>
                    <a:p>
                      <a:endParaRPr lang="en-ZA" sz="1100" dirty="0" smtClean="0"/>
                    </a:p>
                    <a:p>
                      <a:pPr marL="0" marR="0" lvl="0" indent="0" algn="just" defTabSz="457200" rtl="0" eaLnBrk="1" fontAlgn="auto" latinLnBrk="0" hangingPunct="1">
                        <a:lnSpc>
                          <a:spcPct val="115000"/>
                        </a:lnSpc>
                        <a:spcBef>
                          <a:spcPts val="0"/>
                        </a:spcBef>
                        <a:spcAft>
                          <a:spcPts val="1000"/>
                        </a:spcAft>
                        <a:buClrTx/>
                        <a:buSzTx/>
                        <a:buFontTx/>
                        <a:buNone/>
                        <a:tabLst/>
                        <a:defRPr/>
                      </a:pPr>
                      <a:r>
                        <a:rPr kumimoji="0" lang="en-ZA" sz="1100" u="none" strike="noStrike" kern="1200" cap="none" spc="0" normalizeH="0" baseline="0" noProof="0" dirty="0" smtClean="0">
                          <a:ln>
                            <a:noFill/>
                          </a:ln>
                          <a:effectLst/>
                          <a:uLnTx/>
                          <a:uFillTx/>
                        </a:rPr>
                        <a:t>The indicator has been revised and moved to the Finance section.</a:t>
                      </a:r>
                    </a:p>
                    <a:p>
                      <a:endParaRPr lang="en-ZA" sz="1100" dirty="0">
                        <a:latin typeface="+mn-lt"/>
                        <a:cs typeface="Arial" panose="020B0604020202020204" pitchFamily="34" charset="0"/>
                      </a:endParaRPr>
                    </a:p>
                  </a:txBody>
                  <a:tcPr/>
                </a:tc>
                <a:tc>
                  <a:txBody>
                    <a:bodyPr/>
                    <a:lstStyle/>
                    <a:p>
                      <a:endParaRPr lang="en-ZA" sz="1100" dirty="0" smtClean="0"/>
                    </a:p>
                    <a:p>
                      <a:endParaRPr lang="en-ZA" sz="1100" dirty="0" smtClean="0"/>
                    </a:p>
                    <a:p>
                      <a:endParaRPr lang="en-ZA" sz="1100" dirty="0" smtClean="0"/>
                    </a:p>
                    <a:p>
                      <a:r>
                        <a:rPr lang="en-ZA" sz="1100" dirty="0" smtClean="0">
                          <a:effectLst/>
                        </a:rPr>
                        <a:t>31 January 2018</a:t>
                      </a:r>
                      <a:endParaRPr lang="en-ZA" sz="1100" dirty="0">
                        <a:latin typeface="+mn-lt"/>
                        <a:cs typeface="Arial" panose="020B0604020202020204" pitchFamily="34" charset="0"/>
                      </a:endParaRPr>
                    </a:p>
                  </a:txBody>
                  <a:tcPr/>
                </a:tc>
                <a:extLst>
                  <a:ext uri="{0D108BD9-81ED-4DB2-BD59-A6C34878D82A}">
                    <a16:rowId xmlns:a16="http://schemas.microsoft.com/office/drawing/2014/main" xmlns="" val="10001"/>
                  </a:ext>
                </a:extLst>
              </a:tr>
            </a:tbl>
          </a:graphicData>
        </a:graphic>
      </p:graphicFrame>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17</a:t>
            </a:r>
            <a:endParaRPr lang="en-ZA" sz="1200" dirty="0">
              <a:solidFill>
                <a:prstClr val="black"/>
              </a:solidFill>
            </a:endParaRPr>
          </a:p>
        </p:txBody>
      </p:sp>
    </p:spTree>
    <p:extLst>
      <p:ext uri="{BB962C8B-B14F-4D97-AF65-F5344CB8AC3E}">
        <p14:creationId xmlns:p14="http://schemas.microsoft.com/office/powerpoint/2010/main" xmlns="" val="1066634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SUMMARY OF DETAILED FINDINGS</a:t>
            </a:r>
            <a:endParaRPr lang="en-ZA" sz="2400" b="1" dirty="0"/>
          </a:p>
        </p:txBody>
      </p:sp>
      <p:sp>
        <p:nvSpPr>
          <p:cNvPr id="3" name="Content Placeholder 2"/>
          <p:cNvSpPr>
            <a:spLocks noGrp="1"/>
          </p:cNvSpPr>
          <p:nvPr>
            <p:ph idx="1"/>
          </p:nvPr>
        </p:nvSpPr>
        <p:spPr/>
        <p:txBody>
          <a:bodyPr/>
          <a:lstStyle/>
          <a:p>
            <a:pPr marL="0" indent="0">
              <a:buNone/>
            </a:pPr>
            <a:endParaRPr lang="en-ZA" sz="1600" dirty="0" smtClean="0">
              <a:latin typeface="Arial" panose="020B0604020202020204" pitchFamily="34" charset="0"/>
              <a:cs typeface="Arial" panose="020B0604020202020204" pitchFamily="34" charset="0"/>
            </a:endParaRPr>
          </a:p>
          <a:p>
            <a:pPr marL="0" indent="0" algn="just">
              <a:lnSpc>
                <a:spcPct val="115000"/>
              </a:lnSpc>
              <a:spcAft>
                <a:spcPts val="0"/>
              </a:spcAft>
              <a:buNone/>
            </a:pPr>
            <a:endParaRPr lang="en-GB" sz="1600" dirty="0" smtClean="0">
              <a:latin typeface="Arial"/>
              <a:ea typeface="Calibri"/>
              <a:cs typeface="Times New Roman"/>
            </a:endParaRPr>
          </a:p>
          <a:p>
            <a:pPr algn="just">
              <a:lnSpc>
                <a:spcPct val="115000"/>
              </a:lnSpc>
              <a:spcAft>
                <a:spcPts val="0"/>
              </a:spcAft>
              <a:buFont typeface="Arial" panose="020B0604020202020204" pitchFamily="34" charset="0"/>
              <a:buChar char="•"/>
            </a:pPr>
            <a:endParaRPr lang="en-GB" sz="1600" dirty="0" smtClean="0">
              <a:latin typeface="Arial"/>
              <a:ea typeface="Calibri"/>
              <a:cs typeface="Times New Roman"/>
            </a:endParaRPr>
          </a:p>
          <a:p>
            <a:pPr algn="just">
              <a:lnSpc>
                <a:spcPct val="115000"/>
              </a:lnSpc>
              <a:spcAft>
                <a:spcPts val="0"/>
              </a:spcAft>
              <a:buFont typeface="Arial" panose="020B0604020202020204" pitchFamily="34" charset="0"/>
              <a:buChar char="•"/>
            </a:pPr>
            <a:endParaRPr lang="en-ZA" sz="1600" dirty="0">
              <a:ea typeface="Calibri"/>
              <a:cs typeface="Times New Roman"/>
            </a:endParaRPr>
          </a:p>
          <a:p>
            <a:pPr marL="0" indent="0" algn="just">
              <a:lnSpc>
                <a:spcPct val="115000"/>
              </a:lnSpc>
              <a:spcAft>
                <a:spcPts val="0"/>
              </a:spcAft>
              <a:buNone/>
            </a:pPr>
            <a:endParaRPr lang="en-GB" sz="2200" b="1" u="sng" dirty="0" smtClean="0">
              <a:ea typeface="Times New Roman"/>
              <a:cs typeface="Times New Roman"/>
            </a:endParaRPr>
          </a:p>
          <a:p>
            <a:pPr marL="0" indent="0" algn="just">
              <a:lnSpc>
                <a:spcPct val="115000"/>
              </a:lnSpc>
              <a:spcAft>
                <a:spcPts val="0"/>
              </a:spcAft>
              <a:buNone/>
            </a:pPr>
            <a:endParaRPr lang="en-ZA" sz="1600" dirty="0">
              <a:ea typeface="Calibri"/>
              <a:cs typeface="Times New Roman"/>
            </a:endParaRPr>
          </a:p>
          <a:p>
            <a:pPr marL="0" indent="0">
              <a:buNone/>
            </a:pPr>
            <a:endParaRPr lang="en-ZA" sz="2200" dirty="0"/>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18</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253128029"/>
              </p:ext>
            </p:extLst>
          </p:nvPr>
        </p:nvGraphicFramePr>
        <p:xfrm>
          <a:off x="179511" y="1340768"/>
          <a:ext cx="8784978" cy="5472168"/>
        </p:xfrm>
        <a:graphic>
          <a:graphicData uri="http://schemas.openxmlformats.org/drawingml/2006/table">
            <a:tbl>
              <a:tblPr firstRow="1" bandRow="1">
                <a:tableStyleId>{F5AB1C69-6EDB-4FF4-983F-18BD219EF322}</a:tableStyleId>
              </a:tblPr>
              <a:tblGrid>
                <a:gridCol w="3221158">
                  <a:extLst>
                    <a:ext uri="{9D8B030D-6E8A-4147-A177-3AD203B41FA5}">
                      <a16:colId xmlns:a16="http://schemas.microsoft.com/office/drawing/2014/main" xmlns="" val="20000"/>
                    </a:ext>
                  </a:extLst>
                </a:gridCol>
                <a:gridCol w="2049828">
                  <a:extLst>
                    <a:ext uri="{9D8B030D-6E8A-4147-A177-3AD203B41FA5}">
                      <a16:colId xmlns:a16="http://schemas.microsoft.com/office/drawing/2014/main" xmlns="" val="20001"/>
                    </a:ext>
                  </a:extLst>
                </a:gridCol>
                <a:gridCol w="1830204">
                  <a:extLst>
                    <a:ext uri="{9D8B030D-6E8A-4147-A177-3AD203B41FA5}">
                      <a16:colId xmlns:a16="http://schemas.microsoft.com/office/drawing/2014/main" xmlns="" val="20002"/>
                    </a:ext>
                  </a:extLst>
                </a:gridCol>
                <a:gridCol w="1683788">
                  <a:extLst>
                    <a:ext uri="{9D8B030D-6E8A-4147-A177-3AD203B41FA5}">
                      <a16:colId xmlns:a16="http://schemas.microsoft.com/office/drawing/2014/main" xmlns="" val="20003"/>
                    </a:ext>
                  </a:extLst>
                </a:gridCol>
              </a:tblGrid>
              <a:tr h="576064">
                <a:tc>
                  <a:txBody>
                    <a:bodyPr/>
                    <a:lstStyle/>
                    <a:p>
                      <a:r>
                        <a:rPr lang="en-ZA" sz="1400" dirty="0" smtClean="0">
                          <a:solidFill>
                            <a:schemeClr val="tx1"/>
                          </a:solidFill>
                        </a:rPr>
                        <a:t>Findings</a:t>
                      </a:r>
                      <a:endParaRPr lang="en-ZA" sz="1400" dirty="0">
                        <a:solidFill>
                          <a:schemeClr val="tx1"/>
                        </a:solidFill>
                      </a:endParaRPr>
                    </a:p>
                  </a:txBody>
                  <a:tcPr/>
                </a:tc>
                <a:tc>
                  <a:txBody>
                    <a:bodyPr/>
                    <a:lstStyle/>
                    <a:p>
                      <a:r>
                        <a:rPr lang="en-ZA" sz="1400" dirty="0" smtClean="0">
                          <a:solidFill>
                            <a:schemeClr val="tx1"/>
                          </a:solidFill>
                        </a:rPr>
                        <a:t>Management Comments</a:t>
                      </a:r>
                      <a:endParaRPr lang="en-ZA" sz="1400"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u="none" strike="noStrike" kern="1200" cap="none" spc="0" normalizeH="0" baseline="0" noProof="0" dirty="0" smtClean="0">
                          <a:ln>
                            <a:noFill/>
                          </a:ln>
                          <a:solidFill>
                            <a:schemeClr val="tx1"/>
                          </a:solidFill>
                          <a:effectLst/>
                          <a:uLnTx/>
                          <a:uFillTx/>
                        </a:rPr>
                        <a:t>Action Plan</a:t>
                      </a:r>
                    </a:p>
                    <a:p>
                      <a:endParaRPr lang="en-ZA" sz="1400" dirty="0">
                        <a:solidFill>
                          <a:schemeClr val="tx1"/>
                        </a:solidFill>
                      </a:endParaRPr>
                    </a:p>
                  </a:txBody>
                  <a:tcPr/>
                </a:tc>
                <a:tc>
                  <a:txBody>
                    <a:bodyPr/>
                    <a:lstStyle/>
                    <a:p>
                      <a:r>
                        <a:rPr lang="en-ZA" sz="1400" dirty="0" smtClean="0">
                          <a:solidFill>
                            <a:schemeClr val="tx1"/>
                          </a:solidFill>
                        </a:rPr>
                        <a:t>Implementation Date</a:t>
                      </a:r>
                      <a:endParaRPr lang="en-ZA" sz="1400" dirty="0">
                        <a:solidFill>
                          <a:schemeClr val="tx1"/>
                        </a:solidFill>
                      </a:endParaRPr>
                    </a:p>
                  </a:txBody>
                  <a:tcPr/>
                </a:tc>
                <a:extLst>
                  <a:ext uri="{0D108BD9-81ED-4DB2-BD59-A6C34878D82A}">
                    <a16:rowId xmlns:a16="http://schemas.microsoft.com/office/drawing/2014/main" xmlns="" val="10000"/>
                  </a:ext>
                </a:extLst>
              </a:tr>
              <a:tr h="1728192">
                <a:tc>
                  <a:txBody>
                    <a:bodyPr/>
                    <a:lstStyle/>
                    <a:p>
                      <a:pPr marL="0" lvl="0" indent="0">
                        <a:spcAft>
                          <a:spcPts val="0"/>
                        </a:spcAft>
                        <a:buFont typeface="+mj-lt"/>
                        <a:buNone/>
                      </a:pPr>
                      <a:r>
                        <a:rPr lang="en-US" sz="1100" baseline="0" dirty="0" smtClean="0">
                          <a:effectLst/>
                        </a:rPr>
                        <a:t>4. </a:t>
                      </a:r>
                      <a:r>
                        <a:rPr lang="en-US" sz="1100" b="1" dirty="0" smtClean="0">
                          <a:effectLst/>
                        </a:rPr>
                        <a:t>Non- alignment between the short definition and  </a:t>
                      </a:r>
                    </a:p>
                    <a:p>
                      <a:pPr marL="0" lvl="0" indent="0">
                        <a:spcAft>
                          <a:spcPts val="0"/>
                        </a:spcAft>
                        <a:buFont typeface="+mj-lt"/>
                        <a:buNone/>
                      </a:pPr>
                      <a:r>
                        <a:rPr lang="en-US" sz="1100" b="1" dirty="0" smtClean="0">
                          <a:effectLst/>
                        </a:rPr>
                        <a:t>     method of calculation</a:t>
                      </a:r>
                    </a:p>
                    <a:p>
                      <a:pPr marL="0" lvl="0" indent="0">
                        <a:spcAft>
                          <a:spcPts val="0"/>
                        </a:spcAft>
                        <a:buFont typeface="+mj-lt"/>
                        <a:buNone/>
                      </a:pPr>
                      <a:endParaRPr lang="en-US" sz="1100" dirty="0" smtClean="0">
                        <a:effectLst/>
                      </a:endParaRPr>
                    </a:p>
                    <a:p>
                      <a:pPr marL="0" lvl="0" indent="0" algn="just">
                        <a:spcAft>
                          <a:spcPts val="0"/>
                        </a:spcAft>
                        <a:buFont typeface="+mj-lt"/>
                        <a:buNone/>
                      </a:pPr>
                      <a:r>
                        <a:rPr lang="en-ZA" sz="1100" dirty="0" smtClean="0">
                          <a:effectLst/>
                        </a:rPr>
                        <a:t>Through review of QPR 4 it was noted that the short definition and method of calculations on Technical Indicator Description are not aligned. </a:t>
                      </a:r>
                    </a:p>
                    <a:p>
                      <a:pPr marL="457200">
                        <a:spcAft>
                          <a:spcPts val="0"/>
                        </a:spcAft>
                      </a:pPr>
                      <a:r>
                        <a:rPr lang="en-US" sz="1100" dirty="0" smtClean="0">
                          <a:effectLst/>
                        </a:rPr>
                        <a:t> </a:t>
                      </a:r>
                      <a:endParaRPr lang="en-ZA" sz="1100" dirty="0" smtClean="0">
                        <a:effectLst/>
                      </a:endParaRPr>
                    </a:p>
                    <a:p>
                      <a:pPr marL="0" lvl="0" indent="0">
                        <a:spcAft>
                          <a:spcPts val="0"/>
                        </a:spcAft>
                        <a:buFont typeface="+mj-lt"/>
                        <a:buNone/>
                      </a:pPr>
                      <a:endParaRPr lang="en-ZA" sz="1100" dirty="0">
                        <a:latin typeface="+mn-lt"/>
                        <a:cs typeface="Arial" panose="020B0604020202020204" pitchFamily="34" charset="0"/>
                      </a:endParaRPr>
                    </a:p>
                  </a:txBody>
                  <a:tcPr/>
                </a:tc>
                <a:tc>
                  <a:txBody>
                    <a:bodyPr/>
                    <a:lstStyle/>
                    <a:p>
                      <a:endParaRPr lang="en-ZA" sz="1100" dirty="0" smtClean="0"/>
                    </a:p>
                    <a:p>
                      <a:endParaRPr lang="en-ZA" sz="1100" dirty="0" smtClean="0"/>
                    </a:p>
                    <a:p>
                      <a:endParaRPr lang="en-ZA" sz="1100" dirty="0" smtClean="0"/>
                    </a:p>
                    <a:p>
                      <a:pPr algn="just">
                        <a:lnSpc>
                          <a:spcPct val="115000"/>
                        </a:lnSpc>
                        <a:spcAft>
                          <a:spcPts val="1000"/>
                        </a:spcAft>
                      </a:pPr>
                      <a:r>
                        <a:rPr lang="en-ZA" sz="1100" dirty="0" smtClean="0">
                          <a:effectLst/>
                        </a:rPr>
                        <a:t>Management agrees with the finding. Method of calculations have been aligned to the short definitions on the 2018/19 indicators</a:t>
                      </a:r>
                      <a:endParaRPr lang="en-ZA" sz="1100" dirty="0" smtClean="0">
                        <a:effectLst/>
                        <a:latin typeface="+mn-lt"/>
                        <a:ea typeface="Calibri"/>
                        <a:cs typeface="Times New Roman"/>
                      </a:endParaRPr>
                    </a:p>
                  </a:txBody>
                  <a:tcPr/>
                </a:tc>
                <a:tc>
                  <a:txBody>
                    <a:bodyPr/>
                    <a:lstStyle/>
                    <a:p>
                      <a:endParaRPr lang="en-ZA" sz="1100" dirty="0" smtClean="0"/>
                    </a:p>
                    <a:p>
                      <a:endParaRPr lang="en-ZA" sz="1100" dirty="0" smtClean="0"/>
                    </a:p>
                    <a:p>
                      <a:pPr marL="0" marR="0" lvl="0" indent="0" algn="just" defTabSz="457200" rtl="0" eaLnBrk="1" fontAlgn="auto" latinLnBrk="0" hangingPunct="1">
                        <a:lnSpc>
                          <a:spcPct val="115000"/>
                        </a:lnSpc>
                        <a:spcBef>
                          <a:spcPts val="0"/>
                        </a:spcBef>
                        <a:spcAft>
                          <a:spcPts val="1000"/>
                        </a:spcAft>
                        <a:buClrTx/>
                        <a:buSzTx/>
                        <a:buFontTx/>
                        <a:buNone/>
                        <a:tabLst/>
                        <a:defRPr/>
                      </a:pPr>
                      <a:endParaRPr kumimoji="0" lang="en-ZA" sz="1100" u="none" strike="noStrike" kern="1200" cap="none" spc="0" normalizeH="0" baseline="0" noProof="0" dirty="0" smtClean="0">
                        <a:ln>
                          <a:noFill/>
                        </a:ln>
                        <a:effectLst/>
                        <a:uLnTx/>
                        <a:uFillTx/>
                      </a:endParaRPr>
                    </a:p>
                    <a:p>
                      <a:pPr marL="0" marR="0" lvl="0" indent="0" algn="just" defTabSz="457200" rtl="0" eaLnBrk="1" fontAlgn="auto" latinLnBrk="0" hangingPunct="1">
                        <a:lnSpc>
                          <a:spcPct val="115000"/>
                        </a:lnSpc>
                        <a:spcBef>
                          <a:spcPts val="0"/>
                        </a:spcBef>
                        <a:spcAft>
                          <a:spcPts val="1000"/>
                        </a:spcAft>
                        <a:buClrTx/>
                        <a:buSzTx/>
                        <a:buFontTx/>
                        <a:buNone/>
                        <a:tabLst/>
                        <a:defRPr/>
                      </a:pPr>
                      <a:r>
                        <a:rPr kumimoji="0" lang="en-ZA" sz="1100" u="none" strike="noStrike" kern="1200" cap="none" spc="0" normalizeH="0" baseline="0" noProof="0" dirty="0" smtClean="0">
                          <a:ln>
                            <a:noFill/>
                          </a:ln>
                          <a:effectLst/>
                          <a:uLnTx/>
                          <a:uFillTx/>
                        </a:rPr>
                        <a:t>M&amp;E will continue to ensure alignment of the TIDs to what the indicator requires.</a:t>
                      </a:r>
                    </a:p>
                    <a:p>
                      <a:endParaRPr lang="en-ZA" sz="1100" dirty="0" smtClean="0"/>
                    </a:p>
                    <a:p>
                      <a:endParaRPr lang="en-ZA" sz="1100" dirty="0">
                        <a:latin typeface="+mn-lt"/>
                        <a:cs typeface="Arial" panose="020B0604020202020204" pitchFamily="34" charset="0"/>
                      </a:endParaRPr>
                    </a:p>
                  </a:txBody>
                  <a:tcPr/>
                </a:tc>
                <a:tc>
                  <a:txBody>
                    <a:bodyPr/>
                    <a:lstStyle/>
                    <a:p>
                      <a:endParaRPr lang="en-ZA" sz="1100" dirty="0" smtClean="0"/>
                    </a:p>
                    <a:p>
                      <a:endParaRPr lang="en-ZA" sz="1100" dirty="0" smtClean="0"/>
                    </a:p>
                    <a:p>
                      <a:endParaRPr lang="en-ZA" sz="1100" dirty="0" smtClean="0"/>
                    </a:p>
                    <a:p>
                      <a:endParaRPr lang="en-ZA" sz="1100" dirty="0" smtClean="0">
                        <a:effectLst/>
                      </a:endParaRPr>
                    </a:p>
                    <a:p>
                      <a:r>
                        <a:rPr lang="en-ZA" sz="1100" dirty="0" smtClean="0">
                          <a:effectLst/>
                        </a:rPr>
                        <a:t>Annually</a:t>
                      </a:r>
                      <a:endParaRPr lang="en-ZA" sz="1100" dirty="0">
                        <a:latin typeface="+mn-lt"/>
                        <a:cs typeface="Arial" panose="020B0604020202020204" pitchFamily="34" charset="0"/>
                      </a:endParaRPr>
                    </a:p>
                  </a:txBody>
                  <a:tcPr/>
                </a:tc>
                <a:extLst>
                  <a:ext uri="{0D108BD9-81ED-4DB2-BD59-A6C34878D82A}">
                    <a16:rowId xmlns:a16="http://schemas.microsoft.com/office/drawing/2014/main" xmlns="" val="10001"/>
                  </a:ext>
                </a:extLst>
              </a:tr>
              <a:tr h="2563329">
                <a:tc>
                  <a:txBody>
                    <a:bodyPr/>
                    <a:lstStyle/>
                    <a:p>
                      <a:pPr marL="0" lvl="0" indent="0" algn="just">
                        <a:spcAft>
                          <a:spcPts val="0"/>
                        </a:spcAft>
                        <a:buFont typeface="+mj-lt"/>
                        <a:buNone/>
                      </a:pPr>
                      <a:r>
                        <a:rPr lang="en-US" sz="1100" dirty="0" smtClean="0">
                          <a:effectLst/>
                        </a:rPr>
                        <a:t>5.</a:t>
                      </a:r>
                      <a:r>
                        <a:rPr lang="en-US" sz="1100" baseline="0" dirty="0" smtClean="0">
                          <a:effectLst/>
                        </a:rPr>
                        <a:t> </a:t>
                      </a:r>
                      <a:r>
                        <a:rPr lang="en-US" sz="1100" b="1" dirty="0" smtClean="0">
                          <a:solidFill>
                            <a:schemeClr val="tx1"/>
                          </a:solidFill>
                          <a:effectLst/>
                        </a:rPr>
                        <a:t>Monitoring and evaluation process for   </a:t>
                      </a:r>
                    </a:p>
                    <a:p>
                      <a:pPr marL="0" lvl="0" indent="0" algn="just">
                        <a:spcAft>
                          <a:spcPts val="0"/>
                        </a:spcAft>
                        <a:buFont typeface="+mj-lt"/>
                        <a:buNone/>
                      </a:pPr>
                      <a:r>
                        <a:rPr lang="en-US" sz="1100" b="1" dirty="0" smtClean="0">
                          <a:solidFill>
                            <a:schemeClr val="tx1"/>
                          </a:solidFill>
                          <a:effectLst/>
                        </a:rPr>
                        <a:t>     performance information not adequate</a:t>
                      </a:r>
                      <a:endParaRPr lang="en-ZA" sz="1100" b="1" dirty="0" smtClean="0">
                        <a:solidFill>
                          <a:schemeClr val="tx1"/>
                        </a:solidFill>
                        <a:effectLst/>
                      </a:endParaRPr>
                    </a:p>
                    <a:p>
                      <a:pPr marL="0" lvl="0" indent="0">
                        <a:spcAft>
                          <a:spcPts val="0"/>
                        </a:spcAft>
                        <a:buFont typeface="+mj-lt"/>
                        <a:buNone/>
                      </a:pPr>
                      <a:endParaRPr lang="en-US" sz="1100" dirty="0" smtClean="0">
                        <a:effectLst/>
                      </a:endParaRPr>
                    </a:p>
                    <a:p>
                      <a:pPr marL="0" lvl="0" indent="0" algn="just">
                        <a:spcAft>
                          <a:spcPts val="0"/>
                        </a:spcAft>
                        <a:buFont typeface="+mj-lt"/>
                        <a:buNone/>
                      </a:pPr>
                      <a:r>
                        <a:rPr lang="en-ZA" sz="1100" dirty="0" smtClean="0">
                          <a:effectLst/>
                        </a:rPr>
                        <a:t>Through review of QPR 4 it was noted that during the evaluation process for performance information is not entirely performed. The following cases were identified during the audit:</a:t>
                      </a:r>
                      <a:endParaRPr lang="en-US" sz="1100" dirty="0" smtClean="0">
                        <a:effectLst/>
                      </a:endParaRPr>
                    </a:p>
                    <a:p>
                      <a:pPr marL="171450" lvl="0" indent="-171450" algn="just">
                        <a:spcAft>
                          <a:spcPts val="0"/>
                        </a:spcAft>
                        <a:buFont typeface="Arial" panose="020B0604020202020204" pitchFamily="34" charset="0"/>
                        <a:buChar char="•"/>
                      </a:pPr>
                      <a:r>
                        <a:rPr lang="en-ZA" sz="1100" dirty="0" smtClean="0">
                          <a:effectLst/>
                        </a:rPr>
                        <a:t>Key documents were not considered when evaluation was performed e.g. IA had to request additional documents to come to the conclusion made by M&amp;E regarding the turnaround time to approve or reject funding after receipt of complete information.</a:t>
                      </a:r>
                    </a:p>
                    <a:p>
                      <a:pPr marL="171450" lvl="0" indent="-171450" algn="just">
                        <a:spcAft>
                          <a:spcPts val="0"/>
                        </a:spcAft>
                        <a:buFont typeface="Arial" panose="020B0604020202020204" pitchFamily="34" charset="0"/>
                        <a:buChar char="•"/>
                      </a:pPr>
                      <a:r>
                        <a:rPr lang="en-ZA" sz="1100" dirty="0" smtClean="0">
                          <a:effectLst/>
                        </a:rPr>
                        <a:t>The submission indicated the wrong dates for minutes for referral.  Majoba submission indicated to refer to 07 December 2017 minutes to approve however the minutes that was supposed to be used 12 December 2017. </a:t>
                      </a:r>
                      <a:endParaRPr lang="en-ZA" sz="1100" b="0" dirty="0" smtClean="0">
                        <a:solidFill>
                          <a:srgbClr val="000000"/>
                        </a:solidFill>
                        <a:effectLst/>
                        <a:latin typeface="+mn-lt"/>
                        <a:ea typeface="Times New Roman"/>
                        <a:cs typeface="Arial" panose="020B0604020202020204" pitchFamily="34" charset="0"/>
                      </a:endParaRPr>
                    </a:p>
                  </a:txBody>
                  <a:tcPr/>
                </a:tc>
                <a:tc>
                  <a:txBody>
                    <a:bodyPr/>
                    <a:lstStyle/>
                    <a:p>
                      <a:pPr algn="just">
                        <a:lnSpc>
                          <a:spcPct val="115000"/>
                        </a:lnSpc>
                        <a:spcAft>
                          <a:spcPts val="1000"/>
                        </a:spcAft>
                      </a:pPr>
                      <a:endParaRPr lang="en-ZA" sz="1100" dirty="0" smtClean="0">
                        <a:effectLst/>
                      </a:endParaRPr>
                    </a:p>
                    <a:p>
                      <a:pPr algn="just">
                        <a:lnSpc>
                          <a:spcPct val="115000"/>
                        </a:lnSpc>
                        <a:spcAft>
                          <a:spcPts val="1000"/>
                        </a:spcAft>
                      </a:pPr>
                      <a:endParaRPr lang="en-ZA" sz="1100" dirty="0" smtClean="0">
                        <a:effectLst/>
                      </a:endParaRPr>
                    </a:p>
                    <a:p>
                      <a:pPr algn="just">
                        <a:lnSpc>
                          <a:spcPct val="115000"/>
                        </a:lnSpc>
                        <a:spcAft>
                          <a:spcPts val="1000"/>
                        </a:spcAft>
                      </a:pPr>
                      <a:r>
                        <a:rPr lang="en-ZA" sz="1100" dirty="0" smtClean="0">
                          <a:effectLst/>
                        </a:rPr>
                        <a:t>Management </a:t>
                      </a:r>
                      <a:r>
                        <a:rPr lang="en-ZA" sz="1100" dirty="0">
                          <a:effectLst/>
                        </a:rPr>
                        <a:t>agrees with the finding.</a:t>
                      </a:r>
                      <a:endParaRPr lang="en-ZA" sz="1100" dirty="0">
                        <a:effectLst/>
                        <a:latin typeface="+mn-lt"/>
                        <a:ea typeface="Calibri"/>
                        <a:cs typeface="Times New Roman"/>
                      </a:endParaRPr>
                    </a:p>
                  </a:txBody>
                  <a:tcPr marL="114300" marR="114300" marT="0" marB="0"/>
                </a:tc>
                <a:tc>
                  <a:txBody>
                    <a:bodyPr/>
                    <a:lstStyle/>
                    <a:p>
                      <a:pPr algn="just">
                        <a:lnSpc>
                          <a:spcPct val="115000"/>
                        </a:lnSpc>
                        <a:spcAft>
                          <a:spcPts val="1000"/>
                        </a:spcAft>
                      </a:pPr>
                      <a:endParaRPr lang="en-ZA" sz="1100" dirty="0" smtClean="0">
                        <a:effectLst/>
                      </a:endParaRPr>
                    </a:p>
                    <a:p>
                      <a:pPr algn="just">
                        <a:lnSpc>
                          <a:spcPct val="115000"/>
                        </a:lnSpc>
                        <a:spcAft>
                          <a:spcPts val="1000"/>
                        </a:spcAft>
                      </a:pPr>
                      <a:endParaRPr lang="en-ZA" sz="1100" dirty="0" smtClean="0">
                        <a:effectLst/>
                      </a:endParaRPr>
                    </a:p>
                    <a:p>
                      <a:pPr algn="just">
                        <a:lnSpc>
                          <a:spcPct val="115000"/>
                        </a:lnSpc>
                        <a:spcAft>
                          <a:spcPts val="1000"/>
                        </a:spcAft>
                      </a:pPr>
                      <a:r>
                        <a:rPr lang="en-ZA" sz="1100" dirty="0" smtClean="0">
                          <a:effectLst/>
                        </a:rPr>
                        <a:t>This </a:t>
                      </a:r>
                      <a:r>
                        <a:rPr lang="en-ZA" sz="1100" dirty="0">
                          <a:effectLst/>
                        </a:rPr>
                        <a:t>was corrected in the Fourth Quarter Report.</a:t>
                      </a:r>
                      <a:endParaRPr lang="en-ZA" sz="1100" dirty="0">
                        <a:effectLst/>
                        <a:latin typeface="+mn-lt"/>
                        <a:ea typeface="Calibri"/>
                        <a:cs typeface="Times New Roman"/>
                      </a:endParaRPr>
                    </a:p>
                  </a:txBody>
                  <a:tcPr marL="114300" marR="114300" marT="0" marB="0"/>
                </a:tc>
                <a:tc>
                  <a:txBody>
                    <a:bodyPr/>
                    <a:lstStyle/>
                    <a:p>
                      <a:endParaRPr lang="en-ZA" sz="1100" dirty="0" smtClean="0"/>
                    </a:p>
                    <a:p>
                      <a:endParaRPr lang="en-ZA" sz="1100" dirty="0" smtClean="0"/>
                    </a:p>
                    <a:p>
                      <a:endParaRPr lang="en-ZA" sz="1100" dirty="0" smtClean="0"/>
                    </a:p>
                    <a:p>
                      <a:endParaRPr lang="en-ZA" sz="1100" dirty="0" smtClean="0"/>
                    </a:p>
                    <a:p>
                      <a:r>
                        <a:rPr lang="en-ZA" sz="1100" dirty="0" smtClean="0">
                          <a:effectLst/>
                        </a:rPr>
                        <a:t>29 May 2018</a:t>
                      </a:r>
                      <a:endParaRPr lang="en-ZA" sz="1100" dirty="0">
                        <a:latin typeface="+mn-lt"/>
                        <a:cs typeface="Arial" panose="020B0604020202020204" pitchFamily="34" charset="0"/>
                      </a:endParaRPr>
                    </a:p>
                  </a:txBody>
                  <a:tcPr/>
                </a:tc>
                <a:extLst>
                  <a:ext uri="{0D108BD9-81ED-4DB2-BD59-A6C34878D82A}">
                    <a16:rowId xmlns:a16="http://schemas.microsoft.com/office/drawing/2014/main" xmlns="" val="10002"/>
                  </a:ext>
                </a:extLst>
              </a:tr>
            </a:tbl>
          </a:graphicData>
        </a:graphic>
      </p:graphicFrame>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18</a:t>
            </a:r>
            <a:endParaRPr lang="en-ZA" sz="1200" dirty="0">
              <a:solidFill>
                <a:prstClr val="black"/>
              </a:solidFill>
            </a:endParaRPr>
          </a:p>
        </p:txBody>
      </p:sp>
    </p:spTree>
    <p:extLst>
      <p:ext uri="{BB962C8B-B14F-4D97-AF65-F5344CB8AC3E}">
        <p14:creationId xmlns:p14="http://schemas.microsoft.com/office/powerpoint/2010/main" xmlns="" val="4057781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SUMMARY OF DETAILED FINDINGS</a:t>
            </a:r>
            <a:endParaRPr lang="en-ZA" sz="2400" b="1" dirty="0"/>
          </a:p>
        </p:txBody>
      </p:sp>
      <p:sp>
        <p:nvSpPr>
          <p:cNvPr id="3" name="Content Placeholder 2"/>
          <p:cNvSpPr>
            <a:spLocks noGrp="1"/>
          </p:cNvSpPr>
          <p:nvPr>
            <p:ph idx="1"/>
          </p:nvPr>
        </p:nvSpPr>
        <p:spPr/>
        <p:txBody>
          <a:bodyPr/>
          <a:lstStyle/>
          <a:p>
            <a:pPr marL="0" indent="0">
              <a:buNone/>
            </a:pPr>
            <a:endParaRPr lang="en-ZA" sz="1600" dirty="0" smtClean="0">
              <a:latin typeface="Arial" panose="020B0604020202020204" pitchFamily="34" charset="0"/>
              <a:cs typeface="Arial" panose="020B0604020202020204" pitchFamily="34" charset="0"/>
            </a:endParaRPr>
          </a:p>
          <a:p>
            <a:pPr marL="0" indent="0" algn="just">
              <a:lnSpc>
                <a:spcPct val="115000"/>
              </a:lnSpc>
              <a:spcAft>
                <a:spcPts val="0"/>
              </a:spcAft>
              <a:buNone/>
            </a:pPr>
            <a:endParaRPr lang="en-GB" sz="1600" dirty="0" smtClean="0">
              <a:latin typeface="Arial"/>
              <a:ea typeface="Calibri"/>
              <a:cs typeface="Times New Roman"/>
            </a:endParaRPr>
          </a:p>
          <a:p>
            <a:pPr algn="just">
              <a:lnSpc>
                <a:spcPct val="115000"/>
              </a:lnSpc>
              <a:spcAft>
                <a:spcPts val="0"/>
              </a:spcAft>
              <a:buFont typeface="Arial" panose="020B0604020202020204" pitchFamily="34" charset="0"/>
              <a:buChar char="•"/>
            </a:pPr>
            <a:endParaRPr lang="en-GB" sz="1600" dirty="0" smtClean="0">
              <a:latin typeface="Arial"/>
              <a:ea typeface="Calibri"/>
              <a:cs typeface="Times New Roman"/>
            </a:endParaRPr>
          </a:p>
          <a:p>
            <a:pPr algn="just">
              <a:lnSpc>
                <a:spcPct val="115000"/>
              </a:lnSpc>
              <a:spcAft>
                <a:spcPts val="0"/>
              </a:spcAft>
              <a:buFont typeface="Arial" panose="020B0604020202020204" pitchFamily="34" charset="0"/>
              <a:buChar char="•"/>
            </a:pPr>
            <a:endParaRPr lang="en-ZA" sz="1600" dirty="0">
              <a:ea typeface="Calibri"/>
              <a:cs typeface="Times New Roman"/>
            </a:endParaRPr>
          </a:p>
          <a:p>
            <a:pPr marL="0" indent="0" algn="just">
              <a:lnSpc>
                <a:spcPct val="115000"/>
              </a:lnSpc>
              <a:spcAft>
                <a:spcPts val="0"/>
              </a:spcAft>
              <a:buNone/>
            </a:pPr>
            <a:endParaRPr lang="en-GB" sz="2200" b="1" u="sng" dirty="0" smtClean="0">
              <a:ea typeface="Times New Roman"/>
              <a:cs typeface="Times New Roman"/>
            </a:endParaRPr>
          </a:p>
          <a:p>
            <a:pPr marL="0" indent="0" algn="just">
              <a:lnSpc>
                <a:spcPct val="115000"/>
              </a:lnSpc>
              <a:spcAft>
                <a:spcPts val="0"/>
              </a:spcAft>
              <a:buNone/>
            </a:pPr>
            <a:endParaRPr lang="en-ZA" sz="1600" dirty="0">
              <a:ea typeface="Calibri"/>
              <a:cs typeface="Times New Roman"/>
            </a:endParaRPr>
          </a:p>
          <a:p>
            <a:pPr marL="0" indent="0">
              <a:buNone/>
            </a:pPr>
            <a:endParaRPr lang="en-ZA" sz="2200" dirty="0"/>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19</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3311721733"/>
              </p:ext>
            </p:extLst>
          </p:nvPr>
        </p:nvGraphicFramePr>
        <p:xfrm>
          <a:off x="251520" y="1340769"/>
          <a:ext cx="8640959" cy="5495351"/>
        </p:xfrm>
        <a:graphic>
          <a:graphicData uri="http://schemas.openxmlformats.org/drawingml/2006/table">
            <a:tbl>
              <a:tblPr firstRow="1" bandRow="1">
                <a:tableStyleId>{F5AB1C69-6EDB-4FF4-983F-18BD219EF322}</a:tableStyleId>
              </a:tblPr>
              <a:tblGrid>
                <a:gridCol w="2618529">
                  <a:extLst>
                    <a:ext uri="{9D8B030D-6E8A-4147-A177-3AD203B41FA5}">
                      <a16:colId xmlns:a16="http://schemas.microsoft.com/office/drawing/2014/main" xmlns="" val="20000"/>
                    </a:ext>
                  </a:extLst>
                </a:gridCol>
                <a:gridCol w="2130106">
                  <a:extLst>
                    <a:ext uri="{9D8B030D-6E8A-4147-A177-3AD203B41FA5}">
                      <a16:colId xmlns:a16="http://schemas.microsoft.com/office/drawing/2014/main" xmlns="" val="20001"/>
                    </a:ext>
                  </a:extLst>
                </a:gridCol>
                <a:gridCol w="2024009">
                  <a:extLst>
                    <a:ext uri="{9D8B030D-6E8A-4147-A177-3AD203B41FA5}">
                      <a16:colId xmlns:a16="http://schemas.microsoft.com/office/drawing/2014/main" xmlns="" val="20002"/>
                    </a:ext>
                  </a:extLst>
                </a:gridCol>
                <a:gridCol w="1868315">
                  <a:extLst>
                    <a:ext uri="{9D8B030D-6E8A-4147-A177-3AD203B41FA5}">
                      <a16:colId xmlns:a16="http://schemas.microsoft.com/office/drawing/2014/main" xmlns="" val="20003"/>
                    </a:ext>
                  </a:extLst>
                </a:gridCol>
              </a:tblGrid>
              <a:tr h="535457">
                <a:tc>
                  <a:txBody>
                    <a:bodyPr/>
                    <a:lstStyle/>
                    <a:p>
                      <a:r>
                        <a:rPr lang="en-ZA" dirty="0" smtClean="0"/>
                        <a:t>Findings</a:t>
                      </a:r>
                      <a:endParaRPr lang="en-ZA" dirty="0"/>
                    </a:p>
                  </a:txBody>
                  <a:tcPr/>
                </a:tc>
                <a:tc>
                  <a:txBody>
                    <a:bodyPr/>
                    <a:lstStyle/>
                    <a:p>
                      <a:r>
                        <a:rPr lang="en-ZA" dirty="0" smtClean="0"/>
                        <a:t>Management</a:t>
                      </a:r>
                      <a:r>
                        <a:rPr lang="en-ZA" baseline="0" dirty="0" smtClean="0"/>
                        <a:t> Comments</a:t>
                      </a:r>
                      <a:endParaRPr lang="en-ZA" dirty="0"/>
                    </a:p>
                  </a:txBody>
                  <a:tcPr/>
                </a:tc>
                <a:tc>
                  <a:txBody>
                    <a:bodyPr/>
                    <a:lstStyle/>
                    <a:p>
                      <a:r>
                        <a:rPr lang="en-ZA" dirty="0" smtClean="0"/>
                        <a:t>Action Plan</a:t>
                      </a:r>
                      <a:endParaRPr lang="en-ZA" dirty="0"/>
                    </a:p>
                  </a:txBody>
                  <a:tcPr/>
                </a:tc>
                <a:tc>
                  <a:txBody>
                    <a:bodyPr/>
                    <a:lstStyle/>
                    <a:p>
                      <a:r>
                        <a:rPr lang="en-ZA" dirty="0" smtClean="0"/>
                        <a:t>Implementation Date</a:t>
                      </a:r>
                      <a:endParaRPr lang="en-ZA" dirty="0"/>
                    </a:p>
                  </a:txBody>
                  <a:tcPr/>
                </a:tc>
                <a:extLst>
                  <a:ext uri="{0D108BD9-81ED-4DB2-BD59-A6C34878D82A}">
                    <a16:rowId xmlns:a16="http://schemas.microsoft.com/office/drawing/2014/main" xmlns="" val="10000"/>
                  </a:ext>
                </a:extLst>
              </a:tr>
              <a:tr h="2416871">
                <a:tc>
                  <a:txBody>
                    <a:bodyPr/>
                    <a:lstStyle/>
                    <a:p>
                      <a:pPr marL="0" lvl="0" indent="0" algn="just">
                        <a:spcAft>
                          <a:spcPts val="0"/>
                        </a:spcAft>
                        <a:buFont typeface="+mj-lt"/>
                        <a:buNone/>
                      </a:pPr>
                      <a:r>
                        <a:rPr lang="en-US" sz="1100" dirty="0" smtClean="0">
                          <a:effectLst/>
                        </a:rPr>
                        <a:t>5.</a:t>
                      </a:r>
                      <a:r>
                        <a:rPr lang="en-US" sz="1100" baseline="0" dirty="0" smtClean="0">
                          <a:effectLst/>
                        </a:rPr>
                        <a:t> </a:t>
                      </a:r>
                      <a:r>
                        <a:rPr lang="en-US" sz="1100" b="1" dirty="0" smtClean="0">
                          <a:effectLst/>
                        </a:rPr>
                        <a:t>Monitoring and evaluation process for </a:t>
                      </a:r>
                    </a:p>
                    <a:p>
                      <a:pPr marL="0" lvl="0" indent="0" algn="just">
                        <a:spcAft>
                          <a:spcPts val="0"/>
                        </a:spcAft>
                        <a:buFont typeface="+mj-lt"/>
                        <a:buNone/>
                      </a:pPr>
                      <a:r>
                        <a:rPr lang="en-US" sz="1100" b="1" dirty="0" smtClean="0">
                          <a:effectLst/>
                        </a:rPr>
                        <a:t>    performance information not adequate     </a:t>
                      </a:r>
                    </a:p>
                    <a:p>
                      <a:pPr marL="0" lvl="0" indent="0" algn="just">
                        <a:spcAft>
                          <a:spcPts val="0"/>
                        </a:spcAft>
                        <a:buFont typeface="+mj-lt"/>
                        <a:buNone/>
                      </a:pPr>
                      <a:r>
                        <a:rPr lang="en-US" sz="1100" b="1" dirty="0" smtClean="0">
                          <a:effectLst/>
                        </a:rPr>
                        <a:t>     ( cont.)</a:t>
                      </a:r>
                      <a:endParaRPr lang="en-ZA" sz="1100" b="1" dirty="0" smtClean="0">
                        <a:effectLst/>
                      </a:endParaRPr>
                    </a:p>
                    <a:p>
                      <a:pPr marL="0" lvl="0" indent="0">
                        <a:spcAft>
                          <a:spcPts val="0"/>
                        </a:spcAft>
                        <a:buFont typeface="+mj-lt"/>
                        <a:buNone/>
                      </a:pPr>
                      <a:endParaRPr lang="en-US" sz="1100" dirty="0" smtClean="0">
                        <a:effectLst/>
                      </a:endParaRPr>
                    </a:p>
                    <a:p>
                      <a:pPr marL="171450" lvl="0" indent="-171450" algn="just">
                        <a:spcAft>
                          <a:spcPts val="0"/>
                        </a:spcAft>
                        <a:buFont typeface="Arial" panose="020B0604020202020204" pitchFamily="34" charset="0"/>
                        <a:buChar char="•"/>
                      </a:pPr>
                      <a:r>
                        <a:rPr lang="en-ZA" sz="1100" dirty="0" smtClean="0">
                          <a:effectLst/>
                        </a:rPr>
                        <a:t>In some instances Monitoring and Evaluation was not able to provide Internal Audit with explanation/proper explanation where necessary.</a:t>
                      </a:r>
                    </a:p>
                    <a:p>
                      <a:pPr marL="171450" lvl="0" indent="-171450" algn="just">
                        <a:spcAft>
                          <a:spcPts val="0"/>
                        </a:spcAft>
                        <a:buFont typeface="Arial" panose="020B0604020202020204" pitchFamily="34" charset="0"/>
                        <a:buChar char="•"/>
                      </a:pPr>
                      <a:r>
                        <a:rPr lang="en-ZA" sz="1100" dirty="0" smtClean="0">
                          <a:effectLst/>
                        </a:rPr>
                        <a:t>Incorrect calculation was piloted on administrative expenditure (excluding as a percentage of revenue) and this indicates that proper validation was not conducted.</a:t>
                      </a:r>
                    </a:p>
                    <a:p>
                      <a:pPr marL="0" lvl="0" indent="0">
                        <a:spcAft>
                          <a:spcPts val="0"/>
                        </a:spcAft>
                        <a:buFont typeface="+mj-lt"/>
                        <a:buNone/>
                      </a:pPr>
                      <a:endParaRPr lang="en-US" sz="1100" dirty="0" smtClean="0">
                        <a:effectLst/>
                      </a:endParaRPr>
                    </a:p>
                  </a:txBody>
                  <a:tcPr/>
                </a:tc>
                <a:tc>
                  <a:txBody>
                    <a:bodyPr/>
                    <a:lstStyle/>
                    <a:p>
                      <a:pPr algn="just">
                        <a:lnSpc>
                          <a:spcPct val="115000"/>
                        </a:lnSpc>
                        <a:spcAft>
                          <a:spcPts val="1000"/>
                        </a:spcAft>
                      </a:pPr>
                      <a:endParaRPr lang="en-ZA" sz="1100" dirty="0" smtClean="0">
                        <a:effectLst/>
                      </a:endParaRPr>
                    </a:p>
                    <a:p>
                      <a:pPr algn="just">
                        <a:lnSpc>
                          <a:spcPct val="115000"/>
                        </a:lnSpc>
                        <a:spcAft>
                          <a:spcPts val="1000"/>
                        </a:spcAft>
                      </a:pPr>
                      <a:endParaRPr lang="en-ZA" sz="1100" dirty="0" smtClean="0">
                        <a:effectLst/>
                      </a:endParaRPr>
                    </a:p>
                    <a:p>
                      <a:pPr algn="just">
                        <a:lnSpc>
                          <a:spcPct val="115000"/>
                        </a:lnSpc>
                        <a:spcAft>
                          <a:spcPts val="1000"/>
                        </a:spcAft>
                      </a:pPr>
                      <a:r>
                        <a:rPr lang="en-ZA" sz="1100" dirty="0" smtClean="0">
                          <a:effectLst/>
                        </a:rPr>
                        <a:t>Management </a:t>
                      </a:r>
                      <a:r>
                        <a:rPr lang="en-ZA" sz="1100" dirty="0">
                          <a:effectLst/>
                        </a:rPr>
                        <a:t>agrees with the finding.</a:t>
                      </a:r>
                      <a:endParaRPr lang="en-ZA" sz="1100" dirty="0">
                        <a:effectLst/>
                        <a:latin typeface="Calibri"/>
                        <a:ea typeface="Calibri"/>
                        <a:cs typeface="Times New Roman"/>
                      </a:endParaRPr>
                    </a:p>
                  </a:txBody>
                  <a:tcPr marL="114300" marR="114300" marT="0" marB="0"/>
                </a:tc>
                <a:tc>
                  <a:txBody>
                    <a:bodyPr/>
                    <a:lstStyle/>
                    <a:p>
                      <a:pPr algn="just">
                        <a:lnSpc>
                          <a:spcPct val="115000"/>
                        </a:lnSpc>
                        <a:spcAft>
                          <a:spcPts val="1000"/>
                        </a:spcAft>
                      </a:pPr>
                      <a:endParaRPr lang="en-ZA" sz="1100" dirty="0" smtClean="0">
                        <a:effectLst/>
                      </a:endParaRPr>
                    </a:p>
                    <a:p>
                      <a:pPr algn="just">
                        <a:lnSpc>
                          <a:spcPct val="115000"/>
                        </a:lnSpc>
                        <a:spcAft>
                          <a:spcPts val="1000"/>
                        </a:spcAft>
                      </a:pPr>
                      <a:endParaRPr lang="en-ZA" sz="1100" dirty="0" smtClean="0">
                        <a:effectLst/>
                      </a:endParaRPr>
                    </a:p>
                    <a:p>
                      <a:pPr algn="just">
                        <a:lnSpc>
                          <a:spcPct val="115000"/>
                        </a:lnSpc>
                        <a:spcAft>
                          <a:spcPts val="1000"/>
                        </a:spcAft>
                      </a:pPr>
                      <a:r>
                        <a:rPr lang="en-ZA" sz="1100" dirty="0" smtClean="0">
                          <a:effectLst/>
                        </a:rPr>
                        <a:t>This was corrected in the Fourth Quarter Report.</a:t>
                      </a:r>
                      <a:endParaRPr lang="en-ZA" sz="1100" dirty="0">
                        <a:effectLst/>
                        <a:latin typeface="Calibri"/>
                        <a:ea typeface="Calibri"/>
                        <a:cs typeface="Times New Roman"/>
                      </a:endParaRPr>
                    </a:p>
                  </a:txBody>
                  <a:tcPr marL="114300" marR="114300" marT="0" marB="0"/>
                </a:tc>
                <a:tc>
                  <a:txBody>
                    <a:bodyPr/>
                    <a:lstStyle/>
                    <a:p>
                      <a:endParaRPr lang="en-ZA" sz="1100" dirty="0" smtClean="0"/>
                    </a:p>
                    <a:p>
                      <a:endParaRPr lang="en-ZA" sz="1100" dirty="0" smtClean="0"/>
                    </a:p>
                    <a:p>
                      <a:endParaRPr lang="en-ZA" sz="1100" dirty="0" smtClean="0"/>
                    </a:p>
                    <a:p>
                      <a:endParaRPr lang="en-ZA" sz="1100" dirty="0" smtClean="0">
                        <a:effectLst/>
                      </a:endParaRPr>
                    </a:p>
                    <a:p>
                      <a:r>
                        <a:rPr lang="en-ZA" sz="1100" dirty="0" smtClean="0">
                          <a:effectLst/>
                        </a:rPr>
                        <a:t>29 May 2018</a:t>
                      </a:r>
                      <a:endParaRPr lang="en-ZA"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2416871">
                <a:tc>
                  <a:txBody>
                    <a:bodyPr/>
                    <a:lstStyle/>
                    <a:p>
                      <a:pPr marL="0" lvl="0" indent="0" algn="just">
                        <a:spcAft>
                          <a:spcPts val="0"/>
                        </a:spcAft>
                        <a:buFont typeface="+mj-lt"/>
                        <a:buNone/>
                      </a:pPr>
                      <a:r>
                        <a:rPr lang="en-US" sz="1100" b="1" dirty="0" smtClean="0">
                          <a:solidFill>
                            <a:srgbClr val="000000"/>
                          </a:solidFill>
                          <a:effectLst/>
                          <a:latin typeface="+mn-lt"/>
                          <a:ea typeface="Times New Roman"/>
                          <a:cs typeface="Arial" panose="020B0604020202020204" pitchFamily="34" charset="0"/>
                        </a:rPr>
                        <a:t>6.</a:t>
                      </a:r>
                      <a:r>
                        <a:rPr lang="en-US" sz="1100" b="1" baseline="0" dirty="0" smtClean="0">
                          <a:solidFill>
                            <a:srgbClr val="000000"/>
                          </a:solidFill>
                          <a:effectLst/>
                          <a:latin typeface="+mn-lt"/>
                          <a:ea typeface="Times New Roman"/>
                          <a:cs typeface="Arial" panose="020B0604020202020204" pitchFamily="34" charset="0"/>
                        </a:rPr>
                        <a:t> </a:t>
                      </a:r>
                      <a:r>
                        <a:rPr lang="en-ZA" sz="1100" b="1" dirty="0" smtClean="0">
                          <a:effectLst/>
                          <a:latin typeface="+mn-lt"/>
                          <a:ea typeface="Calibri"/>
                        </a:rPr>
                        <a:t>Inaccurate reporting of targets for LAP  </a:t>
                      </a:r>
                    </a:p>
                    <a:p>
                      <a:pPr marL="0" lvl="0" indent="0" algn="just">
                        <a:spcAft>
                          <a:spcPts val="0"/>
                        </a:spcAft>
                        <a:buFont typeface="+mj-lt"/>
                        <a:buNone/>
                      </a:pPr>
                      <a:r>
                        <a:rPr lang="en-ZA" sz="1100" b="1" dirty="0" smtClean="0">
                          <a:effectLst/>
                          <a:latin typeface="+mn-lt"/>
                          <a:ea typeface="Calibri"/>
                        </a:rPr>
                        <a:t>     projects</a:t>
                      </a:r>
                      <a:endParaRPr lang="en-US" sz="1100" b="1" dirty="0" smtClean="0">
                        <a:solidFill>
                          <a:srgbClr val="000000"/>
                        </a:solidFill>
                        <a:effectLst/>
                        <a:latin typeface="+mn-lt"/>
                        <a:ea typeface="Times New Roman"/>
                        <a:cs typeface="Arial" panose="020B0604020202020204" pitchFamily="34" charset="0"/>
                      </a:endParaRPr>
                    </a:p>
                    <a:p>
                      <a:pPr marL="0" lvl="0" indent="0">
                        <a:spcAft>
                          <a:spcPts val="0"/>
                        </a:spcAft>
                        <a:buFont typeface="+mj-lt"/>
                        <a:buNone/>
                      </a:pPr>
                      <a:endParaRPr lang="en-US" sz="1100" b="1" dirty="0" smtClean="0">
                        <a:solidFill>
                          <a:srgbClr val="000000"/>
                        </a:solidFill>
                        <a:effectLst/>
                        <a:latin typeface="+mn-lt"/>
                        <a:ea typeface="Times New Roman"/>
                        <a:cs typeface="Arial" panose="020B0604020202020204" pitchFamily="34" charset="0"/>
                      </a:endParaRPr>
                    </a:p>
                    <a:p>
                      <a:pPr algn="just">
                        <a:spcAft>
                          <a:spcPts val="0"/>
                        </a:spcAft>
                      </a:pPr>
                      <a:r>
                        <a:rPr lang="en-ZA" sz="1100" dirty="0" smtClean="0">
                          <a:effectLst/>
                          <a:latin typeface="+mn-lt"/>
                          <a:ea typeface="Calibri"/>
                        </a:rPr>
                        <a:t>According to the QPR4, the indicator Turnaround to approve or reject funding after receipt of complete information was reported as achieved, however, through inspection of evidence it was noted that the reporting of those application was inaccurate. </a:t>
                      </a:r>
                      <a:endParaRPr lang="en-ZA" sz="1100" dirty="0" smtClean="0">
                        <a:effectLst/>
                        <a:latin typeface="+mn-lt"/>
                        <a:ea typeface="Times New Roman"/>
                        <a:cs typeface="Times New Roman"/>
                      </a:endParaRPr>
                    </a:p>
                  </a:txBody>
                  <a:tcPr/>
                </a:tc>
                <a:tc>
                  <a:txBody>
                    <a:bodyPr/>
                    <a:lstStyle/>
                    <a:p>
                      <a:pPr algn="just">
                        <a:lnSpc>
                          <a:spcPct val="115000"/>
                        </a:lnSpc>
                        <a:spcAft>
                          <a:spcPts val="1000"/>
                        </a:spcAft>
                      </a:pPr>
                      <a:endParaRPr lang="en-ZA" sz="1100" dirty="0" smtClean="0">
                        <a:effectLst/>
                        <a:latin typeface="+mn-lt"/>
                        <a:ea typeface="Calibri"/>
                        <a:cs typeface="Times New Roman"/>
                      </a:endParaRPr>
                    </a:p>
                    <a:p>
                      <a:pPr algn="just">
                        <a:lnSpc>
                          <a:spcPct val="115000"/>
                        </a:lnSpc>
                        <a:spcAft>
                          <a:spcPts val="1000"/>
                        </a:spcAft>
                      </a:pPr>
                      <a:endParaRPr lang="en-ZA" sz="1100" dirty="0" smtClean="0">
                        <a:effectLst/>
                        <a:latin typeface="+mn-lt"/>
                        <a:ea typeface="Calibri"/>
                        <a:cs typeface="Times New Roman"/>
                      </a:endParaRPr>
                    </a:p>
                    <a:p>
                      <a:pPr algn="just">
                        <a:lnSpc>
                          <a:spcPct val="115000"/>
                        </a:lnSpc>
                        <a:spcAft>
                          <a:spcPts val="1000"/>
                        </a:spcAft>
                      </a:pPr>
                      <a:r>
                        <a:rPr lang="en-ZA" sz="1100" dirty="0" smtClean="0">
                          <a:effectLst/>
                          <a:latin typeface="+mn-lt"/>
                          <a:ea typeface="Calibri"/>
                          <a:cs typeface="Times New Roman"/>
                        </a:rPr>
                        <a:t>Management agrees with the finding.</a:t>
                      </a:r>
                    </a:p>
                  </a:txBody>
                  <a:tcPr marL="114300" marR="114300" marT="0" marB="0"/>
                </a:tc>
                <a:tc>
                  <a:txBody>
                    <a:bodyPr/>
                    <a:lstStyle/>
                    <a:p>
                      <a:pPr algn="just">
                        <a:lnSpc>
                          <a:spcPct val="115000"/>
                        </a:lnSpc>
                        <a:spcAft>
                          <a:spcPts val="1000"/>
                        </a:spcAft>
                      </a:pPr>
                      <a:endParaRPr lang="en-ZA" sz="1100" dirty="0" smtClean="0">
                        <a:effectLst/>
                        <a:latin typeface="+mn-lt"/>
                        <a:ea typeface="Calibri"/>
                        <a:cs typeface="Times New Roman"/>
                      </a:endParaRPr>
                    </a:p>
                    <a:p>
                      <a:pPr algn="just">
                        <a:lnSpc>
                          <a:spcPct val="115000"/>
                        </a:lnSpc>
                        <a:spcAft>
                          <a:spcPts val="1000"/>
                        </a:spcAft>
                      </a:pPr>
                      <a:endParaRPr lang="en-ZA" sz="1100" dirty="0" smtClean="0">
                        <a:effectLst/>
                        <a:latin typeface="+mn-lt"/>
                        <a:ea typeface="Calibri"/>
                        <a:cs typeface="Times New Roman"/>
                      </a:endParaRPr>
                    </a:p>
                    <a:p>
                      <a:pPr algn="just">
                        <a:lnSpc>
                          <a:spcPct val="115000"/>
                        </a:lnSpc>
                        <a:spcAft>
                          <a:spcPts val="1000"/>
                        </a:spcAft>
                      </a:pPr>
                      <a:r>
                        <a:rPr lang="en-ZA" sz="1100" dirty="0" smtClean="0">
                          <a:effectLst/>
                          <a:latin typeface="+mn-lt"/>
                          <a:ea typeface="Calibri"/>
                          <a:cs typeface="Times New Roman"/>
                        </a:rPr>
                        <a:t>This was corrected in the Fourth Quarter Report.</a:t>
                      </a:r>
                    </a:p>
                  </a:txBody>
                  <a:tcPr marL="114300" marR="114300" marT="0" marB="0"/>
                </a:tc>
                <a:tc>
                  <a:txBody>
                    <a:bodyPr/>
                    <a:lstStyle/>
                    <a:p>
                      <a:endParaRPr lang="en-ZA" sz="1100" dirty="0" smtClean="0">
                        <a:latin typeface="+mn-lt"/>
                        <a:cs typeface="Arial" panose="020B0604020202020204" pitchFamily="34" charset="0"/>
                      </a:endParaRPr>
                    </a:p>
                    <a:p>
                      <a:endParaRPr lang="en-ZA" sz="1100" dirty="0" smtClean="0">
                        <a:latin typeface="+mn-lt"/>
                        <a:cs typeface="Arial" panose="020B0604020202020204" pitchFamily="34" charset="0"/>
                      </a:endParaRPr>
                    </a:p>
                    <a:p>
                      <a:endParaRPr lang="en-ZA" sz="1100" dirty="0" smtClean="0">
                        <a:latin typeface="+mn-lt"/>
                        <a:cs typeface="Arial" panose="020B0604020202020204" pitchFamily="34" charset="0"/>
                      </a:endParaRPr>
                    </a:p>
                    <a:p>
                      <a:endParaRPr lang="en-ZA" sz="1100" dirty="0" smtClean="0">
                        <a:effectLst/>
                        <a:latin typeface="+mn-lt"/>
                        <a:ea typeface="+mn-ea"/>
                        <a:cs typeface="Arial" panose="020B0604020202020204" pitchFamily="34" charset="0"/>
                      </a:endParaRPr>
                    </a:p>
                    <a:p>
                      <a:r>
                        <a:rPr lang="en-ZA" sz="1100" dirty="0" smtClean="0">
                          <a:effectLst/>
                          <a:latin typeface="+mn-lt"/>
                          <a:ea typeface="Calibri"/>
                        </a:rPr>
                        <a:t>25 May 2018</a:t>
                      </a:r>
                      <a:endParaRPr lang="en-ZA" sz="1100" dirty="0" smtClean="0">
                        <a:latin typeface="+mn-lt"/>
                        <a:cs typeface="Arial" panose="020B0604020202020204" pitchFamily="34" charset="0"/>
                      </a:endParaRPr>
                    </a:p>
                  </a:txBody>
                  <a:tcPr/>
                </a:tc>
                <a:extLst>
                  <a:ext uri="{0D108BD9-81ED-4DB2-BD59-A6C34878D82A}">
                    <a16:rowId xmlns:a16="http://schemas.microsoft.com/office/drawing/2014/main" xmlns="" val="10002"/>
                  </a:ext>
                </a:extLst>
              </a:tr>
            </a:tbl>
          </a:graphicData>
        </a:graphic>
      </p:graphicFrame>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19</a:t>
            </a:r>
            <a:endParaRPr lang="en-ZA" sz="1200" dirty="0">
              <a:solidFill>
                <a:prstClr val="black"/>
              </a:solidFill>
            </a:endParaRPr>
          </a:p>
        </p:txBody>
      </p:sp>
    </p:spTree>
    <p:extLst>
      <p:ext uri="{BB962C8B-B14F-4D97-AF65-F5344CB8AC3E}">
        <p14:creationId xmlns:p14="http://schemas.microsoft.com/office/powerpoint/2010/main" xmlns="" val="2864006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57200" y="381000"/>
            <a:ext cx="8229600" cy="91440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914400" eaLnBrk="1" hangingPunct="1">
              <a:lnSpc>
                <a:spcPts val="2600"/>
              </a:lnSpc>
            </a:pPr>
            <a:r>
              <a:rPr lang="en-ZA" sz="2600" b="1" cap="small" dirty="0" smtClean="0">
                <a:solidFill>
                  <a:srgbClr val="000000"/>
                </a:solidFill>
                <a:latin typeface="Arial" pitchFamily="34" charset="0"/>
                <a:ea typeface="+mj-ea"/>
                <a:cs typeface="Arial" pitchFamily="34" charset="0"/>
              </a:rPr>
              <a:t>FOCUS AREA</a:t>
            </a:r>
            <a:endParaRPr lang="en-ZA" sz="2600" b="1" cap="small" dirty="0">
              <a:solidFill>
                <a:srgbClr val="000000"/>
              </a:solidFill>
              <a:latin typeface="Arial" pitchFamily="34" charset="0"/>
              <a:ea typeface="+mj-ea"/>
              <a:cs typeface="Arial" pitchFamily="34" charset="0"/>
            </a:endParaRPr>
          </a:p>
        </p:txBody>
      </p:sp>
      <p:pic>
        <p:nvPicPr>
          <p:cNvPr id="22" name="Picture 21" descr="circles"/>
          <p:cNvPicPr>
            <a:picLocks noChangeAspect="1" noChangeArrowheads="1"/>
          </p:cNvPicPr>
          <p:nvPr/>
        </p:nvPicPr>
        <p:blipFill>
          <a:blip r:embed="rId3" cstate="print">
            <a:duotone>
              <a:srgbClr val="557799">
                <a:shade val="45000"/>
                <a:satMod val="135000"/>
              </a:srgbClr>
              <a:prstClr val="white"/>
            </a:duotone>
            <a:extLst>
              <a:ext uri="{28A0092B-C50C-407E-A947-70E740481C1C}">
                <a14:useLocalDpi xmlns:a14="http://schemas.microsoft.com/office/drawing/2010/main" xmlns="" val="0"/>
              </a:ext>
            </a:extLst>
          </a:blip>
          <a:srcRect/>
          <a:stretch>
            <a:fillRect/>
          </a:stretch>
        </p:blipFill>
        <p:spPr bwMode="auto">
          <a:xfrm>
            <a:off x="412843" y="1597452"/>
            <a:ext cx="2023429" cy="4927892"/>
          </a:xfrm>
          <a:prstGeom prst="rect">
            <a:avLst/>
          </a:prstGeom>
          <a:solidFill>
            <a:srgbClr val="000000">
              <a:lumMod val="65000"/>
              <a:lumOff val="35000"/>
            </a:srgbClr>
          </a:solidFill>
          <a:ln w="9525">
            <a:noFill/>
            <a:miter lim="800000"/>
            <a:headEnd/>
            <a:tailEnd/>
          </a:ln>
        </p:spPr>
      </p:pic>
      <p:sp>
        <p:nvSpPr>
          <p:cNvPr id="23" name="TextBox 22"/>
          <p:cNvSpPr txBox="1"/>
          <p:nvPr/>
        </p:nvSpPr>
        <p:spPr>
          <a:xfrm>
            <a:off x="2339752" y="3652788"/>
            <a:ext cx="2736304" cy="276999"/>
          </a:xfrm>
          <a:prstGeom prst="rect">
            <a:avLst/>
          </a:prstGeom>
          <a:noFill/>
        </p:spPr>
        <p:txBody>
          <a:bodyPr wrap="square" rtlCol="0">
            <a:spAutoFit/>
          </a:bodyPr>
          <a:lstStyle>
            <a:defPPr>
              <a:defRPr lang="en-AU"/>
            </a:defPPr>
            <a:lvl1pPr>
              <a:defRPr sz="1400">
                <a:cs typeface="Arial" charset="0"/>
              </a:defRPr>
            </a:lvl1pPr>
          </a:lstStyle>
          <a:p>
            <a:pPr>
              <a:defRPr/>
            </a:pPr>
            <a:r>
              <a:rPr lang="en-ZA" sz="1200" b="1" kern="0" dirty="0" smtClean="0">
                <a:solidFill>
                  <a:sysClr val="windowText" lastClr="000000"/>
                </a:solidFill>
                <a:latin typeface="Arial" charset="0"/>
              </a:rPr>
              <a:t>Internal Audit report : 4</a:t>
            </a:r>
            <a:r>
              <a:rPr lang="en-ZA" sz="1200" b="1" kern="0" baseline="30000" dirty="0" smtClean="0">
                <a:solidFill>
                  <a:sysClr val="windowText" lastClr="000000"/>
                </a:solidFill>
                <a:latin typeface="Arial" charset="0"/>
              </a:rPr>
              <a:t>th</a:t>
            </a:r>
            <a:r>
              <a:rPr lang="en-ZA" sz="1200" b="1" kern="0" dirty="0" smtClean="0">
                <a:solidFill>
                  <a:sysClr val="windowText" lastClr="000000"/>
                </a:solidFill>
                <a:latin typeface="Arial" charset="0"/>
              </a:rPr>
              <a:t> Quarter</a:t>
            </a:r>
          </a:p>
        </p:txBody>
      </p:sp>
      <p:sp>
        <p:nvSpPr>
          <p:cNvPr id="28" name="Oval 27"/>
          <p:cNvSpPr>
            <a:spLocks noChangeArrowheads="1"/>
          </p:cNvSpPr>
          <p:nvPr/>
        </p:nvSpPr>
        <p:spPr bwMode="auto">
          <a:xfrm>
            <a:off x="1312404" y="2873260"/>
            <a:ext cx="615996" cy="535413"/>
          </a:xfrm>
          <a:prstGeom prst="ellipse">
            <a:avLst/>
          </a:prstGeom>
          <a:solidFill>
            <a:sysClr val="window" lastClr="FFFFFF"/>
          </a:solidFill>
          <a:ln w="57150" algn="ctr">
            <a:solidFill>
              <a:srgbClr val="00B05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prstClr val="black"/>
                </a:solidFill>
                <a:cs typeface="Arial" charset="0"/>
              </a:rPr>
              <a:t>3.</a:t>
            </a:r>
            <a:endParaRPr lang="en-US" sz="1600" kern="0" dirty="0">
              <a:solidFill>
                <a:prstClr val="black"/>
              </a:solidFill>
              <a:cs typeface="Arial" charset="0"/>
            </a:endParaRPr>
          </a:p>
        </p:txBody>
      </p:sp>
      <p:sp>
        <p:nvSpPr>
          <p:cNvPr id="29" name="Oval 28"/>
          <p:cNvSpPr>
            <a:spLocks noChangeArrowheads="1"/>
          </p:cNvSpPr>
          <p:nvPr/>
        </p:nvSpPr>
        <p:spPr bwMode="auto">
          <a:xfrm>
            <a:off x="991566" y="2201067"/>
            <a:ext cx="615996" cy="504111"/>
          </a:xfrm>
          <a:prstGeom prst="ellipse">
            <a:avLst/>
          </a:prstGeom>
          <a:solidFill>
            <a:sysClr val="window" lastClr="FFFFFF"/>
          </a:solidFill>
          <a:ln w="57150" algn="ctr">
            <a:solidFill>
              <a:srgbClr val="00B05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2.</a:t>
            </a:r>
            <a:endParaRPr lang="en-US" sz="1600" kern="0" dirty="0">
              <a:solidFill>
                <a:srgbClr val="000000"/>
              </a:solidFill>
              <a:cs typeface="Arial" charset="0"/>
            </a:endParaRPr>
          </a:p>
        </p:txBody>
      </p:sp>
      <p:sp>
        <p:nvSpPr>
          <p:cNvPr id="4" name="Rectangle 3"/>
          <p:cNvSpPr/>
          <p:nvPr/>
        </p:nvSpPr>
        <p:spPr>
          <a:xfrm>
            <a:off x="1665018" y="2251927"/>
            <a:ext cx="2164375" cy="276999"/>
          </a:xfrm>
          <a:prstGeom prst="rect">
            <a:avLst/>
          </a:prstGeom>
        </p:spPr>
        <p:txBody>
          <a:bodyPr wrap="none">
            <a:spAutoFit/>
          </a:bodyPr>
          <a:lstStyle/>
          <a:p>
            <a:pPr>
              <a:defRPr/>
            </a:pPr>
            <a:r>
              <a:rPr lang="en-US" sz="1200" b="1" kern="0" dirty="0" smtClean="0">
                <a:solidFill>
                  <a:sysClr val="windowText" lastClr="000000"/>
                </a:solidFill>
                <a:latin typeface="Arial" pitchFamily="34" charset="0"/>
                <a:cs typeface="Arial" pitchFamily="34" charset="0"/>
              </a:rPr>
              <a:t>Vision, Mission and Values</a:t>
            </a:r>
            <a:endParaRPr lang="en-US" sz="1200" b="1" kern="0" dirty="0">
              <a:solidFill>
                <a:sysClr val="windowText" lastClr="000000"/>
              </a:solidFill>
              <a:latin typeface="Arial" pitchFamily="34" charset="0"/>
              <a:cs typeface="Arial" pitchFamily="34" charset="0"/>
            </a:endParaRPr>
          </a:p>
        </p:txBody>
      </p:sp>
      <p:sp>
        <p:nvSpPr>
          <p:cNvPr id="26" name="Oval 25"/>
          <p:cNvSpPr>
            <a:spLocks noChangeArrowheads="1"/>
          </p:cNvSpPr>
          <p:nvPr/>
        </p:nvSpPr>
        <p:spPr bwMode="auto">
          <a:xfrm>
            <a:off x="1631473" y="3630800"/>
            <a:ext cx="615996" cy="500211"/>
          </a:xfrm>
          <a:prstGeom prst="ellipse">
            <a:avLst/>
          </a:prstGeom>
          <a:solidFill>
            <a:sysClr val="window" lastClr="FFFFFF"/>
          </a:solidFill>
          <a:ln w="57150" algn="ctr">
            <a:solidFill>
              <a:srgbClr val="00B05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prstClr val="black"/>
                </a:solidFill>
                <a:cs typeface="Arial" charset="0"/>
              </a:rPr>
              <a:t>4.</a:t>
            </a:r>
            <a:endParaRPr lang="en-US" sz="1600" kern="0" dirty="0">
              <a:solidFill>
                <a:prstClr val="black"/>
              </a:solidFill>
              <a:cs typeface="Arial" charset="0"/>
            </a:endParaRPr>
          </a:p>
        </p:txBody>
      </p:sp>
      <p:sp>
        <p:nvSpPr>
          <p:cNvPr id="27" name="TextBox 26"/>
          <p:cNvSpPr txBox="1"/>
          <p:nvPr/>
        </p:nvSpPr>
        <p:spPr>
          <a:xfrm>
            <a:off x="2805328" y="5703639"/>
            <a:ext cx="2993861" cy="461665"/>
          </a:xfrm>
          <a:prstGeom prst="rect">
            <a:avLst/>
          </a:prstGeom>
          <a:noFill/>
        </p:spPr>
        <p:txBody>
          <a:bodyPr wrap="square" rtlCol="0">
            <a:spAutoFit/>
          </a:bodyPr>
          <a:lstStyle/>
          <a:p>
            <a:endParaRPr lang="en-ZA" sz="1200" b="1" dirty="0">
              <a:solidFill>
                <a:prstClr val="black"/>
              </a:solidFill>
              <a:latin typeface="Arial" panose="020B0604020202020204" pitchFamily="34" charset="0"/>
              <a:cs typeface="Arial" panose="020B0604020202020204" pitchFamily="34" charset="0"/>
            </a:endParaRPr>
          </a:p>
          <a:p>
            <a:endParaRPr lang="en-ZA" sz="1200" b="1" kern="0" dirty="0">
              <a:solidFill>
                <a:sysClr val="windowText" lastClr="000000"/>
              </a:solidFill>
              <a:latin typeface="Arial" charset="0"/>
              <a:cs typeface="Arial" charset="0"/>
            </a:endParaRPr>
          </a:p>
        </p:txBody>
      </p:sp>
      <p:sp>
        <p:nvSpPr>
          <p:cNvPr id="31" name="TextBox 30"/>
          <p:cNvSpPr txBox="1"/>
          <p:nvPr/>
        </p:nvSpPr>
        <p:spPr>
          <a:xfrm>
            <a:off x="2096133" y="2993175"/>
            <a:ext cx="2334904" cy="276999"/>
          </a:xfrm>
          <a:prstGeom prst="rect">
            <a:avLst/>
          </a:prstGeom>
          <a:noFill/>
        </p:spPr>
        <p:txBody>
          <a:bodyPr wrap="square" rtlCol="0">
            <a:spAutoFit/>
          </a:bodyPr>
          <a:lstStyle>
            <a:defPPr>
              <a:defRPr lang="en-AU"/>
            </a:defPPr>
            <a:lvl1pPr>
              <a:defRPr sz="1400">
                <a:cs typeface="Arial" charset="0"/>
              </a:defRPr>
            </a:lvl1pPr>
          </a:lstStyle>
          <a:p>
            <a:pPr>
              <a:defRPr/>
            </a:pPr>
            <a:r>
              <a:rPr lang="en-ZA" sz="1200" b="1" kern="0" dirty="0" smtClean="0">
                <a:solidFill>
                  <a:sysClr val="windowText" lastClr="000000"/>
                </a:solidFill>
                <a:latin typeface="Arial" charset="0"/>
              </a:rPr>
              <a:t>Alignment to NDP</a:t>
            </a:r>
            <a:endParaRPr lang="en-ZA" sz="1600" b="1" kern="0" dirty="0" smtClean="0">
              <a:solidFill>
                <a:sysClr val="windowText" lastClr="000000"/>
              </a:solidFill>
              <a:latin typeface="Arial" charset="0"/>
            </a:endParaRPr>
          </a:p>
        </p:txBody>
      </p:sp>
      <p:sp>
        <p:nvSpPr>
          <p:cNvPr id="41" name="Oval 40"/>
          <p:cNvSpPr>
            <a:spLocks noChangeArrowheads="1"/>
          </p:cNvSpPr>
          <p:nvPr/>
        </p:nvSpPr>
        <p:spPr bwMode="auto">
          <a:xfrm>
            <a:off x="683568" y="1586050"/>
            <a:ext cx="615996" cy="504111"/>
          </a:xfrm>
          <a:prstGeom prst="ellipse">
            <a:avLst/>
          </a:prstGeom>
          <a:solidFill>
            <a:sysClr val="window" lastClr="FFFFFF"/>
          </a:solidFill>
          <a:ln w="57150" algn="ctr">
            <a:solidFill>
              <a:srgbClr val="00B05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1.</a:t>
            </a:r>
            <a:endParaRPr lang="en-US" sz="1600" kern="0" dirty="0">
              <a:solidFill>
                <a:srgbClr val="000000"/>
              </a:solidFill>
              <a:cs typeface="Arial" charset="0"/>
            </a:endParaRPr>
          </a:p>
        </p:txBody>
      </p:sp>
      <p:sp>
        <p:nvSpPr>
          <p:cNvPr id="6" name="TextBox 5"/>
          <p:cNvSpPr txBox="1"/>
          <p:nvPr/>
        </p:nvSpPr>
        <p:spPr>
          <a:xfrm>
            <a:off x="1424557" y="1621528"/>
            <a:ext cx="1943177" cy="276999"/>
          </a:xfrm>
          <a:prstGeom prst="rect">
            <a:avLst/>
          </a:prstGeom>
          <a:noFill/>
        </p:spPr>
        <p:txBody>
          <a:bodyPr wrap="square" rtlCol="0">
            <a:spAutoFit/>
          </a:bodyPr>
          <a:lstStyle/>
          <a:p>
            <a:r>
              <a:rPr lang="en-ZA" sz="1200" b="1" dirty="0">
                <a:solidFill>
                  <a:prstClr val="black"/>
                </a:solidFill>
                <a:latin typeface="Arial" panose="020B0604020202020204" pitchFamily="34" charset="0"/>
                <a:cs typeface="Arial" panose="020B0604020202020204" pitchFamily="34" charset="0"/>
              </a:rPr>
              <a:t>L</a:t>
            </a:r>
            <a:r>
              <a:rPr lang="en-ZA" sz="1200" b="1" dirty="0" smtClean="0">
                <a:solidFill>
                  <a:prstClr val="black"/>
                </a:solidFill>
                <a:latin typeface="Arial" panose="020B0604020202020204" pitchFamily="34" charset="0"/>
                <a:cs typeface="Arial" panose="020B0604020202020204" pitchFamily="34" charset="0"/>
              </a:rPr>
              <a:t>egislative Mandate</a:t>
            </a:r>
            <a:endParaRPr lang="en-ZA" sz="1400" b="1" dirty="0">
              <a:solidFill>
                <a:prstClr val="black"/>
              </a:solidFill>
              <a:latin typeface="Arial" panose="020B0604020202020204" pitchFamily="34" charset="0"/>
              <a:cs typeface="Arial" panose="020B0604020202020204" pitchFamily="34" charset="0"/>
            </a:endParaRPr>
          </a:p>
        </p:txBody>
      </p:sp>
      <p:sp>
        <p:nvSpPr>
          <p:cNvPr id="14" name="Oval 13"/>
          <p:cNvSpPr>
            <a:spLocks noChangeArrowheads="1"/>
          </p:cNvSpPr>
          <p:nvPr/>
        </p:nvSpPr>
        <p:spPr bwMode="auto">
          <a:xfrm>
            <a:off x="1820276" y="4296941"/>
            <a:ext cx="615996" cy="500211"/>
          </a:xfrm>
          <a:prstGeom prst="ellipse">
            <a:avLst/>
          </a:prstGeom>
          <a:solidFill>
            <a:sysClr val="window" lastClr="FFFFFF"/>
          </a:solidFill>
          <a:ln w="57150" algn="ctr">
            <a:solidFill>
              <a:srgbClr val="00B05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prstClr val="black"/>
                </a:solidFill>
                <a:cs typeface="Arial" charset="0"/>
              </a:rPr>
              <a:t>5.</a:t>
            </a:r>
            <a:endParaRPr lang="en-US" sz="1600" kern="0" dirty="0">
              <a:solidFill>
                <a:prstClr val="black"/>
              </a:solidFill>
              <a:cs typeface="Arial" charset="0"/>
            </a:endParaRPr>
          </a:p>
        </p:txBody>
      </p:sp>
      <p:sp>
        <p:nvSpPr>
          <p:cNvPr id="15" name="TextBox 14"/>
          <p:cNvSpPr txBox="1"/>
          <p:nvPr/>
        </p:nvSpPr>
        <p:spPr>
          <a:xfrm>
            <a:off x="2747205" y="5176533"/>
            <a:ext cx="3021479" cy="276999"/>
          </a:xfrm>
          <a:prstGeom prst="rect">
            <a:avLst/>
          </a:prstGeom>
          <a:noFill/>
        </p:spPr>
        <p:txBody>
          <a:bodyPr wrap="square" rtlCol="0">
            <a:spAutoFit/>
          </a:bodyPr>
          <a:lstStyle>
            <a:defPPr>
              <a:defRPr lang="en-AU"/>
            </a:defPPr>
            <a:lvl1pPr>
              <a:defRPr sz="1400">
                <a:cs typeface="Arial" charset="0"/>
              </a:defRPr>
            </a:lvl1pPr>
          </a:lstStyle>
          <a:p>
            <a:pPr>
              <a:defRPr/>
            </a:pPr>
            <a:r>
              <a:rPr lang="en-ZA" sz="1200" b="1" kern="0" dirty="0" smtClean="0">
                <a:solidFill>
                  <a:sysClr val="windowText" lastClr="000000"/>
                </a:solidFill>
                <a:latin typeface="Arial" charset="0"/>
              </a:rPr>
              <a:t>Variances  and action plan </a:t>
            </a:r>
          </a:p>
        </p:txBody>
      </p:sp>
      <p:sp>
        <p:nvSpPr>
          <p:cNvPr id="1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a:t>
            </a:r>
            <a:endParaRPr lang="en-ZA" sz="1200" dirty="0">
              <a:solidFill>
                <a:prstClr val="black"/>
              </a:solidFill>
            </a:endParaRPr>
          </a:p>
        </p:txBody>
      </p:sp>
      <p:sp>
        <p:nvSpPr>
          <p:cNvPr id="17" name="Oval 16"/>
          <p:cNvSpPr>
            <a:spLocks noChangeArrowheads="1"/>
          </p:cNvSpPr>
          <p:nvPr/>
        </p:nvSpPr>
        <p:spPr bwMode="auto">
          <a:xfrm>
            <a:off x="2031754" y="5064928"/>
            <a:ext cx="615996" cy="500211"/>
          </a:xfrm>
          <a:prstGeom prst="ellipse">
            <a:avLst/>
          </a:prstGeom>
          <a:solidFill>
            <a:sysClr val="window" lastClr="FFFFFF"/>
          </a:solidFill>
          <a:ln w="57150" algn="ctr">
            <a:solidFill>
              <a:srgbClr val="00B05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a:solidFill>
                  <a:prstClr val="black"/>
                </a:solidFill>
                <a:cs typeface="Arial" charset="0"/>
              </a:rPr>
              <a:t>6</a:t>
            </a:r>
            <a:r>
              <a:rPr lang="en-US" sz="1600" kern="0" dirty="0" smtClean="0">
                <a:solidFill>
                  <a:prstClr val="black"/>
                </a:solidFill>
                <a:cs typeface="Arial" charset="0"/>
              </a:rPr>
              <a:t>.</a:t>
            </a:r>
            <a:endParaRPr lang="en-US" sz="1600" kern="0" dirty="0">
              <a:solidFill>
                <a:prstClr val="black"/>
              </a:solidFill>
              <a:cs typeface="Arial" charset="0"/>
            </a:endParaRPr>
          </a:p>
        </p:txBody>
      </p:sp>
      <p:sp>
        <p:nvSpPr>
          <p:cNvPr id="19" name="Oval 18"/>
          <p:cNvSpPr>
            <a:spLocks noChangeArrowheads="1"/>
          </p:cNvSpPr>
          <p:nvPr/>
        </p:nvSpPr>
        <p:spPr bwMode="auto">
          <a:xfrm>
            <a:off x="2247469" y="5748134"/>
            <a:ext cx="615996" cy="500211"/>
          </a:xfrm>
          <a:prstGeom prst="ellipse">
            <a:avLst/>
          </a:prstGeom>
          <a:solidFill>
            <a:sysClr val="window" lastClr="FFFFFF"/>
          </a:solidFill>
          <a:ln w="57150" algn="ctr">
            <a:solidFill>
              <a:srgbClr val="00B05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prstClr val="black"/>
                </a:solidFill>
                <a:cs typeface="Arial" charset="0"/>
              </a:rPr>
              <a:t>7.</a:t>
            </a:r>
            <a:endParaRPr lang="en-US" sz="1600" kern="0" dirty="0">
              <a:solidFill>
                <a:prstClr val="black"/>
              </a:solidFill>
              <a:cs typeface="Arial" charset="0"/>
            </a:endParaRPr>
          </a:p>
        </p:txBody>
      </p:sp>
      <p:sp>
        <p:nvSpPr>
          <p:cNvPr id="21" name="TextBox 20"/>
          <p:cNvSpPr txBox="1"/>
          <p:nvPr/>
        </p:nvSpPr>
        <p:spPr>
          <a:xfrm>
            <a:off x="2934106" y="5795971"/>
            <a:ext cx="2736304" cy="276999"/>
          </a:xfrm>
          <a:prstGeom prst="rect">
            <a:avLst/>
          </a:prstGeom>
          <a:noFill/>
        </p:spPr>
        <p:txBody>
          <a:bodyPr wrap="square" rtlCol="0">
            <a:spAutoFit/>
          </a:bodyPr>
          <a:lstStyle>
            <a:defPPr>
              <a:defRPr lang="en-AU"/>
            </a:defPPr>
            <a:lvl1pPr>
              <a:defRPr sz="1400">
                <a:cs typeface="Arial" charset="0"/>
              </a:defRPr>
            </a:lvl1pPr>
          </a:lstStyle>
          <a:p>
            <a:pPr>
              <a:defRPr/>
            </a:pPr>
            <a:r>
              <a:rPr lang="en-ZA" sz="1200" b="1" kern="0" dirty="0" smtClean="0">
                <a:solidFill>
                  <a:sysClr val="windowText" lastClr="000000"/>
                </a:solidFill>
                <a:latin typeface="Arial" charset="0"/>
              </a:rPr>
              <a:t>Expenditure report </a:t>
            </a:r>
          </a:p>
        </p:txBody>
      </p:sp>
      <p:sp>
        <p:nvSpPr>
          <p:cNvPr id="24" name="TextBox 23"/>
          <p:cNvSpPr txBox="1"/>
          <p:nvPr/>
        </p:nvSpPr>
        <p:spPr>
          <a:xfrm>
            <a:off x="2462193" y="4312787"/>
            <a:ext cx="2736304" cy="276999"/>
          </a:xfrm>
          <a:prstGeom prst="rect">
            <a:avLst/>
          </a:prstGeom>
          <a:noFill/>
        </p:spPr>
        <p:txBody>
          <a:bodyPr wrap="square" rtlCol="0">
            <a:spAutoFit/>
          </a:bodyPr>
          <a:lstStyle>
            <a:defPPr>
              <a:defRPr lang="en-AU"/>
            </a:defPPr>
            <a:lvl1pPr>
              <a:defRPr sz="1400">
                <a:cs typeface="Arial" charset="0"/>
              </a:defRPr>
            </a:lvl1pPr>
          </a:lstStyle>
          <a:p>
            <a:pPr>
              <a:defRPr/>
            </a:pPr>
            <a:r>
              <a:rPr lang="en-ZA" sz="1200" b="1" kern="0" dirty="0" smtClean="0">
                <a:solidFill>
                  <a:sysClr val="windowText" lastClr="000000"/>
                </a:solidFill>
                <a:latin typeface="Arial" charset="0"/>
              </a:rPr>
              <a:t>4</a:t>
            </a:r>
            <a:r>
              <a:rPr lang="en-ZA" sz="1200" b="1" kern="0" baseline="30000" dirty="0" smtClean="0">
                <a:solidFill>
                  <a:sysClr val="windowText" lastClr="000000"/>
                </a:solidFill>
                <a:latin typeface="Arial" charset="0"/>
              </a:rPr>
              <a:t>th</a:t>
            </a:r>
            <a:r>
              <a:rPr lang="en-ZA" sz="1200" b="1" kern="0" dirty="0" smtClean="0">
                <a:solidFill>
                  <a:sysClr val="windowText" lastClr="000000"/>
                </a:solidFill>
                <a:latin typeface="Arial" charset="0"/>
              </a:rPr>
              <a:t> Quarter APP Report</a:t>
            </a:r>
          </a:p>
        </p:txBody>
      </p:sp>
    </p:spTree>
    <p:extLst>
      <p:ext uri="{BB962C8B-B14F-4D97-AF65-F5344CB8AC3E}">
        <p14:creationId xmlns:p14="http://schemas.microsoft.com/office/powerpoint/2010/main" xmlns="" val="42935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20</a:t>
            </a:fld>
            <a:endParaRPr lang="en-US" dirty="0"/>
          </a:p>
        </p:txBody>
      </p:sp>
      <p:sp>
        <p:nvSpPr>
          <p:cNvPr id="5" name="Rectangle 4"/>
          <p:cNvSpPr/>
          <p:nvPr/>
        </p:nvSpPr>
        <p:spPr>
          <a:xfrm>
            <a:off x="1331640" y="3068960"/>
            <a:ext cx="6114610" cy="1754326"/>
          </a:xfrm>
          <a:prstGeom prst="rect">
            <a:avLst/>
          </a:prstGeom>
          <a:noFill/>
        </p:spPr>
        <p:txBody>
          <a:bodyPr wrap="square" lIns="91440" tIns="45720" rIns="91440" bIns="45720">
            <a:spAutoFit/>
          </a:bodyPr>
          <a:lstStyle/>
          <a:p>
            <a:pPr algn="ctr"/>
            <a:r>
              <a:rPr lang="en-ZA" sz="4000" b="1" dirty="0" smtClean="0">
                <a:ln w="1905"/>
                <a:solidFill>
                  <a:srgbClr val="00B0F0"/>
                </a:solidFill>
                <a:effectLst>
                  <a:innerShdw blurRad="69850" dist="43180" dir="5400000">
                    <a:srgbClr val="000000">
                      <a:alpha val="65000"/>
                    </a:srgbClr>
                  </a:innerShdw>
                </a:effectLst>
              </a:rPr>
              <a:t>4th QUARTER APP REPORT</a:t>
            </a:r>
          </a:p>
          <a:p>
            <a:pPr algn="ctr" fontAlgn="base">
              <a:spcBef>
                <a:spcPct val="0"/>
              </a:spcBef>
              <a:spcAft>
                <a:spcPct val="0"/>
              </a:spcAft>
            </a:pPr>
            <a:r>
              <a:rPr lang="en-ZA" sz="2800" b="1" dirty="0" smtClean="0">
                <a:solidFill>
                  <a:srgbClr val="1F497D">
                    <a:lumMod val="75000"/>
                  </a:srgbClr>
                </a:solidFill>
              </a:rPr>
              <a:t>(Audited Performance </a:t>
            </a:r>
            <a:r>
              <a:rPr lang="en-ZA" sz="2800" b="1" dirty="0">
                <a:solidFill>
                  <a:srgbClr val="1F497D">
                    <a:lumMod val="75000"/>
                  </a:srgbClr>
                </a:solidFill>
              </a:rPr>
              <a:t>Information)</a:t>
            </a:r>
          </a:p>
          <a:p>
            <a:pPr algn="ctr"/>
            <a:endParaRPr lang="en-US" sz="4000" b="1" dirty="0">
              <a:ln w="1905"/>
              <a:solidFill>
                <a:srgbClr val="00B0F0"/>
              </a:solidFill>
              <a:effectLst>
                <a:innerShdw blurRad="69850" dist="43180" dir="5400000">
                  <a:srgbClr val="000000">
                    <a:alpha val="65000"/>
                  </a:srgbClr>
                </a:innerShdw>
              </a:effectLst>
            </a:endParaRPr>
          </a:p>
        </p:txBody>
      </p:sp>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20</a:t>
            </a:r>
            <a:endParaRPr lang="en-ZA" sz="1200" dirty="0">
              <a:solidFill>
                <a:prstClr val="black"/>
              </a:solidFill>
            </a:endParaRPr>
          </a:p>
        </p:txBody>
      </p:sp>
    </p:spTree>
    <p:extLst>
      <p:ext uri="{BB962C8B-B14F-4D97-AF65-F5344CB8AC3E}">
        <p14:creationId xmlns:p14="http://schemas.microsoft.com/office/powerpoint/2010/main" xmlns="" val="3135336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457200" y="430640"/>
            <a:ext cx="82296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400" b="1" dirty="0" smtClean="0">
                <a:solidFill>
                  <a:prstClr val="black"/>
                </a:solidFill>
              </a:rPr>
              <a:t>4</a:t>
            </a:r>
            <a:r>
              <a:rPr lang="en-US" sz="2400" b="1" baseline="30000" dirty="0" smtClean="0">
                <a:solidFill>
                  <a:prstClr val="black"/>
                </a:solidFill>
              </a:rPr>
              <a:t>TH</a:t>
            </a:r>
            <a:r>
              <a:rPr lang="en-US" sz="2400" b="1" dirty="0" smtClean="0">
                <a:solidFill>
                  <a:prstClr val="black"/>
                </a:solidFill>
              </a:rPr>
              <a:t>  QUARTER 2018</a:t>
            </a:r>
            <a:br>
              <a:rPr lang="en-US" sz="2400" b="1" dirty="0" smtClean="0">
                <a:solidFill>
                  <a:prstClr val="black"/>
                </a:solidFill>
              </a:rPr>
            </a:br>
            <a:r>
              <a:rPr lang="en-US" sz="2400" b="1" dirty="0" smtClean="0">
                <a:solidFill>
                  <a:prstClr val="black"/>
                </a:solidFill>
              </a:rPr>
              <a:t> OVERALL ORGANISATIONAL PERFORMANCE PER INDICATOR</a:t>
            </a:r>
            <a:endParaRPr lang="en-ZA" sz="2400" dirty="0">
              <a:latin typeface="+mn-lt"/>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4138623179"/>
              </p:ext>
            </p:extLst>
          </p:nvPr>
        </p:nvGraphicFramePr>
        <p:xfrm>
          <a:off x="323528" y="1412776"/>
          <a:ext cx="8496944" cy="5040561"/>
        </p:xfrm>
        <a:graphic>
          <a:graphicData uri="http://schemas.openxmlformats.org/drawingml/2006/table">
            <a:tbl>
              <a:tblPr/>
              <a:tblGrid>
                <a:gridCol w="2781916">
                  <a:extLst>
                    <a:ext uri="{9D8B030D-6E8A-4147-A177-3AD203B41FA5}">
                      <a16:colId xmlns:a16="http://schemas.microsoft.com/office/drawing/2014/main" xmlns="" val="20000"/>
                    </a:ext>
                  </a:extLst>
                </a:gridCol>
                <a:gridCol w="1068727">
                  <a:extLst>
                    <a:ext uri="{9D8B030D-6E8A-4147-A177-3AD203B41FA5}">
                      <a16:colId xmlns:a16="http://schemas.microsoft.com/office/drawing/2014/main" xmlns="" val="20001"/>
                    </a:ext>
                  </a:extLst>
                </a:gridCol>
                <a:gridCol w="1104349">
                  <a:extLst>
                    <a:ext uri="{9D8B030D-6E8A-4147-A177-3AD203B41FA5}">
                      <a16:colId xmlns:a16="http://schemas.microsoft.com/office/drawing/2014/main" xmlns="" val="20002"/>
                    </a:ext>
                  </a:extLst>
                </a:gridCol>
                <a:gridCol w="1235565">
                  <a:extLst>
                    <a:ext uri="{9D8B030D-6E8A-4147-A177-3AD203B41FA5}">
                      <a16:colId xmlns:a16="http://schemas.microsoft.com/office/drawing/2014/main" xmlns="" val="20003"/>
                    </a:ext>
                  </a:extLst>
                </a:gridCol>
                <a:gridCol w="2306387">
                  <a:extLst>
                    <a:ext uri="{9D8B030D-6E8A-4147-A177-3AD203B41FA5}">
                      <a16:colId xmlns:a16="http://schemas.microsoft.com/office/drawing/2014/main" xmlns="" val="20004"/>
                    </a:ext>
                  </a:extLst>
                </a:gridCol>
              </a:tblGrid>
              <a:tr h="532612">
                <a:tc rowSpan="2">
                  <a:txBody>
                    <a:bodyPr/>
                    <a:lstStyle/>
                    <a:p>
                      <a:pPr algn="ctr" rtl="0" fontAlgn="b"/>
                      <a:r>
                        <a:rPr lang="en-ZA" sz="1400" b="1" i="0" u="none" strike="noStrike" dirty="0">
                          <a:solidFill>
                            <a:srgbClr val="000000"/>
                          </a:solidFill>
                          <a:effectLst/>
                          <a:latin typeface="+mn-lt"/>
                        </a:rPr>
                        <a:t>STRATEGIC OBJECTIVES</a:t>
                      </a:r>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3">
                  <a:txBody>
                    <a:bodyPr/>
                    <a:lstStyle/>
                    <a:p>
                      <a:pPr algn="ctr"/>
                      <a:r>
                        <a:rPr lang="en-US" sz="1400" b="1" dirty="0" smtClean="0"/>
                        <a:t>ACTUAL OUTPUT - VALIDATED</a:t>
                      </a:r>
                      <a:endParaRPr lang="en-ZA" sz="1400" b="1"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pPr algn="ctr"/>
                      <a:endParaRPr lang="en-ZA" sz="1400" b="1"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rowSpan="2">
                  <a:txBody>
                    <a:bodyPr/>
                    <a:lstStyle/>
                    <a:p>
                      <a:pPr algn="ctr" rtl="0" fontAlgn="b"/>
                      <a:r>
                        <a:rPr lang="en-ZA" sz="1400" b="1" i="0" u="none" strike="noStrike" dirty="0">
                          <a:solidFill>
                            <a:srgbClr val="000000"/>
                          </a:solidFill>
                          <a:effectLst/>
                          <a:latin typeface="+mn-lt"/>
                        </a:rPr>
                        <a:t>Overall Achievement</a:t>
                      </a:r>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819499">
                <a:tc vMerge="1">
                  <a:txBody>
                    <a:bodyPr/>
                    <a:lstStyle/>
                    <a:p>
                      <a:endParaRPr lang="en-ZA"/>
                    </a:p>
                  </a:txBody>
                  <a:tcPr/>
                </a:tc>
                <a:tc>
                  <a:txBody>
                    <a:bodyPr/>
                    <a:lstStyle/>
                    <a:p>
                      <a:pPr algn="ctr" rtl="0" fontAlgn="b"/>
                      <a:r>
                        <a:rPr lang="en-ZA" sz="1400" b="1" i="0" u="none" strike="noStrike" dirty="0">
                          <a:solidFill>
                            <a:srgbClr val="000000"/>
                          </a:solidFill>
                          <a:effectLst/>
                          <a:latin typeface="+mn-lt"/>
                        </a:rPr>
                        <a:t>Planned </a:t>
                      </a:r>
                      <a:r>
                        <a:rPr lang="en-ZA" sz="1400" b="1" i="0" u="none" strike="noStrike" dirty="0" smtClean="0">
                          <a:solidFill>
                            <a:srgbClr val="000000"/>
                          </a:solidFill>
                          <a:effectLst/>
                          <a:latin typeface="+mn-lt"/>
                        </a:rPr>
                        <a:t>Indicators</a:t>
                      </a:r>
                      <a:endParaRPr lang="en-ZA" sz="1400" b="1" i="0" u="none" strike="noStrike" dirty="0">
                        <a:solidFill>
                          <a:srgbClr val="000000"/>
                        </a:solidFill>
                        <a:effectLst/>
                        <a:latin typeface="+mn-lt"/>
                      </a:endParaRPr>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B050"/>
                          </a:solidFill>
                          <a:effectLst/>
                          <a:latin typeface="+mn-lt"/>
                        </a:rPr>
                        <a:t>Achieved</a:t>
                      </a:r>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vMerge="1">
                  <a:txBody>
                    <a:bodyPr/>
                    <a:lstStyle/>
                    <a:p>
                      <a:endParaRPr lang="en-ZA"/>
                    </a:p>
                  </a:txBody>
                  <a:tcPr/>
                </a:tc>
                <a:extLst>
                  <a:ext uri="{0D108BD9-81ED-4DB2-BD59-A6C34878D82A}">
                    <a16:rowId xmlns:a16="http://schemas.microsoft.com/office/drawing/2014/main" xmlns="" val="10001"/>
                  </a:ext>
                </a:extLst>
              </a:tr>
              <a:tr h="620382">
                <a:tc>
                  <a:txBody>
                    <a:bodyPr/>
                    <a:lstStyle/>
                    <a:p>
                      <a:pPr algn="l" rtl="0" fontAlgn="b"/>
                      <a:r>
                        <a:rPr lang="en-US" sz="1400" b="0" i="0" u="none" strike="noStrike" kern="1200" dirty="0" smtClean="0">
                          <a:solidFill>
                            <a:srgbClr val="000000"/>
                          </a:solidFill>
                          <a:effectLst/>
                          <a:latin typeface="+mn-lt"/>
                          <a:ea typeface="+mn-ea"/>
                          <a:cs typeface="+mn-cs"/>
                        </a:rPr>
                        <a:t>Improve financial management</a:t>
                      </a:r>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lnSpc>
                          <a:spcPct val="150000"/>
                        </a:lnSpc>
                      </a:pPr>
                      <a:r>
                        <a:rPr lang="en-ZA" sz="1400" b="1" i="0" u="none" strike="noStrike" dirty="0" smtClean="0">
                          <a:solidFill>
                            <a:srgbClr val="000000"/>
                          </a:solidFill>
                          <a:effectLst/>
                          <a:latin typeface="+mn-lt"/>
                        </a:rPr>
                        <a:t>3</a:t>
                      </a:r>
                      <a:endParaRPr lang="en-ZA" sz="1400" b="1" i="0" u="none" strike="noStrike" dirty="0">
                        <a:solidFill>
                          <a:srgbClr val="000000"/>
                        </a:solidFill>
                        <a:effectLst/>
                        <a:latin typeface="+mn-lt"/>
                      </a:endParaRPr>
                    </a:p>
                  </a:txBody>
                  <a:tcPr marL="8621" marR="77588"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lnSpc>
                          <a:spcPct val="150000"/>
                        </a:lnSpc>
                      </a:pPr>
                      <a:r>
                        <a:rPr lang="en-ZA" sz="1400" b="1" i="0" u="none" strike="noStrike" dirty="0" smtClean="0">
                          <a:solidFill>
                            <a:srgbClr val="00B050"/>
                          </a:solidFill>
                          <a:effectLst/>
                          <a:latin typeface="Calibri"/>
                        </a:rPr>
                        <a:t>3</a:t>
                      </a:r>
                      <a:endParaRPr lang="en-ZA" sz="1400" b="1" i="0" u="none" strike="noStrike" dirty="0">
                        <a:solidFill>
                          <a:srgbClr val="00B05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lnSpc>
                          <a:spcPct val="150000"/>
                        </a:lnSpc>
                      </a:pPr>
                      <a:r>
                        <a:rPr lang="en-ZA" sz="1400" b="1" i="0" u="none" strike="noStrike" dirty="0">
                          <a:solidFill>
                            <a:srgbClr val="FF0000"/>
                          </a:solidFill>
                          <a:effectLst/>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lnSpc>
                          <a:spcPct val="150000"/>
                        </a:lnSpc>
                      </a:pPr>
                      <a:r>
                        <a:rPr lang="en-ZA" sz="1400" b="1" i="0" u="none" strike="noStrike" kern="1200" dirty="0" smtClean="0">
                          <a:solidFill>
                            <a:srgbClr val="00B050"/>
                          </a:solidFill>
                          <a:effectLst/>
                          <a:latin typeface="+mn-lt"/>
                          <a:ea typeface="+mn-ea"/>
                          <a:cs typeface="+mn-cs"/>
                        </a:rPr>
                        <a:t>100%</a:t>
                      </a:r>
                      <a:endParaRPr lang="en-ZA" sz="1400" b="1" i="0" u="none" strike="noStrike" kern="1200" dirty="0">
                        <a:solidFill>
                          <a:srgbClr val="00B050"/>
                        </a:solidFill>
                        <a:effectLst/>
                        <a:latin typeface="+mn-lt"/>
                        <a:ea typeface="+mn-ea"/>
                        <a:cs typeface="+mn-cs"/>
                      </a:endParaRPr>
                    </a:p>
                  </a:txBody>
                  <a:tcPr marL="8621" marR="77588"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20382">
                <a:tc>
                  <a:txBody>
                    <a:bodyPr/>
                    <a:lstStyle/>
                    <a:p>
                      <a:pPr algn="l" rtl="0" fontAlgn="b"/>
                      <a:r>
                        <a:rPr lang="en-ZA" sz="1400" b="0" i="0" u="none" strike="noStrike" dirty="0" smtClean="0">
                          <a:solidFill>
                            <a:srgbClr val="000000"/>
                          </a:solidFill>
                          <a:effectLst/>
                          <a:latin typeface="+mn-lt"/>
                        </a:rPr>
                        <a:t>Improve service delivery</a:t>
                      </a:r>
                      <a:endParaRPr lang="en-ZA" sz="1400" b="0" i="0" u="none" strike="noStrike" dirty="0">
                        <a:solidFill>
                          <a:srgbClr val="000000"/>
                        </a:solidFill>
                        <a:effectLst/>
                        <a:latin typeface="+mn-lt"/>
                      </a:endParaRPr>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lnSpc>
                          <a:spcPct val="150000"/>
                        </a:lnSpc>
                      </a:pPr>
                      <a:r>
                        <a:rPr lang="en-ZA" sz="1400" b="1" i="0" u="none" strike="noStrike" dirty="0" smtClean="0">
                          <a:solidFill>
                            <a:srgbClr val="000000"/>
                          </a:solidFill>
                          <a:effectLst/>
                          <a:latin typeface="+mn-lt"/>
                        </a:rPr>
                        <a:t>5</a:t>
                      </a:r>
                      <a:endParaRPr lang="en-ZA" sz="1400" b="1" i="0" u="none" strike="noStrike" dirty="0">
                        <a:solidFill>
                          <a:srgbClr val="000000"/>
                        </a:solidFill>
                        <a:effectLst/>
                        <a:latin typeface="+mn-lt"/>
                      </a:endParaRPr>
                    </a:p>
                  </a:txBody>
                  <a:tcPr marL="8621" marR="77588"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lnSpc>
                          <a:spcPct val="150000"/>
                        </a:lnSpc>
                      </a:pPr>
                      <a:r>
                        <a:rPr lang="en-ZA" sz="1400" b="1" i="0" u="none" strike="noStrike" dirty="0">
                          <a:solidFill>
                            <a:srgbClr val="00B05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lnSpc>
                          <a:spcPct val="150000"/>
                        </a:lnSpc>
                      </a:pPr>
                      <a:r>
                        <a:rPr lang="en-ZA" sz="1400" b="1" i="0" u="none" strike="noStrike" dirty="0" smtClean="0">
                          <a:solidFill>
                            <a:srgbClr val="FF0000"/>
                          </a:solidFill>
                          <a:effectLst/>
                          <a:latin typeface="Calibri"/>
                        </a:rPr>
                        <a:t>3</a:t>
                      </a:r>
                      <a:endParaRPr lang="en-ZA" sz="1400" b="1" i="0" u="none" strike="noStrike" dirty="0">
                        <a:solidFill>
                          <a:srgbClr val="FF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400" b="1" i="0" u="none" strike="noStrike" kern="1200" dirty="0" smtClean="0">
                          <a:solidFill>
                            <a:srgbClr val="FF0000"/>
                          </a:solidFill>
                          <a:effectLst/>
                          <a:latin typeface="+mn-lt"/>
                          <a:ea typeface="+mn-ea"/>
                          <a:cs typeface="+mn-cs"/>
                        </a:rPr>
                        <a:t>40%</a:t>
                      </a:r>
                      <a:endParaRPr lang="en-ZA" sz="1400" b="1" i="0" u="none" strike="noStrike" kern="1200" dirty="0">
                        <a:solidFill>
                          <a:srgbClr val="FF0000"/>
                        </a:solidFill>
                        <a:effectLst/>
                        <a:latin typeface="+mn-lt"/>
                        <a:ea typeface="+mn-ea"/>
                        <a:cs typeface="+mn-cs"/>
                      </a:endParaRPr>
                    </a:p>
                  </a:txBody>
                  <a:tcPr marL="8621" marR="77588"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19499">
                <a:tc>
                  <a:txBody>
                    <a:bodyPr/>
                    <a:lstStyle/>
                    <a:p>
                      <a:pPr algn="l" rtl="0" fontAlgn="b"/>
                      <a:r>
                        <a:rPr lang="en-ZA" sz="1400" b="0" i="0" u="none" strike="noStrike" dirty="0" smtClean="0">
                          <a:solidFill>
                            <a:srgbClr val="000000"/>
                          </a:solidFill>
                          <a:effectLst/>
                          <a:latin typeface="+mn-lt"/>
                        </a:rPr>
                        <a:t>Improve compliance to the unemployment insurance acts</a:t>
                      </a:r>
                      <a:endParaRPr lang="en-ZA" sz="1400" b="0" i="0" u="none" strike="noStrike" dirty="0">
                        <a:solidFill>
                          <a:srgbClr val="000000"/>
                        </a:solidFill>
                        <a:effectLst/>
                        <a:latin typeface="+mn-lt"/>
                      </a:endParaRPr>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lnSpc>
                          <a:spcPct val="150000"/>
                        </a:lnSpc>
                      </a:pPr>
                      <a:r>
                        <a:rPr lang="en-ZA" sz="1400" b="1" i="0" u="none" strike="noStrike" kern="1200" dirty="0" smtClean="0">
                          <a:solidFill>
                            <a:srgbClr val="000000"/>
                          </a:solidFill>
                          <a:effectLst/>
                          <a:latin typeface="+mn-lt"/>
                          <a:ea typeface="+mn-ea"/>
                          <a:cs typeface="+mn-cs"/>
                        </a:rPr>
                        <a:t>2</a:t>
                      </a:r>
                      <a:endParaRPr lang="en-ZA" sz="1400" b="1" i="0" u="none" strike="noStrike" kern="1200" dirty="0">
                        <a:solidFill>
                          <a:srgbClr val="000000"/>
                        </a:solidFill>
                        <a:effectLst/>
                        <a:latin typeface="+mn-lt"/>
                        <a:ea typeface="+mn-ea"/>
                        <a:cs typeface="+mn-cs"/>
                      </a:endParaRPr>
                    </a:p>
                  </a:txBody>
                  <a:tcPr marL="8621" marR="77588"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lnSpc>
                          <a:spcPct val="150000"/>
                        </a:lnSpc>
                      </a:pPr>
                      <a:endParaRPr lang="en-ZA" sz="1400" b="1" i="0" u="none" strike="noStrike" dirty="0" smtClean="0">
                        <a:solidFill>
                          <a:srgbClr val="00B050"/>
                        </a:solidFill>
                        <a:effectLst/>
                        <a:latin typeface="Calibri"/>
                      </a:endParaRPr>
                    </a:p>
                    <a:p>
                      <a:pPr algn="ctr" rtl="0" fontAlgn="ctr">
                        <a:lnSpc>
                          <a:spcPct val="150000"/>
                        </a:lnSpc>
                      </a:pPr>
                      <a:r>
                        <a:rPr lang="en-ZA" sz="1400" b="1" i="0" u="none" strike="noStrike" dirty="0" smtClean="0">
                          <a:solidFill>
                            <a:srgbClr val="00B050"/>
                          </a:solidFill>
                          <a:effectLst/>
                          <a:latin typeface="Calibri"/>
                        </a:rPr>
                        <a:t>1</a:t>
                      </a:r>
                      <a:endParaRPr lang="en-ZA" sz="1400" b="1" i="0" u="none" strike="noStrike" dirty="0">
                        <a:solidFill>
                          <a:srgbClr val="00B05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lnSpc>
                          <a:spcPct val="150000"/>
                        </a:lnSpc>
                      </a:pPr>
                      <a:endParaRPr lang="en-ZA" sz="1400" b="1" i="0" u="none" strike="noStrike" dirty="0" smtClean="0">
                        <a:solidFill>
                          <a:srgbClr val="FF0000"/>
                        </a:solidFill>
                        <a:effectLst/>
                        <a:latin typeface="Calibri"/>
                      </a:endParaRPr>
                    </a:p>
                    <a:p>
                      <a:pPr algn="ctr" rtl="0" fontAlgn="ctr">
                        <a:lnSpc>
                          <a:spcPct val="150000"/>
                        </a:lnSpc>
                      </a:pPr>
                      <a:r>
                        <a:rPr lang="en-ZA" sz="1400" b="1" i="0" u="none" strike="noStrike" dirty="0" smtClean="0">
                          <a:solidFill>
                            <a:srgbClr val="FF0000"/>
                          </a:solidFill>
                          <a:effectLst/>
                          <a:latin typeface="Calibri"/>
                        </a:rPr>
                        <a:t>1</a:t>
                      </a:r>
                      <a:endParaRPr lang="en-ZA" sz="1400" b="1" i="0" u="none" strike="noStrike" dirty="0">
                        <a:solidFill>
                          <a:srgbClr val="FF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lnSpc>
                          <a:spcPct val="150000"/>
                        </a:lnSpc>
                      </a:pPr>
                      <a:r>
                        <a:rPr lang="en-ZA" sz="1400" b="1" i="0" u="none" strike="noStrike" kern="1200" dirty="0" smtClean="0">
                          <a:solidFill>
                            <a:srgbClr val="00B050"/>
                          </a:solidFill>
                          <a:effectLst/>
                          <a:latin typeface="+mn-lt"/>
                          <a:ea typeface="+mn-ea"/>
                          <a:cs typeface="+mn-cs"/>
                        </a:rPr>
                        <a:t>50%</a:t>
                      </a:r>
                      <a:endParaRPr lang="en-ZA" sz="1400" b="1" i="0" u="none" strike="noStrike" kern="1200" dirty="0">
                        <a:solidFill>
                          <a:srgbClr val="00B050"/>
                        </a:solidFill>
                        <a:effectLst/>
                        <a:latin typeface="+mn-lt"/>
                        <a:ea typeface="+mn-ea"/>
                        <a:cs typeface="+mn-cs"/>
                      </a:endParaRPr>
                    </a:p>
                  </a:txBody>
                  <a:tcPr marL="8621" marR="77588"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819499">
                <a:tc>
                  <a:txBody>
                    <a:bodyPr/>
                    <a:lstStyle/>
                    <a:p>
                      <a:pPr algn="l" rtl="0" fontAlgn="b"/>
                      <a:r>
                        <a:rPr lang="en-ZA" sz="1400" b="0" i="0" u="none" strike="noStrike" dirty="0" smtClean="0">
                          <a:solidFill>
                            <a:srgbClr val="000000"/>
                          </a:solidFill>
                          <a:effectLst/>
                          <a:latin typeface="+mn-lt"/>
                        </a:rPr>
                        <a:t>Fund poverty alleviation schemes</a:t>
                      </a:r>
                      <a:endParaRPr lang="en-ZA" sz="1400" b="0" i="0" u="none" strike="noStrike" dirty="0">
                        <a:solidFill>
                          <a:srgbClr val="000000"/>
                        </a:solidFill>
                        <a:effectLst/>
                        <a:latin typeface="+mn-lt"/>
                      </a:endParaRPr>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lnSpc>
                          <a:spcPct val="150000"/>
                        </a:lnSpc>
                      </a:pPr>
                      <a:r>
                        <a:rPr lang="en-ZA" sz="1400" b="1" i="0" u="none" strike="noStrike" dirty="0" smtClean="0">
                          <a:solidFill>
                            <a:srgbClr val="000000"/>
                          </a:solidFill>
                          <a:effectLst/>
                          <a:latin typeface="+mn-lt"/>
                        </a:rPr>
                        <a:t>2</a:t>
                      </a:r>
                      <a:endParaRPr lang="en-ZA" sz="1400" b="1" i="0" u="none" strike="noStrike" dirty="0">
                        <a:solidFill>
                          <a:srgbClr val="000000"/>
                        </a:solidFill>
                        <a:effectLst/>
                        <a:latin typeface="+mn-lt"/>
                      </a:endParaRPr>
                    </a:p>
                  </a:txBody>
                  <a:tcPr marL="8621" marR="77588"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lnSpc>
                          <a:spcPct val="150000"/>
                        </a:lnSpc>
                      </a:pPr>
                      <a:r>
                        <a:rPr lang="en-ZA" sz="1400" b="1" i="0" u="none" strike="noStrike" dirty="0">
                          <a:solidFill>
                            <a:srgbClr val="00B05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lnSpc>
                          <a:spcPct val="150000"/>
                        </a:lnSpc>
                      </a:pPr>
                      <a:r>
                        <a:rPr lang="en-ZA" sz="1400" b="1" i="0" u="none" strike="noStrike" dirty="0" smtClean="0">
                          <a:solidFill>
                            <a:srgbClr val="FF0000"/>
                          </a:solidFill>
                          <a:effectLst/>
                          <a:latin typeface="Calibri"/>
                        </a:rPr>
                        <a:t>1</a:t>
                      </a:r>
                      <a:endParaRPr lang="en-ZA" sz="1400" b="1" i="0" u="none" strike="noStrike" dirty="0">
                        <a:solidFill>
                          <a:srgbClr val="FF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lnSpc>
                          <a:spcPct val="150000"/>
                        </a:lnSpc>
                      </a:pPr>
                      <a:r>
                        <a:rPr lang="en-ZA" sz="1400" b="1" i="0" u="none" strike="noStrike" kern="1200" dirty="0" smtClean="0">
                          <a:solidFill>
                            <a:srgbClr val="00B050"/>
                          </a:solidFill>
                          <a:effectLst/>
                          <a:latin typeface="+mn-lt"/>
                          <a:ea typeface="+mn-ea"/>
                          <a:cs typeface="+mn-cs"/>
                        </a:rPr>
                        <a:t>50%</a:t>
                      </a:r>
                      <a:endParaRPr lang="en-ZA" sz="1400" b="1" i="0" u="none" strike="noStrike" kern="1200" dirty="0">
                        <a:solidFill>
                          <a:srgbClr val="00B050"/>
                        </a:solidFill>
                        <a:effectLst/>
                        <a:latin typeface="+mn-lt"/>
                        <a:ea typeface="+mn-ea"/>
                        <a:cs typeface="+mn-cs"/>
                      </a:endParaRPr>
                    </a:p>
                  </a:txBody>
                  <a:tcPr marL="8621" marR="77588"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808688">
                <a:tc>
                  <a:txBody>
                    <a:bodyPr/>
                    <a:lstStyle/>
                    <a:p>
                      <a:pPr algn="ctr" rtl="0" fontAlgn="b"/>
                      <a:r>
                        <a:rPr lang="en-ZA" sz="1400" b="1" i="0" u="none" strike="noStrike" dirty="0">
                          <a:solidFill>
                            <a:srgbClr val="000000"/>
                          </a:solidFill>
                          <a:effectLst/>
                          <a:latin typeface="+mn-lt"/>
                        </a:rPr>
                        <a:t>OVERALL  PERFORMANCE</a:t>
                      </a:r>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rtl="0" fontAlgn="b">
                        <a:lnSpc>
                          <a:spcPct val="150000"/>
                        </a:lnSpc>
                      </a:pPr>
                      <a:r>
                        <a:rPr lang="en-ZA" sz="1800" b="1" i="0" u="none" strike="noStrike" dirty="0" smtClean="0">
                          <a:solidFill>
                            <a:srgbClr val="000000"/>
                          </a:solidFill>
                          <a:effectLst/>
                          <a:latin typeface="+mn-lt"/>
                        </a:rPr>
                        <a:t>12</a:t>
                      </a:r>
                      <a:endParaRPr lang="en-ZA" sz="1800" b="1" i="0" u="none" strike="noStrike" dirty="0">
                        <a:solidFill>
                          <a:srgbClr val="000000"/>
                        </a:solidFill>
                        <a:effectLst/>
                        <a:latin typeface="+mn-lt"/>
                      </a:endParaRPr>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rtl="0" fontAlgn="b">
                        <a:lnSpc>
                          <a:spcPct val="150000"/>
                        </a:lnSpc>
                      </a:pPr>
                      <a:r>
                        <a:rPr lang="en-ZA" sz="1800" b="1" i="0" u="none" strike="noStrike" dirty="0" smtClean="0">
                          <a:solidFill>
                            <a:srgbClr val="00B050"/>
                          </a:solidFill>
                          <a:effectLst/>
                          <a:latin typeface="+mn-lt"/>
                        </a:rPr>
                        <a:t>7</a:t>
                      </a:r>
                      <a:endParaRPr lang="en-ZA" sz="1800" b="1" i="0" u="none" strike="noStrike" dirty="0">
                        <a:solidFill>
                          <a:srgbClr val="00B050"/>
                        </a:solidFill>
                        <a:effectLst/>
                        <a:latin typeface="+mn-lt"/>
                      </a:endParaRPr>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rtl="0" fontAlgn="b">
                        <a:lnSpc>
                          <a:spcPct val="150000"/>
                        </a:lnSpc>
                      </a:pPr>
                      <a:r>
                        <a:rPr lang="en-ZA" sz="1800" b="1" i="0" u="none" strike="noStrike" dirty="0" smtClean="0">
                          <a:solidFill>
                            <a:srgbClr val="FF0000"/>
                          </a:solidFill>
                          <a:effectLst/>
                          <a:latin typeface="+mn-lt"/>
                        </a:rPr>
                        <a:t>5</a:t>
                      </a:r>
                      <a:endParaRPr lang="en-ZA" sz="1800" b="1" i="0" u="none" strike="noStrike" dirty="0">
                        <a:solidFill>
                          <a:srgbClr val="FF0000"/>
                        </a:solidFill>
                        <a:effectLst/>
                        <a:latin typeface="+mn-lt"/>
                      </a:endParaRPr>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rtl="0" fontAlgn="b">
                        <a:lnSpc>
                          <a:spcPct val="150000"/>
                        </a:lnSpc>
                      </a:pPr>
                      <a:r>
                        <a:rPr lang="en-ZA" sz="2000" b="1" i="0" u="none" strike="noStrike" dirty="0" smtClean="0">
                          <a:solidFill>
                            <a:srgbClr val="FF0000"/>
                          </a:solidFill>
                          <a:effectLst/>
                          <a:latin typeface="+mn-lt"/>
                        </a:rPr>
                        <a:t>58%</a:t>
                      </a:r>
                      <a:endParaRPr lang="en-ZA" sz="2000" b="1" i="0" u="none" strike="noStrike" dirty="0">
                        <a:solidFill>
                          <a:srgbClr val="FF0000"/>
                        </a:solidFill>
                        <a:effectLst/>
                        <a:latin typeface="+mn-lt"/>
                      </a:endParaRPr>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xmlns="" val="10006"/>
                  </a:ext>
                </a:extLst>
              </a:tr>
            </a:tbl>
          </a:graphicData>
        </a:graphic>
      </p:graphicFrame>
      <p:sp>
        <p:nvSpPr>
          <p:cNvPr id="9" name="TextBox 8"/>
          <p:cNvSpPr txBox="1"/>
          <p:nvPr/>
        </p:nvSpPr>
        <p:spPr>
          <a:xfrm>
            <a:off x="8282200" y="257145"/>
            <a:ext cx="432048" cy="369332"/>
          </a:xfrm>
          <a:prstGeom prst="rect">
            <a:avLst/>
          </a:prstGeom>
          <a:noFill/>
        </p:spPr>
        <p:txBody>
          <a:bodyPr wrap="square" rtlCol="0">
            <a:spAutoFit/>
          </a:bodyPr>
          <a:lstStyle/>
          <a:p>
            <a:r>
              <a:rPr lang="en-ZA" dirty="0" smtClean="0">
                <a:solidFill>
                  <a:prstClr val="black"/>
                </a:solidFill>
              </a:rPr>
              <a:t>21</a:t>
            </a:r>
            <a:endParaRPr lang="en-ZA" dirty="0">
              <a:solidFill>
                <a:prstClr val="black"/>
              </a:solidFill>
            </a:endParaRPr>
          </a:p>
        </p:txBody>
      </p:sp>
    </p:spTree>
    <p:extLst>
      <p:ext uri="{BB962C8B-B14F-4D97-AF65-F5344CB8AC3E}">
        <p14:creationId xmlns:p14="http://schemas.microsoft.com/office/powerpoint/2010/main" xmlns="" val="569825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263" y="260648"/>
            <a:ext cx="8229600" cy="936104"/>
          </a:xfrm>
        </p:spPr>
        <p:txBody>
          <a:bodyPr/>
          <a:lstStyle/>
          <a:p>
            <a:pPr>
              <a:defRPr/>
            </a:pPr>
            <a:r>
              <a:rPr lang="en-ZA" sz="2000" b="1" dirty="0" smtClean="0">
                <a:solidFill>
                  <a:srgbClr val="000000"/>
                </a:solidFill>
                <a:ea typeface="ＭＳ Ｐゴシック" pitchFamily="-80" charset="-128"/>
                <a:cs typeface="+mj-cs"/>
              </a:rPr>
              <a:t/>
            </a:r>
            <a:br>
              <a:rPr lang="en-ZA" sz="2000" b="1" dirty="0" smtClean="0">
                <a:solidFill>
                  <a:srgbClr val="000000"/>
                </a:solidFill>
                <a:ea typeface="ＭＳ Ｐゴシック" pitchFamily="-80" charset="-128"/>
                <a:cs typeface="+mj-cs"/>
              </a:rPr>
            </a:br>
            <a:r>
              <a:rPr lang="en-ZA" sz="1800" b="1" dirty="0" smtClean="0">
                <a:solidFill>
                  <a:srgbClr val="000000"/>
                </a:solidFill>
                <a:ea typeface="ＭＳ Ｐゴシック" pitchFamily="-80" charset="-128"/>
                <a:cs typeface="+mj-cs"/>
              </a:rPr>
              <a:t>COMPARATIVE </a:t>
            </a:r>
            <a:r>
              <a:rPr lang="en-ZA" sz="1800" b="1" dirty="0">
                <a:solidFill>
                  <a:srgbClr val="000000"/>
                </a:solidFill>
                <a:ea typeface="ＭＳ Ｐゴシック" pitchFamily="-80" charset="-128"/>
                <a:cs typeface="+mj-cs"/>
              </a:rPr>
              <a:t>ANALYSIS OF </a:t>
            </a:r>
            <a:r>
              <a:rPr lang="en-ZA" sz="1800" b="1" dirty="0" smtClean="0">
                <a:solidFill>
                  <a:srgbClr val="000000"/>
                </a:solidFill>
                <a:ea typeface="ＭＳ Ｐゴシック" pitchFamily="-80" charset="-128"/>
                <a:cs typeface="+mj-cs"/>
              </a:rPr>
              <a:t>2017/18  PERFORMANCE PER QUARTER</a:t>
            </a:r>
            <a:br>
              <a:rPr lang="en-ZA" sz="1800" b="1" dirty="0" smtClean="0">
                <a:solidFill>
                  <a:srgbClr val="000000"/>
                </a:solidFill>
                <a:ea typeface="ＭＳ Ｐゴシック" pitchFamily="-80" charset="-128"/>
                <a:cs typeface="+mj-cs"/>
              </a:rPr>
            </a:br>
            <a:endParaRPr lang="en-US" sz="18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2934862983"/>
              </p:ext>
            </p:extLst>
          </p:nvPr>
        </p:nvGraphicFramePr>
        <p:xfrm>
          <a:off x="179511" y="1340768"/>
          <a:ext cx="8742839" cy="5400600"/>
        </p:xfrm>
        <a:graphic>
          <a:graphicData uri="http://schemas.openxmlformats.org/drawingml/2006/table">
            <a:tbl>
              <a:tblPr firstRow="1" firstCol="1" bandRow="1"/>
              <a:tblGrid>
                <a:gridCol w="1774575">
                  <a:extLst>
                    <a:ext uri="{9D8B030D-6E8A-4147-A177-3AD203B41FA5}">
                      <a16:colId xmlns:a16="http://schemas.microsoft.com/office/drawing/2014/main" xmlns="" val="20000"/>
                    </a:ext>
                  </a:extLst>
                </a:gridCol>
                <a:gridCol w="546023">
                  <a:extLst>
                    <a:ext uri="{9D8B030D-6E8A-4147-A177-3AD203B41FA5}">
                      <a16:colId xmlns:a16="http://schemas.microsoft.com/office/drawing/2014/main" xmlns="" val="20001"/>
                    </a:ext>
                  </a:extLst>
                </a:gridCol>
                <a:gridCol w="539998">
                  <a:extLst>
                    <a:ext uri="{9D8B030D-6E8A-4147-A177-3AD203B41FA5}">
                      <a16:colId xmlns:a16="http://schemas.microsoft.com/office/drawing/2014/main" xmlns="" val="20002"/>
                    </a:ext>
                  </a:extLst>
                </a:gridCol>
                <a:gridCol w="581466">
                  <a:extLst>
                    <a:ext uri="{9D8B030D-6E8A-4147-A177-3AD203B41FA5}">
                      <a16:colId xmlns:a16="http://schemas.microsoft.com/office/drawing/2014/main" xmlns="" val="20003"/>
                    </a:ext>
                  </a:extLst>
                </a:gridCol>
                <a:gridCol w="619571">
                  <a:extLst>
                    <a:ext uri="{9D8B030D-6E8A-4147-A177-3AD203B41FA5}">
                      <a16:colId xmlns:a16="http://schemas.microsoft.com/office/drawing/2014/main" xmlns="" val="20004"/>
                    </a:ext>
                  </a:extLst>
                </a:gridCol>
                <a:gridCol w="619571">
                  <a:extLst>
                    <a:ext uri="{9D8B030D-6E8A-4147-A177-3AD203B41FA5}">
                      <a16:colId xmlns:a16="http://schemas.microsoft.com/office/drawing/2014/main" xmlns="" val="20005"/>
                    </a:ext>
                  </a:extLst>
                </a:gridCol>
                <a:gridCol w="550731">
                  <a:extLst>
                    <a:ext uri="{9D8B030D-6E8A-4147-A177-3AD203B41FA5}">
                      <a16:colId xmlns:a16="http://schemas.microsoft.com/office/drawing/2014/main" xmlns="" val="20006"/>
                    </a:ext>
                  </a:extLst>
                </a:gridCol>
                <a:gridCol w="550731">
                  <a:extLst>
                    <a:ext uri="{9D8B030D-6E8A-4147-A177-3AD203B41FA5}">
                      <a16:colId xmlns:a16="http://schemas.microsoft.com/office/drawing/2014/main" xmlns="" val="20007"/>
                    </a:ext>
                  </a:extLst>
                </a:gridCol>
                <a:gridCol w="481889">
                  <a:extLst>
                    <a:ext uri="{9D8B030D-6E8A-4147-A177-3AD203B41FA5}">
                      <a16:colId xmlns:a16="http://schemas.microsoft.com/office/drawing/2014/main" xmlns="" val="20008"/>
                    </a:ext>
                  </a:extLst>
                </a:gridCol>
                <a:gridCol w="619571">
                  <a:extLst>
                    <a:ext uri="{9D8B030D-6E8A-4147-A177-3AD203B41FA5}">
                      <a16:colId xmlns:a16="http://schemas.microsoft.com/office/drawing/2014/main" xmlns="" val="20009"/>
                    </a:ext>
                  </a:extLst>
                </a:gridCol>
                <a:gridCol w="619571">
                  <a:extLst>
                    <a:ext uri="{9D8B030D-6E8A-4147-A177-3AD203B41FA5}">
                      <a16:colId xmlns:a16="http://schemas.microsoft.com/office/drawing/2014/main" xmlns="" val="20010"/>
                    </a:ext>
                  </a:extLst>
                </a:gridCol>
                <a:gridCol w="619571">
                  <a:extLst>
                    <a:ext uri="{9D8B030D-6E8A-4147-A177-3AD203B41FA5}">
                      <a16:colId xmlns:a16="http://schemas.microsoft.com/office/drawing/2014/main" xmlns="" val="20011"/>
                    </a:ext>
                  </a:extLst>
                </a:gridCol>
                <a:gridCol w="619571">
                  <a:extLst>
                    <a:ext uri="{9D8B030D-6E8A-4147-A177-3AD203B41FA5}">
                      <a16:colId xmlns:a16="http://schemas.microsoft.com/office/drawing/2014/main" xmlns="" val="20012"/>
                    </a:ext>
                  </a:extLst>
                </a:gridCol>
              </a:tblGrid>
              <a:tr h="457799">
                <a:tc rowSpan="2">
                  <a:txBody>
                    <a:bodyPr/>
                    <a:lstStyle/>
                    <a:p>
                      <a:pPr marL="0" marR="0">
                        <a:spcBef>
                          <a:spcPts val="0"/>
                        </a:spcBef>
                        <a:spcAft>
                          <a:spcPts val="0"/>
                        </a:spcAft>
                      </a:pPr>
                      <a:endParaRPr lang="en-GB" sz="1100" b="1" dirty="0" smtClean="0">
                        <a:effectLst/>
                        <a:latin typeface="+mn-lt"/>
                        <a:ea typeface="Times New Roman"/>
                        <a:cs typeface="Times New Roman"/>
                      </a:endParaRPr>
                    </a:p>
                    <a:p>
                      <a:pPr marL="0" marR="0">
                        <a:spcBef>
                          <a:spcPts val="0"/>
                        </a:spcBef>
                        <a:spcAft>
                          <a:spcPts val="0"/>
                        </a:spcAft>
                      </a:pPr>
                      <a:endParaRPr lang="en-GB" sz="1100" b="1" dirty="0" smtClean="0">
                        <a:effectLst/>
                        <a:latin typeface="+mn-lt"/>
                        <a:ea typeface="Times New Roman"/>
                        <a:cs typeface="Times New Roman"/>
                      </a:endParaRPr>
                    </a:p>
                    <a:p>
                      <a:pPr marL="0" marR="0">
                        <a:spcBef>
                          <a:spcPts val="0"/>
                        </a:spcBef>
                        <a:spcAft>
                          <a:spcPts val="0"/>
                        </a:spcAft>
                      </a:pPr>
                      <a:endParaRPr lang="en-GB" sz="1100" b="1" dirty="0" smtClean="0">
                        <a:effectLst/>
                        <a:latin typeface="+mn-lt"/>
                        <a:ea typeface="Times New Roman"/>
                        <a:cs typeface="Times New Roman"/>
                      </a:endParaRPr>
                    </a:p>
                    <a:p>
                      <a:pPr marL="0" marR="0">
                        <a:spcBef>
                          <a:spcPts val="0"/>
                        </a:spcBef>
                        <a:spcAft>
                          <a:spcPts val="0"/>
                        </a:spcAft>
                      </a:pPr>
                      <a:endParaRPr lang="en-GB" sz="1100" b="1" dirty="0" smtClean="0">
                        <a:effectLst/>
                        <a:latin typeface="+mn-lt"/>
                        <a:ea typeface="Times New Roman"/>
                        <a:cs typeface="Times New Roman"/>
                      </a:endParaRPr>
                    </a:p>
                    <a:p>
                      <a:pPr marL="0" marR="0">
                        <a:spcBef>
                          <a:spcPts val="0"/>
                        </a:spcBef>
                        <a:spcAft>
                          <a:spcPts val="0"/>
                        </a:spcAft>
                      </a:pPr>
                      <a:r>
                        <a:rPr lang="en-GB" sz="1100" b="1" dirty="0" smtClean="0">
                          <a:effectLst/>
                          <a:latin typeface="+mn-lt"/>
                          <a:ea typeface="Times New Roman"/>
                          <a:cs typeface="Times New Roman"/>
                        </a:rPr>
                        <a:t>STRATEGIC OBJECTIVES</a:t>
                      </a:r>
                      <a:endParaRPr lang="en-US" sz="1100" dirty="0">
                        <a:effectLst/>
                        <a:latin typeface="+mn-lt"/>
                        <a:ea typeface="Times New Roman"/>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gridSpan="3">
                  <a:txBody>
                    <a:bodyPr/>
                    <a:lstStyle/>
                    <a:p>
                      <a:pPr marL="0" marR="0" algn="ctr">
                        <a:spcBef>
                          <a:spcPts val="0"/>
                        </a:spcBef>
                        <a:spcAft>
                          <a:spcPts val="0"/>
                        </a:spcAft>
                      </a:pPr>
                      <a:r>
                        <a:rPr lang="en-GB" sz="1400" b="1" dirty="0" smtClean="0">
                          <a:solidFill>
                            <a:schemeClr val="bg1"/>
                          </a:solidFill>
                          <a:effectLst/>
                          <a:latin typeface="+mn-lt"/>
                          <a:ea typeface="Times New Roman"/>
                          <a:cs typeface="Times New Roman"/>
                        </a:rPr>
                        <a:t>QUARTER 1 </a:t>
                      </a:r>
                      <a:endParaRPr lang="en-US" sz="1400" dirty="0">
                        <a:solidFill>
                          <a:schemeClr val="bg1"/>
                        </a:solidFill>
                        <a:effectLst/>
                        <a:latin typeface="+mn-lt"/>
                        <a:ea typeface="Times New Roman"/>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GB" sz="1400" b="1" dirty="0" smtClean="0">
                          <a:solidFill>
                            <a:schemeClr val="bg1"/>
                          </a:solidFill>
                          <a:effectLst/>
                          <a:latin typeface="+mn-lt"/>
                          <a:ea typeface="Times New Roman"/>
                          <a:cs typeface="Times New Roman"/>
                        </a:rPr>
                        <a:t>QUARTER 2</a:t>
                      </a:r>
                      <a:endParaRPr lang="en-US" sz="1400" dirty="0">
                        <a:solidFill>
                          <a:schemeClr val="bg1"/>
                        </a:solidFill>
                        <a:effectLst/>
                        <a:latin typeface="+mn-lt"/>
                        <a:ea typeface="Times New Roman"/>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GB" sz="1400" b="1" dirty="0" smtClean="0">
                          <a:solidFill>
                            <a:schemeClr val="bg1"/>
                          </a:solidFill>
                          <a:effectLst/>
                          <a:latin typeface="+mn-lt"/>
                          <a:ea typeface="Times New Roman"/>
                          <a:cs typeface="Times New Roman"/>
                        </a:rPr>
                        <a:t>QUARTER 3</a:t>
                      </a:r>
                      <a:endParaRPr lang="en-US" sz="1400" dirty="0">
                        <a:solidFill>
                          <a:schemeClr val="bg1"/>
                        </a:solidFill>
                        <a:effectLst/>
                        <a:latin typeface="+mn-lt"/>
                        <a:ea typeface="Times New Roman"/>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400" b="1" dirty="0" smtClean="0">
                          <a:solidFill>
                            <a:schemeClr val="bg1"/>
                          </a:solidFill>
                          <a:effectLst/>
                          <a:latin typeface="+mn-lt"/>
                          <a:ea typeface="Times New Roman"/>
                          <a:cs typeface="Times New Roman"/>
                        </a:rPr>
                        <a:t>QUARTER 4</a:t>
                      </a:r>
                      <a:endParaRPr lang="en-US" sz="1400" dirty="0" smtClean="0">
                        <a:solidFill>
                          <a:schemeClr val="bg1"/>
                        </a:solidFill>
                        <a:effectLst/>
                        <a:latin typeface="+mn-lt"/>
                        <a:ea typeface="Times New Roman"/>
                        <a:cs typeface="Times New Roman"/>
                      </a:endParaRPr>
                    </a:p>
                    <a:p>
                      <a:pPr marL="0" marR="0" algn="ctr">
                        <a:spcBef>
                          <a:spcPts val="0"/>
                        </a:spcBef>
                        <a:spcAft>
                          <a:spcPts val="0"/>
                        </a:spcAft>
                      </a:pPr>
                      <a:endParaRPr lang="en-US" sz="1400" dirty="0">
                        <a:solidFill>
                          <a:schemeClr val="bg1"/>
                        </a:solidFill>
                        <a:effectLst/>
                        <a:latin typeface="+mn-lt"/>
                        <a:ea typeface="Times New Roman"/>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hMerge="1">
                  <a:txBody>
                    <a:bodyPr/>
                    <a:lstStyle/>
                    <a:p>
                      <a:pPr marL="0" marR="0" algn="ctr">
                        <a:spcBef>
                          <a:spcPts val="0"/>
                        </a:spcBef>
                        <a:spcAft>
                          <a:spcPts val="0"/>
                        </a:spcAft>
                      </a:pPr>
                      <a:endParaRPr lang="en-US" sz="1400" dirty="0">
                        <a:solidFill>
                          <a:schemeClr val="bg1"/>
                        </a:solidFill>
                        <a:effectLst/>
                        <a:latin typeface="+mn-lt"/>
                        <a:ea typeface="Times New Roman"/>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hMerge="1">
                  <a:txBody>
                    <a:bodyPr/>
                    <a:lstStyle/>
                    <a:p>
                      <a:pPr marL="0" marR="0" algn="ctr">
                        <a:spcBef>
                          <a:spcPts val="0"/>
                        </a:spcBef>
                        <a:spcAft>
                          <a:spcPts val="0"/>
                        </a:spcAft>
                      </a:pPr>
                      <a:endParaRPr lang="en-US" sz="1400" dirty="0">
                        <a:solidFill>
                          <a:schemeClr val="bg1"/>
                        </a:solidFill>
                        <a:effectLst/>
                        <a:latin typeface="+mn-lt"/>
                        <a:ea typeface="Times New Roman"/>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xmlns="" val="10000"/>
                  </a:ext>
                </a:extLst>
              </a:tr>
              <a:tr h="1406140">
                <a:tc vMerge="1">
                  <a:txBody>
                    <a:bodyPr/>
                    <a:lstStyle/>
                    <a:p>
                      <a:endParaRPr lang="en-US"/>
                    </a:p>
                  </a:txBody>
                  <a:tcPr/>
                </a:tc>
                <a:tc>
                  <a:txBody>
                    <a:bodyPr/>
                    <a:lstStyle/>
                    <a:p>
                      <a:pPr marL="0" marR="0" algn="ctr">
                        <a:spcBef>
                          <a:spcPts val="0"/>
                        </a:spcBef>
                        <a:spcAft>
                          <a:spcPts val="0"/>
                        </a:spcAft>
                      </a:pPr>
                      <a:r>
                        <a:rPr lang="en-GB" sz="1100" b="1" dirty="0">
                          <a:effectLst/>
                          <a:latin typeface="+mn-lt"/>
                          <a:ea typeface="Times New Roman"/>
                          <a:cs typeface="Times New Roman"/>
                        </a:rPr>
                        <a:t>Planned </a:t>
                      </a:r>
                      <a:r>
                        <a:rPr lang="en-GB" sz="1100" b="1" dirty="0" smtClean="0">
                          <a:effectLst/>
                          <a:latin typeface="+mn-lt"/>
                          <a:ea typeface="Times New Roman"/>
                          <a:cs typeface="Times New Roman"/>
                        </a:rPr>
                        <a:t>targets </a:t>
                      </a:r>
                      <a:endParaRPr lang="en-US" sz="1100" dirty="0">
                        <a:effectLst/>
                        <a:latin typeface="+mn-lt"/>
                        <a:ea typeface="Times New Roman"/>
                        <a:cs typeface="Times New Roman"/>
                      </a:endParaRPr>
                    </a:p>
                  </a:txBody>
                  <a:tcPr marL="68583" marR="68583"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GB" sz="1100" b="1" dirty="0">
                          <a:solidFill>
                            <a:srgbClr val="00B050"/>
                          </a:solidFill>
                          <a:effectLst/>
                          <a:latin typeface="+mn-lt"/>
                          <a:ea typeface="Times New Roman"/>
                          <a:cs typeface="Times New Roman"/>
                        </a:rPr>
                        <a:t>Overall </a:t>
                      </a:r>
                      <a:r>
                        <a:rPr lang="en-GB" sz="1100" b="1" dirty="0" smtClean="0">
                          <a:solidFill>
                            <a:srgbClr val="00B050"/>
                          </a:solidFill>
                          <a:effectLst/>
                          <a:latin typeface="+mn-lt"/>
                          <a:ea typeface="Times New Roman"/>
                          <a:cs typeface="Times New Roman"/>
                        </a:rPr>
                        <a:t>Achieved   </a:t>
                      </a:r>
                      <a:endParaRPr lang="en-US" sz="1100" dirty="0">
                        <a:effectLst/>
                        <a:latin typeface="+mn-lt"/>
                        <a:ea typeface="Times New Roman"/>
                        <a:cs typeface="Times New Roman"/>
                      </a:endParaRPr>
                    </a:p>
                  </a:txBody>
                  <a:tcPr marL="68583" marR="68583"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1000"/>
                        </a:spcAft>
                      </a:pPr>
                      <a:r>
                        <a:rPr lang="en-GB" sz="1100" b="1" dirty="0" smtClean="0">
                          <a:solidFill>
                            <a:schemeClr val="tx1"/>
                          </a:solidFill>
                          <a:effectLst/>
                          <a:latin typeface="+mn-lt"/>
                          <a:ea typeface="Times New Roman"/>
                          <a:cs typeface="Times New Roman"/>
                        </a:rPr>
                        <a:t>%</a:t>
                      </a:r>
                      <a:endParaRPr lang="en-US" sz="1100" dirty="0" smtClean="0">
                        <a:solidFill>
                          <a:schemeClr val="tx1"/>
                        </a:solidFill>
                        <a:effectLst/>
                        <a:latin typeface="+mn-lt"/>
                        <a:ea typeface="Times New Roman"/>
                        <a:cs typeface="Times New Roman"/>
                      </a:endParaRPr>
                    </a:p>
                    <a:p>
                      <a:pPr marL="0" marR="0" algn="ctr">
                        <a:spcBef>
                          <a:spcPts val="0"/>
                        </a:spcBef>
                        <a:spcAft>
                          <a:spcPts val="0"/>
                        </a:spcAft>
                      </a:pPr>
                      <a:r>
                        <a:rPr lang="en-GB" sz="1100" b="1" dirty="0">
                          <a:solidFill>
                            <a:srgbClr val="00B050"/>
                          </a:solidFill>
                          <a:effectLst/>
                          <a:latin typeface="+mn-lt"/>
                          <a:ea typeface="Times New Roman"/>
                          <a:cs typeface="Times New Roman"/>
                        </a:rPr>
                        <a:t> </a:t>
                      </a:r>
                      <a:endParaRPr lang="en-US" sz="1100" dirty="0">
                        <a:effectLst/>
                        <a:latin typeface="+mn-lt"/>
                        <a:ea typeface="Times New Roman"/>
                        <a:cs typeface="Times New Roman"/>
                      </a:endParaRPr>
                    </a:p>
                  </a:txBody>
                  <a:tcPr marL="68583" marR="68583"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GB" sz="1100" b="1" dirty="0">
                          <a:effectLst/>
                          <a:latin typeface="+mn-lt"/>
                          <a:ea typeface="Times New Roman"/>
                          <a:cs typeface="Times New Roman"/>
                        </a:rPr>
                        <a:t>Planned </a:t>
                      </a:r>
                      <a:r>
                        <a:rPr lang="en-GB" sz="1100" b="1" dirty="0" smtClean="0">
                          <a:effectLst/>
                          <a:latin typeface="+mn-lt"/>
                          <a:ea typeface="Times New Roman"/>
                          <a:cs typeface="Times New Roman"/>
                        </a:rPr>
                        <a:t>targets</a:t>
                      </a:r>
                      <a:endParaRPr lang="en-US" sz="1100" dirty="0">
                        <a:effectLst/>
                        <a:latin typeface="+mn-lt"/>
                        <a:ea typeface="Times New Roman"/>
                        <a:cs typeface="Times New Roman"/>
                      </a:endParaRPr>
                    </a:p>
                  </a:txBody>
                  <a:tcPr marL="68583" marR="68583"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GB" sz="1100" b="1" dirty="0">
                          <a:solidFill>
                            <a:srgbClr val="00B050"/>
                          </a:solidFill>
                          <a:effectLst/>
                          <a:latin typeface="+mn-lt"/>
                          <a:ea typeface="Times New Roman"/>
                          <a:cs typeface="Times New Roman"/>
                        </a:rPr>
                        <a:t>Overall Achieved </a:t>
                      </a:r>
                      <a:endParaRPr lang="en-US" sz="1100" dirty="0">
                        <a:effectLst/>
                        <a:latin typeface="+mn-lt"/>
                        <a:ea typeface="Times New Roman"/>
                        <a:cs typeface="Times New Roman"/>
                      </a:endParaRPr>
                    </a:p>
                  </a:txBody>
                  <a:tcPr marL="68583" marR="68583"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GB" sz="1100" b="1" dirty="0">
                          <a:solidFill>
                            <a:schemeClr val="tx1"/>
                          </a:solidFill>
                          <a:effectLst/>
                          <a:latin typeface="+mn-lt"/>
                          <a:ea typeface="Times New Roman"/>
                          <a:cs typeface="Times New Roman"/>
                        </a:rPr>
                        <a:t>%</a:t>
                      </a:r>
                      <a:endParaRPr lang="en-US" sz="1100" dirty="0">
                        <a:solidFill>
                          <a:schemeClr val="tx1"/>
                        </a:solidFill>
                        <a:effectLst/>
                        <a:latin typeface="+mn-lt"/>
                        <a:ea typeface="Times New Roman"/>
                        <a:cs typeface="Times New Roman"/>
                      </a:endParaRPr>
                    </a:p>
                  </a:txBody>
                  <a:tcPr marL="68583" marR="68583"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GB" sz="1100" b="1" dirty="0">
                          <a:effectLst/>
                          <a:latin typeface="+mn-lt"/>
                          <a:ea typeface="Times New Roman"/>
                          <a:cs typeface="Times New Roman"/>
                        </a:rPr>
                        <a:t>Planned </a:t>
                      </a:r>
                      <a:r>
                        <a:rPr lang="en-GB" sz="1100" b="1" dirty="0" smtClean="0">
                          <a:effectLst/>
                          <a:latin typeface="+mn-lt"/>
                          <a:ea typeface="Times New Roman"/>
                          <a:cs typeface="Times New Roman"/>
                        </a:rPr>
                        <a:t>targets</a:t>
                      </a:r>
                      <a:endParaRPr lang="en-US" sz="1100" dirty="0">
                        <a:effectLst/>
                        <a:latin typeface="+mn-lt"/>
                        <a:ea typeface="Times New Roman"/>
                        <a:cs typeface="Times New Roman"/>
                      </a:endParaRPr>
                    </a:p>
                  </a:txBody>
                  <a:tcPr marL="68583" marR="68583"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GB" sz="1100" b="1" dirty="0">
                          <a:solidFill>
                            <a:srgbClr val="00B050"/>
                          </a:solidFill>
                          <a:effectLst/>
                          <a:latin typeface="+mn-lt"/>
                          <a:ea typeface="Times New Roman"/>
                          <a:cs typeface="Times New Roman"/>
                        </a:rPr>
                        <a:t>Overall Achieved </a:t>
                      </a:r>
                      <a:endParaRPr lang="en-US" sz="1100" dirty="0">
                        <a:effectLst/>
                        <a:latin typeface="+mn-lt"/>
                        <a:ea typeface="Times New Roman"/>
                        <a:cs typeface="Times New Roman"/>
                      </a:endParaRPr>
                    </a:p>
                  </a:txBody>
                  <a:tcPr marL="68583" marR="68583"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GB" sz="1100" b="1" dirty="0">
                          <a:solidFill>
                            <a:schemeClr val="tx1"/>
                          </a:solidFill>
                          <a:effectLst/>
                          <a:latin typeface="+mn-lt"/>
                          <a:ea typeface="Times New Roman"/>
                          <a:cs typeface="Times New Roman"/>
                        </a:rPr>
                        <a:t>%</a:t>
                      </a:r>
                      <a:endParaRPr lang="en-US" sz="1100" dirty="0">
                        <a:solidFill>
                          <a:schemeClr val="tx1"/>
                        </a:solidFill>
                        <a:effectLst/>
                        <a:latin typeface="+mn-lt"/>
                        <a:ea typeface="Times New Roman"/>
                        <a:cs typeface="Times New Roman"/>
                      </a:endParaRPr>
                    </a:p>
                  </a:txBody>
                  <a:tcPr marL="68583" marR="68583"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GB" sz="1100" b="1" dirty="0">
                          <a:effectLst/>
                          <a:latin typeface="+mn-lt"/>
                          <a:ea typeface="Times New Roman"/>
                          <a:cs typeface="Times New Roman"/>
                        </a:rPr>
                        <a:t>Planned </a:t>
                      </a:r>
                      <a:r>
                        <a:rPr lang="en-GB" sz="1100" b="1" dirty="0" smtClean="0">
                          <a:effectLst/>
                          <a:latin typeface="+mn-lt"/>
                          <a:ea typeface="Times New Roman"/>
                          <a:cs typeface="Times New Roman"/>
                        </a:rPr>
                        <a:t>targets</a:t>
                      </a:r>
                      <a:endParaRPr lang="en-US" sz="1100" dirty="0">
                        <a:effectLst/>
                        <a:latin typeface="+mn-lt"/>
                        <a:ea typeface="Times New Roman"/>
                        <a:cs typeface="Times New Roman"/>
                      </a:endParaRPr>
                    </a:p>
                  </a:txBody>
                  <a:tcPr marL="68583" marR="68583"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GB" sz="1100" b="1" dirty="0">
                          <a:solidFill>
                            <a:srgbClr val="00B050"/>
                          </a:solidFill>
                          <a:effectLst/>
                          <a:latin typeface="+mn-lt"/>
                          <a:ea typeface="Times New Roman"/>
                          <a:cs typeface="Times New Roman"/>
                        </a:rPr>
                        <a:t>Overall Achieved </a:t>
                      </a:r>
                      <a:endParaRPr lang="en-US" sz="1100" dirty="0">
                        <a:effectLst/>
                        <a:latin typeface="+mn-lt"/>
                        <a:ea typeface="Times New Roman"/>
                        <a:cs typeface="Times New Roman"/>
                      </a:endParaRPr>
                    </a:p>
                  </a:txBody>
                  <a:tcPr marL="68583" marR="68583"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GB" sz="1100" b="1" dirty="0">
                          <a:solidFill>
                            <a:schemeClr val="tx1"/>
                          </a:solidFill>
                          <a:effectLst/>
                          <a:latin typeface="+mn-lt"/>
                          <a:ea typeface="Times New Roman"/>
                          <a:cs typeface="Times New Roman"/>
                        </a:rPr>
                        <a:t>%</a:t>
                      </a:r>
                      <a:endParaRPr lang="en-US" sz="1100" dirty="0">
                        <a:solidFill>
                          <a:schemeClr val="tx1"/>
                        </a:solidFill>
                        <a:effectLst/>
                        <a:latin typeface="+mn-lt"/>
                        <a:ea typeface="Times New Roman"/>
                        <a:cs typeface="Times New Roman"/>
                      </a:endParaRPr>
                    </a:p>
                  </a:txBody>
                  <a:tcPr marL="68583" marR="68583"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1"/>
                  </a:ext>
                </a:extLst>
              </a:tr>
              <a:tr h="527303">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Improve Financial Management</a:t>
                      </a:r>
                    </a:p>
                  </a:txBody>
                  <a:tcPr marL="8889" marR="8889" marT="88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lnSpc>
                          <a:spcPct val="150000"/>
                        </a:lnSpc>
                      </a:pPr>
                      <a:r>
                        <a:rPr lang="en-ZA" sz="1200" b="1" i="0" u="none" strike="noStrike" dirty="0" smtClean="0">
                          <a:solidFill>
                            <a:srgbClr val="000000"/>
                          </a:solidFill>
                          <a:effectLst/>
                          <a:latin typeface="+mn-lt"/>
                        </a:rPr>
                        <a:t>3</a:t>
                      </a:r>
                      <a:endParaRPr lang="en-ZA" sz="1200" b="1" i="0" u="none" strike="noStrike" dirty="0">
                        <a:solidFill>
                          <a:srgbClr val="000000"/>
                        </a:solidFill>
                        <a:effectLst/>
                        <a:latin typeface="+mn-lt"/>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lnSpc>
                          <a:spcPct val="150000"/>
                        </a:lnSpc>
                      </a:pPr>
                      <a:r>
                        <a:rPr lang="en-ZA" sz="1200" b="1" i="0" u="none" strike="noStrike" dirty="0" smtClean="0">
                          <a:solidFill>
                            <a:srgbClr val="00B050"/>
                          </a:solidFill>
                          <a:effectLst/>
                          <a:latin typeface="+mn-lt"/>
                        </a:rPr>
                        <a:t>2</a:t>
                      </a:r>
                      <a:endParaRPr lang="en-ZA" sz="1200" b="1" i="0" u="none" strike="noStrike" dirty="0">
                        <a:solidFill>
                          <a:srgbClr val="00B050"/>
                        </a:solidFill>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lnSpc>
                          <a:spcPct val="150000"/>
                        </a:lnSpc>
                      </a:pPr>
                      <a:r>
                        <a:rPr lang="en-ZA" sz="1200" b="1" i="0" u="none" strike="noStrike" kern="1200" dirty="0" smtClean="0">
                          <a:solidFill>
                            <a:srgbClr val="00B050"/>
                          </a:solidFill>
                          <a:effectLst/>
                          <a:latin typeface="+mn-lt"/>
                          <a:ea typeface="+mn-ea"/>
                          <a:cs typeface="+mn-cs"/>
                        </a:rPr>
                        <a:t>67%</a:t>
                      </a:r>
                      <a:endParaRPr lang="en-ZA" sz="1200" b="1" i="0" u="none" strike="noStrike" kern="1200" dirty="0">
                        <a:solidFill>
                          <a:srgbClr val="00B05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lnSpc>
                          <a:spcPct val="150000"/>
                        </a:lnSpc>
                      </a:pPr>
                      <a:r>
                        <a:rPr lang="en-ZA" sz="1400" b="1" i="0" u="none" strike="noStrike" dirty="0" smtClean="0">
                          <a:solidFill>
                            <a:srgbClr val="000000"/>
                          </a:solidFill>
                          <a:effectLst/>
                          <a:latin typeface="+mn-lt"/>
                        </a:rPr>
                        <a:t>3</a:t>
                      </a:r>
                      <a:endParaRPr lang="en-ZA" sz="1400" b="1" i="0" u="none" strike="noStrike" dirty="0">
                        <a:solidFill>
                          <a:srgbClr val="000000"/>
                        </a:solidFill>
                        <a:effectLst/>
                        <a:latin typeface="+mn-lt"/>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lnSpc>
                          <a:spcPct val="150000"/>
                        </a:lnSpc>
                      </a:pPr>
                      <a:r>
                        <a:rPr lang="en-ZA" sz="1400" b="1" i="0" u="none" strike="noStrike" dirty="0" smtClean="0">
                          <a:solidFill>
                            <a:srgbClr val="00B050"/>
                          </a:solidFill>
                          <a:effectLst/>
                          <a:latin typeface="Calibri"/>
                        </a:rPr>
                        <a:t>3</a:t>
                      </a:r>
                      <a:endParaRPr lang="en-ZA" sz="1400" b="1" i="0" u="none" strike="noStrike" dirty="0">
                        <a:solidFill>
                          <a:srgbClr val="00B05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lnSpc>
                          <a:spcPct val="150000"/>
                        </a:lnSpc>
                      </a:pPr>
                      <a:r>
                        <a:rPr lang="en-ZA" sz="1400" b="1" i="0" u="none" strike="noStrike" dirty="0" smtClean="0">
                          <a:solidFill>
                            <a:srgbClr val="00B050"/>
                          </a:solidFill>
                          <a:effectLst/>
                          <a:latin typeface="Calibri"/>
                        </a:rPr>
                        <a:t>100%</a:t>
                      </a:r>
                      <a:endParaRPr lang="en-ZA" sz="1400" b="1" i="0" u="none" strike="noStrike" dirty="0">
                        <a:solidFill>
                          <a:srgbClr val="00B05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lnSpc>
                          <a:spcPct val="150000"/>
                        </a:lnSpc>
                      </a:pPr>
                      <a:r>
                        <a:rPr lang="en-ZA" sz="1400" b="1" i="0" u="none" strike="noStrike" dirty="0" smtClean="0">
                          <a:solidFill>
                            <a:srgbClr val="000000"/>
                          </a:solidFill>
                          <a:effectLst/>
                          <a:latin typeface="+mn-lt"/>
                        </a:rPr>
                        <a:t>3</a:t>
                      </a:r>
                      <a:endParaRPr lang="en-ZA" sz="1400" b="1" i="0" u="none" strike="noStrike" dirty="0">
                        <a:solidFill>
                          <a:srgbClr val="000000"/>
                        </a:solidFill>
                        <a:effectLst/>
                        <a:latin typeface="+mn-lt"/>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lnSpc>
                          <a:spcPct val="150000"/>
                        </a:lnSpc>
                      </a:pPr>
                      <a:r>
                        <a:rPr lang="en-ZA" sz="1400" b="1" i="0" u="none" strike="noStrike" dirty="0" smtClean="0">
                          <a:solidFill>
                            <a:srgbClr val="00B050"/>
                          </a:solidFill>
                          <a:effectLst/>
                          <a:latin typeface="Calibri"/>
                        </a:rPr>
                        <a:t>3</a:t>
                      </a:r>
                      <a:endParaRPr lang="en-ZA" sz="1400" b="1" i="0" u="none" strike="noStrike" dirty="0">
                        <a:solidFill>
                          <a:srgbClr val="00B05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lnSpc>
                          <a:spcPct val="150000"/>
                        </a:lnSpc>
                      </a:pPr>
                      <a:r>
                        <a:rPr lang="en-ZA" sz="1400" b="1" i="0" u="none" strike="noStrike" kern="1200" dirty="0" smtClean="0">
                          <a:solidFill>
                            <a:srgbClr val="00B050"/>
                          </a:solidFill>
                          <a:effectLst/>
                          <a:latin typeface="+mn-lt"/>
                          <a:ea typeface="+mn-ea"/>
                          <a:cs typeface="+mn-cs"/>
                        </a:rPr>
                        <a:t>100%</a:t>
                      </a:r>
                      <a:endParaRPr lang="en-ZA" sz="1400" b="1" i="0" u="none" strike="noStrike" kern="1200" dirty="0">
                        <a:solidFill>
                          <a:srgbClr val="00B05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lnSpc>
                          <a:spcPct val="150000"/>
                        </a:lnSpc>
                      </a:pPr>
                      <a:r>
                        <a:rPr lang="en-ZA" sz="1400" b="1" i="0" u="none" strike="noStrike" dirty="0" smtClean="0">
                          <a:solidFill>
                            <a:srgbClr val="000000"/>
                          </a:solidFill>
                          <a:effectLst/>
                          <a:latin typeface="+mn-lt"/>
                        </a:rPr>
                        <a:t>3</a:t>
                      </a:r>
                      <a:endParaRPr lang="en-ZA" sz="1400" b="1" i="0" u="none" strike="noStrike" dirty="0">
                        <a:solidFill>
                          <a:srgbClr val="000000"/>
                        </a:solidFill>
                        <a:effectLst/>
                        <a:latin typeface="+mn-lt"/>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lnSpc>
                          <a:spcPct val="150000"/>
                        </a:lnSpc>
                      </a:pPr>
                      <a:r>
                        <a:rPr lang="en-ZA" sz="1400" b="1" i="0" u="none" strike="noStrike" dirty="0" smtClean="0">
                          <a:solidFill>
                            <a:srgbClr val="00B050"/>
                          </a:solidFill>
                          <a:effectLst/>
                          <a:latin typeface="Calibri"/>
                        </a:rPr>
                        <a:t>3</a:t>
                      </a:r>
                      <a:endParaRPr lang="en-ZA" sz="1400" b="1" i="0" u="none" strike="noStrike" dirty="0">
                        <a:solidFill>
                          <a:srgbClr val="00B05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lnSpc>
                          <a:spcPct val="150000"/>
                        </a:lnSpc>
                      </a:pPr>
                      <a:r>
                        <a:rPr lang="en-ZA" sz="1400" b="1" i="0" u="none" strike="noStrike" kern="1200" dirty="0" smtClean="0">
                          <a:solidFill>
                            <a:srgbClr val="00B050"/>
                          </a:solidFill>
                          <a:effectLst/>
                          <a:latin typeface="+mn-lt"/>
                          <a:ea typeface="+mn-ea"/>
                          <a:cs typeface="+mn-cs"/>
                        </a:rPr>
                        <a:t>100%</a:t>
                      </a:r>
                      <a:endParaRPr lang="en-ZA" sz="1400" b="1" i="0" u="none" strike="noStrike" kern="1200" dirty="0">
                        <a:solidFill>
                          <a:srgbClr val="00B05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2"/>
                  </a:ext>
                </a:extLst>
              </a:tr>
              <a:tr h="547721">
                <a:tc>
                  <a:txBody>
                    <a:bodyPr/>
                    <a:lstStyle/>
                    <a:p>
                      <a:pPr rtl="0"/>
                      <a:r>
                        <a:rPr lang="en-ZA" sz="1200" b="0" i="0" u="none" strike="noStrike" kern="1200" baseline="0" dirty="0" smtClean="0">
                          <a:solidFill>
                            <a:schemeClr val="tx1"/>
                          </a:solidFill>
                          <a:latin typeface="+mn-lt"/>
                          <a:ea typeface="+mn-ea"/>
                          <a:cs typeface="+mn-cs"/>
                        </a:rPr>
                        <a:t>Improve Service delivery</a:t>
                      </a:r>
                    </a:p>
                  </a:txBody>
                  <a:tcPr marL="8889" marR="8889" marT="88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lnSpc>
                          <a:spcPct val="150000"/>
                        </a:lnSpc>
                      </a:pPr>
                      <a:r>
                        <a:rPr lang="en-ZA" sz="1200" b="1" i="0" u="none" strike="noStrike" dirty="0" smtClean="0">
                          <a:solidFill>
                            <a:srgbClr val="000000"/>
                          </a:solidFill>
                          <a:effectLst/>
                          <a:latin typeface="+mn-lt"/>
                        </a:rPr>
                        <a:t>5</a:t>
                      </a:r>
                      <a:endParaRPr lang="en-ZA" sz="1200" b="1" i="0" u="none" strike="noStrike" dirty="0">
                        <a:solidFill>
                          <a:srgbClr val="000000"/>
                        </a:solidFill>
                        <a:effectLst/>
                        <a:latin typeface="+mn-lt"/>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lnSpc>
                          <a:spcPct val="150000"/>
                        </a:lnSpc>
                      </a:pPr>
                      <a:r>
                        <a:rPr lang="en-ZA" sz="1200" b="1" i="0" u="none" strike="noStrike" dirty="0">
                          <a:solidFill>
                            <a:srgbClr val="00B050"/>
                          </a:solidFill>
                          <a:effectLst/>
                          <a:latin typeface="+mn-lt"/>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457200" rtl="0" eaLnBrk="1" fontAlgn="b" latinLnBrk="0" hangingPunct="1">
                        <a:lnSpc>
                          <a:spcPct val="150000"/>
                        </a:lnSpc>
                      </a:pPr>
                      <a:r>
                        <a:rPr lang="en-ZA" sz="1200" b="1" i="0" u="none" strike="noStrike" kern="1200" dirty="0" smtClean="0">
                          <a:solidFill>
                            <a:srgbClr val="FF0000"/>
                          </a:solidFill>
                          <a:effectLst/>
                          <a:latin typeface="+mn-lt"/>
                          <a:ea typeface="+mn-ea"/>
                          <a:cs typeface="+mn-cs"/>
                        </a:rPr>
                        <a:t>40%</a:t>
                      </a:r>
                      <a:endParaRPr lang="en-ZA" sz="1200" b="1" i="0" u="none" strike="noStrike" kern="1200" dirty="0">
                        <a:solidFill>
                          <a:srgbClr val="FF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lnSpc>
                          <a:spcPct val="150000"/>
                        </a:lnSpc>
                      </a:pPr>
                      <a:r>
                        <a:rPr lang="en-ZA" sz="1400" b="1" i="0" u="none" strike="noStrike" dirty="0" smtClean="0">
                          <a:solidFill>
                            <a:srgbClr val="000000"/>
                          </a:solidFill>
                          <a:effectLst/>
                          <a:latin typeface="+mn-lt"/>
                        </a:rPr>
                        <a:t>5</a:t>
                      </a:r>
                      <a:endParaRPr lang="en-ZA" sz="1400" b="1" i="0" u="none" strike="noStrike" dirty="0">
                        <a:solidFill>
                          <a:srgbClr val="000000"/>
                        </a:solidFill>
                        <a:effectLst/>
                        <a:latin typeface="+mn-lt"/>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lnSpc>
                          <a:spcPct val="150000"/>
                        </a:lnSpc>
                      </a:pPr>
                      <a:r>
                        <a:rPr lang="en-ZA" sz="1400" b="1" i="0" u="none" strike="noStrike" dirty="0">
                          <a:solidFill>
                            <a:srgbClr val="00B050"/>
                          </a:solidFill>
                          <a:effectLst/>
                          <a:latin typeface="Calibri"/>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lnSpc>
                          <a:spcPct val="150000"/>
                        </a:lnSpc>
                      </a:pPr>
                      <a:r>
                        <a:rPr lang="en-ZA" sz="1400" b="1" i="0" u="none" strike="noStrike" dirty="0" smtClean="0">
                          <a:solidFill>
                            <a:srgbClr val="FF0000"/>
                          </a:solidFill>
                          <a:effectLst/>
                          <a:latin typeface="Calibri"/>
                        </a:rPr>
                        <a:t>40%</a:t>
                      </a:r>
                      <a:endParaRPr lang="en-ZA" sz="1400" b="1" i="0" u="none" strike="noStrike" dirty="0">
                        <a:solidFill>
                          <a:srgbClr val="FF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lnSpc>
                          <a:spcPct val="150000"/>
                        </a:lnSpc>
                      </a:pPr>
                      <a:r>
                        <a:rPr lang="en-ZA" sz="1400" b="1" i="0" u="none" strike="noStrike" dirty="0" smtClean="0">
                          <a:solidFill>
                            <a:srgbClr val="000000"/>
                          </a:solidFill>
                          <a:effectLst/>
                          <a:latin typeface="+mn-lt"/>
                        </a:rPr>
                        <a:t>5</a:t>
                      </a:r>
                      <a:endParaRPr lang="en-ZA" sz="1400" b="1" i="0" u="none" strike="noStrike" dirty="0">
                        <a:solidFill>
                          <a:srgbClr val="000000"/>
                        </a:solidFill>
                        <a:effectLst/>
                        <a:latin typeface="+mn-lt"/>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lnSpc>
                          <a:spcPct val="150000"/>
                        </a:lnSpc>
                      </a:pPr>
                      <a:r>
                        <a:rPr lang="en-ZA" sz="1400" b="1" i="0" u="none" strike="noStrike" dirty="0">
                          <a:solidFill>
                            <a:srgbClr val="00B050"/>
                          </a:solidFill>
                          <a:effectLst/>
                          <a:latin typeface="Calibri"/>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457200" rtl="0" eaLnBrk="1" fontAlgn="b" latinLnBrk="0" hangingPunct="1">
                        <a:lnSpc>
                          <a:spcPct val="150000"/>
                        </a:lnSpc>
                      </a:pPr>
                      <a:r>
                        <a:rPr lang="en-ZA" sz="1400" b="1" i="0" u="none" strike="noStrike" kern="1200" dirty="0" smtClean="0">
                          <a:solidFill>
                            <a:srgbClr val="FF0000"/>
                          </a:solidFill>
                          <a:effectLst/>
                          <a:latin typeface="+mn-lt"/>
                          <a:ea typeface="+mn-ea"/>
                          <a:cs typeface="+mn-cs"/>
                        </a:rPr>
                        <a:t>40%</a:t>
                      </a:r>
                      <a:endParaRPr lang="en-ZA" sz="1400" b="1" i="0" u="none" strike="noStrike" kern="1200" dirty="0">
                        <a:solidFill>
                          <a:srgbClr val="FF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lnSpc>
                          <a:spcPct val="150000"/>
                        </a:lnSpc>
                      </a:pPr>
                      <a:r>
                        <a:rPr lang="en-ZA" sz="1400" b="1" i="0" u="none" strike="noStrike" dirty="0" smtClean="0">
                          <a:solidFill>
                            <a:srgbClr val="000000"/>
                          </a:solidFill>
                          <a:effectLst/>
                          <a:latin typeface="+mn-lt"/>
                        </a:rPr>
                        <a:t>5</a:t>
                      </a:r>
                      <a:endParaRPr lang="en-ZA" sz="1400" b="1" i="0" u="none" strike="noStrike" dirty="0">
                        <a:solidFill>
                          <a:srgbClr val="000000"/>
                        </a:solidFill>
                        <a:effectLst/>
                        <a:latin typeface="+mn-lt"/>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lnSpc>
                          <a:spcPct val="150000"/>
                        </a:lnSpc>
                      </a:pPr>
                      <a:r>
                        <a:rPr lang="en-ZA" sz="1400" b="1" i="0" u="none" strike="noStrike" dirty="0">
                          <a:solidFill>
                            <a:srgbClr val="00B050"/>
                          </a:solidFill>
                          <a:effectLst/>
                          <a:latin typeface="Calibri"/>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457200" rtl="0" eaLnBrk="1" fontAlgn="b" latinLnBrk="0" hangingPunct="1">
                        <a:lnSpc>
                          <a:spcPct val="150000"/>
                        </a:lnSpc>
                      </a:pPr>
                      <a:r>
                        <a:rPr lang="en-ZA" sz="1400" b="1" i="0" u="none" strike="noStrike" kern="1200" dirty="0" smtClean="0">
                          <a:solidFill>
                            <a:srgbClr val="FF0000"/>
                          </a:solidFill>
                          <a:effectLst/>
                          <a:latin typeface="+mn-lt"/>
                          <a:ea typeface="+mn-ea"/>
                          <a:cs typeface="+mn-cs"/>
                        </a:rPr>
                        <a:t>40%</a:t>
                      </a:r>
                      <a:endParaRPr lang="en-ZA" sz="1400" b="1" i="0" u="none" strike="noStrike" kern="1200" dirty="0">
                        <a:solidFill>
                          <a:srgbClr val="FF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3"/>
                  </a:ext>
                </a:extLst>
              </a:tr>
              <a:tr h="869457">
                <a:tc>
                  <a:txBody>
                    <a:bodyPr/>
                    <a:lstStyle/>
                    <a:p>
                      <a:pPr rtl="0"/>
                      <a:r>
                        <a:rPr lang="en-ZA" sz="1200" b="0" i="0" u="none" strike="noStrike" kern="1200" baseline="0" dirty="0" smtClean="0">
                          <a:solidFill>
                            <a:schemeClr val="tx1"/>
                          </a:solidFill>
                          <a:latin typeface="+mn-lt"/>
                          <a:ea typeface="+mn-ea"/>
                          <a:cs typeface="+mn-cs"/>
                        </a:rPr>
                        <a:t>Improve compliance to the Unemployment insurance Acts</a:t>
                      </a:r>
                    </a:p>
                  </a:txBody>
                  <a:tcPr marL="8889" marR="8889" marT="88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lnSpc>
                          <a:spcPct val="150000"/>
                        </a:lnSpc>
                      </a:pPr>
                      <a:r>
                        <a:rPr lang="en-ZA" sz="1200" b="1" i="0" u="none" strike="noStrike" kern="1200" dirty="0" smtClean="0">
                          <a:solidFill>
                            <a:srgbClr val="000000"/>
                          </a:solidFill>
                          <a:effectLst/>
                          <a:latin typeface="+mn-lt"/>
                          <a:ea typeface="+mn-ea"/>
                          <a:cs typeface="+mn-cs"/>
                        </a:rPr>
                        <a:t>2</a:t>
                      </a:r>
                      <a:endParaRPr lang="en-ZA" sz="1200" b="1" i="0" u="none" strike="noStrike" kern="120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ctr">
                        <a:lnSpc>
                          <a:spcPct val="150000"/>
                        </a:lnSpc>
                      </a:pPr>
                      <a:r>
                        <a:rPr lang="en-ZA" sz="1200" b="1" i="0" u="none" strike="noStrike" dirty="0" smtClean="0">
                          <a:solidFill>
                            <a:srgbClr val="00B050"/>
                          </a:solidFill>
                          <a:effectLst/>
                          <a:latin typeface="+mn-lt"/>
                        </a:rPr>
                        <a:t>1</a:t>
                      </a:r>
                      <a:endParaRPr lang="en-ZA" sz="1200" b="1" i="0" u="none" strike="noStrike" dirty="0">
                        <a:solidFill>
                          <a:srgbClr val="00B050"/>
                        </a:solidFill>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lnSpc>
                          <a:spcPct val="150000"/>
                        </a:lnSpc>
                      </a:pPr>
                      <a:r>
                        <a:rPr lang="en-ZA" sz="1200" b="1" i="0" u="none" strike="noStrike" kern="1200" dirty="0" smtClean="0">
                          <a:solidFill>
                            <a:srgbClr val="00B050"/>
                          </a:solidFill>
                          <a:effectLst/>
                          <a:latin typeface="+mn-lt"/>
                          <a:ea typeface="+mn-ea"/>
                          <a:cs typeface="+mn-cs"/>
                        </a:rPr>
                        <a:t>50%</a:t>
                      </a:r>
                      <a:endParaRPr lang="en-ZA" sz="1200" b="1" i="0" u="none" strike="noStrike" kern="1200" dirty="0">
                        <a:solidFill>
                          <a:srgbClr val="00B05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lvl="0" algn="ctr">
                        <a:lnSpc>
                          <a:spcPct val="150000"/>
                        </a:lnSpc>
                      </a:pPr>
                      <a:r>
                        <a:rPr lang="en-ZA" sz="1400" b="1" i="0" u="none" strike="noStrike" kern="1200" dirty="0" smtClean="0">
                          <a:solidFill>
                            <a:srgbClr val="000000"/>
                          </a:solidFill>
                          <a:effectLst/>
                          <a:latin typeface="+mn-lt"/>
                          <a:ea typeface="+mn-ea"/>
                          <a:cs typeface="+mn-cs"/>
                        </a:rPr>
                        <a:t>2</a:t>
                      </a:r>
                      <a:endParaRPr lang="en-ZA" sz="1400" b="1" i="0" u="none" strike="noStrike" kern="120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ctr">
                        <a:lnSpc>
                          <a:spcPct val="150000"/>
                        </a:lnSpc>
                      </a:pPr>
                      <a:r>
                        <a:rPr lang="en-ZA" sz="1400" b="1" i="0" u="none" strike="noStrike" dirty="0" smtClean="0">
                          <a:solidFill>
                            <a:srgbClr val="00B050"/>
                          </a:solidFill>
                          <a:effectLst/>
                          <a:latin typeface="Calibri"/>
                        </a:rPr>
                        <a:t>1</a:t>
                      </a:r>
                      <a:endParaRPr lang="en-ZA" sz="1400" b="1" i="0" u="none" strike="noStrike" dirty="0">
                        <a:solidFill>
                          <a:srgbClr val="00B05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ctr">
                        <a:lnSpc>
                          <a:spcPct val="150000"/>
                        </a:lnSpc>
                      </a:pPr>
                      <a:r>
                        <a:rPr lang="en-ZA" sz="1400" b="1" i="0" u="none" strike="noStrike" dirty="0" smtClean="0">
                          <a:solidFill>
                            <a:srgbClr val="00B050"/>
                          </a:solidFill>
                          <a:effectLst/>
                          <a:latin typeface="Calibri"/>
                        </a:rPr>
                        <a:t>50%</a:t>
                      </a:r>
                      <a:endParaRPr lang="en-ZA" sz="1400" b="1" i="0" u="none" strike="noStrike" dirty="0">
                        <a:solidFill>
                          <a:srgbClr val="00B05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lvl="0" algn="ctr">
                        <a:lnSpc>
                          <a:spcPct val="150000"/>
                        </a:lnSpc>
                      </a:pPr>
                      <a:r>
                        <a:rPr lang="en-ZA" sz="1400" b="1" i="0" u="none" strike="noStrike" kern="1200" dirty="0" smtClean="0">
                          <a:solidFill>
                            <a:srgbClr val="000000"/>
                          </a:solidFill>
                          <a:effectLst/>
                          <a:latin typeface="+mn-lt"/>
                          <a:ea typeface="+mn-ea"/>
                          <a:cs typeface="+mn-cs"/>
                        </a:rPr>
                        <a:t>2</a:t>
                      </a:r>
                      <a:endParaRPr lang="en-ZA" sz="1400" b="1" i="0" u="none" strike="noStrike" kern="120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ctr">
                        <a:lnSpc>
                          <a:spcPct val="150000"/>
                        </a:lnSpc>
                      </a:pPr>
                      <a:r>
                        <a:rPr lang="en-ZA" sz="1400" b="1" i="0" u="none" strike="noStrike" dirty="0" smtClean="0">
                          <a:solidFill>
                            <a:srgbClr val="00B050"/>
                          </a:solidFill>
                          <a:effectLst/>
                          <a:latin typeface="Calibri"/>
                        </a:rPr>
                        <a:t>1</a:t>
                      </a:r>
                      <a:endParaRPr lang="en-ZA" sz="1400" b="1" i="0" u="none" strike="noStrike" dirty="0">
                        <a:solidFill>
                          <a:srgbClr val="00B05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lnSpc>
                          <a:spcPct val="150000"/>
                        </a:lnSpc>
                      </a:pPr>
                      <a:r>
                        <a:rPr lang="en-ZA" sz="1400" b="1" i="0" u="none" strike="noStrike" kern="1200" dirty="0" smtClean="0">
                          <a:solidFill>
                            <a:srgbClr val="00B050"/>
                          </a:solidFill>
                          <a:effectLst/>
                          <a:latin typeface="+mn-lt"/>
                          <a:ea typeface="+mn-ea"/>
                          <a:cs typeface="+mn-cs"/>
                        </a:rPr>
                        <a:t>50%</a:t>
                      </a:r>
                      <a:endParaRPr lang="en-ZA" sz="1400" b="1" i="0" u="none" strike="noStrike" kern="1200" dirty="0">
                        <a:solidFill>
                          <a:srgbClr val="00B05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lvl="0" algn="ctr">
                        <a:lnSpc>
                          <a:spcPct val="150000"/>
                        </a:lnSpc>
                      </a:pPr>
                      <a:r>
                        <a:rPr lang="en-ZA" sz="1400" b="1" i="0" u="none" strike="noStrike" kern="1200" dirty="0" smtClean="0">
                          <a:solidFill>
                            <a:srgbClr val="000000"/>
                          </a:solidFill>
                          <a:effectLst/>
                          <a:latin typeface="+mn-lt"/>
                          <a:ea typeface="+mn-ea"/>
                          <a:cs typeface="+mn-cs"/>
                        </a:rPr>
                        <a:t>2</a:t>
                      </a:r>
                      <a:endParaRPr lang="en-ZA" sz="1400" b="1" i="0" u="none" strike="noStrike" kern="120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ctr">
                        <a:lnSpc>
                          <a:spcPct val="150000"/>
                        </a:lnSpc>
                      </a:pPr>
                      <a:r>
                        <a:rPr lang="en-ZA" sz="1400" b="1" i="0" u="none" strike="noStrike" dirty="0" smtClean="0">
                          <a:solidFill>
                            <a:srgbClr val="00B050"/>
                          </a:solidFill>
                          <a:effectLst/>
                          <a:latin typeface="Calibri"/>
                        </a:rPr>
                        <a:t>1</a:t>
                      </a:r>
                      <a:endParaRPr lang="en-ZA" sz="1400" b="1" i="0" u="none" strike="noStrike" dirty="0">
                        <a:solidFill>
                          <a:srgbClr val="00B05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lnSpc>
                          <a:spcPct val="150000"/>
                        </a:lnSpc>
                      </a:pPr>
                      <a:r>
                        <a:rPr lang="en-ZA" sz="1400" b="1" i="0" u="none" strike="noStrike" kern="1200" dirty="0" smtClean="0">
                          <a:solidFill>
                            <a:srgbClr val="00B050"/>
                          </a:solidFill>
                          <a:effectLst/>
                          <a:latin typeface="+mn-lt"/>
                          <a:ea typeface="+mn-ea"/>
                          <a:cs typeface="+mn-cs"/>
                        </a:rPr>
                        <a:t>50%</a:t>
                      </a:r>
                      <a:endParaRPr lang="en-ZA" sz="1400" b="1" i="0" u="none" strike="noStrike" kern="1200" dirty="0">
                        <a:solidFill>
                          <a:srgbClr val="00B05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4"/>
                  </a:ext>
                </a:extLst>
              </a:tr>
              <a:tr h="61795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mn-lt"/>
                          <a:ea typeface="+mn-ea"/>
                          <a:cs typeface="+mn-cs"/>
                        </a:rPr>
                        <a:t>Fund poverty alleviation schemes</a:t>
                      </a:r>
                    </a:p>
                  </a:txBody>
                  <a:tcPr marL="8889" marR="8889" marT="88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lnSpc>
                          <a:spcPct val="150000"/>
                        </a:lnSpc>
                      </a:pPr>
                      <a:r>
                        <a:rPr lang="en-ZA" sz="1200" b="1" i="0" u="none" strike="noStrike" dirty="0" smtClean="0">
                          <a:solidFill>
                            <a:srgbClr val="000000"/>
                          </a:solidFill>
                          <a:effectLst/>
                          <a:latin typeface="+mn-lt"/>
                        </a:rPr>
                        <a:t>2</a:t>
                      </a:r>
                      <a:endParaRPr lang="en-ZA" sz="1200" b="1" i="0" u="none" strike="noStrike" dirty="0">
                        <a:solidFill>
                          <a:srgbClr val="000000"/>
                        </a:solidFill>
                        <a:effectLst/>
                        <a:latin typeface="+mn-lt"/>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lnSpc>
                          <a:spcPct val="150000"/>
                        </a:lnSpc>
                      </a:pPr>
                      <a:r>
                        <a:rPr lang="en-ZA" sz="1200" b="1" i="0" u="none" strike="noStrike" dirty="0">
                          <a:solidFill>
                            <a:srgbClr val="00B050"/>
                          </a:solidFill>
                          <a:effectLst/>
                          <a:latin typeface="+mn-lt"/>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lnSpc>
                          <a:spcPct val="150000"/>
                        </a:lnSpc>
                      </a:pPr>
                      <a:r>
                        <a:rPr lang="en-ZA" sz="1200" b="1" i="0" u="none" strike="noStrike" dirty="0" smtClean="0">
                          <a:solidFill>
                            <a:srgbClr val="FF0000"/>
                          </a:solidFill>
                          <a:effectLst/>
                          <a:latin typeface="+mn-lt"/>
                        </a:rPr>
                        <a:t>0%</a:t>
                      </a:r>
                      <a:endParaRPr lang="en-ZA" sz="1200" b="1" i="0" u="none" strike="noStrike" dirty="0">
                        <a:solidFill>
                          <a:srgbClr val="FF0000"/>
                        </a:solidFill>
                        <a:effectLst/>
                        <a:latin typeface="+mn-lt"/>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lnSpc>
                          <a:spcPct val="150000"/>
                        </a:lnSpc>
                      </a:pPr>
                      <a:r>
                        <a:rPr lang="en-ZA" sz="1400" b="1" i="0" u="none" strike="noStrike" dirty="0" smtClean="0">
                          <a:solidFill>
                            <a:srgbClr val="000000"/>
                          </a:solidFill>
                          <a:effectLst/>
                          <a:latin typeface="+mn-lt"/>
                        </a:rPr>
                        <a:t>2</a:t>
                      </a:r>
                      <a:endParaRPr lang="en-ZA" sz="1400" b="1" i="0" u="none" strike="noStrike" dirty="0">
                        <a:solidFill>
                          <a:srgbClr val="000000"/>
                        </a:solidFill>
                        <a:effectLst/>
                        <a:latin typeface="+mn-lt"/>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457200" rtl="0" eaLnBrk="1" fontAlgn="b" latinLnBrk="0" hangingPunct="1">
                        <a:lnSpc>
                          <a:spcPct val="150000"/>
                        </a:lnSpc>
                      </a:pPr>
                      <a:r>
                        <a:rPr lang="en-ZA" sz="1400" b="1" i="0" u="none" strike="noStrike" dirty="0">
                          <a:solidFill>
                            <a:srgbClr val="00B050"/>
                          </a:solidFill>
                          <a:effectLst/>
                          <a:latin typeface="Calibri"/>
                        </a:rPr>
                        <a:t>1</a:t>
                      </a:r>
                      <a:endParaRPr lang="en-ZA" sz="1400" b="1" i="0" u="none" strike="noStrike" kern="1200" dirty="0">
                        <a:solidFill>
                          <a:srgbClr val="FF0000"/>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lnSpc>
                          <a:spcPct val="150000"/>
                        </a:lnSpc>
                      </a:pPr>
                      <a:r>
                        <a:rPr lang="en-ZA" sz="1400" b="1" i="0" u="none" strike="noStrike" dirty="0" smtClean="0">
                          <a:solidFill>
                            <a:srgbClr val="00B050"/>
                          </a:solidFill>
                          <a:effectLst/>
                          <a:latin typeface="Calibri"/>
                        </a:rPr>
                        <a:t>50%</a:t>
                      </a:r>
                      <a:endParaRPr lang="en-ZA" sz="1400" b="1" i="0" u="none" strike="noStrike" dirty="0">
                        <a:solidFill>
                          <a:srgbClr val="00B05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lnSpc>
                          <a:spcPct val="150000"/>
                        </a:lnSpc>
                      </a:pPr>
                      <a:r>
                        <a:rPr lang="en-ZA" sz="1400" b="1" i="0" u="none" strike="noStrike" dirty="0" smtClean="0">
                          <a:solidFill>
                            <a:srgbClr val="000000"/>
                          </a:solidFill>
                          <a:effectLst/>
                          <a:latin typeface="+mn-lt"/>
                        </a:rPr>
                        <a:t>2</a:t>
                      </a:r>
                      <a:endParaRPr lang="en-ZA" sz="1400" b="1" i="0" u="none" strike="noStrike" dirty="0">
                        <a:solidFill>
                          <a:srgbClr val="000000"/>
                        </a:solidFill>
                        <a:effectLst/>
                        <a:latin typeface="+mn-lt"/>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lnSpc>
                          <a:spcPct val="150000"/>
                        </a:lnSpc>
                      </a:pPr>
                      <a:r>
                        <a:rPr lang="en-ZA" sz="1400" b="1" i="0" u="none" strike="noStrike" dirty="0">
                          <a:solidFill>
                            <a:srgbClr val="00B050"/>
                          </a:solidFill>
                          <a:effectLst/>
                          <a:latin typeface="Calibri"/>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lnSpc>
                          <a:spcPct val="150000"/>
                        </a:lnSpc>
                      </a:pPr>
                      <a:r>
                        <a:rPr lang="en-ZA" sz="1400" b="1" i="0" u="none" strike="noStrike" dirty="0" smtClean="0">
                          <a:solidFill>
                            <a:srgbClr val="00B050"/>
                          </a:solidFill>
                          <a:effectLst/>
                          <a:latin typeface="+mn-lt"/>
                        </a:rPr>
                        <a:t>50%</a:t>
                      </a:r>
                      <a:endParaRPr lang="en-ZA" sz="1400" b="1" i="0" u="none" strike="noStrike" dirty="0">
                        <a:solidFill>
                          <a:srgbClr val="00B050"/>
                        </a:solidFill>
                        <a:effectLst/>
                        <a:latin typeface="+mn-lt"/>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lnSpc>
                          <a:spcPct val="150000"/>
                        </a:lnSpc>
                      </a:pPr>
                      <a:r>
                        <a:rPr lang="en-ZA" sz="1400" b="1" i="0" u="none" strike="noStrike" dirty="0" smtClean="0">
                          <a:solidFill>
                            <a:srgbClr val="000000"/>
                          </a:solidFill>
                          <a:effectLst/>
                          <a:latin typeface="+mn-lt"/>
                        </a:rPr>
                        <a:t>2</a:t>
                      </a:r>
                      <a:endParaRPr lang="en-ZA" sz="1400" b="1" i="0" u="none" strike="noStrike" dirty="0">
                        <a:solidFill>
                          <a:srgbClr val="000000"/>
                        </a:solidFill>
                        <a:effectLst/>
                        <a:latin typeface="+mn-lt"/>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lnSpc>
                          <a:spcPct val="150000"/>
                        </a:lnSpc>
                      </a:pPr>
                      <a:r>
                        <a:rPr lang="en-ZA" sz="1400" b="1" i="0" u="none" strike="noStrike" dirty="0">
                          <a:solidFill>
                            <a:srgbClr val="00B050"/>
                          </a:solidFill>
                          <a:effectLst/>
                          <a:latin typeface="Calibri"/>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lnSpc>
                          <a:spcPct val="150000"/>
                        </a:lnSpc>
                      </a:pPr>
                      <a:r>
                        <a:rPr lang="en-ZA" sz="1400" b="1" i="0" u="none" strike="noStrike" dirty="0" smtClean="0">
                          <a:solidFill>
                            <a:srgbClr val="00B050"/>
                          </a:solidFill>
                          <a:effectLst/>
                          <a:latin typeface="+mn-lt"/>
                        </a:rPr>
                        <a:t>50%</a:t>
                      </a:r>
                      <a:endParaRPr lang="en-ZA" sz="1400" b="1" i="0" u="none" strike="noStrike" dirty="0">
                        <a:solidFill>
                          <a:srgbClr val="00B050"/>
                        </a:solidFill>
                        <a:effectLst/>
                        <a:latin typeface="+mn-lt"/>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5"/>
                  </a:ext>
                </a:extLst>
              </a:tr>
              <a:tr h="974230">
                <a:tc>
                  <a:txBody>
                    <a:bodyPr/>
                    <a:lstStyle/>
                    <a:p>
                      <a:pPr marL="0" marR="0">
                        <a:spcBef>
                          <a:spcPts val="0"/>
                        </a:spcBef>
                        <a:spcAft>
                          <a:spcPts val="0"/>
                        </a:spcAft>
                      </a:pPr>
                      <a:endParaRPr lang="en-GB" sz="1200" b="1" dirty="0" smtClean="0">
                        <a:effectLst/>
                        <a:latin typeface="+mn-lt"/>
                        <a:ea typeface="Times New Roman"/>
                        <a:cs typeface="Times New Roman"/>
                      </a:endParaRPr>
                    </a:p>
                    <a:p>
                      <a:pPr marL="0" marR="0">
                        <a:spcBef>
                          <a:spcPts val="0"/>
                        </a:spcBef>
                        <a:spcAft>
                          <a:spcPts val="0"/>
                        </a:spcAft>
                      </a:pPr>
                      <a:r>
                        <a:rPr lang="en-GB" sz="1200" b="1" dirty="0" smtClean="0">
                          <a:effectLst/>
                          <a:latin typeface="+mn-lt"/>
                          <a:ea typeface="Times New Roman"/>
                          <a:cs typeface="Times New Roman"/>
                        </a:rPr>
                        <a:t>Overall </a:t>
                      </a:r>
                      <a:r>
                        <a:rPr lang="en-GB" sz="1200" b="1" dirty="0">
                          <a:effectLst/>
                          <a:latin typeface="+mn-lt"/>
                          <a:ea typeface="Times New Roman"/>
                          <a:cs typeface="Times New Roman"/>
                        </a:rPr>
                        <a:t>Performance </a:t>
                      </a:r>
                      <a:endParaRPr lang="en-US" sz="1200" dirty="0">
                        <a:effectLst/>
                        <a:latin typeface="+mn-lt"/>
                        <a:ea typeface="Times New Roman"/>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Font typeface="+mj-lt"/>
                        <a:buNone/>
                      </a:pPr>
                      <a:r>
                        <a:rPr lang="en-US" sz="1400" b="1" kern="1200" dirty="0" smtClean="0">
                          <a:solidFill>
                            <a:schemeClr val="tx1">
                              <a:lumMod val="85000"/>
                              <a:lumOff val="15000"/>
                            </a:schemeClr>
                          </a:solidFill>
                          <a:effectLst/>
                          <a:latin typeface="+mn-lt"/>
                          <a:ea typeface="Times New Roman"/>
                          <a:cs typeface="+mn-cs"/>
                        </a:rPr>
                        <a:t>12</a:t>
                      </a:r>
                      <a:endParaRPr lang="en-US" sz="1400" b="1" kern="1200" dirty="0">
                        <a:solidFill>
                          <a:schemeClr val="tx1">
                            <a:lumMod val="85000"/>
                            <a:lumOff val="15000"/>
                          </a:schemeClr>
                        </a:solidFill>
                        <a:effectLst/>
                        <a:latin typeface="+mn-lt"/>
                        <a:ea typeface="Times New Roman"/>
                        <a:cs typeface="+mn-cs"/>
                      </a:endParaRPr>
                    </a:p>
                  </a:txBody>
                  <a:tcPr marL="8889" marR="77466" marT="88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Font typeface="+mj-lt"/>
                        <a:buNone/>
                      </a:pPr>
                      <a:r>
                        <a:rPr lang="en-US" sz="1400" b="1" kern="1200" dirty="0" smtClean="0">
                          <a:solidFill>
                            <a:schemeClr val="tx1">
                              <a:lumMod val="85000"/>
                              <a:lumOff val="15000"/>
                            </a:schemeClr>
                          </a:solidFill>
                          <a:effectLst/>
                          <a:latin typeface="+mn-lt"/>
                          <a:ea typeface="Times New Roman"/>
                          <a:cs typeface="+mn-cs"/>
                        </a:rPr>
                        <a:t>5</a:t>
                      </a:r>
                      <a:endParaRPr lang="en-US" sz="1400" b="1" kern="1200" dirty="0">
                        <a:solidFill>
                          <a:schemeClr val="tx1">
                            <a:lumMod val="85000"/>
                            <a:lumOff val="15000"/>
                          </a:schemeClr>
                        </a:solidFill>
                        <a:effectLst/>
                        <a:latin typeface="+mn-lt"/>
                        <a:ea typeface="Times New Roman"/>
                        <a:cs typeface="+mn-cs"/>
                      </a:endParaRPr>
                    </a:p>
                  </a:txBody>
                  <a:tcPr marL="8889" marR="77466" marT="88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dirty="0" smtClean="0">
                          <a:solidFill>
                            <a:srgbClr val="000000"/>
                          </a:solidFill>
                          <a:effectLst/>
                          <a:latin typeface="+mn-lt"/>
                          <a:ea typeface="+mn-ea"/>
                          <a:cs typeface="+mn-cs"/>
                        </a:rPr>
                        <a:t>42%</a:t>
                      </a:r>
                      <a:endParaRPr lang="en-ZA" sz="1200" b="1" i="0" u="none" strike="noStrike" kern="120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indent="0" algn="ctr" defTabSz="457200" rtl="0" eaLnBrk="1" fontAlgn="b" latinLnBrk="0" hangingPunct="1">
                        <a:lnSpc>
                          <a:spcPct val="150000"/>
                        </a:lnSpc>
                        <a:buFont typeface="+mj-lt"/>
                        <a:buNone/>
                      </a:pPr>
                      <a:r>
                        <a:rPr lang="en-ZA" sz="1200" b="1" i="0" u="none" strike="noStrike" kern="1200" dirty="0" smtClean="0">
                          <a:solidFill>
                            <a:srgbClr val="000000"/>
                          </a:solidFill>
                          <a:effectLst/>
                          <a:latin typeface="+mn-lt"/>
                          <a:ea typeface="+mn-ea"/>
                          <a:cs typeface="+mn-cs"/>
                        </a:rPr>
                        <a:t>12</a:t>
                      </a:r>
                      <a:endParaRPr lang="en-ZA" sz="1200" b="1" i="0" u="none" strike="noStrike" kern="120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dirty="0" smtClean="0">
                          <a:solidFill>
                            <a:srgbClr val="000000"/>
                          </a:solidFill>
                          <a:effectLst/>
                          <a:latin typeface="+mn-lt"/>
                          <a:ea typeface="+mn-ea"/>
                          <a:cs typeface="+mn-cs"/>
                        </a:rPr>
                        <a:t>7</a:t>
                      </a:r>
                      <a:endParaRPr lang="en-ZA" sz="1200" b="1" i="0" u="none" strike="noStrike" kern="120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dirty="0" smtClean="0">
                          <a:solidFill>
                            <a:srgbClr val="000000"/>
                          </a:solidFill>
                          <a:effectLst/>
                          <a:latin typeface="+mn-lt"/>
                          <a:ea typeface="+mn-ea"/>
                          <a:cs typeface="+mn-cs"/>
                        </a:rPr>
                        <a:t>58%</a:t>
                      </a:r>
                      <a:endParaRPr lang="en-ZA" sz="1200" b="1" i="0" u="none" strike="noStrike" kern="120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dirty="0" smtClean="0">
                          <a:solidFill>
                            <a:srgbClr val="000000"/>
                          </a:solidFill>
                          <a:effectLst/>
                          <a:latin typeface="+mn-lt"/>
                          <a:ea typeface="+mn-ea"/>
                          <a:cs typeface="+mn-cs"/>
                        </a:rPr>
                        <a:t>12</a:t>
                      </a:r>
                      <a:endParaRPr lang="en-ZA" sz="1200" b="1" i="0" u="none" strike="noStrike" kern="120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dirty="0" smtClean="0">
                          <a:solidFill>
                            <a:srgbClr val="000000"/>
                          </a:solidFill>
                          <a:effectLst/>
                          <a:latin typeface="+mn-lt"/>
                          <a:ea typeface="+mn-ea"/>
                          <a:cs typeface="+mn-cs"/>
                        </a:rPr>
                        <a:t>7</a:t>
                      </a:r>
                      <a:endParaRPr lang="en-ZA" sz="1200" b="1" i="0" u="none" strike="noStrike" kern="120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dirty="0" smtClean="0">
                          <a:solidFill>
                            <a:srgbClr val="000000"/>
                          </a:solidFill>
                          <a:effectLst/>
                          <a:latin typeface="+mn-lt"/>
                          <a:ea typeface="+mn-ea"/>
                          <a:cs typeface="+mn-cs"/>
                        </a:rPr>
                        <a:t>58%</a:t>
                      </a:r>
                      <a:endParaRPr lang="en-ZA" sz="1200" b="1" i="0" u="none" strike="noStrike" kern="120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dirty="0" smtClean="0">
                          <a:solidFill>
                            <a:srgbClr val="000000"/>
                          </a:solidFill>
                          <a:effectLst/>
                          <a:latin typeface="+mn-lt"/>
                          <a:ea typeface="+mn-ea"/>
                          <a:cs typeface="+mn-cs"/>
                        </a:rPr>
                        <a:t>12</a:t>
                      </a:r>
                      <a:endParaRPr lang="en-ZA" sz="1200" b="1" i="0" u="none" strike="noStrike" kern="120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dirty="0" smtClean="0">
                          <a:solidFill>
                            <a:srgbClr val="000000"/>
                          </a:solidFill>
                          <a:effectLst/>
                          <a:latin typeface="+mn-lt"/>
                          <a:ea typeface="+mn-ea"/>
                          <a:cs typeface="+mn-cs"/>
                        </a:rPr>
                        <a:t>7</a:t>
                      </a:r>
                      <a:endParaRPr lang="en-ZA" sz="1200" b="1" i="0" u="none" strike="noStrike" kern="120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dirty="0" smtClean="0">
                          <a:solidFill>
                            <a:srgbClr val="000000"/>
                          </a:solidFill>
                          <a:effectLst/>
                          <a:latin typeface="+mn-lt"/>
                          <a:ea typeface="+mn-ea"/>
                          <a:cs typeface="+mn-cs"/>
                        </a:rPr>
                        <a:t>58%</a:t>
                      </a:r>
                      <a:endParaRPr lang="en-ZA" sz="1200" b="1" i="0" u="none" strike="noStrike" kern="120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6"/>
                  </a:ext>
                </a:extLst>
              </a:tr>
            </a:tbl>
          </a:graphicData>
        </a:graphic>
      </p:graphicFrame>
      <p:sp>
        <p:nvSpPr>
          <p:cNvPr id="31748" name="Slide Number Placeholder 3"/>
          <p:cNvSpPr>
            <a:spLocks noGrp="1"/>
          </p:cNvSpPr>
          <p:nvPr>
            <p:ph type="sldNum" sz="quarter" idx="12"/>
          </p:nvPr>
        </p:nvSpPr>
        <p:spPr bwMode="auto">
          <a:xfrm>
            <a:off x="7010400" y="65389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C5A53EE-BDCA-4DEE-B5B1-FE1532FCE5B4}" type="slidenum">
              <a:rPr lang="en-US" altLang="en-US" smtClean="0">
                <a:solidFill>
                  <a:srgbClr val="898989"/>
                </a:solidFill>
                <a:latin typeface="Calibri" pitchFamily="34" charset="0"/>
              </a:rPr>
              <a:pPr eaLnBrk="1" hangingPunct="1"/>
              <a:t>22</a:t>
            </a:fld>
            <a:endParaRPr lang="en-US" altLang="en-US" smtClean="0">
              <a:solidFill>
                <a:srgbClr val="898989"/>
              </a:solidFill>
              <a:latin typeface="Calibri" pitchFamily="34" charset="0"/>
            </a:endParaRPr>
          </a:p>
        </p:txBody>
      </p:sp>
      <p:sp>
        <p:nvSpPr>
          <p:cNvPr id="5" name="TextBox 4"/>
          <p:cNvSpPr txBox="1"/>
          <p:nvPr/>
        </p:nvSpPr>
        <p:spPr>
          <a:xfrm>
            <a:off x="8490300" y="280374"/>
            <a:ext cx="432048" cy="369332"/>
          </a:xfrm>
          <a:prstGeom prst="rect">
            <a:avLst/>
          </a:prstGeom>
          <a:noFill/>
        </p:spPr>
        <p:txBody>
          <a:bodyPr wrap="square" rtlCol="0">
            <a:spAutoFit/>
          </a:bodyPr>
          <a:lstStyle/>
          <a:p>
            <a:r>
              <a:rPr lang="en-ZA" dirty="0" smtClean="0">
                <a:solidFill>
                  <a:prstClr val="black"/>
                </a:solidFill>
              </a:rPr>
              <a:t>22</a:t>
            </a:r>
            <a:endParaRPr lang="en-ZA" dirty="0">
              <a:solidFill>
                <a:prstClr val="black"/>
              </a:solidFill>
            </a:endParaRPr>
          </a:p>
        </p:txBody>
      </p:sp>
    </p:spTree>
    <p:extLst>
      <p:ext uri="{BB962C8B-B14F-4D97-AF65-F5344CB8AC3E}">
        <p14:creationId xmlns:p14="http://schemas.microsoft.com/office/powerpoint/2010/main" xmlns="" val="13442751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1800" b="1" dirty="0">
                <a:solidFill>
                  <a:srgbClr val="000000"/>
                </a:solidFill>
              </a:rPr>
              <a:t>COMPARATIVE ANALYSIS OF 2017/18  PERFORMANCE PER QUARTER</a:t>
            </a:r>
            <a:br>
              <a:rPr lang="en-ZA" sz="1800" b="1" dirty="0">
                <a:solidFill>
                  <a:srgbClr val="000000"/>
                </a:solidFill>
              </a:rPr>
            </a:br>
            <a:endParaRPr lang="en-ZA" sz="1800" b="1" dirty="0">
              <a:solidFill>
                <a:srgbClr val="000000"/>
              </a:solidFill>
            </a:endParaRPr>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23</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283345827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23</a:t>
            </a:r>
            <a:endParaRPr lang="en-ZA" sz="1200" dirty="0">
              <a:solidFill>
                <a:prstClr val="black"/>
              </a:solidFill>
            </a:endParaRPr>
          </a:p>
        </p:txBody>
      </p:sp>
    </p:spTree>
    <p:extLst>
      <p:ext uri="{BB962C8B-B14F-4D97-AF65-F5344CB8AC3E}">
        <p14:creationId xmlns:p14="http://schemas.microsoft.com/office/powerpoint/2010/main" xmlns="" val="33641382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372200" y="6237312"/>
            <a:ext cx="2133600" cy="365125"/>
          </a:xfrm>
        </p:spPr>
        <p:txBody>
          <a:bodyPr/>
          <a:lstStyle/>
          <a:p>
            <a:pPr>
              <a:defRPr/>
            </a:pPr>
            <a:fld id="{416AF1B2-E7A4-446A-84DC-90AA83BA6A19}" type="slidenum">
              <a:rPr lang="en-US" smtClean="0"/>
              <a:pPr>
                <a:defRPr/>
              </a:pPr>
              <a:t>24</a:t>
            </a:fld>
            <a:endParaRPr lang="en-US" dirty="0"/>
          </a:p>
        </p:txBody>
      </p:sp>
      <p:sp>
        <p:nvSpPr>
          <p:cNvPr id="5" name="Rectangle 3"/>
          <p:cNvSpPr>
            <a:spLocks noGrp="1" noChangeArrowheads="1"/>
          </p:cNvSpPr>
          <p:nvPr>
            <p:ph type="title"/>
          </p:nvPr>
        </p:nvSpPr>
        <p:spPr bwMode="auto">
          <a:xfrm>
            <a:off x="385192" y="332656"/>
            <a:ext cx="822960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r>
              <a:rPr lang="en-US" sz="2000" b="1" dirty="0" smtClean="0">
                <a:solidFill>
                  <a:srgbClr val="000000"/>
                </a:solidFill>
              </a:rPr>
              <a:t>UNEMPLOYMENT INSURANCE FUND</a:t>
            </a:r>
            <a:endParaRPr lang="en-US" sz="2000" b="1" dirty="0">
              <a:solidFill>
                <a:srgbClr val="000000"/>
              </a:solidFill>
              <a:latin typeface="+mn-lt"/>
            </a:endParaRPr>
          </a:p>
          <a:p>
            <a:pPr eaLnBrk="1" hangingPunct="1"/>
            <a:endParaRPr lang="en-ZA" sz="2400" b="1"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1527763835"/>
              </p:ext>
            </p:extLst>
          </p:nvPr>
        </p:nvGraphicFramePr>
        <p:xfrm>
          <a:off x="271832" y="1340768"/>
          <a:ext cx="8692656" cy="5163085"/>
        </p:xfrm>
        <a:graphic>
          <a:graphicData uri="http://schemas.openxmlformats.org/drawingml/2006/table">
            <a:tbl>
              <a:tblPr firstRow="1" firstCol="1" bandRow="1">
                <a:tableStyleId>{5C22544A-7EE6-4342-B048-85BDC9FD1C3A}</a:tableStyleId>
              </a:tblPr>
              <a:tblGrid>
                <a:gridCol w="1376337">
                  <a:extLst>
                    <a:ext uri="{9D8B030D-6E8A-4147-A177-3AD203B41FA5}">
                      <a16:colId xmlns:a16="http://schemas.microsoft.com/office/drawing/2014/main" xmlns="" val="20000"/>
                    </a:ext>
                  </a:extLst>
                </a:gridCol>
                <a:gridCol w="1159021">
                  <a:extLst>
                    <a:ext uri="{9D8B030D-6E8A-4147-A177-3AD203B41FA5}">
                      <a16:colId xmlns:a16="http://schemas.microsoft.com/office/drawing/2014/main" xmlns="" val="20001"/>
                    </a:ext>
                  </a:extLst>
                </a:gridCol>
                <a:gridCol w="1159022">
                  <a:extLst>
                    <a:ext uri="{9D8B030D-6E8A-4147-A177-3AD203B41FA5}">
                      <a16:colId xmlns:a16="http://schemas.microsoft.com/office/drawing/2014/main" xmlns="" val="20002"/>
                    </a:ext>
                  </a:extLst>
                </a:gridCol>
                <a:gridCol w="1596165">
                  <a:extLst>
                    <a:ext uri="{9D8B030D-6E8A-4147-A177-3AD203B41FA5}">
                      <a16:colId xmlns:a16="http://schemas.microsoft.com/office/drawing/2014/main" xmlns="" val="20003"/>
                    </a:ext>
                  </a:extLst>
                </a:gridCol>
                <a:gridCol w="2033959">
                  <a:extLst>
                    <a:ext uri="{9D8B030D-6E8A-4147-A177-3AD203B41FA5}">
                      <a16:colId xmlns:a16="http://schemas.microsoft.com/office/drawing/2014/main" xmlns="" val="20004"/>
                    </a:ext>
                  </a:extLst>
                </a:gridCol>
                <a:gridCol w="1368152">
                  <a:extLst>
                    <a:ext uri="{9D8B030D-6E8A-4147-A177-3AD203B41FA5}">
                      <a16:colId xmlns:a16="http://schemas.microsoft.com/office/drawing/2014/main" xmlns="" val="20005"/>
                    </a:ext>
                  </a:extLst>
                </a:gridCol>
              </a:tblGrid>
              <a:tr h="293971">
                <a:tc gridSpan="6">
                  <a:txBody>
                    <a:bodyPr/>
                    <a:lstStyle/>
                    <a:p>
                      <a:pPr>
                        <a:lnSpc>
                          <a:spcPct val="115000"/>
                        </a:lnSpc>
                        <a:spcAft>
                          <a:spcPts val="0"/>
                        </a:spcAft>
                      </a:pPr>
                      <a:r>
                        <a:rPr lang="en-ZA" sz="1400" dirty="0" smtClean="0">
                          <a:effectLst/>
                          <a:latin typeface="+mn-lt"/>
                        </a:rPr>
                        <a:t>PROGRAMME 1: ADMINISTRATION </a:t>
                      </a:r>
                      <a:endParaRPr lang="en-ZA" sz="1400" dirty="0">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nSpc>
                          <a:spcPct val="115000"/>
                        </a:lnSpc>
                        <a:spcAft>
                          <a:spcPts val="0"/>
                        </a:spcAft>
                      </a:pPr>
                      <a:endParaRPr lang="en-ZA" sz="1400" dirty="0">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0"/>
                  </a:ext>
                </a:extLst>
              </a:tr>
              <a:tr h="293971">
                <a:tc gridSpan="6">
                  <a:txBody>
                    <a:bodyPr/>
                    <a:lstStyle/>
                    <a:p>
                      <a:pPr>
                        <a:lnSpc>
                          <a:spcPct val="115000"/>
                        </a:lnSpc>
                        <a:spcAft>
                          <a:spcPts val="0"/>
                        </a:spcAft>
                      </a:pPr>
                      <a:r>
                        <a:rPr lang="en-US" sz="1400" dirty="0" smtClean="0">
                          <a:effectLst/>
                          <a:latin typeface="+mn-lt"/>
                        </a:rPr>
                        <a:t>STRATEGIC OBJECTIVE 1: IMPROVE FINANCIAL</a:t>
                      </a:r>
                      <a:r>
                        <a:rPr lang="en-US" sz="1400" baseline="0" dirty="0" smtClean="0">
                          <a:effectLst/>
                          <a:latin typeface="+mn-lt"/>
                        </a:rPr>
                        <a:t> MANAGEMENT</a:t>
                      </a:r>
                      <a:endParaRPr lang="en-ZA" sz="1400" dirty="0">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nSpc>
                          <a:spcPct val="115000"/>
                        </a:lnSpc>
                        <a:spcAft>
                          <a:spcPts val="0"/>
                        </a:spcAft>
                      </a:pPr>
                      <a:endParaRPr lang="en-ZA" sz="1400" dirty="0">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1"/>
                  </a:ext>
                </a:extLst>
              </a:tr>
              <a:tr h="1010713">
                <a:tc>
                  <a:txBody>
                    <a:bodyPr/>
                    <a:lstStyle/>
                    <a:p>
                      <a:pPr>
                        <a:lnSpc>
                          <a:spcPct val="115000"/>
                        </a:lnSpc>
                        <a:spcAft>
                          <a:spcPts val="0"/>
                        </a:spcAft>
                      </a:pPr>
                      <a:r>
                        <a:rPr lang="en-US" sz="1400" kern="1200" dirty="0">
                          <a:solidFill>
                            <a:schemeClr val="bg1"/>
                          </a:solidFill>
                          <a:effectLst>
                            <a:outerShdw blurRad="38100" dist="38100" dir="2700000" algn="tl">
                              <a:srgbClr val="000000">
                                <a:alpha val="43000"/>
                              </a:srgbClr>
                            </a:outerShdw>
                          </a:effectLst>
                          <a:latin typeface="+mn-lt"/>
                        </a:rPr>
                        <a:t>KEY PERFORMANCE INDICATORS</a:t>
                      </a:r>
                      <a:endParaRPr lang="en-ZA" sz="1400" dirty="0">
                        <a:solidFill>
                          <a:schemeClr val="bg1"/>
                        </a:solidFill>
                        <a:effectLst/>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ZA" sz="1400" b="1" dirty="0" smtClean="0">
                          <a:solidFill>
                            <a:schemeClr val="bg1"/>
                          </a:solidFill>
                          <a:effectLst>
                            <a:outerShdw blurRad="38100" dist="38100" dir="2700000" algn="tl">
                              <a:srgbClr val="000000">
                                <a:alpha val="43137"/>
                              </a:srgbClr>
                            </a:outerShdw>
                          </a:effectLst>
                          <a:latin typeface="+mn-lt"/>
                          <a:ea typeface="Times New Roman"/>
                          <a:cs typeface="Times New Roman"/>
                        </a:rPr>
                        <a:t>ANNUAL</a:t>
                      </a:r>
                      <a:r>
                        <a:rPr lang="en-ZA" sz="1400" b="1" baseline="0" dirty="0" smtClean="0">
                          <a:solidFill>
                            <a:schemeClr val="bg1"/>
                          </a:solidFill>
                          <a:effectLst>
                            <a:outerShdw blurRad="38100" dist="38100" dir="2700000" algn="tl">
                              <a:srgbClr val="000000">
                                <a:alpha val="43137"/>
                              </a:srgbClr>
                            </a:outerShdw>
                          </a:effectLst>
                          <a:latin typeface="+mn-lt"/>
                          <a:ea typeface="Times New Roman"/>
                          <a:cs typeface="Times New Roman"/>
                        </a:rPr>
                        <a:t> TARGETS</a:t>
                      </a:r>
                      <a:endParaRPr lang="en-ZA" sz="1400" b="1"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US" sz="1400" b="1" kern="1200" baseline="0" dirty="0" smtClean="0">
                          <a:solidFill>
                            <a:schemeClr val="bg1"/>
                          </a:solidFill>
                          <a:effectLst>
                            <a:outerShdw blurRad="38100" dist="38100" dir="2700000" algn="tl">
                              <a:srgbClr val="000000">
                                <a:alpha val="43137"/>
                              </a:srgbClr>
                            </a:outerShdw>
                          </a:effectLst>
                          <a:latin typeface="+mn-lt"/>
                          <a:ea typeface="+mn-ea"/>
                          <a:cs typeface="+mn-cs"/>
                        </a:rPr>
                        <a:t>4</a:t>
                      </a:r>
                      <a:r>
                        <a:rPr lang="en-US" sz="1400" b="1" kern="1200" baseline="30000" dirty="0" smtClean="0">
                          <a:solidFill>
                            <a:schemeClr val="bg1"/>
                          </a:solidFill>
                          <a:effectLst>
                            <a:outerShdw blurRad="38100" dist="38100" dir="2700000" algn="tl">
                              <a:srgbClr val="000000">
                                <a:alpha val="43137"/>
                              </a:srgbClr>
                            </a:outerShdw>
                          </a:effectLst>
                          <a:latin typeface="+mn-lt"/>
                          <a:ea typeface="+mn-ea"/>
                          <a:cs typeface="+mn-cs"/>
                        </a:rPr>
                        <a:t>TH</a:t>
                      </a:r>
                      <a:r>
                        <a:rPr lang="en-US" sz="1400" b="1" kern="1200" baseline="0" dirty="0" smtClean="0">
                          <a:solidFill>
                            <a:schemeClr val="bg1"/>
                          </a:solidFill>
                          <a:effectLst>
                            <a:outerShdw blurRad="38100" dist="38100" dir="2700000" algn="tl">
                              <a:srgbClr val="000000">
                                <a:alpha val="43137"/>
                              </a:srgbClr>
                            </a:outerShdw>
                          </a:effectLst>
                          <a:latin typeface="+mn-lt"/>
                          <a:ea typeface="+mn-ea"/>
                          <a:cs typeface="+mn-cs"/>
                        </a:rPr>
                        <a:t>  QUARTER TARGET</a:t>
                      </a:r>
                      <a:endParaRPr lang="en-ZA" sz="1400" b="1"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US" sz="1400" b="1" dirty="0" smtClean="0">
                          <a:solidFill>
                            <a:schemeClr val="bg1"/>
                          </a:solidFill>
                          <a:effectLst>
                            <a:outerShdw blurRad="38100" dist="38100" dir="2700000" algn="tl">
                              <a:srgbClr val="000000">
                                <a:alpha val="43137"/>
                              </a:srgbClr>
                            </a:outerShdw>
                          </a:effectLst>
                          <a:latin typeface="+mn-lt"/>
                        </a:rPr>
                        <a:t>PROGRESS</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US" sz="1400" b="1" dirty="0" smtClean="0">
                          <a:solidFill>
                            <a:schemeClr val="bg1"/>
                          </a:solidFill>
                          <a:effectLst>
                            <a:outerShdw blurRad="38100" dist="38100" dir="2700000" algn="tl">
                              <a:srgbClr val="000000">
                                <a:alpha val="43137"/>
                              </a:srgbClr>
                            </a:outerShdw>
                          </a:effectLst>
                          <a:latin typeface="+mn-lt"/>
                          <a:ea typeface="Calibri"/>
                          <a:cs typeface="Times New Roman"/>
                        </a:rPr>
                        <a:t>REASON FOR VARIANCE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ZA" sz="1400" b="1" dirty="0" smtClean="0">
                          <a:solidFill>
                            <a:schemeClr val="bg1"/>
                          </a:solidFill>
                          <a:effectLst>
                            <a:outerShdw blurRad="38100" dist="38100" dir="2700000" algn="tl">
                              <a:srgbClr val="000000">
                                <a:alpha val="43137"/>
                              </a:srgbClr>
                            </a:outerShdw>
                          </a:effectLst>
                          <a:latin typeface="+mn-lt"/>
                          <a:ea typeface="Calibri"/>
                          <a:cs typeface="Times New Roman"/>
                        </a:rPr>
                        <a:t>CORRECTIVE MEASURE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2"/>
                  </a:ext>
                </a:extLst>
              </a:tr>
              <a:tr h="705601">
                <a:tc>
                  <a:txBody>
                    <a:bodyPr/>
                    <a:lstStyle/>
                    <a:p>
                      <a:pPr>
                        <a:spcAft>
                          <a:spcPts val="0"/>
                        </a:spcAft>
                      </a:pPr>
                      <a:r>
                        <a:rPr lang="en-US" sz="1100" b="0" dirty="0">
                          <a:solidFill>
                            <a:schemeClr val="tx1"/>
                          </a:solidFill>
                          <a:effectLst/>
                          <a:latin typeface="Arial"/>
                          <a:ea typeface="Times New Roman"/>
                        </a:rPr>
                        <a:t>Percentage return on investment.</a:t>
                      </a:r>
                      <a:endParaRPr lang="en-ZA" sz="1100" b="0" dirty="0">
                        <a:solidFill>
                          <a:schemeClr val="tx1"/>
                        </a:solidFill>
                        <a:effectLst/>
                        <a:latin typeface="Times New Roman"/>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just">
                        <a:spcAft>
                          <a:spcPts val="0"/>
                        </a:spcAft>
                      </a:pPr>
                      <a:r>
                        <a:rPr lang="en-US" sz="1100" dirty="0">
                          <a:effectLst/>
                          <a:latin typeface="Arial"/>
                          <a:ea typeface="Times New Roman"/>
                        </a:rPr>
                        <a:t>CPI </a:t>
                      </a:r>
                      <a:r>
                        <a:rPr lang="en-US" sz="1100" dirty="0" smtClean="0">
                          <a:effectLst/>
                          <a:latin typeface="Arial"/>
                          <a:ea typeface="Times New Roman"/>
                        </a:rPr>
                        <a:t>by 31 March 2018.</a:t>
                      </a:r>
                      <a:endParaRPr lang="en-ZA" sz="1100" dirty="0">
                        <a:effectLst/>
                        <a:latin typeface="Times New Roman"/>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just">
                        <a:lnSpc>
                          <a:spcPct val="115000"/>
                        </a:lnSpc>
                        <a:spcAft>
                          <a:spcPts val="0"/>
                        </a:spcAft>
                      </a:pPr>
                      <a:r>
                        <a:rPr lang="en-US" sz="1100" dirty="0" smtClean="0">
                          <a:effectLst/>
                          <a:latin typeface="Arial"/>
                          <a:ea typeface="Times New Roman"/>
                          <a:cs typeface="Times New Roman"/>
                        </a:rPr>
                        <a:t>CPI</a:t>
                      </a:r>
                      <a:r>
                        <a:rPr lang="en-US" sz="1100" baseline="0" dirty="0" smtClean="0">
                          <a:effectLst/>
                          <a:latin typeface="Arial"/>
                          <a:ea typeface="Times New Roman"/>
                          <a:cs typeface="Times New Roman"/>
                        </a:rPr>
                        <a:t> by 31 March 2018.</a:t>
                      </a:r>
                      <a:endParaRPr lang="en-US" sz="1100" dirty="0" smtClean="0">
                        <a:effectLst/>
                        <a:latin typeface="Arial"/>
                        <a:ea typeface="Times New Roman"/>
                        <a:cs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marR="0" algn="l" rtl="0"/>
                      <a:r>
                        <a:rPr lang="en-ZA" sz="1100" b="1" i="0" u="none" strike="noStrike" baseline="0" dirty="0" smtClean="0">
                          <a:solidFill>
                            <a:srgbClr val="00B050"/>
                          </a:solidFill>
                          <a:latin typeface="Arial"/>
                        </a:rPr>
                        <a:t>Achieved.</a:t>
                      </a:r>
                    </a:p>
                    <a:p>
                      <a:pPr marR="0" algn="l" rtl="0"/>
                      <a:r>
                        <a:rPr lang="en-ZA" sz="1100" b="0" i="0" u="none" strike="noStrike" baseline="0" dirty="0" smtClean="0">
                          <a:latin typeface="Arial"/>
                        </a:rPr>
                        <a:t>12.36%</a:t>
                      </a:r>
                      <a:r>
                        <a:rPr lang="en-ZA" sz="1100" b="1" i="0" u="none" strike="noStrike" baseline="0" dirty="0" smtClean="0">
                          <a:latin typeface="Arial"/>
                        </a:rPr>
                        <a:t> </a:t>
                      </a:r>
                      <a:r>
                        <a:rPr lang="en-ZA" sz="1100" b="0" i="0" u="none" strike="noStrike" baseline="0" dirty="0" smtClean="0">
                          <a:latin typeface="Arial"/>
                        </a:rPr>
                        <a:t>return on investment achieved.</a:t>
                      </a:r>
                      <a:r>
                        <a:rPr lang="en-ZA" sz="1100" b="1" i="0" u="none" strike="noStrike" baseline="0" dirty="0" smtClean="0">
                          <a:latin typeface="Arial"/>
                        </a:rPr>
                        <a:t>	</a:t>
                      </a:r>
                      <a:endParaRPr lang="en-ZA" sz="1100" b="0" i="0" u="none" strike="noStrike" baseline="0" dirty="0" smtClean="0">
                        <a:latin typeface="Arial"/>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100" b="0" i="0" u="none" strike="noStrike" baseline="0" dirty="0" smtClean="0">
                          <a:latin typeface="Arial"/>
                        </a:rPr>
                        <a:t>The portfolio diversification, coupled with low inflation has contributed to the variance</a:t>
                      </a:r>
                      <a:r>
                        <a:rPr lang="en-ZA" sz="1400" b="0" i="0" u="none" strike="noStrike" baseline="0" dirty="0" smtClean="0">
                          <a:latin typeface="Arial"/>
                        </a:rPr>
                        <a:t>	</a:t>
                      </a:r>
                    </a:p>
                    <a:p>
                      <a:pPr marR="0" algn="l" rtl="0"/>
                      <a:endParaRPr lang="en-ZA" sz="1100" b="0" i="0" u="none" strike="noStrike" baseline="0" dirty="0" smtClean="0">
                        <a:latin typeface="Arial"/>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marL="0" algn="l" defTabSz="457200" rtl="0" eaLnBrk="1" latinLnBrk="0" hangingPunct="1">
                        <a:lnSpc>
                          <a:spcPct val="115000"/>
                        </a:lnSpc>
                        <a:spcAft>
                          <a:spcPts val="0"/>
                        </a:spcAft>
                      </a:pPr>
                      <a:endParaRPr lang="en-ZA" sz="1100" kern="1200" dirty="0">
                        <a:solidFill>
                          <a:schemeClr val="dk1"/>
                        </a:solidFill>
                        <a:effectLst/>
                        <a:latin typeface="Arial"/>
                        <a:ea typeface="Times New Roman"/>
                        <a:cs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r h="1388031">
                <a:tc>
                  <a:txBody>
                    <a:bodyPr/>
                    <a:lstStyle/>
                    <a:p>
                      <a:pPr>
                        <a:spcAft>
                          <a:spcPts val="0"/>
                        </a:spcAft>
                      </a:pPr>
                      <a:r>
                        <a:rPr lang="en-US" sz="1100" b="0" dirty="0">
                          <a:solidFill>
                            <a:schemeClr val="tx1"/>
                          </a:solidFill>
                          <a:effectLst/>
                          <a:latin typeface="Arial"/>
                          <a:ea typeface="Times New Roman"/>
                        </a:rPr>
                        <a:t>Administrative expenditure (excluding </a:t>
                      </a:r>
                      <a:r>
                        <a:rPr lang="en-US" sz="1100" b="0" dirty="0" err="1">
                          <a:solidFill>
                            <a:schemeClr val="tx1"/>
                          </a:solidFill>
                          <a:effectLst/>
                          <a:latin typeface="Arial"/>
                          <a:ea typeface="Times New Roman"/>
                        </a:rPr>
                        <a:t>capex</a:t>
                      </a:r>
                      <a:r>
                        <a:rPr lang="en-US" sz="1100" b="0" dirty="0">
                          <a:solidFill>
                            <a:schemeClr val="tx1"/>
                          </a:solidFill>
                          <a:effectLst/>
                          <a:latin typeface="Arial"/>
                          <a:ea typeface="Times New Roman"/>
                        </a:rPr>
                        <a:t>) as a percentage of revenue.</a:t>
                      </a:r>
                      <a:endParaRPr lang="en-ZA" sz="1100" b="0" dirty="0">
                        <a:solidFill>
                          <a:schemeClr val="tx1"/>
                        </a:solidFill>
                        <a:effectLst/>
                        <a:latin typeface="Times New Roman"/>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spcAft>
                          <a:spcPts val="0"/>
                        </a:spcAft>
                      </a:pPr>
                      <a:r>
                        <a:rPr lang="en-US" sz="1100" dirty="0">
                          <a:solidFill>
                            <a:srgbClr val="000000"/>
                          </a:solidFill>
                          <a:effectLst/>
                          <a:latin typeface="Arial"/>
                          <a:ea typeface="Times New Roman"/>
                        </a:rPr>
                        <a:t>Administrative expenditure  ≤ 15% by </a:t>
                      </a:r>
                      <a:r>
                        <a:rPr lang="en-US" sz="1100" dirty="0" smtClean="0">
                          <a:solidFill>
                            <a:srgbClr val="000000"/>
                          </a:solidFill>
                          <a:effectLst/>
                          <a:latin typeface="Arial"/>
                          <a:ea typeface="Times New Roman"/>
                        </a:rPr>
                        <a:t>31 March 2018.</a:t>
                      </a:r>
                      <a:endParaRPr lang="en-ZA" sz="1100" dirty="0">
                        <a:effectLst/>
                        <a:latin typeface="Times New Roman"/>
                        <a:ea typeface="Times New Roman"/>
                      </a:endParaRPr>
                    </a:p>
                    <a:p>
                      <a:pPr>
                        <a:spcAft>
                          <a:spcPts val="0"/>
                        </a:spcAft>
                      </a:pPr>
                      <a:r>
                        <a:rPr lang="en-US" sz="1100" dirty="0">
                          <a:solidFill>
                            <a:srgbClr val="000000"/>
                          </a:solidFill>
                          <a:effectLst/>
                          <a:latin typeface="Arial"/>
                          <a:ea typeface="Times New Roman"/>
                        </a:rPr>
                        <a:t> </a:t>
                      </a:r>
                      <a:endParaRPr lang="en-ZA" sz="1100" dirty="0">
                        <a:effectLst/>
                        <a:latin typeface="Times New Roman"/>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just">
                        <a:spcAft>
                          <a:spcPts val="0"/>
                        </a:spcAft>
                      </a:pPr>
                      <a:r>
                        <a:rPr lang="en-US" sz="1100" dirty="0" smtClean="0">
                          <a:solidFill>
                            <a:srgbClr val="000000"/>
                          </a:solidFill>
                          <a:effectLst/>
                          <a:latin typeface="Arial"/>
                          <a:ea typeface="Times New Roman"/>
                        </a:rPr>
                        <a:t>Administrative expenditure  ≤ 15% by 31 March 2018.</a:t>
                      </a:r>
                      <a:endParaRPr lang="en-ZA" sz="1100" dirty="0" smtClean="0">
                        <a:effectLst/>
                        <a:latin typeface="Times New Roman"/>
                        <a:ea typeface="Times New Roman"/>
                      </a:endParaRPr>
                    </a:p>
                    <a:p>
                      <a:pPr>
                        <a:spcAft>
                          <a:spcPts val="0"/>
                        </a:spcAft>
                      </a:pPr>
                      <a:r>
                        <a:rPr lang="en-US" sz="1100" dirty="0" smtClean="0">
                          <a:solidFill>
                            <a:srgbClr val="000000"/>
                          </a:solidFill>
                          <a:effectLst/>
                          <a:latin typeface="Arial"/>
                          <a:ea typeface="Times New Roman"/>
                        </a:rPr>
                        <a:t> </a:t>
                      </a:r>
                      <a:endParaRPr lang="en-ZA" sz="1100" dirty="0" smtClean="0">
                        <a:effectLst/>
                        <a:latin typeface="Times New Roman"/>
                        <a:ea typeface="Times New Roman"/>
                      </a:endParaRPr>
                    </a:p>
                    <a:p>
                      <a:pPr>
                        <a:lnSpc>
                          <a:spcPct val="115000"/>
                        </a:lnSpc>
                        <a:spcAft>
                          <a:spcPts val="0"/>
                        </a:spcAft>
                      </a:pPr>
                      <a:endParaRPr lang="en-ZA" sz="1100" dirty="0">
                        <a:effectLst/>
                        <a:latin typeface="Calibri"/>
                        <a:ea typeface="Calibri"/>
                        <a:cs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nSpc>
                          <a:spcPct val="115000"/>
                        </a:lnSpc>
                        <a:spcAft>
                          <a:spcPts val="0"/>
                        </a:spcAft>
                      </a:pPr>
                      <a:r>
                        <a:rPr lang="en-US" sz="1100" b="1" dirty="0">
                          <a:solidFill>
                            <a:srgbClr val="FF0000"/>
                          </a:solidFill>
                          <a:effectLst/>
                          <a:latin typeface="Arial"/>
                          <a:ea typeface="Calibri"/>
                          <a:cs typeface="Times New Roman"/>
                        </a:rPr>
                        <a:t> </a:t>
                      </a:r>
                      <a:r>
                        <a:rPr lang="en-US" sz="1100" b="1" dirty="0">
                          <a:solidFill>
                            <a:srgbClr val="00B050"/>
                          </a:solidFill>
                          <a:effectLst/>
                          <a:latin typeface="Arial"/>
                          <a:ea typeface="Calibri"/>
                          <a:cs typeface="Times New Roman"/>
                        </a:rPr>
                        <a:t>Achieved</a:t>
                      </a:r>
                      <a:endParaRPr lang="en-ZA" sz="1100" dirty="0">
                        <a:effectLst/>
                        <a:latin typeface="Calibri"/>
                        <a:ea typeface="Calibri"/>
                        <a:cs typeface="Times New Roman"/>
                      </a:endParaRPr>
                    </a:p>
                    <a:p>
                      <a:pPr>
                        <a:lnSpc>
                          <a:spcPct val="115000"/>
                        </a:lnSpc>
                        <a:spcAft>
                          <a:spcPts val="0"/>
                        </a:spcAft>
                      </a:pPr>
                      <a:endParaRPr lang="en-ZA" sz="1100" dirty="0" smtClean="0">
                        <a:solidFill>
                          <a:srgbClr val="000000"/>
                        </a:solidFill>
                        <a:effectLst/>
                        <a:latin typeface="Arial"/>
                        <a:ea typeface="Times New Roman"/>
                      </a:endParaRPr>
                    </a:p>
                    <a:p>
                      <a:pPr algn="just">
                        <a:lnSpc>
                          <a:spcPct val="115000"/>
                        </a:lnSpc>
                        <a:spcAft>
                          <a:spcPts val="0"/>
                        </a:spcAft>
                      </a:pPr>
                      <a:r>
                        <a:rPr lang="en-ZA" sz="1100" smtClean="0">
                          <a:solidFill>
                            <a:srgbClr val="000000"/>
                          </a:solidFill>
                          <a:effectLst/>
                          <a:latin typeface="Arial"/>
                          <a:ea typeface="Times New Roman"/>
                        </a:rPr>
                        <a:t>10% </a:t>
                      </a:r>
                      <a:r>
                        <a:rPr lang="en-ZA" sz="1100" dirty="0" smtClean="0">
                          <a:solidFill>
                            <a:srgbClr val="000000"/>
                          </a:solidFill>
                          <a:effectLst/>
                          <a:latin typeface="Arial"/>
                          <a:ea typeface="Times New Roman"/>
                        </a:rPr>
                        <a:t>administrative expenditure as a percentage of  revenue</a:t>
                      </a:r>
                      <a:r>
                        <a:rPr lang="en-ZA" sz="1100" baseline="0" dirty="0" smtClean="0">
                          <a:solidFill>
                            <a:srgbClr val="000000"/>
                          </a:solidFill>
                          <a:effectLst/>
                          <a:latin typeface="Arial"/>
                          <a:ea typeface="Times New Roman"/>
                        </a:rPr>
                        <a:t> as at 31 March 2018.</a:t>
                      </a:r>
                      <a:endParaRPr lang="en-ZA" sz="1100" dirty="0">
                        <a:effectLst/>
                        <a:latin typeface="Calibri"/>
                        <a:ea typeface="Calibri"/>
                        <a:cs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just">
                        <a:lnSpc>
                          <a:spcPct val="115000"/>
                        </a:lnSpc>
                        <a:spcAft>
                          <a:spcPts val="1000"/>
                        </a:spcAft>
                      </a:pPr>
                      <a:r>
                        <a:rPr lang="en-ZA" sz="1100" dirty="0" smtClean="0">
                          <a:solidFill>
                            <a:srgbClr val="000000"/>
                          </a:solidFill>
                          <a:effectLst/>
                          <a:latin typeface="Arial"/>
                          <a:ea typeface="Times New Roman"/>
                        </a:rPr>
                        <a:t>There is no variance for this target. Actual achievement is 10% which complies with the target of less than 15% of revenue.</a:t>
                      </a:r>
                      <a:endParaRPr lang="en-ZA" sz="1100" dirty="0">
                        <a:effectLst/>
                        <a:latin typeface="Calibri"/>
                        <a:ea typeface="Calibri"/>
                        <a:cs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l">
                        <a:spcAft>
                          <a:spcPts val="0"/>
                        </a:spcAft>
                      </a:pPr>
                      <a:endParaRPr lang="en-ZA" sz="1100" dirty="0">
                        <a:effectLst/>
                        <a:latin typeface="Times New Roman"/>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xmlns="" val="10004"/>
                  </a:ext>
                </a:extLst>
              </a:tr>
              <a:tr h="1388031">
                <a:tc>
                  <a:txBody>
                    <a:bodyPr/>
                    <a:lstStyle/>
                    <a:p>
                      <a:pPr algn="l">
                        <a:spcAft>
                          <a:spcPts val="0"/>
                        </a:spcAft>
                      </a:pPr>
                      <a:r>
                        <a:rPr lang="en-ZA" sz="1100" b="0" kern="1200" dirty="0" smtClean="0">
                          <a:solidFill>
                            <a:schemeClr val="dk1"/>
                          </a:solidFill>
                          <a:effectLst/>
                          <a:latin typeface="Arial"/>
                          <a:ea typeface="Times New Roman"/>
                          <a:cs typeface="Arial"/>
                        </a:rPr>
                        <a:t>Percentage of total mandated social responsible investment committed</a:t>
                      </a:r>
                      <a:endParaRPr lang="en-ZA" sz="1100" b="0" kern="1200" dirty="0">
                        <a:solidFill>
                          <a:schemeClr val="dk1"/>
                        </a:solidFill>
                        <a:effectLst/>
                        <a:latin typeface="Arial"/>
                        <a:ea typeface="Times New Roman"/>
                        <a:cs typeface="Arial"/>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l">
                        <a:spcAft>
                          <a:spcPts val="0"/>
                        </a:spcAft>
                      </a:pPr>
                      <a:r>
                        <a:rPr lang="en-US" sz="1100" dirty="0">
                          <a:effectLst/>
                          <a:latin typeface="Arial"/>
                          <a:ea typeface="Times New Roman"/>
                        </a:rPr>
                        <a:t>80% by </a:t>
                      </a:r>
                      <a:r>
                        <a:rPr lang="en-US" sz="1100" dirty="0" smtClean="0">
                          <a:effectLst/>
                          <a:latin typeface="Arial"/>
                          <a:ea typeface="Times New Roman"/>
                        </a:rPr>
                        <a:t>31 March 2018. </a:t>
                      </a:r>
                      <a:r>
                        <a:rPr lang="en-US" sz="1100" dirty="0">
                          <a:effectLst/>
                          <a:latin typeface="Arial"/>
                          <a:ea typeface="Times New Roman"/>
                        </a:rPr>
                        <a:t>(Total investment as at beginning of financial year).</a:t>
                      </a:r>
                      <a:endParaRPr lang="en-ZA" sz="1100" dirty="0">
                        <a:effectLst/>
                        <a:latin typeface="Times New Roman"/>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just">
                        <a:lnSpc>
                          <a:spcPct val="115000"/>
                        </a:lnSpc>
                        <a:spcAft>
                          <a:spcPts val="0"/>
                        </a:spcAft>
                      </a:pPr>
                      <a:r>
                        <a:rPr lang="en-US" sz="1100" dirty="0">
                          <a:effectLst/>
                          <a:latin typeface="Arial"/>
                          <a:ea typeface="Times New Roman"/>
                          <a:cs typeface="Times New Roman"/>
                        </a:rPr>
                        <a:t>8</a:t>
                      </a:r>
                      <a:r>
                        <a:rPr lang="en-US" sz="1100" dirty="0" smtClean="0">
                          <a:effectLst/>
                          <a:latin typeface="Arial"/>
                          <a:ea typeface="Times New Roman"/>
                          <a:cs typeface="Times New Roman"/>
                        </a:rPr>
                        <a:t>0</a:t>
                      </a:r>
                      <a:r>
                        <a:rPr lang="en-US" sz="1100" dirty="0">
                          <a:effectLst/>
                          <a:latin typeface="Arial"/>
                          <a:ea typeface="Times New Roman"/>
                          <a:cs typeface="Times New Roman"/>
                        </a:rPr>
                        <a:t>% by </a:t>
                      </a:r>
                      <a:r>
                        <a:rPr lang="en-US" sz="1100" dirty="0" smtClean="0">
                          <a:effectLst/>
                          <a:latin typeface="Arial"/>
                          <a:ea typeface="Times New Roman"/>
                          <a:cs typeface="Times New Roman"/>
                        </a:rPr>
                        <a:t>31 March 2018.</a:t>
                      </a:r>
                      <a:endParaRPr lang="en-ZA" sz="1100" dirty="0">
                        <a:effectLst/>
                        <a:latin typeface="Calibri"/>
                        <a:ea typeface="Calibri"/>
                        <a:cs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nSpc>
                          <a:spcPct val="115000"/>
                        </a:lnSpc>
                        <a:spcAft>
                          <a:spcPts val="1000"/>
                        </a:spcAft>
                      </a:pPr>
                      <a:r>
                        <a:rPr lang="en-ZA" sz="1100" b="1" dirty="0">
                          <a:solidFill>
                            <a:srgbClr val="00B050"/>
                          </a:solidFill>
                          <a:effectLst/>
                          <a:latin typeface="Arial"/>
                          <a:ea typeface="Calibri"/>
                          <a:cs typeface="Times New Roman"/>
                        </a:rPr>
                        <a:t>Achieved. </a:t>
                      </a:r>
                      <a:endParaRPr lang="en-ZA" sz="1100" dirty="0">
                        <a:effectLst/>
                        <a:latin typeface="Calibri"/>
                        <a:ea typeface="Calibri"/>
                        <a:cs typeface="Times New Roman"/>
                      </a:endParaRPr>
                    </a:p>
                    <a:p>
                      <a:pPr marL="0" marR="0" indent="0" algn="just" defTabSz="457200" rtl="0" eaLnBrk="1" fontAlgn="auto" latinLnBrk="0" hangingPunct="1">
                        <a:lnSpc>
                          <a:spcPct val="115000"/>
                        </a:lnSpc>
                        <a:spcBef>
                          <a:spcPts val="0"/>
                        </a:spcBef>
                        <a:spcAft>
                          <a:spcPts val="0"/>
                        </a:spcAft>
                        <a:buClrTx/>
                        <a:buSzTx/>
                        <a:buFontTx/>
                        <a:buNone/>
                        <a:tabLst/>
                        <a:defRPr/>
                      </a:pPr>
                      <a:r>
                        <a:rPr lang="en-ZA" sz="1100" dirty="0" smtClean="0">
                          <a:solidFill>
                            <a:srgbClr val="000000"/>
                          </a:solidFill>
                          <a:effectLst/>
                          <a:latin typeface="Arial"/>
                          <a:ea typeface="Times New Roman"/>
                        </a:rPr>
                        <a:t>91</a:t>
                      </a:r>
                      <a:r>
                        <a:rPr lang="en-ZA" sz="1100" kern="1200" dirty="0" smtClean="0">
                          <a:solidFill>
                            <a:schemeClr val="dk1"/>
                          </a:solidFill>
                          <a:effectLst/>
                          <a:latin typeface="Arial"/>
                          <a:ea typeface="Times New Roman"/>
                          <a:cs typeface="Times New Roman"/>
                        </a:rPr>
                        <a:t>% of total mandated social responsible investments committed  </a:t>
                      </a:r>
                      <a:r>
                        <a:rPr lang="en-US" sz="1100" kern="1200" dirty="0">
                          <a:solidFill>
                            <a:schemeClr val="dk1"/>
                          </a:solidFill>
                          <a:effectLst/>
                          <a:latin typeface="Arial"/>
                          <a:ea typeface="Times New Roman"/>
                          <a:cs typeface="Times New Roman"/>
                        </a:rPr>
                        <a:t> </a:t>
                      </a:r>
                      <a:r>
                        <a:rPr lang="en-US" sz="1100" kern="1200" dirty="0" smtClean="0">
                          <a:solidFill>
                            <a:schemeClr val="dk1"/>
                          </a:solidFill>
                          <a:effectLst/>
                          <a:latin typeface="Arial"/>
                          <a:ea typeface="Times New Roman"/>
                          <a:cs typeface="Times New Roman"/>
                        </a:rPr>
                        <a:t>as at 31 March 2018.</a:t>
                      </a:r>
                      <a:endParaRPr lang="en-ZA" sz="1100" kern="1200" dirty="0">
                        <a:solidFill>
                          <a:schemeClr val="dk1"/>
                        </a:solidFill>
                        <a:effectLst/>
                        <a:latin typeface="Arial"/>
                        <a:ea typeface="Times New Roman"/>
                        <a:cs typeface="Times New Roman"/>
                      </a:endParaRPr>
                    </a:p>
                    <a:p>
                      <a:pPr>
                        <a:lnSpc>
                          <a:spcPct val="115000"/>
                        </a:lnSpc>
                        <a:spcAft>
                          <a:spcPts val="0"/>
                        </a:spcAft>
                      </a:pPr>
                      <a:r>
                        <a:rPr lang="en-US" sz="1100" kern="1200" dirty="0">
                          <a:solidFill>
                            <a:schemeClr val="dk1"/>
                          </a:solidFill>
                          <a:effectLst/>
                          <a:latin typeface="Arial"/>
                          <a:ea typeface="Times New Roman"/>
                          <a:cs typeface="Times New Roman"/>
                        </a:rPr>
                        <a:t> </a:t>
                      </a:r>
                      <a:endParaRPr lang="en-ZA" sz="1100" kern="1200" dirty="0">
                        <a:solidFill>
                          <a:schemeClr val="dk1"/>
                        </a:solidFill>
                        <a:effectLst/>
                        <a:latin typeface="Arial"/>
                        <a:ea typeface="Times New Roman"/>
                        <a:cs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just">
                        <a:lnSpc>
                          <a:spcPct val="115000"/>
                        </a:lnSpc>
                        <a:spcAft>
                          <a:spcPts val="0"/>
                        </a:spcAft>
                      </a:pPr>
                      <a:r>
                        <a:rPr lang="en-ZA" sz="1100" dirty="0" smtClean="0">
                          <a:effectLst/>
                          <a:latin typeface="Arial"/>
                          <a:ea typeface="Times New Roman"/>
                        </a:rPr>
                        <a:t>The SRI Commitment Value increased by 25% in the current financial year.</a:t>
                      </a:r>
                      <a:endParaRPr lang="en-ZA" sz="1100" dirty="0">
                        <a:effectLst/>
                        <a:latin typeface="Calibri"/>
                        <a:ea typeface="Calibri"/>
                        <a:cs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l">
                        <a:spcAft>
                          <a:spcPts val="0"/>
                        </a:spcAft>
                      </a:pPr>
                      <a:endParaRPr lang="en-ZA" sz="1100" dirty="0">
                        <a:effectLst/>
                        <a:latin typeface="Times New Roman"/>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xmlns="" val="10005"/>
                  </a:ext>
                </a:extLst>
              </a:tr>
            </a:tbl>
          </a:graphicData>
        </a:graphic>
      </p:graphicFrame>
      <p:sp>
        <p:nvSpPr>
          <p:cNvPr id="9" name="TextBox 8"/>
          <p:cNvSpPr txBox="1"/>
          <p:nvPr/>
        </p:nvSpPr>
        <p:spPr>
          <a:xfrm>
            <a:off x="8489950" y="280988"/>
            <a:ext cx="431800" cy="369332"/>
          </a:xfrm>
          <a:prstGeom prst="rect">
            <a:avLst/>
          </a:prstGeom>
          <a:noFill/>
        </p:spPr>
        <p:txBody>
          <a:bodyPr>
            <a:spAutoFit/>
          </a:bodyPr>
          <a:lstStyle/>
          <a:p>
            <a:pPr>
              <a:defRPr/>
            </a:pPr>
            <a:r>
              <a:rPr lang="en-ZA" dirty="0" smtClean="0">
                <a:solidFill>
                  <a:prstClr val="black"/>
                </a:solidFill>
              </a:rPr>
              <a:t>24</a:t>
            </a:r>
            <a:endParaRPr lang="en-ZA" dirty="0">
              <a:solidFill>
                <a:prstClr val="black"/>
              </a:solidFill>
            </a:endParaRPr>
          </a:p>
        </p:txBody>
      </p:sp>
    </p:spTree>
    <p:extLst>
      <p:ext uri="{BB962C8B-B14F-4D97-AF65-F5344CB8AC3E}">
        <p14:creationId xmlns:p14="http://schemas.microsoft.com/office/powerpoint/2010/main" xmlns="" val="8223949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372200" y="6237312"/>
            <a:ext cx="2133600" cy="365125"/>
          </a:xfrm>
        </p:spPr>
        <p:txBody>
          <a:bodyPr/>
          <a:lstStyle/>
          <a:p>
            <a:pPr>
              <a:defRPr/>
            </a:pPr>
            <a:fld id="{416AF1B2-E7A4-446A-84DC-90AA83BA6A19}" type="slidenum">
              <a:rPr lang="en-US" smtClean="0"/>
              <a:pPr>
                <a:defRPr/>
              </a:pPr>
              <a:t>25</a:t>
            </a:fld>
            <a:endParaRPr lang="en-US" dirty="0"/>
          </a:p>
        </p:txBody>
      </p:sp>
      <p:sp>
        <p:nvSpPr>
          <p:cNvPr id="5" name="Rectangle 3"/>
          <p:cNvSpPr>
            <a:spLocks noGrp="1" noChangeArrowheads="1"/>
          </p:cNvSpPr>
          <p:nvPr>
            <p:ph type="title"/>
          </p:nvPr>
        </p:nvSpPr>
        <p:spPr bwMode="auto">
          <a:xfrm>
            <a:off x="395536" y="332656"/>
            <a:ext cx="82296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r>
              <a:rPr lang="en-US" sz="2000" b="1" dirty="0">
                <a:solidFill>
                  <a:srgbClr val="000000"/>
                </a:solidFill>
              </a:rPr>
              <a:t>	 UNEMPLOYMENT INSURANCE FUND</a:t>
            </a:r>
            <a:endParaRPr lang="en-ZA" sz="2400" b="1"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4249671710"/>
              </p:ext>
            </p:extLst>
          </p:nvPr>
        </p:nvGraphicFramePr>
        <p:xfrm>
          <a:off x="179512" y="1196752"/>
          <a:ext cx="8784977" cy="5455590"/>
        </p:xfrm>
        <a:graphic>
          <a:graphicData uri="http://schemas.openxmlformats.org/drawingml/2006/table">
            <a:tbl>
              <a:tblPr firstRow="1" firstCol="1" bandRow="1">
                <a:tableStyleId>{5C22544A-7EE6-4342-B048-85BDC9FD1C3A}</a:tableStyleId>
              </a:tblPr>
              <a:tblGrid>
                <a:gridCol w="1476467">
                  <a:extLst>
                    <a:ext uri="{9D8B030D-6E8A-4147-A177-3AD203B41FA5}">
                      <a16:colId xmlns:a16="http://schemas.microsoft.com/office/drawing/2014/main" xmlns="" val="20000"/>
                    </a:ext>
                  </a:extLst>
                </a:gridCol>
                <a:gridCol w="1181174">
                  <a:extLst>
                    <a:ext uri="{9D8B030D-6E8A-4147-A177-3AD203B41FA5}">
                      <a16:colId xmlns:a16="http://schemas.microsoft.com/office/drawing/2014/main" xmlns="" val="20001"/>
                    </a:ext>
                  </a:extLst>
                </a:gridCol>
                <a:gridCol w="1328820">
                  <a:extLst>
                    <a:ext uri="{9D8B030D-6E8A-4147-A177-3AD203B41FA5}">
                      <a16:colId xmlns:a16="http://schemas.microsoft.com/office/drawing/2014/main" xmlns="" val="20002"/>
                    </a:ext>
                  </a:extLst>
                </a:gridCol>
                <a:gridCol w="982091">
                  <a:extLst>
                    <a:ext uri="{9D8B030D-6E8A-4147-A177-3AD203B41FA5}">
                      <a16:colId xmlns:a16="http://schemas.microsoft.com/office/drawing/2014/main" xmlns="" val="20003"/>
                    </a:ext>
                  </a:extLst>
                </a:gridCol>
                <a:gridCol w="1656184">
                  <a:extLst>
                    <a:ext uri="{9D8B030D-6E8A-4147-A177-3AD203B41FA5}">
                      <a16:colId xmlns:a16="http://schemas.microsoft.com/office/drawing/2014/main" xmlns="" val="20004"/>
                    </a:ext>
                  </a:extLst>
                </a:gridCol>
                <a:gridCol w="2160241">
                  <a:extLst>
                    <a:ext uri="{9D8B030D-6E8A-4147-A177-3AD203B41FA5}">
                      <a16:colId xmlns:a16="http://schemas.microsoft.com/office/drawing/2014/main" xmlns="" val="20005"/>
                    </a:ext>
                  </a:extLst>
                </a:gridCol>
              </a:tblGrid>
              <a:tr h="219572">
                <a:tc gridSpan="6">
                  <a:txBody>
                    <a:bodyPr/>
                    <a:lstStyle/>
                    <a:p>
                      <a:pPr>
                        <a:lnSpc>
                          <a:spcPct val="115000"/>
                        </a:lnSpc>
                        <a:spcAft>
                          <a:spcPts val="0"/>
                        </a:spcAft>
                      </a:pPr>
                      <a:r>
                        <a:rPr lang="en-ZA" sz="1400" dirty="0" smtClean="0">
                          <a:effectLst/>
                          <a:latin typeface="+mn-lt"/>
                        </a:rPr>
                        <a:t>PROGRAMME 2: BUSINESS</a:t>
                      </a:r>
                      <a:r>
                        <a:rPr lang="en-ZA" sz="1400" baseline="0" dirty="0" smtClean="0">
                          <a:effectLst/>
                          <a:latin typeface="+mn-lt"/>
                        </a:rPr>
                        <a:t> OPERATIONS</a:t>
                      </a:r>
                      <a:endParaRPr lang="en-ZA" sz="1400" dirty="0">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nSpc>
                          <a:spcPct val="115000"/>
                        </a:lnSpc>
                        <a:spcAft>
                          <a:spcPts val="0"/>
                        </a:spcAft>
                      </a:pPr>
                      <a:endParaRPr lang="en-ZA" sz="1400" dirty="0">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0"/>
                  </a:ext>
                </a:extLst>
              </a:tr>
              <a:tr h="192751">
                <a:tc gridSpan="6">
                  <a:txBody>
                    <a:bodyPr/>
                    <a:lstStyle/>
                    <a:p>
                      <a:pPr marL="0" indent="0">
                        <a:spcAft>
                          <a:spcPts val="0"/>
                        </a:spcAft>
                        <a:buNone/>
                      </a:pPr>
                      <a:r>
                        <a:rPr lang="en-ZA" sz="1400" b="1" kern="1200" dirty="0" smtClean="0">
                          <a:solidFill>
                            <a:schemeClr val="lt1"/>
                          </a:solidFill>
                          <a:effectLst/>
                          <a:latin typeface="+mn-lt"/>
                          <a:ea typeface="+mn-ea"/>
                          <a:cs typeface="+mn-cs"/>
                        </a:rPr>
                        <a:t>STRATEGIC OBJECTIVE 2: IMPROVE</a:t>
                      </a:r>
                      <a:r>
                        <a:rPr lang="en-ZA" sz="1400" b="1" kern="1200" baseline="0" dirty="0" smtClean="0">
                          <a:solidFill>
                            <a:schemeClr val="lt1"/>
                          </a:solidFill>
                          <a:effectLst/>
                          <a:latin typeface="+mn-lt"/>
                          <a:ea typeface="+mn-ea"/>
                          <a:cs typeface="+mn-cs"/>
                        </a:rPr>
                        <a:t> SERVICE DELIVERY</a:t>
                      </a:r>
                      <a:endParaRPr lang="en-ZA" sz="1400" b="1" kern="1200" dirty="0" smtClean="0">
                        <a:solidFill>
                          <a:schemeClr val="lt1"/>
                        </a:solidFill>
                        <a:effectLst/>
                        <a:latin typeface="+mn-lt"/>
                        <a:ea typeface="+mn-ea"/>
                        <a:cs typeface="+mn-cs"/>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marL="0" indent="0">
                        <a:spcAft>
                          <a:spcPts val="0"/>
                        </a:spcAft>
                        <a:buNone/>
                      </a:pPr>
                      <a:endParaRPr lang="en-ZA" sz="1400" b="1" kern="1200" dirty="0" smtClean="0">
                        <a:solidFill>
                          <a:schemeClr val="lt1"/>
                        </a:solidFill>
                        <a:effectLst/>
                        <a:latin typeface="+mn-lt"/>
                        <a:ea typeface="+mn-ea"/>
                        <a:cs typeface="+mn-cs"/>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1"/>
                  </a:ext>
                </a:extLst>
              </a:tr>
              <a:tr h="477380">
                <a:tc>
                  <a:txBody>
                    <a:bodyPr/>
                    <a:lstStyle/>
                    <a:p>
                      <a:pPr>
                        <a:lnSpc>
                          <a:spcPct val="115000"/>
                        </a:lnSpc>
                        <a:spcAft>
                          <a:spcPts val="0"/>
                        </a:spcAft>
                      </a:pPr>
                      <a:r>
                        <a:rPr lang="en-US" sz="1100" kern="1200" dirty="0">
                          <a:solidFill>
                            <a:schemeClr val="bg1"/>
                          </a:solidFill>
                          <a:effectLst>
                            <a:outerShdw blurRad="38100" dist="38100" dir="2700000" algn="tl">
                              <a:srgbClr val="000000">
                                <a:alpha val="43000"/>
                              </a:srgbClr>
                            </a:outerShdw>
                          </a:effectLst>
                          <a:latin typeface="Arial Narrow" panose="020B0606020202030204" pitchFamily="34" charset="0"/>
                        </a:rPr>
                        <a:t>KEY PERFORMANCE INDICATORS</a:t>
                      </a:r>
                      <a:endParaRPr lang="en-ZA" sz="1100" dirty="0">
                        <a:solidFill>
                          <a:schemeClr val="bg1"/>
                        </a:solidFill>
                        <a:effectLst/>
                        <a:latin typeface="Arial Narrow" panose="020B0606020202030204" pitchFamily="34" charset="0"/>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ZA" sz="1100" b="1" dirty="0" smtClean="0">
                          <a:solidFill>
                            <a:schemeClr val="bg1"/>
                          </a:solidFill>
                          <a:effectLst>
                            <a:outerShdw blurRad="38100" dist="38100" dir="2700000" algn="tl">
                              <a:srgbClr val="000000">
                                <a:alpha val="43137"/>
                              </a:srgbClr>
                            </a:outerShdw>
                          </a:effectLst>
                          <a:latin typeface="Arial Narrow" panose="020B0606020202030204" pitchFamily="34" charset="0"/>
                          <a:ea typeface="Times New Roman"/>
                          <a:cs typeface="Times New Roman"/>
                        </a:rPr>
                        <a:t>ANNUAL</a:t>
                      </a:r>
                      <a:r>
                        <a:rPr lang="en-ZA" sz="1100" b="1" baseline="0" dirty="0" smtClean="0">
                          <a:solidFill>
                            <a:schemeClr val="bg1"/>
                          </a:solidFill>
                          <a:effectLst>
                            <a:outerShdw blurRad="38100" dist="38100" dir="2700000" algn="tl">
                              <a:srgbClr val="000000">
                                <a:alpha val="43137"/>
                              </a:srgbClr>
                            </a:outerShdw>
                          </a:effectLst>
                          <a:latin typeface="Arial Narrow" panose="020B0606020202030204" pitchFamily="34" charset="0"/>
                          <a:ea typeface="Times New Roman"/>
                          <a:cs typeface="Times New Roman"/>
                        </a:rPr>
                        <a:t> TARGETS</a:t>
                      </a:r>
                      <a:endParaRPr lang="en-ZA" sz="1100" b="1"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4</a:t>
                      </a:r>
                      <a:r>
                        <a:rPr kumimoji="0" lang="en-US" sz="1100" b="1" i="0" u="none" strike="noStrike" kern="1200" cap="none" spc="0" normalizeH="0" baseline="30000" noProof="0" dirty="0" smtClean="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th</a:t>
                      </a:r>
                      <a:r>
                        <a:rPr kumimoji="0" lang="en-US" sz="11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 QUARTER TARGET</a:t>
                      </a:r>
                      <a:endParaRPr kumimoji="0" lang="en-ZA"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US" sz="1100" b="1" dirty="0" smtClean="0">
                          <a:solidFill>
                            <a:schemeClr val="bg1"/>
                          </a:solidFill>
                          <a:effectLst>
                            <a:outerShdw blurRad="38100" dist="38100" dir="2700000" algn="tl">
                              <a:srgbClr val="000000">
                                <a:alpha val="43137"/>
                              </a:srgbClr>
                            </a:outerShdw>
                          </a:effectLst>
                          <a:latin typeface="Arial Narrow" panose="020B0606020202030204" pitchFamily="34" charset="0"/>
                        </a:rPr>
                        <a:t>PROGRESS</a:t>
                      </a:r>
                      <a:endParaRPr lang="en-ZA" sz="11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US" sz="1100" b="1" dirty="0" smtClean="0">
                          <a:solidFill>
                            <a:schemeClr val="bg1"/>
                          </a:solidFill>
                          <a:effectLst>
                            <a:outerShdw blurRad="38100" dist="38100" dir="2700000" algn="tl">
                              <a:srgbClr val="000000">
                                <a:alpha val="43137"/>
                              </a:srgbClr>
                            </a:outerShdw>
                          </a:effectLst>
                          <a:latin typeface="Arial Narrow" panose="020B0606020202030204" pitchFamily="34" charset="0"/>
                          <a:ea typeface="Calibri"/>
                          <a:cs typeface="Times New Roman"/>
                        </a:rPr>
                        <a:t>REASON FOR VARIANCE</a:t>
                      </a:r>
                      <a:endParaRPr lang="en-ZA" sz="11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ZA" sz="1100" b="1" dirty="0" smtClean="0">
                          <a:solidFill>
                            <a:schemeClr val="bg1"/>
                          </a:solidFill>
                          <a:effectLst>
                            <a:outerShdw blurRad="38100" dist="38100" dir="2700000" algn="tl">
                              <a:srgbClr val="000000">
                                <a:alpha val="43137"/>
                              </a:srgbClr>
                            </a:outerShdw>
                          </a:effectLst>
                          <a:latin typeface="Arial Narrow" panose="020B0606020202030204" pitchFamily="34" charset="0"/>
                          <a:ea typeface="Calibri"/>
                          <a:cs typeface="Times New Roman"/>
                        </a:rPr>
                        <a:t>CORRECTIVE MEASURE</a:t>
                      </a:r>
                      <a:endParaRPr lang="en-ZA" sz="11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2"/>
                  </a:ext>
                </a:extLst>
              </a:tr>
              <a:tr h="2765624">
                <a:tc>
                  <a:txBody>
                    <a:bodyPr/>
                    <a:lstStyle/>
                    <a:p>
                      <a:pPr algn="l">
                        <a:spcAft>
                          <a:spcPts val="0"/>
                        </a:spcAft>
                      </a:pPr>
                      <a:r>
                        <a:rPr lang="en-US" sz="1000" kern="1200" dirty="0" smtClean="0">
                          <a:solidFill>
                            <a:schemeClr val="dk1"/>
                          </a:solidFill>
                          <a:effectLst/>
                          <a:latin typeface="Arial"/>
                          <a:ea typeface="Times New Roman"/>
                          <a:cs typeface="Times New Roman"/>
                        </a:rPr>
                        <a:t>Percentage of valid claims (Unemployment) benefit) with complete information approved or rejected.</a:t>
                      </a:r>
                      <a:endParaRPr lang="en-ZA" sz="1000" kern="1200" dirty="0">
                        <a:solidFill>
                          <a:schemeClr val="dk1"/>
                        </a:solidFill>
                        <a:effectLst/>
                        <a:latin typeface="Arial"/>
                        <a:ea typeface="Times New Roman"/>
                        <a:cs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just">
                        <a:spcAft>
                          <a:spcPts val="0"/>
                        </a:spcAft>
                      </a:pPr>
                      <a:r>
                        <a:rPr lang="en-US" sz="1000" kern="1200" dirty="0" smtClean="0">
                          <a:solidFill>
                            <a:schemeClr val="dk1"/>
                          </a:solidFill>
                          <a:effectLst/>
                          <a:latin typeface="Arial"/>
                          <a:ea typeface="Times New Roman"/>
                          <a:cs typeface="Times New Roman"/>
                        </a:rPr>
                        <a:t>90% within 15 working days by 31 March 2018.</a:t>
                      </a:r>
                      <a:endParaRPr lang="en-ZA" sz="1000" kern="1200" dirty="0" smtClean="0">
                        <a:solidFill>
                          <a:schemeClr val="dk1"/>
                        </a:solidFill>
                        <a:effectLst/>
                        <a:latin typeface="Arial"/>
                        <a:ea typeface="Times New Roman"/>
                        <a:cs typeface="Times New Roman"/>
                      </a:endParaRPr>
                    </a:p>
                    <a:p>
                      <a:pPr>
                        <a:spcAft>
                          <a:spcPts val="0"/>
                        </a:spcAft>
                      </a:pPr>
                      <a:r>
                        <a:rPr lang="en-US" sz="1000" kern="1200" dirty="0" smtClean="0">
                          <a:solidFill>
                            <a:schemeClr val="dk1"/>
                          </a:solidFill>
                          <a:effectLst/>
                          <a:latin typeface="Arial"/>
                          <a:ea typeface="Times New Roman"/>
                          <a:cs typeface="Times New Roman"/>
                        </a:rPr>
                        <a:t> </a:t>
                      </a:r>
                      <a:endParaRPr lang="en-ZA" sz="1000" kern="1200" dirty="0">
                        <a:solidFill>
                          <a:schemeClr val="dk1"/>
                        </a:solidFill>
                        <a:effectLst/>
                        <a:latin typeface="Arial"/>
                        <a:ea typeface="Times New Roman"/>
                        <a:cs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just">
                        <a:lnSpc>
                          <a:spcPct val="115000"/>
                        </a:lnSpc>
                        <a:spcAft>
                          <a:spcPts val="0"/>
                        </a:spcAft>
                      </a:pPr>
                      <a:r>
                        <a:rPr lang="en-US" sz="1000" kern="1200" dirty="0">
                          <a:solidFill>
                            <a:schemeClr val="dk1"/>
                          </a:solidFill>
                          <a:effectLst/>
                          <a:latin typeface="Arial"/>
                          <a:ea typeface="Times New Roman"/>
                          <a:cs typeface="Times New Roman"/>
                        </a:rPr>
                        <a:t>90% within 15 working days by </a:t>
                      </a:r>
                      <a:r>
                        <a:rPr lang="en-US" sz="1000" kern="1200" dirty="0" smtClean="0">
                          <a:solidFill>
                            <a:schemeClr val="dk1"/>
                          </a:solidFill>
                          <a:effectLst/>
                          <a:latin typeface="Arial"/>
                          <a:ea typeface="Times New Roman"/>
                          <a:cs typeface="Times New Roman"/>
                        </a:rPr>
                        <a:t>31 March 2018.</a:t>
                      </a:r>
                      <a:endParaRPr lang="en-ZA" sz="1000" kern="1200" dirty="0">
                        <a:solidFill>
                          <a:schemeClr val="dk1"/>
                        </a:solidFill>
                        <a:effectLst/>
                        <a:latin typeface="Arial"/>
                        <a:ea typeface="Times New Roman"/>
                        <a:cs typeface="Times New Roman"/>
                      </a:endParaRPr>
                    </a:p>
                    <a:p>
                      <a:pPr>
                        <a:lnSpc>
                          <a:spcPct val="115000"/>
                        </a:lnSpc>
                        <a:spcAft>
                          <a:spcPts val="0"/>
                        </a:spcAft>
                      </a:pPr>
                      <a:r>
                        <a:rPr lang="en-US" sz="1000" kern="1200" dirty="0">
                          <a:solidFill>
                            <a:schemeClr val="dk1"/>
                          </a:solidFill>
                          <a:effectLst/>
                          <a:latin typeface="Arial"/>
                          <a:ea typeface="Times New Roman"/>
                          <a:cs typeface="Times New Roman"/>
                        </a:rPr>
                        <a:t> </a:t>
                      </a:r>
                      <a:endParaRPr lang="en-ZA" sz="1000" kern="1200" dirty="0">
                        <a:solidFill>
                          <a:schemeClr val="dk1"/>
                        </a:solidFill>
                        <a:effectLst/>
                        <a:latin typeface="Arial"/>
                        <a:ea typeface="Times New Roman"/>
                        <a:cs typeface="Times New Roman"/>
                      </a:endParaRPr>
                    </a:p>
                    <a:p>
                      <a:pPr>
                        <a:lnSpc>
                          <a:spcPct val="115000"/>
                        </a:lnSpc>
                        <a:spcAft>
                          <a:spcPts val="0"/>
                        </a:spcAft>
                      </a:pPr>
                      <a:r>
                        <a:rPr lang="en-US" sz="1000" kern="1200" dirty="0">
                          <a:solidFill>
                            <a:schemeClr val="dk1"/>
                          </a:solidFill>
                          <a:effectLst/>
                          <a:latin typeface="Arial"/>
                          <a:ea typeface="Times New Roman"/>
                          <a:cs typeface="Times New Roman"/>
                        </a:rPr>
                        <a:t> </a:t>
                      </a:r>
                      <a:endParaRPr lang="en-ZA" sz="1000" kern="1200" dirty="0">
                        <a:solidFill>
                          <a:schemeClr val="dk1"/>
                        </a:solidFill>
                        <a:effectLst/>
                        <a:latin typeface="Arial"/>
                        <a:ea typeface="Times New Roman"/>
                        <a:cs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nSpc>
                          <a:spcPct val="115000"/>
                        </a:lnSpc>
                        <a:spcAft>
                          <a:spcPts val="0"/>
                        </a:spcAft>
                      </a:pPr>
                      <a:r>
                        <a:rPr lang="en-US" sz="1000" b="1" kern="1200" dirty="0">
                          <a:solidFill>
                            <a:srgbClr val="FF0000"/>
                          </a:solidFill>
                          <a:effectLst/>
                          <a:latin typeface="Arial"/>
                          <a:ea typeface="Times New Roman"/>
                          <a:cs typeface="Times New Roman"/>
                        </a:rPr>
                        <a:t>Not Achieved</a:t>
                      </a:r>
                      <a:endParaRPr lang="en-ZA" sz="1000" b="1" kern="1200" dirty="0">
                        <a:solidFill>
                          <a:srgbClr val="FF0000"/>
                        </a:solidFill>
                        <a:effectLst/>
                        <a:latin typeface="Arial"/>
                        <a:ea typeface="Times New Roman"/>
                        <a:cs typeface="Times New Roman"/>
                      </a:endParaRPr>
                    </a:p>
                    <a:p>
                      <a:pPr>
                        <a:lnSpc>
                          <a:spcPct val="115000"/>
                        </a:lnSpc>
                        <a:spcAft>
                          <a:spcPts val="0"/>
                        </a:spcAft>
                      </a:pPr>
                      <a:r>
                        <a:rPr lang="en-US" sz="1000" kern="1200" dirty="0">
                          <a:solidFill>
                            <a:schemeClr val="dk1"/>
                          </a:solidFill>
                          <a:effectLst/>
                          <a:latin typeface="Arial"/>
                          <a:ea typeface="Times New Roman"/>
                          <a:cs typeface="Times New Roman"/>
                        </a:rPr>
                        <a:t> </a:t>
                      </a:r>
                      <a:endParaRPr lang="en-ZA" sz="1000" kern="1200" dirty="0">
                        <a:solidFill>
                          <a:schemeClr val="dk1"/>
                        </a:solidFill>
                        <a:effectLst/>
                        <a:latin typeface="Arial"/>
                        <a:ea typeface="Times New Roman"/>
                        <a:cs typeface="Times New Roman"/>
                      </a:endParaRPr>
                    </a:p>
                    <a:p>
                      <a:pPr algn="just">
                        <a:spcAft>
                          <a:spcPts val="0"/>
                        </a:spcAft>
                      </a:pPr>
                      <a:r>
                        <a:rPr lang="en-ZA" sz="1000" kern="1200" dirty="0" smtClean="0">
                          <a:solidFill>
                            <a:schemeClr val="dk1"/>
                          </a:solidFill>
                          <a:effectLst/>
                          <a:latin typeface="Arial"/>
                          <a:ea typeface="Times New Roman"/>
                          <a:cs typeface="Times New Roman"/>
                        </a:rPr>
                        <a:t>83% within 15 working days  as at</a:t>
                      </a:r>
                      <a:r>
                        <a:rPr lang="en-ZA" sz="1000" kern="1200" baseline="0" dirty="0" smtClean="0">
                          <a:solidFill>
                            <a:schemeClr val="dk1"/>
                          </a:solidFill>
                          <a:effectLst/>
                          <a:latin typeface="Arial"/>
                          <a:ea typeface="Times New Roman"/>
                          <a:cs typeface="Times New Roman"/>
                        </a:rPr>
                        <a:t> 31 March 2018.</a:t>
                      </a:r>
                      <a:endParaRPr lang="en-ZA" sz="1000" kern="1200" dirty="0">
                        <a:solidFill>
                          <a:schemeClr val="dk1"/>
                        </a:solidFill>
                        <a:effectLst/>
                        <a:latin typeface="Arial"/>
                        <a:ea typeface="Times New Roman"/>
                        <a:cs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Arial"/>
                          <a:ea typeface="Calibri"/>
                          <a:cs typeface="+mn-cs"/>
                        </a:rPr>
                        <a:t>Unintegrated operational systems which lead to duplication of processes do not support efficient operation.</a:t>
                      </a:r>
                    </a:p>
                    <a:p>
                      <a:pPr marL="0" marR="0" lvl="0" indent="0" algn="just" defTabSz="457200" rtl="0" eaLnBrk="1" fontAlgn="auto" latinLnBrk="0" hangingPunct="1">
                        <a:lnSpc>
                          <a:spcPct val="115000"/>
                        </a:lnSpc>
                        <a:spcBef>
                          <a:spcPts val="0"/>
                        </a:spcBef>
                        <a:spcAft>
                          <a:spcPts val="0"/>
                        </a:spcAft>
                        <a:buClrTx/>
                        <a:buSzTx/>
                        <a:buFontTx/>
                        <a:buNone/>
                        <a:tabLst/>
                        <a:defRPr/>
                      </a:pPr>
                      <a:endParaRPr kumimoji="0" lang="en-ZA" sz="1000" b="0" i="0" u="none" strike="noStrike" kern="1200" cap="none" spc="0" normalizeH="0" baseline="0" noProof="0" dirty="0" smtClean="0">
                        <a:ln>
                          <a:noFill/>
                        </a:ln>
                        <a:solidFill>
                          <a:prstClr val="black"/>
                        </a:solidFill>
                        <a:effectLst/>
                        <a:uLnTx/>
                        <a:uFillTx/>
                        <a:latin typeface="Arial"/>
                        <a:ea typeface="Calibri"/>
                        <a:cs typeface="+mn-cs"/>
                      </a:endParaRPr>
                    </a:p>
                    <a:p>
                      <a:pPr marL="0" marR="0" lvl="0" indent="0" algn="just" defTabSz="457200" rtl="0" eaLnBrk="1" fontAlgn="auto" latinLnBrk="0" hangingPunct="1">
                        <a:lnSpc>
                          <a:spcPct val="115000"/>
                        </a:lnSpc>
                        <a:spcBef>
                          <a:spcPts val="0"/>
                        </a:spcBef>
                        <a:spcAft>
                          <a:spcPts val="0"/>
                        </a:spcAft>
                        <a:buClrTx/>
                        <a:buSzTx/>
                        <a:buFontTx/>
                        <a:buNone/>
                        <a:tabLst/>
                        <a:defRPr/>
                      </a:pPr>
                      <a:endParaRPr kumimoji="0" lang="en-ZA" sz="1000" b="0" i="0" u="none" strike="noStrike" kern="1200" cap="none" spc="0" normalizeH="0" baseline="0" noProof="0" dirty="0" smtClean="0">
                        <a:ln>
                          <a:noFill/>
                        </a:ln>
                        <a:solidFill>
                          <a:prstClr val="black"/>
                        </a:solidFill>
                        <a:effectLst/>
                        <a:uLnTx/>
                        <a:uFillTx/>
                        <a:latin typeface="Arial"/>
                        <a:ea typeface="Calibri"/>
                        <a:cs typeface="+mn-cs"/>
                      </a:endParaRPr>
                    </a:p>
                    <a:p>
                      <a:pPr marL="0" marR="0" lvl="0" indent="0" algn="just" defTabSz="457200" rtl="0" eaLnBrk="1" fontAlgn="auto" latinLnBrk="0" hangingPunct="1">
                        <a:lnSpc>
                          <a:spcPct val="115000"/>
                        </a:lnSpc>
                        <a:spcBef>
                          <a:spcPts val="0"/>
                        </a:spcBef>
                        <a:spcAft>
                          <a:spcPts val="0"/>
                        </a:spcAft>
                        <a:buClrTx/>
                        <a:buSzTx/>
                        <a:buFontTx/>
                        <a:buNone/>
                        <a:tabLst/>
                        <a:defRPr/>
                      </a:pPr>
                      <a:endParaRPr kumimoji="0" lang="en-ZA" sz="1000" b="0" i="0" u="none" strike="noStrike" kern="1200" cap="none" spc="0" normalizeH="0" baseline="0" noProof="0" dirty="0" smtClean="0">
                        <a:ln>
                          <a:noFill/>
                        </a:ln>
                        <a:solidFill>
                          <a:prstClr val="black"/>
                        </a:solidFill>
                        <a:effectLst/>
                        <a:uLnTx/>
                        <a:uFillTx/>
                        <a:latin typeface="Arial"/>
                        <a:ea typeface="Calibri"/>
                        <a:cs typeface="+mn-cs"/>
                      </a:endParaRPr>
                    </a:p>
                    <a:p>
                      <a:pPr marL="0" marR="0" lvl="0" indent="0" algn="just" defTabSz="457200" rtl="0" eaLnBrk="1" fontAlgn="auto" latinLnBrk="0" hangingPunct="1">
                        <a:lnSpc>
                          <a:spcPct val="115000"/>
                        </a:lnSpc>
                        <a:spcBef>
                          <a:spcPts val="0"/>
                        </a:spcBef>
                        <a:spcAft>
                          <a:spcPts val="0"/>
                        </a:spcAft>
                        <a:buClrTx/>
                        <a:buSzTx/>
                        <a:buFontTx/>
                        <a:buNone/>
                        <a:tabLst/>
                        <a:defRPr/>
                      </a:pPr>
                      <a:endParaRPr kumimoji="0" lang="en-ZA" sz="1000" b="0" i="0" u="none" strike="noStrike" kern="1200" cap="none" spc="0" normalizeH="0" baseline="0" noProof="0" dirty="0" smtClean="0">
                        <a:ln>
                          <a:noFill/>
                        </a:ln>
                        <a:solidFill>
                          <a:prstClr val="black"/>
                        </a:solidFill>
                        <a:effectLst/>
                        <a:uLnTx/>
                        <a:uFillTx/>
                        <a:latin typeface="Arial"/>
                        <a:ea typeface="Calibri"/>
                        <a:cs typeface="+mn-cs"/>
                      </a:endParaRPr>
                    </a:p>
                    <a:p>
                      <a:pPr marL="0" marR="0" lvl="0" indent="0" algn="just" defTabSz="457200" rtl="0" eaLnBrk="1" fontAlgn="auto" latinLnBrk="0" hangingPunct="1">
                        <a:lnSpc>
                          <a:spcPct val="115000"/>
                        </a:lnSpc>
                        <a:spcBef>
                          <a:spcPts val="0"/>
                        </a:spcBef>
                        <a:spcAft>
                          <a:spcPts val="0"/>
                        </a:spcAft>
                        <a:buClrTx/>
                        <a:buSzTx/>
                        <a:buFontTx/>
                        <a:buNone/>
                        <a:tabLst/>
                        <a:defRPr/>
                      </a:pPr>
                      <a:endParaRPr kumimoji="0" lang="en-ZA" sz="1000" b="0" i="0" u="none" strike="noStrike" kern="1200" cap="none" spc="0" normalizeH="0" baseline="0" noProof="0" dirty="0" smtClean="0">
                        <a:ln>
                          <a:noFill/>
                        </a:ln>
                        <a:solidFill>
                          <a:prstClr val="black"/>
                        </a:solidFill>
                        <a:effectLst/>
                        <a:uLnTx/>
                        <a:uFillTx/>
                        <a:latin typeface="Arial"/>
                        <a:ea typeface="Calibri"/>
                        <a:cs typeface="+mn-cs"/>
                      </a:endParaRPr>
                    </a:p>
                    <a:p>
                      <a:pPr marL="0" marR="0" lvl="0" indent="0" algn="just" defTabSz="457200" rtl="0" eaLnBrk="1" fontAlgn="auto" latinLnBrk="0" hangingPunct="1">
                        <a:lnSpc>
                          <a:spcPct val="115000"/>
                        </a:lnSpc>
                        <a:spcBef>
                          <a:spcPts val="0"/>
                        </a:spcBef>
                        <a:spcAft>
                          <a:spcPts val="0"/>
                        </a:spcAft>
                        <a:buClrTx/>
                        <a:buSzTx/>
                        <a:buFontTx/>
                        <a:buNone/>
                        <a:tabLst/>
                        <a:defRPr/>
                      </a:pPr>
                      <a:endParaRPr kumimoji="0" lang="en-ZA" sz="1000" b="0" i="0" u="none" strike="noStrike" kern="1200" cap="none" spc="0" normalizeH="0" baseline="0" noProof="0" dirty="0" smtClean="0">
                        <a:ln>
                          <a:noFill/>
                        </a:ln>
                        <a:solidFill>
                          <a:prstClr val="black"/>
                        </a:solidFill>
                        <a:effectLst/>
                        <a:uLnTx/>
                        <a:uFillTx/>
                        <a:latin typeface="Arial"/>
                        <a:ea typeface="Calibri"/>
                        <a:cs typeface="+mn-cs"/>
                      </a:endParaRPr>
                    </a:p>
                    <a:p>
                      <a:pPr marL="0" marR="0" lvl="0" indent="0" algn="just" defTabSz="457200" rtl="0" eaLnBrk="1" fontAlgn="auto" latinLnBrk="0" hangingPunct="1">
                        <a:lnSpc>
                          <a:spcPct val="115000"/>
                        </a:lnSpc>
                        <a:spcBef>
                          <a:spcPts val="0"/>
                        </a:spcBef>
                        <a:spcAft>
                          <a:spcPts val="0"/>
                        </a:spcAft>
                        <a:buClrTx/>
                        <a:buSzTx/>
                        <a:buFontTx/>
                        <a:buNone/>
                        <a:tabLst/>
                        <a:defRPr/>
                      </a:pPr>
                      <a:endParaRPr kumimoji="0" lang="en-ZA" sz="1000" b="0" i="0" u="none" strike="noStrike" kern="1200" cap="none" spc="0" normalizeH="0" baseline="0" noProof="0" dirty="0" smtClean="0">
                        <a:ln>
                          <a:noFill/>
                        </a:ln>
                        <a:solidFill>
                          <a:prstClr val="black"/>
                        </a:solidFill>
                        <a:effectLst/>
                        <a:uLnTx/>
                        <a:uFillTx/>
                        <a:latin typeface="Arial"/>
                        <a:ea typeface="Calibri"/>
                        <a:cs typeface="+mn-cs"/>
                      </a:endParaRPr>
                    </a:p>
                    <a:p>
                      <a:pPr marL="0" marR="0" lvl="0" indent="0" algn="just" defTabSz="457200" rtl="0" eaLnBrk="1" fontAlgn="auto" latinLnBrk="0" hangingPunct="1">
                        <a:lnSpc>
                          <a:spcPct val="115000"/>
                        </a:lnSpc>
                        <a:spcBef>
                          <a:spcPts val="0"/>
                        </a:spcBef>
                        <a:spcAft>
                          <a:spcPts val="0"/>
                        </a:spcAft>
                        <a:buClrTx/>
                        <a:buSzTx/>
                        <a:buFontTx/>
                        <a:buNone/>
                        <a:tabLst/>
                        <a:defRPr/>
                      </a:pPr>
                      <a:endParaRPr kumimoji="0" lang="en-ZA" sz="1000" b="0" i="0" u="none" strike="noStrike" kern="1200" cap="none" spc="0" normalizeH="0" baseline="0" noProof="0" dirty="0" smtClean="0">
                        <a:ln>
                          <a:noFill/>
                        </a:ln>
                        <a:solidFill>
                          <a:prstClr val="black"/>
                        </a:solidFill>
                        <a:effectLst/>
                        <a:uLnTx/>
                        <a:uFillTx/>
                        <a:latin typeface="Arial"/>
                        <a:ea typeface="Calibri"/>
                        <a:cs typeface="+mn-cs"/>
                      </a:endParaRPr>
                    </a:p>
                    <a:p>
                      <a:pPr marL="0" marR="0" lvl="0" indent="0" algn="just" defTabSz="457200" rtl="0" eaLnBrk="1" fontAlgn="auto" latinLnBrk="0" hangingPunct="1">
                        <a:lnSpc>
                          <a:spcPct val="115000"/>
                        </a:lnSpc>
                        <a:spcBef>
                          <a:spcPts val="0"/>
                        </a:spcBef>
                        <a:spcAft>
                          <a:spcPts val="0"/>
                        </a:spcAft>
                        <a:buClrTx/>
                        <a:buSzTx/>
                        <a:buFontTx/>
                        <a:buNone/>
                        <a:tabLst/>
                        <a:defRPr/>
                      </a:pPr>
                      <a:endParaRPr kumimoji="0" lang="en-ZA" sz="1000" b="0" i="0" u="none" strike="noStrike" kern="1200" cap="none" spc="0" normalizeH="0" baseline="0" noProof="0" dirty="0" smtClean="0">
                        <a:ln>
                          <a:noFill/>
                        </a:ln>
                        <a:solidFill>
                          <a:prstClr val="black"/>
                        </a:solidFill>
                        <a:effectLst/>
                        <a:uLnTx/>
                        <a:uFillTx/>
                        <a:latin typeface="Arial"/>
                        <a:ea typeface="Calibri"/>
                        <a:cs typeface="+mn-cs"/>
                      </a:endParaRPr>
                    </a:p>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Arial"/>
                          <a:ea typeface="Times New Roman"/>
                          <a:cs typeface="Times New Roman"/>
                        </a:rPr>
                        <a:t>Inadequate monitoring of labour centres by the provincial office which results in labour centres sending applications for assessment at the processing offices after the turnaround times have expired.</a:t>
                      </a:r>
                      <a:endParaRPr kumimoji="0" lang="en-ZA" sz="14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algn="l" defTabSz="457200" rtl="0" eaLnBrk="1" latinLnBrk="0" hangingPunct="1">
                        <a:lnSpc>
                          <a:spcPct val="115000"/>
                        </a:lnSpc>
                        <a:spcAft>
                          <a:spcPts val="0"/>
                        </a:spcAft>
                      </a:pPr>
                      <a:endParaRPr lang="en-ZA" sz="1000" kern="1200" dirty="0">
                        <a:solidFill>
                          <a:schemeClr val="dk1"/>
                        </a:solidFill>
                        <a:effectLst/>
                        <a:latin typeface="Arial"/>
                        <a:ea typeface="Times New Roman"/>
                        <a:cs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Arial"/>
                          <a:ea typeface="Times New Roman"/>
                          <a:cs typeface="+mn-cs"/>
                        </a:rPr>
                        <a:t>Operations is currently reviewing the claims business process to and the new process is expected to be piloted in the new financial year (2018/19).</a:t>
                      </a:r>
                      <a:endParaRPr kumimoji="0" lang="en-ZA" sz="16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Arial"/>
                          <a:ea typeface="Times New Roman"/>
                          <a:cs typeface="Times New Roman"/>
                        </a:rPr>
                        <a:t>Together with the business process review, Operations have developed the integration requirements of VO and Siyaya and ICT is in the process of appointing the new service provider that will implement the integration of the two systems.</a:t>
                      </a:r>
                      <a:endParaRPr kumimoji="0" lang="en-ZA" sz="14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Arial"/>
                          <a:ea typeface="Times New Roman"/>
                          <a:cs typeface="Times New Roman"/>
                        </a:rPr>
                        <a:t>Provincial Support Unit will also visit labour centres to monitor the performance.</a:t>
                      </a:r>
                      <a:endParaRPr kumimoji="0" lang="en-ZA" sz="14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Arial"/>
                          <a:ea typeface="Times New Roman"/>
                          <a:cs typeface="Times New Roman"/>
                        </a:rPr>
                        <a:t>Operations has given the ICT Unit requirements  for the Business Intelligence tool / dashboard for development in the new financial year (2018/19) to enable monitoring of performance on a daily basis.</a:t>
                      </a:r>
                      <a:endParaRPr kumimoji="0" lang="en-ZA" sz="14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Arial"/>
                          <a:ea typeface="Times New Roman"/>
                          <a:cs typeface="Times New Roman"/>
                        </a:rPr>
                        <a:t>wing the claims business. </a:t>
                      </a:r>
                    </a:p>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Arial"/>
                          <a:ea typeface="Times New Roman"/>
                          <a:cs typeface="Times New Roman"/>
                        </a:rPr>
                        <a:t>System enhancement to allocate claims according to the different claims benefit types.</a:t>
                      </a:r>
                    </a:p>
                    <a:p>
                      <a:pPr marL="0" algn="l" defTabSz="457200" rtl="0" eaLnBrk="1" latinLnBrk="0" hangingPunct="1">
                        <a:spcAft>
                          <a:spcPts val="0"/>
                        </a:spcAft>
                      </a:pPr>
                      <a:endParaRPr lang="en-ZA" sz="1000" kern="1200" dirty="0">
                        <a:solidFill>
                          <a:schemeClr val="dk1"/>
                        </a:solidFill>
                        <a:effectLst/>
                        <a:latin typeface="Arial"/>
                        <a:ea typeface="Times New Roman"/>
                        <a:cs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bl>
          </a:graphicData>
        </a:graphic>
      </p:graphicFrame>
      <p:sp>
        <p:nvSpPr>
          <p:cNvPr id="9" name="TextBox 8"/>
          <p:cNvSpPr txBox="1"/>
          <p:nvPr/>
        </p:nvSpPr>
        <p:spPr>
          <a:xfrm>
            <a:off x="8489950" y="280988"/>
            <a:ext cx="431800" cy="369332"/>
          </a:xfrm>
          <a:prstGeom prst="rect">
            <a:avLst/>
          </a:prstGeom>
          <a:noFill/>
        </p:spPr>
        <p:txBody>
          <a:bodyPr>
            <a:spAutoFit/>
          </a:bodyPr>
          <a:lstStyle/>
          <a:p>
            <a:pPr>
              <a:defRPr/>
            </a:pPr>
            <a:r>
              <a:rPr lang="en-ZA" dirty="0" smtClean="0">
                <a:solidFill>
                  <a:prstClr val="black"/>
                </a:solidFill>
              </a:rPr>
              <a:t>25</a:t>
            </a:r>
            <a:endParaRPr lang="en-ZA" dirty="0">
              <a:solidFill>
                <a:prstClr val="black"/>
              </a:solidFill>
            </a:endParaRPr>
          </a:p>
        </p:txBody>
      </p:sp>
    </p:spTree>
    <p:extLst>
      <p:ext uri="{BB962C8B-B14F-4D97-AF65-F5344CB8AC3E}">
        <p14:creationId xmlns:p14="http://schemas.microsoft.com/office/powerpoint/2010/main" xmlns="" val="22761436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372200" y="6237312"/>
            <a:ext cx="2133600" cy="365125"/>
          </a:xfrm>
        </p:spPr>
        <p:txBody>
          <a:bodyPr/>
          <a:lstStyle/>
          <a:p>
            <a:pPr>
              <a:defRPr/>
            </a:pPr>
            <a:fld id="{416AF1B2-E7A4-446A-84DC-90AA83BA6A19}" type="slidenum">
              <a:rPr lang="en-US" smtClean="0"/>
              <a:pPr>
                <a:defRPr/>
              </a:pPr>
              <a:t>26</a:t>
            </a:fld>
            <a:endParaRPr lang="en-US" dirty="0"/>
          </a:p>
        </p:txBody>
      </p:sp>
      <p:sp>
        <p:nvSpPr>
          <p:cNvPr id="5" name="Rectangle 3"/>
          <p:cNvSpPr>
            <a:spLocks noGrp="1" noChangeArrowheads="1"/>
          </p:cNvSpPr>
          <p:nvPr>
            <p:ph type="title"/>
          </p:nvPr>
        </p:nvSpPr>
        <p:spPr bwMode="auto">
          <a:xfrm>
            <a:off x="395536" y="332656"/>
            <a:ext cx="82296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r>
              <a:rPr lang="en-US" sz="2000" b="1" dirty="0">
                <a:solidFill>
                  <a:srgbClr val="000000"/>
                </a:solidFill>
              </a:rPr>
              <a:t>	 UNEMPLOYMENT INSURANCE FUND</a:t>
            </a:r>
            <a:endParaRPr lang="en-ZA" sz="2400" b="1"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3155142883"/>
              </p:ext>
            </p:extLst>
          </p:nvPr>
        </p:nvGraphicFramePr>
        <p:xfrm>
          <a:off x="253136" y="1340768"/>
          <a:ext cx="8783359" cy="5262274"/>
        </p:xfrm>
        <a:graphic>
          <a:graphicData uri="http://schemas.openxmlformats.org/drawingml/2006/table">
            <a:tbl>
              <a:tblPr firstRow="1" firstCol="1" bandRow="1">
                <a:tableStyleId>{5C22544A-7EE6-4342-B048-85BDC9FD1C3A}</a:tableStyleId>
              </a:tblPr>
              <a:tblGrid>
                <a:gridCol w="1506239">
                  <a:extLst>
                    <a:ext uri="{9D8B030D-6E8A-4147-A177-3AD203B41FA5}">
                      <a16:colId xmlns:a16="http://schemas.microsoft.com/office/drawing/2014/main" xmlns="" val="20000"/>
                    </a:ext>
                  </a:extLst>
                </a:gridCol>
                <a:gridCol w="1054367">
                  <a:extLst>
                    <a:ext uri="{9D8B030D-6E8A-4147-A177-3AD203B41FA5}">
                      <a16:colId xmlns:a16="http://schemas.microsoft.com/office/drawing/2014/main" xmlns="" val="20001"/>
                    </a:ext>
                  </a:extLst>
                </a:gridCol>
                <a:gridCol w="992430">
                  <a:extLst>
                    <a:ext uri="{9D8B030D-6E8A-4147-A177-3AD203B41FA5}">
                      <a16:colId xmlns:a16="http://schemas.microsoft.com/office/drawing/2014/main" xmlns="" val="20002"/>
                    </a:ext>
                  </a:extLst>
                </a:gridCol>
                <a:gridCol w="1184900">
                  <a:extLst>
                    <a:ext uri="{9D8B030D-6E8A-4147-A177-3AD203B41FA5}">
                      <a16:colId xmlns:a16="http://schemas.microsoft.com/office/drawing/2014/main" xmlns="" val="20003"/>
                    </a:ext>
                  </a:extLst>
                </a:gridCol>
                <a:gridCol w="1629237">
                  <a:extLst>
                    <a:ext uri="{9D8B030D-6E8A-4147-A177-3AD203B41FA5}">
                      <a16:colId xmlns:a16="http://schemas.microsoft.com/office/drawing/2014/main" xmlns="" val="20004"/>
                    </a:ext>
                  </a:extLst>
                </a:gridCol>
                <a:gridCol w="2416186">
                  <a:extLst>
                    <a:ext uri="{9D8B030D-6E8A-4147-A177-3AD203B41FA5}">
                      <a16:colId xmlns:a16="http://schemas.microsoft.com/office/drawing/2014/main" xmlns="" val="20005"/>
                    </a:ext>
                  </a:extLst>
                </a:gridCol>
              </a:tblGrid>
              <a:tr h="238821">
                <a:tc gridSpan="6">
                  <a:txBody>
                    <a:bodyPr/>
                    <a:lstStyle/>
                    <a:p>
                      <a:pPr>
                        <a:lnSpc>
                          <a:spcPct val="115000"/>
                        </a:lnSpc>
                        <a:spcAft>
                          <a:spcPts val="0"/>
                        </a:spcAft>
                      </a:pPr>
                      <a:r>
                        <a:rPr lang="en-ZA" sz="1400" dirty="0" smtClean="0">
                          <a:effectLst/>
                          <a:latin typeface="+mn-lt"/>
                        </a:rPr>
                        <a:t>PROGRAMME 2: BUSINESS</a:t>
                      </a:r>
                      <a:r>
                        <a:rPr lang="en-ZA" sz="1400" baseline="0" dirty="0" smtClean="0">
                          <a:effectLst/>
                          <a:latin typeface="+mn-lt"/>
                        </a:rPr>
                        <a:t> OPERATIONS</a:t>
                      </a:r>
                      <a:endParaRPr lang="en-ZA" sz="1400" dirty="0">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nSpc>
                          <a:spcPct val="115000"/>
                        </a:lnSpc>
                        <a:spcAft>
                          <a:spcPts val="0"/>
                        </a:spcAft>
                      </a:pPr>
                      <a:endParaRPr lang="en-ZA" sz="1400" dirty="0">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0"/>
                  </a:ext>
                </a:extLst>
              </a:tr>
              <a:tr h="207670">
                <a:tc gridSpan="6">
                  <a:txBody>
                    <a:bodyPr/>
                    <a:lstStyle/>
                    <a:p>
                      <a:pPr marL="0" indent="0">
                        <a:spcAft>
                          <a:spcPts val="0"/>
                        </a:spcAft>
                        <a:buNone/>
                      </a:pPr>
                      <a:r>
                        <a:rPr lang="en-ZA" sz="1400" b="1" kern="1200" dirty="0" smtClean="0">
                          <a:solidFill>
                            <a:schemeClr val="lt1"/>
                          </a:solidFill>
                          <a:effectLst/>
                          <a:latin typeface="+mn-lt"/>
                          <a:ea typeface="+mn-ea"/>
                          <a:cs typeface="+mn-cs"/>
                        </a:rPr>
                        <a:t>STRATEGIC OBJECTIVE 2: IMPROVE</a:t>
                      </a:r>
                      <a:r>
                        <a:rPr lang="en-ZA" sz="1400" b="1" kern="1200" baseline="0" dirty="0" smtClean="0">
                          <a:solidFill>
                            <a:schemeClr val="lt1"/>
                          </a:solidFill>
                          <a:effectLst/>
                          <a:latin typeface="+mn-lt"/>
                          <a:ea typeface="+mn-ea"/>
                          <a:cs typeface="+mn-cs"/>
                        </a:rPr>
                        <a:t> SERVICE DELIVERY</a:t>
                      </a:r>
                      <a:endParaRPr lang="en-ZA" sz="1400" b="1" kern="1200" dirty="0" smtClean="0">
                        <a:solidFill>
                          <a:schemeClr val="lt1"/>
                        </a:solidFill>
                        <a:effectLst/>
                        <a:latin typeface="+mn-lt"/>
                        <a:ea typeface="+mn-ea"/>
                        <a:cs typeface="+mn-cs"/>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marL="0" indent="0">
                        <a:spcAft>
                          <a:spcPts val="0"/>
                        </a:spcAft>
                        <a:buNone/>
                      </a:pPr>
                      <a:endParaRPr lang="en-ZA" sz="1400" b="1" kern="1200" dirty="0" smtClean="0">
                        <a:solidFill>
                          <a:schemeClr val="lt1"/>
                        </a:solidFill>
                        <a:effectLst/>
                        <a:latin typeface="+mn-lt"/>
                        <a:ea typeface="+mn-ea"/>
                        <a:cs typeface="+mn-cs"/>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1"/>
                  </a:ext>
                </a:extLst>
              </a:tr>
              <a:tr h="400376">
                <a:tc>
                  <a:txBody>
                    <a:bodyPr/>
                    <a:lstStyle/>
                    <a:p>
                      <a:pPr>
                        <a:lnSpc>
                          <a:spcPct val="115000"/>
                        </a:lnSpc>
                        <a:spcAft>
                          <a:spcPts val="0"/>
                        </a:spcAft>
                      </a:pPr>
                      <a:r>
                        <a:rPr lang="en-US" sz="1100" kern="1200" dirty="0">
                          <a:solidFill>
                            <a:schemeClr val="bg1"/>
                          </a:solidFill>
                          <a:effectLst>
                            <a:outerShdw blurRad="38100" dist="38100" dir="2700000" algn="tl">
                              <a:srgbClr val="000000">
                                <a:alpha val="43000"/>
                              </a:srgbClr>
                            </a:outerShdw>
                          </a:effectLst>
                          <a:latin typeface="Arial Narrow" panose="020B0606020202030204" pitchFamily="34" charset="0"/>
                        </a:rPr>
                        <a:t>KEY PERFORMANCE INDICATORS</a:t>
                      </a:r>
                      <a:endParaRPr lang="en-ZA" sz="1100" dirty="0">
                        <a:solidFill>
                          <a:schemeClr val="bg1"/>
                        </a:solidFill>
                        <a:effectLst/>
                        <a:latin typeface="Arial Narrow" panose="020B0606020202030204" pitchFamily="34" charset="0"/>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ZA" sz="1100" b="1" dirty="0" smtClean="0">
                          <a:solidFill>
                            <a:schemeClr val="bg1"/>
                          </a:solidFill>
                          <a:effectLst>
                            <a:outerShdw blurRad="38100" dist="38100" dir="2700000" algn="tl">
                              <a:srgbClr val="000000">
                                <a:alpha val="43137"/>
                              </a:srgbClr>
                            </a:outerShdw>
                          </a:effectLst>
                          <a:latin typeface="Arial Narrow" panose="020B0606020202030204" pitchFamily="34" charset="0"/>
                          <a:ea typeface="Times New Roman"/>
                          <a:cs typeface="Times New Roman"/>
                        </a:rPr>
                        <a:t>ANNUAL</a:t>
                      </a:r>
                      <a:r>
                        <a:rPr lang="en-ZA" sz="1100" b="1" baseline="0" dirty="0" smtClean="0">
                          <a:solidFill>
                            <a:schemeClr val="bg1"/>
                          </a:solidFill>
                          <a:effectLst>
                            <a:outerShdw blurRad="38100" dist="38100" dir="2700000" algn="tl">
                              <a:srgbClr val="000000">
                                <a:alpha val="43137"/>
                              </a:srgbClr>
                            </a:outerShdw>
                          </a:effectLst>
                          <a:latin typeface="Arial Narrow" panose="020B0606020202030204" pitchFamily="34" charset="0"/>
                          <a:ea typeface="Times New Roman"/>
                          <a:cs typeface="Times New Roman"/>
                        </a:rPr>
                        <a:t> TARGETS</a:t>
                      </a:r>
                      <a:endParaRPr lang="en-ZA" sz="1100" b="1"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4</a:t>
                      </a:r>
                      <a:r>
                        <a:rPr kumimoji="0" lang="en-US" sz="1100" b="1" i="0" u="none" strike="noStrike" kern="1200" cap="none" spc="0" normalizeH="0" baseline="30000" noProof="0" dirty="0" smtClean="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TH</a:t>
                      </a:r>
                      <a:r>
                        <a:rPr kumimoji="0" lang="en-US" sz="11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  QUARTER TARGET</a:t>
                      </a:r>
                      <a:endParaRPr kumimoji="0" lang="en-ZA"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US" sz="1100" b="1" dirty="0" smtClean="0">
                          <a:solidFill>
                            <a:schemeClr val="bg1"/>
                          </a:solidFill>
                          <a:effectLst>
                            <a:outerShdw blurRad="38100" dist="38100" dir="2700000" algn="tl">
                              <a:srgbClr val="000000">
                                <a:alpha val="43137"/>
                              </a:srgbClr>
                            </a:outerShdw>
                          </a:effectLst>
                          <a:latin typeface="Arial Narrow" panose="020B0606020202030204" pitchFamily="34" charset="0"/>
                        </a:rPr>
                        <a:t>PROGRESS</a:t>
                      </a:r>
                      <a:endParaRPr lang="en-ZA" sz="11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US" sz="1100" b="1" dirty="0" smtClean="0">
                          <a:solidFill>
                            <a:schemeClr val="bg1"/>
                          </a:solidFill>
                          <a:effectLst>
                            <a:outerShdw blurRad="38100" dist="38100" dir="2700000" algn="tl">
                              <a:srgbClr val="000000">
                                <a:alpha val="43137"/>
                              </a:srgbClr>
                            </a:outerShdw>
                          </a:effectLst>
                          <a:latin typeface="Arial Narrow" panose="020B0606020202030204" pitchFamily="34" charset="0"/>
                          <a:ea typeface="Calibri"/>
                          <a:cs typeface="Times New Roman"/>
                        </a:rPr>
                        <a:t>REASON FOR VARIANCE</a:t>
                      </a:r>
                      <a:endParaRPr lang="en-ZA" sz="11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ZA" sz="1100" b="1" dirty="0" smtClean="0">
                          <a:solidFill>
                            <a:schemeClr val="bg1"/>
                          </a:solidFill>
                          <a:effectLst>
                            <a:outerShdw blurRad="38100" dist="38100" dir="2700000" algn="tl">
                              <a:srgbClr val="000000">
                                <a:alpha val="43137"/>
                              </a:srgbClr>
                            </a:outerShdw>
                          </a:effectLst>
                          <a:latin typeface="Arial Narrow" panose="020B0606020202030204" pitchFamily="34" charset="0"/>
                          <a:ea typeface="Calibri"/>
                          <a:cs typeface="Times New Roman"/>
                        </a:rPr>
                        <a:t>CORRECTIVE MEASURE</a:t>
                      </a:r>
                      <a:endParaRPr lang="en-ZA" sz="11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2"/>
                  </a:ext>
                </a:extLst>
              </a:tr>
              <a:tr h="4409717">
                <a:tc>
                  <a:txBody>
                    <a:bodyPr/>
                    <a:lstStyle/>
                    <a:p>
                      <a:pPr marL="0" algn="just" defTabSz="457200" rtl="0" eaLnBrk="1" latinLnBrk="0" hangingPunct="1">
                        <a:lnSpc>
                          <a:spcPct val="115000"/>
                        </a:lnSpc>
                        <a:spcAft>
                          <a:spcPts val="0"/>
                        </a:spcAft>
                      </a:pPr>
                      <a:r>
                        <a:rPr lang="en-US" sz="1000" kern="1200" dirty="0">
                          <a:solidFill>
                            <a:schemeClr val="dk1"/>
                          </a:solidFill>
                          <a:effectLst/>
                          <a:latin typeface="Arial"/>
                          <a:ea typeface="Calibri"/>
                          <a:cs typeface="+mn-cs"/>
                        </a:rPr>
                        <a:t>Percentage of valid claims (In-service benefits; Maternity, illness and adoption benefits) with complete information approved or rejected.</a:t>
                      </a:r>
                      <a:endParaRPr lang="en-ZA" sz="1000" kern="1200" dirty="0">
                        <a:solidFill>
                          <a:schemeClr val="dk1"/>
                        </a:solidFill>
                        <a:effectLst/>
                        <a:latin typeface="Arial"/>
                        <a:ea typeface="Calibri"/>
                        <a:cs typeface="+mn-cs"/>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marL="0" algn="just" defTabSz="457200" rtl="0" eaLnBrk="1" latinLnBrk="0" hangingPunct="1">
                        <a:lnSpc>
                          <a:spcPct val="115000"/>
                        </a:lnSpc>
                        <a:spcAft>
                          <a:spcPts val="0"/>
                        </a:spcAft>
                      </a:pPr>
                      <a:r>
                        <a:rPr lang="en-US" sz="1000" kern="1200" dirty="0">
                          <a:solidFill>
                            <a:schemeClr val="dk1"/>
                          </a:solidFill>
                          <a:effectLst/>
                          <a:latin typeface="Arial"/>
                          <a:ea typeface="Calibri"/>
                          <a:cs typeface="+mn-cs"/>
                        </a:rPr>
                        <a:t>90% within 5 working days by </a:t>
                      </a:r>
                      <a:r>
                        <a:rPr lang="en-US" sz="1000" kern="1200" dirty="0" smtClean="0">
                          <a:solidFill>
                            <a:schemeClr val="dk1"/>
                          </a:solidFill>
                          <a:effectLst/>
                          <a:latin typeface="Arial"/>
                          <a:ea typeface="Calibri"/>
                          <a:cs typeface="+mn-cs"/>
                        </a:rPr>
                        <a:t>31 March </a:t>
                      </a:r>
                      <a:r>
                        <a:rPr lang="en-US" sz="1000" kern="1200" dirty="0">
                          <a:solidFill>
                            <a:schemeClr val="dk1"/>
                          </a:solidFill>
                          <a:effectLst/>
                          <a:latin typeface="Arial"/>
                          <a:ea typeface="Calibri"/>
                          <a:cs typeface="+mn-cs"/>
                        </a:rPr>
                        <a:t>2018</a:t>
                      </a:r>
                      <a:endParaRPr lang="en-ZA" sz="1000" kern="1200" dirty="0">
                        <a:solidFill>
                          <a:schemeClr val="dk1"/>
                        </a:solidFill>
                        <a:effectLst/>
                        <a:latin typeface="Arial"/>
                        <a:ea typeface="Calibri"/>
                        <a:cs typeface="+mn-cs"/>
                      </a:endParaRPr>
                    </a:p>
                    <a:p>
                      <a:pPr marL="0" algn="just" defTabSz="457200" rtl="0" eaLnBrk="1" latinLnBrk="0" hangingPunct="1">
                        <a:lnSpc>
                          <a:spcPct val="115000"/>
                        </a:lnSpc>
                        <a:spcAft>
                          <a:spcPts val="0"/>
                        </a:spcAft>
                      </a:pPr>
                      <a:r>
                        <a:rPr lang="en-US" sz="1000" kern="1200" dirty="0">
                          <a:solidFill>
                            <a:schemeClr val="dk1"/>
                          </a:solidFill>
                          <a:effectLst/>
                          <a:latin typeface="Arial"/>
                          <a:ea typeface="Calibri"/>
                          <a:cs typeface="+mn-cs"/>
                        </a:rPr>
                        <a:t> </a:t>
                      </a:r>
                      <a:endParaRPr lang="en-ZA" sz="1000" kern="1200" dirty="0">
                        <a:solidFill>
                          <a:schemeClr val="dk1"/>
                        </a:solidFill>
                        <a:effectLst/>
                        <a:latin typeface="Arial"/>
                        <a:ea typeface="Calibri"/>
                        <a:cs typeface="+mn-cs"/>
                      </a:endParaRPr>
                    </a:p>
                    <a:p>
                      <a:pPr marL="0" algn="just" defTabSz="457200" rtl="0" eaLnBrk="1" latinLnBrk="0" hangingPunct="1">
                        <a:lnSpc>
                          <a:spcPct val="115000"/>
                        </a:lnSpc>
                        <a:spcAft>
                          <a:spcPts val="0"/>
                        </a:spcAft>
                      </a:pPr>
                      <a:r>
                        <a:rPr lang="en-US" sz="1000" kern="1200" dirty="0">
                          <a:solidFill>
                            <a:schemeClr val="dk1"/>
                          </a:solidFill>
                          <a:effectLst/>
                          <a:latin typeface="Arial"/>
                          <a:ea typeface="Calibri"/>
                          <a:cs typeface="+mn-cs"/>
                        </a:rPr>
                        <a:t> </a:t>
                      </a:r>
                      <a:endParaRPr lang="en-ZA" sz="1000" kern="1200" dirty="0">
                        <a:solidFill>
                          <a:schemeClr val="dk1"/>
                        </a:solidFill>
                        <a:effectLst/>
                        <a:latin typeface="Arial"/>
                        <a:ea typeface="Calibri"/>
                        <a:cs typeface="+mn-cs"/>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marL="0" algn="just" defTabSz="457200" rtl="0" eaLnBrk="1" latinLnBrk="0" hangingPunct="1">
                        <a:lnSpc>
                          <a:spcPct val="115000"/>
                        </a:lnSpc>
                        <a:spcAft>
                          <a:spcPts val="0"/>
                        </a:spcAft>
                      </a:pPr>
                      <a:r>
                        <a:rPr lang="en-US" sz="1000" kern="1200" dirty="0" smtClean="0">
                          <a:solidFill>
                            <a:schemeClr val="dk1"/>
                          </a:solidFill>
                          <a:effectLst/>
                          <a:latin typeface="Arial"/>
                          <a:ea typeface="Calibri"/>
                          <a:cs typeface="+mn-cs"/>
                        </a:rPr>
                        <a:t>90% within 5 working days by 31 March 2018.</a:t>
                      </a:r>
                      <a:endParaRPr lang="en-ZA" sz="1000" kern="1200" dirty="0" smtClean="0">
                        <a:solidFill>
                          <a:schemeClr val="dk1"/>
                        </a:solidFill>
                        <a:effectLst/>
                        <a:latin typeface="Arial"/>
                        <a:ea typeface="Calibri"/>
                        <a:cs typeface="+mn-cs"/>
                      </a:endParaRPr>
                    </a:p>
                    <a:p>
                      <a:pPr marL="0" algn="just" defTabSz="457200" rtl="0" eaLnBrk="1" latinLnBrk="0" hangingPunct="1">
                        <a:lnSpc>
                          <a:spcPct val="115000"/>
                        </a:lnSpc>
                        <a:spcAft>
                          <a:spcPts val="0"/>
                        </a:spcAft>
                      </a:pPr>
                      <a:r>
                        <a:rPr lang="en-US" sz="1000" kern="1200" dirty="0" smtClean="0">
                          <a:solidFill>
                            <a:schemeClr val="dk1"/>
                          </a:solidFill>
                          <a:effectLst/>
                          <a:latin typeface="Arial"/>
                          <a:ea typeface="Calibri"/>
                          <a:cs typeface="+mn-cs"/>
                        </a:rPr>
                        <a:t> </a:t>
                      </a:r>
                      <a:endParaRPr lang="en-ZA" sz="1000" kern="1200" dirty="0" smtClean="0">
                        <a:solidFill>
                          <a:schemeClr val="dk1"/>
                        </a:solidFill>
                        <a:effectLst/>
                        <a:latin typeface="Arial"/>
                        <a:ea typeface="Calibri"/>
                        <a:cs typeface="+mn-cs"/>
                      </a:endParaRPr>
                    </a:p>
                    <a:p>
                      <a:pPr marL="0" algn="just" defTabSz="457200" rtl="0" eaLnBrk="1" latinLnBrk="0" hangingPunct="1">
                        <a:lnSpc>
                          <a:spcPct val="115000"/>
                        </a:lnSpc>
                        <a:spcAft>
                          <a:spcPts val="0"/>
                        </a:spcAft>
                      </a:pPr>
                      <a:r>
                        <a:rPr lang="en-US" sz="1000" kern="1200" dirty="0">
                          <a:solidFill>
                            <a:schemeClr val="dk1"/>
                          </a:solidFill>
                          <a:effectLst/>
                          <a:latin typeface="Arial"/>
                          <a:ea typeface="Calibri"/>
                          <a:cs typeface="+mn-cs"/>
                        </a:rPr>
                        <a:t> </a:t>
                      </a:r>
                      <a:endParaRPr lang="en-ZA" sz="1000" kern="1200" dirty="0">
                        <a:solidFill>
                          <a:schemeClr val="dk1"/>
                        </a:solidFill>
                        <a:effectLst/>
                        <a:latin typeface="Arial"/>
                        <a:ea typeface="Calibri"/>
                        <a:cs typeface="+mn-cs"/>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marL="0" algn="just" defTabSz="457200" rtl="0" eaLnBrk="1" latinLnBrk="0" hangingPunct="1">
                        <a:lnSpc>
                          <a:spcPct val="115000"/>
                        </a:lnSpc>
                        <a:spcAft>
                          <a:spcPts val="0"/>
                        </a:spcAft>
                      </a:pPr>
                      <a:r>
                        <a:rPr lang="en-US" sz="1000" b="1" kern="1200" dirty="0">
                          <a:solidFill>
                            <a:srgbClr val="FF0000"/>
                          </a:solidFill>
                          <a:effectLst/>
                          <a:latin typeface="Arial"/>
                          <a:ea typeface="Calibri"/>
                          <a:cs typeface="+mn-cs"/>
                        </a:rPr>
                        <a:t>Not Achieved</a:t>
                      </a:r>
                      <a:endParaRPr lang="en-ZA" sz="1000" b="1" kern="1200" dirty="0">
                        <a:solidFill>
                          <a:srgbClr val="FF0000"/>
                        </a:solidFill>
                        <a:effectLst/>
                        <a:latin typeface="Arial"/>
                        <a:ea typeface="Calibri"/>
                        <a:cs typeface="+mn-cs"/>
                      </a:endParaRPr>
                    </a:p>
                    <a:p>
                      <a:pPr marL="0" marR="0" indent="0" algn="just" defTabSz="457200" rtl="0" eaLnBrk="1" fontAlgn="auto" latinLnBrk="0" hangingPunct="1">
                        <a:lnSpc>
                          <a:spcPct val="115000"/>
                        </a:lnSpc>
                        <a:spcBef>
                          <a:spcPts val="0"/>
                        </a:spcBef>
                        <a:spcAft>
                          <a:spcPts val="0"/>
                        </a:spcAft>
                        <a:buClrTx/>
                        <a:buSzTx/>
                        <a:buFontTx/>
                        <a:buNone/>
                        <a:tabLst/>
                        <a:defRPr/>
                      </a:pPr>
                      <a:r>
                        <a:rPr lang="en-ZA" sz="1000" kern="1200" dirty="0" smtClean="0">
                          <a:solidFill>
                            <a:schemeClr val="dk1"/>
                          </a:solidFill>
                          <a:effectLst/>
                          <a:latin typeface="Arial"/>
                          <a:ea typeface="Calibri"/>
                          <a:cs typeface="+mn-cs"/>
                        </a:rPr>
                        <a:t>71% within 5 working days as at 31 March 2018.</a:t>
                      </a:r>
                    </a:p>
                    <a:p>
                      <a:pPr marL="0" algn="just" defTabSz="457200" rtl="0" eaLnBrk="1" latinLnBrk="0" hangingPunct="1">
                        <a:lnSpc>
                          <a:spcPct val="115000"/>
                        </a:lnSpc>
                        <a:spcAft>
                          <a:spcPts val="0"/>
                        </a:spcAft>
                      </a:pPr>
                      <a:endParaRPr lang="en-ZA" sz="1000" kern="1200" dirty="0" smtClean="0">
                        <a:solidFill>
                          <a:schemeClr val="dk1"/>
                        </a:solidFill>
                        <a:effectLst/>
                        <a:latin typeface="Arial"/>
                        <a:ea typeface="Calibri"/>
                        <a:cs typeface="+mn-cs"/>
                      </a:endParaRPr>
                    </a:p>
                    <a:p>
                      <a:pPr marL="0" algn="just" defTabSz="457200" rtl="0" eaLnBrk="1" latinLnBrk="0" hangingPunct="1">
                        <a:lnSpc>
                          <a:spcPct val="115000"/>
                        </a:lnSpc>
                        <a:spcAft>
                          <a:spcPts val="0"/>
                        </a:spcAft>
                      </a:pPr>
                      <a:r>
                        <a:rPr lang="en-US" sz="1000" kern="1200" dirty="0">
                          <a:solidFill>
                            <a:schemeClr val="dk1"/>
                          </a:solidFill>
                          <a:effectLst/>
                          <a:latin typeface="Arial"/>
                          <a:ea typeface="Calibri"/>
                          <a:cs typeface="+mn-cs"/>
                        </a:rPr>
                        <a:t> </a:t>
                      </a:r>
                      <a:endParaRPr lang="en-ZA" sz="1000" kern="1200" dirty="0">
                        <a:solidFill>
                          <a:schemeClr val="dk1"/>
                        </a:solidFill>
                        <a:effectLst/>
                        <a:latin typeface="Arial"/>
                        <a:ea typeface="Calibri"/>
                        <a:cs typeface="+mn-cs"/>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marL="0" algn="just" defTabSz="457200" rtl="0" eaLnBrk="1" latinLnBrk="0" hangingPunct="1">
                        <a:lnSpc>
                          <a:spcPct val="115000"/>
                        </a:lnSpc>
                        <a:spcAft>
                          <a:spcPts val="0"/>
                        </a:spcAft>
                      </a:pPr>
                      <a:r>
                        <a:rPr lang="en-ZA" sz="1000" dirty="0" smtClean="0">
                          <a:effectLst/>
                          <a:latin typeface="Arial"/>
                          <a:ea typeface="Calibri"/>
                        </a:rPr>
                        <a:t>Unintegrated operational systems which lead to duplication of processes do not support efficient operation.</a:t>
                      </a:r>
                    </a:p>
                    <a:p>
                      <a:pPr marL="0" algn="just" defTabSz="457200" rtl="0" eaLnBrk="1" latinLnBrk="0" hangingPunct="1">
                        <a:lnSpc>
                          <a:spcPct val="115000"/>
                        </a:lnSpc>
                        <a:spcAft>
                          <a:spcPts val="0"/>
                        </a:spcAft>
                      </a:pPr>
                      <a:endParaRPr lang="en-ZA" sz="1000" dirty="0" smtClean="0">
                        <a:effectLst/>
                        <a:latin typeface="Arial"/>
                        <a:ea typeface="Calibri"/>
                      </a:endParaRPr>
                    </a:p>
                    <a:p>
                      <a:pPr marL="0" algn="just" defTabSz="457200" rtl="0" eaLnBrk="1" latinLnBrk="0" hangingPunct="1">
                        <a:lnSpc>
                          <a:spcPct val="115000"/>
                        </a:lnSpc>
                        <a:spcAft>
                          <a:spcPts val="0"/>
                        </a:spcAft>
                      </a:pPr>
                      <a:endParaRPr lang="en-ZA" sz="1000" dirty="0" smtClean="0">
                        <a:effectLst/>
                        <a:latin typeface="Arial"/>
                        <a:ea typeface="Calibri"/>
                      </a:endParaRPr>
                    </a:p>
                    <a:p>
                      <a:pPr marL="0" algn="just" defTabSz="457200" rtl="0" eaLnBrk="1" latinLnBrk="0" hangingPunct="1">
                        <a:lnSpc>
                          <a:spcPct val="115000"/>
                        </a:lnSpc>
                        <a:spcAft>
                          <a:spcPts val="0"/>
                        </a:spcAft>
                      </a:pPr>
                      <a:endParaRPr lang="en-ZA" sz="1000" dirty="0" smtClean="0">
                        <a:effectLst/>
                        <a:latin typeface="Arial"/>
                        <a:ea typeface="Calibri"/>
                      </a:endParaRPr>
                    </a:p>
                    <a:p>
                      <a:pPr marL="0" algn="just" defTabSz="457200" rtl="0" eaLnBrk="1" latinLnBrk="0" hangingPunct="1">
                        <a:lnSpc>
                          <a:spcPct val="115000"/>
                        </a:lnSpc>
                        <a:spcAft>
                          <a:spcPts val="0"/>
                        </a:spcAft>
                      </a:pPr>
                      <a:endParaRPr lang="en-ZA" sz="1000" dirty="0" smtClean="0">
                        <a:effectLst/>
                        <a:latin typeface="Arial"/>
                        <a:ea typeface="Calibri"/>
                      </a:endParaRPr>
                    </a:p>
                    <a:p>
                      <a:pPr marL="0" algn="just" defTabSz="457200" rtl="0" eaLnBrk="1" latinLnBrk="0" hangingPunct="1">
                        <a:lnSpc>
                          <a:spcPct val="115000"/>
                        </a:lnSpc>
                        <a:spcAft>
                          <a:spcPts val="0"/>
                        </a:spcAft>
                      </a:pPr>
                      <a:endParaRPr lang="en-ZA" sz="1000" dirty="0" smtClean="0">
                        <a:effectLst/>
                        <a:latin typeface="Arial"/>
                        <a:ea typeface="Calibri"/>
                      </a:endParaRPr>
                    </a:p>
                    <a:p>
                      <a:pPr marL="0" algn="just" defTabSz="457200" rtl="0" eaLnBrk="1" latinLnBrk="0" hangingPunct="1">
                        <a:lnSpc>
                          <a:spcPct val="115000"/>
                        </a:lnSpc>
                        <a:spcAft>
                          <a:spcPts val="0"/>
                        </a:spcAft>
                      </a:pPr>
                      <a:endParaRPr lang="en-ZA" sz="1000" dirty="0" smtClean="0">
                        <a:effectLst/>
                        <a:latin typeface="Arial"/>
                        <a:ea typeface="Calibri"/>
                      </a:endParaRPr>
                    </a:p>
                    <a:p>
                      <a:pPr marL="0" algn="just" defTabSz="457200" rtl="0" eaLnBrk="1" latinLnBrk="0" hangingPunct="1">
                        <a:lnSpc>
                          <a:spcPct val="115000"/>
                        </a:lnSpc>
                        <a:spcAft>
                          <a:spcPts val="0"/>
                        </a:spcAft>
                      </a:pPr>
                      <a:endParaRPr lang="en-ZA" sz="1000" dirty="0" smtClean="0">
                        <a:effectLst/>
                        <a:latin typeface="Arial"/>
                        <a:ea typeface="Calibri"/>
                      </a:endParaRPr>
                    </a:p>
                    <a:p>
                      <a:pPr marL="0" algn="just" defTabSz="457200" rtl="0" eaLnBrk="1" latinLnBrk="0" hangingPunct="1">
                        <a:lnSpc>
                          <a:spcPct val="115000"/>
                        </a:lnSpc>
                        <a:spcAft>
                          <a:spcPts val="0"/>
                        </a:spcAft>
                      </a:pPr>
                      <a:endParaRPr lang="en-ZA" sz="1000" dirty="0" smtClean="0">
                        <a:effectLst/>
                        <a:latin typeface="Arial"/>
                        <a:ea typeface="Calibri"/>
                      </a:endParaRPr>
                    </a:p>
                    <a:p>
                      <a:pPr marL="0" algn="just" defTabSz="457200" rtl="0" eaLnBrk="1" latinLnBrk="0" hangingPunct="1">
                        <a:lnSpc>
                          <a:spcPct val="115000"/>
                        </a:lnSpc>
                        <a:spcAft>
                          <a:spcPts val="0"/>
                        </a:spcAft>
                      </a:pPr>
                      <a:endParaRPr lang="en-ZA" sz="1000" dirty="0" smtClean="0">
                        <a:effectLst/>
                        <a:latin typeface="Arial"/>
                        <a:ea typeface="Calibri"/>
                      </a:endParaRPr>
                    </a:p>
                    <a:p>
                      <a:pPr algn="just">
                        <a:lnSpc>
                          <a:spcPct val="115000"/>
                        </a:lnSpc>
                        <a:spcAft>
                          <a:spcPts val="0"/>
                        </a:spcAft>
                      </a:pPr>
                      <a:r>
                        <a:rPr lang="en-ZA" sz="1000" dirty="0" smtClean="0">
                          <a:effectLst/>
                          <a:latin typeface="Arial"/>
                          <a:ea typeface="Times New Roman"/>
                          <a:cs typeface="Times New Roman"/>
                        </a:rPr>
                        <a:t>Inadequate monitoring of labour centres by the provincial office which results in labour centres sending applications for assessment at the processing offices after the turnaround times have expired.</a:t>
                      </a:r>
                      <a:endParaRPr lang="en-ZA" sz="1400" dirty="0" smtClean="0">
                        <a:effectLst/>
                        <a:latin typeface="+mn-lt"/>
                        <a:ea typeface="Calibri"/>
                        <a:cs typeface="Times New Roman"/>
                      </a:endParaRPr>
                    </a:p>
                    <a:p>
                      <a:pPr marL="0" algn="just" defTabSz="457200" rtl="0" eaLnBrk="1" latinLnBrk="0" hangingPunct="1">
                        <a:lnSpc>
                          <a:spcPct val="115000"/>
                        </a:lnSpc>
                        <a:spcAft>
                          <a:spcPts val="0"/>
                        </a:spcAft>
                      </a:pPr>
                      <a:endParaRPr lang="en-ZA" sz="1000" kern="1200" dirty="0">
                        <a:solidFill>
                          <a:schemeClr val="dk1"/>
                        </a:solidFill>
                        <a:effectLst/>
                        <a:latin typeface="Arial"/>
                        <a:ea typeface="Calibri"/>
                        <a:cs typeface="+mn-cs"/>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just">
                        <a:lnSpc>
                          <a:spcPct val="115000"/>
                        </a:lnSpc>
                        <a:spcAft>
                          <a:spcPts val="0"/>
                        </a:spcAft>
                      </a:pPr>
                      <a:r>
                        <a:rPr lang="en-ZA" sz="1000" dirty="0" smtClean="0">
                          <a:effectLst/>
                          <a:latin typeface="Arial"/>
                          <a:ea typeface="Times New Roman"/>
                        </a:rPr>
                        <a:t>Reviewed targets from 5 days to 10 days (In-Service). </a:t>
                      </a:r>
                    </a:p>
                    <a:p>
                      <a:pPr algn="just">
                        <a:lnSpc>
                          <a:spcPct val="115000"/>
                        </a:lnSpc>
                        <a:spcAft>
                          <a:spcPts val="0"/>
                        </a:spcAft>
                      </a:pPr>
                      <a:r>
                        <a:rPr lang="en-ZA" sz="1000" dirty="0" smtClean="0">
                          <a:effectLst/>
                          <a:latin typeface="Arial"/>
                          <a:ea typeface="Times New Roman"/>
                        </a:rPr>
                        <a:t>Operations is currently reviewing the claims business process to and the new process is expected to be piloted in the new financial year (2018/19).</a:t>
                      </a:r>
                      <a:endParaRPr lang="en-ZA" sz="1600" dirty="0" smtClean="0">
                        <a:effectLst/>
                        <a:latin typeface="Times New Roman"/>
                        <a:ea typeface="Times New Roman"/>
                      </a:endParaRPr>
                    </a:p>
                    <a:p>
                      <a:r>
                        <a:rPr lang="en-ZA" sz="1000" dirty="0" smtClean="0">
                          <a:effectLst/>
                          <a:latin typeface="Arial"/>
                          <a:ea typeface="Times New Roman"/>
                          <a:cs typeface="Times New Roman"/>
                        </a:rPr>
                        <a:t>Together with the business process review, Operations have developed the integration requirements of VO and Siyaya and ICT is in the process of appointing the new service provider that will implement the integration of the two systems.</a:t>
                      </a:r>
                      <a:r>
                        <a:rPr lang="en-ZA" sz="1800" kern="1200" dirty="0" smtClean="0">
                          <a:solidFill>
                            <a:schemeClr val="dk1"/>
                          </a:solidFill>
                          <a:effectLst/>
                          <a:latin typeface="+mn-lt"/>
                          <a:ea typeface="+mn-ea"/>
                          <a:cs typeface="+mn-cs"/>
                        </a:rPr>
                        <a:t>  </a:t>
                      </a:r>
                      <a:endParaRPr lang="en-ZA" sz="1000" kern="1200" dirty="0" smtClean="0">
                        <a:solidFill>
                          <a:schemeClr val="dk1"/>
                        </a:solidFill>
                        <a:effectLst/>
                        <a:latin typeface="Arial"/>
                        <a:ea typeface="Times New Roman"/>
                        <a:cs typeface="Times New Roman"/>
                      </a:endParaRPr>
                    </a:p>
                    <a:p>
                      <a:r>
                        <a:rPr lang="en-ZA" sz="1000" kern="1200" dirty="0" smtClean="0">
                          <a:solidFill>
                            <a:schemeClr val="dk1"/>
                          </a:solidFill>
                          <a:effectLst/>
                          <a:latin typeface="Arial"/>
                          <a:ea typeface="Times New Roman"/>
                          <a:cs typeface="Times New Roman"/>
                        </a:rPr>
                        <a:t> </a:t>
                      </a:r>
                    </a:p>
                    <a:p>
                      <a:r>
                        <a:rPr lang="en-ZA" sz="1000" kern="1200" dirty="0" smtClean="0">
                          <a:solidFill>
                            <a:schemeClr val="dk1"/>
                          </a:solidFill>
                          <a:effectLst/>
                          <a:latin typeface="Arial"/>
                          <a:ea typeface="Times New Roman"/>
                          <a:cs typeface="Times New Roman"/>
                        </a:rPr>
                        <a:t>Provincial Support Unit will also visit labour centres to monitor the performance.</a:t>
                      </a:r>
                    </a:p>
                    <a:p>
                      <a:r>
                        <a:rPr lang="en-ZA" sz="1000" kern="1200" dirty="0" smtClean="0">
                          <a:solidFill>
                            <a:schemeClr val="dk1"/>
                          </a:solidFill>
                          <a:effectLst/>
                          <a:latin typeface="Arial"/>
                          <a:ea typeface="Times New Roman"/>
                          <a:cs typeface="Times New Roman"/>
                        </a:rPr>
                        <a:t> </a:t>
                      </a:r>
                    </a:p>
                    <a:p>
                      <a:r>
                        <a:rPr lang="en-ZA" sz="1000" kern="1200" dirty="0" smtClean="0">
                          <a:solidFill>
                            <a:schemeClr val="dk1"/>
                          </a:solidFill>
                          <a:effectLst/>
                          <a:latin typeface="Arial"/>
                          <a:ea typeface="Times New Roman"/>
                          <a:cs typeface="Times New Roman"/>
                        </a:rPr>
                        <a:t>Operations has given the ICT Unit requirements  for the Business Intelligence tool / dashboard for development in the new financial year (2018/19) to enable monitoring of performance on a daily basis.</a:t>
                      </a:r>
                      <a:endParaRPr lang="en-ZA" sz="1000" kern="1200" dirty="0">
                        <a:solidFill>
                          <a:schemeClr val="dk1"/>
                        </a:solidFill>
                        <a:effectLst/>
                        <a:latin typeface="Arial"/>
                        <a:ea typeface="Times New Roman"/>
                        <a:cs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bl>
          </a:graphicData>
        </a:graphic>
      </p:graphicFrame>
      <p:sp>
        <p:nvSpPr>
          <p:cNvPr id="9" name="TextBox 8"/>
          <p:cNvSpPr txBox="1"/>
          <p:nvPr/>
        </p:nvSpPr>
        <p:spPr>
          <a:xfrm>
            <a:off x="8489950" y="280988"/>
            <a:ext cx="431800" cy="369332"/>
          </a:xfrm>
          <a:prstGeom prst="rect">
            <a:avLst/>
          </a:prstGeom>
          <a:noFill/>
        </p:spPr>
        <p:txBody>
          <a:bodyPr>
            <a:spAutoFit/>
          </a:bodyPr>
          <a:lstStyle/>
          <a:p>
            <a:pPr>
              <a:defRPr/>
            </a:pPr>
            <a:r>
              <a:rPr lang="en-ZA" dirty="0" smtClean="0">
                <a:solidFill>
                  <a:prstClr val="black"/>
                </a:solidFill>
              </a:rPr>
              <a:t>26</a:t>
            </a:r>
            <a:endParaRPr lang="en-ZA" dirty="0">
              <a:solidFill>
                <a:prstClr val="black"/>
              </a:solidFill>
            </a:endParaRPr>
          </a:p>
        </p:txBody>
      </p:sp>
    </p:spTree>
    <p:extLst>
      <p:ext uri="{BB962C8B-B14F-4D97-AF65-F5344CB8AC3E}">
        <p14:creationId xmlns:p14="http://schemas.microsoft.com/office/powerpoint/2010/main" xmlns="" val="3755059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372200" y="6237312"/>
            <a:ext cx="2133600" cy="365125"/>
          </a:xfrm>
        </p:spPr>
        <p:txBody>
          <a:bodyPr/>
          <a:lstStyle/>
          <a:p>
            <a:pPr>
              <a:defRPr/>
            </a:pPr>
            <a:fld id="{416AF1B2-E7A4-446A-84DC-90AA83BA6A19}" type="slidenum">
              <a:rPr lang="en-US" smtClean="0"/>
              <a:pPr>
                <a:defRPr/>
              </a:pPr>
              <a:t>27</a:t>
            </a:fld>
            <a:endParaRPr lang="en-US" dirty="0"/>
          </a:p>
        </p:txBody>
      </p:sp>
      <p:sp>
        <p:nvSpPr>
          <p:cNvPr id="5" name="Rectangle 3"/>
          <p:cNvSpPr>
            <a:spLocks noGrp="1" noChangeArrowheads="1"/>
          </p:cNvSpPr>
          <p:nvPr>
            <p:ph type="title"/>
          </p:nvPr>
        </p:nvSpPr>
        <p:spPr bwMode="auto">
          <a:xfrm>
            <a:off x="395536" y="332656"/>
            <a:ext cx="82296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r>
              <a:rPr lang="en-US" sz="2000" b="1" dirty="0">
                <a:solidFill>
                  <a:srgbClr val="000000"/>
                </a:solidFill>
              </a:rPr>
              <a:t>	 UNEMPLOYMENT INSURANCE FUND</a:t>
            </a:r>
            <a:endParaRPr lang="en-ZA" sz="2400" b="1"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3035706633"/>
              </p:ext>
            </p:extLst>
          </p:nvPr>
        </p:nvGraphicFramePr>
        <p:xfrm>
          <a:off x="251521" y="1268757"/>
          <a:ext cx="8616254" cy="5131233"/>
        </p:xfrm>
        <a:graphic>
          <a:graphicData uri="http://schemas.openxmlformats.org/drawingml/2006/table">
            <a:tbl>
              <a:tblPr firstRow="1" firstCol="1" bandRow="1">
                <a:tableStyleId>{5C22544A-7EE6-4342-B048-85BDC9FD1C3A}</a:tableStyleId>
              </a:tblPr>
              <a:tblGrid>
                <a:gridCol w="1224135">
                  <a:extLst>
                    <a:ext uri="{9D8B030D-6E8A-4147-A177-3AD203B41FA5}">
                      <a16:colId xmlns:a16="http://schemas.microsoft.com/office/drawing/2014/main" xmlns="" val="20000"/>
                    </a:ext>
                  </a:extLst>
                </a:gridCol>
                <a:gridCol w="1296144">
                  <a:extLst>
                    <a:ext uri="{9D8B030D-6E8A-4147-A177-3AD203B41FA5}">
                      <a16:colId xmlns:a16="http://schemas.microsoft.com/office/drawing/2014/main" xmlns="" val="20001"/>
                    </a:ext>
                  </a:extLst>
                </a:gridCol>
                <a:gridCol w="1440160">
                  <a:extLst>
                    <a:ext uri="{9D8B030D-6E8A-4147-A177-3AD203B41FA5}">
                      <a16:colId xmlns:a16="http://schemas.microsoft.com/office/drawing/2014/main" xmlns="" val="20002"/>
                    </a:ext>
                  </a:extLst>
                </a:gridCol>
                <a:gridCol w="1152128">
                  <a:extLst>
                    <a:ext uri="{9D8B030D-6E8A-4147-A177-3AD203B41FA5}">
                      <a16:colId xmlns:a16="http://schemas.microsoft.com/office/drawing/2014/main" xmlns="" val="20003"/>
                    </a:ext>
                  </a:extLst>
                </a:gridCol>
                <a:gridCol w="1584176">
                  <a:extLst>
                    <a:ext uri="{9D8B030D-6E8A-4147-A177-3AD203B41FA5}">
                      <a16:colId xmlns:a16="http://schemas.microsoft.com/office/drawing/2014/main" xmlns="" val="20004"/>
                    </a:ext>
                  </a:extLst>
                </a:gridCol>
                <a:gridCol w="1919511">
                  <a:extLst>
                    <a:ext uri="{9D8B030D-6E8A-4147-A177-3AD203B41FA5}">
                      <a16:colId xmlns:a16="http://schemas.microsoft.com/office/drawing/2014/main" xmlns="" val="20005"/>
                    </a:ext>
                  </a:extLst>
                </a:gridCol>
              </a:tblGrid>
              <a:tr h="299284">
                <a:tc gridSpan="6">
                  <a:txBody>
                    <a:bodyPr/>
                    <a:lstStyle/>
                    <a:p>
                      <a:pPr>
                        <a:lnSpc>
                          <a:spcPct val="115000"/>
                        </a:lnSpc>
                        <a:spcAft>
                          <a:spcPts val="0"/>
                        </a:spcAft>
                      </a:pPr>
                      <a:r>
                        <a:rPr lang="en-ZA" sz="1400" dirty="0" smtClean="0">
                          <a:effectLst/>
                          <a:latin typeface="+mn-lt"/>
                        </a:rPr>
                        <a:t>PROGRAMME 2: BUSINESS</a:t>
                      </a:r>
                      <a:r>
                        <a:rPr lang="en-ZA" sz="1400" baseline="0" dirty="0" smtClean="0">
                          <a:effectLst/>
                          <a:latin typeface="+mn-lt"/>
                        </a:rPr>
                        <a:t> OPERATIONS</a:t>
                      </a:r>
                      <a:endParaRPr lang="en-ZA" sz="1400" dirty="0">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nSpc>
                          <a:spcPct val="115000"/>
                        </a:lnSpc>
                        <a:spcAft>
                          <a:spcPts val="0"/>
                        </a:spcAft>
                      </a:pPr>
                      <a:endParaRPr lang="en-ZA" sz="1400" dirty="0">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0"/>
                  </a:ext>
                </a:extLst>
              </a:tr>
              <a:tr h="260247">
                <a:tc gridSpan="6">
                  <a:txBody>
                    <a:bodyPr/>
                    <a:lstStyle/>
                    <a:p>
                      <a:pPr marL="0" indent="0">
                        <a:spcAft>
                          <a:spcPts val="0"/>
                        </a:spcAft>
                        <a:buNone/>
                      </a:pPr>
                      <a:r>
                        <a:rPr lang="en-ZA" sz="1400" b="1" kern="1200" dirty="0" smtClean="0">
                          <a:solidFill>
                            <a:schemeClr val="lt1"/>
                          </a:solidFill>
                          <a:effectLst/>
                          <a:latin typeface="+mn-lt"/>
                          <a:ea typeface="+mn-ea"/>
                          <a:cs typeface="+mn-cs"/>
                        </a:rPr>
                        <a:t>STRATEGIC OBJECTIVE 2: IMPROVE</a:t>
                      </a:r>
                      <a:r>
                        <a:rPr lang="en-ZA" sz="1400" b="1" kern="1200" baseline="0" dirty="0" smtClean="0">
                          <a:solidFill>
                            <a:schemeClr val="lt1"/>
                          </a:solidFill>
                          <a:effectLst/>
                          <a:latin typeface="+mn-lt"/>
                          <a:ea typeface="+mn-ea"/>
                          <a:cs typeface="+mn-cs"/>
                        </a:rPr>
                        <a:t> SERVICE DELIVERY</a:t>
                      </a:r>
                      <a:endParaRPr lang="en-ZA" sz="1400" b="1" kern="1200" dirty="0" smtClean="0">
                        <a:solidFill>
                          <a:schemeClr val="lt1"/>
                        </a:solidFill>
                        <a:effectLst/>
                        <a:latin typeface="+mn-lt"/>
                        <a:ea typeface="+mn-ea"/>
                        <a:cs typeface="+mn-cs"/>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marL="0" indent="0">
                        <a:spcAft>
                          <a:spcPts val="0"/>
                        </a:spcAft>
                        <a:buNone/>
                      </a:pPr>
                      <a:endParaRPr lang="en-ZA" sz="1400" b="1" kern="1200" dirty="0" smtClean="0">
                        <a:solidFill>
                          <a:schemeClr val="lt1"/>
                        </a:solidFill>
                        <a:effectLst/>
                        <a:latin typeface="+mn-lt"/>
                        <a:ea typeface="+mn-ea"/>
                        <a:cs typeface="+mn-cs"/>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1"/>
                  </a:ext>
                </a:extLst>
              </a:tr>
              <a:tr h="520592">
                <a:tc>
                  <a:txBody>
                    <a:bodyPr/>
                    <a:lstStyle/>
                    <a:p>
                      <a:pPr>
                        <a:lnSpc>
                          <a:spcPct val="115000"/>
                        </a:lnSpc>
                        <a:spcAft>
                          <a:spcPts val="0"/>
                        </a:spcAft>
                      </a:pPr>
                      <a:r>
                        <a:rPr lang="en-US" sz="1100" kern="1200" dirty="0">
                          <a:solidFill>
                            <a:schemeClr val="bg1"/>
                          </a:solidFill>
                          <a:effectLst>
                            <a:outerShdw blurRad="38100" dist="38100" dir="2700000" algn="tl">
                              <a:srgbClr val="000000">
                                <a:alpha val="43000"/>
                              </a:srgbClr>
                            </a:outerShdw>
                          </a:effectLst>
                          <a:latin typeface="Arial Narrow" panose="020B0606020202030204" pitchFamily="34" charset="0"/>
                        </a:rPr>
                        <a:t>KEY PERFORMANCE INDICATORS</a:t>
                      </a:r>
                      <a:endParaRPr lang="en-ZA" sz="1100" dirty="0">
                        <a:solidFill>
                          <a:schemeClr val="bg1"/>
                        </a:solidFill>
                        <a:effectLst/>
                        <a:latin typeface="Arial Narrow" panose="020B0606020202030204" pitchFamily="34" charset="0"/>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ZA" sz="1100" b="1" dirty="0" smtClean="0">
                          <a:solidFill>
                            <a:schemeClr val="bg1"/>
                          </a:solidFill>
                          <a:effectLst>
                            <a:outerShdw blurRad="38100" dist="38100" dir="2700000" algn="tl">
                              <a:srgbClr val="000000">
                                <a:alpha val="43137"/>
                              </a:srgbClr>
                            </a:outerShdw>
                          </a:effectLst>
                          <a:latin typeface="Arial Narrow" panose="020B0606020202030204" pitchFamily="34" charset="0"/>
                          <a:ea typeface="Times New Roman"/>
                          <a:cs typeface="Times New Roman"/>
                        </a:rPr>
                        <a:t>ANNUAL</a:t>
                      </a:r>
                      <a:r>
                        <a:rPr lang="en-ZA" sz="1100" b="1" baseline="0" dirty="0" smtClean="0">
                          <a:solidFill>
                            <a:schemeClr val="bg1"/>
                          </a:solidFill>
                          <a:effectLst>
                            <a:outerShdw blurRad="38100" dist="38100" dir="2700000" algn="tl">
                              <a:srgbClr val="000000">
                                <a:alpha val="43137"/>
                              </a:srgbClr>
                            </a:outerShdw>
                          </a:effectLst>
                          <a:latin typeface="Arial Narrow" panose="020B0606020202030204" pitchFamily="34" charset="0"/>
                          <a:ea typeface="Times New Roman"/>
                          <a:cs typeface="Times New Roman"/>
                        </a:rPr>
                        <a:t> TARGET</a:t>
                      </a:r>
                      <a:endParaRPr lang="en-ZA" sz="1100" b="1"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4</a:t>
                      </a:r>
                      <a:r>
                        <a:rPr kumimoji="0" lang="en-US" sz="1100" b="1" i="0" u="none" strike="noStrike" kern="1200" cap="none" spc="0" normalizeH="0" baseline="30000" noProof="0" dirty="0" smtClean="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TH</a:t>
                      </a:r>
                      <a:r>
                        <a:rPr kumimoji="0" lang="en-US" sz="11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  QUARTER TARGET</a:t>
                      </a:r>
                      <a:endParaRPr kumimoji="0" lang="en-ZA"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US" sz="1100" b="1" dirty="0" smtClean="0">
                          <a:solidFill>
                            <a:schemeClr val="bg1"/>
                          </a:solidFill>
                          <a:effectLst>
                            <a:outerShdw blurRad="38100" dist="38100" dir="2700000" algn="tl">
                              <a:srgbClr val="000000">
                                <a:alpha val="43137"/>
                              </a:srgbClr>
                            </a:outerShdw>
                          </a:effectLst>
                          <a:latin typeface="Arial Narrow" panose="020B0606020202030204" pitchFamily="34" charset="0"/>
                        </a:rPr>
                        <a:t>PROGRESS</a:t>
                      </a:r>
                      <a:endParaRPr lang="en-ZA" sz="11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US" sz="1100" b="1" dirty="0" smtClean="0">
                          <a:solidFill>
                            <a:schemeClr val="bg1"/>
                          </a:solidFill>
                          <a:effectLst>
                            <a:outerShdw blurRad="38100" dist="38100" dir="2700000" algn="tl">
                              <a:srgbClr val="000000">
                                <a:alpha val="43137"/>
                              </a:srgbClr>
                            </a:outerShdw>
                          </a:effectLst>
                          <a:latin typeface="Arial Narrow" panose="020B0606020202030204" pitchFamily="34" charset="0"/>
                          <a:ea typeface="Calibri"/>
                          <a:cs typeface="Times New Roman"/>
                        </a:rPr>
                        <a:t>REASON FOR VARIANCE</a:t>
                      </a:r>
                      <a:endParaRPr lang="en-ZA" sz="11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ZA" sz="1100" b="1" dirty="0" smtClean="0">
                          <a:solidFill>
                            <a:schemeClr val="bg1"/>
                          </a:solidFill>
                          <a:effectLst>
                            <a:outerShdw blurRad="38100" dist="38100" dir="2700000" algn="tl">
                              <a:srgbClr val="000000">
                                <a:alpha val="43137"/>
                              </a:srgbClr>
                            </a:outerShdw>
                          </a:effectLst>
                          <a:latin typeface="Arial Narrow" panose="020B0606020202030204" pitchFamily="34" charset="0"/>
                          <a:ea typeface="Calibri"/>
                          <a:cs typeface="Times New Roman"/>
                        </a:rPr>
                        <a:t>CORRECTIVE MEASURE</a:t>
                      </a:r>
                      <a:endParaRPr lang="en-ZA" sz="1100" b="1" dirty="0">
                        <a:solidFill>
                          <a:schemeClr val="bg1"/>
                        </a:solidFill>
                        <a:effectLst>
                          <a:outerShdw blurRad="38100" dist="38100" dir="2700000" algn="tl">
                            <a:srgbClr val="000000">
                              <a:alpha val="43137"/>
                            </a:srgbClr>
                          </a:outerShdw>
                        </a:effectLst>
                        <a:latin typeface="Arial Narrow" panose="020B0606020202030204" pitchFamily="34" charset="0"/>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2"/>
                  </a:ext>
                </a:extLst>
              </a:tr>
              <a:tr h="3527271">
                <a:tc>
                  <a:txBody>
                    <a:bodyPr/>
                    <a:lstStyle/>
                    <a:p>
                      <a:pPr algn="l">
                        <a:spcAft>
                          <a:spcPts val="0"/>
                        </a:spcAft>
                      </a:pPr>
                      <a:r>
                        <a:rPr lang="en-US" sz="1000" kern="1200" dirty="0">
                          <a:solidFill>
                            <a:schemeClr val="dk1"/>
                          </a:solidFill>
                          <a:effectLst/>
                          <a:latin typeface="Arial"/>
                          <a:ea typeface="Calibri"/>
                          <a:cs typeface="+mn-cs"/>
                        </a:rPr>
                        <a:t>Percentage of valid claims (Deceased benefit) with complete information approved or rejected.</a:t>
                      </a:r>
                      <a:endParaRPr lang="en-ZA" sz="1000" kern="1200" dirty="0">
                        <a:solidFill>
                          <a:schemeClr val="dk1"/>
                        </a:solidFill>
                        <a:effectLst/>
                        <a:latin typeface="Arial"/>
                        <a:ea typeface="Calibri"/>
                        <a:cs typeface="+mn-cs"/>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just">
                        <a:spcAft>
                          <a:spcPts val="0"/>
                        </a:spcAft>
                      </a:pPr>
                      <a:r>
                        <a:rPr lang="en-US" sz="1000" kern="1200" dirty="0">
                          <a:solidFill>
                            <a:schemeClr val="dk1"/>
                          </a:solidFill>
                          <a:effectLst/>
                          <a:latin typeface="Arial"/>
                          <a:ea typeface="Calibri"/>
                          <a:cs typeface="+mn-cs"/>
                        </a:rPr>
                        <a:t>90% within 10 working days by 31 March </a:t>
                      </a:r>
                      <a:r>
                        <a:rPr lang="en-US" sz="1000" kern="1200" dirty="0" smtClean="0">
                          <a:solidFill>
                            <a:schemeClr val="dk1"/>
                          </a:solidFill>
                          <a:effectLst/>
                          <a:latin typeface="Arial"/>
                          <a:ea typeface="Calibri"/>
                          <a:cs typeface="+mn-cs"/>
                        </a:rPr>
                        <a:t>2018.</a:t>
                      </a:r>
                      <a:endParaRPr lang="en-ZA" sz="1000" kern="1200" dirty="0">
                        <a:solidFill>
                          <a:schemeClr val="dk1"/>
                        </a:solidFill>
                        <a:effectLst/>
                        <a:latin typeface="Arial"/>
                        <a:ea typeface="Calibri"/>
                        <a:cs typeface="+mn-cs"/>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US" sz="1000" kern="1200" dirty="0" smtClean="0">
                          <a:solidFill>
                            <a:schemeClr val="dk1"/>
                          </a:solidFill>
                          <a:effectLst/>
                          <a:latin typeface="Arial"/>
                          <a:ea typeface="Calibri"/>
                          <a:cs typeface="+mn-cs"/>
                        </a:rPr>
                        <a:t>90% within 10 working days by 31 March 2018.</a:t>
                      </a:r>
                      <a:endParaRPr lang="en-ZA" sz="1000" kern="1200" dirty="0" smtClean="0">
                        <a:solidFill>
                          <a:schemeClr val="dk1"/>
                        </a:solidFill>
                        <a:effectLst/>
                        <a:latin typeface="Arial"/>
                        <a:ea typeface="Calibri"/>
                        <a:cs typeface="+mn-cs"/>
                      </a:endParaRPr>
                    </a:p>
                    <a:p>
                      <a:pPr algn="just">
                        <a:lnSpc>
                          <a:spcPct val="115000"/>
                        </a:lnSpc>
                        <a:spcAft>
                          <a:spcPts val="0"/>
                        </a:spcAft>
                      </a:pPr>
                      <a:endParaRPr lang="en-ZA" sz="1000" kern="1200" dirty="0">
                        <a:solidFill>
                          <a:schemeClr val="dk1"/>
                        </a:solidFill>
                        <a:effectLst/>
                        <a:latin typeface="Arial"/>
                        <a:ea typeface="Calibri"/>
                        <a:cs typeface="+mn-cs"/>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marL="0" algn="just" defTabSz="457200" rtl="0" eaLnBrk="1" latinLnBrk="0" hangingPunct="1">
                        <a:lnSpc>
                          <a:spcPct val="115000"/>
                        </a:lnSpc>
                        <a:spcAft>
                          <a:spcPts val="0"/>
                        </a:spcAft>
                      </a:pPr>
                      <a:r>
                        <a:rPr lang="en-US" sz="1000" b="1" kern="1200" dirty="0">
                          <a:solidFill>
                            <a:srgbClr val="FF0000"/>
                          </a:solidFill>
                          <a:effectLst/>
                          <a:latin typeface="Arial"/>
                          <a:ea typeface="Calibri"/>
                          <a:cs typeface="+mn-cs"/>
                        </a:rPr>
                        <a:t>Not Achieved</a:t>
                      </a:r>
                      <a:endParaRPr lang="en-ZA" sz="1000" b="1" kern="1200" dirty="0">
                        <a:solidFill>
                          <a:srgbClr val="FF0000"/>
                        </a:solidFill>
                        <a:effectLst/>
                        <a:latin typeface="Arial"/>
                        <a:ea typeface="Calibri"/>
                        <a:cs typeface="+mn-cs"/>
                      </a:endParaRPr>
                    </a:p>
                    <a:p>
                      <a:pPr marL="0" algn="just" defTabSz="457200" rtl="0" eaLnBrk="1" latinLnBrk="0" hangingPunct="1">
                        <a:lnSpc>
                          <a:spcPct val="115000"/>
                        </a:lnSpc>
                        <a:spcAft>
                          <a:spcPts val="0"/>
                        </a:spcAft>
                      </a:pPr>
                      <a:endParaRPr lang="en-US" sz="1000" kern="1200" dirty="0">
                        <a:solidFill>
                          <a:schemeClr val="dk1"/>
                        </a:solidFill>
                        <a:effectLst/>
                        <a:latin typeface="Arial"/>
                        <a:ea typeface="Calibri"/>
                        <a:cs typeface="+mn-cs"/>
                      </a:endParaRPr>
                    </a:p>
                    <a:p>
                      <a:pPr marL="0" algn="just" defTabSz="457200" rtl="0" eaLnBrk="1" latinLnBrk="0" hangingPunct="1">
                        <a:lnSpc>
                          <a:spcPct val="115000"/>
                        </a:lnSpc>
                        <a:spcAft>
                          <a:spcPts val="0"/>
                        </a:spcAft>
                      </a:pPr>
                      <a:r>
                        <a:rPr lang="en-US" sz="1000" kern="1200" dirty="0" smtClean="0">
                          <a:solidFill>
                            <a:schemeClr val="dk1"/>
                          </a:solidFill>
                          <a:effectLst/>
                          <a:latin typeface="Arial"/>
                          <a:ea typeface="Calibri"/>
                          <a:cs typeface="+mn-cs"/>
                        </a:rPr>
                        <a:t>75% </a:t>
                      </a:r>
                      <a:r>
                        <a:rPr lang="en-US" sz="1000" kern="1200" dirty="0">
                          <a:solidFill>
                            <a:schemeClr val="dk1"/>
                          </a:solidFill>
                          <a:effectLst/>
                          <a:latin typeface="Arial"/>
                          <a:ea typeface="Calibri"/>
                          <a:cs typeface="+mn-cs"/>
                        </a:rPr>
                        <a:t>within 10 working </a:t>
                      </a:r>
                      <a:r>
                        <a:rPr lang="en-US" sz="1000" kern="1200" dirty="0" smtClean="0">
                          <a:solidFill>
                            <a:schemeClr val="dk1"/>
                          </a:solidFill>
                          <a:effectLst/>
                          <a:latin typeface="Arial"/>
                          <a:ea typeface="Calibri"/>
                          <a:cs typeface="+mn-cs"/>
                        </a:rPr>
                        <a:t>days as at 31 March 2018.</a:t>
                      </a:r>
                      <a:endParaRPr lang="en-ZA" sz="1000" kern="1200" dirty="0">
                        <a:solidFill>
                          <a:schemeClr val="dk1"/>
                        </a:solidFill>
                        <a:effectLst/>
                        <a:latin typeface="Arial"/>
                        <a:ea typeface="Calibri"/>
                        <a:cs typeface="+mn-cs"/>
                      </a:endParaRPr>
                    </a:p>
                    <a:p>
                      <a:pPr marL="0" algn="just" defTabSz="457200" rtl="0" eaLnBrk="1" latinLnBrk="0" hangingPunct="1">
                        <a:lnSpc>
                          <a:spcPct val="115000"/>
                        </a:lnSpc>
                        <a:spcAft>
                          <a:spcPts val="0"/>
                        </a:spcAft>
                      </a:pPr>
                      <a:r>
                        <a:rPr lang="en-US" sz="1000" kern="1200" dirty="0">
                          <a:solidFill>
                            <a:schemeClr val="dk1"/>
                          </a:solidFill>
                          <a:effectLst/>
                          <a:latin typeface="Arial"/>
                          <a:ea typeface="Calibri"/>
                          <a:cs typeface="+mn-cs"/>
                        </a:rPr>
                        <a:t> </a:t>
                      </a:r>
                      <a:endParaRPr lang="en-ZA" sz="1000" kern="1200" dirty="0">
                        <a:solidFill>
                          <a:schemeClr val="dk1"/>
                        </a:solidFill>
                        <a:effectLst/>
                        <a:latin typeface="Arial"/>
                        <a:ea typeface="Calibri"/>
                        <a:cs typeface="+mn-cs"/>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marL="0" algn="just" defTabSz="457200" rtl="0" eaLnBrk="1" latinLnBrk="0" hangingPunct="1">
                        <a:lnSpc>
                          <a:spcPct val="115000"/>
                        </a:lnSpc>
                        <a:spcAft>
                          <a:spcPts val="0"/>
                        </a:spcAft>
                      </a:pPr>
                      <a:r>
                        <a:rPr lang="en-ZA" sz="1000" dirty="0" smtClean="0">
                          <a:effectLst/>
                          <a:latin typeface="Arial"/>
                          <a:ea typeface="Calibri"/>
                        </a:rPr>
                        <a:t>Inadequate monitoring of labour centres by the provincial office which results in labour centres sending applications for assessment at the processing offices after the turnaround times have expired.</a:t>
                      </a:r>
                      <a:r>
                        <a:rPr lang="en-ZA" sz="1000" kern="1200" dirty="0">
                          <a:solidFill>
                            <a:srgbClr val="000000"/>
                          </a:solidFill>
                          <a:effectLst/>
                          <a:latin typeface="Arial"/>
                          <a:ea typeface="Times New Roman"/>
                          <a:cs typeface="+mn-cs"/>
                        </a:rPr>
                        <a:t> </a:t>
                      </a:r>
                    </a:p>
                    <a:p>
                      <a:pPr marL="0" algn="l" defTabSz="457200" rtl="0" eaLnBrk="1" latinLnBrk="0" hangingPunct="1">
                        <a:lnSpc>
                          <a:spcPct val="115000"/>
                        </a:lnSpc>
                        <a:spcAft>
                          <a:spcPts val="0"/>
                        </a:spcAft>
                      </a:pPr>
                      <a:r>
                        <a:rPr lang="en-ZA" sz="1100" kern="1200" dirty="0">
                          <a:solidFill>
                            <a:srgbClr val="000000"/>
                          </a:solidFill>
                          <a:effectLst/>
                          <a:latin typeface="Arial"/>
                          <a:ea typeface="Times New Roman"/>
                          <a:cs typeface="+mn-cs"/>
                        </a:rPr>
                        <a:t> </a:t>
                      </a:r>
                    </a:p>
                    <a:p>
                      <a:pPr>
                        <a:lnSpc>
                          <a:spcPct val="115000"/>
                        </a:lnSpc>
                        <a:spcAft>
                          <a:spcPts val="0"/>
                        </a:spcAft>
                      </a:pPr>
                      <a:r>
                        <a:rPr lang="en-ZA" sz="1100" dirty="0" smtClean="0">
                          <a:effectLst/>
                          <a:latin typeface="+mn-lt"/>
                          <a:ea typeface="Times New Roman"/>
                          <a:cs typeface="Arial"/>
                        </a:rPr>
                        <a:t> </a:t>
                      </a:r>
                    </a:p>
                    <a:p>
                      <a:pPr>
                        <a:lnSpc>
                          <a:spcPct val="115000"/>
                        </a:lnSpc>
                        <a:spcAft>
                          <a:spcPts val="0"/>
                        </a:spcAft>
                      </a:pPr>
                      <a:endParaRPr lang="en-ZA" sz="1100" dirty="0" smtClean="0">
                        <a:effectLst/>
                        <a:latin typeface="+mn-lt"/>
                        <a:ea typeface="Times New Roman"/>
                        <a:cs typeface="Arial"/>
                      </a:endParaRPr>
                    </a:p>
                    <a:p>
                      <a:pPr>
                        <a:lnSpc>
                          <a:spcPct val="115000"/>
                        </a:lnSpc>
                        <a:spcAft>
                          <a:spcPts val="0"/>
                        </a:spcAft>
                      </a:pPr>
                      <a:endParaRPr lang="en-ZA" sz="1100" dirty="0" smtClean="0">
                        <a:effectLst/>
                        <a:latin typeface="+mn-lt"/>
                        <a:ea typeface="Times New Roman"/>
                        <a:cs typeface="Arial"/>
                      </a:endParaRPr>
                    </a:p>
                    <a:p>
                      <a:pPr>
                        <a:lnSpc>
                          <a:spcPct val="115000"/>
                        </a:lnSpc>
                        <a:spcAft>
                          <a:spcPts val="0"/>
                        </a:spcAft>
                      </a:pPr>
                      <a:endParaRPr lang="en-ZA" sz="1800" dirty="0" smtClean="0">
                        <a:effectLst/>
                        <a:latin typeface="Times New Roman"/>
                        <a:ea typeface="Times New Roman"/>
                      </a:endParaRPr>
                    </a:p>
                    <a:p>
                      <a:pPr algn="just">
                        <a:lnSpc>
                          <a:spcPct val="115000"/>
                        </a:lnSpc>
                        <a:spcAft>
                          <a:spcPts val="0"/>
                        </a:spcAft>
                      </a:pPr>
                      <a:r>
                        <a:rPr lang="en-ZA" sz="1000" kern="1200" dirty="0" smtClean="0">
                          <a:solidFill>
                            <a:schemeClr val="dk1"/>
                          </a:solidFill>
                          <a:effectLst/>
                          <a:latin typeface="Arial"/>
                          <a:ea typeface="Calibri"/>
                          <a:cs typeface="+mn-cs"/>
                        </a:rPr>
                        <a:t>The system allocates all claims to the inbox of the assessor and all benefit types which have different turnaround times resulting in lack of prioritisation and affects turnaround time. </a:t>
                      </a:r>
                      <a:endParaRPr lang="en-ZA" sz="1100" kern="1200" dirty="0">
                        <a:solidFill>
                          <a:srgbClr val="000000"/>
                        </a:solidFill>
                        <a:effectLst/>
                        <a:latin typeface="Arial"/>
                        <a:ea typeface="Times New Roman"/>
                        <a:cs typeface="+mn-cs"/>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marL="0" algn="just" defTabSz="457200" rtl="0" eaLnBrk="1" latinLnBrk="0" hangingPunct="1">
                        <a:lnSpc>
                          <a:spcPct val="115000"/>
                        </a:lnSpc>
                        <a:spcAft>
                          <a:spcPts val="0"/>
                        </a:spcAft>
                      </a:pPr>
                      <a:r>
                        <a:rPr lang="en-ZA" sz="1000" kern="1200" dirty="0" smtClean="0">
                          <a:solidFill>
                            <a:schemeClr val="dk1"/>
                          </a:solidFill>
                          <a:effectLst/>
                          <a:latin typeface="Arial"/>
                          <a:ea typeface="Calibri"/>
                          <a:cs typeface="+mn-cs"/>
                        </a:rPr>
                        <a:t>Operations is currently reviewing the claims business process to and the new process is expected to be piloted in the new financial year (2018/19</a:t>
                      </a:r>
                      <a:r>
                        <a:rPr lang="en-ZA" sz="1100" dirty="0" smtClean="0">
                          <a:effectLst/>
                          <a:latin typeface="Arial"/>
                          <a:ea typeface="Times New Roman"/>
                        </a:rPr>
                        <a:t>).</a:t>
                      </a:r>
                      <a:endParaRPr lang="en-ZA" sz="2000" dirty="0" smtClean="0">
                        <a:effectLst/>
                        <a:latin typeface="Times New Roman"/>
                        <a:ea typeface="Times New Roman"/>
                      </a:endParaRPr>
                    </a:p>
                    <a:p>
                      <a:pPr algn="just">
                        <a:lnSpc>
                          <a:spcPct val="115000"/>
                        </a:lnSpc>
                        <a:spcAft>
                          <a:spcPts val="0"/>
                        </a:spcAft>
                      </a:pPr>
                      <a:r>
                        <a:rPr lang="en-ZA" sz="1000" kern="1200" dirty="0" smtClean="0">
                          <a:solidFill>
                            <a:schemeClr val="dk1"/>
                          </a:solidFill>
                          <a:effectLst/>
                          <a:latin typeface="Arial"/>
                          <a:ea typeface="Calibri"/>
                          <a:cs typeface="+mn-cs"/>
                        </a:rPr>
                        <a:t> </a:t>
                      </a:r>
                    </a:p>
                    <a:p>
                      <a:pPr algn="just">
                        <a:lnSpc>
                          <a:spcPct val="115000"/>
                        </a:lnSpc>
                        <a:spcAft>
                          <a:spcPts val="0"/>
                        </a:spcAft>
                      </a:pPr>
                      <a:r>
                        <a:rPr lang="en-ZA" sz="1000" kern="1200" dirty="0" smtClean="0">
                          <a:solidFill>
                            <a:schemeClr val="dk1"/>
                          </a:solidFill>
                          <a:effectLst/>
                          <a:latin typeface="Arial"/>
                          <a:ea typeface="Calibri"/>
                          <a:cs typeface="+mn-cs"/>
                        </a:rPr>
                        <a:t>Operations has given the ICT Unit requirements for the Business Intelligence tool / dashboard for development in the new financial year (2018/19) to enable monitoring of performance on a daily basis.</a:t>
                      </a:r>
                    </a:p>
                    <a:p>
                      <a:pPr algn="just">
                        <a:lnSpc>
                          <a:spcPct val="115000"/>
                        </a:lnSpc>
                        <a:spcAft>
                          <a:spcPts val="0"/>
                        </a:spcAft>
                      </a:pPr>
                      <a:r>
                        <a:rPr lang="en-ZA" sz="1000" kern="1200" dirty="0" smtClean="0">
                          <a:solidFill>
                            <a:schemeClr val="dk1"/>
                          </a:solidFill>
                          <a:effectLst/>
                          <a:latin typeface="Arial"/>
                          <a:ea typeface="Calibri"/>
                          <a:cs typeface="+mn-cs"/>
                        </a:rPr>
                        <a:t> </a:t>
                      </a:r>
                    </a:p>
                    <a:p>
                      <a:pPr algn="just">
                        <a:lnSpc>
                          <a:spcPct val="115000"/>
                        </a:lnSpc>
                        <a:spcAft>
                          <a:spcPts val="0"/>
                        </a:spcAft>
                      </a:pPr>
                      <a:r>
                        <a:rPr lang="en-ZA" sz="1000" kern="1200" dirty="0" smtClean="0">
                          <a:solidFill>
                            <a:schemeClr val="dk1"/>
                          </a:solidFill>
                          <a:effectLst/>
                          <a:latin typeface="Arial"/>
                          <a:ea typeface="Calibri"/>
                          <a:cs typeface="+mn-cs"/>
                        </a:rPr>
                        <a:t>System enhancement to allocate claims according to the different claims benefit types.</a:t>
                      </a: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bl>
          </a:graphicData>
        </a:graphic>
      </p:graphicFrame>
      <p:sp>
        <p:nvSpPr>
          <p:cNvPr id="9" name="TextBox 8"/>
          <p:cNvSpPr txBox="1"/>
          <p:nvPr/>
        </p:nvSpPr>
        <p:spPr>
          <a:xfrm>
            <a:off x="8489950" y="280988"/>
            <a:ext cx="431800" cy="369332"/>
          </a:xfrm>
          <a:prstGeom prst="rect">
            <a:avLst/>
          </a:prstGeom>
          <a:noFill/>
        </p:spPr>
        <p:txBody>
          <a:bodyPr>
            <a:spAutoFit/>
          </a:bodyPr>
          <a:lstStyle/>
          <a:p>
            <a:pPr>
              <a:defRPr/>
            </a:pPr>
            <a:r>
              <a:rPr lang="en-ZA" dirty="0" smtClean="0">
                <a:solidFill>
                  <a:prstClr val="black"/>
                </a:solidFill>
              </a:rPr>
              <a:t>27</a:t>
            </a:r>
            <a:endParaRPr lang="en-ZA" dirty="0">
              <a:solidFill>
                <a:prstClr val="black"/>
              </a:solidFill>
            </a:endParaRPr>
          </a:p>
        </p:txBody>
      </p:sp>
    </p:spTree>
    <p:extLst>
      <p:ext uri="{BB962C8B-B14F-4D97-AF65-F5344CB8AC3E}">
        <p14:creationId xmlns:p14="http://schemas.microsoft.com/office/powerpoint/2010/main" xmlns="" val="23654575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372200" y="6237312"/>
            <a:ext cx="2133600" cy="365125"/>
          </a:xfrm>
        </p:spPr>
        <p:txBody>
          <a:bodyPr/>
          <a:lstStyle/>
          <a:p>
            <a:pPr>
              <a:defRPr/>
            </a:pPr>
            <a:fld id="{416AF1B2-E7A4-446A-84DC-90AA83BA6A19}" type="slidenum">
              <a:rPr lang="en-US" smtClean="0"/>
              <a:pPr>
                <a:defRPr/>
              </a:pPr>
              <a:t>28</a:t>
            </a:fld>
            <a:endParaRPr lang="en-US" dirty="0"/>
          </a:p>
        </p:txBody>
      </p:sp>
      <p:sp>
        <p:nvSpPr>
          <p:cNvPr id="5" name="Rectangle 3"/>
          <p:cNvSpPr>
            <a:spLocks noGrp="1" noChangeArrowheads="1"/>
          </p:cNvSpPr>
          <p:nvPr>
            <p:ph type="title"/>
          </p:nvPr>
        </p:nvSpPr>
        <p:spPr bwMode="auto">
          <a:xfrm>
            <a:off x="395536" y="332656"/>
            <a:ext cx="82296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r>
              <a:rPr lang="en-US" sz="2000" b="1" dirty="0">
                <a:solidFill>
                  <a:srgbClr val="000000"/>
                </a:solidFill>
              </a:rPr>
              <a:t>	 UNEMPLOYMENT INSURANCE FUND</a:t>
            </a:r>
            <a:endParaRPr lang="en-ZA" sz="2400" b="1"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3581482919"/>
              </p:ext>
            </p:extLst>
          </p:nvPr>
        </p:nvGraphicFramePr>
        <p:xfrm>
          <a:off x="251520" y="1412776"/>
          <a:ext cx="8784975" cy="5151394"/>
        </p:xfrm>
        <a:graphic>
          <a:graphicData uri="http://schemas.openxmlformats.org/drawingml/2006/table">
            <a:tbl>
              <a:tblPr firstRow="1" firstCol="1" bandRow="1">
                <a:tableStyleId>{5C22544A-7EE6-4342-B048-85BDC9FD1C3A}</a:tableStyleId>
              </a:tblPr>
              <a:tblGrid>
                <a:gridCol w="1610579">
                  <a:extLst>
                    <a:ext uri="{9D8B030D-6E8A-4147-A177-3AD203B41FA5}">
                      <a16:colId xmlns:a16="http://schemas.microsoft.com/office/drawing/2014/main" xmlns="" val="20000"/>
                    </a:ext>
                  </a:extLst>
                </a:gridCol>
                <a:gridCol w="1244538">
                  <a:extLst>
                    <a:ext uri="{9D8B030D-6E8A-4147-A177-3AD203B41FA5}">
                      <a16:colId xmlns:a16="http://schemas.microsoft.com/office/drawing/2014/main" xmlns="" val="20001"/>
                    </a:ext>
                  </a:extLst>
                </a:gridCol>
                <a:gridCol w="1610579">
                  <a:extLst>
                    <a:ext uri="{9D8B030D-6E8A-4147-A177-3AD203B41FA5}">
                      <a16:colId xmlns:a16="http://schemas.microsoft.com/office/drawing/2014/main" xmlns="" val="20002"/>
                    </a:ext>
                  </a:extLst>
                </a:gridCol>
                <a:gridCol w="1756995">
                  <a:extLst>
                    <a:ext uri="{9D8B030D-6E8A-4147-A177-3AD203B41FA5}">
                      <a16:colId xmlns:a16="http://schemas.microsoft.com/office/drawing/2014/main" xmlns="" val="20003"/>
                    </a:ext>
                  </a:extLst>
                </a:gridCol>
                <a:gridCol w="1317746">
                  <a:extLst>
                    <a:ext uri="{9D8B030D-6E8A-4147-A177-3AD203B41FA5}">
                      <a16:colId xmlns:a16="http://schemas.microsoft.com/office/drawing/2014/main" xmlns="" val="20004"/>
                    </a:ext>
                  </a:extLst>
                </a:gridCol>
                <a:gridCol w="1244538">
                  <a:extLst>
                    <a:ext uri="{9D8B030D-6E8A-4147-A177-3AD203B41FA5}">
                      <a16:colId xmlns:a16="http://schemas.microsoft.com/office/drawing/2014/main" xmlns="" val="20005"/>
                    </a:ext>
                  </a:extLst>
                </a:gridCol>
              </a:tblGrid>
              <a:tr h="137545">
                <a:tc gridSpan="6">
                  <a:txBody>
                    <a:bodyPr/>
                    <a:lstStyle/>
                    <a:p>
                      <a:pPr>
                        <a:lnSpc>
                          <a:spcPct val="115000"/>
                        </a:lnSpc>
                        <a:spcAft>
                          <a:spcPts val="0"/>
                        </a:spcAft>
                      </a:pPr>
                      <a:r>
                        <a:rPr lang="en-ZA" sz="1400" dirty="0" smtClean="0">
                          <a:effectLst/>
                          <a:latin typeface="+mn-lt"/>
                        </a:rPr>
                        <a:t>PROGRAMME 2: BUSINESS</a:t>
                      </a:r>
                      <a:r>
                        <a:rPr lang="en-ZA" sz="1400" baseline="0" dirty="0" smtClean="0">
                          <a:effectLst/>
                          <a:latin typeface="+mn-lt"/>
                        </a:rPr>
                        <a:t> OPERATIONS</a:t>
                      </a:r>
                      <a:endParaRPr lang="en-ZA" sz="1400" dirty="0">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nSpc>
                          <a:spcPct val="115000"/>
                        </a:lnSpc>
                        <a:spcAft>
                          <a:spcPts val="0"/>
                        </a:spcAft>
                      </a:pPr>
                      <a:endParaRPr lang="en-ZA" sz="1400" dirty="0">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0"/>
                  </a:ext>
                </a:extLst>
              </a:tr>
              <a:tr h="121413">
                <a:tc gridSpan="6">
                  <a:txBody>
                    <a:bodyPr/>
                    <a:lstStyle/>
                    <a:p>
                      <a:pPr marL="0" indent="0">
                        <a:spcAft>
                          <a:spcPts val="0"/>
                        </a:spcAft>
                        <a:buNone/>
                      </a:pPr>
                      <a:r>
                        <a:rPr lang="en-ZA" sz="1400" b="1" kern="1200" dirty="0" smtClean="0">
                          <a:solidFill>
                            <a:schemeClr val="lt1"/>
                          </a:solidFill>
                          <a:effectLst/>
                          <a:latin typeface="+mn-lt"/>
                          <a:ea typeface="+mn-ea"/>
                          <a:cs typeface="+mn-cs"/>
                        </a:rPr>
                        <a:t>STRATEGIC OBJECTIVE 2: IMPROVE</a:t>
                      </a:r>
                      <a:r>
                        <a:rPr lang="en-ZA" sz="1400" b="1" kern="1200" baseline="0" dirty="0" smtClean="0">
                          <a:solidFill>
                            <a:schemeClr val="lt1"/>
                          </a:solidFill>
                          <a:effectLst/>
                          <a:latin typeface="+mn-lt"/>
                          <a:ea typeface="+mn-ea"/>
                          <a:cs typeface="+mn-cs"/>
                        </a:rPr>
                        <a:t> SERVICE DELIVERY</a:t>
                      </a:r>
                      <a:endParaRPr lang="en-ZA" sz="1400" b="1" kern="1200" dirty="0" smtClean="0">
                        <a:solidFill>
                          <a:schemeClr val="lt1"/>
                        </a:solidFill>
                        <a:effectLst/>
                        <a:latin typeface="+mn-lt"/>
                        <a:ea typeface="+mn-ea"/>
                        <a:cs typeface="+mn-cs"/>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marL="0" indent="0">
                        <a:spcAft>
                          <a:spcPts val="0"/>
                        </a:spcAft>
                        <a:buNone/>
                      </a:pPr>
                      <a:endParaRPr lang="en-ZA" sz="1400" b="1" kern="1200" dirty="0" smtClean="0">
                        <a:solidFill>
                          <a:schemeClr val="lt1"/>
                        </a:solidFill>
                        <a:effectLst/>
                        <a:latin typeface="+mn-lt"/>
                        <a:ea typeface="+mn-ea"/>
                        <a:cs typeface="+mn-cs"/>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1"/>
                  </a:ext>
                </a:extLst>
              </a:tr>
              <a:tr h="412635">
                <a:tc>
                  <a:txBody>
                    <a:bodyPr/>
                    <a:lstStyle/>
                    <a:p>
                      <a:pPr>
                        <a:lnSpc>
                          <a:spcPct val="115000"/>
                        </a:lnSpc>
                        <a:spcAft>
                          <a:spcPts val="0"/>
                        </a:spcAft>
                      </a:pPr>
                      <a:r>
                        <a:rPr lang="en-US" sz="1400" b="1" kern="1200" dirty="0">
                          <a:solidFill>
                            <a:schemeClr val="bg1"/>
                          </a:solidFill>
                          <a:effectLst>
                            <a:outerShdw blurRad="38100" dist="38100" dir="2700000" algn="tl">
                              <a:srgbClr val="000000">
                                <a:alpha val="43137"/>
                              </a:srgbClr>
                            </a:outerShdw>
                          </a:effectLst>
                          <a:latin typeface="+mn-lt"/>
                          <a:ea typeface="+mn-ea"/>
                          <a:cs typeface="+mn-cs"/>
                        </a:rPr>
                        <a:t>KEY PERFORMANCE INDICATORS</a:t>
                      </a:r>
                      <a:endParaRPr lang="en-ZA" sz="1400" b="1" kern="1200" dirty="0">
                        <a:solidFill>
                          <a:schemeClr val="bg1"/>
                        </a:solidFill>
                        <a:effectLst>
                          <a:outerShdw blurRad="38100" dist="38100" dir="2700000" algn="tl">
                            <a:srgbClr val="000000">
                              <a:alpha val="43137"/>
                            </a:srgbClr>
                          </a:outerShdw>
                        </a:effectLst>
                        <a:latin typeface="+mn-lt"/>
                        <a:ea typeface="+mn-ea"/>
                        <a:cs typeface="+mn-cs"/>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400" b="1" dirty="0" smtClean="0">
                          <a:solidFill>
                            <a:schemeClr val="bg1"/>
                          </a:solidFill>
                          <a:effectLst>
                            <a:outerShdw blurRad="38100" dist="38100" dir="2700000" algn="tl">
                              <a:srgbClr val="000000">
                                <a:alpha val="43137"/>
                              </a:srgbClr>
                            </a:outerShdw>
                          </a:effectLst>
                          <a:latin typeface="+mn-lt"/>
                          <a:ea typeface="Times New Roman"/>
                          <a:cs typeface="Times New Roman"/>
                        </a:rPr>
                        <a:t>ANNUAL</a:t>
                      </a:r>
                      <a:r>
                        <a:rPr lang="en-ZA" sz="1400" b="1" baseline="0" dirty="0" smtClean="0">
                          <a:solidFill>
                            <a:schemeClr val="bg1"/>
                          </a:solidFill>
                          <a:effectLst>
                            <a:outerShdw blurRad="38100" dist="38100" dir="2700000" algn="tl">
                              <a:srgbClr val="000000">
                                <a:alpha val="43137"/>
                              </a:srgbClr>
                            </a:outerShdw>
                          </a:effectLst>
                          <a:latin typeface="+mn-lt"/>
                          <a:ea typeface="Times New Roman"/>
                          <a:cs typeface="Times New Roman"/>
                        </a:rPr>
                        <a:t> TARGETS</a:t>
                      </a:r>
                      <a:endParaRPr lang="en-ZA" sz="1400" b="1" dirty="0" smtClean="0">
                        <a:solidFill>
                          <a:schemeClr val="bg1"/>
                        </a:solidFill>
                        <a:effectLst>
                          <a:outerShdw blurRad="38100" dist="38100" dir="2700000" algn="tl">
                            <a:srgbClr val="000000">
                              <a:alpha val="43137"/>
                            </a:srgbClr>
                          </a:outerShdw>
                        </a:effectLst>
                        <a:latin typeface="+mn-lt"/>
                        <a:ea typeface="Times New Roman"/>
                        <a:cs typeface="Times New Roman"/>
                      </a:endParaRPr>
                    </a:p>
                    <a:p>
                      <a:pPr>
                        <a:lnSpc>
                          <a:spcPct val="115000"/>
                        </a:lnSpc>
                        <a:spcAft>
                          <a:spcPts val="0"/>
                        </a:spcAft>
                      </a:pPr>
                      <a:r>
                        <a:rPr lang="en-ZA" sz="1400" b="1" dirty="0" smtClean="0">
                          <a:solidFill>
                            <a:schemeClr val="bg1"/>
                          </a:solidFill>
                          <a:effectLst>
                            <a:outerShdw blurRad="38100" dist="38100" dir="2700000" algn="tl">
                              <a:srgbClr val="000000">
                                <a:alpha val="43137"/>
                              </a:srgbClr>
                            </a:outerShdw>
                          </a:effectLst>
                          <a:latin typeface="+mn-lt"/>
                          <a:ea typeface="Times New Roman"/>
                          <a:cs typeface="Times New Roman"/>
                        </a:rPr>
                        <a:t> </a:t>
                      </a:r>
                      <a:endParaRPr lang="en-ZA" sz="1400" b="1"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400" b="1" kern="1200" baseline="0" dirty="0" smtClean="0">
                          <a:solidFill>
                            <a:schemeClr val="bg1"/>
                          </a:solidFill>
                          <a:effectLst>
                            <a:outerShdw blurRad="38100" dist="38100" dir="2700000" algn="tl">
                              <a:srgbClr val="000000">
                                <a:alpha val="43137"/>
                              </a:srgbClr>
                            </a:outerShdw>
                          </a:effectLst>
                          <a:latin typeface="+mn-lt"/>
                        </a:rPr>
                        <a:t> </a:t>
                      </a:r>
                      <a:r>
                        <a:rPr kumimoji="0" lang="en-US"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n-lt"/>
                          <a:ea typeface="+mn-ea"/>
                          <a:cs typeface="+mn-cs"/>
                        </a:rPr>
                        <a:t>4</a:t>
                      </a:r>
                      <a:r>
                        <a:rPr kumimoji="0" lang="en-US" sz="1400" b="1" i="0" u="none" strike="noStrike" kern="1200" cap="none" spc="0" normalizeH="0" baseline="30000" noProof="0" dirty="0" smtClean="0">
                          <a:ln>
                            <a:noFill/>
                          </a:ln>
                          <a:solidFill>
                            <a:prstClr val="white"/>
                          </a:solidFill>
                          <a:effectLst>
                            <a:outerShdw blurRad="38100" dist="38100" dir="2700000" algn="tl">
                              <a:srgbClr val="000000">
                                <a:alpha val="43137"/>
                              </a:srgbClr>
                            </a:outerShdw>
                          </a:effectLst>
                          <a:uLnTx/>
                          <a:uFillTx/>
                          <a:latin typeface="+mn-lt"/>
                          <a:ea typeface="+mn-ea"/>
                          <a:cs typeface="+mn-cs"/>
                        </a:rPr>
                        <a:t>TH</a:t>
                      </a:r>
                      <a:r>
                        <a:rPr kumimoji="0" lang="en-US"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n-lt"/>
                          <a:ea typeface="+mn-ea"/>
                          <a:cs typeface="+mn-cs"/>
                        </a:rPr>
                        <a:t>  QUARTER TARGET</a:t>
                      </a:r>
                      <a:endParaRPr kumimoji="0" lang="en-ZA"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n-lt"/>
                        <a:ea typeface="Times New Roman"/>
                        <a:cs typeface="Times New Roman"/>
                      </a:endParaRPr>
                    </a:p>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US" sz="1400" b="1" dirty="0" smtClean="0">
                          <a:solidFill>
                            <a:schemeClr val="bg1"/>
                          </a:solidFill>
                          <a:effectLst>
                            <a:outerShdw blurRad="38100" dist="38100" dir="2700000" algn="tl">
                              <a:srgbClr val="000000">
                                <a:alpha val="43137"/>
                              </a:srgbClr>
                            </a:outerShdw>
                          </a:effectLst>
                          <a:latin typeface="+mn-lt"/>
                        </a:rPr>
                        <a:t>PROGRESS</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US" sz="1400" b="1" dirty="0" smtClean="0">
                          <a:solidFill>
                            <a:schemeClr val="bg1"/>
                          </a:solidFill>
                          <a:effectLst>
                            <a:outerShdw blurRad="38100" dist="38100" dir="2700000" algn="tl">
                              <a:srgbClr val="000000">
                                <a:alpha val="43137"/>
                              </a:srgbClr>
                            </a:outerShdw>
                          </a:effectLst>
                          <a:latin typeface="+mn-lt"/>
                          <a:ea typeface="Calibri"/>
                          <a:cs typeface="Times New Roman"/>
                        </a:rPr>
                        <a:t>REASON</a:t>
                      </a:r>
                      <a:r>
                        <a:rPr lang="en-US" sz="1400" b="1" baseline="0" dirty="0" smtClean="0">
                          <a:solidFill>
                            <a:schemeClr val="bg1"/>
                          </a:solidFill>
                          <a:effectLst>
                            <a:outerShdw blurRad="38100" dist="38100" dir="2700000" algn="tl">
                              <a:srgbClr val="000000">
                                <a:alpha val="43137"/>
                              </a:srgbClr>
                            </a:outerShdw>
                          </a:effectLst>
                          <a:latin typeface="+mn-lt"/>
                          <a:ea typeface="Calibri"/>
                          <a:cs typeface="Times New Roman"/>
                        </a:rPr>
                        <a:t> FOR VARIANCE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400" b="1" dirty="0" smtClean="0">
                          <a:solidFill>
                            <a:schemeClr val="bg1"/>
                          </a:solidFill>
                          <a:effectLst>
                            <a:outerShdw blurRad="38100" dist="38100" dir="2700000" algn="tl">
                              <a:srgbClr val="000000">
                                <a:alpha val="43137"/>
                              </a:srgbClr>
                            </a:outerShdw>
                          </a:effectLst>
                          <a:latin typeface="+mn-lt"/>
                          <a:ea typeface="Calibri"/>
                          <a:cs typeface="Times New Roman"/>
                        </a:rPr>
                        <a:t>CORRECTIVE MEASURE</a:t>
                      </a: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2"/>
                  </a:ext>
                </a:extLst>
              </a:tr>
              <a:tr h="1992703">
                <a:tc>
                  <a:txBody>
                    <a:bodyPr/>
                    <a:lstStyle/>
                    <a:p>
                      <a:pPr algn="l">
                        <a:spcAft>
                          <a:spcPts val="0"/>
                        </a:spcAft>
                      </a:pPr>
                      <a:r>
                        <a:rPr lang="en-GB" sz="1100" dirty="0">
                          <a:solidFill>
                            <a:srgbClr val="000000"/>
                          </a:solidFill>
                          <a:effectLst/>
                          <a:latin typeface="Arial"/>
                          <a:ea typeface="Times New Roman"/>
                        </a:rPr>
                        <a:t>Percentage</a:t>
                      </a:r>
                      <a:r>
                        <a:rPr lang="en-US" sz="1100" dirty="0">
                          <a:solidFill>
                            <a:srgbClr val="000000"/>
                          </a:solidFill>
                          <a:effectLst/>
                          <a:latin typeface="Arial"/>
                          <a:ea typeface="Times New Roman"/>
                        </a:rPr>
                        <a:t> of payment documents processed after receipt</a:t>
                      </a:r>
                      <a:r>
                        <a:rPr lang="en-GB" sz="1100" dirty="0">
                          <a:solidFill>
                            <a:srgbClr val="000000"/>
                          </a:solidFill>
                          <a:effectLst/>
                          <a:latin typeface="Arial"/>
                          <a:ea typeface="Times New Roman"/>
                        </a:rPr>
                        <a:t> </a:t>
                      </a:r>
                      <a:endParaRPr lang="en-ZA" sz="1100" dirty="0">
                        <a:effectLst/>
                        <a:latin typeface="Times New Roman"/>
                        <a:ea typeface="Times New Roman"/>
                      </a:endParaRPr>
                    </a:p>
                    <a:p>
                      <a:pPr algn="l">
                        <a:spcAft>
                          <a:spcPts val="0"/>
                        </a:spcAft>
                      </a:pPr>
                      <a:r>
                        <a:rPr lang="en-GB" sz="1100" dirty="0">
                          <a:solidFill>
                            <a:srgbClr val="000000"/>
                          </a:solidFill>
                          <a:effectLst/>
                          <a:latin typeface="Arial"/>
                          <a:ea typeface="Times New Roman"/>
                        </a:rPr>
                        <a:t> </a:t>
                      </a:r>
                      <a:endParaRPr lang="en-ZA" sz="1100" dirty="0">
                        <a:effectLst/>
                        <a:latin typeface="Times New Roman"/>
                        <a:ea typeface="Times New Roman"/>
                      </a:endParaRPr>
                    </a:p>
                    <a:p>
                      <a:pPr algn="l">
                        <a:spcAft>
                          <a:spcPts val="0"/>
                        </a:spcAft>
                      </a:pPr>
                      <a:r>
                        <a:rPr lang="en-US" sz="1100" dirty="0">
                          <a:solidFill>
                            <a:srgbClr val="000000"/>
                          </a:solidFill>
                          <a:effectLst/>
                          <a:latin typeface="Arial"/>
                          <a:ea typeface="Times New Roman"/>
                        </a:rPr>
                        <a:t> </a:t>
                      </a:r>
                      <a:endParaRPr lang="en-ZA" sz="1100" dirty="0">
                        <a:effectLst/>
                        <a:latin typeface="Times New Roman"/>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just">
                        <a:spcAft>
                          <a:spcPts val="0"/>
                        </a:spcAft>
                      </a:pPr>
                      <a:r>
                        <a:rPr lang="en-US" sz="1100" dirty="0">
                          <a:solidFill>
                            <a:srgbClr val="000000"/>
                          </a:solidFill>
                          <a:effectLst/>
                          <a:latin typeface="Arial"/>
                          <a:ea typeface="Times New Roman"/>
                        </a:rPr>
                        <a:t>95% of payment documents processed within 7 working days of receipt by 31 March </a:t>
                      </a:r>
                      <a:r>
                        <a:rPr lang="en-US" sz="1100" dirty="0" smtClean="0">
                          <a:solidFill>
                            <a:srgbClr val="000000"/>
                          </a:solidFill>
                          <a:effectLst/>
                          <a:latin typeface="Arial"/>
                          <a:ea typeface="Times New Roman"/>
                        </a:rPr>
                        <a:t>2018.</a:t>
                      </a:r>
                      <a:endParaRPr lang="en-ZA" sz="1100" dirty="0">
                        <a:effectLst/>
                        <a:latin typeface="Times New Roman"/>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just">
                        <a:spcAft>
                          <a:spcPts val="0"/>
                        </a:spcAft>
                      </a:pPr>
                      <a:r>
                        <a:rPr lang="en-US" sz="1100" dirty="0" smtClean="0">
                          <a:solidFill>
                            <a:srgbClr val="000000"/>
                          </a:solidFill>
                          <a:effectLst/>
                          <a:latin typeface="Arial"/>
                          <a:ea typeface="Times New Roman"/>
                        </a:rPr>
                        <a:t>95% of payment documents processed within 7 working days of receipt by 31 March 2018.</a:t>
                      </a:r>
                      <a:endParaRPr lang="en-ZA" sz="1100" dirty="0">
                        <a:effectLst/>
                        <a:latin typeface="Times New Roman"/>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nSpc>
                          <a:spcPct val="115000"/>
                        </a:lnSpc>
                        <a:spcAft>
                          <a:spcPts val="0"/>
                        </a:spcAft>
                      </a:pPr>
                      <a:r>
                        <a:rPr lang="en-US" sz="1100" b="1" dirty="0">
                          <a:solidFill>
                            <a:srgbClr val="00B050"/>
                          </a:solidFill>
                          <a:effectLst/>
                          <a:latin typeface="Arial"/>
                          <a:ea typeface="Times New Roman"/>
                          <a:cs typeface="Times New Roman"/>
                        </a:rPr>
                        <a:t>Achieved</a:t>
                      </a:r>
                      <a:endParaRPr lang="en-ZA" sz="1100" dirty="0">
                        <a:effectLst/>
                        <a:latin typeface="Calibri"/>
                        <a:ea typeface="Calibri"/>
                        <a:cs typeface="Times New Roman"/>
                      </a:endParaRPr>
                    </a:p>
                    <a:p>
                      <a:pPr>
                        <a:lnSpc>
                          <a:spcPct val="115000"/>
                        </a:lnSpc>
                        <a:spcAft>
                          <a:spcPts val="0"/>
                        </a:spcAft>
                      </a:pPr>
                      <a:endParaRPr lang="en-US" sz="1200" dirty="0" smtClean="0">
                        <a:effectLst/>
                        <a:latin typeface="Arial"/>
                        <a:ea typeface="Times New Roman"/>
                      </a:endParaRPr>
                    </a:p>
                    <a:p>
                      <a:pPr algn="just">
                        <a:lnSpc>
                          <a:spcPct val="115000"/>
                        </a:lnSpc>
                        <a:spcAft>
                          <a:spcPts val="0"/>
                        </a:spcAft>
                      </a:pPr>
                      <a:r>
                        <a:rPr lang="en-US" sz="1200" dirty="0" smtClean="0">
                          <a:effectLst/>
                          <a:latin typeface="Arial"/>
                          <a:ea typeface="Times New Roman"/>
                        </a:rPr>
                        <a:t>99% </a:t>
                      </a:r>
                      <a:r>
                        <a:rPr lang="en-US" sz="1200" dirty="0">
                          <a:effectLst/>
                          <a:latin typeface="Arial"/>
                          <a:ea typeface="Times New Roman"/>
                        </a:rPr>
                        <a:t>of payment documents processed within 7 working </a:t>
                      </a:r>
                      <a:r>
                        <a:rPr lang="en-US" sz="1200" dirty="0" smtClean="0">
                          <a:effectLst/>
                          <a:latin typeface="Arial"/>
                          <a:ea typeface="Times New Roman"/>
                        </a:rPr>
                        <a:t>days as at 31 March 2018.</a:t>
                      </a:r>
                      <a:endParaRPr lang="en-ZA" sz="1200" dirty="0">
                        <a:effectLst/>
                        <a:latin typeface="Times New Roman"/>
                        <a:ea typeface="Times New Roman"/>
                      </a:endParaRPr>
                    </a:p>
                    <a:p>
                      <a:pPr>
                        <a:lnSpc>
                          <a:spcPct val="115000"/>
                        </a:lnSpc>
                        <a:spcAft>
                          <a:spcPts val="0"/>
                        </a:spcAft>
                      </a:pPr>
                      <a:r>
                        <a:rPr lang="en-US" sz="1200" dirty="0">
                          <a:effectLst/>
                          <a:latin typeface="Times New Roman"/>
                          <a:ea typeface="Times New Roman"/>
                        </a:rPr>
                        <a:t> </a:t>
                      </a:r>
                      <a:endParaRPr lang="en-ZA" sz="1200" dirty="0">
                        <a:effectLst/>
                        <a:latin typeface="Times New Roman"/>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marL="0" algn="just" defTabSz="457200" rtl="0" eaLnBrk="1" latinLnBrk="0" hangingPunct="1">
                        <a:lnSpc>
                          <a:spcPct val="115000"/>
                        </a:lnSpc>
                        <a:spcAft>
                          <a:spcPts val="0"/>
                        </a:spcAft>
                      </a:pPr>
                      <a:r>
                        <a:rPr lang="en-ZA" sz="1100" kern="1200" dirty="0" smtClean="0">
                          <a:solidFill>
                            <a:srgbClr val="000000"/>
                          </a:solidFill>
                          <a:effectLst/>
                          <a:latin typeface="Arial"/>
                          <a:ea typeface="Times New Roman"/>
                          <a:cs typeface="+mn-cs"/>
                        </a:rPr>
                        <a:t>Payment forms taken manually and captured directly in Siyaya</a:t>
                      </a:r>
                      <a:endParaRPr lang="en-ZA" sz="1100" kern="1200" dirty="0">
                        <a:solidFill>
                          <a:srgbClr val="000000"/>
                        </a:solidFill>
                        <a:effectLst/>
                        <a:latin typeface="Arial"/>
                        <a:ea typeface="Times New Roman"/>
                        <a:cs typeface="+mn-cs"/>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endParaRPr lang="en-ZA" sz="1100" dirty="0">
                        <a:effectLst/>
                        <a:latin typeface="Times New Roman"/>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r h="199270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smtClean="0">
                          <a:ln>
                            <a:noFill/>
                          </a:ln>
                          <a:solidFill>
                            <a:srgbClr val="000000"/>
                          </a:solidFill>
                          <a:effectLst/>
                          <a:uLnTx/>
                          <a:uFillTx/>
                          <a:latin typeface="Arial"/>
                          <a:ea typeface="Times New Roman"/>
                          <a:cs typeface="+mn-cs"/>
                        </a:rPr>
                        <a:t>Percentage of new companies with complete information issued with registration certificate.</a:t>
                      </a:r>
                      <a:endParaRPr kumimoji="0" lang="en-ZA" sz="1100" b="1" i="0" u="none" strike="noStrike" kern="1200" cap="none" spc="0" normalizeH="0" baseline="0" noProof="0" dirty="0" smtClean="0">
                        <a:ln>
                          <a:noFill/>
                        </a:ln>
                        <a:solidFill>
                          <a:prstClr val="white"/>
                        </a:solidFill>
                        <a:effectLst/>
                        <a:uLnTx/>
                        <a:uFillTx/>
                        <a:latin typeface="Times New Roman"/>
                        <a:ea typeface="Times New Roman"/>
                        <a:cs typeface="+mn-cs"/>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Arial"/>
                          <a:ea typeface="Times New Roman"/>
                          <a:cs typeface="+mn-cs"/>
                        </a:rPr>
                        <a:t>90% within 2 working days by 31 March 2018.</a:t>
                      </a:r>
                      <a:endParaRPr kumimoji="0" lang="en-ZA" sz="1100" b="0" i="0" u="none" strike="noStrike" kern="1200" cap="none" spc="0" normalizeH="0" baseline="0" noProof="0" dirty="0" smtClean="0">
                        <a:ln>
                          <a:noFill/>
                        </a:ln>
                        <a:solidFill>
                          <a:prstClr val="black"/>
                        </a:solidFill>
                        <a:effectLst/>
                        <a:uLnTx/>
                        <a:uFillTx/>
                        <a:latin typeface="Times New Roman"/>
                        <a:ea typeface="Times New Roman"/>
                        <a:cs typeface="+mn-cs"/>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just">
                        <a:lnSpc>
                          <a:spcPct val="115000"/>
                        </a:lnSpc>
                        <a:spcAft>
                          <a:spcPts val="0"/>
                        </a:spcAft>
                      </a:pPr>
                      <a:r>
                        <a:rPr kumimoji="0" lang="en-US" sz="1100" b="0" i="0" u="none" strike="noStrike" kern="1200" cap="none" spc="0" normalizeH="0" baseline="0" noProof="0" dirty="0" smtClean="0">
                          <a:ln>
                            <a:noFill/>
                          </a:ln>
                          <a:solidFill>
                            <a:srgbClr val="000000"/>
                          </a:solidFill>
                          <a:effectLst/>
                          <a:uLnTx/>
                          <a:uFillTx/>
                          <a:latin typeface="Arial"/>
                          <a:ea typeface="Times New Roman"/>
                          <a:cs typeface="+mn-cs"/>
                        </a:rPr>
                        <a:t>90% within 2 working days by 31 March 2018.</a:t>
                      </a:r>
                      <a:endParaRPr lang="en-ZA" sz="1100" dirty="0">
                        <a:effectLst/>
                        <a:latin typeface="Calibri"/>
                        <a:ea typeface="Calibri"/>
                        <a:cs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nSpc>
                          <a:spcPct val="115000"/>
                        </a:lnSpc>
                        <a:spcAft>
                          <a:spcPts val="0"/>
                        </a:spcAft>
                      </a:pPr>
                      <a:r>
                        <a:rPr lang="en-US" sz="1100" b="1" dirty="0">
                          <a:solidFill>
                            <a:srgbClr val="00B050"/>
                          </a:solidFill>
                          <a:effectLst/>
                          <a:latin typeface="Arial"/>
                          <a:ea typeface="Times New Roman"/>
                          <a:cs typeface="Times New Roman"/>
                        </a:rPr>
                        <a:t>Achieved</a:t>
                      </a:r>
                      <a:endParaRPr lang="en-ZA" sz="1100" dirty="0">
                        <a:effectLst/>
                        <a:latin typeface="Calibri"/>
                        <a:ea typeface="Calibri"/>
                        <a:cs typeface="Times New Roman"/>
                      </a:endParaRPr>
                    </a:p>
                    <a:p>
                      <a:pPr>
                        <a:lnSpc>
                          <a:spcPct val="115000"/>
                        </a:lnSpc>
                        <a:spcAft>
                          <a:spcPts val="0"/>
                        </a:spcAft>
                      </a:pPr>
                      <a:endParaRPr lang="en-US" sz="1100" b="1" dirty="0">
                        <a:solidFill>
                          <a:srgbClr val="00B050"/>
                        </a:solidFill>
                        <a:effectLst/>
                        <a:latin typeface="Arial"/>
                        <a:ea typeface="Times New Roman"/>
                        <a:cs typeface="Times New Roman"/>
                      </a:endParaRPr>
                    </a:p>
                    <a:p>
                      <a:pPr>
                        <a:lnSpc>
                          <a:spcPct val="115000"/>
                        </a:lnSpc>
                        <a:spcAft>
                          <a:spcPts val="0"/>
                        </a:spcAft>
                      </a:pPr>
                      <a:r>
                        <a:rPr lang="en-US" sz="1200" dirty="0" smtClean="0">
                          <a:effectLst/>
                          <a:latin typeface="Arial"/>
                          <a:ea typeface="Times New Roman"/>
                        </a:rPr>
                        <a:t>98</a:t>
                      </a:r>
                      <a:r>
                        <a:rPr lang="en-US" sz="1200" dirty="0">
                          <a:effectLst/>
                          <a:latin typeface="Arial"/>
                          <a:ea typeface="Times New Roman"/>
                        </a:rPr>
                        <a:t>% within 2 working </a:t>
                      </a:r>
                      <a:r>
                        <a:rPr lang="en-US" sz="1200" dirty="0" smtClean="0">
                          <a:effectLst/>
                          <a:latin typeface="Arial"/>
                          <a:ea typeface="Times New Roman"/>
                        </a:rPr>
                        <a:t>days as at 31 March 2018.</a:t>
                      </a:r>
                      <a:endParaRPr lang="en-ZA" sz="1200" dirty="0">
                        <a:effectLst/>
                        <a:latin typeface="Times New Roman"/>
                        <a:ea typeface="Times New Roman"/>
                      </a:endParaRPr>
                    </a:p>
                    <a:p>
                      <a:pPr>
                        <a:lnSpc>
                          <a:spcPct val="115000"/>
                        </a:lnSpc>
                        <a:spcAft>
                          <a:spcPts val="0"/>
                        </a:spcAft>
                      </a:pPr>
                      <a:r>
                        <a:rPr lang="en-US" sz="1100" dirty="0">
                          <a:solidFill>
                            <a:srgbClr val="000000"/>
                          </a:solidFill>
                          <a:effectLst/>
                          <a:latin typeface="Arial"/>
                          <a:ea typeface="Times New Roman"/>
                        </a:rPr>
                        <a:t> </a:t>
                      </a:r>
                      <a:endParaRPr lang="en-ZA" sz="1200" dirty="0">
                        <a:effectLst/>
                        <a:latin typeface="Times New Roman"/>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rtl="0"/>
                      <a:r>
                        <a:rPr kumimoji="0" lang="en-US" sz="1100" b="0" i="0" u="none" strike="noStrike" kern="1200" cap="none" spc="0" normalizeH="0" baseline="0" dirty="0" smtClean="0">
                          <a:ln>
                            <a:noFill/>
                          </a:ln>
                          <a:solidFill>
                            <a:srgbClr val="000000"/>
                          </a:solidFill>
                          <a:effectLst/>
                          <a:uLnTx/>
                          <a:uFillTx/>
                          <a:latin typeface="Arial"/>
                          <a:ea typeface="Times New Roman"/>
                          <a:cs typeface="+mn-cs"/>
                        </a:rPr>
                        <a:t>Registration captured</a:t>
                      </a:r>
                    </a:p>
                    <a:p>
                      <a:pPr algn="just" rtl="0"/>
                      <a:r>
                        <a:rPr kumimoji="0" lang="en-ZA" sz="1100" b="0" i="0" u="none" strike="noStrike" kern="1200" cap="none" spc="0" normalizeH="0" baseline="0" dirty="0" smtClean="0">
                          <a:ln>
                            <a:noFill/>
                          </a:ln>
                          <a:solidFill>
                            <a:srgbClr val="000000"/>
                          </a:solidFill>
                          <a:effectLst/>
                          <a:uLnTx/>
                          <a:uFillTx/>
                          <a:latin typeface="Arial"/>
                          <a:ea typeface="Times New Roman"/>
                          <a:cs typeface="+mn-cs"/>
                        </a:rPr>
                        <a:t>on a first in, first out basis.</a:t>
                      </a: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endParaRPr lang="en-ZA" sz="1100" dirty="0">
                        <a:effectLst/>
                        <a:latin typeface="Times New Roman"/>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xmlns="" val="10004"/>
                  </a:ext>
                </a:extLst>
              </a:tr>
            </a:tbl>
          </a:graphicData>
        </a:graphic>
      </p:graphicFrame>
      <p:sp>
        <p:nvSpPr>
          <p:cNvPr id="9" name="TextBox 8"/>
          <p:cNvSpPr txBox="1"/>
          <p:nvPr/>
        </p:nvSpPr>
        <p:spPr>
          <a:xfrm>
            <a:off x="8489950" y="280988"/>
            <a:ext cx="431800" cy="369332"/>
          </a:xfrm>
          <a:prstGeom prst="rect">
            <a:avLst/>
          </a:prstGeom>
          <a:noFill/>
        </p:spPr>
        <p:txBody>
          <a:bodyPr>
            <a:spAutoFit/>
          </a:bodyPr>
          <a:lstStyle/>
          <a:p>
            <a:pPr>
              <a:defRPr/>
            </a:pPr>
            <a:r>
              <a:rPr lang="en-ZA" dirty="0" smtClean="0">
                <a:solidFill>
                  <a:prstClr val="black"/>
                </a:solidFill>
              </a:rPr>
              <a:t>28</a:t>
            </a:r>
            <a:endParaRPr lang="en-ZA" dirty="0">
              <a:solidFill>
                <a:prstClr val="black"/>
              </a:solidFill>
            </a:endParaRPr>
          </a:p>
        </p:txBody>
      </p:sp>
    </p:spTree>
    <p:extLst>
      <p:ext uri="{BB962C8B-B14F-4D97-AF65-F5344CB8AC3E}">
        <p14:creationId xmlns:p14="http://schemas.microsoft.com/office/powerpoint/2010/main" xmlns="" val="4062598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372200" y="6237312"/>
            <a:ext cx="2133600" cy="365125"/>
          </a:xfrm>
        </p:spPr>
        <p:txBody>
          <a:bodyPr/>
          <a:lstStyle/>
          <a:p>
            <a:pPr>
              <a:defRPr/>
            </a:pPr>
            <a:fld id="{416AF1B2-E7A4-446A-84DC-90AA83BA6A19}" type="slidenum">
              <a:rPr lang="en-US" smtClean="0"/>
              <a:pPr>
                <a:defRPr/>
              </a:pPr>
              <a:t>29</a:t>
            </a:fld>
            <a:endParaRPr lang="en-US" dirty="0"/>
          </a:p>
        </p:txBody>
      </p:sp>
      <p:sp>
        <p:nvSpPr>
          <p:cNvPr id="5" name="Rectangle 3"/>
          <p:cNvSpPr>
            <a:spLocks noGrp="1" noChangeArrowheads="1"/>
          </p:cNvSpPr>
          <p:nvPr>
            <p:ph type="title"/>
          </p:nvPr>
        </p:nvSpPr>
        <p:spPr bwMode="auto">
          <a:xfrm>
            <a:off x="395536" y="332656"/>
            <a:ext cx="82296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r>
              <a:rPr lang="en-US" sz="2000" b="1" dirty="0">
                <a:solidFill>
                  <a:srgbClr val="000000"/>
                </a:solidFill>
              </a:rPr>
              <a:t>	 UNEMPLOYMENT INSURANCE FUND</a:t>
            </a:r>
            <a:endParaRPr lang="en-ZA" sz="2400" b="1"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195762589"/>
              </p:ext>
            </p:extLst>
          </p:nvPr>
        </p:nvGraphicFramePr>
        <p:xfrm>
          <a:off x="287305" y="980648"/>
          <a:ext cx="8605174" cy="5616703"/>
        </p:xfrm>
        <a:graphic>
          <a:graphicData uri="http://schemas.openxmlformats.org/drawingml/2006/table">
            <a:tbl>
              <a:tblPr firstRow="1" firstCol="1" bandRow="1">
                <a:tableStyleId>{5C22544A-7EE6-4342-B048-85BDC9FD1C3A}</a:tableStyleId>
              </a:tblPr>
              <a:tblGrid>
                <a:gridCol w="1203488">
                  <a:extLst>
                    <a:ext uri="{9D8B030D-6E8A-4147-A177-3AD203B41FA5}">
                      <a16:colId xmlns:a16="http://schemas.microsoft.com/office/drawing/2014/main" xmlns="" val="20000"/>
                    </a:ext>
                  </a:extLst>
                </a:gridCol>
                <a:gridCol w="1093878">
                  <a:extLst>
                    <a:ext uri="{9D8B030D-6E8A-4147-A177-3AD203B41FA5}">
                      <a16:colId xmlns:a16="http://schemas.microsoft.com/office/drawing/2014/main" xmlns="" val="20001"/>
                    </a:ext>
                  </a:extLst>
                </a:gridCol>
                <a:gridCol w="1166803">
                  <a:extLst>
                    <a:ext uri="{9D8B030D-6E8A-4147-A177-3AD203B41FA5}">
                      <a16:colId xmlns:a16="http://schemas.microsoft.com/office/drawing/2014/main" xmlns="" val="20002"/>
                    </a:ext>
                  </a:extLst>
                </a:gridCol>
                <a:gridCol w="2146170">
                  <a:extLst>
                    <a:ext uri="{9D8B030D-6E8A-4147-A177-3AD203B41FA5}">
                      <a16:colId xmlns:a16="http://schemas.microsoft.com/office/drawing/2014/main" xmlns="" val="20003"/>
                    </a:ext>
                  </a:extLst>
                </a:gridCol>
                <a:gridCol w="1718866">
                  <a:extLst>
                    <a:ext uri="{9D8B030D-6E8A-4147-A177-3AD203B41FA5}">
                      <a16:colId xmlns:a16="http://schemas.microsoft.com/office/drawing/2014/main" xmlns="" val="20004"/>
                    </a:ext>
                  </a:extLst>
                </a:gridCol>
                <a:gridCol w="1275969">
                  <a:extLst>
                    <a:ext uri="{9D8B030D-6E8A-4147-A177-3AD203B41FA5}">
                      <a16:colId xmlns:a16="http://schemas.microsoft.com/office/drawing/2014/main" xmlns="" val="20005"/>
                    </a:ext>
                  </a:extLst>
                </a:gridCol>
              </a:tblGrid>
              <a:tr h="257079">
                <a:tc gridSpan="6">
                  <a:txBody>
                    <a:bodyPr/>
                    <a:lstStyle/>
                    <a:p>
                      <a:pPr>
                        <a:lnSpc>
                          <a:spcPct val="115000"/>
                        </a:lnSpc>
                        <a:spcAft>
                          <a:spcPts val="0"/>
                        </a:spcAft>
                      </a:pPr>
                      <a:r>
                        <a:rPr lang="en-ZA" sz="1400" dirty="0" smtClean="0">
                          <a:effectLst/>
                          <a:latin typeface="+mn-lt"/>
                        </a:rPr>
                        <a:t>PROGRAMME 2: BUSINESS</a:t>
                      </a:r>
                      <a:r>
                        <a:rPr lang="en-ZA" sz="1400" baseline="0" dirty="0" smtClean="0">
                          <a:effectLst/>
                          <a:latin typeface="+mn-lt"/>
                        </a:rPr>
                        <a:t> OPERATIONS</a:t>
                      </a:r>
                      <a:endParaRPr lang="en-ZA" sz="1400" dirty="0">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nSpc>
                          <a:spcPct val="115000"/>
                        </a:lnSpc>
                        <a:spcAft>
                          <a:spcPts val="0"/>
                        </a:spcAft>
                      </a:pPr>
                      <a:endParaRPr lang="en-ZA" sz="1400" dirty="0">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0"/>
                  </a:ext>
                </a:extLst>
              </a:tr>
              <a:tr h="223547">
                <a:tc gridSpan="6">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lt1"/>
                          </a:solidFill>
                          <a:effectLst/>
                          <a:latin typeface="+mn-lt"/>
                          <a:ea typeface="+mn-ea"/>
                          <a:cs typeface="+mn-cs"/>
                        </a:rPr>
                        <a:t>STRATEGIC OBJECTIVE 3: IMPROVE </a:t>
                      </a:r>
                      <a:r>
                        <a:rPr lang="en-ZA" sz="1400" b="1" kern="1200" baseline="0" dirty="0" smtClean="0">
                          <a:solidFill>
                            <a:schemeClr val="lt1"/>
                          </a:solidFill>
                          <a:effectLst/>
                          <a:latin typeface="+mn-lt"/>
                          <a:ea typeface="+mn-ea"/>
                          <a:cs typeface="+mn-cs"/>
                        </a:rPr>
                        <a:t> COMPLIANCE TO UNEMPLOYMENT INSURANCE ACTS</a:t>
                      </a:r>
                      <a:endParaRPr lang="en-ZA" sz="1400" b="1" kern="1200" dirty="0" smtClean="0">
                        <a:solidFill>
                          <a:schemeClr val="lt1"/>
                        </a:solidFill>
                        <a:effectLst/>
                        <a:latin typeface="+mn-lt"/>
                        <a:ea typeface="+mn-ea"/>
                        <a:cs typeface="+mn-cs"/>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marL="0" indent="0">
                        <a:spcAft>
                          <a:spcPts val="0"/>
                        </a:spcAft>
                        <a:buNone/>
                      </a:pPr>
                      <a:endParaRPr lang="en-ZA" sz="1400" b="1" kern="1200" dirty="0" smtClean="0">
                        <a:solidFill>
                          <a:schemeClr val="lt1"/>
                        </a:solidFill>
                        <a:effectLst/>
                        <a:latin typeface="+mn-lt"/>
                        <a:ea typeface="+mn-ea"/>
                        <a:cs typeface="+mn-cs"/>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1"/>
                  </a:ext>
                </a:extLst>
              </a:tr>
              <a:tr h="771237">
                <a:tc>
                  <a:txBody>
                    <a:bodyPr/>
                    <a:lstStyle/>
                    <a:p>
                      <a:pPr>
                        <a:lnSpc>
                          <a:spcPct val="115000"/>
                        </a:lnSpc>
                        <a:spcAft>
                          <a:spcPts val="0"/>
                        </a:spcAft>
                      </a:pPr>
                      <a:r>
                        <a:rPr lang="en-US" sz="1400" kern="1200" dirty="0">
                          <a:solidFill>
                            <a:schemeClr val="bg1"/>
                          </a:solidFill>
                          <a:effectLst>
                            <a:outerShdw blurRad="38100" dist="38100" dir="2700000" algn="tl">
                              <a:srgbClr val="000000">
                                <a:alpha val="43000"/>
                              </a:srgbClr>
                            </a:outerShdw>
                          </a:effectLst>
                          <a:latin typeface="+mn-lt"/>
                        </a:rPr>
                        <a:t>KEY PERFORMANCE INDICATORS</a:t>
                      </a:r>
                      <a:endParaRPr lang="en-ZA" sz="1400" dirty="0">
                        <a:solidFill>
                          <a:schemeClr val="bg1"/>
                        </a:solidFill>
                        <a:effectLst/>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ZA" sz="1400" b="1" dirty="0" smtClean="0">
                          <a:solidFill>
                            <a:schemeClr val="bg1"/>
                          </a:solidFill>
                          <a:effectLst>
                            <a:outerShdw blurRad="38100" dist="38100" dir="2700000" algn="tl">
                              <a:srgbClr val="000000">
                                <a:alpha val="43137"/>
                              </a:srgbClr>
                            </a:outerShdw>
                          </a:effectLst>
                          <a:latin typeface="+mn-lt"/>
                          <a:ea typeface="Times New Roman"/>
                          <a:cs typeface="Times New Roman"/>
                        </a:rPr>
                        <a:t>ANNUAL</a:t>
                      </a:r>
                      <a:r>
                        <a:rPr lang="en-ZA" sz="1400" b="1" baseline="0" dirty="0" smtClean="0">
                          <a:solidFill>
                            <a:schemeClr val="bg1"/>
                          </a:solidFill>
                          <a:effectLst>
                            <a:outerShdw blurRad="38100" dist="38100" dir="2700000" algn="tl">
                              <a:srgbClr val="000000">
                                <a:alpha val="43137"/>
                              </a:srgbClr>
                            </a:outerShdw>
                          </a:effectLst>
                          <a:latin typeface="+mn-lt"/>
                          <a:ea typeface="Times New Roman"/>
                          <a:cs typeface="Times New Roman"/>
                        </a:rPr>
                        <a:t> TARGETS</a:t>
                      </a:r>
                      <a:endParaRPr lang="en-ZA" sz="1400" b="1"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n-lt"/>
                          <a:ea typeface="+mn-ea"/>
                          <a:cs typeface="+mn-cs"/>
                        </a:rPr>
                        <a:t>4</a:t>
                      </a:r>
                      <a:r>
                        <a:rPr kumimoji="0" lang="en-US" sz="1400" b="1" i="0" u="none" strike="noStrike" kern="1200" cap="none" spc="0" normalizeH="0" baseline="30000" noProof="0" dirty="0" smtClean="0">
                          <a:ln>
                            <a:noFill/>
                          </a:ln>
                          <a:solidFill>
                            <a:prstClr val="white"/>
                          </a:solidFill>
                          <a:effectLst>
                            <a:outerShdw blurRad="38100" dist="38100" dir="2700000" algn="tl">
                              <a:srgbClr val="000000">
                                <a:alpha val="43137"/>
                              </a:srgbClr>
                            </a:outerShdw>
                          </a:effectLst>
                          <a:uLnTx/>
                          <a:uFillTx/>
                          <a:latin typeface="+mn-lt"/>
                          <a:ea typeface="+mn-ea"/>
                          <a:cs typeface="+mn-cs"/>
                        </a:rPr>
                        <a:t>TH</a:t>
                      </a:r>
                      <a:r>
                        <a:rPr kumimoji="0" lang="en-US"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n-lt"/>
                          <a:ea typeface="+mn-ea"/>
                          <a:cs typeface="+mn-cs"/>
                        </a:rPr>
                        <a:t> QUARTER TARGET</a:t>
                      </a:r>
                      <a:endParaRPr kumimoji="0" lang="en-ZA"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US" sz="1400" b="1" dirty="0" smtClean="0">
                          <a:solidFill>
                            <a:schemeClr val="bg1"/>
                          </a:solidFill>
                          <a:effectLst>
                            <a:outerShdw blurRad="38100" dist="38100" dir="2700000" algn="tl">
                              <a:srgbClr val="000000">
                                <a:alpha val="43137"/>
                              </a:srgbClr>
                            </a:outerShdw>
                          </a:effectLst>
                          <a:latin typeface="+mn-lt"/>
                        </a:rPr>
                        <a:t>PROGRESS</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US" sz="1400" b="1" dirty="0" smtClean="0">
                          <a:solidFill>
                            <a:schemeClr val="bg1"/>
                          </a:solidFill>
                          <a:effectLst>
                            <a:outerShdw blurRad="38100" dist="38100" dir="2700000" algn="tl">
                              <a:srgbClr val="000000">
                                <a:alpha val="43137"/>
                              </a:srgbClr>
                            </a:outerShdw>
                          </a:effectLst>
                          <a:latin typeface="+mn-lt"/>
                          <a:ea typeface="Calibri"/>
                          <a:cs typeface="Times New Roman"/>
                        </a:rPr>
                        <a:t>REASON FOR VARIANCE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ZA" sz="1400" b="1" dirty="0" smtClean="0">
                          <a:solidFill>
                            <a:schemeClr val="bg1"/>
                          </a:solidFill>
                          <a:effectLst>
                            <a:outerShdw blurRad="38100" dist="38100" dir="2700000" algn="tl">
                              <a:srgbClr val="000000">
                                <a:alpha val="43137"/>
                              </a:srgbClr>
                            </a:outerShdw>
                          </a:effectLst>
                          <a:latin typeface="+mn-lt"/>
                          <a:ea typeface="Calibri"/>
                          <a:cs typeface="Times New Roman"/>
                        </a:rPr>
                        <a:t>CORRECTIVE MEASURE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2"/>
                  </a:ext>
                </a:extLst>
              </a:tr>
              <a:tr h="1211943">
                <a:tc>
                  <a:txBody>
                    <a:bodyPr/>
                    <a:lstStyle/>
                    <a:p>
                      <a:pPr algn="l">
                        <a:spcAft>
                          <a:spcPts val="0"/>
                        </a:spcAft>
                      </a:pPr>
                      <a:r>
                        <a:rPr lang="en-ZA" sz="1100" kern="1200" dirty="0" smtClean="0">
                          <a:solidFill>
                            <a:srgbClr val="000000"/>
                          </a:solidFill>
                          <a:effectLst/>
                          <a:latin typeface="Arial"/>
                          <a:ea typeface="Times New Roman"/>
                          <a:cs typeface="+mn-cs"/>
                        </a:rPr>
                        <a:t>Number of newly registered employers</a:t>
                      </a:r>
                      <a:r>
                        <a:rPr lang="en-ZA" sz="1100" kern="1200" baseline="0" dirty="0" smtClean="0">
                          <a:solidFill>
                            <a:srgbClr val="000000"/>
                          </a:solidFill>
                          <a:effectLst/>
                          <a:latin typeface="Arial"/>
                          <a:ea typeface="Times New Roman"/>
                          <a:cs typeface="+mn-cs"/>
                        </a:rPr>
                        <a:t> per year</a:t>
                      </a:r>
                      <a:endParaRPr lang="en-ZA" sz="1100" kern="1200" dirty="0">
                        <a:solidFill>
                          <a:srgbClr val="000000"/>
                        </a:solidFill>
                        <a:effectLst/>
                        <a:latin typeface="Arial"/>
                        <a:ea typeface="Times New Roman"/>
                        <a:cs typeface="+mn-cs"/>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l">
                        <a:spcAft>
                          <a:spcPts val="0"/>
                        </a:spcAft>
                      </a:pPr>
                      <a:r>
                        <a:rPr lang="en-US" sz="1100" dirty="0">
                          <a:solidFill>
                            <a:srgbClr val="000000"/>
                          </a:solidFill>
                          <a:effectLst/>
                          <a:latin typeface="Arial"/>
                          <a:ea typeface="Times New Roman"/>
                        </a:rPr>
                        <a:t>60 000 by </a:t>
                      </a:r>
                      <a:r>
                        <a:rPr lang="en-US" sz="1100" dirty="0" smtClean="0">
                          <a:solidFill>
                            <a:srgbClr val="000000"/>
                          </a:solidFill>
                          <a:effectLst/>
                          <a:latin typeface="Arial"/>
                          <a:ea typeface="Times New Roman"/>
                        </a:rPr>
                        <a:t>31 March 2018.</a:t>
                      </a:r>
                      <a:endParaRPr lang="en-ZA" sz="1100" dirty="0">
                        <a:effectLst/>
                        <a:latin typeface="Times New Roman"/>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l">
                        <a:spcAft>
                          <a:spcPts val="0"/>
                        </a:spcAft>
                      </a:pPr>
                      <a:r>
                        <a:rPr lang="en-US" sz="1100" dirty="0" smtClean="0">
                          <a:solidFill>
                            <a:srgbClr val="000000"/>
                          </a:solidFill>
                          <a:effectLst/>
                          <a:latin typeface="Arial"/>
                          <a:ea typeface="Times New Roman"/>
                        </a:rPr>
                        <a:t>60 000 by 31 March 2018. </a:t>
                      </a:r>
                      <a:endParaRPr lang="en-ZA" sz="1100" dirty="0">
                        <a:effectLst/>
                        <a:latin typeface="Times New Roman"/>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nSpc>
                          <a:spcPct val="115000"/>
                        </a:lnSpc>
                        <a:spcAft>
                          <a:spcPts val="0"/>
                        </a:spcAft>
                      </a:pPr>
                      <a:r>
                        <a:rPr lang="en-US" sz="1100" b="1" dirty="0">
                          <a:solidFill>
                            <a:srgbClr val="00B050"/>
                          </a:solidFill>
                          <a:effectLst/>
                          <a:latin typeface="Arial"/>
                          <a:ea typeface="Times New Roman"/>
                          <a:cs typeface="Times New Roman"/>
                        </a:rPr>
                        <a:t>Achieved</a:t>
                      </a:r>
                      <a:endParaRPr lang="en-ZA" sz="1100" dirty="0">
                        <a:effectLst/>
                        <a:latin typeface="Calibri"/>
                        <a:ea typeface="Calibri"/>
                        <a:cs typeface="Times New Roman"/>
                      </a:endParaRPr>
                    </a:p>
                    <a:p>
                      <a:pPr>
                        <a:lnSpc>
                          <a:spcPct val="115000"/>
                        </a:lnSpc>
                        <a:spcAft>
                          <a:spcPts val="0"/>
                        </a:spcAft>
                      </a:pPr>
                      <a:r>
                        <a:rPr lang="en-US" sz="1100" dirty="0">
                          <a:solidFill>
                            <a:srgbClr val="000000"/>
                          </a:solidFill>
                          <a:effectLst/>
                          <a:latin typeface="Arial"/>
                          <a:ea typeface="Times New Roman"/>
                          <a:cs typeface="Times New Roman"/>
                        </a:rPr>
                        <a:t> </a:t>
                      </a:r>
                      <a:endParaRPr lang="en-ZA" sz="1100" dirty="0">
                        <a:effectLst/>
                        <a:latin typeface="Calibri"/>
                        <a:ea typeface="Calibri"/>
                        <a:cs typeface="Times New Roman"/>
                      </a:endParaRPr>
                    </a:p>
                    <a:p>
                      <a:pPr marL="0" algn="just" defTabSz="457200" rtl="0" eaLnBrk="1" latinLnBrk="0" hangingPunct="1">
                        <a:lnSpc>
                          <a:spcPct val="115000"/>
                        </a:lnSpc>
                        <a:spcAft>
                          <a:spcPts val="0"/>
                        </a:spcAft>
                      </a:pPr>
                      <a:r>
                        <a:rPr lang="en-US" sz="1100" kern="1200" dirty="0" smtClean="0">
                          <a:solidFill>
                            <a:srgbClr val="000000"/>
                          </a:solidFill>
                          <a:effectLst/>
                          <a:latin typeface="Arial"/>
                          <a:ea typeface="Times New Roman"/>
                          <a:cs typeface="+mn-cs"/>
                        </a:rPr>
                        <a:t>66</a:t>
                      </a:r>
                      <a:r>
                        <a:rPr lang="en-US" sz="1100" kern="1200" baseline="0" dirty="0" smtClean="0">
                          <a:solidFill>
                            <a:srgbClr val="000000"/>
                          </a:solidFill>
                          <a:effectLst/>
                          <a:latin typeface="Arial"/>
                          <a:ea typeface="Times New Roman"/>
                          <a:cs typeface="+mn-cs"/>
                        </a:rPr>
                        <a:t> 198 </a:t>
                      </a:r>
                      <a:r>
                        <a:rPr lang="en-US" sz="1100" kern="1200" dirty="0" smtClean="0">
                          <a:solidFill>
                            <a:srgbClr val="000000"/>
                          </a:solidFill>
                          <a:effectLst/>
                          <a:latin typeface="Arial"/>
                          <a:ea typeface="Times New Roman"/>
                          <a:cs typeface="+mn-cs"/>
                        </a:rPr>
                        <a:t>newly </a:t>
                      </a:r>
                      <a:r>
                        <a:rPr lang="en-US" sz="1100" kern="1200" dirty="0">
                          <a:solidFill>
                            <a:srgbClr val="000000"/>
                          </a:solidFill>
                          <a:effectLst/>
                          <a:latin typeface="Arial"/>
                          <a:ea typeface="Times New Roman"/>
                          <a:cs typeface="+mn-cs"/>
                        </a:rPr>
                        <a:t>registered </a:t>
                      </a:r>
                      <a:r>
                        <a:rPr lang="en-US" sz="1100" kern="1200" dirty="0" smtClean="0">
                          <a:solidFill>
                            <a:srgbClr val="000000"/>
                          </a:solidFill>
                          <a:effectLst/>
                          <a:latin typeface="Arial"/>
                          <a:ea typeface="Times New Roman"/>
                          <a:cs typeface="+mn-cs"/>
                        </a:rPr>
                        <a:t>employers</a:t>
                      </a:r>
                      <a:r>
                        <a:rPr lang="en-US" sz="1100" kern="1200" baseline="0" dirty="0" smtClean="0">
                          <a:solidFill>
                            <a:srgbClr val="000000"/>
                          </a:solidFill>
                          <a:effectLst/>
                          <a:latin typeface="Arial"/>
                          <a:ea typeface="Times New Roman"/>
                          <a:cs typeface="+mn-cs"/>
                        </a:rPr>
                        <a:t> as at 31 March 2018.</a:t>
                      </a:r>
                      <a:endParaRPr lang="en-ZA" sz="1100" kern="1200" dirty="0">
                        <a:solidFill>
                          <a:srgbClr val="000000"/>
                        </a:solidFill>
                        <a:effectLst/>
                        <a:latin typeface="Arial"/>
                        <a:ea typeface="Times New Roman"/>
                        <a:cs typeface="+mn-cs"/>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just">
                        <a:lnSpc>
                          <a:spcPct val="115000"/>
                        </a:lnSpc>
                        <a:spcAft>
                          <a:spcPts val="0"/>
                        </a:spcAft>
                      </a:pPr>
                      <a:r>
                        <a:rPr lang="en-US" sz="1100" dirty="0">
                          <a:solidFill>
                            <a:srgbClr val="000000"/>
                          </a:solidFill>
                          <a:effectLst/>
                          <a:latin typeface="Arial"/>
                          <a:ea typeface="Times New Roman"/>
                          <a:cs typeface="Times New Roman"/>
                        </a:rPr>
                        <a:t>Collaboration with the Department of Basic Education to register schools for the National Schools Nutrition Project.</a:t>
                      </a:r>
                      <a:endParaRPr lang="en-ZA" sz="1100" dirty="0">
                        <a:effectLst/>
                        <a:latin typeface="Calibri"/>
                        <a:ea typeface="Calibri"/>
                        <a:cs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just">
                        <a:spcAft>
                          <a:spcPts val="0"/>
                        </a:spcAft>
                      </a:pPr>
                      <a:endParaRPr lang="en-ZA" sz="1100" dirty="0">
                        <a:effectLst/>
                        <a:latin typeface="Times New Roman"/>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r h="3152897">
                <a:tc>
                  <a:txBody>
                    <a:bodyPr/>
                    <a:lstStyle/>
                    <a:p>
                      <a:pPr algn="l">
                        <a:spcAft>
                          <a:spcPts val="0"/>
                        </a:spcAft>
                      </a:pPr>
                      <a:r>
                        <a:rPr lang="en-ZA" sz="1100" kern="1200" dirty="0" smtClean="0">
                          <a:solidFill>
                            <a:srgbClr val="000000"/>
                          </a:solidFill>
                          <a:effectLst/>
                          <a:latin typeface="Arial"/>
                          <a:ea typeface="Times New Roman"/>
                          <a:cs typeface="+mn-cs"/>
                        </a:rPr>
                        <a:t>Percentage increase in revenue per year</a:t>
                      </a:r>
                      <a:endParaRPr lang="en-ZA" sz="1100" kern="1200" dirty="0">
                        <a:solidFill>
                          <a:srgbClr val="000000"/>
                        </a:solidFill>
                        <a:effectLst/>
                        <a:latin typeface="Arial"/>
                        <a:ea typeface="Times New Roman"/>
                        <a:cs typeface="+mn-cs"/>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marL="0" algn="l" defTabSz="457200" rtl="0" eaLnBrk="1" latinLnBrk="0" hangingPunct="1">
                        <a:spcAft>
                          <a:spcPts val="0"/>
                        </a:spcAft>
                      </a:pPr>
                      <a:r>
                        <a:rPr lang="en-ZA" sz="1100" kern="1200" dirty="0" smtClean="0">
                          <a:solidFill>
                            <a:schemeClr val="dk1"/>
                          </a:solidFill>
                          <a:effectLst/>
                          <a:latin typeface="Arial"/>
                          <a:ea typeface="Times New Roman"/>
                          <a:cs typeface="+mn-cs"/>
                        </a:rPr>
                        <a:t>7.2% by 31 March 2018.</a:t>
                      </a:r>
                      <a:endParaRPr lang="en-ZA" sz="1100" kern="1200" dirty="0">
                        <a:solidFill>
                          <a:schemeClr val="dk1"/>
                        </a:solidFill>
                        <a:effectLst/>
                        <a:latin typeface="Arial"/>
                        <a:ea typeface="Times New Roman"/>
                        <a:cs typeface="+mn-cs"/>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marL="0" algn="l" defTabSz="457200" rtl="0" eaLnBrk="1" latinLnBrk="0" hangingPunct="1">
                        <a:spcAft>
                          <a:spcPts val="0"/>
                        </a:spcAft>
                      </a:pPr>
                      <a:r>
                        <a:rPr lang="en-ZA" sz="1100" kern="1200" dirty="0" smtClean="0">
                          <a:solidFill>
                            <a:schemeClr val="dk1"/>
                          </a:solidFill>
                          <a:effectLst/>
                          <a:latin typeface="Arial"/>
                          <a:ea typeface="Times New Roman"/>
                          <a:cs typeface="+mn-cs"/>
                        </a:rPr>
                        <a:t>7.2% by 31 March 2018.</a:t>
                      </a:r>
                      <a:endParaRPr lang="en-ZA" sz="1100" kern="1200" dirty="0">
                        <a:solidFill>
                          <a:schemeClr val="dk1"/>
                        </a:solidFill>
                        <a:effectLst/>
                        <a:latin typeface="Arial"/>
                        <a:ea typeface="Times New Roman"/>
                        <a:cs typeface="+mn-cs"/>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marL="0" algn="l" defTabSz="457200" rtl="0" eaLnBrk="1" latinLnBrk="0" hangingPunct="1">
                        <a:spcAft>
                          <a:spcPts val="0"/>
                        </a:spcAft>
                      </a:pPr>
                      <a:r>
                        <a:rPr lang="en-US" sz="1100" b="1" kern="1200" dirty="0" smtClean="0">
                          <a:solidFill>
                            <a:srgbClr val="FF0000"/>
                          </a:solidFill>
                          <a:effectLst/>
                          <a:latin typeface="Arial"/>
                          <a:ea typeface="Times New Roman"/>
                          <a:cs typeface="+mn-cs"/>
                        </a:rPr>
                        <a:t>Not Achieved</a:t>
                      </a:r>
                      <a:endParaRPr lang="en-ZA" sz="1100" b="1" kern="1200" dirty="0" smtClean="0">
                        <a:solidFill>
                          <a:srgbClr val="FF0000"/>
                        </a:solidFill>
                        <a:effectLst/>
                        <a:latin typeface="Arial"/>
                        <a:ea typeface="Times New Roman"/>
                        <a:cs typeface="+mn-cs"/>
                      </a:endParaRPr>
                    </a:p>
                    <a:p>
                      <a:pPr marL="0" algn="l" defTabSz="457200" rtl="0" eaLnBrk="1" latinLnBrk="0" hangingPunct="1">
                        <a:spcAft>
                          <a:spcPts val="0"/>
                        </a:spcAft>
                      </a:pPr>
                      <a:r>
                        <a:rPr lang="en-US" sz="1100" kern="1200" dirty="0" smtClean="0">
                          <a:solidFill>
                            <a:schemeClr val="dk1"/>
                          </a:solidFill>
                          <a:effectLst/>
                          <a:latin typeface="Arial"/>
                          <a:ea typeface="Times New Roman"/>
                          <a:cs typeface="+mn-cs"/>
                        </a:rPr>
                        <a:t> </a:t>
                      </a:r>
                      <a:endParaRPr lang="en-ZA" sz="1100" kern="1200" dirty="0" smtClean="0">
                        <a:solidFill>
                          <a:schemeClr val="dk1"/>
                        </a:solidFill>
                        <a:effectLst/>
                        <a:latin typeface="Arial"/>
                        <a:ea typeface="Times New Roman"/>
                        <a:cs typeface="+mn-cs"/>
                      </a:endParaRPr>
                    </a:p>
                    <a:p>
                      <a:pPr>
                        <a:lnSpc>
                          <a:spcPct val="115000"/>
                        </a:lnSpc>
                        <a:spcAft>
                          <a:spcPts val="0"/>
                        </a:spcAft>
                      </a:pPr>
                      <a:r>
                        <a:rPr lang="en-US" sz="1100" dirty="0" smtClean="0">
                          <a:solidFill>
                            <a:srgbClr val="000000"/>
                          </a:solidFill>
                          <a:effectLst/>
                          <a:latin typeface="Arial"/>
                          <a:ea typeface="Times New Roman"/>
                          <a:cs typeface="Times New Roman"/>
                        </a:rPr>
                        <a:t>2.65 % increase in revenue inflows</a:t>
                      </a:r>
                      <a:endParaRPr lang="en-ZA" sz="1100" dirty="0" smtClean="0">
                        <a:effectLst/>
                        <a:latin typeface="+mn-lt"/>
                        <a:ea typeface="Calibri"/>
                        <a:cs typeface="Times New Roman"/>
                      </a:endParaRPr>
                    </a:p>
                    <a:p>
                      <a:pPr>
                        <a:lnSpc>
                          <a:spcPct val="115000"/>
                        </a:lnSpc>
                        <a:spcAft>
                          <a:spcPts val="0"/>
                        </a:spcAft>
                      </a:pPr>
                      <a:r>
                        <a:rPr lang="en-US" sz="1100" dirty="0" smtClean="0">
                          <a:solidFill>
                            <a:srgbClr val="000000"/>
                          </a:solidFill>
                          <a:effectLst/>
                          <a:latin typeface="Arial"/>
                          <a:ea typeface="Times New Roman"/>
                          <a:cs typeface="Times New Roman"/>
                        </a:rPr>
                        <a:t> </a:t>
                      </a:r>
                      <a:endParaRPr lang="en-ZA" sz="1100" dirty="0" smtClean="0">
                        <a:effectLst/>
                        <a:latin typeface="+mn-lt"/>
                        <a:ea typeface="Calibri"/>
                        <a:cs typeface="Times New Roman"/>
                      </a:endParaRPr>
                    </a:p>
                    <a:p>
                      <a:pPr>
                        <a:lnSpc>
                          <a:spcPct val="115000"/>
                        </a:lnSpc>
                        <a:spcAft>
                          <a:spcPts val="0"/>
                        </a:spcAft>
                      </a:pPr>
                      <a:r>
                        <a:rPr lang="en-US" sz="1100" dirty="0" smtClean="0">
                          <a:solidFill>
                            <a:srgbClr val="000000"/>
                          </a:solidFill>
                          <a:effectLst/>
                          <a:latin typeface="Arial"/>
                          <a:ea typeface="Times New Roman"/>
                          <a:cs typeface="Times New Roman"/>
                        </a:rPr>
                        <a:t>March 2018: R18 740 065 479.44</a:t>
                      </a:r>
                      <a:endParaRPr lang="en-ZA" sz="1100" dirty="0" smtClean="0">
                        <a:effectLst/>
                        <a:latin typeface="+mn-lt"/>
                        <a:ea typeface="Calibri"/>
                        <a:cs typeface="Times New Roman"/>
                      </a:endParaRPr>
                    </a:p>
                    <a:p>
                      <a:pPr>
                        <a:lnSpc>
                          <a:spcPct val="115000"/>
                        </a:lnSpc>
                        <a:spcAft>
                          <a:spcPts val="0"/>
                        </a:spcAft>
                      </a:pPr>
                      <a:r>
                        <a:rPr lang="en-US" sz="1100" dirty="0" smtClean="0">
                          <a:solidFill>
                            <a:srgbClr val="000000"/>
                          </a:solidFill>
                          <a:effectLst/>
                          <a:latin typeface="Arial"/>
                          <a:ea typeface="Times New Roman"/>
                          <a:cs typeface="Times New Roman"/>
                        </a:rPr>
                        <a:t> </a:t>
                      </a:r>
                      <a:endParaRPr lang="en-ZA" sz="1100" dirty="0" smtClean="0">
                        <a:effectLst/>
                        <a:latin typeface="+mn-lt"/>
                        <a:ea typeface="Calibri"/>
                        <a:cs typeface="Times New Roman"/>
                      </a:endParaRPr>
                    </a:p>
                    <a:p>
                      <a:pPr>
                        <a:lnSpc>
                          <a:spcPct val="115000"/>
                        </a:lnSpc>
                        <a:spcAft>
                          <a:spcPts val="0"/>
                        </a:spcAft>
                      </a:pPr>
                      <a:r>
                        <a:rPr lang="en-US" sz="1100" dirty="0" smtClean="0">
                          <a:solidFill>
                            <a:srgbClr val="000000"/>
                          </a:solidFill>
                          <a:effectLst/>
                          <a:latin typeface="Arial"/>
                          <a:ea typeface="Times New Roman"/>
                          <a:cs typeface="Times New Roman"/>
                        </a:rPr>
                        <a:t> March 2017: R18 254 811 119.38</a:t>
                      </a:r>
                      <a:endParaRPr lang="en-ZA" sz="1100" dirty="0" smtClean="0">
                        <a:effectLst/>
                        <a:latin typeface="+mn-lt"/>
                        <a:ea typeface="Calibri"/>
                        <a:cs typeface="Times New Roman"/>
                      </a:endParaRPr>
                    </a:p>
                    <a:p>
                      <a:pPr>
                        <a:lnSpc>
                          <a:spcPct val="115000"/>
                        </a:lnSpc>
                        <a:spcAft>
                          <a:spcPts val="0"/>
                        </a:spcAft>
                      </a:pPr>
                      <a:r>
                        <a:rPr lang="en-US" sz="1100" dirty="0" smtClean="0">
                          <a:solidFill>
                            <a:srgbClr val="000000"/>
                          </a:solidFill>
                          <a:effectLst/>
                          <a:latin typeface="Arial"/>
                          <a:ea typeface="Times New Roman"/>
                          <a:cs typeface="Times New Roman"/>
                        </a:rPr>
                        <a:t> </a:t>
                      </a:r>
                      <a:endParaRPr lang="en-ZA" sz="1100" dirty="0" smtClean="0">
                        <a:effectLst/>
                        <a:latin typeface="+mn-lt"/>
                        <a:ea typeface="Calibri"/>
                        <a:cs typeface="Times New Roman"/>
                      </a:endParaRPr>
                    </a:p>
                    <a:p>
                      <a:pPr algn="just">
                        <a:lnSpc>
                          <a:spcPct val="115000"/>
                        </a:lnSpc>
                        <a:spcAft>
                          <a:spcPts val="0"/>
                        </a:spcAft>
                      </a:pPr>
                      <a:r>
                        <a:rPr lang="en-US" sz="1100" dirty="0" smtClean="0">
                          <a:solidFill>
                            <a:srgbClr val="000000"/>
                          </a:solidFill>
                          <a:effectLst/>
                          <a:latin typeface="Arial"/>
                          <a:ea typeface="Times New Roman"/>
                          <a:cs typeface="Times New Roman"/>
                        </a:rPr>
                        <a:t> </a:t>
                      </a:r>
                      <a:r>
                        <a:rPr lang="en-US" sz="1100" dirty="0" smtClean="0">
                          <a:solidFill>
                            <a:srgbClr val="000000"/>
                          </a:solidFill>
                          <a:effectLst/>
                          <a:latin typeface="Arial"/>
                          <a:ea typeface="Times New Roman"/>
                        </a:rPr>
                        <a:t>Which yielded </a:t>
                      </a:r>
                      <a:r>
                        <a:rPr lang="en-US" sz="1100" smtClean="0">
                          <a:solidFill>
                            <a:srgbClr val="000000"/>
                          </a:solidFill>
                          <a:effectLst/>
                          <a:latin typeface="Arial"/>
                          <a:ea typeface="Times New Roman"/>
                        </a:rPr>
                        <a:t>a 2.65% </a:t>
                      </a:r>
                      <a:r>
                        <a:rPr lang="en-US" sz="1100" dirty="0" smtClean="0">
                          <a:solidFill>
                            <a:srgbClr val="000000"/>
                          </a:solidFill>
                          <a:effectLst/>
                          <a:latin typeface="Arial"/>
                          <a:ea typeface="Times New Roman"/>
                        </a:rPr>
                        <a:t>increase instead of 7.2% increase in contributions revenue received during the reporting period.</a:t>
                      </a:r>
                      <a:endParaRPr lang="en-ZA" sz="1100" kern="1200" dirty="0">
                        <a:solidFill>
                          <a:schemeClr val="dk1"/>
                        </a:solidFill>
                        <a:effectLst/>
                        <a:latin typeface="Arial"/>
                        <a:ea typeface="Times New Roman"/>
                        <a:cs typeface="+mn-cs"/>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just">
                        <a:lnSpc>
                          <a:spcPct val="115000"/>
                        </a:lnSpc>
                        <a:spcAft>
                          <a:spcPts val="0"/>
                        </a:spcAft>
                      </a:pPr>
                      <a:r>
                        <a:rPr lang="en-US" sz="900" kern="1200" dirty="0">
                          <a:solidFill>
                            <a:schemeClr val="dk1"/>
                          </a:solidFill>
                          <a:effectLst/>
                          <a:latin typeface="Arial"/>
                          <a:ea typeface="Times New Roman"/>
                          <a:cs typeface="+mn-cs"/>
                        </a:rPr>
                        <a:t>The request for increase in maximum ceiling on contribution was submitted to National Treasury; however the process is still ongoing.</a:t>
                      </a:r>
                      <a:endParaRPr lang="en-ZA" sz="900" kern="1200" dirty="0">
                        <a:solidFill>
                          <a:schemeClr val="dk1"/>
                        </a:solidFill>
                        <a:effectLst/>
                        <a:latin typeface="Arial"/>
                        <a:ea typeface="Times New Roman"/>
                        <a:cs typeface="+mn-cs"/>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just">
                        <a:lnSpc>
                          <a:spcPct val="115000"/>
                        </a:lnSpc>
                        <a:spcAft>
                          <a:spcPts val="0"/>
                        </a:spcAft>
                      </a:pPr>
                      <a:r>
                        <a:rPr lang="en-ZA" sz="900" kern="1200" dirty="0">
                          <a:solidFill>
                            <a:schemeClr val="dk1"/>
                          </a:solidFill>
                          <a:effectLst/>
                          <a:latin typeface="Arial"/>
                          <a:ea typeface="Times New Roman"/>
                          <a:cs typeface="+mn-cs"/>
                        </a:rPr>
                        <a:t>The Fund improved the debt collection process in Head Office and Provinces</a:t>
                      </a:r>
                      <a:r>
                        <a:rPr lang="en-US" sz="900" kern="1200" dirty="0">
                          <a:solidFill>
                            <a:schemeClr val="dk1"/>
                          </a:solidFill>
                          <a:effectLst/>
                          <a:latin typeface="Arial"/>
                          <a:ea typeface="Times New Roman"/>
                          <a:cs typeface="+mn-cs"/>
                        </a:rPr>
                        <a:t>.</a:t>
                      </a:r>
                      <a:endParaRPr lang="en-ZA" sz="900" kern="1200" dirty="0">
                        <a:solidFill>
                          <a:schemeClr val="dk1"/>
                        </a:solidFill>
                        <a:effectLst/>
                        <a:latin typeface="Arial"/>
                        <a:ea typeface="Times New Roman"/>
                        <a:cs typeface="+mn-cs"/>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xmlns="" val="10004"/>
                  </a:ext>
                </a:extLst>
              </a:tr>
            </a:tbl>
          </a:graphicData>
        </a:graphic>
      </p:graphicFrame>
      <p:sp>
        <p:nvSpPr>
          <p:cNvPr id="9" name="TextBox 8"/>
          <p:cNvSpPr txBox="1"/>
          <p:nvPr/>
        </p:nvSpPr>
        <p:spPr>
          <a:xfrm>
            <a:off x="8489950" y="280988"/>
            <a:ext cx="431800" cy="369332"/>
          </a:xfrm>
          <a:prstGeom prst="rect">
            <a:avLst/>
          </a:prstGeom>
          <a:noFill/>
        </p:spPr>
        <p:txBody>
          <a:bodyPr>
            <a:spAutoFit/>
          </a:bodyPr>
          <a:lstStyle/>
          <a:p>
            <a:pPr>
              <a:defRPr/>
            </a:pPr>
            <a:r>
              <a:rPr lang="en-ZA" dirty="0" smtClean="0">
                <a:solidFill>
                  <a:prstClr val="black"/>
                </a:solidFill>
              </a:rPr>
              <a:t>29</a:t>
            </a:r>
            <a:endParaRPr lang="en-ZA" dirty="0">
              <a:solidFill>
                <a:prstClr val="black"/>
              </a:solidFill>
            </a:endParaRPr>
          </a:p>
        </p:txBody>
      </p:sp>
    </p:spTree>
    <p:extLst>
      <p:ext uri="{BB962C8B-B14F-4D97-AF65-F5344CB8AC3E}">
        <p14:creationId xmlns:p14="http://schemas.microsoft.com/office/powerpoint/2010/main" xmlns="" val="3115683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3</a:t>
            </a:fld>
            <a:endParaRPr lang="en-US" dirty="0"/>
          </a:p>
        </p:txBody>
      </p:sp>
      <p:sp>
        <p:nvSpPr>
          <p:cNvPr id="5" name="Rectangle 4"/>
          <p:cNvSpPr/>
          <p:nvPr/>
        </p:nvSpPr>
        <p:spPr>
          <a:xfrm>
            <a:off x="1979712" y="3068960"/>
            <a:ext cx="5078314" cy="707886"/>
          </a:xfrm>
          <a:prstGeom prst="rect">
            <a:avLst/>
          </a:prstGeom>
          <a:noFill/>
        </p:spPr>
        <p:txBody>
          <a:bodyPr wrap="none" lIns="91440" tIns="45720" rIns="91440" bIns="45720">
            <a:spAutoFit/>
          </a:bodyPr>
          <a:lstStyle/>
          <a:p>
            <a:pPr algn="ctr"/>
            <a:r>
              <a:rPr lang="en-ZA" sz="4000" b="1" dirty="0" smtClean="0">
                <a:ln w="1905"/>
                <a:solidFill>
                  <a:srgbClr val="00B0F0"/>
                </a:solidFill>
                <a:effectLst>
                  <a:innerShdw blurRad="69850" dist="43180" dir="5400000">
                    <a:srgbClr val="000000">
                      <a:alpha val="65000"/>
                    </a:srgbClr>
                  </a:innerShdw>
                </a:effectLst>
              </a:rPr>
              <a:t>LEGISLATIVE MANDATE</a:t>
            </a:r>
            <a:endParaRPr lang="en-US" sz="4000" b="1" dirty="0">
              <a:ln w="1905"/>
              <a:solidFill>
                <a:srgbClr val="00B0F0"/>
              </a:solidFill>
              <a:effectLst>
                <a:innerShdw blurRad="69850" dist="43180" dir="5400000">
                  <a:srgbClr val="000000">
                    <a:alpha val="65000"/>
                  </a:srgbClr>
                </a:innerShdw>
              </a:effectLst>
            </a:endParaRPr>
          </a:p>
        </p:txBody>
      </p:sp>
      <p:sp>
        <p:nvSpPr>
          <p:cNvPr id="7"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a:t>
            </a:r>
            <a:endParaRPr lang="en-ZA" sz="1200" dirty="0">
              <a:solidFill>
                <a:prstClr val="black"/>
              </a:solidFill>
            </a:endParaRPr>
          </a:p>
        </p:txBody>
      </p:sp>
    </p:spTree>
    <p:extLst>
      <p:ext uri="{BB962C8B-B14F-4D97-AF65-F5344CB8AC3E}">
        <p14:creationId xmlns:p14="http://schemas.microsoft.com/office/powerpoint/2010/main" xmlns="" val="2997544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372200" y="6237312"/>
            <a:ext cx="2133600" cy="365125"/>
          </a:xfrm>
        </p:spPr>
        <p:txBody>
          <a:bodyPr/>
          <a:lstStyle/>
          <a:p>
            <a:pPr>
              <a:defRPr/>
            </a:pPr>
            <a:fld id="{416AF1B2-E7A4-446A-84DC-90AA83BA6A19}" type="slidenum">
              <a:rPr lang="en-US" smtClean="0"/>
              <a:pPr>
                <a:defRPr/>
              </a:pPr>
              <a:t>30</a:t>
            </a:fld>
            <a:endParaRPr lang="en-US" dirty="0"/>
          </a:p>
        </p:txBody>
      </p:sp>
      <p:sp>
        <p:nvSpPr>
          <p:cNvPr id="5" name="Rectangle 3"/>
          <p:cNvSpPr>
            <a:spLocks noGrp="1" noChangeArrowheads="1"/>
          </p:cNvSpPr>
          <p:nvPr>
            <p:ph type="title"/>
          </p:nvPr>
        </p:nvSpPr>
        <p:spPr bwMode="auto">
          <a:xfrm>
            <a:off x="467544" y="332656"/>
            <a:ext cx="82296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r>
              <a:rPr lang="en-US" sz="2000" b="1" dirty="0">
                <a:solidFill>
                  <a:srgbClr val="000000"/>
                </a:solidFill>
              </a:rPr>
              <a:t>	 UNEMPLOYMENT INSURANCE FUND</a:t>
            </a:r>
            <a:endParaRPr lang="en-ZA" sz="2400" b="1"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2829795642"/>
              </p:ext>
            </p:extLst>
          </p:nvPr>
        </p:nvGraphicFramePr>
        <p:xfrm>
          <a:off x="179512" y="1412776"/>
          <a:ext cx="8712969" cy="5632396"/>
        </p:xfrm>
        <a:graphic>
          <a:graphicData uri="http://schemas.openxmlformats.org/drawingml/2006/table">
            <a:tbl>
              <a:tblPr firstRow="1" firstCol="1" bandRow="1">
                <a:tableStyleId>{5C22544A-7EE6-4342-B048-85BDC9FD1C3A}</a:tableStyleId>
              </a:tblPr>
              <a:tblGrid>
                <a:gridCol w="1400023">
                  <a:extLst>
                    <a:ext uri="{9D8B030D-6E8A-4147-A177-3AD203B41FA5}">
                      <a16:colId xmlns:a16="http://schemas.microsoft.com/office/drawing/2014/main" xmlns="" val="20000"/>
                    </a:ext>
                  </a:extLst>
                </a:gridCol>
                <a:gridCol w="1236336">
                  <a:extLst>
                    <a:ext uri="{9D8B030D-6E8A-4147-A177-3AD203B41FA5}">
                      <a16:colId xmlns:a16="http://schemas.microsoft.com/office/drawing/2014/main" xmlns="" val="20001"/>
                    </a:ext>
                  </a:extLst>
                </a:gridCol>
                <a:gridCol w="1477041">
                  <a:extLst>
                    <a:ext uri="{9D8B030D-6E8A-4147-A177-3AD203B41FA5}">
                      <a16:colId xmlns:a16="http://schemas.microsoft.com/office/drawing/2014/main" xmlns="" val="20002"/>
                    </a:ext>
                  </a:extLst>
                </a:gridCol>
                <a:gridCol w="1477041">
                  <a:extLst>
                    <a:ext uri="{9D8B030D-6E8A-4147-A177-3AD203B41FA5}">
                      <a16:colId xmlns:a16="http://schemas.microsoft.com/office/drawing/2014/main" xmlns="" val="20003"/>
                    </a:ext>
                  </a:extLst>
                </a:gridCol>
                <a:gridCol w="1734650">
                  <a:extLst>
                    <a:ext uri="{9D8B030D-6E8A-4147-A177-3AD203B41FA5}">
                      <a16:colId xmlns:a16="http://schemas.microsoft.com/office/drawing/2014/main" xmlns="" val="20004"/>
                    </a:ext>
                  </a:extLst>
                </a:gridCol>
                <a:gridCol w="1387878">
                  <a:extLst>
                    <a:ext uri="{9D8B030D-6E8A-4147-A177-3AD203B41FA5}">
                      <a16:colId xmlns:a16="http://schemas.microsoft.com/office/drawing/2014/main" xmlns="" val="20005"/>
                    </a:ext>
                  </a:extLst>
                </a:gridCol>
              </a:tblGrid>
              <a:tr h="423582">
                <a:tc gridSpan="6">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prstClr val="white"/>
                          </a:solidFill>
                          <a:effectLst/>
                          <a:uLnTx/>
                          <a:uFillTx/>
                          <a:latin typeface="+mn-lt"/>
                          <a:ea typeface="Times New Roman"/>
                          <a:cs typeface="Calibri"/>
                        </a:rPr>
                        <a:t>PROGRAMME 3: LABOUR ACTIVATION PROGRAMMES </a:t>
                      </a:r>
                      <a:endParaRPr kumimoji="0" lang="en-ZA" sz="1600" b="1" i="0" u="none" strike="noStrike" kern="1200" cap="none" spc="0" normalizeH="0" baseline="0" noProof="0" dirty="0" smtClean="0">
                        <a:ln>
                          <a:noFill/>
                        </a:ln>
                        <a:solidFill>
                          <a:prstClr val="white"/>
                        </a:solidFill>
                        <a:effectLst/>
                        <a:uLnTx/>
                        <a:uFillTx/>
                        <a:latin typeface="+mn-lt"/>
                        <a:ea typeface="Times New Roman"/>
                        <a:cs typeface="Calibri"/>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87120">
                <a:tc gridSpan="6">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white"/>
                          </a:solidFill>
                          <a:effectLst/>
                          <a:uLnTx/>
                          <a:uFillTx/>
                          <a:latin typeface="+mn-lt"/>
                          <a:ea typeface="Times New Roman"/>
                          <a:cs typeface="Calibri"/>
                        </a:rPr>
                        <a:t>STRATEGIC OBJECTIVE 4: FUND POVERTY ALLEVIATION SCHEMES</a:t>
                      </a:r>
                      <a:endParaRPr kumimoji="0" lang="en-ZA" sz="1600" b="1" i="0" u="none" strike="noStrike" kern="1200" cap="none" spc="0" normalizeH="0" baseline="0" noProof="0" dirty="0" smtClean="0">
                        <a:ln>
                          <a:noFill/>
                        </a:ln>
                        <a:solidFill>
                          <a:prstClr val="white"/>
                        </a:solidFill>
                        <a:effectLst/>
                        <a:uLnTx/>
                        <a:uFillTx/>
                        <a:latin typeface="+mn-lt"/>
                        <a:ea typeface="Times New Roman"/>
                        <a:cs typeface="Calibri"/>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473097">
                <a:tc>
                  <a:txBody>
                    <a:bodyPr/>
                    <a:lstStyle/>
                    <a:p>
                      <a:pPr>
                        <a:lnSpc>
                          <a:spcPct val="115000"/>
                        </a:lnSpc>
                        <a:spcAft>
                          <a:spcPts val="0"/>
                        </a:spcAft>
                      </a:pPr>
                      <a:r>
                        <a:rPr lang="en-US" sz="1400" kern="1200" dirty="0">
                          <a:solidFill>
                            <a:schemeClr val="bg1"/>
                          </a:solidFill>
                          <a:effectLst>
                            <a:outerShdw blurRad="38100" dist="38100" dir="2700000" algn="tl">
                              <a:srgbClr val="000000">
                                <a:alpha val="43000"/>
                              </a:srgbClr>
                            </a:outerShdw>
                          </a:effectLst>
                          <a:latin typeface="+mn-lt"/>
                        </a:rPr>
                        <a:t>KEY PERFORMANCE INDICATORS</a:t>
                      </a:r>
                      <a:endParaRPr lang="en-ZA" sz="1400" dirty="0">
                        <a:solidFill>
                          <a:schemeClr val="bg1"/>
                        </a:solidFill>
                        <a:effectLst/>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ZA" sz="1400" b="1" dirty="0" smtClean="0">
                          <a:solidFill>
                            <a:schemeClr val="bg1"/>
                          </a:solidFill>
                          <a:effectLst>
                            <a:outerShdw blurRad="38100" dist="38100" dir="2700000" algn="tl">
                              <a:srgbClr val="000000">
                                <a:alpha val="43137"/>
                              </a:srgbClr>
                            </a:outerShdw>
                          </a:effectLst>
                          <a:latin typeface="+mn-lt"/>
                          <a:ea typeface="Times New Roman"/>
                          <a:cs typeface="Times New Roman"/>
                        </a:rPr>
                        <a:t>ANNUAL</a:t>
                      </a:r>
                      <a:r>
                        <a:rPr lang="en-ZA" sz="1400" b="1" baseline="0" dirty="0" smtClean="0">
                          <a:solidFill>
                            <a:schemeClr val="bg1"/>
                          </a:solidFill>
                          <a:effectLst>
                            <a:outerShdw blurRad="38100" dist="38100" dir="2700000" algn="tl">
                              <a:srgbClr val="000000">
                                <a:alpha val="43137"/>
                              </a:srgbClr>
                            </a:outerShdw>
                          </a:effectLst>
                          <a:latin typeface="+mn-lt"/>
                          <a:ea typeface="Times New Roman"/>
                          <a:cs typeface="Times New Roman"/>
                        </a:rPr>
                        <a:t> TARGETS</a:t>
                      </a:r>
                      <a:endParaRPr lang="en-ZA" sz="1400" b="1"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n-lt"/>
                          <a:ea typeface="+mn-ea"/>
                          <a:cs typeface="+mn-cs"/>
                        </a:rPr>
                        <a:t>4</a:t>
                      </a:r>
                      <a:r>
                        <a:rPr kumimoji="0" lang="en-US" sz="1400" b="1" i="0" u="none" strike="noStrike" kern="1200" cap="none" spc="0" normalizeH="0" baseline="30000" noProof="0" dirty="0" smtClean="0">
                          <a:ln>
                            <a:noFill/>
                          </a:ln>
                          <a:solidFill>
                            <a:prstClr val="white"/>
                          </a:solidFill>
                          <a:effectLst>
                            <a:outerShdw blurRad="38100" dist="38100" dir="2700000" algn="tl">
                              <a:srgbClr val="000000">
                                <a:alpha val="43137"/>
                              </a:srgbClr>
                            </a:outerShdw>
                          </a:effectLst>
                          <a:uLnTx/>
                          <a:uFillTx/>
                          <a:latin typeface="+mn-lt"/>
                          <a:ea typeface="+mn-ea"/>
                          <a:cs typeface="+mn-cs"/>
                        </a:rPr>
                        <a:t>TH</a:t>
                      </a:r>
                      <a:r>
                        <a:rPr kumimoji="0" lang="en-US"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n-lt"/>
                          <a:ea typeface="+mn-ea"/>
                          <a:cs typeface="+mn-cs"/>
                        </a:rPr>
                        <a:t>  QUARTER TARGET</a:t>
                      </a:r>
                      <a:endParaRPr kumimoji="0" lang="en-ZA"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US" sz="1400" b="1" dirty="0" smtClean="0">
                          <a:solidFill>
                            <a:schemeClr val="bg1"/>
                          </a:solidFill>
                          <a:effectLst>
                            <a:outerShdw blurRad="38100" dist="38100" dir="2700000" algn="tl">
                              <a:srgbClr val="000000">
                                <a:alpha val="43137"/>
                              </a:srgbClr>
                            </a:outerShdw>
                          </a:effectLst>
                          <a:latin typeface="+mn-lt"/>
                        </a:rPr>
                        <a:t>PROGRESS</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US" sz="1400" b="1" dirty="0" smtClean="0">
                          <a:solidFill>
                            <a:schemeClr val="bg1"/>
                          </a:solidFill>
                          <a:effectLst>
                            <a:outerShdw blurRad="38100" dist="38100" dir="2700000" algn="tl">
                              <a:srgbClr val="000000">
                                <a:alpha val="43137"/>
                              </a:srgbClr>
                            </a:outerShdw>
                          </a:effectLst>
                          <a:latin typeface="+mn-lt"/>
                          <a:ea typeface="Calibri"/>
                          <a:cs typeface="Times New Roman"/>
                        </a:rPr>
                        <a:t>REASON FOR VARIANCE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ZA" sz="1400" b="1" dirty="0" smtClean="0">
                          <a:solidFill>
                            <a:schemeClr val="bg1"/>
                          </a:solidFill>
                          <a:effectLst>
                            <a:outerShdw blurRad="38100" dist="38100" dir="2700000" algn="tl">
                              <a:srgbClr val="000000">
                                <a:alpha val="43137"/>
                              </a:srgbClr>
                            </a:outerShdw>
                          </a:effectLst>
                          <a:latin typeface="+mn-lt"/>
                          <a:ea typeface="Calibri"/>
                          <a:cs typeface="Times New Roman"/>
                        </a:rPr>
                        <a:t>CORRECTIVE MEASURE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xmlns="" val="10002"/>
                  </a:ext>
                </a:extLst>
              </a:tr>
              <a:tr h="1043631">
                <a:tc>
                  <a:txBody>
                    <a:bodyPr/>
                    <a:lstStyle/>
                    <a:p>
                      <a:pPr algn="l">
                        <a:spcAft>
                          <a:spcPts val="0"/>
                        </a:spcAft>
                      </a:pPr>
                      <a:r>
                        <a:rPr lang="en-US" sz="1100" dirty="0">
                          <a:solidFill>
                            <a:srgbClr val="000000"/>
                          </a:solidFill>
                          <a:effectLst/>
                          <a:latin typeface="Arial"/>
                          <a:ea typeface="Times New Roman"/>
                        </a:rPr>
                        <a:t>Turnaround time to approve or reject funding after receipt of complete information.</a:t>
                      </a:r>
                      <a:endParaRPr lang="en-ZA" sz="1100" dirty="0">
                        <a:effectLst/>
                        <a:latin typeface="Times New Roman"/>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just">
                        <a:lnSpc>
                          <a:spcPct val="115000"/>
                        </a:lnSpc>
                        <a:spcAft>
                          <a:spcPts val="0"/>
                        </a:spcAft>
                      </a:pPr>
                      <a:r>
                        <a:rPr lang="en-US" sz="1100" dirty="0" smtClean="0">
                          <a:solidFill>
                            <a:srgbClr val="000000"/>
                          </a:solidFill>
                          <a:effectLst/>
                          <a:latin typeface="Arial"/>
                          <a:ea typeface="Times New Roman"/>
                        </a:rPr>
                        <a:t>100% Within </a:t>
                      </a:r>
                      <a:r>
                        <a:rPr lang="en-US" sz="1100" dirty="0">
                          <a:solidFill>
                            <a:srgbClr val="000000"/>
                          </a:solidFill>
                          <a:effectLst/>
                          <a:latin typeface="Arial"/>
                          <a:ea typeface="Times New Roman"/>
                        </a:rPr>
                        <a:t>20 working days by </a:t>
                      </a:r>
                      <a:r>
                        <a:rPr lang="en-US" sz="1100" dirty="0" smtClean="0">
                          <a:solidFill>
                            <a:srgbClr val="000000"/>
                          </a:solidFill>
                          <a:effectLst/>
                          <a:latin typeface="Arial"/>
                          <a:ea typeface="Times New Roman"/>
                        </a:rPr>
                        <a:t>31 March 2018.</a:t>
                      </a:r>
                      <a:endParaRPr lang="en-ZA" sz="1100" dirty="0">
                        <a:effectLst/>
                        <a:latin typeface="Times New Roman"/>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just">
                        <a:lnSpc>
                          <a:spcPct val="115000"/>
                        </a:lnSpc>
                        <a:spcAft>
                          <a:spcPts val="0"/>
                        </a:spcAft>
                      </a:pPr>
                      <a:r>
                        <a:rPr lang="en-US" sz="1100" dirty="0" smtClean="0">
                          <a:solidFill>
                            <a:srgbClr val="000000"/>
                          </a:solidFill>
                          <a:effectLst/>
                          <a:latin typeface="Arial"/>
                          <a:ea typeface="Times New Roman"/>
                        </a:rPr>
                        <a:t>100% Within 20 working days by 31 March 2018.</a:t>
                      </a:r>
                      <a:endParaRPr lang="en-ZA" sz="1100" dirty="0">
                        <a:effectLst/>
                        <a:latin typeface="Times New Roman"/>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l">
                        <a:lnSpc>
                          <a:spcPct val="115000"/>
                        </a:lnSpc>
                      </a:pPr>
                      <a:r>
                        <a:rPr lang="en-ZA" sz="1100" b="1" dirty="0">
                          <a:solidFill>
                            <a:srgbClr val="00B050"/>
                          </a:solidFill>
                          <a:effectLst/>
                          <a:latin typeface="Arial"/>
                        </a:rPr>
                        <a:t>Achieved</a:t>
                      </a:r>
                      <a:r>
                        <a:rPr lang="en-ZA" sz="1100" dirty="0">
                          <a:solidFill>
                            <a:srgbClr val="00B050"/>
                          </a:solidFill>
                          <a:effectLst/>
                          <a:latin typeface="Arial"/>
                        </a:rPr>
                        <a:t> </a:t>
                      </a:r>
                      <a:r>
                        <a:rPr lang="en-ZA" sz="1100" dirty="0">
                          <a:solidFill>
                            <a:srgbClr val="000000"/>
                          </a:solidFill>
                          <a:effectLst/>
                          <a:latin typeface="Arial"/>
                        </a:rPr>
                        <a:t>              </a:t>
                      </a:r>
                      <a:endParaRPr lang="en-ZA" sz="1100" dirty="0">
                        <a:effectLst/>
                        <a:latin typeface="Calibri"/>
                      </a:endParaRPr>
                    </a:p>
                    <a:p>
                      <a:pPr marL="0" algn="just" defTabSz="457200" rtl="0" eaLnBrk="1" latinLnBrk="0" hangingPunct="1">
                        <a:lnSpc>
                          <a:spcPct val="115000"/>
                        </a:lnSpc>
                        <a:spcAft>
                          <a:spcPts val="0"/>
                        </a:spcAft>
                      </a:pPr>
                      <a:r>
                        <a:rPr lang="en-ZA" sz="1100" kern="1200" dirty="0" smtClean="0">
                          <a:solidFill>
                            <a:srgbClr val="000000"/>
                          </a:solidFill>
                          <a:effectLst/>
                          <a:latin typeface="Arial"/>
                          <a:ea typeface="Times New Roman"/>
                          <a:cs typeface="+mn-cs"/>
                        </a:rPr>
                        <a:t>100% as at March 2018</a:t>
                      </a:r>
                    </a:p>
                    <a:p>
                      <a:pPr marL="0" algn="just" defTabSz="457200" rtl="0" eaLnBrk="1" latinLnBrk="0" hangingPunct="1">
                        <a:lnSpc>
                          <a:spcPct val="115000"/>
                        </a:lnSpc>
                        <a:spcAft>
                          <a:spcPts val="0"/>
                        </a:spcAft>
                      </a:pPr>
                      <a:r>
                        <a:rPr lang="en-ZA" sz="1100" kern="1200" dirty="0" smtClean="0">
                          <a:solidFill>
                            <a:srgbClr val="000000"/>
                          </a:solidFill>
                          <a:effectLst/>
                          <a:latin typeface="Arial"/>
                          <a:ea typeface="Times New Roman"/>
                          <a:cs typeface="+mn-cs"/>
                        </a:rPr>
                        <a:t>22 applications were approved within 20 working days</a:t>
                      </a:r>
                      <a:r>
                        <a:rPr lang="en-ZA" sz="1100" kern="1200" baseline="0" dirty="0" smtClean="0">
                          <a:solidFill>
                            <a:srgbClr val="000000"/>
                          </a:solidFill>
                          <a:effectLst/>
                          <a:latin typeface="Arial"/>
                          <a:ea typeface="Times New Roman"/>
                          <a:cs typeface="+mn-cs"/>
                        </a:rPr>
                        <a:t> at 31 March 2018.</a:t>
                      </a:r>
                      <a:endParaRPr lang="en-ZA" sz="1100" kern="1200" dirty="0">
                        <a:solidFill>
                          <a:srgbClr val="000000"/>
                        </a:solidFill>
                        <a:effectLst/>
                        <a:latin typeface="Arial"/>
                        <a:ea typeface="Times New Roman"/>
                        <a:cs typeface="+mn-cs"/>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l">
                        <a:lnSpc>
                          <a:spcPct val="115000"/>
                        </a:lnSpc>
                        <a:spcAft>
                          <a:spcPts val="0"/>
                        </a:spcAft>
                      </a:pPr>
                      <a:r>
                        <a:rPr lang="en-US" sz="1100" dirty="0" smtClean="0">
                          <a:solidFill>
                            <a:srgbClr val="000000"/>
                          </a:solidFill>
                          <a:effectLst/>
                          <a:latin typeface="Arial"/>
                          <a:ea typeface="Times New Roman"/>
                          <a:cs typeface="Times New Roman"/>
                        </a:rPr>
                        <a:t>None</a:t>
                      </a:r>
                    </a:p>
                    <a:p>
                      <a:pPr algn="l">
                        <a:lnSpc>
                          <a:spcPct val="115000"/>
                        </a:lnSpc>
                        <a:spcAft>
                          <a:spcPts val="0"/>
                        </a:spcAft>
                      </a:pPr>
                      <a:endParaRPr lang="en-ZA" sz="1100" dirty="0">
                        <a:effectLst/>
                        <a:latin typeface="Calibri"/>
                        <a:ea typeface="Calibri"/>
                        <a:cs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l">
                        <a:lnSpc>
                          <a:spcPct val="115000"/>
                        </a:lnSpc>
                        <a:spcAft>
                          <a:spcPts val="0"/>
                        </a:spcAft>
                      </a:pPr>
                      <a:r>
                        <a:rPr lang="en-US" sz="1100" dirty="0">
                          <a:solidFill>
                            <a:srgbClr val="000000"/>
                          </a:solidFill>
                          <a:effectLst/>
                          <a:latin typeface="Arial"/>
                          <a:ea typeface="Times New Roman"/>
                          <a:cs typeface="Times New Roman"/>
                        </a:rPr>
                        <a:t>None</a:t>
                      </a:r>
                      <a:endParaRPr lang="en-ZA" sz="1100" dirty="0">
                        <a:effectLst/>
                        <a:latin typeface="Calibri"/>
                        <a:ea typeface="Calibri"/>
                        <a:cs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xmlns="" val="10003"/>
                  </a:ext>
                </a:extLst>
              </a:tr>
              <a:tr h="1757146">
                <a:tc>
                  <a:txBody>
                    <a:bodyPr/>
                    <a:lstStyle/>
                    <a:p>
                      <a:pPr>
                        <a:spcAft>
                          <a:spcPts val="0"/>
                        </a:spcAft>
                      </a:pPr>
                      <a:r>
                        <a:rPr lang="en-US" sz="1100" dirty="0" smtClean="0">
                          <a:solidFill>
                            <a:srgbClr val="000000"/>
                          </a:solidFill>
                          <a:effectLst/>
                          <a:latin typeface="Arial"/>
                          <a:ea typeface="Times New Roman"/>
                        </a:rPr>
                        <a:t>Turnaround time to transfer funds to partners after receipt of accurate invoice.</a:t>
                      </a:r>
                      <a:endParaRPr lang="en-ZA" sz="1200" dirty="0" smtClean="0">
                        <a:effectLst/>
                        <a:latin typeface="Times New Roman"/>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just">
                        <a:spcAft>
                          <a:spcPts val="0"/>
                        </a:spcAft>
                      </a:pPr>
                      <a:r>
                        <a:rPr lang="en-US" sz="1100" dirty="0" smtClean="0">
                          <a:solidFill>
                            <a:srgbClr val="000000"/>
                          </a:solidFill>
                          <a:effectLst/>
                          <a:latin typeface="Arial"/>
                          <a:ea typeface="Times New Roman"/>
                        </a:rPr>
                        <a:t>100% within </a:t>
                      </a:r>
                      <a:r>
                        <a:rPr lang="en-US" sz="1100" dirty="0">
                          <a:solidFill>
                            <a:srgbClr val="000000"/>
                          </a:solidFill>
                          <a:effectLst/>
                          <a:latin typeface="Arial"/>
                          <a:ea typeface="Times New Roman"/>
                        </a:rPr>
                        <a:t>10 working days </a:t>
                      </a:r>
                      <a:r>
                        <a:rPr lang="en-US" sz="1100" dirty="0" smtClean="0">
                          <a:solidFill>
                            <a:srgbClr val="000000"/>
                          </a:solidFill>
                          <a:effectLst/>
                          <a:latin typeface="Arial"/>
                          <a:ea typeface="Times New Roman"/>
                        </a:rPr>
                        <a:t>by 31 </a:t>
                      </a:r>
                      <a:r>
                        <a:rPr lang="en-US" sz="1100" dirty="0">
                          <a:solidFill>
                            <a:srgbClr val="000000"/>
                          </a:solidFill>
                          <a:effectLst/>
                          <a:latin typeface="Arial"/>
                          <a:ea typeface="Times New Roman"/>
                        </a:rPr>
                        <a:t>March </a:t>
                      </a:r>
                      <a:r>
                        <a:rPr lang="en-US" sz="1100" dirty="0" smtClean="0">
                          <a:solidFill>
                            <a:srgbClr val="000000"/>
                          </a:solidFill>
                          <a:effectLst/>
                          <a:latin typeface="Arial"/>
                          <a:ea typeface="Times New Roman"/>
                        </a:rPr>
                        <a:t>2018.</a:t>
                      </a:r>
                      <a:endParaRPr lang="en-ZA" sz="1200" dirty="0">
                        <a:effectLst/>
                        <a:latin typeface="Times New Roman"/>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just">
                        <a:lnSpc>
                          <a:spcPct val="115000"/>
                        </a:lnSpc>
                        <a:spcAft>
                          <a:spcPts val="0"/>
                        </a:spcAft>
                      </a:pPr>
                      <a:r>
                        <a:rPr lang="en-US" sz="1100" dirty="0">
                          <a:solidFill>
                            <a:srgbClr val="000000"/>
                          </a:solidFill>
                          <a:effectLst/>
                          <a:latin typeface="Arial"/>
                          <a:ea typeface="Times New Roman"/>
                          <a:cs typeface="Times New Roman"/>
                        </a:rPr>
                        <a:t>100% within 10 working days </a:t>
                      </a:r>
                      <a:r>
                        <a:rPr lang="en-US" sz="1100" dirty="0" smtClean="0">
                          <a:solidFill>
                            <a:srgbClr val="000000"/>
                          </a:solidFill>
                          <a:effectLst/>
                          <a:latin typeface="Arial"/>
                          <a:ea typeface="Times New Roman"/>
                          <a:cs typeface="Times New Roman"/>
                        </a:rPr>
                        <a:t>by</a:t>
                      </a:r>
                      <a:r>
                        <a:rPr lang="en-US" sz="1100" baseline="0" dirty="0" smtClean="0">
                          <a:solidFill>
                            <a:srgbClr val="000000"/>
                          </a:solidFill>
                          <a:effectLst/>
                          <a:latin typeface="Arial"/>
                          <a:ea typeface="Times New Roman"/>
                          <a:cs typeface="Times New Roman"/>
                        </a:rPr>
                        <a:t> 31 March 2018.</a:t>
                      </a:r>
                      <a:endParaRPr lang="en-ZA" sz="1100" dirty="0">
                        <a:effectLst/>
                        <a:latin typeface="Calibri"/>
                        <a:ea typeface="Calibri"/>
                        <a:cs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l">
                        <a:lnSpc>
                          <a:spcPct val="115000"/>
                        </a:lnSpc>
                        <a:spcAft>
                          <a:spcPts val="0"/>
                        </a:spcAft>
                      </a:pPr>
                      <a:r>
                        <a:rPr lang="en-US" sz="1100" b="1" dirty="0" smtClean="0">
                          <a:solidFill>
                            <a:srgbClr val="FF0000"/>
                          </a:solidFill>
                          <a:effectLst/>
                          <a:latin typeface="Arial"/>
                          <a:ea typeface="Times New Roman"/>
                          <a:cs typeface="Times New Roman"/>
                        </a:rPr>
                        <a:t>Not Achieved</a:t>
                      </a:r>
                    </a:p>
                    <a:p>
                      <a:pPr algn="l">
                        <a:lnSpc>
                          <a:spcPct val="115000"/>
                        </a:lnSpc>
                        <a:spcAft>
                          <a:spcPts val="0"/>
                        </a:spcAft>
                      </a:pPr>
                      <a:r>
                        <a:rPr lang="en-ZA" sz="1100" kern="1200" dirty="0" smtClean="0">
                          <a:solidFill>
                            <a:srgbClr val="000000"/>
                          </a:solidFill>
                          <a:effectLst/>
                          <a:latin typeface="Arial"/>
                          <a:ea typeface="Times New Roman"/>
                          <a:cs typeface="Times New Roman"/>
                        </a:rPr>
                        <a:t>29% as at 31 March 2018.</a:t>
                      </a:r>
                      <a:endParaRPr lang="en-US" sz="1100" kern="1200" dirty="0" smtClean="0">
                        <a:solidFill>
                          <a:srgbClr val="000000"/>
                        </a:solidFill>
                        <a:effectLst/>
                        <a:latin typeface="Arial"/>
                        <a:ea typeface="Times New Roman"/>
                        <a:cs typeface="Times New Roman"/>
                      </a:endParaRPr>
                    </a:p>
                    <a:p>
                      <a:pPr algn="just">
                        <a:lnSpc>
                          <a:spcPct val="115000"/>
                        </a:lnSpc>
                        <a:spcAft>
                          <a:spcPts val="0"/>
                        </a:spcAft>
                      </a:pPr>
                      <a:r>
                        <a:rPr lang="en-US" sz="1100" dirty="0" smtClean="0">
                          <a:solidFill>
                            <a:srgbClr val="000000"/>
                          </a:solidFill>
                          <a:effectLst/>
                          <a:latin typeface="Arial"/>
                          <a:ea typeface="Times New Roman"/>
                          <a:cs typeface="Times New Roman"/>
                        </a:rPr>
                        <a:t>97 </a:t>
                      </a:r>
                      <a:r>
                        <a:rPr lang="en-US" sz="1100" dirty="0">
                          <a:solidFill>
                            <a:srgbClr val="000000"/>
                          </a:solidFill>
                          <a:effectLst/>
                          <a:latin typeface="Arial"/>
                          <a:ea typeface="Times New Roman"/>
                          <a:cs typeface="Times New Roman"/>
                        </a:rPr>
                        <a:t>invoices were received, 28 were paid within 10 working days and 69 after 10 working </a:t>
                      </a:r>
                      <a:r>
                        <a:rPr lang="en-US" sz="1100" dirty="0" smtClean="0">
                          <a:solidFill>
                            <a:srgbClr val="000000"/>
                          </a:solidFill>
                          <a:effectLst/>
                          <a:latin typeface="Arial"/>
                          <a:ea typeface="Times New Roman"/>
                          <a:cs typeface="Times New Roman"/>
                        </a:rPr>
                        <a:t>days as at 31 March 2018.</a:t>
                      </a:r>
                      <a:endParaRPr lang="en-ZA" sz="1100" dirty="0">
                        <a:effectLst/>
                        <a:latin typeface="Calibri"/>
                        <a:ea typeface="Calibri"/>
                        <a:cs typeface="Times New Roman"/>
                      </a:endParaRPr>
                    </a:p>
                  </a:txBody>
                  <a:tcPr marL="114300" marR="11430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marL="0" algn="just" defTabSz="457200" rtl="0" eaLnBrk="1" latinLnBrk="0" hangingPunct="1">
                        <a:spcAft>
                          <a:spcPts val="0"/>
                        </a:spcAft>
                      </a:pPr>
                      <a:r>
                        <a:rPr lang="en-ZA" sz="1100" kern="1200" dirty="0">
                          <a:solidFill>
                            <a:srgbClr val="000000"/>
                          </a:solidFill>
                          <a:effectLst/>
                          <a:latin typeface="Arial"/>
                          <a:ea typeface="Times New Roman"/>
                          <a:cs typeface="+mn-cs"/>
                        </a:rPr>
                        <a:t>The invoices are submitted to Finance on average within 5 days. The process from SCM and Finance for payment takes more than 7 days.</a:t>
                      </a:r>
                    </a:p>
                    <a:p>
                      <a:pPr marL="0" algn="l" defTabSz="457200" rtl="0" eaLnBrk="1" latinLnBrk="0" hangingPunct="1">
                        <a:spcAft>
                          <a:spcPts val="0"/>
                        </a:spcAft>
                      </a:pPr>
                      <a:r>
                        <a:rPr lang="en-ZA" sz="1100" kern="1200" dirty="0">
                          <a:solidFill>
                            <a:srgbClr val="000000"/>
                          </a:solidFill>
                          <a:effectLst/>
                          <a:latin typeface="Arial"/>
                          <a:ea typeface="Times New Roman"/>
                          <a:cs typeface="+mn-cs"/>
                        </a:rPr>
                        <a:t> </a:t>
                      </a:r>
                    </a:p>
                    <a:p>
                      <a:pPr marL="0" algn="l" defTabSz="457200" rtl="0" eaLnBrk="1" latinLnBrk="0" hangingPunct="1">
                        <a:spcAft>
                          <a:spcPts val="0"/>
                        </a:spcAft>
                      </a:pPr>
                      <a:r>
                        <a:rPr lang="en-ZA" sz="1100" kern="1200" dirty="0">
                          <a:solidFill>
                            <a:srgbClr val="000000"/>
                          </a:solidFill>
                          <a:effectLst/>
                          <a:latin typeface="Arial"/>
                          <a:ea typeface="Times New Roman"/>
                          <a:cs typeface="+mn-cs"/>
                        </a:rPr>
                        <a:t> </a:t>
                      </a: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marL="0" algn="just" defTabSz="457200" rtl="0" eaLnBrk="1" latinLnBrk="0" hangingPunct="1">
                        <a:spcAft>
                          <a:spcPts val="0"/>
                        </a:spcAft>
                      </a:pPr>
                      <a:r>
                        <a:rPr lang="en-ZA" sz="1100" kern="1200" dirty="0">
                          <a:solidFill>
                            <a:srgbClr val="000000"/>
                          </a:solidFill>
                          <a:effectLst/>
                          <a:latin typeface="Arial"/>
                          <a:ea typeface="Times New Roman"/>
                          <a:cs typeface="+mn-cs"/>
                        </a:rPr>
                        <a:t>The target </a:t>
                      </a:r>
                      <a:r>
                        <a:rPr lang="en-ZA" sz="1100" kern="1200" dirty="0" smtClean="0">
                          <a:solidFill>
                            <a:srgbClr val="000000"/>
                          </a:solidFill>
                          <a:effectLst/>
                          <a:latin typeface="Arial"/>
                          <a:ea typeface="Times New Roman"/>
                          <a:cs typeface="+mn-cs"/>
                        </a:rPr>
                        <a:t> has been  </a:t>
                      </a:r>
                      <a:r>
                        <a:rPr lang="en-ZA" sz="1100" kern="1200" dirty="0">
                          <a:solidFill>
                            <a:srgbClr val="000000"/>
                          </a:solidFill>
                          <a:effectLst/>
                          <a:latin typeface="Arial"/>
                          <a:ea typeface="Times New Roman"/>
                          <a:cs typeface="+mn-cs"/>
                        </a:rPr>
                        <a:t>revised and aligned to legislation in 2018/19 financial year.</a:t>
                      </a: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xmlns="" val="10004"/>
                  </a:ext>
                </a:extLst>
              </a:tr>
            </a:tbl>
          </a:graphicData>
        </a:graphic>
      </p:graphicFrame>
      <p:sp>
        <p:nvSpPr>
          <p:cNvPr id="9" name="TextBox 8"/>
          <p:cNvSpPr txBox="1"/>
          <p:nvPr/>
        </p:nvSpPr>
        <p:spPr>
          <a:xfrm>
            <a:off x="8489950" y="280988"/>
            <a:ext cx="431800" cy="369332"/>
          </a:xfrm>
          <a:prstGeom prst="rect">
            <a:avLst/>
          </a:prstGeom>
          <a:noFill/>
        </p:spPr>
        <p:txBody>
          <a:bodyPr>
            <a:spAutoFit/>
          </a:bodyPr>
          <a:lstStyle/>
          <a:p>
            <a:pPr>
              <a:defRPr/>
            </a:pPr>
            <a:r>
              <a:rPr lang="en-ZA" dirty="0" smtClean="0">
                <a:solidFill>
                  <a:prstClr val="black"/>
                </a:solidFill>
              </a:rPr>
              <a:t>30</a:t>
            </a:r>
            <a:endParaRPr lang="en-ZA" dirty="0">
              <a:solidFill>
                <a:prstClr val="black"/>
              </a:solidFill>
            </a:endParaRPr>
          </a:p>
        </p:txBody>
      </p:sp>
    </p:spTree>
    <p:extLst>
      <p:ext uri="{BB962C8B-B14F-4D97-AF65-F5344CB8AC3E}">
        <p14:creationId xmlns:p14="http://schemas.microsoft.com/office/powerpoint/2010/main" xmlns="" val="32956741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31</a:t>
            </a:fld>
            <a:endParaRPr lang="en-US" dirty="0"/>
          </a:p>
        </p:txBody>
      </p:sp>
      <p:sp>
        <p:nvSpPr>
          <p:cNvPr id="5" name="Rectangle 4"/>
          <p:cNvSpPr/>
          <p:nvPr/>
        </p:nvSpPr>
        <p:spPr>
          <a:xfrm>
            <a:off x="651630" y="3068960"/>
            <a:ext cx="7734490" cy="707886"/>
          </a:xfrm>
          <a:prstGeom prst="rect">
            <a:avLst/>
          </a:prstGeom>
          <a:noFill/>
        </p:spPr>
        <p:txBody>
          <a:bodyPr wrap="none" lIns="91440" tIns="45720" rIns="91440" bIns="45720">
            <a:spAutoFit/>
          </a:bodyPr>
          <a:lstStyle/>
          <a:p>
            <a:pPr algn="ctr"/>
            <a:r>
              <a:rPr lang="en-ZA" sz="4000" b="1" dirty="0" smtClean="0">
                <a:ln w="1905"/>
                <a:solidFill>
                  <a:srgbClr val="00B0F0"/>
                </a:solidFill>
                <a:effectLst>
                  <a:innerShdw blurRad="69850" dist="43180" dir="5400000">
                    <a:srgbClr val="000000">
                      <a:alpha val="65000"/>
                    </a:srgbClr>
                  </a:innerShdw>
                </a:effectLst>
              </a:rPr>
              <a:t>TURN AROUND TIME COMPARISON</a:t>
            </a:r>
            <a:endParaRPr lang="en-US" sz="4000" b="1" dirty="0">
              <a:ln w="1905"/>
              <a:solidFill>
                <a:srgbClr val="00B0F0"/>
              </a:solidFill>
              <a:effectLst>
                <a:innerShdw blurRad="69850" dist="43180" dir="5400000">
                  <a:srgbClr val="000000">
                    <a:alpha val="65000"/>
                  </a:srgbClr>
                </a:innerShdw>
              </a:effectLst>
            </a:endParaRPr>
          </a:p>
        </p:txBody>
      </p:sp>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31</a:t>
            </a:r>
            <a:endParaRPr lang="en-ZA" sz="1200" dirty="0">
              <a:solidFill>
                <a:prstClr val="black"/>
              </a:solidFill>
            </a:endParaRPr>
          </a:p>
        </p:txBody>
      </p:sp>
    </p:spTree>
    <p:extLst>
      <p:ext uri="{BB962C8B-B14F-4D97-AF65-F5344CB8AC3E}">
        <p14:creationId xmlns:p14="http://schemas.microsoft.com/office/powerpoint/2010/main" xmlns="" val="40915396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836712"/>
            <a:ext cx="2880320" cy="923330"/>
          </a:xfrm>
          <a:prstGeom prst="rect">
            <a:avLst/>
          </a:prstGeom>
          <a:solidFill>
            <a:schemeClr val="accent3">
              <a:lumMod val="40000"/>
              <a:lumOff val="60000"/>
            </a:schemeClr>
          </a:solidFill>
        </p:spPr>
        <p:txBody>
          <a:bodyPr wrap="square" rtlCol="0">
            <a:spAutoFit/>
          </a:bodyPr>
          <a:lstStyle/>
          <a:p>
            <a:r>
              <a:rPr lang="en-ZA" b="1" dirty="0" smtClean="0">
                <a:solidFill>
                  <a:srgbClr val="FF0000"/>
                </a:solidFill>
              </a:rPr>
              <a:t>All Claims Combined</a:t>
            </a:r>
          </a:p>
          <a:p>
            <a:r>
              <a:rPr lang="en-ZA" dirty="0" smtClean="0">
                <a:solidFill>
                  <a:prstClr val="black"/>
                </a:solidFill>
              </a:rPr>
              <a:t>90% within 5 weeks = 35 days</a:t>
            </a:r>
            <a:endParaRPr lang="en-ZA" dirty="0">
              <a:solidFill>
                <a:prstClr val="black"/>
              </a:solidFill>
            </a:endParaRPr>
          </a:p>
        </p:txBody>
      </p:sp>
      <p:sp>
        <p:nvSpPr>
          <p:cNvPr id="4" name="TextBox 3"/>
          <p:cNvSpPr txBox="1"/>
          <p:nvPr/>
        </p:nvSpPr>
        <p:spPr>
          <a:xfrm>
            <a:off x="5016819" y="3645024"/>
            <a:ext cx="2880320" cy="646331"/>
          </a:xfrm>
          <a:prstGeom prst="rect">
            <a:avLst/>
          </a:prstGeom>
          <a:solidFill>
            <a:schemeClr val="bg2">
              <a:lumMod val="90000"/>
            </a:schemeClr>
          </a:solidFill>
        </p:spPr>
        <p:txBody>
          <a:bodyPr wrap="square" rtlCol="0">
            <a:spAutoFit/>
          </a:bodyPr>
          <a:lstStyle/>
          <a:p>
            <a:r>
              <a:rPr lang="en-ZA" b="1" dirty="0" smtClean="0">
                <a:solidFill>
                  <a:srgbClr val="FF0000"/>
                </a:solidFill>
              </a:rPr>
              <a:t>Deceased Benefit</a:t>
            </a:r>
          </a:p>
          <a:p>
            <a:r>
              <a:rPr lang="en-ZA" dirty="0" smtClean="0">
                <a:solidFill>
                  <a:prstClr val="black"/>
                </a:solidFill>
              </a:rPr>
              <a:t>90% within 10 days</a:t>
            </a:r>
            <a:endParaRPr lang="en-ZA" dirty="0">
              <a:solidFill>
                <a:prstClr val="black"/>
              </a:solidFill>
            </a:endParaRPr>
          </a:p>
        </p:txBody>
      </p:sp>
      <p:sp>
        <p:nvSpPr>
          <p:cNvPr id="5" name="TextBox 4"/>
          <p:cNvSpPr txBox="1"/>
          <p:nvPr/>
        </p:nvSpPr>
        <p:spPr>
          <a:xfrm>
            <a:off x="5016819" y="2204862"/>
            <a:ext cx="2880320" cy="646331"/>
          </a:xfrm>
          <a:prstGeom prst="rect">
            <a:avLst/>
          </a:prstGeom>
          <a:solidFill>
            <a:schemeClr val="accent1">
              <a:lumMod val="40000"/>
              <a:lumOff val="60000"/>
            </a:schemeClr>
          </a:solidFill>
        </p:spPr>
        <p:txBody>
          <a:bodyPr wrap="square" rtlCol="0">
            <a:spAutoFit/>
          </a:bodyPr>
          <a:lstStyle/>
          <a:p>
            <a:r>
              <a:rPr lang="en-ZA" b="1" dirty="0" smtClean="0">
                <a:solidFill>
                  <a:srgbClr val="FF0000"/>
                </a:solidFill>
              </a:rPr>
              <a:t>In-Service Benefits</a:t>
            </a:r>
          </a:p>
          <a:p>
            <a:r>
              <a:rPr lang="en-ZA" dirty="0" smtClean="0">
                <a:solidFill>
                  <a:prstClr val="black"/>
                </a:solidFill>
              </a:rPr>
              <a:t>90% within 5 days</a:t>
            </a:r>
            <a:endParaRPr lang="en-ZA" dirty="0">
              <a:solidFill>
                <a:prstClr val="black"/>
              </a:solidFill>
            </a:endParaRPr>
          </a:p>
        </p:txBody>
      </p:sp>
      <p:sp>
        <p:nvSpPr>
          <p:cNvPr id="6" name="TextBox 5"/>
          <p:cNvSpPr txBox="1"/>
          <p:nvPr/>
        </p:nvSpPr>
        <p:spPr>
          <a:xfrm>
            <a:off x="5004048" y="865846"/>
            <a:ext cx="2880320" cy="646331"/>
          </a:xfrm>
          <a:prstGeom prst="rect">
            <a:avLst/>
          </a:prstGeom>
          <a:solidFill>
            <a:schemeClr val="accent2">
              <a:lumMod val="40000"/>
              <a:lumOff val="60000"/>
            </a:schemeClr>
          </a:solidFill>
        </p:spPr>
        <p:txBody>
          <a:bodyPr wrap="square" rtlCol="0">
            <a:spAutoFit/>
          </a:bodyPr>
          <a:lstStyle/>
          <a:p>
            <a:r>
              <a:rPr lang="en-ZA" b="1" dirty="0" smtClean="0">
                <a:solidFill>
                  <a:srgbClr val="FF0000"/>
                </a:solidFill>
              </a:rPr>
              <a:t>Unemployed Benefits</a:t>
            </a:r>
          </a:p>
          <a:p>
            <a:r>
              <a:rPr lang="en-ZA" dirty="0" smtClean="0">
                <a:solidFill>
                  <a:prstClr val="black"/>
                </a:solidFill>
              </a:rPr>
              <a:t>90% within 15 days</a:t>
            </a:r>
            <a:endParaRPr lang="en-ZA" dirty="0">
              <a:solidFill>
                <a:prstClr val="black"/>
              </a:solidFill>
            </a:endParaRPr>
          </a:p>
        </p:txBody>
      </p:sp>
      <p:sp>
        <p:nvSpPr>
          <p:cNvPr id="7" name="TextBox 6"/>
          <p:cNvSpPr txBox="1"/>
          <p:nvPr/>
        </p:nvSpPr>
        <p:spPr>
          <a:xfrm>
            <a:off x="971600" y="364014"/>
            <a:ext cx="1760803" cy="369332"/>
          </a:xfrm>
          <a:prstGeom prst="rect">
            <a:avLst/>
          </a:prstGeom>
          <a:noFill/>
        </p:spPr>
        <p:txBody>
          <a:bodyPr wrap="none" rtlCol="0">
            <a:spAutoFit/>
          </a:bodyPr>
          <a:lstStyle/>
          <a:p>
            <a:r>
              <a:rPr lang="en-ZA" dirty="0" smtClean="0">
                <a:solidFill>
                  <a:prstClr val="black"/>
                </a:solidFill>
              </a:rPr>
              <a:t>Previous Targets </a:t>
            </a:r>
            <a:endParaRPr lang="en-ZA" dirty="0">
              <a:solidFill>
                <a:prstClr val="black"/>
              </a:solidFill>
            </a:endParaRPr>
          </a:p>
        </p:txBody>
      </p:sp>
      <p:sp>
        <p:nvSpPr>
          <p:cNvPr id="8" name="TextBox 7"/>
          <p:cNvSpPr txBox="1"/>
          <p:nvPr/>
        </p:nvSpPr>
        <p:spPr>
          <a:xfrm>
            <a:off x="5167243" y="369921"/>
            <a:ext cx="2046073" cy="369332"/>
          </a:xfrm>
          <a:prstGeom prst="rect">
            <a:avLst/>
          </a:prstGeom>
          <a:noFill/>
        </p:spPr>
        <p:txBody>
          <a:bodyPr wrap="none" rtlCol="0">
            <a:spAutoFit/>
          </a:bodyPr>
          <a:lstStyle/>
          <a:p>
            <a:r>
              <a:rPr lang="en-ZA" dirty="0" smtClean="0">
                <a:solidFill>
                  <a:prstClr val="black"/>
                </a:solidFill>
              </a:rPr>
              <a:t>Changing lives drive</a:t>
            </a:r>
            <a:endParaRPr lang="en-ZA" dirty="0">
              <a:solidFill>
                <a:prstClr val="black"/>
              </a:solidFill>
            </a:endParaRPr>
          </a:p>
        </p:txBody>
      </p:sp>
      <p:cxnSp>
        <p:nvCxnSpPr>
          <p:cNvPr id="10" name="Straight Connector 9"/>
          <p:cNvCxnSpPr/>
          <p:nvPr/>
        </p:nvCxnSpPr>
        <p:spPr>
          <a:xfrm>
            <a:off x="4716016" y="733346"/>
            <a:ext cx="72008" cy="363175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172400" y="739253"/>
            <a:ext cx="72008" cy="365165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 idx="3"/>
          </p:cNvCxnSpPr>
          <p:nvPr/>
        </p:nvCxnSpPr>
        <p:spPr>
          <a:xfrm>
            <a:off x="3563888" y="1298377"/>
            <a:ext cx="100811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0904" y="1820141"/>
            <a:ext cx="4173064" cy="1785104"/>
          </a:xfrm>
          <a:prstGeom prst="rect">
            <a:avLst/>
          </a:prstGeom>
          <a:noFill/>
          <a:ln w="12700">
            <a:solidFill>
              <a:schemeClr val="tx1"/>
            </a:solidFill>
          </a:ln>
        </p:spPr>
        <p:txBody>
          <a:bodyPr wrap="square" rtlCol="0">
            <a:spAutoFit/>
          </a:bodyPr>
          <a:lstStyle/>
          <a:p>
            <a:r>
              <a:rPr lang="en-ZA" u="sng" dirty="0" smtClean="0">
                <a:solidFill>
                  <a:prstClr val="black"/>
                </a:solidFill>
              </a:rPr>
              <a:t>Provincial Conditions with stretched targets</a:t>
            </a:r>
          </a:p>
          <a:p>
            <a:endParaRPr lang="en-ZA" u="sng" dirty="0" smtClean="0">
              <a:solidFill>
                <a:prstClr val="black"/>
              </a:solidFill>
            </a:endParaRPr>
          </a:p>
          <a:p>
            <a:pPr marL="285750" indent="-285750">
              <a:buFont typeface="Arial" panose="020B0604020202020204" pitchFamily="34" charset="0"/>
              <a:buChar char="•"/>
            </a:pPr>
            <a:r>
              <a:rPr lang="en-ZA" sz="1400" dirty="0" smtClean="0">
                <a:solidFill>
                  <a:prstClr val="black"/>
                </a:solidFill>
              </a:rPr>
              <a:t>Capacity remained the same</a:t>
            </a:r>
          </a:p>
          <a:p>
            <a:pPr marL="285750" indent="-285750">
              <a:buFont typeface="Arial" panose="020B0604020202020204" pitchFamily="34" charset="0"/>
              <a:buChar char="•"/>
            </a:pPr>
            <a:r>
              <a:rPr lang="en-ZA" sz="1400" dirty="0" smtClean="0">
                <a:solidFill>
                  <a:prstClr val="black"/>
                </a:solidFill>
              </a:rPr>
              <a:t>Process also remained the same</a:t>
            </a:r>
          </a:p>
          <a:p>
            <a:pPr marL="285750" indent="-285750">
              <a:buFont typeface="Arial" panose="020B0604020202020204" pitchFamily="34" charset="0"/>
              <a:buChar char="•"/>
            </a:pPr>
            <a:r>
              <a:rPr lang="en-ZA" sz="1400" dirty="0" smtClean="0">
                <a:solidFill>
                  <a:prstClr val="black"/>
                </a:solidFill>
              </a:rPr>
              <a:t>Technological conditions almost worsen</a:t>
            </a:r>
          </a:p>
          <a:p>
            <a:pPr marL="285750" indent="-285750">
              <a:buFont typeface="Arial" panose="020B0604020202020204" pitchFamily="34" charset="0"/>
              <a:buChar char="•"/>
            </a:pPr>
            <a:r>
              <a:rPr lang="en-ZA" sz="1400" dirty="0" smtClean="0">
                <a:solidFill>
                  <a:prstClr val="black"/>
                </a:solidFill>
              </a:rPr>
              <a:t>Accommodation challenges continued</a:t>
            </a:r>
          </a:p>
        </p:txBody>
      </p:sp>
      <p:sp>
        <p:nvSpPr>
          <p:cNvPr id="16" name="TextBox 15"/>
          <p:cNvSpPr txBox="1"/>
          <p:nvPr/>
        </p:nvSpPr>
        <p:spPr>
          <a:xfrm>
            <a:off x="107504" y="3861048"/>
            <a:ext cx="4320683" cy="2431435"/>
          </a:xfrm>
          <a:prstGeom prst="rect">
            <a:avLst/>
          </a:prstGeom>
          <a:noFill/>
          <a:ln>
            <a:solidFill>
              <a:schemeClr val="tx1"/>
            </a:solidFill>
            <a:prstDash val="sysDash"/>
          </a:ln>
          <a:effectLst>
            <a:glow rad="139700">
              <a:schemeClr val="accent2">
                <a:satMod val="175000"/>
                <a:alpha val="40000"/>
              </a:schemeClr>
            </a:glow>
          </a:effectLst>
        </p:spPr>
        <p:txBody>
          <a:bodyPr wrap="square" rtlCol="0">
            <a:spAutoFit/>
          </a:bodyPr>
          <a:lstStyle/>
          <a:p>
            <a:r>
              <a:rPr lang="en-ZA" u="sng" dirty="0" smtClean="0">
                <a:solidFill>
                  <a:prstClr val="black"/>
                </a:solidFill>
              </a:rPr>
              <a:t>Provincial Teams attitude</a:t>
            </a:r>
          </a:p>
          <a:p>
            <a:endParaRPr lang="en-ZA" u="sng" dirty="0" smtClean="0">
              <a:solidFill>
                <a:prstClr val="black"/>
              </a:solidFill>
            </a:endParaRPr>
          </a:p>
          <a:p>
            <a:pPr marL="285750" indent="-285750">
              <a:buFont typeface="Arial" panose="020B0604020202020204" pitchFamily="34" charset="0"/>
              <a:buChar char="•"/>
            </a:pPr>
            <a:r>
              <a:rPr lang="en-ZA" sz="1400" dirty="0" smtClean="0">
                <a:solidFill>
                  <a:prstClr val="black"/>
                </a:solidFill>
              </a:rPr>
              <a:t>Lets give the targets a try</a:t>
            </a:r>
          </a:p>
          <a:p>
            <a:pPr marL="285750" indent="-285750">
              <a:buFont typeface="Arial" panose="020B0604020202020204" pitchFamily="34" charset="0"/>
              <a:buChar char="•"/>
            </a:pPr>
            <a:r>
              <a:rPr lang="en-ZA" sz="1400" dirty="0" smtClean="0">
                <a:solidFill>
                  <a:prstClr val="black"/>
                </a:solidFill>
              </a:rPr>
              <a:t>Lets try within our current means to meet the targets</a:t>
            </a:r>
          </a:p>
          <a:p>
            <a:pPr marL="285750" indent="-285750">
              <a:buFont typeface="Arial" panose="020B0604020202020204" pitchFamily="34" charset="0"/>
              <a:buChar char="•"/>
            </a:pPr>
            <a:r>
              <a:rPr lang="en-ZA" sz="1400" dirty="0" smtClean="0">
                <a:solidFill>
                  <a:prstClr val="black"/>
                </a:solidFill>
              </a:rPr>
              <a:t>Above all lets be creative; innovate and do more with less where possible</a:t>
            </a:r>
          </a:p>
          <a:p>
            <a:pPr marL="285750" indent="-285750">
              <a:buFont typeface="Arial" panose="020B0604020202020204" pitchFamily="34" charset="0"/>
              <a:buChar char="•"/>
            </a:pPr>
            <a:r>
              <a:rPr lang="en-ZA" sz="1400" dirty="0" smtClean="0">
                <a:solidFill>
                  <a:prstClr val="black"/>
                </a:solidFill>
              </a:rPr>
              <a:t>Our targets has been stretched and we are also elastic; so lets go for it and see how far we can be stretched.</a:t>
            </a:r>
          </a:p>
          <a:p>
            <a:pPr marL="285750" indent="-285750">
              <a:buFont typeface="Arial" panose="020B0604020202020204" pitchFamily="34" charset="0"/>
              <a:buChar char="•"/>
            </a:pPr>
            <a:endParaRPr lang="en-ZA" dirty="0">
              <a:solidFill>
                <a:prstClr val="black"/>
              </a:solidFill>
            </a:endParaRPr>
          </a:p>
        </p:txBody>
      </p:sp>
      <p:sp>
        <p:nvSpPr>
          <p:cNvPr id="13"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32</a:t>
            </a:r>
            <a:endParaRPr lang="en-ZA" sz="1200" dirty="0">
              <a:solidFill>
                <a:prstClr val="black"/>
              </a:solidFill>
            </a:endParaRPr>
          </a:p>
        </p:txBody>
      </p:sp>
    </p:spTree>
    <p:extLst>
      <p:ext uri="{BB962C8B-B14F-4D97-AF65-F5344CB8AC3E}">
        <p14:creationId xmlns:p14="http://schemas.microsoft.com/office/powerpoint/2010/main" xmlns="" val="10411690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865846"/>
            <a:ext cx="2880320" cy="923330"/>
          </a:xfrm>
          <a:prstGeom prst="rect">
            <a:avLst/>
          </a:prstGeom>
          <a:solidFill>
            <a:schemeClr val="accent3">
              <a:lumMod val="40000"/>
              <a:lumOff val="60000"/>
            </a:schemeClr>
          </a:solidFill>
        </p:spPr>
        <p:txBody>
          <a:bodyPr wrap="square" rtlCol="0">
            <a:spAutoFit/>
          </a:bodyPr>
          <a:lstStyle/>
          <a:p>
            <a:r>
              <a:rPr lang="en-ZA" b="1" dirty="0" smtClean="0">
                <a:solidFill>
                  <a:srgbClr val="FF0000"/>
                </a:solidFill>
              </a:rPr>
              <a:t>All Claims Combined</a:t>
            </a:r>
          </a:p>
          <a:p>
            <a:r>
              <a:rPr lang="en-ZA" dirty="0" smtClean="0">
                <a:solidFill>
                  <a:prstClr val="black"/>
                </a:solidFill>
              </a:rPr>
              <a:t>90% within 5 weeks = 35 days</a:t>
            </a:r>
            <a:endParaRPr lang="en-ZA" dirty="0">
              <a:solidFill>
                <a:prstClr val="black"/>
              </a:solidFill>
            </a:endParaRPr>
          </a:p>
        </p:txBody>
      </p:sp>
      <p:sp>
        <p:nvSpPr>
          <p:cNvPr id="4" name="TextBox 3"/>
          <p:cNvSpPr txBox="1"/>
          <p:nvPr/>
        </p:nvSpPr>
        <p:spPr>
          <a:xfrm>
            <a:off x="3582038" y="3212976"/>
            <a:ext cx="2880320" cy="646331"/>
          </a:xfrm>
          <a:prstGeom prst="rect">
            <a:avLst/>
          </a:prstGeom>
          <a:solidFill>
            <a:schemeClr val="bg2">
              <a:lumMod val="90000"/>
            </a:schemeClr>
          </a:solidFill>
        </p:spPr>
        <p:txBody>
          <a:bodyPr wrap="square" rtlCol="0">
            <a:spAutoFit/>
          </a:bodyPr>
          <a:lstStyle/>
          <a:p>
            <a:r>
              <a:rPr lang="en-ZA" b="1" dirty="0" smtClean="0">
                <a:solidFill>
                  <a:srgbClr val="FF0000"/>
                </a:solidFill>
              </a:rPr>
              <a:t>Deceased Benefit</a:t>
            </a:r>
          </a:p>
          <a:p>
            <a:r>
              <a:rPr lang="en-ZA" dirty="0" smtClean="0">
                <a:solidFill>
                  <a:prstClr val="black"/>
                </a:solidFill>
              </a:rPr>
              <a:t>90% within 10 days</a:t>
            </a:r>
            <a:endParaRPr lang="en-ZA" dirty="0">
              <a:solidFill>
                <a:prstClr val="black"/>
              </a:solidFill>
            </a:endParaRPr>
          </a:p>
        </p:txBody>
      </p:sp>
      <p:sp>
        <p:nvSpPr>
          <p:cNvPr id="5" name="TextBox 4"/>
          <p:cNvSpPr txBox="1"/>
          <p:nvPr/>
        </p:nvSpPr>
        <p:spPr>
          <a:xfrm>
            <a:off x="3582038" y="2060848"/>
            <a:ext cx="2880320" cy="646331"/>
          </a:xfrm>
          <a:prstGeom prst="rect">
            <a:avLst/>
          </a:prstGeom>
          <a:solidFill>
            <a:schemeClr val="accent1">
              <a:lumMod val="40000"/>
              <a:lumOff val="60000"/>
            </a:schemeClr>
          </a:solidFill>
        </p:spPr>
        <p:txBody>
          <a:bodyPr wrap="square" rtlCol="0">
            <a:spAutoFit/>
          </a:bodyPr>
          <a:lstStyle/>
          <a:p>
            <a:r>
              <a:rPr lang="en-ZA" b="1" dirty="0" smtClean="0">
                <a:solidFill>
                  <a:srgbClr val="FF0000"/>
                </a:solidFill>
              </a:rPr>
              <a:t>In-Service Benefits</a:t>
            </a:r>
          </a:p>
          <a:p>
            <a:r>
              <a:rPr lang="en-ZA" dirty="0" smtClean="0">
                <a:solidFill>
                  <a:prstClr val="black"/>
                </a:solidFill>
              </a:rPr>
              <a:t>90% within 5 days</a:t>
            </a:r>
            <a:endParaRPr lang="en-ZA" dirty="0">
              <a:solidFill>
                <a:prstClr val="black"/>
              </a:solidFill>
            </a:endParaRPr>
          </a:p>
        </p:txBody>
      </p:sp>
      <p:sp>
        <p:nvSpPr>
          <p:cNvPr id="6" name="TextBox 5"/>
          <p:cNvSpPr txBox="1"/>
          <p:nvPr/>
        </p:nvSpPr>
        <p:spPr>
          <a:xfrm>
            <a:off x="3582038" y="885025"/>
            <a:ext cx="2880320" cy="646331"/>
          </a:xfrm>
          <a:prstGeom prst="rect">
            <a:avLst/>
          </a:prstGeom>
          <a:solidFill>
            <a:schemeClr val="accent2">
              <a:lumMod val="40000"/>
              <a:lumOff val="60000"/>
            </a:schemeClr>
          </a:solidFill>
        </p:spPr>
        <p:txBody>
          <a:bodyPr wrap="square" rtlCol="0">
            <a:spAutoFit/>
          </a:bodyPr>
          <a:lstStyle/>
          <a:p>
            <a:r>
              <a:rPr lang="en-ZA" b="1" dirty="0" smtClean="0">
                <a:solidFill>
                  <a:srgbClr val="FF0000"/>
                </a:solidFill>
              </a:rPr>
              <a:t>Unemployed Benefits</a:t>
            </a:r>
          </a:p>
          <a:p>
            <a:r>
              <a:rPr lang="en-ZA" dirty="0" smtClean="0">
                <a:solidFill>
                  <a:prstClr val="black"/>
                </a:solidFill>
              </a:rPr>
              <a:t>90% within 15 days</a:t>
            </a:r>
            <a:endParaRPr lang="en-ZA" dirty="0">
              <a:solidFill>
                <a:prstClr val="black"/>
              </a:solidFill>
            </a:endParaRPr>
          </a:p>
        </p:txBody>
      </p:sp>
      <p:sp>
        <p:nvSpPr>
          <p:cNvPr id="7" name="TextBox 6"/>
          <p:cNvSpPr txBox="1"/>
          <p:nvPr/>
        </p:nvSpPr>
        <p:spPr>
          <a:xfrm>
            <a:off x="251520" y="369921"/>
            <a:ext cx="1760803" cy="369332"/>
          </a:xfrm>
          <a:prstGeom prst="rect">
            <a:avLst/>
          </a:prstGeom>
          <a:solidFill>
            <a:schemeClr val="accent5"/>
          </a:solidFill>
        </p:spPr>
        <p:txBody>
          <a:bodyPr wrap="none" rtlCol="0">
            <a:spAutoFit/>
          </a:bodyPr>
          <a:lstStyle/>
          <a:p>
            <a:r>
              <a:rPr lang="en-ZA" dirty="0" smtClean="0">
                <a:solidFill>
                  <a:prstClr val="black"/>
                </a:solidFill>
              </a:rPr>
              <a:t>Previous Targets </a:t>
            </a:r>
            <a:endParaRPr lang="en-ZA" dirty="0">
              <a:solidFill>
                <a:prstClr val="black"/>
              </a:solidFill>
            </a:endParaRPr>
          </a:p>
        </p:txBody>
      </p:sp>
      <p:sp>
        <p:nvSpPr>
          <p:cNvPr id="8" name="TextBox 7"/>
          <p:cNvSpPr txBox="1"/>
          <p:nvPr/>
        </p:nvSpPr>
        <p:spPr>
          <a:xfrm>
            <a:off x="3923928" y="369921"/>
            <a:ext cx="2046073" cy="369332"/>
          </a:xfrm>
          <a:prstGeom prst="rect">
            <a:avLst/>
          </a:prstGeom>
          <a:solidFill>
            <a:schemeClr val="accent5"/>
          </a:solidFill>
        </p:spPr>
        <p:txBody>
          <a:bodyPr wrap="none" rtlCol="0">
            <a:spAutoFit/>
          </a:bodyPr>
          <a:lstStyle/>
          <a:p>
            <a:r>
              <a:rPr lang="en-ZA" dirty="0" smtClean="0">
                <a:solidFill>
                  <a:prstClr val="black"/>
                </a:solidFill>
              </a:rPr>
              <a:t>Changing lives drive</a:t>
            </a:r>
            <a:endParaRPr lang="en-ZA" dirty="0">
              <a:solidFill>
                <a:prstClr val="black"/>
              </a:solidFill>
            </a:endParaRPr>
          </a:p>
        </p:txBody>
      </p:sp>
      <p:sp>
        <p:nvSpPr>
          <p:cNvPr id="13" name="TextBox 12"/>
          <p:cNvSpPr txBox="1"/>
          <p:nvPr/>
        </p:nvSpPr>
        <p:spPr>
          <a:xfrm>
            <a:off x="6888420" y="312540"/>
            <a:ext cx="2038443" cy="369332"/>
          </a:xfrm>
          <a:prstGeom prst="rect">
            <a:avLst/>
          </a:prstGeom>
          <a:solidFill>
            <a:schemeClr val="accent5"/>
          </a:solidFill>
        </p:spPr>
        <p:txBody>
          <a:bodyPr wrap="none" rtlCol="0">
            <a:spAutoFit/>
          </a:bodyPr>
          <a:lstStyle/>
          <a:p>
            <a:r>
              <a:rPr lang="en-ZA" dirty="0" smtClean="0">
                <a:solidFill>
                  <a:prstClr val="black"/>
                </a:solidFill>
              </a:rPr>
              <a:t>% Stretch of Targets</a:t>
            </a:r>
            <a:endParaRPr lang="en-ZA" dirty="0">
              <a:solidFill>
                <a:prstClr val="black"/>
              </a:solidFill>
            </a:endParaRPr>
          </a:p>
        </p:txBody>
      </p:sp>
      <p:sp>
        <p:nvSpPr>
          <p:cNvPr id="2" name="TextBox 1"/>
          <p:cNvSpPr txBox="1"/>
          <p:nvPr/>
        </p:nvSpPr>
        <p:spPr>
          <a:xfrm>
            <a:off x="7308303" y="838858"/>
            <a:ext cx="1152129" cy="707886"/>
          </a:xfrm>
          <a:prstGeom prst="rect">
            <a:avLst/>
          </a:prstGeom>
          <a:noFill/>
        </p:spPr>
        <p:txBody>
          <a:bodyPr wrap="square" rtlCol="0">
            <a:spAutoFit/>
          </a:bodyPr>
          <a:lstStyle/>
          <a:p>
            <a:pPr algn="ctr"/>
            <a:r>
              <a:rPr lang="en-ZA" sz="4000" b="1" dirty="0" smtClean="0">
                <a:solidFill>
                  <a:prstClr val="black"/>
                </a:solidFill>
              </a:rPr>
              <a:t>57%</a:t>
            </a:r>
            <a:endParaRPr lang="en-ZA" sz="4000" b="1" dirty="0">
              <a:solidFill>
                <a:prstClr val="black"/>
              </a:solidFill>
            </a:endParaRPr>
          </a:p>
        </p:txBody>
      </p:sp>
      <p:sp>
        <p:nvSpPr>
          <p:cNvPr id="17" name="TextBox 16"/>
          <p:cNvSpPr txBox="1"/>
          <p:nvPr/>
        </p:nvSpPr>
        <p:spPr>
          <a:xfrm>
            <a:off x="7331578" y="3151421"/>
            <a:ext cx="1152129" cy="707886"/>
          </a:xfrm>
          <a:prstGeom prst="rect">
            <a:avLst/>
          </a:prstGeom>
          <a:noFill/>
        </p:spPr>
        <p:txBody>
          <a:bodyPr wrap="square" rtlCol="0">
            <a:spAutoFit/>
          </a:bodyPr>
          <a:lstStyle/>
          <a:p>
            <a:pPr algn="ctr"/>
            <a:r>
              <a:rPr lang="en-ZA" sz="4000" b="1" dirty="0" smtClean="0">
                <a:solidFill>
                  <a:prstClr val="black"/>
                </a:solidFill>
              </a:rPr>
              <a:t>71%</a:t>
            </a:r>
            <a:endParaRPr lang="en-ZA" sz="4000" b="1" dirty="0">
              <a:solidFill>
                <a:prstClr val="black"/>
              </a:solidFill>
            </a:endParaRPr>
          </a:p>
        </p:txBody>
      </p:sp>
      <p:sp>
        <p:nvSpPr>
          <p:cNvPr id="18" name="TextBox 17"/>
          <p:cNvSpPr txBox="1"/>
          <p:nvPr/>
        </p:nvSpPr>
        <p:spPr>
          <a:xfrm>
            <a:off x="7257855" y="1999293"/>
            <a:ext cx="1152129" cy="707886"/>
          </a:xfrm>
          <a:prstGeom prst="rect">
            <a:avLst/>
          </a:prstGeom>
          <a:noFill/>
        </p:spPr>
        <p:txBody>
          <a:bodyPr wrap="square" rtlCol="0">
            <a:spAutoFit/>
          </a:bodyPr>
          <a:lstStyle/>
          <a:p>
            <a:pPr algn="ctr"/>
            <a:r>
              <a:rPr lang="en-ZA" sz="4000" b="1" dirty="0" smtClean="0">
                <a:solidFill>
                  <a:prstClr val="black"/>
                </a:solidFill>
              </a:rPr>
              <a:t>85%</a:t>
            </a:r>
            <a:endParaRPr lang="en-ZA" sz="4000" b="1" dirty="0">
              <a:solidFill>
                <a:prstClr val="black"/>
              </a:solidFill>
            </a:endParaRPr>
          </a:p>
        </p:txBody>
      </p:sp>
      <p:sp>
        <p:nvSpPr>
          <p:cNvPr id="9" name="TextBox 8"/>
          <p:cNvSpPr txBox="1"/>
          <p:nvPr/>
        </p:nvSpPr>
        <p:spPr>
          <a:xfrm>
            <a:off x="323528" y="1916832"/>
            <a:ext cx="2520280" cy="4524315"/>
          </a:xfrm>
          <a:prstGeom prst="rect">
            <a:avLst/>
          </a:prstGeom>
          <a:noFill/>
          <a:ln w="28575">
            <a:solidFill>
              <a:schemeClr val="tx1"/>
            </a:solidFill>
          </a:ln>
        </p:spPr>
        <p:txBody>
          <a:bodyPr wrap="square" rtlCol="0">
            <a:spAutoFit/>
          </a:bodyPr>
          <a:lstStyle/>
          <a:p>
            <a:r>
              <a:rPr lang="en-ZA" dirty="0" smtClean="0">
                <a:solidFill>
                  <a:prstClr val="black"/>
                </a:solidFill>
                <a:latin typeface="Arial Narrow" panose="020B0606020202030204" pitchFamily="34" charset="0"/>
              </a:rPr>
              <a:t>Overall for 2018/18 UIF achieved 89% i.e. 89% claims were processed with five weeks of 35 calendar days. Bearing in mind that UIF received just over 720 000 claims per year and 80% of these are unemployment benefit claims and the balance is the other claims categories.</a:t>
            </a:r>
          </a:p>
          <a:p>
            <a:endParaRPr lang="en-ZA" dirty="0">
              <a:solidFill>
                <a:prstClr val="black"/>
              </a:solidFill>
              <a:latin typeface="Arial Narrow" panose="020B0606020202030204" pitchFamily="34" charset="0"/>
            </a:endParaRPr>
          </a:p>
          <a:p>
            <a:r>
              <a:rPr lang="en-ZA" dirty="0" smtClean="0">
                <a:solidFill>
                  <a:prstClr val="black"/>
                </a:solidFill>
                <a:latin typeface="Arial Narrow" panose="020B0606020202030204" pitchFamily="34" charset="0"/>
              </a:rPr>
              <a:t>This is also the first time that as UIF we have stratified the claims into categories.</a:t>
            </a:r>
            <a:endParaRPr lang="en-ZA" dirty="0">
              <a:solidFill>
                <a:prstClr val="black"/>
              </a:solidFill>
              <a:latin typeface="Arial Narrow" panose="020B0606020202030204" pitchFamily="34" charset="0"/>
            </a:endParaRPr>
          </a:p>
        </p:txBody>
      </p:sp>
      <p:sp>
        <p:nvSpPr>
          <p:cNvPr id="12" name="TextBox 11"/>
          <p:cNvSpPr txBox="1"/>
          <p:nvPr/>
        </p:nvSpPr>
        <p:spPr>
          <a:xfrm>
            <a:off x="3611275" y="4161575"/>
            <a:ext cx="4798709" cy="2123658"/>
          </a:xfrm>
          <a:prstGeom prst="rect">
            <a:avLst/>
          </a:prstGeom>
          <a:noFill/>
          <a:ln w="19050">
            <a:solidFill>
              <a:schemeClr val="tx1"/>
            </a:solidFill>
          </a:ln>
        </p:spPr>
        <p:txBody>
          <a:bodyPr wrap="square" rtlCol="0">
            <a:spAutoFit/>
          </a:bodyPr>
          <a:lstStyle/>
          <a:p>
            <a:r>
              <a:rPr lang="en-ZA" dirty="0" smtClean="0">
                <a:solidFill>
                  <a:prstClr val="black"/>
                </a:solidFill>
              </a:rPr>
              <a:t>Quarter 4 achievements:</a:t>
            </a:r>
          </a:p>
          <a:p>
            <a:endParaRPr lang="en-ZA" dirty="0">
              <a:solidFill>
                <a:prstClr val="black"/>
              </a:solidFill>
            </a:endParaRPr>
          </a:p>
          <a:p>
            <a:pPr marL="342900" indent="-342900">
              <a:buFontTx/>
              <a:buAutoNum type="arabicPeriod"/>
            </a:pPr>
            <a:r>
              <a:rPr lang="en-ZA" sz="1600" dirty="0" smtClean="0">
                <a:solidFill>
                  <a:prstClr val="black"/>
                </a:solidFill>
              </a:rPr>
              <a:t>Unemployment: 89% within 15 days. Just </a:t>
            </a:r>
            <a:r>
              <a:rPr lang="en-ZA" sz="1600" dirty="0" smtClean="0">
                <a:solidFill>
                  <a:srgbClr val="FF0000"/>
                </a:solidFill>
              </a:rPr>
              <a:t>1%</a:t>
            </a:r>
            <a:r>
              <a:rPr lang="en-ZA" sz="1600" dirty="0" smtClean="0">
                <a:solidFill>
                  <a:prstClr val="black"/>
                </a:solidFill>
              </a:rPr>
              <a:t> below target.</a:t>
            </a:r>
          </a:p>
          <a:p>
            <a:pPr marL="342900" indent="-342900">
              <a:buFontTx/>
              <a:buAutoNum type="arabicPeriod"/>
            </a:pPr>
            <a:r>
              <a:rPr lang="en-ZA" sz="1600" dirty="0" smtClean="0">
                <a:solidFill>
                  <a:prstClr val="black"/>
                </a:solidFill>
              </a:rPr>
              <a:t>In-Service Benefits: 79% within 5 days keeping missed by </a:t>
            </a:r>
            <a:r>
              <a:rPr lang="en-ZA" sz="1600" dirty="0" smtClean="0">
                <a:solidFill>
                  <a:srgbClr val="FF0000"/>
                </a:solidFill>
              </a:rPr>
              <a:t>11%.</a:t>
            </a:r>
          </a:p>
          <a:p>
            <a:pPr marL="342900" indent="-342900">
              <a:buFontTx/>
              <a:buAutoNum type="arabicPeriod"/>
            </a:pPr>
            <a:r>
              <a:rPr lang="en-ZA" sz="1600" dirty="0" smtClean="0">
                <a:solidFill>
                  <a:prstClr val="black"/>
                </a:solidFill>
              </a:rPr>
              <a:t>Deceased benefits: 81% within 10 days which was missed by </a:t>
            </a:r>
            <a:r>
              <a:rPr lang="en-ZA" sz="1600" dirty="0" smtClean="0">
                <a:solidFill>
                  <a:srgbClr val="FF0000"/>
                </a:solidFill>
              </a:rPr>
              <a:t>9%</a:t>
            </a:r>
            <a:r>
              <a:rPr lang="en-ZA" sz="1600" dirty="0" smtClean="0">
                <a:solidFill>
                  <a:prstClr val="black"/>
                </a:solidFill>
              </a:rPr>
              <a:t>.</a:t>
            </a:r>
            <a:endParaRPr lang="en-ZA" sz="1600" dirty="0">
              <a:solidFill>
                <a:prstClr val="black"/>
              </a:solidFill>
            </a:endParaRPr>
          </a:p>
        </p:txBody>
      </p:sp>
      <p:cxnSp>
        <p:nvCxnSpPr>
          <p:cNvPr id="20" name="Straight Arrow Connector 19"/>
          <p:cNvCxnSpPr>
            <a:endCxn id="6" idx="1"/>
          </p:cNvCxnSpPr>
          <p:nvPr/>
        </p:nvCxnSpPr>
        <p:spPr>
          <a:xfrm>
            <a:off x="3131840" y="1208190"/>
            <a:ext cx="450198" cy="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356939" y="554587"/>
            <a:ext cx="0" cy="588656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Box 7"/>
          <p:cNvSpPr txBox="1"/>
          <p:nvPr/>
        </p:nvSpPr>
        <p:spPr>
          <a:xfrm>
            <a:off x="8385675" y="681872"/>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33</a:t>
            </a:r>
            <a:endParaRPr lang="en-ZA" sz="1200" dirty="0">
              <a:solidFill>
                <a:prstClr val="black"/>
              </a:solidFill>
            </a:endParaRPr>
          </a:p>
        </p:txBody>
      </p:sp>
    </p:spTree>
    <p:extLst>
      <p:ext uri="{BB962C8B-B14F-4D97-AF65-F5344CB8AC3E}">
        <p14:creationId xmlns:p14="http://schemas.microsoft.com/office/powerpoint/2010/main" xmlns="" val="6665670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865846"/>
            <a:ext cx="2880320" cy="923330"/>
          </a:xfrm>
          <a:prstGeom prst="rect">
            <a:avLst/>
          </a:prstGeom>
          <a:solidFill>
            <a:schemeClr val="accent3">
              <a:lumMod val="40000"/>
              <a:lumOff val="60000"/>
            </a:schemeClr>
          </a:solidFill>
        </p:spPr>
        <p:txBody>
          <a:bodyPr wrap="square" rtlCol="0">
            <a:spAutoFit/>
          </a:bodyPr>
          <a:lstStyle/>
          <a:p>
            <a:r>
              <a:rPr lang="en-ZA" b="1" dirty="0" smtClean="0">
                <a:solidFill>
                  <a:srgbClr val="FF0000"/>
                </a:solidFill>
              </a:rPr>
              <a:t>All Claims Combined</a:t>
            </a:r>
          </a:p>
          <a:p>
            <a:r>
              <a:rPr lang="en-ZA" dirty="0" smtClean="0">
                <a:solidFill>
                  <a:prstClr val="black"/>
                </a:solidFill>
              </a:rPr>
              <a:t>90% within 5 weeks = 35 days</a:t>
            </a:r>
            <a:endParaRPr lang="en-ZA" dirty="0">
              <a:solidFill>
                <a:prstClr val="black"/>
              </a:solidFill>
            </a:endParaRPr>
          </a:p>
        </p:txBody>
      </p:sp>
      <p:sp>
        <p:nvSpPr>
          <p:cNvPr id="4" name="TextBox 3"/>
          <p:cNvSpPr txBox="1"/>
          <p:nvPr/>
        </p:nvSpPr>
        <p:spPr>
          <a:xfrm>
            <a:off x="3582038" y="3212976"/>
            <a:ext cx="2286107" cy="646331"/>
          </a:xfrm>
          <a:prstGeom prst="rect">
            <a:avLst/>
          </a:prstGeom>
          <a:solidFill>
            <a:schemeClr val="bg2">
              <a:lumMod val="90000"/>
            </a:schemeClr>
          </a:solidFill>
        </p:spPr>
        <p:txBody>
          <a:bodyPr wrap="square" rtlCol="0">
            <a:spAutoFit/>
          </a:bodyPr>
          <a:lstStyle/>
          <a:p>
            <a:r>
              <a:rPr lang="en-ZA" b="1" dirty="0" smtClean="0">
                <a:solidFill>
                  <a:srgbClr val="FF0000"/>
                </a:solidFill>
              </a:rPr>
              <a:t>Deceased Benefit</a:t>
            </a:r>
          </a:p>
          <a:p>
            <a:r>
              <a:rPr lang="en-ZA" dirty="0" smtClean="0">
                <a:solidFill>
                  <a:prstClr val="black"/>
                </a:solidFill>
              </a:rPr>
              <a:t>90% within 10 days</a:t>
            </a:r>
            <a:endParaRPr lang="en-ZA" dirty="0">
              <a:solidFill>
                <a:prstClr val="black"/>
              </a:solidFill>
            </a:endParaRPr>
          </a:p>
        </p:txBody>
      </p:sp>
      <p:sp>
        <p:nvSpPr>
          <p:cNvPr id="5" name="TextBox 4"/>
          <p:cNvSpPr txBox="1"/>
          <p:nvPr/>
        </p:nvSpPr>
        <p:spPr>
          <a:xfrm>
            <a:off x="3582038" y="2060848"/>
            <a:ext cx="2286107" cy="646331"/>
          </a:xfrm>
          <a:prstGeom prst="rect">
            <a:avLst/>
          </a:prstGeom>
          <a:solidFill>
            <a:schemeClr val="accent1">
              <a:lumMod val="40000"/>
              <a:lumOff val="60000"/>
            </a:schemeClr>
          </a:solidFill>
        </p:spPr>
        <p:txBody>
          <a:bodyPr wrap="square" rtlCol="0">
            <a:spAutoFit/>
          </a:bodyPr>
          <a:lstStyle/>
          <a:p>
            <a:r>
              <a:rPr lang="en-ZA" b="1" dirty="0" smtClean="0">
                <a:solidFill>
                  <a:srgbClr val="FF0000"/>
                </a:solidFill>
              </a:rPr>
              <a:t>In-Service Benefits</a:t>
            </a:r>
          </a:p>
          <a:p>
            <a:r>
              <a:rPr lang="en-ZA" dirty="0" smtClean="0">
                <a:solidFill>
                  <a:prstClr val="black"/>
                </a:solidFill>
              </a:rPr>
              <a:t>90% within 5 days</a:t>
            </a:r>
            <a:endParaRPr lang="en-ZA" dirty="0">
              <a:solidFill>
                <a:prstClr val="black"/>
              </a:solidFill>
            </a:endParaRPr>
          </a:p>
        </p:txBody>
      </p:sp>
      <p:sp>
        <p:nvSpPr>
          <p:cNvPr id="6" name="TextBox 5"/>
          <p:cNvSpPr txBox="1"/>
          <p:nvPr/>
        </p:nvSpPr>
        <p:spPr>
          <a:xfrm>
            <a:off x="3582039" y="885025"/>
            <a:ext cx="2286106" cy="646331"/>
          </a:xfrm>
          <a:prstGeom prst="rect">
            <a:avLst/>
          </a:prstGeom>
          <a:solidFill>
            <a:schemeClr val="accent2">
              <a:lumMod val="40000"/>
              <a:lumOff val="60000"/>
            </a:schemeClr>
          </a:solidFill>
        </p:spPr>
        <p:txBody>
          <a:bodyPr wrap="square" rtlCol="0">
            <a:spAutoFit/>
          </a:bodyPr>
          <a:lstStyle/>
          <a:p>
            <a:r>
              <a:rPr lang="en-ZA" b="1" dirty="0" smtClean="0">
                <a:solidFill>
                  <a:srgbClr val="FF0000"/>
                </a:solidFill>
              </a:rPr>
              <a:t>Unemployed Benefits</a:t>
            </a:r>
          </a:p>
          <a:p>
            <a:r>
              <a:rPr lang="en-ZA" dirty="0" smtClean="0">
                <a:solidFill>
                  <a:prstClr val="black"/>
                </a:solidFill>
              </a:rPr>
              <a:t>90% within 15 days</a:t>
            </a:r>
            <a:endParaRPr lang="en-ZA" dirty="0">
              <a:solidFill>
                <a:prstClr val="black"/>
              </a:solidFill>
            </a:endParaRPr>
          </a:p>
        </p:txBody>
      </p:sp>
      <p:sp>
        <p:nvSpPr>
          <p:cNvPr id="7" name="TextBox 6"/>
          <p:cNvSpPr txBox="1"/>
          <p:nvPr/>
        </p:nvSpPr>
        <p:spPr>
          <a:xfrm>
            <a:off x="251520" y="369921"/>
            <a:ext cx="1760803" cy="369332"/>
          </a:xfrm>
          <a:prstGeom prst="rect">
            <a:avLst/>
          </a:prstGeom>
          <a:solidFill>
            <a:schemeClr val="accent5"/>
          </a:solidFill>
        </p:spPr>
        <p:txBody>
          <a:bodyPr wrap="none" rtlCol="0">
            <a:spAutoFit/>
          </a:bodyPr>
          <a:lstStyle/>
          <a:p>
            <a:r>
              <a:rPr lang="en-ZA" dirty="0" smtClean="0">
                <a:solidFill>
                  <a:prstClr val="black"/>
                </a:solidFill>
              </a:rPr>
              <a:t>Previous Targets </a:t>
            </a:r>
            <a:endParaRPr lang="en-ZA" dirty="0">
              <a:solidFill>
                <a:prstClr val="black"/>
              </a:solidFill>
            </a:endParaRPr>
          </a:p>
        </p:txBody>
      </p:sp>
      <p:sp>
        <p:nvSpPr>
          <p:cNvPr id="8" name="TextBox 7"/>
          <p:cNvSpPr txBox="1"/>
          <p:nvPr/>
        </p:nvSpPr>
        <p:spPr>
          <a:xfrm>
            <a:off x="3923928" y="369921"/>
            <a:ext cx="2046073" cy="369332"/>
          </a:xfrm>
          <a:prstGeom prst="rect">
            <a:avLst/>
          </a:prstGeom>
          <a:solidFill>
            <a:schemeClr val="accent5"/>
          </a:solidFill>
        </p:spPr>
        <p:txBody>
          <a:bodyPr wrap="none" rtlCol="0">
            <a:spAutoFit/>
          </a:bodyPr>
          <a:lstStyle/>
          <a:p>
            <a:r>
              <a:rPr lang="en-ZA" dirty="0" smtClean="0">
                <a:solidFill>
                  <a:prstClr val="black"/>
                </a:solidFill>
              </a:rPr>
              <a:t>Changing lives drive</a:t>
            </a:r>
            <a:endParaRPr lang="en-ZA" dirty="0">
              <a:solidFill>
                <a:prstClr val="black"/>
              </a:solidFill>
            </a:endParaRPr>
          </a:p>
        </p:txBody>
      </p:sp>
      <p:sp>
        <p:nvSpPr>
          <p:cNvPr id="13" name="TextBox 12"/>
          <p:cNvSpPr txBox="1"/>
          <p:nvPr/>
        </p:nvSpPr>
        <p:spPr>
          <a:xfrm>
            <a:off x="6388731" y="384242"/>
            <a:ext cx="2685091" cy="369332"/>
          </a:xfrm>
          <a:prstGeom prst="rect">
            <a:avLst/>
          </a:prstGeom>
          <a:solidFill>
            <a:schemeClr val="accent5"/>
          </a:solidFill>
        </p:spPr>
        <p:txBody>
          <a:bodyPr wrap="square" rtlCol="0">
            <a:spAutoFit/>
          </a:bodyPr>
          <a:lstStyle/>
          <a:p>
            <a:r>
              <a:rPr lang="en-ZA" dirty="0" smtClean="0">
                <a:solidFill>
                  <a:prstClr val="black"/>
                </a:solidFill>
              </a:rPr>
              <a:t>Reviewed2018/19 Targets</a:t>
            </a:r>
            <a:endParaRPr lang="en-ZA" dirty="0">
              <a:solidFill>
                <a:prstClr val="black"/>
              </a:solidFill>
            </a:endParaRPr>
          </a:p>
        </p:txBody>
      </p:sp>
      <p:sp>
        <p:nvSpPr>
          <p:cNvPr id="9" name="TextBox 8"/>
          <p:cNvSpPr txBox="1"/>
          <p:nvPr/>
        </p:nvSpPr>
        <p:spPr>
          <a:xfrm>
            <a:off x="323528" y="1916832"/>
            <a:ext cx="2520280" cy="3570208"/>
          </a:xfrm>
          <a:prstGeom prst="rect">
            <a:avLst/>
          </a:prstGeom>
          <a:noFill/>
          <a:ln w="28575">
            <a:solidFill>
              <a:schemeClr val="tx1"/>
            </a:solidFill>
          </a:ln>
        </p:spPr>
        <p:txBody>
          <a:bodyPr wrap="square" rtlCol="0">
            <a:spAutoFit/>
          </a:bodyPr>
          <a:lstStyle/>
          <a:p>
            <a:r>
              <a:rPr lang="en-ZA" dirty="0" smtClean="0">
                <a:solidFill>
                  <a:prstClr val="black"/>
                </a:solidFill>
                <a:latin typeface="Arial Narrow" panose="020B0606020202030204" pitchFamily="34" charset="0"/>
              </a:rPr>
              <a:t>O</a:t>
            </a:r>
            <a:r>
              <a:rPr lang="en-ZA" sz="1600" dirty="0" smtClean="0">
                <a:solidFill>
                  <a:prstClr val="black"/>
                </a:solidFill>
                <a:latin typeface="Arial Narrow" panose="020B0606020202030204" pitchFamily="34" charset="0"/>
              </a:rPr>
              <a:t>verall for 2018/18 UIF achieved 89% i.e. 89% claims were processed with five weeks of 35 calendar days. Bearing in mind that UIF received just over 720 000 claims per year and 80% of these are unemployment benefit claims and the balance is the other claims categories.</a:t>
            </a:r>
          </a:p>
          <a:p>
            <a:endParaRPr lang="en-ZA" sz="1600" dirty="0">
              <a:solidFill>
                <a:prstClr val="black"/>
              </a:solidFill>
              <a:latin typeface="Arial Narrow" panose="020B0606020202030204" pitchFamily="34" charset="0"/>
            </a:endParaRPr>
          </a:p>
          <a:p>
            <a:r>
              <a:rPr lang="en-ZA" sz="1600" dirty="0" smtClean="0">
                <a:solidFill>
                  <a:prstClr val="black"/>
                </a:solidFill>
                <a:latin typeface="Arial Narrow" panose="020B0606020202030204" pitchFamily="34" charset="0"/>
              </a:rPr>
              <a:t>This is also the first time that as UIF we have stratified the claims into categories.</a:t>
            </a:r>
            <a:endParaRPr lang="en-ZA" sz="1600" dirty="0">
              <a:solidFill>
                <a:prstClr val="black"/>
              </a:solidFill>
              <a:latin typeface="Arial Narrow" panose="020B0606020202030204" pitchFamily="34" charset="0"/>
            </a:endParaRPr>
          </a:p>
        </p:txBody>
      </p:sp>
      <p:sp>
        <p:nvSpPr>
          <p:cNvPr id="12" name="TextBox 11"/>
          <p:cNvSpPr txBox="1"/>
          <p:nvPr/>
        </p:nvSpPr>
        <p:spPr>
          <a:xfrm>
            <a:off x="3611275" y="4161575"/>
            <a:ext cx="4798709" cy="1569660"/>
          </a:xfrm>
          <a:prstGeom prst="rect">
            <a:avLst/>
          </a:prstGeom>
          <a:noFill/>
          <a:ln w="19050">
            <a:solidFill>
              <a:schemeClr val="tx1"/>
            </a:solidFill>
          </a:ln>
        </p:spPr>
        <p:txBody>
          <a:bodyPr wrap="square" rtlCol="0">
            <a:spAutoFit/>
          </a:bodyPr>
          <a:lstStyle/>
          <a:p>
            <a:r>
              <a:rPr lang="en-ZA" sz="1600" dirty="0" smtClean="0">
                <a:solidFill>
                  <a:prstClr val="black"/>
                </a:solidFill>
              </a:rPr>
              <a:t>Upon analysis of Quarter 2 and Quarter 3 results the stretched targets were reviewed in line with conditions on the ground and consultation with Labour Centre Heads; CDPO and Provincial Leadership at the Dexcom. The above targets are achievable after the proof of concept in 2017/18 year.</a:t>
            </a:r>
            <a:endParaRPr lang="en-ZA" sz="1400" dirty="0">
              <a:solidFill>
                <a:prstClr val="black"/>
              </a:solidFill>
            </a:endParaRPr>
          </a:p>
        </p:txBody>
      </p:sp>
      <p:cxnSp>
        <p:nvCxnSpPr>
          <p:cNvPr id="20" name="Straight Arrow Connector 19"/>
          <p:cNvCxnSpPr>
            <a:endCxn id="6" idx="1"/>
          </p:cNvCxnSpPr>
          <p:nvPr/>
        </p:nvCxnSpPr>
        <p:spPr>
          <a:xfrm>
            <a:off x="3131840" y="1208190"/>
            <a:ext cx="450199" cy="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356939" y="554587"/>
            <a:ext cx="0" cy="588656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588224" y="865846"/>
            <a:ext cx="2286106" cy="646331"/>
          </a:xfrm>
          <a:prstGeom prst="rect">
            <a:avLst/>
          </a:prstGeom>
          <a:solidFill>
            <a:schemeClr val="accent3"/>
          </a:solidFill>
        </p:spPr>
        <p:txBody>
          <a:bodyPr wrap="square" rtlCol="0">
            <a:spAutoFit/>
          </a:bodyPr>
          <a:lstStyle/>
          <a:p>
            <a:r>
              <a:rPr lang="en-ZA" b="1" dirty="0" smtClean="0">
                <a:solidFill>
                  <a:srgbClr val="FF0000"/>
                </a:solidFill>
              </a:rPr>
              <a:t>Unemployed Benefits</a:t>
            </a:r>
          </a:p>
          <a:p>
            <a:r>
              <a:rPr lang="en-ZA" dirty="0" smtClean="0">
                <a:solidFill>
                  <a:prstClr val="black"/>
                </a:solidFill>
              </a:rPr>
              <a:t>90% within 15 days</a:t>
            </a:r>
            <a:endParaRPr lang="en-ZA" dirty="0">
              <a:solidFill>
                <a:prstClr val="black"/>
              </a:solidFill>
            </a:endParaRPr>
          </a:p>
        </p:txBody>
      </p:sp>
      <p:sp>
        <p:nvSpPr>
          <p:cNvPr id="21" name="TextBox 20"/>
          <p:cNvSpPr txBox="1"/>
          <p:nvPr/>
        </p:nvSpPr>
        <p:spPr>
          <a:xfrm>
            <a:off x="6567428" y="2060848"/>
            <a:ext cx="2286107" cy="646331"/>
          </a:xfrm>
          <a:prstGeom prst="rect">
            <a:avLst/>
          </a:prstGeom>
          <a:solidFill>
            <a:schemeClr val="accent3"/>
          </a:solidFill>
        </p:spPr>
        <p:txBody>
          <a:bodyPr wrap="square" rtlCol="0">
            <a:spAutoFit/>
          </a:bodyPr>
          <a:lstStyle/>
          <a:p>
            <a:r>
              <a:rPr lang="en-ZA" b="1" dirty="0" smtClean="0">
                <a:solidFill>
                  <a:srgbClr val="FF0000"/>
                </a:solidFill>
              </a:rPr>
              <a:t>In-Service Benefits</a:t>
            </a:r>
          </a:p>
          <a:p>
            <a:r>
              <a:rPr lang="en-ZA" dirty="0" smtClean="0">
                <a:solidFill>
                  <a:prstClr val="black"/>
                </a:solidFill>
              </a:rPr>
              <a:t>90% within 10 days</a:t>
            </a:r>
            <a:endParaRPr lang="en-ZA" dirty="0">
              <a:solidFill>
                <a:prstClr val="black"/>
              </a:solidFill>
            </a:endParaRPr>
          </a:p>
        </p:txBody>
      </p:sp>
      <p:sp>
        <p:nvSpPr>
          <p:cNvPr id="22" name="TextBox 21"/>
          <p:cNvSpPr txBox="1"/>
          <p:nvPr/>
        </p:nvSpPr>
        <p:spPr>
          <a:xfrm>
            <a:off x="6588223" y="3191685"/>
            <a:ext cx="2286107" cy="646331"/>
          </a:xfrm>
          <a:prstGeom prst="rect">
            <a:avLst/>
          </a:prstGeom>
          <a:solidFill>
            <a:schemeClr val="accent3"/>
          </a:solidFill>
        </p:spPr>
        <p:txBody>
          <a:bodyPr wrap="square" rtlCol="0">
            <a:spAutoFit/>
          </a:bodyPr>
          <a:lstStyle/>
          <a:p>
            <a:r>
              <a:rPr lang="en-ZA" b="1" dirty="0" smtClean="0">
                <a:solidFill>
                  <a:srgbClr val="FF0000"/>
                </a:solidFill>
              </a:rPr>
              <a:t>Deceased Benefit</a:t>
            </a:r>
          </a:p>
          <a:p>
            <a:r>
              <a:rPr lang="en-ZA" dirty="0" smtClean="0">
                <a:solidFill>
                  <a:prstClr val="black"/>
                </a:solidFill>
              </a:rPr>
              <a:t>90% within 20 days</a:t>
            </a:r>
            <a:endParaRPr lang="en-ZA" dirty="0">
              <a:solidFill>
                <a:prstClr val="black"/>
              </a:solidFill>
            </a:endParaRPr>
          </a:p>
        </p:txBody>
      </p:sp>
      <p:sp>
        <p:nvSpPr>
          <p:cNvPr id="16" name="TextBox 7"/>
          <p:cNvSpPr txBox="1"/>
          <p:nvPr/>
        </p:nvSpPr>
        <p:spPr>
          <a:xfrm>
            <a:off x="8538666" y="716275"/>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34</a:t>
            </a:r>
            <a:endParaRPr lang="en-ZA" sz="1200" dirty="0">
              <a:solidFill>
                <a:prstClr val="black"/>
              </a:solidFill>
            </a:endParaRPr>
          </a:p>
        </p:txBody>
      </p:sp>
    </p:spTree>
    <p:extLst>
      <p:ext uri="{BB962C8B-B14F-4D97-AF65-F5344CB8AC3E}">
        <p14:creationId xmlns:p14="http://schemas.microsoft.com/office/powerpoint/2010/main" xmlns="" val="3092293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35</a:t>
            </a:fld>
            <a:endParaRPr lang="en-US" dirty="0"/>
          </a:p>
        </p:txBody>
      </p:sp>
      <p:sp>
        <p:nvSpPr>
          <p:cNvPr id="3" name="Rectangle 2"/>
          <p:cNvSpPr/>
          <p:nvPr/>
        </p:nvSpPr>
        <p:spPr>
          <a:xfrm>
            <a:off x="2446955" y="280650"/>
            <a:ext cx="4036874" cy="400110"/>
          </a:xfrm>
          <a:prstGeom prst="rect">
            <a:avLst/>
          </a:prstGeom>
          <a:solidFill>
            <a:schemeClr val="bg2">
              <a:lumMod val="90000"/>
            </a:schemeClr>
          </a:solidFill>
        </p:spPr>
        <p:txBody>
          <a:bodyPr wrap="none">
            <a:spAutoFit/>
          </a:bodyPr>
          <a:lstStyle/>
          <a:p>
            <a:r>
              <a:rPr lang="en-US" sz="2000" b="1" dirty="0">
                <a:solidFill>
                  <a:srgbClr val="000000"/>
                </a:solidFill>
                <a:ea typeface="ＭＳ Ｐゴシック" pitchFamily="-80" charset="-128"/>
              </a:rPr>
              <a:t>UNEMPLOYMENT INSURANCE FUND</a:t>
            </a:r>
            <a:endParaRPr lang="en-ZA" dirty="0">
              <a:solidFill>
                <a:prstClr val="black"/>
              </a:solidFill>
            </a:endParaRPr>
          </a:p>
        </p:txBody>
      </p:sp>
      <p:sp>
        <p:nvSpPr>
          <p:cNvPr id="9" name="TextBox 8"/>
          <p:cNvSpPr txBox="1"/>
          <p:nvPr/>
        </p:nvSpPr>
        <p:spPr>
          <a:xfrm>
            <a:off x="827584" y="876215"/>
            <a:ext cx="1944216" cy="276999"/>
          </a:xfrm>
          <a:prstGeom prst="rect">
            <a:avLst/>
          </a:prstGeom>
          <a:solidFill>
            <a:schemeClr val="bg1">
              <a:lumMod val="95000"/>
            </a:schemeClr>
          </a:solidFill>
        </p:spPr>
        <p:txBody>
          <a:bodyPr wrap="square" rtlCol="0">
            <a:spAutoFit/>
          </a:bodyPr>
          <a:lstStyle/>
          <a:p>
            <a:pPr algn="ctr"/>
            <a:r>
              <a:rPr lang="en-ZA" sz="1200" b="1" dirty="0" smtClean="0">
                <a:solidFill>
                  <a:prstClr val="black"/>
                </a:solidFill>
              </a:rPr>
              <a:t>  Quarter 1 </a:t>
            </a:r>
            <a:endParaRPr lang="en-ZA" sz="1200" b="1" dirty="0">
              <a:solidFill>
                <a:prstClr val="black"/>
              </a:solidFill>
            </a:endParaRPr>
          </a:p>
        </p:txBody>
      </p:sp>
      <p:sp>
        <p:nvSpPr>
          <p:cNvPr id="19" name="TextBox 18"/>
          <p:cNvSpPr txBox="1"/>
          <p:nvPr/>
        </p:nvSpPr>
        <p:spPr>
          <a:xfrm>
            <a:off x="2627784" y="865179"/>
            <a:ext cx="1944216" cy="276999"/>
          </a:xfrm>
          <a:prstGeom prst="rect">
            <a:avLst/>
          </a:prstGeom>
          <a:noFill/>
        </p:spPr>
        <p:txBody>
          <a:bodyPr wrap="square" rtlCol="0">
            <a:spAutoFit/>
          </a:bodyPr>
          <a:lstStyle/>
          <a:p>
            <a:pPr algn="ctr"/>
            <a:r>
              <a:rPr lang="en-ZA" sz="1200" b="1" dirty="0">
                <a:solidFill>
                  <a:prstClr val="black"/>
                </a:solidFill>
              </a:rPr>
              <a:t> Quarter </a:t>
            </a:r>
            <a:r>
              <a:rPr lang="en-ZA" sz="1200" b="1" dirty="0" smtClean="0">
                <a:solidFill>
                  <a:prstClr val="black"/>
                </a:solidFill>
              </a:rPr>
              <a:t>2  </a:t>
            </a:r>
            <a:endParaRPr lang="en-ZA" sz="1200" b="1" dirty="0">
              <a:solidFill>
                <a:prstClr val="black"/>
              </a:solidFill>
            </a:endParaRPr>
          </a:p>
        </p:txBody>
      </p:sp>
      <p:sp>
        <p:nvSpPr>
          <p:cNvPr id="11" name="Rectangle 10"/>
          <p:cNvSpPr/>
          <p:nvPr/>
        </p:nvSpPr>
        <p:spPr>
          <a:xfrm rot="10800000" flipV="1">
            <a:off x="4801424" y="877162"/>
            <a:ext cx="1682403" cy="461665"/>
          </a:xfrm>
          <a:prstGeom prst="rect">
            <a:avLst/>
          </a:prstGeom>
          <a:solidFill>
            <a:schemeClr val="bg1">
              <a:lumMod val="95000"/>
            </a:schemeClr>
          </a:solidFill>
        </p:spPr>
        <p:txBody>
          <a:bodyPr wrap="square">
            <a:spAutoFit/>
          </a:bodyPr>
          <a:lstStyle/>
          <a:p>
            <a:r>
              <a:rPr lang="en-ZA" sz="1200" b="1" dirty="0" smtClean="0">
                <a:solidFill>
                  <a:prstClr val="black"/>
                </a:solidFill>
              </a:rPr>
              <a:t>      Quarter 3   	</a:t>
            </a:r>
            <a:endParaRPr lang="en-ZA" sz="1200" dirty="0">
              <a:solidFill>
                <a:prstClr val="black"/>
              </a:solidFill>
            </a:endParaRPr>
          </a:p>
        </p:txBody>
      </p:sp>
      <p:sp>
        <p:nvSpPr>
          <p:cNvPr id="61" name="Rounded Rectangle 60"/>
          <p:cNvSpPr/>
          <p:nvPr/>
        </p:nvSpPr>
        <p:spPr>
          <a:xfrm>
            <a:off x="2456084" y="664048"/>
            <a:ext cx="4036873" cy="2396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prstClr val="black"/>
                </a:solidFill>
              </a:rPr>
              <a:t>Unemployment benefits Processed</a:t>
            </a:r>
            <a:endParaRPr lang="en-ZA" sz="1200" b="1" dirty="0">
              <a:solidFill>
                <a:prstClr val="black"/>
              </a:solidFill>
            </a:endParaRPr>
          </a:p>
        </p:txBody>
      </p:sp>
      <p:sp>
        <p:nvSpPr>
          <p:cNvPr id="62" name="Rectangle 61"/>
          <p:cNvSpPr/>
          <p:nvPr/>
        </p:nvSpPr>
        <p:spPr>
          <a:xfrm rot="10800000" flipV="1">
            <a:off x="6804248" y="865178"/>
            <a:ext cx="1726927" cy="276999"/>
          </a:xfrm>
          <a:prstGeom prst="rect">
            <a:avLst/>
          </a:prstGeom>
        </p:spPr>
        <p:txBody>
          <a:bodyPr wrap="square">
            <a:spAutoFit/>
          </a:bodyPr>
          <a:lstStyle/>
          <a:p>
            <a:r>
              <a:rPr lang="en-ZA" sz="1200" b="1" dirty="0">
                <a:solidFill>
                  <a:prstClr val="black"/>
                </a:solidFill>
              </a:rPr>
              <a:t>Quarter 4</a:t>
            </a:r>
            <a:r>
              <a:rPr lang="en-ZA" sz="1200" b="1" dirty="0" smtClean="0">
                <a:solidFill>
                  <a:prstClr val="black"/>
                </a:solidFill>
              </a:rPr>
              <a:t>   	</a:t>
            </a:r>
            <a:endParaRPr lang="en-ZA" sz="1200"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93585621"/>
              </p:ext>
            </p:extLst>
          </p:nvPr>
        </p:nvGraphicFramePr>
        <p:xfrm>
          <a:off x="251519" y="1484780"/>
          <a:ext cx="8640955" cy="5112573"/>
        </p:xfrm>
        <a:graphic>
          <a:graphicData uri="http://schemas.openxmlformats.org/drawingml/2006/table">
            <a:tbl>
              <a:tblPr firstRow="1" bandRow="1">
                <a:tableStyleId>{7DF18680-E054-41AD-8BC1-D1AEF772440D}</a:tableStyleId>
              </a:tblPr>
              <a:tblGrid>
                <a:gridCol w="653562">
                  <a:extLst>
                    <a:ext uri="{9D8B030D-6E8A-4147-A177-3AD203B41FA5}">
                      <a16:colId xmlns:a16="http://schemas.microsoft.com/office/drawing/2014/main" xmlns="" val="20000"/>
                    </a:ext>
                  </a:extLst>
                </a:gridCol>
                <a:gridCol w="653562">
                  <a:extLst>
                    <a:ext uri="{9D8B030D-6E8A-4147-A177-3AD203B41FA5}">
                      <a16:colId xmlns:a16="http://schemas.microsoft.com/office/drawing/2014/main" xmlns="" val="20001"/>
                    </a:ext>
                  </a:extLst>
                </a:gridCol>
                <a:gridCol w="632721">
                  <a:extLst>
                    <a:ext uri="{9D8B030D-6E8A-4147-A177-3AD203B41FA5}">
                      <a16:colId xmlns:a16="http://schemas.microsoft.com/office/drawing/2014/main" xmlns="" val="20002"/>
                    </a:ext>
                  </a:extLst>
                </a:gridCol>
                <a:gridCol w="674403">
                  <a:extLst>
                    <a:ext uri="{9D8B030D-6E8A-4147-A177-3AD203B41FA5}">
                      <a16:colId xmlns:a16="http://schemas.microsoft.com/office/drawing/2014/main" xmlns="" val="20003"/>
                    </a:ext>
                  </a:extLst>
                </a:gridCol>
                <a:gridCol w="653562">
                  <a:extLst>
                    <a:ext uri="{9D8B030D-6E8A-4147-A177-3AD203B41FA5}">
                      <a16:colId xmlns:a16="http://schemas.microsoft.com/office/drawing/2014/main" xmlns="" val="20004"/>
                    </a:ext>
                  </a:extLst>
                </a:gridCol>
                <a:gridCol w="653562">
                  <a:extLst>
                    <a:ext uri="{9D8B030D-6E8A-4147-A177-3AD203B41FA5}">
                      <a16:colId xmlns:a16="http://schemas.microsoft.com/office/drawing/2014/main" xmlns="" val="20005"/>
                    </a:ext>
                  </a:extLst>
                </a:gridCol>
                <a:gridCol w="653562">
                  <a:extLst>
                    <a:ext uri="{9D8B030D-6E8A-4147-A177-3AD203B41FA5}">
                      <a16:colId xmlns:a16="http://schemas.microsoft.com/office/drawing/2014/main" xmlns="" val="20006"/>
                    </a:ext>
                  </a:extLst>
                </a:gridCol>
                <a:gridCol w="653562">
                  <a:extLst>
                    <a:ext uri="{9D8B030D-6E8A-4147-A177-3AD203B41FA5}">
                      <a16:colId xmlns:a16="http://schemas.microsoft.com/office/drawing/2014/main" xmlns="" val="20007"/>
                    </a:ext>
                  </a:extLst>
                </a:gridCol>
                <a:gridCol w="653562">
                  <a:extLst>
                    <a:ext uri="{9D8B030D-6E8A-4147-A177-3AD203B41FA5}">
                      <a16:colId xmlns:a16="http://schemas.microsoft.com/office/drawing/2014/main" xmlns="" val="20008"/>
                    </a:ext>
                  </a:extLst>
                </a:gridCol>
                <a:gridCol w="653562">
                  <a:extLst>
                    <a:ext uri="{9D8B030D-6E8A-4147-A177-3AD203B41FA5}">
                      <a16:colId xmlns:a16="http://schemas.microsoft.com/office/drawing/2014/main" xmlns="" val="20009"/>
                    </a:ext>
                  </a:extLst>
                </a:gridCol>
                <a:gridCol w="653562">
                  <a:extLst>
                    <a:ext uri="{9D8B030D-6E8A-4147-A177-3AD203B41FA5}">
                      <a16:colId xmlns:a16="http://schemas.microsoft.com/office/drawing/2014/main" xmlns="" val="20010"/>
                    </a:ext>
                  </a:extLst>
                </a:gridCol>
                <a:gridCol w="653562">
                  <a:extLst>
                    <a:ext uri="{9D8B030D-6E8A-4147-A177-3AD203B41FA5}">
                      <a16:colId xmlns:a16="http://schemas.microsoft.com/office/drawing/2014/main" xmlns="" val="20011"/>
                    </a:ext>
                  </a:extLst>
                </a:gridCol>
                <a:gridCol w="798211">
                  <a:extLst>
                    <a:ext uri="{9D8B030D-6E8A-4147-A177-3AD203B41FA5}">
                      <a16:colId xmlns:a16="http://schemas.microsoft.com/office/drawing/2014/main" xmlns="" val="20012"/>
                    </a:ext>
                  </a:extLst>
                </a:gridCol>
              </a:tblGrid>
              <a:tr h="590439">
                <a:tc>
                  <a:txBody>
                    <a:bodyPr/>
                    <a:lstStyle/>
                    <a:p>
                      <a:pPr>
                        <a:spcAft>
                          <a:spcPts val="0"/>
                        </a:spcAft>
                      </a:pPr>
                      <a:r>
                        <a:rPr lang="en-ZA" sz="1000" dirty="0">
                          <a:effectLst/>
                        </a:rPr>
                        <a:t>Province</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Created</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Finalised</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Finalised %</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Created</a:t>
                      </a:r>
                      <a:endParaRPr lang="en-ZA" sz="1000" b="1" dirty="0">
                        <a:solidFill>
                          <a:schemeClr val="tx1"/>
                        </a:solidFill>
                        <a:effectLst/>
                        <a:latin typeface="Times New Roman"/>
                        <a:ea typeface="Times New Roman"/>
                      </a:endParaRPr>
                    </a:p>
                  </a:txBody>
                  <a:tcPr marL="68580" marR="68580" marT="0" marB="0" vert="vert270" anchor="b">
                    <a:solidFill>
                      <a:schemeClr val="tx2">
                        <a:lumMod val="40000"/>
                        <a:lumOff val="60000"/>
                      </a:schemeClr>
                    </a:solidFill>
                  </a:tcPr>
                </a:tc>
                <a:tc>
                  <a:txBody>
                    <a:bodyPr/>
                    <a:lstStyle/>
                    <a:p>
                      <a:pPr>
                        <a:spcAft>
                          <a:spcPts val="0"/>
                        </a:spcAft>
                      </a:pPr>
                      <a:r>
                        <a:rPr lang="en-ZA" sz="1000" dirty="0">
                          <a:effectLst/>
                        </a:rPr>
                        <a:t>Finalised</a:t>
                      </a:r>
                      <a:endParaRPr lang="en-ZA" sz="1000" b="1" dirty="0">
                        <a:solidFill>
                          <a:schemeClr val="tx1"/>
                        </a:solidFill>
                        <a:effectLst/>
                        <a:latin typeface="Times New Roman"/>
                        <a:ea typeface="Times New Roman"/>
                      </a:endParaRPr>
                    </a:p>
                  </a:txBody>
                  <a:tcPr marL="68580" marR="68580" marT="0" marB="0" vert="vert270" anchor="b">
                    <a:solidFill>
                      <a:schemeClr val="tx2">
                        <a:lumMod val="40000"/>
                        <a:lumOff val="60000"/>
                      </a:schemeClr>
                    </a:solidFill>
                  </a:tcPr>
                </a:tc>
                <a:tc>
                  <a:txBody>
                    <a:bodyPr/>
                    <a:lstStyle/>
                    <a:p>
                      <a:pPr>
                        <a:spcAft>
                          <a:spcPts val="0"/>
                        </a:spcAft>
                      </a:pPr>
                      <a:r>
                        <a:rPr lang="en-ZA" sz="1000" dirty="0">
                          <a:effectLst/>
                        </a:rPr>
                        <a:t>Finalised %</a:t>
                      </a:r>
                      <a:endParaRPr lang="en-ZA" sz="1000" b="1" dirty="0">
                        <a:solidFill>
                          <a:schemeClr val="tx1"/>
                        </a:solidFill>
                        <a:effectLst/>
                        <a:latin typeface="Times New Roman"/>
                        <a:ea typeface="Times New Roman"/>
                      </a:endParaRPr>
                    </a:p>
                  </a:txBody>
                  <a:tcPr marL="68580" marR="68580" marT="0" marB="0" vert="vert270" anchor="b">
                    <a:solidFill>
                      <a:schemeClr val="tx2">
                        <a:lumMod val="40000"/>
                        <a:lumOff val="60000"/>
                      </a:schemeClr>
                    </a:solidFill>
                  </a:tcPr>
                </a:tc>
                <a:tc>
                  <a:txBody>
                    <a:bodyPr/>
                    <a:lstStyle/>
                    <a:p>
                      <a:pPr>
                        <a:spcAft>
                          <a:spcPts val="0"/>
                        </a:spcAft>
                      </a:pPr>
                      <a:r>
                        <a:rPr lang="en-ZA" sz="1000" dirty="0">
                          <a:effectLst/>
                        </a:rPr>
                        <a:t>Created</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Finalised</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Finalised %</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Created</a:t>
                      </a:r>
                      <a:endParaRPr lang="en-ZA" sz="1000" b="1" dirty="0">
                        <a:solidFill>
                          <a:schemeClr val="tx1"/>
                        </a:solidFill>
                        <a:effectLst/>
                        <a:latin typeface="Times New Roman"/>
                        <a:ea typeface="Times New Roman"/>
                      </a:endParaRPr>
                    </a:p>
                  </a:txBody>
                  <a:tcPr marL="68580" marR="68580" marT="0" marB="0" vert="vert270" anchor="b">
                    <a:solidFill>
                      <a:schemeClr val="tx2">
                        <a:lumMod val="40000"/>
                        <a:lumOff val="60000"/>
                      </a:schemeClr>
                    </a:solidFill>
                  </a:tcPr>
                </a:tc>
                <a:tc>
                  <a:txBody>
                    <a:bodyPr/>
                    <a:lstStyle/>
                    <a:p>
                      <a:pPr>
                        <a:spcAft>
                          <a:spcPts val="0"/>
                        </a:spcAft>
                      </a:pPr>
                      <a:r>
                        <a:rPr lang="en-ZA" sz="1000" dirty="0">
                          <a:effectLst/>
                        </a:rPr>
                        <a:t>Finalised</a:t>
                      </a:r>
                      <a:endParaRPr lang="en-ZA" sz="1000" b="1" dirty="0">
                        <a:solidFill>
                          <a:schemeClr val="tx1"/>
                        </a:solidFill>
                        <a:effectLst/>
                        <a:latin typeface="Times New Roman"/>
                        <a:ea typeface="Times New Roman"/>
                      </a:endParaRPr>
                    </a:p>
                  </a:txBody>
                  <a:tcPr marL="68580" marR="68580" marT="0" marB="0" vert="vert270" anchor="b">
                    <a:solidFill>
                      <a:schemeClr val="tx2">
                        <a:lumMod val="40000"/>
                        <a:lumOff val="60000"/>
                      </a:schemeClr>
                    </a:solidFill>
                  </a:tcPr>
                </a:tc>
                <a:tc>
                  <a:txBody>
                    <a:bodyPr/>
                    <a:lstStyle/>
                    <a:p>
                      <a:pPr>
                        <a:spcAft>
                          <a:spcPts val="0"/>
                        </a:spcAft>
                      </a:pPr>
                      <a:r>
                        <a:rPr lang="en-ZA" sz="1000" dirty="0">
                          <a:effectLst/>
                        </a:rPr>
                        <a:t>Finalised %</a:t>
                      </a:r>
                      <a:endParaRPr lang="en-ZA" sz="1000" b="1" dirty="0">
                        <a:solidFill>
                          <a:schemeClr val="tx1"/>
                        </a:solidFill>
                        <a:effectLst/>
                        <a:latin typeface="Times New Roman"/>
                        <a:ea typeface="Times New Roman"/>
                      </a:endParaRPr>
                    </a:p>
                  </a:txBody>
                  <a:tcPr marL="68580" marR="68580" marT="0" marB="0" vert="vert270" anchor="b">
                    <a:solidFill>
                      <a:schemeClr val="tx2">
                        <a:lumMod val="40000"/>
                        <a:lumOff val="60000"/>
                      </a:schemeClr>
                    </a:solidFill>
                  </a:tcPr>
                </a:tc>
                <a:extLst>
                  <a:ext uri="{0D108BD9-81ED-4DB2-BD59-A6C34878D82A}">
                    <a16:rowId xmlns:a16="http://schemas.microsoft.com/office/drawing/2014/main" xmlns="" val="10000"/>
                  </a:ext>
                </a:extLst>
              </a:tr>
              <a:tr h="441922">
                <a:tc>
                  <a:txBody>
                    <a:bodyPr/>
                    <a:lstStyle/>
                    <a:p>
                      <a:pPr>
                        <a:spcAft>
                          <a:spcPts val="0"/>
                        </a:spcAft>
                      </a:pPr>
                      <a:r>
                        <a:rPr lang="en-ZA" sz="1000" dirty="0">
                          <a:effectLst/>
                        </a:rPr>
                        <a:t>Eastern Cape</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a:effectLst/>
                        </a:rPr>
                        <a:t>15 295</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a:effectLst/>
                        </a:rPr>
                        <a:t>11 355</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a:effectLst/>
                        </a:rPr>
                        <a:t>74%</a:t>
                      </a:r>
                      <a:endParaRPr lang="en-ZA" sz="1000" dirty="0">
                        <a:effectLst/>
                        <a:latin typeface="Times New Roman"/>
                        <a:ea typeface="Times New Roman"/>
                      </a:endParaRPr>
                    </a:p>
                  </a:txBody>
                  <a:tcPr marL="68580" marR="68580" marT="0" marB="0" anchor="b"/>
                </a:tc>
                <a:tc>
                  <a:txBody>
                    <a:bodyPr/>
                    <a:lstStyle/>
                    <a:p>
                      <a:pPr marL="0" algn="ctr" defTabSz="914400" rtl="0" eaLnBrk="1" latinLnBrk="0" hangingPunct="1">
                        <a:spcAft>
                          <a:spcPts val="0"/>
                        </a:spcAft>
                      </a:pPr>
                      <a:r>
                        <a:rPr lang="en-ZA" sz="1000" kern="1200" dirty="0" smtClean="0">
                          <a:effectLst/>
                        </a:rPr>
                        <a:t>15 424</a:t>
                      </a:r>
                      <a:endParaRPr lang="en-ZA" sz="1000" kern="1200" dirty="0">
                        <a:solidFill>
                          <a:schemeClr val="dk1"/>
                        </a:solidFill>
                        <a:effectLst/>
                        <a:latin typeface="+mn-lt"/>
                        <a:ea typeface="+mn-ea"/>
                        <a:cs typeface="+mn-cs"/>
                      </a:endParaRPr>
                    </a:p>
                  </a:txBody>
                  <a:tcPr marL="68580" marR="68580" marT="0" marB="0" anchor="b">
                    <a:solidFill>
                      <a:schemeClr val="tx2">
                        <a:lumMod val="40000"/>
                        <a:lumOff val="60000"/>
                      </a:schemeClr>
                    </a:solidFill>
                  </a:tcPr>
                </a:tc>
                <a:tc>
                  <a:txBody>
                    <a:bodyPr/>
                    <a:lstStyle/>
                    <a:p>
                      <a:pPr marL="0" algn="ctr" defTabSz="914400" rtl="0" eaLnBrk="1" latinLnBrk="0" hangingPunct="1">
                        <a:spcAft>
                          <a:spcPts val="0"/>
                        </a:spcAft>
                      </a:pPr>
                      <a:r>
                        <a:rPr lang="en-ZA" sz="1000" kern="1200" dirty="0" smtClean="0">
                          <a:effectLst/>
                        </a:rPr>
                        <a:t>11 052</a:t>
                      </a:r>
                      <a:endParaRPr lang="en-ZA" sz="1000" kern="1200" dirty="0">
                        <a:solidFill>
                          <a:schemeClr val="dk1"/>
                        </a:solidFill>
                        <a:effectLst/>
                        <a:latin typeface="+mn-lt"/>
                        <a:ea typeface="+mn-ea"/>
                        <a:cs typeface="+mn-cs"/>
                      </a:endParaRPr>
                    </a:p>
                  </a:txBody>
                  <a:tcPr marL="68580" marR="68580" marT="0" marB="0" anchor="b">
                    <a:solidFill>
                      <a:schemeClr val="tx2">
                        <a:lumMod val="40000"/>
                        <a:lumOff val="60000"/>
                      </a:schemeClr>
                    </a:solidFill>
                  </a:tcPr>
                </a:tc>
                <a:tc>
                  <a:txBody>
                    <a:bodyPr/>
                    <a:lstStyle/>
                    <a:p>
                      <a:pPr marL="0" algn="ctr" defTabSz="914400" rtl="0" eaLnBrk="1" latinLnBrk="0" hangingPunct="1">
                        <a:spcAft>
                          <a:spcPts val="0"/>
                        </a:spcAft>
                      </a:pPr>
                      <a:r>
                        <a:rPr lang="en-ZA" sz="1000" kern="1200" dirty="0" smtClean="0">
                          <a:effectLst/>
                        </a:rPr>
                        <a:t>72%</a:t>
                      </a:r>
                      <a:endParaRPr lang="en-ZA" sz="1000" kern="1200" dirty="0">
                        <a:solidFill>
                          <a:schemeClr val="dk1"/>
                        </a:solidFill>
                        <a:effectLst/>
                        <a:latin typeface="+mn-lt"/>
                        <a:ea typeface="+mn-ea"/>
                        <a:cs typeface="+mn-cs"/>
                      </a:endParaRPr>
                    </a:p>
                  </a:txBody>
                  <a:tcPr marL="68580" marR="68580" marT="0" marB="0" anchor="b">
                    <a:solidFill>
                      <a:schemeClr val="tx2">
                        <a:lumMod val="40000"/>
                        <a:lumOff val="60000"/>
                      </a:schemeClr>
                    </a:solidFill>
                  </a:tcPr>
                </a:tc>
                <a:tc>
                  <a:txBody>
                    <a:bodyPr/>
                    <a:lstStyle/>
                    <a:p>
                      <a:pPr algn="ctr">
                        <a:spcAft>
                          <a:spcPts val="0"/>
                        </a:spcAft>
                      </a:pPr>
                      <a:r>
                        <a:rPr lang="en-ZA" sz="1000" dirty="0" smtClean="0">
                          <a:effectLst/>
                        </a:rPr>
                        <a:t>19781</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15502</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78%</a:t>
                      </a:r>
                      <a:endParaRPr lang="en-ZA" sz="1000" dirty="0">
                        <a:effectLst/>
                        <a:latin typeface="Times New Roman"/>
                        <a:ea typeface="Times New Roman"/>
                      </a:endParaRPr>
                    </a:p>
                  </a:txBody>
                  <a:tcPr marL="68580" marR="68580" marT="0" marB="0" anchor="b"/>
                </a:tc>
                <a:tc>
                  <a:txBody>
                    <a:bodyPr/>
                    <a:lstStyle/>
                    <a:p>
                      <a:pPr algn="r" fontAlgn="b"/>
                      <a:r>
                        <a:rPr lang="en-ZA" sz="1000" u="none" strike="noStrike" dirty="0">
                          <a:effectLst/>
                        </a:rPr>
                        <a:t>14178</a:t>
                      </a:r>
                      <a:endParaRPr lang="en-ZA" sz="1000" b="0" i="0" u="none" strike="noStrike" dirty="0">
                        <a:solidFill>
                          <a:srgbClr val="000000"/>
                        </a:solidFill>
                        <a:effectLst/>
                        <a:latin typeface="+mn-lt"/>
                      </a:endParaRPr>
                    </a:p>
                  </a:txBody>
                  <a:tcPr marL="9525" marR="9525" marT="9525" marB="0" anchor="b">
                    <a:solidFill>
                      <a:schemeClr val="tx2">
                        <a:lumMod val="40000"/>
                        <a:lumOff val="60000"/>
                      </a:schemeClr>
                    </a:solidFill>
                  </a:tcPr>
                </a:tc>
                <a:tc>
                  <a:txBody>
                    <a:bodyPr/>
                    <a:lstStyle/>
                    <a:p>
                      <a:pPr algn="r" fontAlgn="b"/>
                      <a:r>
                        <a:rPr lang="en-ZA" sz="1000" u="none" strike="noStrike" dirty="0">
                          <a:effectLst/>
                        </a:rPr>
                        <a:t>11485</a:t>
                      </a:r>
                      <a:endParaRPr lang="en-ZA" sz="1000" b="0" i="0" u="none" strike="noStrike" dirty="0">
                        <a:solidFill>
                          <a:srgbClr val="000000"/>
                        </a:solidFill>
                        <a:effectLst/>
                        <a:latin typeface="+mn-lt"/>
                      </a:endParaRPr>
                    </a:p>
                  </a:txBody>
                  <a:tcPr marL="9525" marR="9525" marT="9525" marB="0" anchor="b">
                    <a:solidFill>
                      <a:schemeClr val="tx2">
                        <a:lumMod val="40000"/>
                        <a:lumOff val="60000"/>
                      </a:schemeClr>
                    </a:solidFill>
                  </a:tcPr>
                </a:tc>
                <a:tc>
                  <a:txBody>
                    <a:bodyPr/>
                    <a:lstStyle/>
                    <a:p>
                      <a:pPr algn="r" fontAlgn="b"/>
                      <a:r>
                        <a:rPr lang="en-ZA" sz="1000" u="none" strike="noStrike" dirty="0">
                          <a:effectLst/>
                        </a:rPr>
                        <a:t>81%</a:t>
                      </a:r>
                      <a:endParaRPr lang="en-ZA" sz="1000" b="0" i="0" u="none" strike="noStrike" dirty="0">
                        <a:solidFill>
                          <a:srgbClr val="000000"/>
                        </a:solidFill>
                        <a:effectLst/>
                        <a:latin typeface="+mn-lt"/>
                      </a:endParaRPr>
                    </a:p>
                  </a:txBody>
                  <a:tcPr marL="9525" marR="9525" marT="9525" marB="0" anchor="b">
                    <a:solidFill>
                      <a:schemeClr val="tx2">
                        <a:lumMod val="40000"/>
                        <a:lumOff val="60000"/>
                      </a:schemeClr>
                    </a:solidFill>
                  </a:tcPr>
                </a:tc>
                <a:extLst>
                  <a:ext uri="{0D108BD9-81ED-4DB2-BD59-A6C34878D82A}">
                    <a16:rowId xmlns:a16="http://schemas.microsoft.com/office/drawing/2014/main" xmlns="" val="10001"/>
                  </a:ext>
                </a:extLst>
              </a:tr>
              <a:tr h="441922">
                <a:tc>
                  <a:txBody>
                    <a:bodyPr/>
                    <a:lstStyle/>
                    <a:p>
                      <a:pPr>
                        <a:spcAft>
                          <a:spcPts val="0"/>
                        </a:spcAft>
                      </a:pPr>
                      <a:r>
                        <a:rPr lang="en-ZA" sz="1000" dirty="0">
                          <a:effectLst/>
                        </a:rPr>
                        <a:t>Free State</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a:effectLst/>
                        </a:rPr>
                        <a:t>8 438</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a:effectLst/>
                        </a:rPr>
                        <a:t>6 223</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a:effectLst/>
                        </a:rPr>
                        <a:t>74%</a:t>
                      </a:r>
                      <a:endParaRPr lang="en-ZA" sz="1000" dirty="0">
                        <a:effectLst/>
                        <a:latin typeface="Times New Roman"/>
                        <a:ea typeface="Times New Roman"/>
                      </a:endParaRPr>
                    </a:p>
                  </a:txBody>
                  <a:tcPr marL="68580" marR="68580" marT="0" marB="0" anchor="b"/>
                </a:tc>
                <a:tc>
                  <a:txBody>
                    <a:bodyPr/>
                    <a:lstStyle/>
                    <a:p>
                      <a:pPr marL="0" algn="ctr" defTabSz="914400" rtl="0" eaLnBrk="1" latinLnBrk="0" hangingPunct="1">
                        <a:spcAft>
                          <a:spcPts val="0"/>
                        </a:spcAft>
                      </a:pPr>
                      <a:r>
                        <a:rPr lang="en-ZA" sz="1000" kern="1200" dirty="0" smtClean="0">
                          <a:effectLst/>
                        </a:rPr>
                        <a:t>9 819</a:t>
                      </a:r>
                      <a:endParaRPr lang="en-ZA" sz="1000" kern="1200" dirty="0">
                        <a:solidFill>
                          <a:schemeClr val="dk1"/>
                        </a:solidFill>
                        <a:effectLst/>
                        <a:latin typeface="+mn-lt"/>
                        <a:ea typeface="+mn-ea"/>
                        <a:cs typeface="+mn-cs"/>
                      </a:endParaRPr>
                    </a:p>
                  </a:txBody>
                  <a:tcPr marL="68580" marR="68580" marT="0" marB="0" anchor="b">
                    <a:solidFill>
                      <a:schemeClr val="tx2">
                        <a:lumMod val="40000"/>
                        <a:lumOff val="60000"/>
                      </a:schemeClr>
                    </a:solidFill>
                  </a:tcPr>
                </a:tc>
                <a:tc>
                  <a:txBody>
                    <a:bodyPr/>
                    <a:lstStyle/>
                    <a:p>
                      <a:pPr marL="0" algn="ctr" defTabSz="914400" rtl="0" eaLnBrk="1" latinLnBrk="0" hangingPunct="1">
                        <a:spcAft>
                          <a:spcPts val="0"/>
                        </a:spcAft>
                      </a:pPr>
                      <a:r>
                        <a:rPr lang="en-ZA" sz="1000" kern="1200" dirty="0" smtClean="0">
                          <a:effectLst/>
                        </a:rPr>
                        <a:t>7 798</a:t>
                      </a:r>
                      <a:endParaRPr lang="en-ZA" sz="1000" kern="1200" dirty="0">
                        <a:solidFill>
                          <a:schemeClr val="dk1"/>
                        </a:solidFill>
                        <a:effectLst/>
                        <a:latin typeface="+mn-lt"/>
                        <a:ea typeface="+mn-ea"/>
                        <a:cs typeface="+mn-cs"/>
                      </a:endParaRPr>
                    </a:p>
                  </a:txBody>
                  <a:tcPr marL="68580" marR="68580" marT="0" marB="0" anchor="b">
                    <a:solidFill>
                      <a:schemeClr val="tx2">
                        <a:lumMod val="40000"/>
                        <a:lumOff val="60000"/>
                      </a:schemeClr>
                    </a:solidFill>
                  </a:tcPr>
                </a:tc>
                <a:tc>
                  <a:txBody>
                    <a:bodyPr/>
                    <a:lstStyle/>
                    <a:p>
                      <a:pPr marL="0" algn="ctr" defTabSz="914400" rtl="0" eaLnBrk="1" latinLnBrk="0" hangingPunct="1">
                        <a:spcAft>
                          <a:spcPts val="0"/>
                        </a:spcAft>
                      </a:pPr>
                      <a:r>
                        <a:rPr lang="en-ZA" sz="1000" kern="1200" dirty="0" smtClean="0">
                          <a:effectLst/>
                        </a:rPr>
                        <a:t>79%</a:t>
                      </a:r>
                      <a:endParaRPr lang="en-ZA" sz="1000" kern="1200" dirty="0">
                        <a:solidFill>
                          <a:schemeClr val="dk1"/>
                        </a:solidFill>
                        <a:effectLst/>
                        <a:latin typeface="+mn-lt"/>
                        <a:ea typeface="+mn-ea"/>
                        <a:cs typeface="+mn-cs"/>
                      </a:endParaRPr>
                    </a:p>
                  </a:txBody>
                  <a:tcPr marL="68580" marR="68580" marT="0" marB="0" anchor="b">
                    <a:solidFill>
                      <a:schemeClr val="tx2">
                        <a:lumMod val="40000"/>
                        <a:lumOff val="60000"/>
                      </a:schemeClr>
                    </a:solidFill>
                  </a:tcPr>
                </a:tc>
                <a:tc>
                  <a:txBody>
                    <a:bodyPr/>
                    <a:lstStyle/>
                    <a:p>
                      <a:pPr algn="ctr">
                        <a:spcAft>
                          <a:spcPts val="0"/>
                        </a:spcAft>
                      </a:pPr>
                      <a:r>
                        <a:rPr lang="en-ZA" sz="1000" dirty="0" smtClean="0">
                          <a:effectLst/>
                        </a:rPr>
                        <a:t>8076</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6606</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82%</a:t>
                      </a:r>
                      <a:endParaRPr lang="en-ZA" sz="1000" dirty="0">
                        <a:effectLst/>
                        <a:latin typeface="Times New Roman"/>
                        <a:ea typeface="Times New Roman"/>
                      </a:endParaRPr>
                    </a:p>
                  </a:txBody>
                  <a:tcPr marL="68580" marR="68580" marT="0" marB="0" anchor="b"/>
                </a:tc>
                <a:tc>
                  <a:txBody>
                    <a:bodyPr/>
                    <a:lstStyle/>
                    <a:p>
                      <a:pPr algn="r" fontAlgn="b"/>
                      <a:r>
                        <a:rPr lang="en-ZA" sz="1000" u="none" strike="noStrike" dirty="0">
                          <a:effectLst/>
                        </a:rPr>
                        <a:t>8287</a:t>
                      </a:r>
                      <a:endParaRPr lang="en-ZA" sz="1000" b="0" i="0" u="none" strike="noStrike" dirty="0">
                        <a:solidFill>
                          <a:srgbClr val="000000"/>
                        </a:solidFill>
                        <a:effectLst/>
                        <a:latin typeface="+mn-lt"/>
                      </a:endParaRPr>
                    </a:p>
                  </a:txBody>
                  <a:tcPr marL="9525" marR="9525" marT="9525" marB="0" anchor="b">
                    <a:solidFill>
                      <a:schemeClr val="tx2">
                        <a:lumMod val="40000"/>
                        <a:lumOff val="60000"/>
                      </a:schemeClr>
                    </a:solidFill>
                  </a:tcPr>
                </a:tc>
                <a:tc>
                  <a:txBody>
                    <a:bodyPr/>
                    <a:lstStyle/>
                    <a:p>
                      <a:pPr algn="r" fontAlgn="b"/>
                      <a:r>
                        <a:rPr lang="en-ZA" sz="1000" u="none" strike="noStrike">
                          <a:effectLst/>
                        </a:rPr>
                        <a:t>6917</a:t>
                      </a:r>
                      <a:endParaRPr lang="en-ZA" sz="1000" b="0" i="0" u="none" strike="noStrike">
                        <a:solidFill>
                          <a:srgbClr val="000000"/>
                        </a:solidFill>
                        <a:effectLst/>
                        <a:latin typeface="+mn-lt"/>
                      </a:endParaRPr>
                    </a:p>
                  </a:txBody>
                  <a:tcPr marL="9525" marR="9525" marT="9525" marB="0" anchor="b">
                    <a:solidFill>
                      <a:schemeClr val="tx2">
                        <a:lumMod val="40000"/>
                        <a:lumOff val="60000"/>
                      </a:schemeClr>
                    </a:solidFill>
                  </a:tcPr>
                </a:tc>
                <a:tc>
                  <a:txBody>
                    <a:bodyPr/>
                    <a:lstStyle/>
                    <a:p>
                      <a:pPr algn="r" fontAlgn="b"/>
                      <a:r>
                        <a:rPr lang="en-ZA" sz="1000" u="none" strike="noStrike" dirty="0">
                          <a:effectLst/>
                        </a:rPr>
                        <a:t>83%</a:t>
                      </a:r>
                      <a:endParaRPr lang="en-ZA" sz="1000" b="0" i="0" u="none" strike="noStrike" dirty="0">
                        <a:solidFill>
                          <a:srgbClr val="000000"/>
                        </a:solidFill>
                        <a:effectLst/>
                        <a:latin typeface="+mn-lt"/>
                      </a:endParaRPr>
                    </a:p>
                  </a:txBody>
                  <a:tcPr marL="9525" marR="9525" marT="9525" marB="0" anchor="b">
                    <a:solidFill>
                      <a:schemeClr val="tx2">
                        <a:lumMod val="40000"/>
                        <a:lumOff val="60000"/>
                      </a:schemeClr>
                    </a:solidFill>
                  </a:tcPr>
                </a:tc>
                <a:extLst>
                  <a:ext uri="{0D108BD9-81ED-4DB2-BD59-A6C34878D82A}">
                    <a16:rowId xmlns:a16="http://schemas.microsoft.com/office/drawing/2014/main" xmlns="" val="10002"/>
                  </a:ext>
                </a:extLst>
              </a:tr>
              <a:tr h="441922">
                <a:tc>
                  <a:txBody>
                    <a:bodyPr/>
                    <a:lstStyle/>
                    <a:p>
                      <a:pPr>
                        <a:spcAft>
                          <a:spcPts val="0"/>
                        </a:spcAft>
                      </a:pPr>
                      <a:r>
                        <a:rPr lang="en-ZA" sz="1000" dirty="0" smtClean="0">
                          <a:effectLst/>
                        </a:rPr>
                        <a:t>Gauteng</a:t>
                      </a:r>
                      <a:endParaRPr lang="en-ZA" sz="1000" dirty="0">
                        <a:effectLst/>
                        <a:latin typeface="Times New Roman"/>
                        <a:ea typeface="Times New Roman"/>
                      </a:endParaRPr>
                    </a:p>
                  </a:txBody>
                  <a:tcPr marL="68580" marR="68580" marT="0" marB="0" anchor="b">
                    <a:solidFill>
                      <a:schemeClr val="accent2">
                        <a:lumMod val="40000"/>
                        <a:lumOff val="60000"/>
                      </a:schemeClr>
                    </a:solidFill>
                  </a:tcPr>
                </a:tc>
                <a:tc>
                  <a:txBody>
                    <a:bodyPr/>
                    <a:lstStyle/>
                    <a:p>
                      <a:pPr algn="ctr">
                        <a:spcAft>
                          <a:spcPts val="0"/>
                        </a:spcAft>
                      </a:pPr>
                      <a:r>
                        <a:rPr lang="en-ZA" sz="1000" dirty="0">
                          <a:effectLst/>
                        </a:rPr>
                        <a:t>49 647</a:t>
                      </a:r>
                      <a:endParaRPr lang="en-ZA" sz="1000" dirty="0">
                        <a:effectLst/>
                        <a:latin typeface="Times New Roman"/>
                        <a:ea typeface="Times New Roman"/>
                      </a:endParaRPr>
                    </a:p>
                  </a:txBody>
                  <a:tcPr marL="68580" marR="68580" marT="0" marB="0" anchor="b">
                    <a:solidFill>
                      <a:schemeClr val="accent2">
                        <a:lumMod val="40000"/>
                        <a:lumOff val="60000"/>
                      </a:schemeClr>
                    </a:solidFill>
                  </a:tcPr>
                </a:tc>
                <a:tc>
                  <a:txBody>
                    <a:bodyPr/>
                    <a:lstStyle/>
                    <a:p>
                      <a:pPr algn="ctr">
                        <a:spcAft>
                          <a:spcPts val="0"/>
                        </a:spcAft>
                      </a:pPr>
                      <a:r>
                        <a:rPr lang="en-ZA" sz="1000" dirty="0">
                          <a:effectLst/>
                        </a:rPr>
                        <a:t>42 701</a:t>
                      </a:r>
                      <a:endParaRPr lang="en-ZA" sz="1000" dirty="0">
                        <a:effectLst/>
                        <a:latin typeface="Times New Roman"/>
                        <a:ea typeface="Times New Roman"/>
                      </a:endParaRPr>
                    </a:p>
                  </a:txBody>
                  <a:tcPr marL="68580" marR="68580" marT="0" marB="0" anchor="b">
                    <a:solidFill>
                      <a:schemeClr val="accent2">
                        <a:lumMod val="40000"/>
                        <a:lumOff val="60000"/>
                      </a:schemeClr>
                    </a:solidFill>
                  </a:tcPr>
                </a:tc>
                <a:tc>
                  <a:txBody>
                    <a:bodyPr/>
                    <a:lstStyle/>
                    <a:p>
                      <a:pPr algn="ctr">
                        <a:spcAft>
                          <a:spcPts val="0"/>
                        </a:spcAft>
                      </a:pPr>
                      <a:r>
                        <a:rPr lang="en-ZA" sz="1000" b="1" dirty="0">
                          <a:effectLst/>
                        </a:rPr>
                        <a:t>86%</a:t>
                      </a:r>
                      <a:endParaRPr lang="en-ZA" sz="1000" b="1" dirty="0">
                        <a:effectLst/>
                        <a:latin typeface="Times New Roman"/>
                        <a:ea typeface="Times New Roman"/>
                      </a:endParaRPr>
                    </a:p>
                  </a:txBody>
                  <a:tcPr marL="68580" marR="68580" marT="0" marB="0" anchor="b">
                    <a:solidFill>
                      <a:schemeClr val="accent2">
                        <a:lumMod val="40000"/>
                        <a:lumOff val="60000"/>
                      </a:schemeClr>
                    </a:solidFill>
                  </a:tcPr>
                </a:tc>
                <a:tc>
                  <a:txBody>
                    <a:bodyPr/>
                    <a:lstStyle/>
                    <a:p>
                      <a:pPr marL="0" algn="ctr" defTabSz="914400" rtl="0" eaLnBrk="1" latinLnBrk="0" hangingPunct="1">
                        <a:spcAft>
                          <a:spcPts val="0"/>
                        </a:spcAft>
                      </a:pPr>
                      <a:r>
                        <a:rPr lang="en-ZA" sz="1000" kern="1200" dirty="0" smtClean="0">
                          <a:effectLst/>
                        </a:rPr>
                        <a:t>41 534</a:t>
                      </a:r>
                      <a:endParaRPr lang="en-ZA" sz="1000" kern="1200" dirty="0">
                        <a:solidFill>
                          <a:schemeClr val="dk1"/>
                        </a:solidFill>
                        <a:effectLst/>
                        <a:latin typeface="+mn-lt"/>
                        <a:ea typeface="+mn-ea"/>
                        <a:cs typeface="+mn-cs"/>
                      </a:endParaRPr>
                    </a:p>
                  </a:txBody>
                  <a:tcPr marL="68580" marR="68580" marT="0" marB="0" anchor="b">
                    <a:solidFill>
                      <a:schemeClr val="accent2">
                        <a:lumMod val="40000"/>
                        <a:lumOff val="60000"/>
                      </a:schemeClr>
                    </a:solidFill>
                  </a:tcPr>
                </a:tc>
                <a:tc>
                  <a:txBody>
                    <a:bodyPr/>
                    <a:lstStyle/>
                    <a:p>
                      <a:pPr marL="0" algn="ctr" defTabSz="914400" rtl="0" eaLnBrk="1" latinLnBrk="0" hangingPunct="1">
                        <a:spcAft>
                          <a:spcPts val="0"/>
                        </a:spcAft>
                      </a:pPr>
                      <a:r>
                        <a:rPr lang="en-ZA" sz="1000" kern="1200" dirty="0" smtClean="0">
                          <a:effectLst/>
                        </a:rPr>
                        <a:t>36 743</a:t>
                      </a:r>
                      <a:endParaRPr lang="en-ZA" sz="1000" kern="1200" dirty="0">
                        <a:solidFill>
                          <a:schemeClr val="dk1"/>
                        </a:solidFill>
                        <a:effectLst/>
                        <a:latin typeface="+mn-lt"/>
                        <a:ea typeface="+mn-ea"/>
                        <a:cs typeface="+mn-cs"/>
                      </a:endParaRPr>
                    </a:p>
                  </a:txBody>
                  <a:tcPr marL="68580" marR="68580" marT="0" marB="0" anchor="b">
                    <a:solidFill>
                      <a:schemeClr val="accent2">
                        <a:lumMod val="40000"/>
                        <a:lumOff val="60000"/>
                      </a:schemeClr>
                    </a:solidFill>
                  </a:tcPr>
                </a:tc>
                <a:tc>
                  <a:txBody>
                    <a:bodyPr/>
                    <a:lstStyle/>
                    <a:p>
                      <a:pPr marL="0" algn="ctr" defTabSz="914400" rtl="0" eaLnBrk="1" latinLnBrk="0" hangingPunct="1">
                        <a:spcAft>
                          <a:spcPts val="0"/>
                        </a:spcAft>
                      </a:pPr>
                      <a:r>
                        <a:rPr lang="en-ZA" sz="1000" b="1" kern="1200" dirty="0" smtClean="0">
                          <a:effectLst/>
                        </a:rPr>
                        <a:t>88%</a:t>
                      </a:r>
                      <a:endParaRPr lang="en-ZA" sz="1000" b="1" kern="1200" dirty="0">
                        <a:solidFill>
                          <a:schemeClr val="dk1"/>
                        </a:solidFill>
                        <a:effectLst/>
                        <a:latin typeface="+mn-lt"/>
                        <a:ea typeface="+mn-ea"/>
                        <a:cs typeface="+mn-cs"/>
                      </a:endParaRPr>
                    </a:p>
                  </a:txBody>
                  <a:tcPr marL="68580" marR="68580" marT="0" marB="0" anchor="b">
                    <a:solidFill>
                      <a:schemeClr val="accent2">
                        <a:lumMod val="40000"/>
                        <a:lumOff val="60000"/>
                      </a:schemeClr>
                    </a:solidFill>
                  </a:tcPr>
                </a:tc>
                <a:tc>
                  <a:txBody>
                    <a:bodyPr/>
                    <a:lstStyle/>
                    <a:p>
                      <a:pPr algn="ctr">
                        <a:spcAft>
                          <a:spcPts val="0"/>
                        </a:spcAft>
                      </a:pPr>
                      <a:r>
                        <a:rPr lang="en-ZA" sz="1000" dirty="0" smtClean="0">
                          <a:effectLst/>
                        </a:rPr>
                        <a:t>45681</a:t>
                      </a:r>
                      <a:endParaRPr lang="en-ZA" sz="1000" dirty="0">
                        <a:effectLst/>
                        <a:latin typeface="Times New Roman"/>
                        <a:ea typeface="Times New Roman"/>
                      </a:endParaRPr>
                    </a:p>
                  </a:txBody>
                  <a:tcPr marL="68580" marR="68580" marT="0" marB="0" anchor="b">
                    <a:solidFill>
                      <a:schemeClr val="accent2">
                        <a:lumMod val="40000"/>
                        <a:lumOff val="60000"/>
                      </a:schemeClr>
                    </a:solidFill>
                  </a:tcPr>
                </a:tc>
                <a:tc>
                  <a:txBody>
                    <a:bodyPr/>
                    <a:lstStyle/>
                    <a:p>
                      <a:pPr algn="ctr">
                        <a:spcAft>
                          <a:spcPts val="0"/>
                        </a:spcAft>
                      </a:pPr>
                      <a:r>
                        <a:rPr lang="en-ZA" sz="1000" dirty="0" smtClean="0">
                          <a:effectLst/>
                        </a:rPr>
                        <a:t>41307</a:t>
                      </a:r>
                      <a:endParaRPr lang="en-ZA" sz="1000" dirty="0">
                        <a:effectLst/>
                        <a:latin typeface="Times New Roman"/>
                        <a:ea typeface="Times New Roman"/>
                      </a:endParaRPr>
                    </a:p>
                  </a:txBody>
                  <a:tcPr marL="68580" marR="68580" marT="0" marB="0" anchor="b">
                    <a:solidFill>
                      <a:schemeClr val="accent2">
                        <a:lumMod val="40000"/>
                        <a:lumOff val="60000"/>
                      </a:schemeClr>
                    </a:solidFill>
                  </a:tcPr>
                </a:tc>
                <a:tc>
                  <a:txBody>
                    <a:bodyPr/>
                    <a:lstStyle/>
                    <a:p>
                      <a:pPr algn="ctr">
                        <a:spcAft>
                          <a:spcPts val="0"/>
                        </a:spcAft>
                      </a:pPr>
                      <a:r>
                        <a:rPr lang="en-ZA" sz="1000" b="1" dirty="0" smtClean="0">
                          <a:effectLst/>
                        </a:rPr>
                        <a:t>90%</a:t>
                      </a:r>
                      <a:endParaRPr lang="en-ZA" sz="1000" b="1" dirty="0">
                        <a:effectLst/>
                        <a:latin typeface="Times New Roman"/>
                        <a:ea typeface="Times New Roman"/>
                      </a:endParaRPr>
                    </a:p>
                  </a:txBody>
                  <a:tcPr marL="68580" marR="68580" marT="0" marB="0" anchor="b">
                    <a:solidFill>
                      <a:schemeClr val="accent2">
                        <a:lumMod val="40000"/>
                        <a:lumOff val="60000"/>
                      </a:schemeClr>
                    </a:solidFill>
                  </a:tcPr>
                </a:tc>
                <a:tc>
                  <a:txBody>
                    <a:bodyPr/>
                    <a:lstStyle/>
                    <a:p>
                      <a:pPr algn="r" fontAlgn="b"/>
                      <a:r>
                        <a:rPr lang="en-ZA" sz="1000" u="none" strike="noStrike" dirty="0">
                          <a:effectLst/>
                        </a:rPr>
                        <a:t>44556</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u="none" strike="noStrike" dirty="0">
                          <a:effectLst/>
                        </a:rPr>
                        <a:t>41221</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b="1" u="none" strike="noStrike" dirty="0">
                          <a:effectLst/>
                        </a:rPr>
                        <a:t>93%</a:t>
                      </a:r>
                      <a:endParaRPr lang="en-ZA" sz="1000" b="1" i="0" u="none" strike="noStrike" dirty="0">
                        <a:solidFill>
                          <a:srgbClr val="000000"/>
                        </a:solidFill>
                        <a:effectLst/>
                        <a:latin typeface="+mn-lt"/>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xmlns="" val="10003"/>
                  </a:ext>
                </a:extLst>
              </a:tr>
              <a:tr h="441922">
                <a:tc>
                  <a:txBody>
                    <a:bodyPr/>
                    <a:lstStyle/>
                    <a:p>
                      <a:pPr>
                        <a:spcAft>
                          <a:spcPts val="0"/>
                        </a:spcAft>
                      </a:pPr>
                      <a:r>
                        <a:rPr lang="en-ZA" sz="1000" dirty="0">
                          <a:effectLst/>
                        </a:rPr>
                        <a:t>KwaZulu-Natal</a:t>
                      </a:r>
                      <a:endParaRPr lang="en-ZA" sz="1000" dirty="0">
                        <a:effectLst/>
                        <a:latin typeface="Times New Roman"/>
                        <a:ea typeface="Times New Roman"/>
                      </a:endParaRPr>
                    </a:p>
                  </a:txBody>
                  <a:tcPr marL="68580" marR="68580" marT="0" marB="0" anchor="b">
                    <a:solidFill>
                      <a:schemeClr val="accent2">
                        <a:lumMod val="40000"/>
                        <a:lumOff val="60000"/>
                      </a:schemeClr>
                    </a:solidFill>
                  </a:tcPr>
                </a:tc>
                <a:tc>
                  <a:txBody>
                    <a:bodyPr/>
                    <a:lstStyle/>
                    <a:p>
                      <a:pPr algn="ctr">
                        <a:spcAft>
                          <a:spcPts val="0"/>
                        </a:spcAft>
                      </a:pPr>
                      <a:r>
                        <a:rPr lang="en-ZA" sz="1000" dirty="0">
                          <a:effectLst/>
                        </a:rPr>
                        <a:t>33 354</a:t>
                      </a:r>
                      <a:endParaRPr lang="en-ZA" sz="1000" dirty="0">
                        <a:effectLst/>
                        <a:latin typeface="Times New Roman"/>
                        <a:ea typeface="Times New Roman"/>
                      </a:endParaRPr>
                    </a:p>
                  </a:txBody>
                  <a:tcPr marL="68580" marR="68580" marT="0" marB="0" anchor="b">
                    <a:solidFill>
                      <a:schemeClr val="accent2">
                        <a:lumMod val="40000"/>
                        <a:lumOff val="60000"/>
                      </a:schemeClr>
                    </a:solidFill>
                  </a:tcPr>
                </a:tc>
                <a:tc>
                  <a:txBody>
                    <a:bodyPr/>
                    <a:lstStyle/>
                    <a:p>
                      <a:pPr algn="ctr">
                        <a:spcAft>
                          <a:spcPts val="0"/>
                        </a:spcAft>
                      </a:pPr>
                      <a:r>
                        <a:rPr lang="en-ZA" sz="1000" dirty="0">
                          <a:effectLst/>
                        </a:rPr>
                        <a:t>26 132</a:t>
                      </a:r>
                      <a:endParaRPr lang="en-ZA" sz="1000" dirty="0">
                        <a:effectLst/>
                        <a:latin typeface="Times New Roman"/>
                        <a:ea typeface="Times New Roman"/>
                      </a:endParaRPr>
                    </a:p>
                  </a:txBody>
                  <a:tcPr marL="68580" marR="68580" marT="0" marB="0" anchor="b">
                    <a:solidFill>
                      <a:schemeClr val="accent2">
                        <a:lumMod val="40000"/>
                        <a:lumOff val="60000"/>
                      </a:schemeClr>
                    </a:solidFill>
                  </a:tcPr>
                </a:tc>
                <a:tc>
                  <a:txBody>
                    <a:bodyPr/>
                    <a:lstStyle/>
                    <a:p>
                      <a:pPr algn="ctr">
                        <a:spcAft>
                          <a:spcPts val="0"/>
                        </a:spcAft>
                      </a:pPr>
                      <a:r>
                        <a:rPr lang="en-ZA" sz="1000" b="1" dirty="0">
                          <a:effectLst/>
                        </a:rPr>
                        <a:t>78%</a:t>
                      </a:r>
                      <a:endParaRPr lang="en-ZA" sz="1000" b="1" dirty="0">
                        <a:effectLst/>
                        <a:latin typeface="Times New Roman"/>
                        <a:ea typeface="Times New Roman"/>
                      </a:endParaRPr>
                    </a:p>
                  </a:txBody>
                  <a:tcPr marL="68580" marR="68580" marT="0" marB="0" anchor="b">
                    <a:solidFill>
                      <a:schemeClr val="accent2">
                        <a:lumMod val="40000"/>
                        <a:lumOff val="60000"/>
                      </a:schemeClr>
                    </a:solidFill>
                  </a:tcPr>
                </a:tc>
                <a:tc>
                  <a:txBody>
                    <a:bodyPr/>
                    <a:lstStyle/>
                    <a:p>
                      <a:pPr marL="0" algn="ctr" defTabSz="914400" rtl="0" eaLnBrk="1" latinLnBrk="0" hangingPunct="1">
                        <a:spcAft>
                          <a:spcPts val="0"/>
                        </a:spcAft>
                      </a:pPr>
                      <a:r>
                        <a:rPr lang="en-ZA" sz="1000" kern="1200" dirty="0" smtClean="0">
                          <a:effectLst/>
                        </a:rPr>
                        <a:t>30 676</a:t>
                      </a:r>
                      <a:endParaRPr lang="en-ZA" sz="1000" kern="1200" dirty="0">
                        <a:solidFill>
                          <a:schemeClr val="dk1"/>
                        </a:solidFill>
                        <a:effectLst/>
                        <a:latin typeface="+mn-lt"/>
                        <a:ea typeface="+mn-ea"/>
                        <a:cs typeface="+mn-cs"/>
                      </a:endParaRPr>
                    </a:p>
                  </a:txBody>
                  <a:tcPr marL="68580" marR="68580" marT="0" marB="0" anchor="b">
                    <a:solidFill>
                      <a:schemeClr val="accent2">
                        <a:lumMod val="40000"/>
                        <a:lumOff val="60000"/>
                      </a:schemeClr>
                    </a:solidFill>
                  </a:tcPr>
                </a:tc>
                <a:tc>
                  <a:txBody>
                    <a:bodyPr/>
                    <a:lstStyle/>
                    <a:p>
                      <a:pPr marL="0" algn="ctr" defTabSz="914400" rtl="0" eaLnBrk="1" latinLnBrk="0" hangingPunct="1">
                        <a:spcAft>
                          <a:spcPts val="0"/>
                        </a:spcAft>
                      </a:pPr>
                      <a:r>
                        <a:rPr lang="en-ZA" sz="1000" kern="1200" dirty="0" smtClean="0">
                          <a:effectLst/>
                        </a:rPr>
                        <a:t>24 803</a:t>
                      </a:r>
                      <a:endParaRPr lang="en-ZA" sz="1000" kern="1200" dirty="0">
                        <a:solidFill>
                          <a:schemeClr val="dk1"/>
                        </a:solidFill>
                        <a:effectLst/>
                        <a:latin typeface="+mn-lt"/>
                        <a:ea typeface="+mn-ea"/>
                        <a:cs typeface="+mn-cs"/>
                      </a:endParaRPr>
                    </a:p>
                  </a:txBody>
                  <a:tcPr marL="68580" marR="68580" marT="0" marB="0" anchor="b">
                    <a:solidFill>
                      <a:schemeClr val="accent2">
                        <a:lumMod val="40000"/>
                        <a:lumOff val="60000"/>
                      </a:schemeClr>
                    </a:solidFill>
                  </a:tcPr>
                </a:tc>
                <a:tc>
                  <a:txBody>
                    <a:bodyPr/>
                    <a:lstStyle/>
                    <a:p>
                      <a:pPr marL="0" algn="ctr" defTabSz="914400" rtl="0" eaLnBrk="1" latinLnBrk="0" hangingPunct="1">
                        <a:spcAft>
                          <a:spcPts val="0"/>
                        </a:spcAft>
                      </a:pPr>
                      <a:r>
                        <a:rPr lang="en-ZA" sz="1000" b="1" kern="1200" dirty="0" smtClean="0">
                          <a:effectLst/>
                        </a:rPr>
                        <a:t>81%</a:t>
                      </a:r>
                      <a:endParaRPr lang="en-ZA" sz="1000" b="1" kern="1200" dirty="0">
                        <a:solidFill>
                          <a:schemeClr val="dk1"/>
                        </a:solidFill>
                        <a:effectLst/>
                        <a:latin typeface="+mn-lt"/>
                        <a:ea typeface="+mn-ea"/>
                        <a:cs typeface="+mn-cs"/>
                      </a:endParaRPr>
                    </a:p>
                  </a:txBody>
                  <a:tcPr marL="68580" marR="68580" marT="0" marB="0" anchor="b">
                    <a:solidFill>
                      <a:schemeClr val="accent2">
                        <a:lumMod val="40000"/>
                        <a:lumOff val="60000"/>
                      </a:schemeClr>
                    </a:solidFill>
                  </a:tcPr>
                </a:tc>
                <a:tc>
                  <a:txBody>
                    <a:bodyPr/>
                    <a:lstStyle/>
                    <a:p>
                      <a:pPr algn="ctr">
                        <a:spcAft>
                          <a:spcPts val="0"/>
                        </a:spcAft>
                      </a:pPr>
                      <a:r>
                        <a:rPr lang="en-ZA" sz="1000" dirty="0" smtClean="0">
                          <a:effectLst/>
                        </a:rPr>
                        <a:t>28481</a:t>
                      </a:r>
                      <a:endParaRPr lang="en-ZA" sz="1000" dirty="0">
                        <a:effectLst/>
                        <a:latin typeface="Times New Roman"/>
                        <a:ea typeface="Times New Roman"/>
                      </a:endParaRPr>
                    </a:p>
                  </a:txBody>
                  <a:tcPr marL="68580" marR="68580" marT="0" marB="0" anchor="b">
                    <a:solidFill>
                      <a:schemeClr val="accent2">
                        <a:lumMod val="40000"/>
                        <a:lumOff val="60000"/>
                      </a:schemeClr>
                    </a:solidFill>
                  </a:tcPr>
                </a:tc>
                <a:tc>
                  <a:txBody>
                    <a:bodyPr/>
                    <a:lstStyle/>
                    <a:p>
                      <a:pPr algn="ctr">
                        <a:spcAft>
                          <a:spcPts val="0"/>
                        </a:spcAft>
                      </a:pPr>
                      <a:r>
                        <a:rPr lang="en-ZA" sz="1000" dirty="0" smtClean="0">
                          <a:effectLst/>
                        </a:rPr>
                        <a:t>25529</a:t>
                      </a:r>
                      <a:endParaRPr lang="en-ZA" sz="1000" dirty="0">
                        <a:effectLst/>
                        <a:latin typeface="Times New Roman"/>
                        <a:ea typeface="Times New Roman"/>
                      </a:endParaRPr>
                    </a:p>
                  </a:txBody>
                  <a:tcPr marL="68580" marR="68580" marT="0" marB="0" anchor="b">
                    <a:solidFill>
                      <a:schemeClr val="accent2">
                        <a:lumMod val="40000"/>
                        <a:lumOff val="60000"/>
                      </a:schemeClr>
                    </a:solidFill>
                  </a:tcPr>
                </a:tc>
                <a:tc>
                  <a:txBody>
                    <a:bodyPr/>
                    <a:lstStyle/>
                    <a:p>
                      <a:pPr algn="ctr">
                        <a:spcAft>
                          <a:spcPts val="0"/>
                        </a:spcAft>
                      </a:pPr>
                      <a:r>
                        <a:rPr lang="en-ZA" sz="1000" b="1" dirty="0" smtClean="0">
                          <a:effectLst/>
                        </a:rPr>
                        <a:t>90%</a:t>
                      </a:r>
                      <a:endParaRPr lang="en-ZA" sz="1000" b="1" dirty="0">
                        <a:effectLst/>
                        <a:latin typeface="Times New Roman"/>
                        <a:ea typeface="Times New Roman"/>
                      </a:endParaRPr>
                    </a:p>
                  </a:txBody>
                  <a:tcPr marL="68580" marR="68580" marT="0" marB="0" anchor="b">
                    <a:solidFill>
                      <a:schemeClr val="accent2">
                        <a:lumMod val="40000"/>
                        <a:lumOff val="60000"/>
                      </a:schemeClr>
                    </a:solidFill>
                  </a:tcPr>
                </a:tc>
                <a:tc>
                  <a:txBody>
                    <a:bodyPr/>
                    <a:lstStyle/>
                    <a:p>
                      <a:pPr algn="r" fontAlgn="b"/>
                      <a:r>
                        <a:rPr lang="en-ZA" sz="1000" u="none" strike="noStrike" dirty="0">
                          <a:effectLst/>
                        </a:rPr>
                        <a:t>29028</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u="none" strike="noStrike" dirty="0">
                          <a:effectLst/>
                        </a:rPr>
                        <a:t>26551</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b="1" u="none" strike="noStrike" dirty="0">
                          <a:effectLst/>
                        </a:rPr>
                        <a:t>91%</a:t>
                      </a:r>
                      <a:endParaRPr lang="en-ZA" sz="1000" b="1" i="0" u="none" strike="noStrike" dirty="0">
                        <a:solidFill>
                          <a:srgbClr val="000000"/>
                        </a:solidFill>
                        <a:effectLst/>
                        <a:latin typeface="+mn-lt"/>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xmlns="" val="10004"/>
                  </a:ext>
                </a:extLst>
              </a:tr>
              <a:tr h="441922">
                <a:tc>
                  <a:txBody>
                    <a:bodyPr/>
                    <a:lstStyle/>
                    <a:p>
                      <a:pPr>
                        <a:spcAft>
                          <a:spcPts val="0"/>
                        </a:spcAft>
                      </a:pPr>
                      <a:r>
                        <a:rPr lang="en-ZA" sz="1000" dirty="0">
                          <a:effectLst/>
                        </a:rPr>
                        <a:t>Limpopo</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a:effectLst/>
                        </a:rPr>
                        <a:t>11 849</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a:effectLst/>
                        </a:rPr>
                        <a:t>7 019</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a:effectLst/>
                        </a:rPr>
                        <a:t>59%</a:t>
                      </a:r>
                      <a:endParaRPr lang="en-ZA" sz="1000" dirty="0">
                        <a:effectLst/>
                        <a:latin typeface="Times New Roman"/>
                        <a:ea typeface="Times New Roman"/>
                      </a:endParaRPr>
                    </a:p>
                  </a:txBody>
                  <a:tcPr marL="68580" marR="68580" marT="0" marB="0" anchor="b"/>
                </a:tc>
                <a:tc>
                  <a:txBody>
                    <a:bodyPr/>
                    <a:lstStyle/>
                    <a:p>
                      <a:pPr marL="0" algn="ctr" defTabSz="914400" rtl="0" eaLnBrk="1" latinLnBrk="0" hangingPunct="1">
                        <a:spcAft>
                          <a:spcPts val="0"/>
                        </a:spcAft>
                      </a:pPr>
                      <a:r>
                        <a:rPr lang="en-ZA" sz="1000" kern="1200" dirty="0" smtClean="0">
                          <a:effectLst/>
                        </a:rPr>
                        <a:t>13 377</a:t>
                      </a:r>
                      <a:endParaRPr lang="en-ZA" sz="1000" kern="1200" dirty="0">
                        <a:solidFill>
                          <a:schemeClr val="dk1"/>
                        </a:solidFill>
                        <a:effectLst/>
                        <a:latin typeface="+mn-lt"/>
                        <a:ea typeface="+mn-ea"/>
                        <a:cs typeface="+mn-cs"/>
                      </a:endParaRPr>
                    </a:p>
                  </a:txBody>
                  <a:tcPr marL="68580" marR="68580" marT="0" marB="0" anchor="b">
                    <a:solidFill>
                      <a:schemeClr val="tx2">
                        <a:lumMod val="40000"/>
                        <a:lumOff val="60000"/>
                      </a:schemeClr>
                    </a:solidFill>
                  </a:tcPr>
                </a:tc>
                <a:tc>
                  <a:txBody>
                    <a:bodyPr/>
                    <a:lstStyle/>
                    <a:p>
                      <a:pPr marL="0" algn="ctr" defTabSz="914400" rtl="0" eaLnBrk="1" latinLnBrk="0" hangingPunct="1">
                        <a:spcAft>
                          <a:spcPts val="0"/>
                        </a:spcAft>
                      </a:pPr>
                      <a:r>
                        <a:rPr lang="en-ZA" sz="1000" kern="1200" dirty="0" smtClean="0">
                          <a:effectLst/>
                        </a:rPr>
                        <a:t>8 996</a:t>
                      </a:r>
                      <a:endParaRPr lang="en-ZA" sz="1000" kern="1200" dirty="0">
                        <a:solidFill>
                          <a:schemeClr val="dk1"/>
                        </a:solidFill>
                        <a:effectLst/>
                        <a:latin typeface="+mn-lt"/>
                        <a:ea typeface="+mn-ea"/>
                        <a:cs typeface="+mn-cs"/>
                      </a:endParaRPr>
                    </a:p>
                  </a:txBody>
                  <a:tcPr marL="68580" marR="68580" marT="0" marB="0" anchor="b">
                    <a:solidFill>
                      <a:schemeClr val="tx2">
                        <a:lumMod val="40000"/>
                        <a:lumOff val="60000"/>
                      </a:schemeClr>
                    </a:solidFill>
                  </a:tcPr>
                </a:tc>
                <a:tc>
                  <a:txBody>
                    <a:bodyPr/>
                    <a:lstStyle/>
                    <a:p>
                      <a:pPr marL="0" algn="ctr" defTabSz="914400" rtl="0" eaLnBrk="1" latinLnBrk="0" hangingPunct="1">
                        <a:spcAft>
                          <a:spcPts val="0"/>
                        </a:spcAft>
                      </a:pPr>
                      <a:r>
                        <a:rPr lang="en-ZA" sz="1000" kern="1200" dirty="0" smtClean="0">
                          <a:effectLst/>
                        </a:rPr>
                        <a:t>67%</a:t>
                      </a:r>
                      <a:endParaRPr lang="en-ZA" sz="1000" kern="1200" dirty="0">
                        <a:solidFill>
                          <a:schemeClr val="dk1"/>
                        </a:solidFill>
                        <a:effectLst/>
                        <a:latin typeface="+mn-lt"/>
                        <a:ea typeface="+mn-ea"/>
                        <a:cs typeface="+mn-cs"/>
                      </a:endParaRPr>
                    </a:p>
                  </a:txBody>
                  <a:tcPr marL="68580" marR="68580" marT="0" marB="0" anchor="b">
                    <a:solidFill>
                      <a:schemeClr val="tx2">
                        <a:lumMod val="40000"/>
                        <a:lumOff val="60000"/>
                      </a:schemeClr>
                    </a:solidFill>
                  </a:tcPr>
                </a:tc>
                <a:tc>
                  <a:txBody>
                    <a:bodyPr/>
                    <a:lstStyle/>
                    <a:p>
                      <a:pPr algn="ctr">
                        <a:spcAft>
                          <a:spcPts val="0"/>
                        </a:spcAft>
                      </a:pPr>
                      <a:r>
                        <a:rPr lang="en-ZA" sz="1000" dirty="0" smtClean="0">
                          <a:effectLst/>
                        </a:rPr>
                        <a:t>19822</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14510</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73%</a:t>
                      </a:r>
                      <a:endParaRPr lang="en-ZA" sz="1000" dirty="0">
                        <a:effectLst/>
                        <a:latin typeface="Times New Roman"/>
                        <a:ea typeface="Times New Roman"/>
                      </a:endParaRPr>
                    </a:p>
                  </a:txBody>
                  <a:tcPr marL="68580" marR="68580" marT="0" marB="0" anchor="b"/>
                </a:tc>
                <a:tc>
                  <a:txBody>
                    <a:bodyPr/>
                    <a:lstStyle/>
                    <a:p>
                      <a:pPr algn="r" fontAlgn="b"/>
                      <a:r>
                        <a:rPr lang="en-ZA" sz="1000" u="none" strike="noStrike" dirty="0">
                          <a:effectLst/>
                        </a:rPr>
                        <a:t>14281</a:t>
                      </a:r>
                      <a:endParaRPr lang="en-ZA" sz="1000" b="0" i="0" u="none" strike="noStrike" dirty="0">
                        <a:solidFill>
                          <a:srgbClr val="000000"/>
                        </a:solidFill>
                        <a:effectLst/>
                        <a:latin typeface="+mn-lt"/>
                      </a:endParaRPr>
                    </a:p>
                  </a:txBody>
                  <a:tcPr marL="9525" marR="9525" marT="9525" marB="0" anchor="b">
                    <a:solidFill>
                      <a:schemeClr val="tx2">
                        <a:lumMod val="40000"/>
                        <a:lumOff val="60000"/>
                      </a:schemeClr>
                    </a:solidFill>
                  </a:tcPr>
                </a:tc>
                <a:tc>
                  <a:txBody>
                    <a:bodyPr/>
                    <a:lstStyle/>
                    <a:p>
                      <a:pPr algn="r" fontAlgn="b"/>
                      <a:r>
                        <a:rPr lang="en-ZA" sz="1000" u="none" strike="noStrike" dirty="0">
                          <a:effectLst/>
                        </a:rPr>
                        <a:t>11093</a:t>
                      </a:r>
                      <a:endParaRPr lang="en-ZA" sz="1000" b="0" i="0" u="none" strike="noStrike" dirty="0">
                        <a:solidFill>
                          <a:srgbClr val="000000"/>
                        </a:solidFill>
                        <a:effectLst/>
                        <a:latin typeface="+mn-lt"/>
                      </a:endParaRPr>
                    </a:p>
                  </a:txBody>
                  <a:tcPr marL="9525" marR="9525" marT="9525" marB="0" anchor="b">
                    <a:solidFill>
                      <a:schemeClr val="tx2">
                        <a:lumMod val="40000"/>
                        <a:lumOff val="60000"/>
                      </a:schemeClr>
                    </a:solidFill>
                  </a:tcPr>
                </a:tc>
                <a:tc>
                  <a:txBody>
                    <a:bodyPr/>
                    <a:lstStyle/>
                    <a:p>
                      <a:pPr algn="r" fontAlgn="b"/>
                      <a:r>
                        <a:rPr lang="en-ZA" sz="1000" u="none" strike="noStrike" dirty="0">
                          <a:effectLst/>
                        </a:rPr>
                        <a:t>78%</a:t>
                      </a:r>
                      <a:endParaRPr lang="en-ZA" sz="1000" b="0" i="0" u="none" strike="noStrike" dirty="0">
                        <a:solidFill>
                          <a:srgbClr val="000000"/>
                        </a:solidFill>
                        <a:effectLst/>
                        <a:latin typeface="+mn-lt"/>
                      </a:endParaRPr>
                    </a:p>
                  </a:txBody>
                  <a:tcPr marL="9525" marR="9525" marT="9525" marB="0" anchor="b">
                    <a:solidFill>
                      <a:schemeClr val="tx2">
                        <a:lumMod val="40000"/>
                        <a:lumOff val="60000"/>
                      </a:schemeClr>
                    </a:solidFill>
                  </a:tcPr>
                </a:tc>
                <a:extLst>
                  <a:ext uri="{0D108BD9-81ED-4DB2-BD59-A6C34878D82A}">
                    <a16:rowId xmlns:a16="http://schemas.microsoft.com/office/drawing/2014/main" xmlns="" val="10005"/>
                  </a:ext>
                </a:extLst>
              </a:tr>
              <a:tr h="441922">
                <a:tc>
                  <a:txBody>
                    <a:bodyPr/>
                    <a:lstStyle/>
                    <a:p>
                      <a:pPr>
                        <a:spcAft>
                          <a:spcPts val="0"/>
                        </a:spcAft>
                      </a:pPr>
                      <a:r>
                        <a:rPr lang="en-ZA" sz="1000" dirty="0">
                          <a:effectLst/>
                        </a:rPr>
                        <a:t>Mpumalanga</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a:effectLst/>
                        </a:rPr>
                        <a:t>10 764</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a:effectLst/>
                        </a:rPr>
                        <a:t>8 495</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a:effectLst/>
                        </a:rPr>
                        <a:t>79%</a:t>
                      </a:r>
                      <a:endParaRPr lang="en-ZA" sz="1000" dirty="0">
                        <a:effectLst/>
                        <a:latin typeface="Times New Roman"/>
                        <a:ea typeface="Times New Roman"/>
                      </a:endParaRPr>
                    </a:p>
                  </a:txBody>
                  <a:tcPr marL="68580" marR="68580" marT="0" marB="0" anchor="b"/>
                </a:tc>
                <a:tc>
                  <a:txBody>
                    <a:bodyPr/>
                    <a:lstStyle/>
                    <a:p>
                      <a:pPr marL="0" algn="ctr" defTabSz="914400" rtl="0" eaLnBrk="1" latinLnBrk="0" hangingPunct="1">
                        <a:spcAft>
                          <a:spcPts val="0"/>
                        </a:spcAft>
                      </a:pPr>
                      <a:r>
                        <a:rPr lang="en-ZA" sz="1000" kern="1200" dirty="0" smtClean="0">
                          <a:effectLst/>
                        </a:rPr>
                        <a:t>13 374</a:t>
                      </a:r>
                      <a:endParaRPr lang="en-ZA" sz="1000" kern="1200" dirty="0">
                        <a:solidFill>
                          <a:schemeClr val="dk1"/>
                        </a:solidFill>
                        <a:effectLst/>
                        <a:latin typeface="+mn-lt"/>
                        <a:ea typeface="+mn-ea"/>
                        <a:cs typeface="+mn-cs"/>
                      </a:endParaRPr>
                    </a:p>
                  </a:txBody>
                  <a:tcPr marL="68580" marR="68580" marT="0" marB="0" anchor="b">
                    <a:solidFill>
                      <a:schemeClr val="tx2">
                        <a:lumMod val="40000"/>
                        <a:lumOff val="60000"/>
                      </a:schemeClr>
                    </a:solidFill>
                  </a:tcPr>
                </a:tc>
                <a:tc>
                  <a:txBody>
                    <a:bodyPr/>
                    <a:lstStyle/>
                    <a:p>
                      <a:pPr marL="0" algn="ctr" defTabSz="914400" rtl="0" eaLnBrk="1" latinLnBrk="0" hangingPunct="1">
                        <a:spcAft>
                          <a:spcPts val="0"/>
                        </a:spcAft>
                      </a:pPr>
                      <a:r>
                        <a:rPr lang="en-ZA" sz="1000" kern="1200" dirty="0" smtClean="0">
                          <a:effectLst/>
                        </a:rPr>
                        <a:t>9 554</a:t>
                      </a:r>
                      <a:endParaRPr lang="en-ZA" sz="1000" kern="1200" dirty="0">
                        <a:solidFill>
                          <a:schemeClr val="dk1"/>
                        </a:solidFill>
                        <a:effectLst/>
                        <a:latin typeface="+mn-lt"/>
                        <a:ea typeface="+mn-ea"/>
                        <a:cs typeface="+mn-cs"/>
                      </a:endParaRPr>
                    </a:p>
                  </a:txBody>
                  <a:tcPr marL="68580" marR="68580" marT="0" marB="0" anchor="b">
                    <a:solidFill>
                      <a:schemeClr val="tx2">
                        <a:lumMod val="40000"/>
                        <a:lumOff val="60000"/>
                      </a:schemeClr>
                    </a:solidFill>
                  </a:tcPr>
                </a:tc>
                <a:tc>
                  <a:txBody>
                    <a:bodyPr/>
                    <a:lstStyle/>
                    <a:p>
                      <a:pPr marL="0" algn="ctr" defTabSz="914400" rtl="0" eaLnBrk="1" latinLnBrk="0" hangingPunct="1">
                        <a:spcAft>
                          <a:spcPts val="0"/>
                        </a:spcAft>
                      </a:pPr>
                      <a:r>
                        <a:rPr lang="en-ZA" sz="1000" kern="1200" dirty="0" smtClean="0">
                          <a:effectLst/>
                        </a:rPr>
                        <a:t>71%</a:t>
                      </a:r>
                      <a:endParaRPr lang="en-ZA" sz="1000" kern="1200" dirty="0">
                        <a:solidFill>
                          <a:schemeClr val="dk1"/>
                        </a:solidFill>
                        <a:effectLst/>
                        <a:latin typeface="+mn-lt"/>
                        <a:ea typeface="+mn-ea"/>
                        <a:cs typeface="+mn-cs"/>
                      </a:endParaRPr>
                    </a:p>
                  </a:txBody>
                  <a:tcPr marL="68580" marR="68580" marT="0" marB="0" anchor="b">
                    <a:solidFill>
                      <a:schemeClr val="tx2">
                        <a:lumMod val="40000"/>
                        <a:lumOff val="60000"/>
                      </a:schemeClr>
                    </a:solidFill>
                  </a:tcPr>
                </a:tc>
                <a:tc>
                  <a:txBody>
                    <a:bodyPr/>
                    <a:lstStyle/>
                    <a:p>
                      <a:pPr algn="ctr">
                        <a:spcAft>
                          <a:spcPts val="0"/>
                        </a:spcAft>
                      </a:pPr>
                      <a:r>
                        <a:rPr lang="en-ZA" sz="1000" dirty="0" smtClean="0">
                          <a:effectLst/>
                        </a:rPr>
                        <a:t>15812</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12857</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81%</a:t>
                      </a:r>
                      <a:endParaRPr lang="en-ZA" sz="1000" dirty="0">
                        <a:effectLst/>
                        <a:latin typeface="Times New Roman"/>
                        <a:ea typeface="Times New Roman"/>
                      </a:endParaRPr>
                    </a:p>
                  </a:txBody>
                  <a:tcPr marL="68580" marR="68580" marT="0" marB="0" anchor="b"/>
                </a:tc>
                <a:tc>
                  <a:txBody>
                    <a:bodyPr/>
                    <a:lstStyle/>
                    <a:p>
                      <a:pPr algn="r" fontAlgn="b"/>
                      <a:r>
                        <a:rPr lang="en-ZA" sz="1000" u="none" strike="noStrike" dirty="0">
                          <a:effectLst/>
                        </a:rPr>
                        <a:t>14584</a:t>
                      </a:r>
                      <a:endParaRPr lang="en-ZA" sz="1000" b="0" i="0" u="none" strike="noStrike" dirty="0">
                        <a:solidFill>
                          <a:srgbClr val="000000"/>
                        </a:solidFill>
                        <a:effectLst/>
                        <a:latin typeface="+mn-lt"/>
                      </a:endParaRPr>
                    </a:p>
                  </a:txBody>
                  <a:tcPr marL="9525" marR="9525" marT="9525" marB="0" anchor="b">
                    <a:solidFill>
                      <a:schemeClr val="tx2">
                        <a:lumMod val="40000"/>
                        <a:lumOff val="60000"/>
                      </a:schemeClr>
                    </a:solidFill>
                  </a:tcPr>
                </a:tc>
                <a:tc>
                  <a:txBody>
                    <a:bodyPr/>
                    <a:lstStyle/>
                    <a:p>
                      <a:pPr algn="r" fontAlgn="b"/>
                      <a:r>
                        <a:rPr lang="en-ZA" sz="1000" u="none" strike="noStrike" dirty="0">
                          <a:effectLst/>
                        </a:rPr>
                        <a:t>12622</a:t>
                      </a:r>
                      <a:endParaRPr lang="en-ZA" sz="1000" b="0" i="0" u="none" strike="noStrike" dirty="0">
                        <a:solidFill>
                          <a:srgbClr val="000000"/>
                        </a:solidFill>
                        <a:effectLst/>
                        <a:latin typeface="+mn-lt"/>
                      </a:endParaRPr>
                    </a:p>
                  </a:txBody>
                  <a:tcPr marL="9525" marR="9525" marT="9525" marB="0" anchor="b">
                    <a:solidFill>
                      <a:schemeClr val="tx2">
                        <a:lumMod val="40000"/>
                        <a:lumOff val="60000"/>
                      </a:schemeClr>
                    </a:solidFill>
                  </a:tcPr>
                </a:tc>
                <a:tc>
                  <a:txBody>
                    <a:bodyPr/>
                    <a:lstStyle/>
                    <a:p>
                      <a:pPr algn="r" fontAlgn="b"/>
                      <a:r>
                        <a:rPr lang="en-ZA" sz="1000" u="none" strike="noStrike" dirty="0">
                          <a:effectLst/>
                        </a:rPr>
                        <a:t>87%</a:t>
                      </a:r>
                      <a:endParaRPr lang="en-ZA" sz="1000" b="0" i="0" u="none" strike="noStrike" dirty="0">
                        <a:solidFill>
                          <a:srgbClr val="000000"/>
                        </a:solidFill>
                        <a:effectLst/>
                        <a:latin typeface="+mn-lt"/>
                      </a:endParaRPr>
                    </a:p>
                  </a:txBody>
                  <a:tcPr marL="9525" marR="9525" marT="9525" marB="0" anchor="b">
                    <a:solidFill>
                      <a:schemeClr val="tx2">
                        <a:lumMod val="40000"/>
                        <a:lumOff val="60000"/>
                      </a:schemeClr>
                    </a:solidFill>
                  </a:tcPr>
                </a:tc>
                <a:extLst>
                  <a:ext uri="{0D108BD9-81ED-4DB2-BD59-A6C34878D82A}">
                    <a16:rowId xmlns:a16="http://schemas.microsoft.com/office/drawing/2014/main" xmlns="" val="10006"/>
                  </a:ext>
                </a:extLst>
              </a:tr>
              <a:tr h="441922">
                <a:tc>
                  <a:txBody>
                    <a:bodyPr/>
                    <a:lstStyle/>
                    <a:p>
                      <a:pPr>
                        <a:spcAft>
                          <a:spcPts val="0"/>
                        </a:spcAft>
                      </a:pPr>
                      <a:r>
                        <a:rPr lang="en-ZA" sz="1000" dirty="0">
                          <a:effectLst/>
                        </a:rPr>
                        <a:t>North West</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a:effectLst/>
                        </a:rPr>
                        <a:t>6 265</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a:effectLst/>
                        </a:rPr>
                        <a:t>5 175</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a:effectLst/>
                        </a:rPr>
                        <a:t>83%</a:t>
                      </a:r>
                      <a:endParaRPr lang="en-ZA" sz="1000" dirty="0">
                        <a:effectLst/>
                        <a:latin typeface="Times New Roman"/>
                        <a:ea typeface="Times New Roman"/>
                      </a:endParaRPr>
                    </a:p>
                  </a:txBody>
                  <a:tcPr marL="68580" marR="68580" marT="0" marB="0" anchor="b"/>
                </a:tc>
                <a:tc>
                  <a:txBody>
                    <a:bodyPr/>
                    <a:lstStyle/>
                    <a:p>
                      <a:pPr marL="0" algn="ctr" defTabSz="914400" rtl="0" eaLnBrk="1" latinLnBrk="0" hangingPunct="1">
                        <a:spcAft>
                          <a:spcPts val="0"/>
                        </a:spcAft>
                      </a:pPr>
                      <a:r>
                        <a:rPr lang="en-ZA" sz="1000" kern="1200" dirty="0" smtClean="0">
                          <a:effectLst/>
                        </a:rPr>
                        <a:t>7 267</a:t>
                      </a:r>
                      <a:endParaRPr lang="en-ZA" sz="1000" kern="1200" dirty="0">
                        <a:solidFill>
                          <a:schemeClr val="dk1"/>
                        </a:solidFill>
                        <a:effectLst/>
                        <a:latin typeface="+mn-lt"/>
                        <a:ea typeface="+mn-ea"/>
                        <a:cs typeface="+mn-cs"/>
                      </a:endParaRPr>
                    </a:p>
                  </a:txBody>
                  <a:tcPr marL="68580" marR="68580" marT="0" marB="0" anchor="b">
                    <a:solidFill>
                      <a:schemeClr val="tx2">
                        <a:lumMod val="40000"/>
                        <a:lumOff val="60000"/>
                      </a:schemeClr>
                    </a:solidFill>
                  </a:tcPr>
                </a:tc>
                <a:tc>
                  <a:txBody>
                    <a:bodyPr/>
                    <a:lstStyle/>
                    <a:p>
                      <a:pPr marL="0" algn="ctr" defTabSz="914400" rtl="0" eaLnBrk="1" latinLnBrk="0" hangingPunct="1">
                        <a:spcAft>
                          <a:spcPts val="0"/>
                        </a:spcAft>
                      </a:pPr>
                      <a:r>
                        <a:rPr lang="en-ZA" sz="1000" kern="1200" dirty="0" smtClean="0">
                          <a:effectLst/>
                        </a:rPr>
                        <a:t>5 483</a:t>
                      </a:r>
                      <a:endParaRPr lang="en-ZA" sz="1000" kern="1200" dirty="0">
                        <a:solidFill>
                          <a:schemeClr val="dk1"/>
                        </a:solidFill>
                        <a:effectLst/>
                        <a:latin typeface="+mn-lt"/>
                        <a:ea typeface="+mn-ea"/>
                        <a:cs typeface="+mn-cs"/>
                      </a:endParaRPr>
                    </a:p>
                  </a:txBody>
                  <a:tcPr marL="68580" marR="68580" marT="0" marB="0" anchor="b">
                    <a:solidFill>
                      <a:schemeClr val="tx2">
                        <a:lumMod val="40000"/>
                        <a:lumOff val="60000"/>
                      </a:schemeClr>
                    </a:solidFill>
                  </a:tcPr>
                </a:tc>
                <a:tc>
                  <a:txBody>
                    <a:bodyPr/>
                    <a:lstStyle/>
                    <a:p>
                      <a:pPr marL="0" algn="ctr" defTabSz="914400" rtl="0" eaLnBrk="1" latinLnBrk="0" hangingPunct="1">
                        <a:spcAft>
                          <a:spcPts val="0"/>
                        </a:spcAft>
                      </a:pPr>
                      <a:r>
                        <a:rPr lang="en-ZA" sz="1000" kern="1200" dirty="0" smtClean="0">
                          <a:effectLst/>
                        </a:rPr>
                        <a:t>75%</a:t>
                      </a:r>
                      <a:endParaRPr lang="en-ZA" sz="1000" kern="1200" dirty="0">
                        <a:solidFill>
                          <a:schemeClr val="dk1"/>
                        </a:solidFill>
                        <a:effectLst/>
                        <a:latin typeface="+mn-lt"/>
                        <a:ea typeface="+mn-ea"/>
                        <a:cs typeface="+mn-cs"/>
                      </a:endParaRPr>
                    </a:p>
                  </a:txBody>
                  <a:tcPr marL="68580" marR="68580" marT="0" marB="0" anchor="b">
                    <a:solidFill>
                      <a:schemeClr val="tx2">
                        <a:lumMod val="40000"/>
                        <a:lumOff val="60000"/>
                      </a:schemeClr>
                    </a:solidFill>
                  </a:tcPr>
                </a:tc>
                <a:tc>
                  <a:txBody>
                    <a:bodyPr/>
                    <a:lstStyle/>
                    <a:p>
                      <a:pPr algn="ctr">
                        <a:spcAft>
                          <a:spcPts val="0"/>
                        </a:spcAft>
                      </a:pPr>
                      <a:r>
                        <a:rPr lang="en-ZA" sz="1000" dirty="0" smtClean="0">
                          <a:effectLst/>
                        </a:rPr>
                        <a:t>7540</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5336</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71%</a:t>
                      </a:r>
                      <a:endParaRPr lang="en-ZA" sz="1000" dirty="0">
                        <a:effectLst/>
                        <a:latin typeface="Times New Roman"/>
                        <a:ea typeface="Times New Roman"/>
                      </a:endParaRPr>
                    </a:p>
                  </a:txBody>
                  <a:tcPr marL="68580" marR="68580" marT="0" marB="0" anchor="b"/>
                </a:tc>
                <a:tc>
                  <a:txBody>
                    <a:bodyPr/>
                    <a:lstStyle/>
                    <a:p>
                      <a:pPr algn="r" fontAlgn="b"/>
                      <a:r>
                        <a:rPr lang="en-ZA" sz="1000" u="none" strike="noStrike" dirty="0">
                          <a:effectLst/>
                        </a:rPr>
                        <a:t>9163</a:t>
                      </a:r>
                      <a:endParaRPr lang="en-ZA" sz="1000" b="0" i="0" u="none" strike="noStrike" dirty="0">
                        <a:solidFill>
                          <a:srgbClr val="000000"/>
                        </a:solidFill>
                        <a:effectLst/>
                        <a:latin typeface="+mn-lt"/>
                      </a:endParaRPr>
                    </a:p>
                  </a:txBody>
                  <a:tcPr marL="9525" marR="9525" marT="9525" marB="0" anchor="b">
                    <a:solidFill>
                      <a:schemeClr val="tx2">
                        <a:lumMod val="40000"/>
                        <a:lumOff val="60000"/>
                      </a:schemeClr>
                    </a:solidFill>
                  </a:tcPr>
                </a:tc>
                <a:tc>
                  <a:txBody>
                    <a:bodyPr/>
                    <a:lstStyle/>
                    <a:p>
                      <a:pPr algn="r" fontAlgn="b"/>
                      <a:r>
                        <a:rPr lang="en-ZA" sz="1000" u="none" strike="noStrike" dirty="0">
                          <a:effectLst/>
                        </a:rPr>
                        <a:t>7957</a:t>
                      </a:r>
                      <a:endParaRPr lang="en-ZA" sz="1000" b="0" i="0" u="none" strike="noStrike" dirty="0">
                        <a:solidFill>
                          <a:srgbClr val="000000"/>
                        </a:solidFill>
                        <a:effectLst/>
                        <a:latin typeface="+mn-lt"/>
                      </a:endParaRPr>
                    </a:p>
                  </a:txBody>
                  <a:tcPr marL="9525" marR="9525" marT="9525" marB="0" anchor="b">
                    <a:solidFill>
                      <a:schemeClr val="tx2">
                        <a:lumMod val="40000"/>
                        <a:lumOff val="60000"/>
                      </a:schemeClr>
                    </a:solidFill>
                  </a:tcPr>
                </a:tc>
                <a:tc>
                  <a:txBody>
                    <a:bodyPr/>
                    <a:lstStyle/>
                    <a:p>
                      <a:pPr algn="r" fontAlgn="b"/>
                      <a:r>
                        <a:rPr lang="en-ZA" sz="1000" u="none" strike="noStrike" dirty="0">
                          <a:effectLst/>
                        </a:rPr>
                        <a:t>87%</a:t>
                      </a:r>
                      <a:endParaRPr lang="en-ZA" sz="1000" b="0" i="0" u="none" strike="noStrike" dirty="0">
                        <a:solidFill>
                          <a:srgbClr val="000000"/>
                        </a:solidFill>
                        <a:effectLst/>
                        <a:latin typeface="+mn-lt"/>
                      </a:endParaRPr>
                    </a:p>
                  </a:txBody>
                  <a:tcPr marL="9525" marR="9525" marT="9525" marB="0" anchor="b">
                    <a:solidFill>
                      <a:schemeClr val="tx2">
                        <a:lumMod val="40000"/>
                        <a:lumOff val="60000"/>
                      </a:schemeClr>
                    </a:solidFill>
                  </a:tcPr>
                </a:tc>
                <a:extLst>
                  <a:ext uri="{0D108BD9-81ED-4DB2-BD59-A6C34878D82A}">
                    <a16:rowId xmlns:a16="http://schemas.microsoft.com/office/drawing/2014/main" xmlns="" val="10007"/>
                  </a:ext>
                </a:extLst>
              </a:tr>
              <a:tr h="441922">
                <a:tc>
                  <a:txBody>
                    <a:bodyPr/>
                    <a:lstStyle/>
                    <a:p>
                      <a:pPr>
                        <a:spcAft>
                          <a:spcPts val="0"/>
                        </a:spcAft>
                      </a:pPr>
                      <a:r>
                        <a:rPr lang="en-ZA" sz="1000" dirty="0">
                          <a:effectLst/>
                        </a:rPr>
                        <a:t>Northern Cape</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a:effectLst/>
                        </a:rPr>
                        <a:t>6 149</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a:effectLst/>
                        </a:rPr>
                        <a:t>5 631</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a:effectLst/>
                        </a:rPr>
                        <a:t>92%</a:t>
                      </a:r>
                      <a:endParaRPr lang="en-ZA" sz="1000" dirty="0">
                        <a:effectLst/>
                        <a:latin typeface="Times New Roman"/>
                        <a:ea typeface="Times New Roman"/>
                      </a:endParaRPr>
                    </a:p>
                  </a:txBody>
                  <a:tcPr marL="68580" marR="68580" marT="0" marB="0" anchor="b"/>
                </a:tc>
                <a:tc>
                  <a:txBody>
                    <a:bodyPr/>
                    <a:lstStyle/>
                    <a:p>
                      <a:pPr marL="0" algn="ctr" defTabSz="914400" rtl="0" eaLnBrk="1" latinLnBrk="0" hangingPunct="1">
                        <a:spcAft>
                          <a:spcPts val="0"/>
                        </a:spcAft>
                      </a:pPr>
                      <a:r>
                        <a:rPr lang="en-ZA" sz="1000" kern="1200" dirty="0" smtClean="0">
                          <a:effectLst/>
                        </a:rPr>
                        <a:t>4 533</a:t>
                      </a:r>
                      <a:endParaRPr lang="en-ZA" sz="1000" kern="1200" dirty="0">
                        <a:solidFill>
                          <a:schemeClr val="dk1"/>
                        </a:solidFill>
                        <a:effectLst/>
                        <a:latin typeface="+mn-lt"/>
                        <a:ea typeface="+mn-ea"/>
                        <a:cs typeface="+mn-cs"/>
                      </a:endParaRPr>
                    </a:p>
                  </a:txBody>
                  <a:tcPr marL="68580" marR="68580" marT="0" marB="0" anchor="b">
                    <a:solidFill>
                      <a:schemeClr val="tx2">
                        <a:lumMod val="40000"/>
                        <a:lumOff val="60000"/>
                      </a:schemeClr>
                    </a:solidFill>
                  </a:tcPr>
                </a:tc>
                <a:tc>
                  <a:txBody>
                    <a:bodyPr/>
                    <a:lstStyle/>
                    <a:p>
                      <a:pPr marL="0" algn="ctr" defTabSz="914400" rtl="0" eaLnBrk="1" latinLnBrk="0" hangingPunct="1">
                        <a:spcAft>
                          <a:spcPts val="0"/>
                        </a:spcAft>
                      </a:pPr>
                      <a:r>
                        <a:rPr lang="en-ZA" sz="1000" kern="1200" dirty="0" smtClean="0">
                          <a:effectLst/>
                        </a:rPr>
                        <a:t>4 239</a:t>
                      </a:r>
                      <a:endParaRPr lang="en-ZA" sz="1000" kern="1200" dirty="0">
                        <a:solidFill>
                          <a:schemeClr val="dk1"/>
                        </a:solidFill>
                        <a:effectLst/>
                        <a:latin typeface="+mn-lt"/>
                        <a:ea typeface="+mn-ea"/>
                        <a:cs typeface="+mn-cs"/>
                      </a:endParaRPr>
                    </a:p>
                  </a:txBody>
                  <a:tcPr marL="68580" marR="68580" marT="0" marB="0" anchor="b">
                    <a:solidFill>
                      <a:schemeClr val="tx2">
                        <a:lumMod val="40000"/>
                        <a:lumOff val="60000"/>
                      </a:schemeClr>
                    </a:solidFill>
                  </a:tcPr>
                </a:tc>
                <a:tc>
                  <a:txBody>
                    <a:bodyPr/>
                    <a:lstStyle/>
                    <a:p>
                      <a:pPr marL="0" algn="ctr" defTabSz="914400" rtl="0" eaLnBrk="1" latinLnBrk="0" hangingPunct="1">
                        <a:spcAft>
                          <a:spcPts val="0"/>
                        </a:spcAft>
                      </a:pPr>
                      <a:r>
                        <a:rPr lang="en-ZA" sz="1000" kern="1200" dirty="0" smtClean="0">
                          <a:effectLst/>
                        </a:rPr>
                        <a:t>94%</a:t>
                      </a:r>
                      <a:endParaRPr lang="en-ZA" sz="1000" kern="1200" dirty="0">
                        <a:solidFill>
                          <a:schemeClr val="dk1"/>
                        </a:solidFill>
                        <a:effectLst/>
                        <a:latin typeface="+mn-lt"/>
                        <a:ea typeface="+mn-ea"/>
                        <a:cs typeface="+mn-cs"/>
                      </a:endParaRPr>
                    </a:p>
                  </a:txBody>
                  <a:tcPr marL="68580" marR="68580" marT="0" marB="0" anchor="b">
                    <a:solidFill>
                      <a:schemeClr val="tx2">
                        <a:lumMod val="40000"/>
                        <a:lumOff val="60000"/>
                      </a:schemeClr>
                    </a:solidFill>
                  </a:tcPr>
                </a:tc>
                <a:tc>
                  <a:txBody>
                    <a:bodyPr/>
                    <a:lstStyle/>
                    <a:p>
                      <a:pPr algn="ctr">
                        <a:spcAft>
                          <a:spcPts val="0"/>
                        </a:spcAft>
                      </a:pPr>
                      <a:r>
                        <a:rPr lang="en-ZA" sz="1000" dirty="0" smtClean="0">
                          <a:effectLst/>
                        </a:rPr>
                        <a:t>4915</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4643</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94%</a:t>
                      </a:r>
                      <a:endParaRPr lang="en-ZA" sz="1000" dirty="0">
                        <a:effectLst/>
                        <a:latin typeface="Times New Roman"/>
                        <a:ea typeface="Times New Roman"/>
                      </a:endParaRPr>
                    </a:p>
                  </a:txBody>
                  <a:tcPr marL="68580" marR="68580" marT="0" marB="0" anchor="b"/>
                </a:tc>
                <a:tc>
                  <a:txBody>
                    <a:bodyPr/>
                    <a:lstStyle/>
                    <a:p>
                      <a:pPr algn="r" fontAlgn="b"/>
                      <a:r>
                        <a:rPr lang="en-ZA" sz="1000" u="none" strike="noStrike">
                          <a:effectLst/>
                        </a:rPr>
                        <a:t>4720</a:t>
                      </a:r>
                      <a:endParaRPr lang="en-ZA" sz="1000" b="0" i="0" u="none" strike="noStrike">
                        <a:solidFill>
                          <a:srgbClr val="000000"/>
                        </a:solidFill>
                        <a:effectLst/>
                        <a:latin typeface="+mn-lt"/>
                      </a:endParaRPr>
                    </a:p>
                  </a:txBody>
                  <a:tcPr marL="9525" marR="9525" marT="9525" marB="0" anchor="b">
                    <a:solidFill>
                      <a:schemeClr val="tx2">
                        <a:lumMod val="40000"/>
                        <a:lumOff val="60000"/>
                      </a:schemeClr>
                    </a:solidFill>
                  </a:tcPr>
                </a:tc>
                <a:tc>
                  <a:txBody>
                    <a:bodyPr/>
                    <a:lstStyle/>
                    <a:p>
                      <a:pPr algn="r" fontAlgn="b"/>
                      <a:r>
                        <a:rPr lang="en-ZA" sz="1000" u="none" strike="noStrike" dirty="0">
                          <a:effectLst/>
                        </a:rPr>
                        <a:t>4500</a:t>
                      </a:r>
                      <a:endParaRPr lang="en-ZA" sz="1000" b="0" i="0" u="none" strike="noStrike" dirty="0">
                        <a:solidFill>
                          <a:srgbClr val="000000"/>
                        </a:solidFill>
                        <a:effectLst/>
                        <a:latin typeface="+mn-lt"/>
                      </a:endParaRPr>
                    </a:p>
                  </a:txBody>
                  <a:tcPr marL="9525" marR="9525" marT="9525" marB="0" anchor="b">
                    <a:solidFill>
                      <a:schemeClr val="tx2">
                        <a:lumMod val="40000"/>
                        <a:lumOff val="60000"/>
                      </a:schemeClr>
                    </a:solidFill>
                  </a:tcPr>
                </a:tc>
                <a:tc>
                  <a:txBody>
                    <a:bodyPr/>
                    <a:lstStyle/>
                    <a:p>
                      <a:pPr algn="r" fontAlgn="b"/>
                      <a:r>
                        <a:rPr lang="en-ZA" sz="1000" u="none" strike="noStrike" dirty="0">
                          <a:effectLst/>
                        </a:rPr>
                        <a:t>95%</a:t>
                      </a:r>
                      <a:endParaRPr lang="en-ZA" sz="1000" b="0" i="0" u="none" strike="noStrike" dirty="0">
                        <a:solidFill>
                          <a:srgbClr val="000000"/>
                        </a:solidFill>
                        <a:effectLst/>
                        <a:latin typeface="+mn-lt"/>
                      </a:endParaRPr>
                    </a:p>
                  </a:txBody>
                  <a:tcPr marL="9525" marR="9525" marT="9525" marB="0" anchor="b">
                    <a:solidFill>
                      <a:schemeClr val="tx2">
                        <a:lumMod val="40000"/>
                        <a:lumOff val="60000"/>
                      </a:schemeClr>
                    </a:solidFill>
                  </a:tcPr>
                </a:tc>
                <a:extLst>
                  <a:ext uri="{0D108BD9-81ED-4DB2-BD59-A6C34878D82A}">
                    <a16:rowId xmlns:a16="http://schemas.microsoft.com/office/drawing/2014/main" xmlns="" val="10008"/>
                  </a:ext>
                </a:extLst>
              </a:tr>
              <a:tr h="441922">
                <a:tc>
                  <a:txBody>
                    <a:bodyPr/>
                    <a:lstStyle/>
                    <a:p>
                      <a:pPr>
                        <a:spcAft>
                          <a:spcPts val="0"/>
                        </a:spcAft>
                      </a:pPr>
                      <a:r>
                        <a:rPr lang="en-ZA" sz="1000" dirty="0">
                          <a:effectLst/>
                        </a:rPr>
                        <a:t>Western Cape</a:t>
                      </a:r>
                      <a:endParaRPr lang="en-ZA" sz="1000" dirty="0">
                        <a:effectLst/>
                        <a:latin typeface="Times New Roman"/>
                        <a:ea typeface="Times New Roman"/>
                      </a:endParaRPr>
                    </a:p>
                  </a:txBody>
                  <a:tcPr marL="68580" marR="68580" marT="0" marB="0" anchor="b">
                    <a:solidFill>
                      <a:schemeClr val="accent2">
                        <a:lumMod val="40000"/>
                        <a:lumOff val="60000"/>
                      </a:schemeClr>
                    </a:solidFill>
                  </a:tcPr>
                </a:tc>
                <a:tc>
                  <a:txBody>
                    <a:bodyPr/>
                    <a:lstStyle/>
                    <a:p>
                      <a:pPr algn="ctr">
                        <a:spcAft>
                          <a:spcPts val="0"/>
                        </a:spcAft>
                      </a:pPr>
                      <a:r>
                        <a:rPr lang="en-ZA" sz="1000" dirty="0">
                          <a:effectLst/>
                        </a:rPr>
                        <a:t>24 945</a:t>
                      </a:r>
                      <a:endParaRPr lang="en-ZA" sz="1000" dirty="0">
                        <a:effectLst/>
                        <a:latin typeface="Times New Roman"/>
                        <a:ea typeface="Times New Roman"/>
                      </a:endParaRPr>
                    </a:p>
                  </a:txBody>
                  <a:tcPr marL="68580" marR="68580" marT="0" marB="0" anchor="b">
                    <a:solidFill>
                      <a:schemeClr val="accent2">
                        <a:lumMod val="40000"/>
                        <a:lumOff val="60000"/>
                      </a:schemeClr>
                    </a:solidFill>
                  </a:tcPr>
                </a:tc>
                <a:tc>
                  <a:txBody>
                    <a:bodyPr/>
                    <a:lstStyle/>
                    <a:p>
                      <a:pPr algn="ctr">
                        <a:spcAft>
                          <a:spcPts val="0"/>
                        </a:spcAft>
                      </a:pPr>
                      <a:r>
                        <a:rPr lang="en-ZA" sz="1000" dirty="0">
                          <a:effectLst/>
                        </a:rPr>
                        <a:t>19 996</a:t>
                      </a:r>
                      <a:endParaRPr lang="en-ZA" sz="1000" dirty="0">
                        <a:effectLst/>
                        <a:latin typeface="Times New Roman"/>
                        <a:ea typeface="Times New Roman"/>
                      </a:endParaRPr>
                    </a:p>
                  </a:txBody>
                  <a:tcPr marL="68580" marR="68580" marT="0" marB="0" anchor="b">
                    <a:solidFill>
                      <a:schemeClr val="accent2">
                        <a:lumMod val="40000"/>
                        <a:lumOff val="60000"/>
                      </a:schemeClr>
                    </a:solidFill>
                  </a:tcPr>
                </a:tc>
                <a:tc>
                  <a:txBody>
                    <a:bodyPr/>
                    <a:lstStyle/>
                    <a:p>
                      <a:pPr algn="ctr">
                        <a:spcAft>
                          <a:spcPts val="0"/>
                        </a:spcAft>
                      </a:pPr>
                      <a:r>
                        <a:rPr lang="en-ZA" sz="1000" b="1" dirty="0">
                          <a:effectLst/>
                        </a:rPr>
                        <a:t>80%</a:t>
                      </a:r>
                      <a:endParaRPr lang="en-ZA" sz="1000" b="1" dirty="0">
                        <a:effectLst/>
                        <a:latin typeface="Times New Roman"/>
                        <a:ea typeface="Times New Roman"/>
                      </a:endParaRPr>
                    </a:p>
                  </a:txBody>
                  <a:tcPr marL="68580" marR="68580" marT="0" marB="0" anchor="b">
                    <a:solidFill>
                      <a:schemeClr val="accent2">
                        <a:lumMod val="40000"/>
                        <a:lumOff val="60000"/>
                      </a:schemeClr>
                    </a:solidFill>
                  </a:tcPr>
                </a:tc>
                <a:tc>
                  <a:txBody>
                    <a:bodyPr/>
                    <a:lstStyle/>
                    <a:p>
                      <a:pPr marL="0" algn="ctr" defTabSz="914400" rtl="0" eaLnBrk="1" latinLnBrk="0" hangingPunct="1">
                        <a:spcAft>
                          <a:spcPts val="0"/>
                        </a:spcAft>
                      </a:pPr>
                      <a:r>
                        <a:rPr lang="en-ZA" sz="1000" kern="1200" dirty="0" smtClean="0">
                          <a:effectLst/>
                        </a:rPr>
                        <a:t>27 931</a:t>
                      </a:r>
                      <a:endParaRPr lang="en-ZA" sz="1000" kern="1200" dirty="0">
                        <a:solidFill>
                          <a:schemeClr val="dk1"/>
                        </a:solidFill>
                        <a:effectLst/>
                        <a:latin typeface="+mn-lt"/>
                        <a:ea typeface="+mn-ea"/>
                        <a:cs typeface="+mn-cs"/>
                      </a:endParaRPr>
                    </a:p>
                  </a:txBody>
                  <a:tcPr marL="68580" marR="68580" marT="0" marB="0" anchor="b">
                    <a:solidFill>
                      <a:schemeClr val="accent2">
                        <a:lumMod val="40000"/>
                        <a:lumOff val="60000"/>
                      </a:schemeClr>
                    </a:solidFill>
                  </a:tcPr>
                </a:tc>
                <a:tc>
                  <a:txBody>
                    <a:bodyPr/>
                    <a:lstStyle/>
                    <a:p>
                      <a:pPr marL="0" algn="ctr" defTabSz="914400" rtl="0" eaLnBrk="1" latinLnBrk="0" hangingPunct="1">
                        <a:spcAft>
                          <a:spcPts val="0"/>
                        </a:spcAft>
                      </a:pPr>
                      <a:r>
                        <a:rPr lang="en-ZA" sz="1000" kern="1200" dirty="0" smtClean="0">
                          <a:effectLst/>
                        </a:rPr>
                        <a:t>22 054</a:t>
                      </a:r>
                      <a:endParaRPr lang="en-ZA" sz="1000" kern="1200" dirty="0">
                        <a:solidFill>
                          <a:schemeClr val="dk1"/>
                        </a:solidFill>
                        <a:effectLst/>
                        <a:latin typeface="+mn-lt"/>
                        <a:ea typeface="+mn-ea"/>
                        <a:cs typeface="+mn-cs"/>
                      </a:endParaRPr>
                    </a:p>
                  </a:txBody>
                  <a:tcPr marL="68580" marR="68580" marT="0" marB="0" anchor="b">
                    <a:solidFill>
                      <a:schemeClr val="accent2">
                        <a:lumMod val="40000"/>
                        <a:lumOff val="60000"/>
                      </a:schemeClr>
                    </a:solidFill>
                  </a:tcPr>
                </a:tc>
                <a:tc>
                  <a:txBody>
                    <a:bodyPr/>
                    <a:lstStyle/>
                    <a:p>
                      <a:pPr marL="0" algn="ctr" defTabSz="914400" rtl="0" eaLnBrk="1" latinLnBrk="0" hangingPunct="1">
                        <a:spcAft>
                          <a:spcPts val="0"/>
                        </a:spcAft>
                      </a:pPr>
                      <a:r>
                        <a:rPr lang="en-ZA" sz="1000" b="1" kern="1200" dirty="0" smtClean="0">
                          <a:effectLst/>
                        </a:rPr>
                        <a:t>79%</a:t>
                      </a:r>
                      <a:endParaRPr lang="en-ZA" sz="1000" b="1" kern="1200" dirty="0">
                        <a:solidFill>
                          <a:schemeClr val="dk1"/>
                        </a:solidFill>
                        <a:effectLst/>
                        <a:latin typeface="+mn-lt"/>
                        <a:ea typeface="+mn-ea"/>
                        <a:cs typeface="+mn-cs"/>
                      </a:endParaRPr>
                    </a:p>
                  </a:txBody>
                  <a:tcPr marL="68580" marR="68580" marT="0" marB="0" anchor="b">
                    <a:solidFill>
                      <a:schemeClr val="accent2">
                        <a:lumMod val="40000"/>
                        <a:lumOff val="60000"/>
                      </a:schemeClr>
                    </a:solidFill>
                  </a:tcPr>
                </a:tc>
                <a:tc>
                  <a:txBody>
                    <a:bodyPr/>
                    <a:lstStyle/>
                    <a:p>
                      <a:pPr algn="ctr">
                        <a:spcAft>
                          <a:spcPts val="0"/>
                        </a:spcAft>
                      </a:pPr>
                      <a:r>
                        <a:rPr lang="en-ZA" sz="1000" dirty="0" smtClean="0">
                          <a:effectLst/>
                        </a:rPr>
                        <a:t>26707</a:t>
                      </a:r>
                      <a:endParaRPr lang="en-ZA" sz="1000" dirty="0">
                        <a:effectLst/>
                        <a:latin typeface="Times New Roman"/>
                        <a:ea typeface="Times New Roman"/>
                      </a:endParaRPr>
                    </a:p>
                  </a:txBody>
                  <a:tcPr marL="68580" marR="68580" marT="0" marB="0" anchor="b">
                    <a:solidFill>
                      <a:schemeClr val="accent2">
                        <a:lumMod val="40000"/>
                        <a:lumOff val="60000"/>
                      </a:schemeClr>
                    </a:solidFill>
                  </a:tcPr>
                </a:tc>
                <a:tc>
                  <a:txBody>
                    <a:bodyPr/>
                    <a:lstStyle/>
                    <a:p>
                      <a:pPr algn="ctr">
                        <a:spcAft>
                          <a:spcPts val="0"/>
                        </a:spcAft>
                      </a:pPr>
                      <a:r>
                        <a:rPr lang="en-ZA" sz="1000" dirty="0" smtClean="0">
                          <a:effectLst/>
                        </a:rPr>
                        <a:t>23139</a:t>
                      </a:r>
                      <a:endParaRPr lang="en-ZA" sz="1000" dirty="0">
                        <a:effectLst/>
                        <a:latin typeface="Times New Roman"/>
                        <a:ea typeface="Times New Roman"/>
                      </a:endParaRPr>
                    </a:p>
                  </a:txBody>
                  <a:tcPr marL="68580" marR="68580" marT="0" marB="0" anchor="b">
                    <a:solidFill>
                      <a:schemeClr val="accent2">
                        <a:lumMod val="40000"/>
                        <a:lumOff val="60000"/>
                      </a:schemeClr>
                    </a:solidFill>
                  </a:tcPr>
                </a:tc>
                <a:tc>
                  <a:txBody>
                    <a:bodyPr/>
                    <a:lstStyle/>
                    <a:p>
                      <a:pPr algn="ctr">
                        <a:spcAft>
                          <a:spcPts val="0"/>
                        </a:spcAft>
                      </a:pPr>
                      <a:r>
                        <a:rPr lang="en-ZA" sz="1000" b="1" dirty="0" smtClean="0">
                          <a:effectLst/>
                        </a:rPr>
                        <a:t>87%</a:t>
                      </a:r>
                      <a:endParaRPr lang="en-ZA" sz="1000" b="1" dirty="0">
                        <a:effectLst/>
                        <a:latin typeface="Times New Roman"/>
                        <a:ea typeface="Times New Roman"/>
                      </a:endParaRPr>
                    </a:p>
                  </a:txBody>
                  <a:tcPr marL="68580" marR="68580" marT="0" marB="0" anchor="b">
                    <a:solidFill>
                      <a:schemeClr val="accent2">
                        <a:lumMod val="40000"/>
                        <a:lumOff val="60000"/>
                      </a:schemeClr>
                    </a:solidFill>
                  </a:tcPr>
                </a:tc>
                <a:tc>
                  <a:txBody>
                    <a:bodyPr/>
                    <a:lstStyle/>
                    <a:p>
                      <a:pPr algn="r" fontAlgn="b"/>
                      <a:r>
                        <a:rPr lang="en-ZA" sz="1000" u="none" strike="noStrike" dirty="0">
                          <a:effectLst/>
                        </a:rPr>
                        <a:t>23857</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u="none" strike="noStrike" dirty="0">
                          <a:effectLst/>
                        </a:rPr>
                        <a:t>21789</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b="1" u="none" strike="noStrike" dirty="0">
                          <a:effectLst/>
                        </a:rPr>
                        <a:t>91%</a:t>
                      </a:r>
                      <a:endParaRPr lang="en-ZA" sz="1000" b="1" i="0" u="none" strike="noStrike" dirty="0">
                        <a:solidFill>
                          <a:srgbClr val="000000"/>
                        </a:solidFill>
                        <a:effectLst/>
                        <a:latin typeface="+mn-lt"/>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xmlns="" val="10009"/>
                  </a:ext>
                </a:extLst>
              </a:tr>
              <a:tr h="544836">
                <a:tc>
                  <a:txBody>
                    <a:bodyPr/>
                    <a:lstStyle/>
                    <a:p>
                      <a:pPr>
                        <a:lnSpc>
                          <a:spcPct val="100000"/>
                        </a:lnSpc>
                        <a:spcAft>
                          <a:spcPts val="0"/>
                        </a:spcAft>
                      </a:pPr>
                      <a:r>
                        <a:rPr lang="en-ZA" sz="1000" dirty="0">
                          <a:effectLst/>
                        </a:rPr>
                        <a:t>Grand Total</a:t>
                      </a:r>
                      <a:endParaRPr lang="en-ZA" sz="1000" b="1" dirty="0">
                        <a:effectLst/>
                        <a:latin typeface="Times New Roman"/>
                        <a:ea typeface="Times New Roman"/>
                      </a:endParaRPr>
                    </a:p>
                  </a:txBody>
                  <a:tcPr marL="68580" marR="68580" marT="0" marB="0" anchor="b"/>
                </a:tc>
                <a:tc>
                  <a:txBody>
                    <a:bodyPr/>
                    <a:lstStyle/>
                    <a:p>
                      <a:pPr algn="ctr">
                        <a:lnSpc>
                          <a:spcPct val="100000"/>
                        </a:lnSpc>
                        <a:spcAft>
                          <a:spcPts val="0"/>
                        </a:spcAft>
                      </a:pPr>
                      <a:r>
                        <a:rPr lang="en-ZA" sz="1000" dirty="0" smtClean="0">
                          <a:effectLst/>
                        </a:rPr>
                        <a:t>169</a:t>
                      </a:r>
                      <a:r>
                        <a:rPr lang="en-ZA" sz="1000" baseline="0" dirty="0" smtClean="0">
                          <a:effectLst/>
                        </a:rPr>
                        <a:t> 469</a:t>
                      </a:r>
                      <a:endParaRPr lang="en-ZA" sz="1000" b="1" dirty="0">
                        <a:effectLst/>
                        <a:latin typeface="Times New Roman"/>
                        <a:ea typeface="Times New Roman"/>
                      </a:endParaRPr>
                    </a:p>
                  </a:txBody>
                  <a:tcPr marL="68580" marR="68580" marT="0" marB="0" anchor="b"/>
                </a:tc>
                <a:tc>
                  <a:txBody>
                    <a:bodyPr/>
                    <a:lstStyle/>
                    <a:p>
                      <a:pPr algn="ctr">
                        <a:lnSpc>
                          <a:spcPct val="100000"/>
                        </a:lnSpc>
                        <a:spcAft>
                          <a:spcPts val="0"/>
                        </a:spcAft>
                      </a:pPr>
                      <a:r>
                        <a:rPr lang="en-ZA" sz="1000" dirty="0" smtClean="0">
                          <a:effectLst/>
                        </a:rPr>
                        <a:t>135 167</a:t>
                      </a:r>
                      <a:endParaRPr lang="en-ZA" sz="1000" b="1" dirty="0">
                        <a:effectLst/>
                        <a:latin typeface="Times New Roman"/>
                        <a:ea typeface="Times New Roman"/>
                      </a:endParaRPr>
                    </a:p>
                  </a:txBody>
                  <a:tcPr marL="68580" marR="68580" marT="0" marB="0" anchor="b"/>
                </a:tc>
                <a:tc>
                  <a:txBody>
                    <a:bodyPr/>
                    <a:lstStyle/>
                    <a:p>
                      <a:pPr algn="ctr">
                        <a:lnSpc>
                          <a:spcPct val="100000"/>
                        </a:lnSpc>
                        <a:spcAft>
                          <a:spcPts val="0"/>
                        </a:spcAft>
                      </a:pPr>
                      <a:r>
                        <a:rPr lang="en-ZA" sz="1000" dirty="0">
                          <a:effectLst/>
                        </a:rPr>
                        <a:t>80%</a:t>
                      </a:r>
                      <a:endParaRPr lang="en-ZA" sz="1000" b="1" dirty="0">
                        <a:effectLst/>
                        <a:latin typeface="Times New Roman"/>
                        <a:ea typeface="Times New Roman"/>
                      </a:endParaRPr>
                    </a:p>
                  </a:txBody>
                  <a:tcPr marL="68580" marR="68580" marT="0" marB="0" anchor="b"/>
                </a:tc>
                <a:tc>
                  <a:txBody>
                    <a:bodyPr/>
                    <a:lstStyle/>
                    <a:p>
                      <a:pPr marL="0" lvl="0" algn="ctr" defTabSz="914400" rtl="0" eaLnBrk="1" latinLnBrk="0" hangingPunct="1">
                        <a:lnSpc>
                          <a:spcPct val="100000"/>
                        </a:lnSpc>
                        <a:spcAft>
                          <a:spcPts val="0"/>
                        </a:spcAft>
                      </a:pPr>
                      <a:r>
                        <a:rPr lang="en-ZA" sz="1000" kern="1200" dirty="0" smtClean="0">
                          <a:effectLst/>
                        </a:rPr>
                        <a:t>166 309</a:t>
                      </a:r>
                      <a:endParaRPr lang="en-ZA" sz="1000" b="1" kern="1200" dirty="0">
                        <a:solidFill>
                          <a:schemeClr val="dk1"/>
                        </a:solidFill>
                        <a:effectLst/>
                        <a:latin typeface="+mn-lt"/>
                        <a:ea typeface="+mn-ea"/>
                        <a:cs typeface="+mn-cs"/>
                      </a:endParaRPr>
                    </a:p>
                  </a:txBody>
                  <a:tcPr marL="0" marR="0" marT="0" marB="0" anchor="b">
                    <a:solidFill>
                      <a:schemeClr val="tx2">
                        <a:lumMod val="40000"/>
                        <a:lumOff val="60000"/>
                      </a:schemeClr>
                    </a:solidFill>
                  </a:tcPr>
                </a:tc>
                <a:tc>
                  <a:txBody>
                    <a:bodyPr/>
                    <a:lstStyle/>
                    <a:p>
                      <a:pPr marL="0" lvl="0" indent="0" algn="ctr" defTabSz="914400" rtl="0" eaLnBrk="1" latinLnBrk="0" hangingPunct="1">
                        <a:lnSpc>
                          <a:spcPct val="100000"/>
                        </a:lnSpc>
                        <a:spcAft>
                          <a:spcPts val="0"/>
                        </a:spcAft>
                      </a:pPr>
                      <a:r>
                        <a:rPr lang="en-ZA" sz="1000" kern="1200" dirty="0" smtClean="0">
                          <a:effectLst/>
                        </a:rPr>
                        <a:t>132 571</a:t>
                      </a:r>
                      <a:endParaRPr lang="en-ZA" sz="1000" b="1" kern="1200" dirty="0">
                        <a:solidFill>
                          <a:schemeClr val="dk1"/>
                        </a:solidFill>
                        <a:effectLst/>
                        <a:latin typeface="+mn-lt"/>
                        <a:ea typeface="+mn-ea"/>
                        <a:cs typeface="+mn-cs"/>
                      </a:endParaRPr>
                    </a:p>
                  </a:txBody>
                  <a:tcPr marL="0" marR="0" marT="0" marB="0" anchor="b">
                    <a:solidFill>
                      <a:schemeClr val="tx2">
                        <a:lumMod val="40000"/>
                        <a:lumOff val="60000"/>
                      </a:schemeClr>
                    </a:solidFill>
                  </a:tcPr>
                </a:tc>
                <a:tc>
                  <a:txBody>
                    <a:bodyPr/>
                    <a:lstStyle/>
                    <a:p>
                      <a:pPr marL="0" algn="ctr" defTabSz="914400" rtl="0" eaLnBrk="1" latinLnBrk="0" hangingPunct="1">
                        <a:lnSpc>
                          <a:spcPct val="100000"/>
                        </a:lnSpc>
                        <a:spcAft>
                          <a:spcPts val="0"/>
                        </a:spcAft>
                      </a:pPr>
                      <a:r>
                        <a:rPr lang="en-ZA" sz="1000" kern="1200" dirty="0" smtClean="0">
                          <a:effectLst/>
                        </a:rPr>
                        <a:t>80%</a:t>
                      </a:r>
                      <a:endParaRPr lang="en-ZA" sz="1000" b="1" kern="1200" dirty="0">
                        <a:solidFill>
                          <a:schemeClr val="dk1"/>
                        </a:solidFill>
                        <a:effectLst/>
                        <a:latin typeface="+mn-lt"/>
                        <a:ea typeface="+mn-ea"/>
                        <a:cs typeface="+mn-cs"/>
                      </a:endParaRPr>
                    </a:p>
                  </a:txBody>
                  <a:tcPr marL="68580" marR="68580" marT="0" marB="0" anchor="b">
                    <a:solidFill>
                      <a:schemeClr val="tx2">
                        <a:lumMod val="40000"/>
                        <a:lumOff val="60000"/>
                      </a:schemeClr>
                    </a:solidFill>
                  </a:tcPr>
                </a:tc>
                <a:tc>
                  <a:txBody>
                    <a:bodyPr/>
                    <a:lstStyle/>
                    <a:p>
                      <a:pPr algn="ctr">
                        <a:lnSpc>
                          <a:spcPct val="100000"/>
                        </a:lnSpc>
                        <a:spcAft>
                          <a:spcPts val="0"/>
                        </a:spcAft>
                      </a:pPr>
                      <a:r>
                        <a:rPr lang="en-ZA" sz="1000" dirty="0" smtClean="0">
                          <a:effectLst/>
                        </a:rPr>
                        <a:t>179140</a:t>
                      </a:r>
                      <a:endParaRPr lang="en-ZA" sz="1000" b="1" dirty="0">
                        <a:effectLst/>
                        <a:latin typeface="Times New Roman"/>
                        <a:ea typeface="Times New Roman"/>
                      </a:endParaRPr>
                    </a:p>
                  </a:txBody>
                  <a:tcPr marL="68580" marR="68580" marT="0" marB="0" anchor="b"/>
                </a:tc>
                <a:tc>
                  <a:txBody>
                    <a:bodyPr/>
                    <a:lstStyle/>
                    <a:p>
                      <a:pPr algn="ctr">
                        <a:lnSpc>
                          <a:spcPct val="100000"/>
                        </a:lnSpc>
                        <a:spcAft>
                          <a:spcPts val="0"/>
                        </a:spcAft>
                      </a:pPr>
                      <a:r>
                        <a:rPr lang="en-ZA" sz="1000" dirty="0" smtClean="0">
                          <a:effectLst/>
                        </a:rPr>
                        <a:t>151321</a:t>
                      </a:r>
                      <a:endParaRPr lang="en-ZA" sz="1000" b="1" dirty="0">
                        <a:effectLst/>
                        <a:latin typeface="Times New Roman"/>
                        <a:ea typeface="Times New Roman"/>
                      </a:endParaRPr>
                    </a:p>
                  </a:txBody>
                  <a:tcPr marL="68580" marR="68580" marT="0" marB="0" anchor="b"/>
                </a:tc>
                <a:tc>
                  <a:txBody>
                    <a:bodyPr/>
                    <a:lstStyle/>
                    <a:p>
                      <a:pPr algn="ctr">
                        <a:lnSpc>
                          <a:spcPct val="100000"/>
                        </a:lnSpc>
                        <a:spcAft>
                          <a:spcPts val="0"/>
                        </a:spcAft>
                      </a:pPr>
                      <a:r>
                        <a:rPr lang="en-ZA" sz="1000" dirty="0" smtClean="0">
                          <a:effectLst/>
                        </a:rPr>
                        <a:t>84%</a:t>
                      </a:r>
                      <a:endParaRPr lang="en-ZA" sz="1000" b="1" dirty="0">
                        <a:effectLst/>
                        <a:latin typeface="Times New Roman"/>
                        <a:ea typeface="Times New Roman"/>
                      </a:endParaRPr>
                    </a:p>
                  </a:txBody>
                  <a:tcPr marL="68580" marR="68580" marT="0" marB="0" anchor="b"/>
                </a:tc>
                <a:tc>
                  <a:txBody>
                    <a:bodyPr/>
                    <a:lstStyle/>
                    <a:p>
                      <a:pPr algn="r" fontAlgn="b">
                        <a:lnSpc>
                          <a:spcPct val="100000"/>
                        </a:lnSpc>
                      </a:pPr>
                      <a:r>
                        <a:rPr lang="en-ZA" sz="1000" u="none" strike="noStrike" dirty="0">
                          <a:effectLst/>
                        </a:rPr>
                        <a:t>165070</a:t>
                      </a:r>
                      <a:endParaRPr lang="en-ZA" sz="1000" b="1" i="0" u="none" strike="noStrike" dirty="0">
                        <a:solidFill>
                          <a:srgbClr val="000000"/>
                        </a:solidFill>
                        <a:effectLst/>
                        <a:latin typeface="+mn-lt"/>
                      </a:endParaRPr>
                    </a:p>
                  </a:txBody>
                  <a:tcPr marL="9525" marR="9525" marT="9525" marB="0" anchor="b">
                    <a:solidFill>
                      <a:schemeClr val="tx2">
                        <a:lumMod val="40000"/>
                        <a:lumOff val="60000"/>
                      </a:schemeClr>
                    </a:solidFill>
                  </a:tcPr>
                </a:tc>
                <a:tc>
                  <a:txBody>
                    <a:bodyPr/>
                    <a:lstStyle/>
                    <a:p>
                      <a:pPr algn="r" fontAlgn="b">
                        <a:lnSpc>
                          <a:spcPct val="100000"/>
                        </a:lnSpc>
                      </a:pPr>
                      <a:r>
                        <a:rPr lang="en-ZA" sz="1000" u="none" strike="noStrike" dirty="0">
                          <a:effectLst/>
                        </a:rPr>
                        <a:t>146234</a:t>
                      </a:r>
                      <a:endParaRPr lang="en-ZA" sz="1000" b="1" i="0" u="none" strike="noStrike" dirty="0">
                        <a:solidFill>
                          <a:srgbClr val="000000"/>
                        </a:solidFill>
                        <a:effectLst/>
                        <a:latin typeface="+mn-lt"/>
                      </a:endParaRPr>
                    </a:p>
                  </a:txBody>
                  <a:tcPr marL="9525" marR="9525" marT="9525" marB="0" anchor="b">
                    <a:solidFill>
                      <a:schemeClr val="tx2">
                        <a:lumMod val="40000"/>
                        <a:lumOff val="60000"/>
                      </a:schemeClr>
                    </a:solidFill>
                  </a:tcPr>
                </a:tc>
                <a:tc>
                  <a:txBody>
                    <a:bodyPr/>
                    <a:lstStyle/>
                    <a:p>
                      <a:pPr algn="r" fontAlgn="b">
                        <a:lnSpc>
                          <a:spcPct val="100000"/>
                        </a:lnSpc>
                      </a:pPr>
                      <a:r>
                        <a:rPr lang="en-ZA" sz="1000" u="none" strike="noStrike" dirty="0">
                          <a:effectLst/>
                        </a:rPr>
                        <a:t>89%</a:t>
                      </a:r>
                      <a:endParaRPr lang="en-ZA" sz="1000" b="1" i="0" u="none" strike="noStrike" dirty="0">
                        <a:solidFill>
                          <a:srgbClr val="000000"/>
                        </a:solidFill>
                        <a:effectLst/>
                        <a:latin typeface="+mn-lt"/>
                      </a:endParaRPr>
                    </a:p>
                  </a:txBody>
                  <a:tcPr marL="9525" marR="9525" marT="9525" marB="0" anchor="b">
                    <a:solidFill>
                      <a:schemeClr val="tx2">
                        <a:lumMod val="40000"/>
                        <a:lumOff val="60000"/>
                      </a:schemeClr>
                    </a:solidFill>
                  </a:tcPr>
                </a:tc>
                <a:extLst>
                  <a:ext uri="{0D108BD9-81ED-4DB2-BD59-A6C34878D82A}">
                    <a16:rowId xmlns:a16="http://schemas.microsoft.com/office/drawing/2014/main" xmlns="" val="10010"/>
                  </a:ext>
                </a:extLst>
              </a:tr>
            </a:tbl>
          </a:graphicData>
        </a:graphic>
      </p:graphicFrame>
      <p:cxnSp>
        <p:nvCxnSpPr>
          <p:cNvPr id="6" name="Straight Arrow Connector 5"/>
          <p:cNvCxnSpPr/>
          <p:nvPr/>
        </p:nvCxnSpPr>
        <p:spPr>
          <a:xfrm>
            <a:off x="4275508" y="2140992"/>
            <a:ext cx="0" cy="288032"/>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8" name="Straight Arrow Connector 7"/>
          <p:cNvCxnSpPr/>
          <p:nvPr/>
        </p:nvCxnSpPr>
        <p:spPr>
          <a:xfrm flipV="1">
            <a:off x="6228184" y="2132856"/>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p:nvPr/>
        </p:nvCxnSpPr>
        <p:spPr>
          <a:xfrm flipV="1">
            <a:off x="8184899" y="2140992"/>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p:nvPr/>
        </p:nvCxnSpPr>
        <p:spPr>
          <a:xfrm flipV="1">
            <a:off x="8171231" y="2581011"/>
            <a:ext cx="0" cy="288032"/>
          </a:xfrm>
          <a:prstGeom prst="straightConnector1">
            <a:avLst/>
          </a:prstGeom>
          <a:ln>
            <a:solidFill>
              <a:srgbClr val="92D050"/>
            </a:solidFill>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flipV="1">
            <a:off x="6223808" y="3005336"/>
            <a:ext cx="0" cy="288032"/>
          </a:xfrm>
          <a:prstGeom prst="straightConnector1">
            <a:avLst/>
          </a:prstGeom>
          <a:ln>
            <a:solidFill>
              <a:srgbClr val="92D050"/>
            </a:solidFill>
            <a:tailEnd type="arrow"/>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p:nvPr/>
        </p:nvCxnSpPr>
        <p:spPr>
          <a:xfrm flipV="1">
            <a:off x="4259976" y="3013059"/>
            <a:ext cx="0" cy="288032"/>
          </a:xfrm>
          <a:prstGeom prst="straightConnector1">
            <a:avLst/>
          </a:prstGeom>
          <a:ln>
            <a:solidFill>
              <a:srgbClr val="92D050"/>
            </a:solidFill>
            <a:tailEnd type="arrow"/>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p:nvPr/>
        </p:nvCxnSpPr>
        <p:spPr>
          <a:xfrm flipV="1">
            <a:off x="6228184" y="3462453"/>
            <a:ext cx="0" cy="288032"/>
          </a:xfrm>
          <a:prstGeom prst="straightConnector1">
            <a:avLst/>
          </a:prstGeom>
          <a:ln>
            <a:solidFill>
              <a:srgbClr val="92D050"/>
            </a:solidFill>
            <a:tailEnd type="arrow"/>
          </a:ln>
        </p:spPr>
        <p:style>
          <a:lnRef idx="2">
            <a:schemeClr val="accent2"/>
          </a:lnRef>
          <a:fillRef idx="0">
            <a:schemeClr val="accent2"/>
          </a:fillRef>
          <a:effectRef idx="1">
            <a:schemeClr val="accent2"/>
          </a:effectRef>
          <a:fontRef idx="minor">
            <a:schemeClr val="tx1"/>
          </a:fontRef>
        </p:style>
      </p:cxnSp>
      <p:cxnSp>
        <p:nvCxnSpPr>
          <p:cNvPr id="20" name="Straight Arrow Connector 19"/>
          <p:cNvCxnSpPr/>
          <p:nvPr/>
        </p:nvCxnSpPr>
        <p:spPr>
          <a:xfrm flipV="1">
            <a:off x="8188516" y="3462453"/>
            <a:ext cx="0" cy="288032"/>
          </a:xfrm>
          <a:prstGeom prst="straightConnector1">
            <a:avLst/>
          </a:prstGeom>
          <a:ln>
            <a:solidFill>
              <a:srgbClr val="92D050"/>
            </a:solidFill>
            <a:tailEnd type="arrow"/>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p:nvPr/>
        </p:nvCxnSpPr>
        <p:spPr>
          <a:xfrm flipV="1">
            <a:off x="4259976" y="3437384"/>
            <a:ext cx="0" cy="288032"/>
          </a:xfrm>
          <a:prstGeom prst="straightConnector1">
            <a:avLst/>
          </a:prstGeom>
          <a:ln>
            <a:solidFill>
              <a:srgbClr val="92D050"/>
            </a:solidFill>
            <a:tailEnd type="arrow"/>
          </a:ln>
        </p:spPr>
        <p:style>
          <a:lnRef idx="2">
            <a:schemeClr val="accent2"/>
          </a:lnRef>
          <a:fillRef idx="0">
            <a:schemeClr val="accent2"/>
          </a:fillRef>
          <a:effectRef idx="1">
            <a:schemeClr val="accent2"/>
          </a:effectRef>
          <a:fontRef idx="minor">
            <a:schemeClr val="tx1"/>
          </a:fontRef>
        </p:style>
      </p:cxnSp>
      <p:cxnSp>
        <p:nvCxnSpPr>
          <p:cNvPr id="22" name="Straight Arrow Connector 21"/>
          <p:cNvCxnSpPr/>
          <p:nvPr/>
        </p:nvCxnSpPr>
        <p:spPr>
          <a:xfrm>
            <a:off x="4239012" y="5649499"/>
            <a:ext cx="0" cy="288032"/>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23" name="Straight Arrow Connector 22"/>
          <p:cNvCxnSpPr/>
          <p:nvPr/>
        </p:nvCxnSpPr>
        <p:spPr>
          <a:xfrm flipV="1">
            <a:off x="8179072" y="5654043"/>
            <a:ext cx="0" cy="288032"/>
          </a:xfrm>
          <a:prstGeom prst="straightConnector1">
            <a:avLst/>
          </a:prstGeom>
          <a:ln>
            <a:solidFill>
              <a:srgbClr val="92D050"/>
            </a:solidFill>
            <a:tailEnd type="arrow"/>
          </a:ln>
        </p:spPr>
        <p:style>
          <a:lnRef idx="2">
            <a:schemeClr val="accent2"/>
          </a:lnRef>
          <a:fillRef idx="0">
            <a:schemeClr val="accent2"/>
          </a:fillRef>
          <a:effectRef idx="1">
            <a:schemeClr val="accent2"/>
          </a:effectRef>
          <a:fontRef idx="minor">
            <a:schemeClr val="tx1"/>
          </a:fontRef>
        </p:style>
      </p:cxnSp>
      <p:cxnSp>
        <p:nvCxnSpPr>
          <p:cNvPr id="24" name="Straight Arrow Connector 23"/>
          <p:cNvCxnSpPr/>
          <p:nvPr/>
        </p:nvCxnSpPr>
        <p:spPr>
          <a:xfrm flipV="1">
            <a:off x="6235376" y="5654043"/>
            <a:ext cx="0" cy="288032"/>
          </a:xfrm>
          <a:prstGeom prst="straightConnector1">
            <a:avLst/>
          </a:prstGeom>
          <a:ln>
            <a:solidFill>
              <a:srgbClr val="92D050"/>
            </a:solidFill>
            <a:tailEnd type="arrow"/>
          </a:ln>
        </p:spPr>
        <p:style>
          <a:lnRef idx="2">
            <a:schemeClr val="accent2"/>
          </a:lnRef>
          <a:fillRef idx="0">
            <a:schemeClr val="accent2"/>
          </a:fillRef>
          <a:effectRef idx="1">
            <a:schemeClr val="accent2"/>
          </a:effectRef>
          <a:fontRef idx="minor">
            <a:schemeClr val="tx1"/>
          </a:fontRef>
        </p:style>
      </p:cxnSp>
      <p:cxnSp>
        <p:nvCxnSpPr>
          <p:cNvPr id="25" name="Straight Arrow Connector 24"/>
          <p:cNvCxnSpPr/>
          <p:nvPr/>
        </p:nvCxnSpPr>
        <p:spPr>
          <a:xfrm>
            <a:off x="6228184" y="4800580"/>
            <a:ext cx="0" cy="288032"/>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26" name="Straight Arrow Connector 25"/>
          <p:cNvCxnSpPr/>
          <p:nvPr/>
        </p:nvCxnSpPr>
        <p:spPr>
          <a:xfrm>
            <a:off x="4243496" y="4800580"/>
            <a:ext cx="0" cy="288032"/>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27" name="Straight Arrow Connector 26"/>
          <p:cNvCxnSpPr/>
          <p:nvPr/>
        </p:nvCxnSpPr>
        <p:spPr>
          <a:xfrm flipV="1">
            <a:off x="8188516" y="4786848"/>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28" name="Straight Arrow Connector 27"/>
          <p:cNvCxnSpPr/>
          <p:nvPr/>
        </p:nvCxnSpPr>
        <p:spPr>
          <a:xfrm flipV="1">
            <a:off x="8188516" y="5219288"/>
            <a:ext cx="0" cy="288032"/>
          </a:xfrm>
          <a:prstGeom prst="straightConnector1">
            <a:avLst/>
          </a:prstGeom>
          <a:ln>
            <a:solidFill>
              <a:srgbClr val="92D050"/>
            </a:solidFill>
            <a:tailEnd type="arrow"/>
          </a:ln>
        </p:spPr>
        <p:style>
          <a:lnRef idx="2">
            <a:schemeClr val="accent2"/>
          </a:lnRef>
          <a:fillRef idx="0">
            <a:schemeClr val="accent2"/>
          </a:fillRef>
          <a:effectRef idx="1">
            <a:schemeClr val="accent2"/>
          </a:effectRef>
          <a:fontRef idx="minor">
            <a:schemeClr val="tx1"/>
          </a:fontRef>
        </p:style>
      </p:cxnSp>
      <p:cxnSp>
        <p:nvCxnSpPr>
          <p:cNvPr id="29" name="Straight Arrow Connector 28"/>
          <p:cNvCxnSpPr/>
          <p:nvPr/>
        </p:nvCxnSpPr>
        <p:spPr>
          <a:xfrm flipV="1">
            <a:off x="6235376" y="5250945"/>
            <a:ext cx="0" cy="288032"/>
          </a:xfrm>
          <a:prstGeom prst="straightConnector1">
            <a:avLst/>
          </a:prstGeom>
          <a:ln>
            <a:solidFill>
              <a:srgbClr val="92D050"/>
            </a:solidFill>
            <a:tailEnd type="arrow"/>
          </a:ln>
        </p:spPr>
        <p:style>
          <a:lnRef idx="2">
            <a:schemeClr val="accent2"/>
          </a:lnRef>
          <a:fillRef idx="0">
            <a:schemeClr val="accent2"/>
          </a:fillRef>
          <a:effectRef idx="1">
            <a:schemeClr val="accent2"/>
          </a:effectRef>
          <a:fontRef idx="minor">
            <a:schemeClr val="tx1"/>
          </a:fontRef>
        </p:style>
      </p:cxnSp>
      <p:cxnSp>
        <p:nvCxnSpPr>
          <p:cNvPr id="30" name="Straight Arrow Connector 29"/>
          <p:cNvCxnSpPr/>
          <p:nvPr/>
        </p:nvCxnSpPr>
        <p:spPr>
          <a:xfrm flipV="1">
            <a:off x="4243496" y="5229200"/>
            <a:ext cx="0" cy="288032"/>
          </a:xfrm>
          <a:prstGeom prst="straightConnector1">
            <a:avLst/>
          </a:prstGeom>
          <a:ln>
            <a:solidFill>
              <a:srgbClr val="92D050"/>
            </a:solidFill>
            <a:tailEnd type="arrow"/>
          </a:ln>
        </p:spPr>
        <p:style>
          <a:lnRef idx="2">
            <a:schemeClr val="accent2"/>
          </a:lnRef>
          <a:fillRef idx="0">
            <a:schemeClr val="accent2"/>
          </a:fillRef>
          <a:effectRef idx="1">
            <a:schemeClr val="accent2"/>
          </a:effectRef>
          <a:fontRef idx="minor">
            <a:schemeClr val="tx1"/>
          </a:fontRef>
        </p:style>
      </p:cxnSp>
      <p:cxnSp>
        <p:nvCxnSpPr>
          <p:cNvPr id="31" name="Straight Arrow Connector 30"/>
          <p:cNvCxnSpPr/>
          <p:nvPr/>
        </p:nvCxnSpPr>
        <p:spPr>
          <a:xfrm flipV="1">
            <a:off x="6235376" y="4365104"/>
            <a:ext cx="0" cy="288032"/>
          </a:xfrm>
          <a:prstGeom prst="straightConnector1">
            <a:avLst/>
          </a:prstGeom>
          <a:ln>
            <a:solidFill>
              <a:srgbClr val="92D050"/>
            </a:solidFill>
            <a:tailEnd type="arrow"/>
          </a:ln>
        </p:spPr>
        <p:style>
          <a:lnRef idx="2">
            <a:schemeClr val="accent2"/>
          </a:lnRef>
          <a:fillRef idx="0">
            <a:schemeClr val="accent2"/>
          </a:fillRef>
          <a:effectRef idx="1">
            <a:schemeClr val="accent2"/>
          </a:effectRef>
          <a:fontRef idx="minor">
            <a:schemeClr val="tx1"/>
          </a:fontRef>
        </p:style>
      </p:cxnSp>
      <p:cxnSp>
        <p:nvCxnSpPr>
          <p:cNvPr id="32" name="Straight Arrow Connector 31"/>
          <p:cNvCxnSpPr/>
          <p:nvPr/>
        </p:nvCxnSpPr>
        <p:spPr>
          <a:xfrm flipV="1">
            <a:off x="8188516" y="3894584"/>
            <a:ext cx="0" cy="288032"/>
          </a:xfrm>
          <a:prstGeom prst="straightConnector1">
            <a:avLst/>
          </a:prstGeom>
          <a:ln>
            <a:solidFill>
              <a:srgbClr val="92D050"/>
            </a:solidFill>
            <a:tailEnd type="arrow"/>
          </a:ln>
        </p:spPr>
        <p:style>
          <a:lnRef idx="2">
            <a:schemeClr val="accent2"/>
          </a:lnRef>
          <a:fillRef idx="0">
            <a:schemeClr val="accent2"/>
          </a:fillRef>
          <a:effectRef idx="1">
            <a:schemeClr val="accent2"/>
          </a:effectRef>
          <a:fontRef idx="minor">
            <a:schemeClr val="tx1"/>
          </a:fontRef>
        </p:style>
      </p:cxnSp>
      <p:cxnSp>
        <p:nvCxnSpPr>
          <p:cNvPr id="33" name="Straight Arrow Connector 32"/>
          <p:cNvCxnSpPr/>
          <p:nvPr/>
        </p:nvCxnSpPr>
        <p:spPr>
          <a:xfrm flipV="1">
            <a:off x="6228184" y="3901708"/>
            <a:ext cx="0" cy="288032"/>
          </a:xfrm>
          <a:prstGeom prst="straightConnector1">
            <a:avLst/>
          </a:prstGeom>
          <a:ln>
            <a:solidFill>
              <a:srgbClr val="92D050"/>
            </a:solidFill>
            <a:tailEnd type="arrow"/>
          </a:ln>
        </p:spPr>
        <p:style>
          <a:lnRef idx="2">
            <a:schemeClr val="accent2"/>
          </a:lnRef>
          <a:fillRef idx="0">
            <a:schemeClr val="accent2"/>
          </a:fillRef>
          <a:effectRef idx="1">
            <a:schemeClr val="accent2"/>
          </a:effectRef>
          <a:fontRef idx="minor">
            <a:schemeClr val="tx1"/>
          </a:fontRef>
        </p:style>
      </p:cxnSp>
      <p:cxnSp>
        <p:nvCxnSpPr>
          <p:cNvPr id="34" name="Straight Arrow Connector 33"/>
          <p:cNvCxnSpPr/>
          <p:nvPr/>
        </p:nvCxnSpPr>
        <p:spPr>
          <a:xfrm flipV="1">
            <a:off x="4259976" y="3894584"/>
            <a:ext cx="0" cy="288032"/>
          </a:xfrm>
          <a:prstGeom prst="straightConnector1">
            <a:avLst/>
          </a:prstGeom>
          <a:ln>
            <a:solidFill>
              <a:srgbClr val="92D050"/>
            </a:solidFill>
            <a:tailEnd type="arrow"/>
          </a:ln>
        </p:spPr>
        <p:style>
          <a:lnRef idx="2">
            <a:schemeClr val="accent2"/>
          </a:lnRef>
          <a:fillRef idx="0">
            <a:schemeClr val="accent2"/>
          </a:fillRef>
          <a:effectRef idx="1">
            <a:schemeClr val="accent2"/>
          </a:effectRef>
          <a:fontRef idx="minor">
            <a:schemeClr val="tx1"/>
          </a:fontRef>
        </p:style>
      </p:cxnSp>
      <p:cxnSp>
        <p:nvCxnSpPr>
          <p:cNvPr id="35" name="Straight Arrow Connector 34"/>
          <p:cNvCxnSpPr/>
          <p:nvPr/>
        </p:nvCxnSpPr>
        <p:spPr>
          <a:xfrm flipV="1">
            <a:off x="8188516" y="3031230"/>
            <a:ext cx="0" cy="288032"/>
          </a:xfrm>
          <a:prstGeom prst="straightConnector1">
            <a:avLst/>
          </a:prstGeom>
          <a:ln>
            <a:solidFill>
              <a:srgbClr val="92D050"/>
            </a:solidFill>
            <a:tailEnd type="arrow"/>
          </a:ln>
        </p:spPr>
        <p:style>
          <a:lnRef idx="2">
            <a:schemeClr val="accent2"/>
          </a:lnRef>
          <a:fillRef idx="0">
            <a:schemeClr val="accent2"/>
          </a:fillRef>
          <a:effectRef idx="1">
            <a:schemeClr val="accent2"/>
          </a:effectRef>
          <a:fontRef idx="minor">
            <a:schemeClr val="tx1"/>
          </a:fontRef>
        </p:style>
      </p:cxnSp>
      <p:cxnSp>
        <p:nvCxnSpPr>
          <p:cNvPr id="36" name="Straight Arrow Connector 35"/>
          <p:cNvCxnSpPr/>
          <p:nvPr/>
        </p:nvCxnSpPr>
        <p:spPr>
          <a:xfrm flipV="1">
            <a:off x="6228184" y="2586875"/>
            <a:ext cx="0" cy="288032"/>
          </a:xfrm>
          <a:prstGeom prst="straightConnector1">
            <a:avLst/>
          </a:prstGeom>
          <a:ln>
            <a:solidFill>
              <a:srgbClr val="92D050"/>
            </a:solidFill>
            <a:tailEnd type="arrow"/>
          </a:ln>
        </p:spPr>
        <p:style>
          <a:lnRef idx="2">
            <a:schemeClr val="accent2"/>
          </a:lnRef>
          <a:fillRef idx="0">
            <a:schemeClr val="accent2"/>
          </a:fillRef>
          <a:effectRef idx="1">
            <a:schemeClr val="accent2"/>
          </a:effectRef>
          <a:fontRef idx="minor">
            <a:schemeClr val="tx1"/>
          </a:fontRef>
        </p:style>
      </p:cxnSp>
      <p:cxnSp>
        <p:nvCxnSpPr>
          <p:cNvPr id="37" name="Straight Arrow Connector 36"/>
          <p:cNvCxnSpPr/>
          <p:nvPr/>
        </p:nvCxnSpPr>
        <p:spPr>
          <a:xfrm flipV="1">
            <a:off x="4264460" y="2581011"/>
            <a:ext cx="0" cy="288032"/>
          </a:xfrm>
          <a:prstGeom prst="straightConnector1">
            <a:avLst/>
          </a:prstGeom>
          <a:ln>
            <a:solidFill>
              <a:srgbClr val="92D050"/>
            </a:solidFill>
            <a:tailEnd type="arrow"/>
          </a:ln>
        </p:spPr>
        <p:style>
          <a:lnRef idx="2">
            <a:schemeClr val="accent2"/>
          </a:lnRef>
          <a:fillRef idx="0">
            <a:schemeClr val="accent2"/>
          </a:fillRef>
          <a:effectRef idx="1">
            <a:schemeClr val="accent2"/>
          </a:effectRef>
          <a:fontRef idx="minor">
            <a:schemeClr val="tx1"/>
          </a:fontRef>
        </p:style>
      </p:cxnSp>
      <p:cxnSp>
        <p:nvCxnSpPr>
          <p:cNvPr id="38" name="Straight Arrow Connector 37"/>
          <p:cNvCxnSpPr/>
          <p:nvPr/>
        </p:nvCxnSpPr>
        <p:spPr>
          <a:xfrm flipV="1">
            <a:off x="8174395" y="4365104"/>
            <a:ext cx="0" cy="288032"/>
          </a:xfrm>
          <a:prstGeom prst="straightConnector1">
            <a:avLst/>
          </a:prstGeom>
          <a:ln>
            <a:solidFill>
              <a:srgbClr val="92D050"/>
            </a:solidFill>
            <a:tailEnd type="arrow"/>
          </a:ln>
        </p:spPr>
        <p:style>
          <a:lnRef idx="2">
            <a:schemeClr val="accent2"/>
          </a:lnRef>
          <a:fillRef idx="0">
            <a:schemeClr val="accent2"/>
          </a:fillRef>
          <a:effectRef idx="1">
            <a:schemeClr val="accent2"/>
          </a:effectRef>
          <a:fontRef idx="minor">
            <a:schemeClr val="tx1"/>
          </a:fontRef>
        </p:style>
      </p:cxnSp>
      <p:cxnSp>
        <p:nvCxnSpPr>
          <p:cNvPr id="39" name="Straight Arrow Connector 38"/>
          <p:cNvCxnSpPr/>
          <p:nvPr/>
        </p:nvCxnSpPr>
        <p:spPr>
          <a:xfrm>
            <a:off x="4243496" y="4365104"/>
            <a:ext cx="0" cy="288032"/>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40" name="Straight Arrow Connector 39"/>
          <p:cNvCxnSpPr/>
          <p:nvPr/>
        </p:nvCxnSpPr>
        <p:spPr>
          <a:xfrm flipV="1">
            <a:off x="6242365" y="6165304"/>
            <a:ext cx="0" cy="288032"/>
          </a:xfrm>
          <a:prstGeom prst="straightConnector1">
            <a:avLst/>
          </a:prstGeom>
          <a:ln>
            <a:solidFill>
              <a:srgbClr val="92D050"/>
            </a:solidFill>
            <a:tailEnd type="arrow"/>
          </a:ln>
        </p:spPr>
        <p:style>
          <a:lnRef idx="2">
            <a:schemeClr val="accent2"/>
          </a:lnRef>
          <a:fillRef idx="0">
            <a:schemeClr val="accent2"/>
          </a:fillRef>
          <a:effectRef idx="1">
            <a:schemeClr val="accent2"/>
          </a:effectRef>
          <a:fontRef idx="minor">
            <a:schemeClr val="tx1"/>
          </a:fontRef>
        </p:style>
      </p:cxnSp>
      <p:cxnSp>
        <p:nvCxnSpPr>
          <p:cNvPr id="41" name="Straight Arrow Connector 40"/>
          <p:cNvCxnSpPr/>
          <p:nvPr/>
        </p:nvCxnSpPr>
        <p:spPr>
          <a:xfrm flipV="1">
            <a:off x="8184899" y="6165304"/>
            <a:ext cx="0" cy="288032"/>
          </a:xfrm>
          <a:prstGeom prst="straightConnector1">
            <a:avLst/>
          </a:prstGeom>
          <a:ln>
            <a:solidFill>
              <a:srgbClr val="92D050"/>
            </a:solidFill>
            <a:tailEnd type="arrow"/>
          </a:ln>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4239012" y="6165304"/>
            <a:ext cx="520352" cy="0"/>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sp>
        <p:nvSpPr>
          <p:cNvPr id="42"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35</a:t>
            </a:r>
            <a:endParaRPr lang="en-ZA" sz="1200" dirty="0">
              <a:solidFill>
                <a:prstClr val="black"/>
              </a:solidFill>
            </a:endParaRPr>
          </a:p>
        </p:txBody>
      </p:sp>
    </p:spTree>
    <p:extLst>
      <p:ext uri="{BB962C8B-B14F-4D97-AF65-F5344CB8AC3E}">
        <p14:creationId xmlns:p14="http://schemas.microsoft.com/office/powerpoint/2010/main" xmlns="" val="25898925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36</a:t>
            </a:fld>
            <a:endParaRPr lang="en-US" dirty="0"/>
          </a:p>
        </p:txBody>
      </p:sp>
      <p:sp>
        <p:nvSpPr>
          <p:cNvPr id="3" name="Rectangle 2"/>
          <p:cNvSpPr/>
          <p:nvPr/>
        </p:nvSpPr>
        <p:spPr>
          <a:xfrm>
            <a:off x="2446955" y="280650"/>
            <a:ext cx="4036874" cy="400110"/>
          </a:xfrm>
          <a:prstGeom prst="rect">
            <a:avLst/>
          </a:prstGeom>
          <a:solidFill>
            <a:schemeClr val="bg2">
              <a:lumMod val="90000"/>
            </a:schemeClr>
          </a:solidFill>
        </p:spPr>
        <p:txBody>
          <a:bodyPr wrap="none">
            <a:spAutoFit/>
          </a:bodyPr>
          <a:lstStyle/>
          <a:p>
            <a:r>
              <a:rPr lang="en-US" sz="2000" b="1" dirty="0">
                <a:solidFill>
                  <a:srgbClr val="000000"/>
                </a:solidFill>
                <a:ea typeface="ＭＳ Ｐゴシック" pitchFamily="-80" charset="-128"/>
              </a:rPr>
              <a:t>UNEMPLOYMENT INSURANCE FUND</a:t>
            </a:r>
            <a:endParaRPr lang="en-ZA" dirty="0">
              <a:solidFill>
                <a:prstClr val="black"/>
              </a:solidFill>
            </a:endParaRPr>
          </a:p>
        </p:txBody>
      </p:sp>
      <p:sp>
        <p:nvSpPr>
          <p:cNvPr id="9" name="TextBox 8"/>
          <p:cNvSpPr txBox="1"/>
          <p:nvPr/>
        </p:nvSpPr>
        <p:spPr>
          <a:xfrm>
            <a:off x="502739" y="1042555"/>
            <a:ext cx="1944216" cy="276999"/>
          </a:xfrm>
          <a:prstGeom prst="rect">
            <a:avLst/>
          </a:prstGeom>
          <a:solidFill>
            <a:schemeClr val="bg1">
              <a:lumMod val="95000"/>
            </a:schemeClr>
          </a:solidFill>
        </p:spPr>
        <p:txBody>
          <a:bodyPr wrap="square" rtlCol="0">
            <a:spAutoFit/>
          </a:bodyPr>
          <a:lstStyle/>
          <a:p>
            <a:pPr algn="ctr"/>
            <a:r>
              <a:rPr lang="en-ZA" sz="1200" b="1" dirty="0" smtClean="0">
                <a:solidFill>
                  <a:prstClr val="black"/>
                </a:solidFill>
              </a:rPr>
              <a:t>  Quarter 1 </a:t>
            </a:r>
            <a:endParaRPr lang="en-ZA" sz="1200" b="1" dirty="0">
              <a:solidFill>
                <a:prstClr val="black"/>
              </a:solidFill>
            </a:endParaRPr>
          </a:p>
        </p:txBody>
      </p:sp>
      <p:sp>
        <p:nvSpPr>
          <p:cNvPr id="19" name="TextBox 18"/>
          <p:cNvSpPr txBox="1"/>
          <p:nvPr/>
        </p:nvSpPr>
        <p:spPr>
          <a:xfrm>
            <a:off x="2843808" y="1044399"/>
            <a:ext cx="1944216" cy="276999"/>
          </a:xfrm>
          <a:prstGeom prst="rect">
            <a:avLst/>
          </a:prstGeom>
          <a:solidFill>
            <a:schemeClr val="bg1">
              <a:lumMod val="85000"/>
            </a:schemeClr>
          </a:solidFill>
        </p:spPr>
        <p:txBody>
          <a:bodyPr wrap="square" rtlCol="0">
            <a:spAutoFit/>
          </a:bodyPr>
          <a:lstStyle/>
          <a:p>
            <a:pPr algn="ctr"/>
            <a:r>
              <a:rPr lang="en-ZA" sz="1200" b="1" dirty="0">
                <a:solidFill>
                  <a:prstClr val="black"/>
                </a:solidFill>
              </a:rPr>
              <a:t> Quarter </a:t>
            </a:r>
            <a:r>
              <a:rPr lang="en-ZA" sz="1200" b="1" dirty="0" smtClean="0">
                <a:solidFill>
                  <a:prstClr val="black"/>
                </a:solidFill>
              </a:rPr>
              <a:t>2  </a:t>
            </a:r>
            <a:endParaRPr lang="en-ZA" sz="1200" b="1" dirty="0">
              <a:solidFill>
                <a:prstClr val="black"/>
              </a:solidFill>
            </a:endParaRPr>
          </a:p>
        </p:txBody>
      </p:sp>
      <p:sp>
        <p:nvSpPr>
          <p:cNvPr id="11" name="Rectangle 10"/>
          <p:cNvSpPr/>
          <p:nvPr/>
        </p:nvSpPr>
        <p:spPr>
          <a:xfrm rot="10800000" flipV="1">
            <a:off x="4932040" y="1042554"/>
            <a:ext cx="1798935" cy="276999"/>
          </a:xfrm>
          <a:prstGeom prst="rect">
            <a:avLst/>
          </a:prstGeom>
          <a:solidFill>
            <a:schemeClr val="bg1">
              <a:lumMod val="95000"/>
            </a:schemeClr>
          </a:solidFill>
        </p:spPr>
        <p:txBody>
          <a:bodyPr wrap="square">
            <a:spAutoFit/>
          </a:bodyPr>
          <a:lstStyle/>
          <a:p>
            <a:pPr algn="ctr"/>
            <a:r>
              <a:rPr lang="en-ZA" sz="1200" b="1" dirty="0">
                <a:solidFill>
                  <a:prstClr val="black"/>
                </a:solidFill>
              </a:rPr>
              <a:t>Quarter </a:t>
            </a:r>
            <a:r>
              <a:rPr lang="en-ZA" sz="1200" b="1" dirty="0" smtClean="0">
                <a:solidFill>
                  <a:prstClr val="black"/>
                </a:solidFill>
              </a:rPr>
              <a:t>3  	</a:t>
            </a:r>
            <a:endParaRPr lang="en-ZA" sz="1200" dirty="0">
              <a:solidFill>
                <a:prstClr val="black"/>
              </a:solidFill>
            </a:endParaRPr>
          </a:p>
        </p:txBody>
      </p:sp>
      <p:sp>
        <p:nvSpPr>
          <p:cNvPr id="61" name="Rounded Rectangle 60"/>
          <p:cNvSpPr/>
          <p:nvPr/>
        </p:nvSpPr>
        <p:spPr>
          <a:xfrm>
            <a:off x="2446955" y="665077"/>
            <a:ext cx="4036873" cy="2396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prstClr val="black"/>
                </a:solidFill>
              </a:rPr>
              <a:t>In-Service benefits Processed</a:t>
            </a:r>
            <a:endParaRPr lang="en-ZA" sz="1200" b="1" dirty="0">
              <a:solidFill>
                <a:prstClr val="black"/>
              </a:solidFill>
            </a:endParaRPr>
          </a:p>
        </p:txBody>
      </p:sp>
      <p:sp>
        <p:nvSpPr>
          <p:cNvPr id="62" name="Rectangle 61"/>
          <p:cNvSpPr/>
          <p:nvPr/>
        </p:nvSpPr>
        <p:spPr>
          <a:xfrm rot="10800000" flipV="1">
            <a:off x="7164287" y="1042553"/>
            <a:ext cx="1726927" cy="276999"/>
          </a:xfrm>
          <a:prstGeom prst="rect">
            <a:avLst/>
          </a:prstGeom>
          <a:solidFill>
            <a:schemeClr val="bg1">
              <a:lumMod val="85000"/>
            </a:schemeClr>
          </a:solidFill>
        </p:spPr>
        <p:txBody>
          <a:bodyPr wrap="square">
            <a:spAutoFit/>
          </a:bodyPr>
          <a:lstStyle/>
          <a:p>
            <a:pPr algn="ctr"/>
            <a:r>
              <a:rPr lang="en-ZA" sz="1200" b="1" dirty="0">
                <a:solidFill>
                  <a:prstClr val="black"/>
                </a:solidFill>
              </a:rPr>
              <a:t>Quarter 4</a:t>
            </a:r>
            <a:r>
              <a:rPr lang="en-ZA" sz="1200" b="1" dirty="0" smtClean="0">
                <a:solidFill>
                  <a:prstClr val="black"/>
                </a:solidFill>
              </a:rPr>
              <a:t>   	</a:t>
            </a:r>
            <a:endParaRPr lang="en-ZA" sz="1200"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422026022"/>
              </p:ext>
            </p:extLst>
          </p:nvPr>
        </p:nvGraphicFramePr>
        <p:xfrm>
          <a:off x="179507" y="1412778"/>
          <a:ext cx="8784982" cy="5184578"/>
        </p:xfrm>
        <a:graphic>
          <a:graphicData uri="http://schemas.openxmlformats.org/drawingml/2006/table">
            <a:tbl>
              <a:tblPr firstRow="1" bandRow="1">
                <a:tableStyleId>{7DF18680-E054-41AD-8BC1-D1AEF772440D}</a:tableStyleId>
              </a:tblPr>
              <a:tblGrid>
                <a:gridCol w="675768">
                  <a:extLst>
                    <a:ext uri="{9D8B030D-6E8A-4147-A177-3AD203B41FA5}">
                      <a16:colId xmlns:a16="http://schemas.microsoft.com/office/drawing/2014/main" xmlns="" val="20000"/>
                    </a:ext>
                  </a:extLst>
                </a:gridCol>
                <a:gridCol w="675768">
                  <a:extLst>
                    <a:ext uri="{9D8B030D-6E8A-4147-A177-3AD203B41FA5}">
                      <a16:colId xmlns:a16="http://schemas.microsoft.com/office/drawing/2014/main" xmlns="" val="20001"/>
                    </a:ext>
                  </a:extLst>
                </a:gridCol>
                <a:gridCol w="654218">
                  <a:extLst>
                    <a:ext uri="{9D8B030D-6E8A-4147-A177-3AD203B41FA5}">
                      <a16:colId xmlns:a16="http://schemas.microsoft.com/office/drawing/2014/main" xmlns="" val="20002"/>
                    </a:ext>
                  </a:extLst>
                </a:gridCol>
                <a:gridCol w="697316">
                  <a:extLst>
                    <a:ext uri="{9D8B030D-6E8A-4147-A177-3AD203B41FA5}">
                      <a16:colId xmlns:a16="http://schemas.microsoft.com/office/drawing/2014/main" xmlns="" val="20003"/>
                    </a:ext>
                  </a:extLst>
                </a:gridCol>
                <a:gridCol w="675768">
                  <a:extLst>
                    <a:ext uri="{9D8B030D-6E8A-4147-A177-3AD203B41FA5}">
                      <a16:colId xmlns:a16="http://schemas.microsoft.com/office/drawing/2014/main" xmlns="" val="20004"/>
                    </a:ext>
                  </a:extLst>
                </a:gridCol>
                <a:gridCol w="675768">
                  <a:extLst>
                    <a:ext uri="{9D8B030D-6E8A-4147-A177-3AD203B41FA5}">
                      <a16:colId xmlns:a16="http://schemas.microsoft.com/office/drawing/2014/main" xmlns="" val="20005"/>
                    </a:ext>
                  </a:extLst>
                </a:gridCol>
                <a:gridCol w="675768">
                  <a:extLst>
                    <a:ext uri="{9D8B030D-6E8A-4147-A177-3AD203B41FA5}">
                      <a16:colId xmlns:a16="http://schemas.microsoft.com/office/drawing/2014/main" xmlns="" val="20006"/>
                    </a:ext>
                  </a:extLst>
                </a:gridCol>
                <a:gridCol w="675768">
                  <a:extLst>
                    <a:ext uri="{9D8B030D-6E8A-4147-A177-3AD203B41FA5}">
                      <a16:colId xmlns:a16="http://schemas.microsoft.com/office/drawing/2014/main" xmlns="" val="20007"/>
                    </a:ext>
                  </a:extLst>
                </a:gridCol>
                <a:gridCol w="675768">
                  <a:extLst>
                    <a:ext uri="{9D8B030D-6E8A-4147-A177-3AD203B41FA5}">
                      <a16:colId xmlns:a16="http://schemas.microsoft.com/office/drawing/2014/main" xmlns="" val="20008"/>
                    </a:ext>
                  </a:extLst>
                </a:gridCol>
                <a:gridCol w="675768">
                  <a:extLst>
                    <a:ext uri="{9D8B030D-6E8A-4147-A177-3AD203B41FA5}">
                      <a16:colId xmlns:a16="http://schemas.microsoft.com/office/drawing/2014/main" xmlns="" val="20009"/>
                    </a:ext>
                  </a:extLst>
                </a:gridCol>
                <a:gridCol w="675768">
                  <a:extLst>
                    <a:ext uri="{9D8B030D-6E8A-4147-A177-3AD203B41FA5}">
                      <a16:colId xmlns:a16="http://schemas.microsoft.com/office/drawing/2014/main" xmlns="" val="20010"/>
                    </a:ext>
                  </a:extLst>
                </a:gridCol>
                <a:gridCol w="675768">
                  <a:extLst>
                    <a:ext uri="{9D8B030D-6E8A-4147-A177-3AD203B41FA5}">
                      <a16:colId xmlns:a16="http://schemas.microsoft.com/office/drawing/2014/main" xmlns="" val="20011"/>
                    </a:ext>
                  </a:extLst>
                </a:gridCol>
                <a:gridCol w="675768">
                  <a:extLst>
                    <a:ext uri="{9D8B030D-6E8A-4147-A177-3AD203B41FA5}">
                      <a16:colId xmlns:a16="http://schemas.microsoft.com/office/drawing/2014/main" xmlns="" val="20012"/>
                    </a:ext>
                  </a:extLst>
                </a:gridCol>
              </a:tblGrid>
              <a:tr h="598755">
                <a:tc>
                  <a:txBody>
                    <a:bodyPr/>
                    <a:lstStyle/>
                    <a:p>
                      <a:pPr>
                        <a:spcAft>
                          <a:spcPts val="0"/>
                        </a:spcAft>
                      </a:pPr>
                      <a:r>
                        <a:rPr lang="en-ZA" sz="1000" dirty="0">
                          <a:effectLst/>
                        </a:rPr>
                        <a:t>Province</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Created</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Finalised</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Finalised %</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Created</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Finalised</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Finalised %</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Created</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Finalised</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Finalised %</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Created</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Finalised</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Finalised %</a:t>
                      </a:r>
                      <a:endParaRPr lang="en-ZA" sz="1000" b="1" dirty="0">
                        <a:solidFill>
                          <a:schemeClr val="tx1"/>
                        </a:solidFill>
                        <a:effectLst/>
                        <a:latin typeface="Times New Roman"/>
                        <a:ea typeface="Times New Roman"/>
                      </a:endParaRPr>
                    </a:p>
                  </a:txBody>
                  <a:tcPr marL="68580" marR="68580" marT="0" marB="0" vert="vert270" anchor="b"/>
                </a:tc>
                <a:extLst>
                  <a:ext uri="{0D108BD9-81ED-4DB2-BD59-A6C34878D82A}">
                    <a16:rowId xmlns:a16="http://schemas.microsoft.com/office/drawing/2014/main" xmlns="" val="10000"/>
                  </a:ext>
                </a:extLst>
              </a:tr>
              <a:tr h="448146">
                <a:tc>
                  <a:txBody>
                    <a:bodyPr/>
                    <a:lstStyle/>
                    <a:p>
                      <a:pPr>
                        <a:spcAft>
                          <a:spcPts val="0"/>
                        </a:spcAft>
                      </a:pPr>
                      <a:r>
                        <a:rPr lang="en-ZA" sz="1000" dirty="0">
                          <a:effectLst/>
                        </a:rPr>
                        <a:t>Eastern Cape</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100" dirty="0" smtClean="0">
                          <a:effectLst/>
                        </a:rPr>
                        <a:t>2903</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2054</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70%</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2377</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100" dirty="0" smtClean="0">
                          <a:effectLst/>
                        </a:rPr>
                        <a:t>1847</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100" dirty="0" smtClean="0">
                          <a:effectLst/>
                        </a:rPr>
                        <a:t>78%</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000" dirty="0" smtClean="0">
                          <a:effectLst/>
                        </a:rPr>
                        <a:t>2268</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1730</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76%</a:t>
                      </a:r>
                      <a:endParaRPr lang="en-ZA" sz="1000" dirty="0">
                        <a:effectLst/>
                        <a:latin typeface="Times New Roman"/>
                        <a:ea typeface="Times New Roman"/>
                      </a:endParaRPr>
                    </a:p>
                  </a:txBody>
                  <a:tcPr marL="68580" marR="68580" marT="0" marB="0" anchor="b"/>
                </a:tc>
                <a:tc>
                  <a:txBody>
                    <a:bodyPr/>
                    <a:lstStyle/>
                    <a:p>
                      <a:pPr algn="r" fontAlgn="b"/>
                      <a:r>
                        <a:rPr lang="en-ZA" sz="1100" u="none" strike="noStrike" dirty="0">
                          <a:effectLst/>
                        </a:rPr>
                        <a:t>2124</a:t>
                      </a:r>
                      <a:endParaRPr lang="en-ZA" sz="1100" b="0" i="0" u="none" strike="noStrike" dirty="0">
                        <a:solidFill>
                          <a:srgbClr val="000000"/>
                        </a:solidFill>
                        <a:effectLst/>
                        <a:latin typeface="Calibri"/>
                      </a:endParaRPr>
                    </a:p>
                  </a:txBody>
                  <a:tcPr marL="9525" marR="9525" marT="9525" marB="0" anchor="b">
                    <a:solidFill>
                      <a:schemeClr val="tx2">
                        <a:lumMod val="40000"/>
                        <a:lumOff val="60000"/>
                      </a:schemeClr>
                    </a:solidFill>
                  </a:tcPr>
                </a:tc>
                <a:tc>
                  <a:txBody>
                    <a:bodyPr/>
                    <a:lstStyle/>
                    <a:p>
                      <a:pPr algn="r" fontAlgn="b"/>
                      <a:r>
                        <a:rPr lang="en-ZA" sz="1100" u="none" strike="noStrike" dirty="0">
                          <a:effectLst/>
                        </a:rPr>
                        <a:t>1686</a:t>
                      </a:r>
                      <a:endParaRPr lang="en-ZA" sz="1100" b="0" i="0" u="none" strike="noStrike" dirty="0">
                        <a:solidFill>
                          <a:srgbClr val="000000"/>
                        </a:solidFill>
                        <a:effectLst/>
                        <a:latin typeface="Calibri"/>
                      </a:endParaRPr>
                    </a:p>
                  </a:txBody>
                  <a:tcPr marL="9525" marR="9525" marT="9525" marB="0" anchor="b">
                    <a:solidFill>
                      <a:schemeClr val="tx2">
                        <a:lumMod val="40000"/>
                        <a:lumOff val="60000"/>
                      </a:schemeClr>
                    </a:solidFill>
                  </a:tcPr>
                </a:tc>
                <a:tc>
                  <a:txBody>
                    <a:bodyPr/>
                    <a:lstStyle/>
                    <a:p>
                      <a:pPr algn="r" fontAlgn="b"/>
                      <a:r>
                        <a:rPr lang="en-ZA" sz="1100" u="none" strike="noStrike" dirty="0">
                          <a:effectLst/>
                        </a:rPr>
                        <a:t>79%</a:t>
                      </a:r>
                      <a:endParaRPr lang="en-ZA" sz="1100" b="0" i="0" u="none" strike="noStrike" dirty="0">
                        <a:solidFill>
                          <a:srgbClr val="000000"/>
                        </a:solidFill>
                        <a:effectLst/>
                        <a:latin typeface="Calibri"/>
                      </a:endParaRPr>
                    </a:p>
                  </a:txBody>
                  <a:tcPr marL="9525" marR="9525" marT="9525" marB="0" anchor="b">
                    <a:solidFill>
                      <a:schemeClr val="tx2">
                        <a:lumMod val="40000"/>
                        <a:lumOff val="60000"/>
                      </a:schemeClr>
                    </a:solidFill>
                  </a:tcPr>
                </a:tc>
                <a:extLst>
                  <a:ext uri="{0D108BD9-81ED-4DB2-BD59-A6C34878D82A}">
                    <a16:rowId xmlns:a16="http://schemas.microsoft.com/office/drawing/2014/main" xmlns="" val="10001"/>
                  </a:ext>
                </a:extLst>
              </a:tr>
              <a:tr h="448146">
                <a:tc>
                  <a:txBody>
                    <a:bodyPr/>
                    <a:lstStyle/>
                    <a:p>
                      <a:pPr>
                        <a:spcAft>
                          <a:spcPts val="0"/>
                        </a:spcAft>
                      </a:pPr>
                      <a:r>
                        <a:rPr lang="en-ZA" sz="1000" dirty="0">
                          <a:effectLst/>
                        </a:rPr>
                        <a:t>Free State</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100" dirty="0" smtClean="0">
                          <a:effectLst/>
                        </a:rPr>
                        <a:t>1334</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838</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63%</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1515</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100" dirty="0" smtClean="0">
                          <a:effectLst/>
                        </a:rPr>
                        <a:t>972</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100" dirty="0" smtClean="0">
                          <a:effectLst/>
                        </a:rPr>
                        <a:t>64%</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000" dirty="0" smtClean="0">
                          <a:effectLst/>
                        </a:rPr>
                        <a:t>1419</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921</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65%</a:t>
                      </a:r>
                      <a:endParaRPr lang="en-ZA" sz="1000" dirty="0">
                        <a:effectLst/>
                        <a:latin typeface="Times New Roman"/>
                        <a:ea typeface="Times New Roman"/>
                      </a:endParaRPr>
                    </a:p>
                  </a:txBody>
                  <a:tcPr marL="68580" marR="68580" marT="0" marB="0" anchor="b"/>
                </a:tc>
                <a:tc>
                  <a:txBody>
                    <a:bodyPr/>
                    <a:lstStyle/>
                    <a:p>
                      <a:pPr algn="r" fontAlgn="b"/>
                      <a:r>
                        <a:rPr lang="en-ZA" sz="1100" u="none" strike="noStrike" dirty="0">
                          <a:effectLst/>
                        </a:rPr>
                        <a:t>1348</a:t>
                      </a:r>
                      <a:endParaRPr lang="en-ZA" sz="1100" b="0" i="0" u="none" strike="noStrike" dirty="0">
                        <a:solidFill>
                          <a:srgbClr val="000000"/>
                        </a:solidFill>
                        <a:effectLst/>
                        <a:latin typeface="Calibri"/>
                      </a:endParaRPr>
                    </a:p>
                  </a:txBody>
                  <a:tcPr marL="9525" marR="9525" marT="9525" marB="0" anchor="b">
                    <a:solidFill>
                      <a:schemeClr val="tx2">
                        <a:lumMod val="40000"/>
                        <a:lumOff val="60000"/>
                      </a:schemeClr>
                    </a:solidFill>
                  </a:tcPr>
                </a:tc>
                <a:tc>
                  <a:txBody>
                    <a:bodyPr/>
                    <a:lstStyle/>
                    <a:p>
                      <a:pPr algn="r" fontAlgn="b"/>
                      <a:r>
                        <a:rPr lang="en-ZA" sz="1100" u="none" strike="noStrike" dirty="0">
                          <a:effectLst/>
                        </a:rPr>
                        <a:t>955</a:t>
                      </a:r>
                      <a:endParaRPr lang="en-ZA" sz="1100" b="0" i="0" u="none" strike="noStrike" dirty="0">
                        <a:solidFill>
                          <a:srgbClr val="000000"/>
                        </a:solidFill>
                        <a:effectLst/>
                        <a:latin typeface="Calibri"/>
                      </a:endParaRPr>
                    </a:p>
                  </a:txBody>
                  <a:tcPr marL="9525" marR="9525" marT="9525" marB="0" anchor="b">
                    <a:solidFill>
                      <a:schemeClr val="tx2">
                        <a:lumMod val="40000"/>
                        <a:lumOff val="60000"/>
                      </a:schemeClr>
                    </a:solidFill>
                  </a:tcPr>
                </a:tc>
                <a:tc>
                  <a:txBody>
                    <a:bodyPr/>
                    <a:lstStyle/>
                    <a:p>
                      <a:pPr algn="r" fontAlgn="b"/>
                      <a:r>
                        <a:rPr lang="en-ZA" sz="1100" u="none" strike="noStrike" dirty="0">
                          <a:effectLst/>
                        </a:rPr>
                        <a:t>71%</a:t>
                      </a:r>
                      <a:endParaRPr lang="en-ZA" sz="1100" b="0" i="0" u="none" strike="noStrike" dirty="0">
                        <a:solidFill>
                          <a:srgbClr val="000000"/>
                        </a:solidFill>
                        <a:effectLst/>
                        <a:latin typeface="Calibri"/>
                      </a:endParaRPr>
                    </a:p>
                  </a:txBody>
                  <a:tcPr marL="9525" marR="9525" marT="9525" marB="0" anchor="b">
                    <a:solidFill>
                      <a:schemeClr val="tx2">
                        <a:lumMod val="40000"/>
                        <a:lumOff val="60000"/>
                      </a:schemeClr>
                    </a:solidFill>
                  </a:tcPr>
                </a:tc>
                <a:extLst>
                  <a:ext uri="{0D108BD9-81ED-4DB2-BD59-A6C34878D82A}">
                    <a16:rowId xmlns:a16="http://schemas.microsoft.com/office/drawing/2014/main" xmlns="" val="10002"/>
                  </a:ext>
                </a:extLst>
              </a:tr>
              <a:tr h="448146">
                <a:tc>
                  <a:txBody>
                    <a:bodyPr/>
                    <a:lstStyle/>
                    <a:p>
                      <a:pPr>
                        <a:spcAft>
                          <a:spcPts val="0"/>
                        </a:spcAft>
                      </a:pPr>
                      <a:r>
                        <a:rPr lang="en-ZA" sz="1000" dirty="0" smtClean="0">
                          <a:effectLst/>
                        </a:rPr>
                        <a:t>Gauteng</a:t>
                      </a:r>
                      <a:endParaRPr lang="en-ZA" sz="1000" dirty="0">
                        <a:effectLst/>
                        <a:latin typeface="Times New Roman"/>
                        <a:ea typeface="Times New Roman"/>
                      </a:endParaRPr>
                    </a:p>
                  </a:txBody>
                  <a:tcPr marL="68580" marR="68580" marT="0" marB="0" anchor="b">
                    <a:solidFill>
                      <a:schemeClr val="accent2">
                        <a:lumMod val="40000"/>
                        <a:lumOff val="60000"/>
                      </a:schemeClr>
                    </a:solidFill>
                  </a:tcPr>
                </a:tc>
                <a:tc>
                  <a:txBody>
                    <a:bodyPr/>
                    <a:lstStyle/>
                    <a:p>
                      <a:pPr algn="ctr">
                        <a:spcAft>
                          <a:spcPts val="0"/>
                        </a:spcAft>
                      </a:pPr>
                      <a:r>
                        <a:rPr lang="en-ZA" sz="1100" dirty="0" smtClean="0">
                          <a:effectLst/>
                        </a:rPr>
                        <a:t>12038</a:t>
                      </a:r>
                      <a:endParaRPr lang="en-ZA" sz="1100" dirty="0">
                        <a:solidFill>
                          <a:schemeClr val="tx1"/>
                        </a:solidFill>
                        <a:effectLst/>
                        <a:latin typeface="Times New Roman"/>
                        <a:ea typeface="Times New Roman"/>
                      </a:endParaRPr>
                    </a:p>
                  </a:txBody>
                  <a:tcPr marL="68580" marR="68580" marT="0" marB="0" anchor="ctr">
                    <a:solidFill>
                      <a:schemeClr val="accent2">
                        <a:lumMod val="40000"/>
                        <a:lumOff val="60000"/>
                      </a:schemeClr>
                    </a:solidFill>
                  </a:tcPr>
                </a:tc>
                <a:tc>
                  <a:txBody>
                    <a:bodyPr/>
                    <a:lstStyle/>
                    <a:p>
                      <a:pPr algn="ctr">
                        <a:spcAft>
                          <a:spcPts val="0"/>
                        </a:spcAft>
                      </a:pPr>
                      <a:r>
                        <a:rPr lang="en-ZA" sz="1100" dirty="0" smtClean="0">
                          <a:effectLst/>
                        </a:rPr>
                        <a:t>8179</a:t>
                      </a:r>
                      <a:endParaRPr lang="en-ZA" sz="1100" dirty="0">
                        <a:solidFill>
                          <a:schemeClr val="tx1"/>
                        </a:solidFill>
                        <a:effectLst/>
                        <a:latin typeface="Times New Roman"/>
                        <a:ea typeface="Times New Roman"/>
                      </a:endParaRPr>
                    </a:p>
                  </a:txBody>
                  <a:tcPr marL="68580" marR="68580" marT="0" marB="0" anchor="ctr">
                    <a:solidFill>
                      <a:schemeClr val="accent2">
                        <a:lumMod val="40000"/>
                        <a:lumOff val="60000"/>
                      </a:schemeClr>
                    </a:solidFill>
                  </a:tcPr>
                </a:tc>
                <a:tc>
                  <a:txBody>
                    <a:bodyPr/>
                    <a:lstStyle/>
                    <a:p>
                      <a:pPr algn="ctr">
                        <a:spcAft>
                          <a:spcPts val="0"/>
                        </a:spcAft>
                      </a:pPr>
                      <a:r>
                        <a:rPr lang="en-ZA" sz="1100" dirty="0" smtClean="0">
                          <a:effectLst/>
                        </a:rPr>
                        <a:t>68%</a:t>
                      </a:r>
                      <a:endParaRPr lang="en-ZA" sz="1100" dirty="0">
                        <a:solidFill>
                          <a:schemeClr val="tx1"/>
                        </a:solidFill>
                        <a:effectLst/>
                        <a:latin typeface="Times New Roman"/>
                        <a:ea typeface="Times New Roman"/>
                      </a:endParaRPr>
                    </a:p>
                  </a:txBody>
                  <a:tcPr marL="68580" marR="68580" marT="0" marB="0" anchor="ctr">
                    <a:solidFill>
                      <a:schemeClr val="accent2">
                        <a:lumMod val="40000"/>
                        <a:lumOff val="60000"/>
                      </a:schemeClr>
                    </a:solidFill>
                  </a:tcPr>
                </a:tc>
                <a:tc>
                  <a:txBody>
                    <a:bodyPr/>
                    <a:lstStyle/>
                    <a:p>
                      <a:pPr algn="ctr">
                        <a:spcAft>
                          <a:spcPts val="0"/>
                        </a:spcAft>
                      </a:pPr>
                      <a:r>
                        <a:rPr lang="en-ZA" sz="1100" dirty="0" smtClean="0">
                          <a:effectLst/>
                        </a:rPr>
                        <a:t>9904</a:t>
                      </a:r>
                      <a:endParaRPr lang="en-ZA" sz="1100" dirty="0">
                        <a:solidFill>
                          <a:schemeClr val="tx1"/>
                        </a:solidFill>
                        <a:effectLst/>
                        <a:latin typeface="Times New Roman"/>
                        <a:ea typeface="Times New Roman"/>
                      </a:endParaRPr>
                    </a:p>
                  </a:txBody>
                  <a:tcPr marL="68580" marR="68580" marT="0" marB="0" anchor="ctr">
                    <a:solidFill>
                      <a:schemeClr val="accent2">
                        <a:lumMod val="40000"/>
                        <a:lumOff val="60000"/>
                      </a:schemeClr>
                    </a:solidFill>
                  </a:tcPr>
                </a:tc>
                <a:tc>
                  <a:txBody>
                    <a:bodyPr/>
                    <a:lstStyle/>
                    <a:p>
                      <a:pPr algn="ctr">
                        <a:spcAft>
                          <a:spcPts val="0"/>
                        </a:spcAft>
                      </a:pPr>
                      <a:r>
                        <a:rPr lang="en-ZA" sz="1100" dirty="0" smtClean="0">
                          <a:effectLst/>
                        </a:rPr>
                        <a:t>7373</a:t>
                      </a:r>
                      <a:endParaRPr lang="en-ZA" sz="1100" dirty="0">
                        <a:solidFill>
                          <a:schemeClr val="tx1"/>
                        </a:solidFill>
                        <a:effectLst/>
                        <a:latin typeface="Times New Roman"/>
                        <a:ea typeface="Times New Roman"/>
                      </a:endParaRPr>
                    </a:p>
                  </a:txBody>
                  <a:tcPr marL="68580" marR="68580" marT="0" marB="0" anchor="ctr">
                    <a:solidFill>
                      <a:schemeClr val="accent2">
                        <a:lumMod val="40000"/>
                        <a:lumOff val="60000"/>
                      </a:schemeClr>
                    </a:solidFill>
                  </a:tcPr>
                </a:tc>
                <a:tc>
                  <a:txBody>
                    <a:bodyPr/>
                    <a:lstStyle/>
                    <a:p>
                      <a:pPr algn="ctr">
                        <a:spcAft>
                          <a:spcPts val="0"/>
                        </a:spcAft>
                      </a:pPr>
                      <a:r>
                        <a:rPr lang="en-ZA" sz="1100" dirty="0" smtClean="0">
                          <a:effectLst/>
                        </a:rPr>
                        <a:t>74%</a:t>
                      </a:r>
                      <a:endParaRPr lang="en-ZA" sz="1100" dirty="0">
                        <a:solidFill>
                          <a:schemeClr val="tx1"/>
                        </a:solidFill>
                        <a:effectLst/>
                        <a:latin typeface="Times New Roman"/>
                        <a:ea typeface="Times New Roman"/>
                      </a:endParaRPr>
                    </a:p>
                  </a:txBody>
                  <a:tcPr marL="68580" marR="68580" marT="0" marB="0" anchor="ctr">
                    <a:solidFill>
                      <a:schemeClr val="accent2">
                        <a:lumMod val="40000"/>
                        <a:lumOff val="60000"/>
                      </a:schemeClr>
                    </a:solidFill>
                  </a:tcPr>
                </a:tc>
                <a:tc>
                  <a:txBody>
                    <a:bodyPr/>
                    <a:lstStyle/>
                    <a:p>
                      <a:pPr algn="ctr">
                        <a:spcAft>
                          <a:spcPts val="0"/>
                        </a:spcAft>
                      </a:pPr>
                      <a:r>
                        <a:rPr lang="en-ZA" sz="1000" dirty="0" smtClean="0">
                          <a:effectLst/>
                        </a:rPr>
                        <a:t>10174</a:t>
                      </a:r>
                      <a:endParaRPr lang="en-ZA" sz="1000" dirty="0">
                        <a:effectLst/>
                        <a:latin typeface="Times New Roman"/>
                        <a:ea typeface="Times New Roman"/>
                      </a:endParaRPr>
                    </a:p>
                  </a:txBody>
                  <a:tcPr marL="68580" marR="68580" marT="0" marB="0" anchor="b">
                    <a:solidFill>
                      <a:schemeClr val="accent2">
                        <a:lumMod val="40000"/>
                        <a:lumOff val="60000"/>
                      </a:schemeClr>
                    </a:solidFill>
                  </a:tcPr>
                </a:tc>
                <a:tc>
                  <a:txBody>
                    <a:bodyPr/>
                    <a:lstStyle/>
                    <a:p>
                      <a:pPr algn="ctr">
                        <a:spcAft>
                          <a:spcPts val="0"/>
                        </a:spcAft>
                      </a:pPr>
                      <a:r>
                        <a:rPr lang="en-ZA" sz="1000" dirty="0" smtClean="0">
                          <a:effectLst/>
                        </a:rPr>
                        <a:t>8597</a:t>
                      </a:r>
                      <a:endParaRPr lang="en-ZA" sz="1000" dirty="0">
                        <a:effectLst/>
                        <a:latin typeface="Times New Roman"/>
                        <a:ea typeface="Times New Roman"/>
                      </a:endParaRPr>
                    </a:p>
                  </a:txBody>
                  <a:tcPr marL="68580" marR="68580" marT="0" marB="0" anchor="b">
                    <a:solidFill>
                      <a:schemeClr val="accent2">
                        <a:lumMod val="40000"/>
                        <a:lumOff val="60000"/>
                      </a:schemeClr>
                    </a:solidFill>
                  </a:tcPr>
                </a:tc>
                <a:tc>
                  <a:txBody>
                    <a:bodyPr/>
                    <a:lstStyle/>
                    <a:p>
                      <a:pPr algn="ctr">
                        <a:spcAft>
                          <a:spcPts val="0"/>
                        </a:spcAft>
                      </a:pPr>
                      <a:r>
                        <a:rPr lang="en-ZA" sz="1000" dirty="0" smtClean="0">
                          <a:effectLst/>
                        </a:rPr>
                        <a:t>84%</a:t>
                      </a:r>
                      <a:endParaRPr lang="en-ZA" sz="1000" dirty="0">
                        <a:effectLst/>
                        <a:latin typeface="Times New Roman"/>
                        <a:ea typeface="Times New Roman"/>
                      </a:endParaRPr>
                    </a:p>
                  </a:txBody>
                  <a:tcPr marL="68580" marR="68580" marT="0" marB="0" anchor="b">
                    <a:solidFill>
                      <a:schemeClr val="accent2">
                        <a:lumMod val="40000"/>
                        <a:lumOff val="60000"/>
                      </a:schemeClr>
                    </a:solidFill>
                  </a:tcPr>
                </a:tc>
                <a:tc>
                  <a:txBody>
                    <a:bodyPr/>
                    <a:lstStyle/>
                    <a:p>
                      <a:pPr algn="r" fontAlgn="b"/>
                      <a:r>
                        <a:rPr lang="en-ZA" sz="1100" u="none" strike="noStrike" dirty="0">
                          <a:effectLst/>
                        </a:rPr>
                        <a:t>9555</a:t>
                      </a:r>
                      <a:endParaRPr lang="en-ZA" sz="1100" b="0" i="0" u="none" strike="noStrike" dirty="0">
                        <a:solidFill>
                          <a:srgbClr val="000000"/>
                        </a:solidFill>
                        <a:effectLst/>
                        <a:latin typeface="Calibri"/>
                      </a:endParaRPr>
                    </a:p>
                  </a:txBody>
                  <a:tcPr marL="9525" marR="9525" marT="9525" marB="0" anchor="b">
                    <a:solidFill>
                      <a:schemeClr val="accent2">
                        <a:lumMod val="40000"/>
                        <a:lumOff val="60000"/>
                      </a:schemeClr>
                    </a:solidFill>
                  </a:tcPr>
                </a:tc>
                <a:tc>
                  <a:txBody>
                    <a:bodyPr/>
                    <a:lstStyle/>
                    <a:p>
                      <a:pPr algn="r" fontAlgn="b"/>
                      <a:r>
                        <a:rPr lang="en-ZA" sz="1100" u="none" strike="noStrike" dirty="0">
                          <a:effectLst/>
                        </a:rPr>
                        <a:t>8496</a:t>
                      </a:r>
                      <a:endParaRPr lang="en-ZA" sz="1100" b="0" i="0" u="none" strike="noStrike" dirty="0">
                        <a:solidFill>
                          <a:srgbClr val="000000"/>
                        </a:solidFill>
                        <a:effectLst/>
                        <a:latin typeface="Calibri"/>
                      </a:endParaRPr>
                    </a:p>
                  </a:txBody>
                  <a:tcPr marL="9525" marR="9525" marT="9525" marB="0" anchor="b">
                    <a:solidFill>
                      <a:schemeClr val="accent2">
                        <a:lumMod val="40000"/>
                        <a:lumOff val="60000"/>
                      </a:schemeClr>
                    </a:solidFill>
                  </a:tcPr>
                </a:tc>
                <a:tc>
                  <a:txBody>
                    <a:bodyPr/>
                    <a:lstStyle/>
                    <a:p>
                      <a:pPr algn="r" fontAlgn="b"/>
                      <a:r>
                        <a:rPr lang="en-ZA" sz="1100" u="none" strike="noStrike" dirty="0">
                          <a:effectLst/>
                        </a:rPr>
                        <a:t>89%</a:t>
                      </a:r>
                      <a:endParaRPr lang="en-ZA" sz="1100" b="0" i="0" u="none" strike="noStrike" dirty="0">
                        <a:solidFill>
                          <a:srgbClr val="000000"/>
                        </a:solidFill>
                        <a:effectLst/>
                        <a:latin typeface="Calibri"/>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xmlns="" val="10003"/>
                  </a:ext>
                </a:extLst>
              </a:tr>
              <a:tr h="448146">
                <a:tc>
                  <a:txBody>
                    <a:bodyPr/>
                    <a:lstStyle/>
                    <a:p>
                      <a:pPr>
                        <a:spcAft>
                          <a:spcPts val="0"/>
                        </a:spcAft>
                      </a:pPr>
                      <a:r>
                        <a:rPr lang="en-ZA" sz="1000" dirty="0">
                          <a:effectLst/>
                        </a:rPr>
                        <a:t>KwaZulu-Natal</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100" dirty="0" smtClean="0">
                          <a:effectLst/>
                        </a:rPr>
                        <a:t>6810</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4227</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62%</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5468</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100" dirty="0" smtClean="0">
                          <a:effectLst/>
                        </a:rPr>
                        <a:t>3340</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100" dirty="0" smtClean="0">
                          <a:effectLst/>
                        </a:rPr>
                        <a:t>61%</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000" dirty="0" smtClean="0">
                          <a:effectLst/>
                        </a:rPr>
                        <a:t>4885</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3613</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74%</a:t>
                      </a:r>
                      <a:endParaRPr lang="en-ZA" sz="1000" dirty="0">
                        <a:effectLst/>
                        <a:latin typeface="Times New Roman"/>
                        <a:ea typeface="Times New Roman"/>
                      </a:endParaRPr>
                    </a:p>
                  </a:txBody>
                  <a:tcPr marL="68580" marR="68580" marT="0" marB="0" anchor="b"/>
                </a:tc>
                <a:tc>
                  <a:txBody>
                    <a:bodyPr/>
                    <a:lstStyle/>
                    <a:p>
                      <a:pPr algn="r" fontAlgn="b"/>
                      <a:r>
                        <a:rPr lang="en-ZA" sz="1100" u="none" strike="noStrike" dirty="0">
                          <a:effectLst/>
                        </a:rPr>
                        <a:t>4886</a:t>
                      </a:r>
                      <a:endParaRPr lang="en-ZA" sz="1100" b="0" i="0" u="none" strike="noStrike" dirty="0">
                        <a:solidFill>
                          <a:srgbClr val="000000"/>
                        </a:solidFill>
                        <a:effectLst/>
                        <a:latin typeface="Calibri"/>
                      </a:endParaRPr>
                    </a:p>
                  </a:txBody>
                  <a:tcPr marL="9525" marR="9525" marT="9525" marB="0" anchor="b">
                    <a:solidFill>
                      <a:schemeClr val="tx2">
                        <a:lumMod val="40000"/>
                        <a:lumOff val="60000"/>
                      </a:schemeClr>
                    </a:solidFill>
                  </a:tcPr>
                </a:tc>
                <a:tc>
                  <a:txBody>
                    <a:bodyPr/>
                    <a:lstStyle/>
                    <a:p>
                      <a:pPr algn="r" fontAlgn="b"/>
                      <a:r>
                        <a:rPr lang="en-ZA" sz="1100" u="none" strike="noStrike">
                          <a:effectLst/>
                        </a:rPr>
                        <a:t>3713</a:t>
                      </a:r>
                      <a:endParaRPr lang="en-ZA" sz="1100" b="0" i="0" u="none" strike="noStrike">
                        <a:solidFill>
                          <a:srgbClr val="000000"/>
                        </a:solidFill>
                        <a:effectLst/>
                        <a:latin typeface="Calibri"/>
                      </a:endParaRPr>
                    </a:p>
                  </a:txBody>
                  <a:tcPr marL="9525" marR="9525" marT="9525" marB="0" anchor="b">
                    <a:solidFill>
                      <a:schemeClr val="tx2">
                        <a:lumMod val="40000"/>
                        <a:lumOff val="60000"/>
                      </a:schemeClr>
                    </a:solidFill>
                  </a:tcPr>
                </a:tc>
                <a:tc>
                  <a:txBody>
                    <a:bodyPr/>
                    <a:lstStyle/>
                    <a:p>
                      <a:pPr algn="r" fontAlgn="b"/>
                      <a:r>
                        <a:rPr lang="en-ZA" sz="1100" u="none" strike="noStrike" dirty="0">
                          <a:effectLst/>
                        </a:rPr>
                        <a:t>76%</a:t>
                      </a:r>
                      <a:endParaRPr lang="en-ZA" sz="1100" b="0" i="0" u="none" strike="noStrike" dirty="0">
                        <a:solidFill>
                          <a:srgbClr val="000000"/>
                        </a:solidFill>
                        <a:effectLst/>
                        <a:latin typeface="Calibri"/>
                      </a:endParaRPr>
                    </a:p>
                  </a:txBody>
                  <a:tcPr marL="9525" marR="9525" marT="9525" marB="0" anchor="b">
                    <a:solidFill>
                      <a:schemeClr val="tx2">
                        <a:lumMod val="40000"/>
                        <a:lumOff val="60000"/>
                      </a:schemeClr>
                    </a:solidFill>
                  </a:tcPr>
                </a:tc>
                <a:extLst>
                  <a:ext uri="{0D108BD9-81ED-4DB2-BD59-A6C34878D82A}">
                    <a16:rowId xmlns:a16="http://schemas.microsoft.com/office/drawing/2014/main" xmlns="" val="10004"/>
                  </a:ext>
                </a:extLst>
              </a:tr>
              <a:tr h="448146">
                <a:tc>
                  <a:txBody>
                    <a:bodyPr/>
                    <a:lstStyle/>
                    <a:p>
                      <a:pPr>
                        <a:spcAft>
                          <a:spcPts val="0"/>
                        </a:spcAft>
                      </a:pPr>
                      <a:r>
                        <a:rPr lang="en-ZA" sz="1000" dirty="0">
                          <a:effectLst/>
                        </a:rPr>
                        <a:t>Limpopo</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100" dirty="0" smtClean="0">
                          <a:effectLst/>
                        </a:rPr>
                        <a:t>2129</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895</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42%</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2458</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100" dirty="0" smtClean="0">
                          <a:effectLst/>
                        </a:rPr>
                        <a:t>1295</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100" dirty="0" smtClean="0">
                          <a:effectLst/>
                        </a:rPr>
                        <a:t>53%</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000" dirty="0" smtClean="0">
                          <a:effectLst/>
                        </a:rPr>
                        <a:t>2300</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1381</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60%</a:t>
                      </a:r>
                      <a:endParaRPr lang="en-ZA" sz="1000" dirty="0">
                        <a:effectLst/>
                        <a:latin typeface="Times New Roman"/>
                        <a:ea typeface="Times New Roman"/>
                      </a:endParaRPr>
                    </a:p>
                  </a:txBody>
                  <a:tcPr marL="68580" marR="68580" marT="0" marB="0" anchor="b"/>
                </a:tc>
                <a:tc>
                  <a:txBody>
                    <a:bodyPr/>
                    <a:lstStyle/>
                    <a:p>
                      <a:pPr algn="r" fontAlgn="b"/>
                      <a:r>
                        <a:rPr lang="en-ZA" sz="1100" u="none" strike="noStrike">
                          <a:effectLst/>
                        </a:rPr>
                        <a:t>1943</a:t>
                      </a:r>
                      <a:endParaRPr lang="en-ZA" sz="1100" b="0" i="0" u="none" strike="noStrike">
                        <a:solidFill>
                          <a:srgbClr val="000000"/>
                        </a:solidFill>
                        <a:effectLst/>
                        <a:latin typeface="Calibri"/>
                      </a:endParaRPr>
                    </a:p>
                  </a:txBody>
                  <a:tcPr marL="9525" marR="9525" marT="9525" marB="0" anchor="b">
                    <a:solidFill>
                      <a:schemeClr val="tx2">
                        <a:lumMod val="40000"/>
                        <a:lumOff val="60000"/>
                      </a:schemeClr>
                    </a:solidFill>
                  </a:tcPr>
                </a:tc>
                <a:tc>
                  <a:txBody>
                    <a:bodyPr/>
                    <a:lstStyle/>
                    <a:p>
                      <a:pPr algn="r" fontAlgn="b"/>
                      <a:r>
                        <a:rPr lang="en-ZA" sz="1100" u="none" strike="noStrike">
                          <a:effectLst/>
                        </a:rPr>
                        <a:t>1404</a:t>
                      </a:r>
                      <a:endParaRPr lang="en-ZA" sz="1100" b="0" i="0" u="none" strike="noStrike">
                        <a:solidFill>
                          <a:srgbClr val="000000"/>
                        </a:solidFill>
                        <a:effectLst/>
                        <a:latin typeface="Calibri"/>
                      </a:endParaRPr>
                    </a:p>
                  </a:txBody>
                  <a:tcPr marL="9525" marR="9525" marT="9525" marB="0" anchor="b">
                    <a:solidFill>
                      <a:schemeClr val="tx2">
                        <a:lumMod val="40000"/>
                        <a:lumOff val="60000"/>
                      </a:schemeClr>
                    </a:solidFill>
                  </a:tcPr>
                </a:tc>
                <a:tc>
                  <a:txBody>
                    <a:bodyPr/>
                    <a:lstStyle/>
                    <a:p>
                      <a:pPr algn="r" fontAlgn="b"/>
                      <a:r>
                        <a:rPr lang="en-ZA" sz="1100" u="none" strike="noStrike" dirty="0">
                          <a:effectLst/>
                        </a:rPr>
                        <a:t>72%</a:t>
                      </a:r>
                      <a:endParaRPr lang="en-ZA" sz="1100" b="0" i="0" u="none" strike="noStrike" dirty="0">
                        <a:solidFill>
                          <a:srgbClr val="000000"/>
                        </a:solidFill>
                        <a:effectLst/>
                        <a:latin typeface="Calibri"/>
                      </a:endParaRPr>
                    </a:p>
                  </a:txBody>
                  <a:tcPr marL="9525" marR="9525" marT="9525" marB="0" anchor="b">
                    <a:solidFill>
                      <a:schemeClr val="tx2">
                        <a:lumMod val="40000"/>
                        <a:lumOff val="60000"/>
                      </a:schemeClr>
                    </a:solidFill>
                  </a:tcPr>
                </a:tc>
                <a:extLst>
                  <a:ext uri="{0D108BD9-81ED-4DB2-BD59-A6C34878D82A}">
                    <a16:rowId xmlns:a16="http://schemas.microsoft.com/office/drawing/2014/main" xmlns="" val="10005"/>
                  </a:ext>
                </a:extLst>
              </a:tr>
              <a:tr h="448146">
                <a:tc>
                  <a:txBody>
                    <a:bodyPr/>
                    <a:lstStyle/>
                    <a:p>
                      <a:pPr>
                        <a:spcAft>
                          <a:spcPts val="0"/>
                        </a:spcAft>
                      </a:pPr>
                      <a:r>
                        <a:rPr lang="en-ZA" sz="1000" dirty="0">
                          <a:effectLst/>
                        </a:rPr>
                        <a:t>Mpumalanga</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100" dirty="0" smtClean="0">
                          <a:effectLst/>
                        </a:rPr>
                        <a:t>1698</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679</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40%</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2212</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100" dirty="0" smtClean="0">
                          <a:effectLst/>
                        </a:rPr>
                        <a:t>934</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100" dirty="0" smtClean="0">
                          <a:effectLst/>
                        </a:rPr>
                        <a:t>42%</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000" dirty="0" smtClean="0">
                          <a:effectLst/>
                        </a:rPr>
                        <a:t>2019</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1050</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52%</a:t>
                      </a:r>
                      <a:endParaRPr lang="en-ZA" sz="1000" dirty="0">
                        <a:effectLst/>
                        <a:latin typeface="Times New Roman"/>
                        <a:ea typeface="Times New Roman"/>
                      </a:endParaRPr>
                    </a:p>
                  </a:txBody>
                  <a:tcPr marL="68580" marR="68580" marT="0" marB="0" anchor="b"/>
                </a:tc>
                <a:tc>
                  <a:txBody>
                    <a:bodyPr/>
                    <a:lstStyle/>
                    <a:p>
                      <a:pPr algn="r" fontAlgn="b"/>
                      <a:r>
                        <a:rPr lang="en-ZA" sz="1100" u="none" strike="noStrike">
                          <a:effectLst/>
                        </a:rPr>
                        <a:t>1963</a:t>
                      </a:r>
                      <a:endParaRPr lang="en-ZA" sz="1100" b="0" i="0" u="none" strike="noStrike">
                        <a:solidFill>
                          <a:srgbClr val="000000"/>
                        </a:solidFill>
                        <a:effectLst/>
                        <a:latin typeface="Calibri"/>
                      </a:endParaRPr>
                    </a:p>
                  </a:txBody>
                  <a:tcPr marL="9525" marR="9525" marT="9525" marB="0" anchor="b">
                    <a:solidFill>
                      <a:schemeClr val="tx2">
                        <a:lumMod val="40000"/>
                        <a:lumOff val="60000"/>
                      </a:schemeClr>
                    </a:solidFill>
                  </a:tcPr>
                </a:tc>
                <a:tc>
                  <a:txBody>
                    <a:bodyPr/>
                    <a:lstStyle/>
                    <a:p>
                      <a:pPr algn="r" fontAlgn="b"/>
                      <a:r>
                        <a:rPr lang="en-ZA" sz="1100" u="none" strike="noStrike">
                          <a:effectLst/>
                        </a:rPr>
                        <a:t>1287</a:t>
                      </a:r>
                      <a:endParaRPr lang="en-ZA" sz="1100" b="0" i="0" u="none" strike="noStrike">
                        <a:solidFill>
                          <a:srgbClr val="000000"/>
                        </a:solidFill>
                        <a:effectLst/>
                        <a:latin typeface="Calibri"/>
                      </a:endParaRPr>
                    </a:p>
                  </a:txBody>
                  <a:tcPr marL="9525" marR="9525" marT="9525" marB="0" anchor="b">
                    <a:solidFill>
                      <a:schemeClr val="tx2">
                        <a:lumMod val="40000"/>
                        <a:lumOff val="60000"/>
                      </a:schemeClr>
                    </a:solidFill>
                  </a:tcPr>
                </a:tc>
                <a:tc>
                  <a:txBody>
                    <a:bodyPr/>
                    <a:lstStyle/>
                    <a:p>
                      <a:pPr algn="r" fontAlgn="b"/>
                      <a:r>
                        <a:rPr lang="en-ZA" sz="1100" u="none" strike="noStrike" dirty="0">
                          <a:effectLst/>
                        </a:rPr>
                        <a:t>66%</a:t>
                      </a:r>
                      <a:endParaRPr lang="en-ZA" sz="1100" b="0" i="0" u="none" strike="noStrike" dirty="0">
                        <a:solidFill>
                          <a:srgbClr val="000000"/>
                        </a:solidFill>
                        <a:effectLst/>
                        <a:latin typeface="Calibri"/>
                      </a:endParaRPr>
                    </a:p>
                  </a:txBody>
                  <a:tcPr marL="9525" marR="9525" marT="9525" marB="0" anchor="b">
                    <a:solidFill>
                      <a:schemeClr val="tx2">
                        <a:lumMod val="40000"/>
                        <a:lumOff val="60000"/>
                      </a:schemeClr>
                    </a:solidFill>
                  </a:tcPr>
                </a:tc>
                <a:extLst>
                  <a:ext uri="{0D108BD9-81ED-4DB2-BD59-A6C34878D82A}">
                    <a16:rowId xmlns:a16="http://schemas.microsoft.com/office/drawing/2014/main" xmlns="" val="10006"/>
                  </a:ext>
                </a:extLst>
              </a:tr>
              <a:tr h="448146">
                <a:tc>
                  <a:txBody>
                    <a:bodyPr/>
                    <a:lstStyle/>
                    <a:p>
                      <a:pPr>
                        <a:spcAft>
                          <a:spcPts val="0"/>
                        </a:spcAft>
                      </a:pPr>
                      <a:r>
                        <a:rPr lang="en-ZA" sz="1000" dirty="0">
                          <a:effectLst/>
                        </a:rPr>
                        <a:t>North West</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100" dirty="0" smtClean="0">
                          <a:effectLst/>
                        </a:rPr>
                        <a:t>978</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674</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69%</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1185</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100" dirty="0" smtClean="0">
                          <a:effectLst/>
                        </a:rPr>
                        <a:t>784</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100" dirty="0" smtClean="0">
                          <a:effectLst/>
                        </a:rPr>
                        <a:t>66%</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000" dirty="0" smtClean="0">
                          <a:effectLst/>
                        </a:rPr>
                        <a:t>1389</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922</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66%</a:t>
                      </a:r>
                      <a:endParaRPr lang="en-ZA" sz="1000" dirty="0">
                        <a:effectLst/>
                        <a:latin typeface="Times New Roman"/>
                        <a:ea typeface="Times New Roman"/>
                      </a:endParaRPr>
                    </a:p>
                  </a:txBody>
                  <a:tcPr marL="68580" marR="68580" marT="0" marB="0" anchor="b"/>
                </a:tc>
                <a:tc>
                  <a:txBody>
                    <a:bodyPr/>
                    <a:lstStyle/>
                    <a:p>
                      <a:pPr algn="r" fontAlgn="b"/>
                      <a:r>
                        <a:rPr lang="en-ZA" sz="1100" u="none" strike="noStrike">
                          <a:effectLst/>
                        </a:rPr>
                        <a:t>1608</a:t>
                      </a:r>
                      <a:endParaRPr lang="en-ZA" sz="1100" b="0" i="0" u="none" strike="noStrike">
                        <a:solidFill>
                          <a:srgbClr val="000000"/>
                        </a:solidFill>
                        <a:effectLst/>
                        <a:latin typeface="Calibri"/>
                      </a:endParaRPr>
                    </a:p>
                  </a:txBody>
                  <a:tcPr marL="9525" marR="9525" marT="9525" marB="0" anchor="b">
                    <a:solidFill>
                      <a:schemeClr val="tx2">
                        <a:lumMod val="40000"/>
                        <a:lumOff val="60000"/>
                      </a:schemeClr>
                    </a:solidFill>
                  </a:tcPr>
                </a:tc>
                <a:tc>
                  <a:txBody>
                    <a:bodyPr/>
                    <a:lstStyle/>
                    <a:p>
                      <a:pPr algn="r" fontAlgn="b"/>
                      <a:r>
                        <a:rPr lang="en-ZA" sz="1100" u="none" strike="noStrike" dirty="0">
                          <a:effectLst/>
                        </a:rPr>
                        <a:t>1338</a:t>
                      </a:r>
                      <a:endParaRPr lang="en-ZA" sz="1100" b="0" i="0" u="none" strike="noStrike" dirty="0">
                        <a:solidFill>
                          <a:srgbClr val="000000"/>
                        </a:solidFill>
                        <a:effectLst/>
                        <a:latin typeface="Calibri"/>
                      </a:endParaRPr>
                    </a:p>
                  </a:txBody>
                  <a:tcPr marL="9525" marR="9525" marT="9525" marB="0" anchor="b">
                    <a:solidFill>
                      <a:schemeClr val="tx2">
                        <a:lumMod val="40000"/>
                        <a:lumOff val="60000"/>
                      </a:schemeClr>
                    </a:solidFill>
                  </a:tcPr>
                </a:tc>
                <a:tc>
                  <a:txBody>
                    <a:bodyPr/>
                    <a:lstStyle/>
                    <a:p>
                      <a:pPr algn="r" fontAlgn="b"/>
                      <a:r>
                        <a:rPr lang="en-ZA" sz="1100" u="none" strike="noStrike" dirty="0">
                          <a:effectLst/>
                        </a:rPr>
                        <a:t>83%</a:t>
                      </a:r>
                      <a:endParaRPr lang="en-ZA" sz="1100" b="0" i="0" u="none" strike="noStrike" dirty="0">
                        <a:solidFill>
                          <a:srgbClr val="000000"/>
                        </a:solidFill>
                        <a:effectLst/>
                        <a:latin typeface="Calibri"/>
                      </a:endParaRPr>
                    </a:p>
                  </a:txBody>
                  <a:tcPr marL="9525" marR="9525" marT="9525" marB="0" anchor="b">
                    <a:solidFill>
                      <a:schemeClr val="tx2">
                        <a:lumMod val="40000"/>
                        <a:lumOff val="60000"/>
                      </a:schemeClr>
                    </a:solidFill>
                  </a:tcPr>
                </a:tc>
                <a:extLst>
                  <a:ext uri="{0D108BD9-81ED-4DB2-BD59-A6C34878D82A}">
                    <a16:rowId xmlns:a16="http://schemas.microsoft.com/office/drawing/2014/main" xmlns="" val="10007"/>
                  </a:ext>
                </a:extLst>
              </a:tr>
              <a:tr h="448146">
                <a:tc>
                  <a:txBody>
                    <a:bodyPr/>
                    <a:lstStyle/>
                    <a:p>
                      <a:pPr>
                        <a:spcAft>
                          <a:spcPts val="0"/>
                        </a:spcAft>
                      </a:pPr>
                      <a:r>
                        <a:rPr lang="en-ZA" sz="1000" dirty="0">
                          <a:effectLst/>
                        </a:rPr>
                        <a:t>Northern Cape</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100" dirty="0" smtClean="0">
                          <a:effectLst/>
                        </a:rPr>
                        <a:t>846</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736</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87%</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687</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100" dirty="0" smtClean="0">
                          <a:effectLst/>
                        </a:rPr>
                        <a:t>627</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100" dirty="0" smtClean="0">
                          <a:effectLst/>
                        </a:rPr>
                        <a:t>91%</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000" dirty="0" smtClean="0">
                          <a:effectLst/>
                        </a:rPr>
                        <a:t>680</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609</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90%</a:t>
                      </a:r>
                      <a:endParaRPr lang="en-ZA" sz="1000" dirty="0">
                        <a:effectLst/>
                        <a:latin typeface="Times New Roman"/>
                        <a:ea typeface="Times New Roman"/>
                      </a:endParaRPr>
                    </a:p>
                  </a:txBody>
                  <a:tcPr marL="68580" marR="68580" marT="0" marB="0" anchor="b"/>
                </a:tc>
                <a:tc>
                  <a:txBody>
                    <a:bodyPr/>
                    <a:lstStyle/>
                    <a:p>
                      <a:pPr algn="r" fontAlgn="b"/>
                      <a:r>
                        <a:rPr lang="en-ZA" sz="1100" u="none" strike="noStrike">
                          <a:effectLst/>
                        </a:rPr>
                        <a:t>581</a:t>
                      </a:r>
                      <a:endParaRPr lang="en-ZA" sz="1100" b="0" i="0" u="none" strike="noStrike">
                        <a:solidFill>
                          <a:srgbClr val="000000"/>
                        </a:solidFill>
                        <a:effectLst/>
                        <a:latin typeface="Calibri"/>
                      </a:endParaRPr>
                    </a:p>
                  </a:txBody>
                  <a:tcPr marL="9525" marR="9525" marT="9525" marB="0" anchor="b">
                    <a:solidFill>
                      <a:schemeClr val="tx2">
                        <a:lumMod val="40000"/>
                        <a:lumOff val="60000"/>
                      </a:schemeClr>
                    </a:solidFill>
                  </a:tcPr>
                </a:tc>
                <a:tc>
                  <a:txBody>
                    <a:bodyPr/>
                    <a:lstStyle/>
                    <a:p>
                      <a:pPr algn="r" fontAlgn="b"/>
                      <a:r>
                        <a:rPr lang="en-ZA" sz="1100" u="none" strike="noStrike">
                          <a:effectLst/>
                        </a:rPr>
                        <a:t>544</a:t>
                      </a:r>
                      <a:endParaRPr lang="en-ZA" sz="1100" b="0" i="0" u="none" strike="noStrike">
                        <a:solidFill>
                          <a:srgbClr val="000000"/>
                        </a:solidFill>
                        <a:effectLst/>
                        <a:latin typeface="Calibri"/>
                      </a:endParaRPr>
                    </a:p>
                  </a:txBody>
                  <a:tcPr marL="9525" marR="9525" marT="9525" marB="0" anchor="b">
                    <a:solidFill>
                      <a:schemeClr val="tx2">
                        <a:lumMod val="40000"/>
                        <a:lumOff val="60000"/>
                      </a:schemeClr>
                    </a:solidFill>
                  </a:tcPr>
                </a:tc>
                <a:tc>
                  <a:txBody>
                    <a:bodyPr/>
                    <a:lstStyle/>
                    <a:p>
                      <a:pPr algn="r" fontAlgn="b"/>
                      <a:r>
                        <a:rPr lang="en-ZA" sz="1100" u="none" strike="noStrike" dirty="0">
                          <a:effectLst/>
                        </a:rPr>
                        <a:t>94%</a:t>
                      </a:r>
                      <a:endParaRPr lang="en-ZA" sz="1100" b="0" i="0" u="none" strike="noStrike" dirty="0">
                        <a:solidFill>
                          <a:srgbClr val="000000"/>
                        </a:solidFill>
                        <a:effectLst/>
                        <a:latin typeface="Calibri"/>
                      </a:endParaRPr>
                    </a:p>
                  </a:txBody>
                  <a:tcPr marL="9525" marR="9525" marT="9525" marB="0" anchor="b">
                    <a:solidFill>
                      <a:schemeClr val="tx2">
                        <a:lumMod val="40000"/>
                        <a:lumOff val="60000"/>
                      </a:schemeClr>
                    </a:solidFill>
                  </a:tcPr>
                </a:tc>
                <a:extLst>
                  <a:ext uri="{0D108BD9-81ED-4DB2-BD59-A6C34878D82A}">
                    <a16:rowId xmlns:a16="http://schemas.microsoft.com/office/drawing/2014/main" xmlns="" val="10008"/>
                  </a:ext>
                </a:extLst>
              </a:tr>
              <a:tr h="448146">
                <a:tc>
                  <a:txBody>
                    <a:bodyPr/>
                    <a:lstStyle/>
                    <a:p>
                      <a:pPr>
                        <a:spcAft>
                          <a:spcPts val="0"/>
                        </a:spcAft>
                      </a:pPr>
                      <a:r>
                        <a:rPr lang="en-ZA" sz="1000" dirty="0">
                          <a:effectLst/>
                        </a:rPr>
                        <a:t>Western Cape</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100" dirty="0" smtClean="0">
                          <a:effectLst/>
                        </a:rPr>
                        <a:t>6650</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4166</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63%</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7252</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100" dirty="0" smtClean="0">
                          <a:effectLst/>
                        </a:rPr>
                        <a:t>5456</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100" dirty="0" smtClean="0">
                          <a:effectLst/>
                        </a:rPr>
                        <a:t>75%</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000" dirty="0" smtClean="0">
                          <a:effectLst/>
                        </a:rPr>
                        <a:t>7117</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5686</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80%</a:t>
                      </a:r>
                      <a:endParaRPr lang="en-ZA" sz="1000" dirty="0">
                        <a:effectLst/>
                        <a:latin typeface="Times New Roman"/>
                        <a:ea typeface="Times New Roman"/>
                      </a:endParaRPr>
                    </a:p>
                  </a:txBody>
                  <a:tcPr marL="68580" marR="68580" marT="0" marB="0" anchor="b"/>
                </a:tc>
                <a:tc>
                  <a:txBody>
                    <a:bodyPr/>
                    <a:lstStyle/>
                    <a:p>
                      <a:pPr algn="r" fontAlgn="b"/>
                      <a:r>
                        <a:rPr lang="en-ZA" sz="1100" u="none" strike="noStrike">
                          <a:effectLst/>
                        </a:rPr>
                        <a:t>7135</a:t>
                      </a:r>
                      <a:endParaRPr lang="en-ZA" sz="1100" b="0" i="0" u="none" strike="noStrike">
                        <a:solidFill>
                          <a:srgbClr val="000000"/>
                        </a:solidFill>
                        <a:effectLst/>
                        <a:latin typeface="Calibri"/>
                      </a:endParaRPr>
                    </a:p>
                  </a:txBody>
                  <a:tcPr marL="9525" marR="9525" marT="9525" marB="0" anchor="b">
                    <a:solidFill>
                      <a:schemeClr val="tx2">
                        <a:lumMod val="40000"/>
                        <a:lumOff val="60000"/>
                      </a:schemeClr>
                    </a:solidFill>
                  </a:tcPr>
                </a:tc>
                <a:tc>
                  <a:txBody>
                    <a:bodyPr/>
                    <a:lstStyle/>
                    <a:p>
                      <a:pPr algn="r" fontAlgn="b"/>
                      <a:r>
                        <a:rPr lang="en-ZA" sz="1100" u="none" strike="noStrike" dirty="0">
                          <a:effectLst/>
                        </a:rPr>
                        <a:t>5353</a:t>
                      </a:r>
                      <a:endParaRPr lang="en-ZA" sz="1100" b="0" i="0" u="none" strike="noStrike" dirty="0">
                        <a:solidFill>
                          <a:srgbClr val="000000"/>
                        </a:solidFill>
                        <a:effectLst/>
                        <a:latin typeface="Calibri"/>
                      </a:endParaRPr>
                    </a:p>
                  </a:txBody>
                  <a:tcPr marL="9525" marR="9525" marT="9525" marB="0" anchor="b">
                    <a:solidFill>
                      <a:schemeClr val="tx2">
                        <a:lumMod val="40000"/>
                        <a:lumOff val="60000"/>
                      </a:schemeClr>
                    </a:solidFill>
                  </a:tcPr>
                </a:tc>
                <a:tc>
                  <a:txBody>
                    <a:bodyPr/>
                    <a:lstStyle/>
                    <a:p>
                      <a:pPr algn="r" fontAlgn="b"/>
                      <a:r>
                        <a:rPr lang="en-ZA" sz="1100" u="none" strike="noStrike" dirty="0">
                          <a:effectLst/>
                        </a:rPr>
                        <a:t>75%</a:t>
                      </a:r>
                      <a:endParaRPr lang="en-ZA" sz="1100" b="0" i="0" u="none" strike="noStrike" dirty="0">
                        <a:solidFill>
                          <a:srgbClr val="000000"/>
                        </a:solidFill>
                        <a:effectLst/>
                        <a:latin typeface="Calibri"/>
                      </a:endParaRPr>
                    </a:p>
                  </a:txBody>
                  <a:tcPr marL="9525" marR="9525" marT="9525" marB="0" anchor="b">
                    <a:solidFill>
                      <a:schemeClr val="tx2">
                        <a:lumMod val="40000"/>
                        <a:lumOff val="60000"/>
                      </a:schemeClr>
                    </a:solidFill>
                  </a:tcPr>
                </a:tc>
                <a:extLst>
                  <a:ext uri="{0D108BD9-81ED-4DB2-BD59-A6C34878D82A}">
                    <a16:rowId xmlns:a16="http://schemas.microsoft.com/office/drawing/2014/main" xmlns="" val="10009"/>
                  </a:ext>
                </a:extLst>
              </a:tr>
              <a:tr h="552509">
                <a:tc>
                  <a:txBody>
                    <a:bodyPr/>
                    <a:lstStyle/>
                    <a:p>
                      <a:pPr>
                        <a:lnSpc>
                          <a:spcPct val="100000"/>
                        </a:lnSpc>
                        <a:spcAft>
                          <a:spcPts val="0"/>
                        </a:spcAft>
                      </a:pPr>
                      <a:r>
                        <a:rPr lang="en-ZA" sz="1000" dirty="0">
                          <a:effectLst/>
                        </a:rPr>
                        <a:t>Grand Total</a:t>
                      </a:r>
                      <a:endParaRPr lang="en-ZA" sz="1000" b="1" dirty="0">
                        <a:effectLst/>
                        <a:latin typeface="Times New Roman"/>
                        <a:ea typeface="Times New Roman"/>
                      </a:endParaRPr>
                    </a:p>
                  </a:txBody>
                  <a:tcPr marL="68580" marR="68580" marT="0" marB="0" anchor="b"/>
                </a:tc>
                <a:tc>
                  <a:txBody>
                    <a:bodyPr/>
                    <a:lstStyle/>
                    <a:p>
                      <a:pPr algn="ctr">
                        <a:spcAft>
                          <a:spcPts val="0"/>
                        </a:spcAft>
                      </a:pPr>
                      <a:r>
                        <a:rPr lang="en-ZA" sz="1100" dirty="0" smtClean="0">
                          <a:effectLst/>
                        </a:rPr>
                        <a:t>37771</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23903</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63%</a:t>
                      </a:r>
                      <a:endParaRPr lang="en-ZA" sz="1100" dirty="0">
                        <a:solidFill>
                          <a:schemeClr val="tx1"/>
                        </a:solidFill>
                        <a:effectLst/>
                        <a:latin typeface="Times New Roman"/>
                        <a:ea typeface="Times New Roman"/>
                      </a:endParaRPr>
                    </a:p>
                  </a:txBody>
                  <a:tcPr marL="68580" marR="68580" marT="0" marB="0" anchor="ctr"/>
                </a:tc>
                <a:tc>
                  <a:txBody>
                    <a:bodyPr/>
                    <a:lstStyle/>
                    <a:p>
                      <a:pPr marL="0" algn="ctr" defTabSz="914400" rtl="0" eaLnBrk="1" latinLnBrk="0" hangingPunct="1">
                        <a:spcAft>
                          <a:spcPts val="0"/>
                        </a:spcAft>
                      </a:pPr>
                      <a:r>
                        <a:rPr lang="en-ZA" sz="1100" kern="1200" dirty="0" smtClean="0">
                          <a:effectLst/>
                        </a:rPr>
                        <a:t>34869</a:t>
                      </a:r>
                      <a:endParaRPr lang="en-ZA" sz="1100" b="1" kern="1200" dirty="0">
                        <a:solidFill>
                          <a:schemeClr val="tx1"/>
                        </a:solidFill>
                        <a:effectLst/>
                        <a:latin typeface="Arial"/>
                        <a:ea typeface="Times New Roman"/>
                        <a:cs typeface="+mn-cs"/>
                      </a:endParaRPr>
                    </a:p>
                  </a:txBody>
                  <a:tcPr marL="68580" marR="68580" marT="0" marB="0" anchor="ctr">
                    <a:solidFill>
                      <a:schemeClr val="tx2">
                        <a:lumMod val="40000"/>
                        <a:lumOff val="60000"/>
                      </a:schemeClr>
                    </a:solidFill>
                  </a:tcPr>
                </a:tc>
                <a:tc>
                  <a:txBody>
                    <a:bodyPr/>
                    <a:lstStyle/>
                    <a:p>
                      <a:pPr marL="0" algn="ctr" defTabSz="914400" rtl="0" eaLnBrk="1" latinLnBrk="0" hangingPunct="1">
                        <a:spcAft>
                          <a:spcPts val="0"/>
                        </a:spcAft>
                      </a:pPr>
                      <a:r>
                        <a:rPr lang="en-ZA" sz="1100" kern="1200" dirty="0" smtClean="0">
                          <a:effectLst/>
                        </a:rPr>
                        <a:t>23680</a:t>
                      </a:r>
                      <a:endParaRPr lang="en-ZA" sz="1100" b="1" kern="1200" dirty="0">
                        <a:solidFill>
                          <a:schemeClr val="tx1"/>
                        </a:solidFill>
                        <a:effectLst/>
                        <a:latin typeface="Arial"/>
                        <a:ea typeface="Times New Roman"/>
                        <a:cs typeface="+mn-cs"/>
                      </a:endParaRPr>
                    </a:p>
                  </a:txBody>
                  <a:tcPr marL="68580" marR="68580" marT="0" marB="0" anchor="ctr">
                    <a:solidFill>
                      <a:schemeClr val="tx2">
                        <a:lumMod val="40000"/>
                        <a:lumOff val="60000"/>
                      </a:schemeClr>
                    </a:solidFill>
                  </a:tcPr>
                </a:tc>
                <a:tc>
                  <a:txBody>
                    <a:bodyPr/>
                    <a:lstStyle/>
                    <a:p>
                      <a:pPr marL="0" algn="ctr" defTabSz="914400" rtl="0" eaLnBrk="1" latinLnBrk="0" hangingPunct="1">
                        <a:spcAft>
                          <a:spcPts val="0"/>
                        </a:spcAft>
                      </a:pPr>
                      <a:r>
                        <a:rPr lang="en-ZA" sz="1100" kern="1200" dirty="0" smtClean="0">
                          <a:effectLst/>
                        </a:rPr>
                        <a:t>68%</a:t>
                      </a:r>
                      <a:endParaRPr lang="en-ZA" sz="1100" b="1" kern="1200" dirty="0">
                        <a:solidFill>
                          <a:schemeClr val="tx1"/>
                        </a:solidFill>
                        <a:effectLst/>
                        <a:latin typeface="Arial"/>
                        <a:ea typeface="Times New Roman"/>
                        <a:cs typeface="+mn-cs"/>
                      </a:endParaRPr>
                    </a:p>
                  </a:txBody>
                  <a:tcPr marL="68580" marR="68580" marT="0" marB="0" anchor="ctr">
                    <a:solidFill>
                      <a:schemeClr val="tx2">
                        <a:lumMod val="40000"/>
                        <a:lumOff val="60000"/>
                      </a:schemeClr>
                    </a:solidFill>
                  </a:tcPr>
                </a:tc>
                <a:tc>
                  <a:txBody>
                    <a:bodyPr/>
                    <a:lstStyle/>
                    <a:p>
                      <a:pPr algn="ctr">
                        <a:spcAft>
                          <a:spcPts val="0"/>
                        </a:spcAft>
                      </a:pPr>
                      <a:r>
                        <a:rPr lang="en-ZA" sz="1000" dirty="0" smtClean="0">
                          <a:effectLst/>
                        </a:rPr>
                        <a:t>34162</a:t>
                      </a:r>
                      <a:endParaRPr lang="en-ZA" sz="1000" b="1"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25637</a:t>
                      </a:r>
                      <a:endParaRPr lang="en-ZA" sz="1000" b="1"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75%</a:t>
                      </a:r>
                      <a:endParaRPr lang="en-ZA" sz="1000" b="1" dirty="0">
                        <a:effectLst/>
                        <a:latin typeface="Times New Roman"/>
                        <a:ea typeface="Times New Roman"/>
                      </a:endParaRPr>
                    </a:p>
                  </a:txBody>
                  <a:tcPr marL="68580" marR="68580" marT="0" marB="0" anchor="b"/>
                </a:tc>
                <a:tc>
                  <a:txBody>
                    <a:bodyPr/>
                    <a:lstStyle/>
                    <a:p>
                      <a:pPr algn="r" fontAlgn="b"/>
                      <a:r>
                        <a:rPr lang="en-ZA" sz="1100" u="none" strike="noStrike" dirty="0">
                          <a:effectLst/>
                        </a:rPr>
                        <a:t>32889</a:t>
                      </a:r>
                      <a:endParaRPr lang="en-ZA" sz="1100" b="0" i="0" u="none" strike="noStrike" dirty="0">
                        <a:solidFill>
                          <a:srgbClr val="000000"/>
                        </a:solidFill>
                        <a:effectLst/>
                        <a:latin typeface="Calibri"/>
                      </a:endParaRPr>
                    </a:p>
                  </a:txBody>
                  <a:tcPr marL="9525" marR="9525" marT="9525" marB="0" anchor="b">
                    <a:solidFill>
                      <a:schemeClr val="tx2">
                        <a:lumMod val="40000"/>
                        <a:lumOff val="60000"/>
                      </a:schemeClr>
                    </a:solidFill>
                  </a:tcPr>
                </a:tc>
                <a:tc>
                  <a:txBody>
                    <a:bodyPr/>
                    <a:lstStyle/>
                    <a:p>
                      <a:pPr algn="r" fontAlgn="b"/>
                      <a:r>
                        <a:rPr lang="en-ZA" sz="1100" u="none" strike="noStrike" dirty="0">
                          <a:effectLst/>
                        </a:rPr>
                        <a:t>25881</a:t>
                      </a:r>
                      <a:endParaRPr lang="en-ZA" sz="1100" b="0" i="0" u="none" strike="noStrike" dirty="0">
                        <a:solidFill>
                          <a:srgbClr val="000000"/>
                        </a:solidFill>
                        <a:effectLst/>
                        <a:latin typeface="Calibri"/>
                      </a:endParaRPr>
                    </a:p>
                  </a:txBody>
                  <a:tcPr marL="9525" marR="9525" marT="9525" marB="0" anchor="b">
                    <a:solidFill>
                      <a:schemeClr val="tx2">
                        <a:lumMod val="40000"/>
                        <a:lumOff val="60000"/>
                      </a:schemeClr>
                    </a:solidFill>
                  </a:tcPr>
                </a:tc>
                <a:tc>
                  <a:txBody>
                    <a:bodyPr/>
                    <a:lstStyle/>
                    <a:p>
                      <a:pPr algn="r" fontAlgn="b"/>
                      <a:r>
                        <a:rPr lang="en-ZA" sz="1100" u="none" strike="noStrike" dirty="0">
                          <a:effectLst/>
                        </a:rPr>
                        <a:t>79%</a:t>
                      </a:r>
                      <a:endParaRPr lang="en-ZA" sz="1100" b="0" i="0" u="none" strike="noStrike" dirty="0">
                        <a:solidFill>
                          <a:srgbClr val="000000"/>
                        </a:solidFill>
                        <a:effectLst/>
                        <a:latin typeface="Calibri"/>
                      </a:endParaRPr>
                    </a:p>
                  </a:txBody>
                  <a:tcPr marL="9525" marR="9525" marT="9525" marB="0" anchor="b">
                    <a:solidFill>
                      <a:schemeClr val="tx2">
                        <a:lumMod val="40000"/>
                        <a:lumOff val="60000"/>
                      </a:schemeClr>
                    </a:solidFill>
                  </a:tcPr>
                </a:tc>
                <a:extLst>
                  <a:ext uri="{0D108BD9-81ED-4DB2-BD59-A6C34878D82A}">
                    <a16:rowId xmlns:a16="http://schemas.microsoft.com/office/drawing/2014/main" xmlns="" val="10010"/>
                  </a:ext>
                </a:extLst>
              </a:tr>
            </a:tbl>
          </a:graphicData>
        </a:graphic>
      </p:graphicFrame>
      <p:cxnSp>
        <p:nvCxnSpPr>
          <p:cNvPr id="10" name="Straight Arrow Connector 9"/>
          <p:cNvCxnSpPr/>
          <p:nvPr/>
        </p:nvCxnSpPr>
        <p:spPr>
          <a:xfrm flipV="1">
            <a:off x="8398159" y="2065162"/>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p:nvPr/>
        </p:nvCxnSpPr>
        <p:spPr>
          <a:xfrm flipV="1">
            <a:off x="8391362" y="5249581"/>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p:nvPr/>
        </p:nvCxnSpPr>
        <p:spPr>
          <a:xfrm flipV="1">
            <a:off x="8373557" y="4748768"/>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p:nvPr/>
        </p:nvCxnSpPr>
        <p:spPr>
          <a:xfrm flipV="1">
            <a:off x="8391362" y="4293096"/>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p:nvPr/>
        </p:nvCxnSpPr>
        <p:spPr>
          <a:xfrm flipV="1">
            <a:off x="6374267" y="4293096"/>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flipV="1">
            <a:off x="4349229" y="4293096"/>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p:nvPr/>
        </p:nvCxnSpPr>
        <p:spPr>
          <a:xfrm flipV="1">
            <a:off x="8391362" y="3861048"/>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p:nvPr/>
        </p:nvCxnSpPr>
        <p:spPr>
          <a:xfrm flipV="1">
            <a:off x="6365800" y="3861048"/>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20" name="Straight Arrow Connector 19"/>
          <p:cNvCxnSpPr/>
          <p:nvPr/>
        </p:nvCxnSpPr>
        <p:spPr>
          <a:xfrm flipV="1">
            <a:off x="4307992" y="3861048"/>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p:nvPr/>
        </p:nvCxnSpPr>
        <p:spPr>
          <a:xfrm flipV="1">
            <a:off x="8391362" y="3429000"/>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22" name="Straight Arrow Connector 21"/>
          <p:cNvCxnSpPr/>
          <p:nvPr/>
        </p:nvCxnSpPr>
        <p:spPr>
          <a:xfrm flipV="1">
            <a:off x="6359400" y="3429000"/>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23" name="Straight Arrow Connector 22"/>
          <p:cNvCxnSpPr/>
          <p:nvPr/>
        </p:nvCxnSpPr>
        <p:spPr>
          <a:xfrm flipV="1">
            <a:off x="8381675" y="2996952"/>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24" name="Straight Arrow Connector 23"/>
          <p:cNvCxnSpPr/>
          <p:nvPr/>
        </p:nvCxnSpPr>
        <p:spPr>
          <a:xfrm flipV="1">
            <a:off x="6365800" y="2996952"/>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25" name="Straight Arrow Connector 24"/>
          <p:cNvCxnSpPr/>
          <p:nvPr/>
        </p:nvCxnSpPr>
        <p:spPr>
          <a:xfrm flipV="1">
            <a:off x="4349229" y="2996952"/>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26" name="Straight Arrow Connector 25"/>
          <p:cNvCxnSpPr/>
          <p:nvPr/>
        </p:nvCxnSpPr>
        <p:spPr>
          <a:xfrm flipV="1">
            <a:off x="6405780" y="2512947"/>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27" name="Straight Arrow Connector 26"/>
          <p:cNvCxnSpPr/>
          <p:nvPr/>
        </p:nvCxnSpPr>
        <p:spPr>
          <a:xfrm flipV="1">
            <a:off x="4349229" y="2512947"/>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28" name="Straight Arrow Connector 27"/>
          <p:cNvCxnSpPr/>
          <p:nvPr/>
        </p:nvCxnSpPr>
        <p:spPr>
          <a:xfrm flipV="1">
            <a:off x="4349229" y="2060848"/>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30" name="Straight Arrow Connector 29"/>
          <p:cNvCxnSpPr/>
          <p:nvPr/>
        </p:nvCxnSpPr>
        <p:spPr>
          <a:xfrm flipV="1">
            <a:off x="4337126" y="5249581"/>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31" name="Straight Arrow Connector 30"/>
          <p:cNvCxnSpPr/>
          <p:nvPr/>
        </p:nvCxnSpPr>
        <p:spPr>
          <a:xfrm flipV="1">
            <a:off x="8361255" y="6165304"/>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32" name="Straight Arrow Connector 31"/>
          <p:cNvCxnSpPr/>
          <p:nvPr/>
        </p:nvCxnSpPr>
        <p:spPr>
          <a:xfrm flipV="1">
            <a:off x="6359400" y="6162620"/>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33" name="Straight Arrow Connector 32"/>
          <p:cNvCxnSpPr/>
          <p:nvPr/>
        </p:nvCxnSpPr>
        <p:spPr>
          <a:xfrm flipV="1">
            <a:off x="4314266" y="6165304"/>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34" name="Straight Arrow Connector 33"/>
          <p:cNvCxnSpPr/>
          <p:nvPr/>
        </p:nvCxnSpPr>
        <p:spPr>
          <a:xfrm flipV="1">
            <a:off x="4332643" y="5733256"/>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38" name="Straight Arrow Connector 37"/>
          <p:cNvCxnSpPr/>
          <p:nvPr/>
        </p:nvCxnSpPr>
        <p:spPr>
          <a:xfrm flipV="1">
            <a:off x="6374267" y="5691336"/>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45" name="Straight Arrow Connector 44"/>
          <p:cNvCxnSpPr/>
          <p:nvPr/>
        </p:nvCxnSpPr>
        <p:spPr>
          <a:xfrm>
            <a:off x="8390491" y="5691336"/>
            <a:ext cx="0" cy="288032"/>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46" name="Straight Arrow Connector 45"/>
          <p:cNvCxnSpPr/>
          <p:nvPr/>
        </p:nvCxnSpPr>
        <p:spPr>
          <a:xfrm>
            <a:off x="4307992" y="3429000"/>
            <a:ext cx="0" cy="288032"/>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47" name="Straight Arrow Connector 46"/>
          <p:cNvCxnSpPr/>
          <p:nvPr/>
        </p:nvCxnSpPr>
        <p:spPr>
          <a:xfrm>
            <a:off x="6334210" y="5249581"/>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48" name="Straight Arrow Connector 47"/>
          <p:cNvCxnSpPr/>
          <p:nvPr/>
        </p:nvCxnSpPr>
        <p:spPr>
          <a:xfrm>
            <a:off x="6346741" y="4748768"/>
            <a:ext cx="0" cy="288032"/>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49" name="Straight Arrow Connector 48"/>
          <p:cNvCxnSpPr/>
          <p:nvPr/>
        </p:nvCxnSpPr>
        <p:spPr>
          <a:xfrm>
            <a:off x="4337126" y="4748768"/>
            <a:ext cx="0" cy="288032"/>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50" name="Straight Arrow Connector 49"/>
          <p:cNvCxnSpPr/>
          <p:nvPr/>
        </p:nvCxnSpPr>
        <p:spPr>
          <a:xfrm>
            <a:off x="6374267" y="2116851"/>
            <a:ext cx="0" cy="288032"/>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51" name="Straight Arrow Connector 50"/>
          <p:cNvCxnSpPr/>
          <p:nvPr/>
        </p:nvCxnSpPr>
        <p:spPr>
          <a:xfrm flipV="1">
            <a:off x="8391362" y="2528310"/>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sp>
        <p:nvSpPr>
          <p:cNvPr id="40"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36</a:t>
            </a:r>
            <a:endParaRPr lang="en-ZA" sz="1200" dirty="0">
              <a:solidFill>
                <a:prstClr val="black"/>
              </a:solidFill>
            </a:endParaRPr>
          </a:p>
        </p:txBody>
      </p:sp>
    </p:spTree>
    <p:extLst>
      <p:ext uri="{BB962C8B-B14F-4D97-AF65-F5344CB8AC3E}">
        <p14:creationId xmlns:p14="http://schemas.microsoft.com/office/powerpoint/2010/main" xmlns="" val="1722507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37</a:t>
            </a:fld>
            <a:endParaRPr lang="en-US" dirty="0"/>
          </a:p>
        </p:txBody>
      </p:sp>
      <p:sp>
        <p:nvSpPr>
          <p:cNvPr id="3" name="Rectangle 2"/>
          <p:cNvSpPr/>
          <p:nvPr/>
        </p:nvSpPr>
        <p:spPr>
          <a:xfrm>
            <a:off x="2446955" y="280650"/>
            <a:ext cx="4036874" cy="400110"/>
          </a:xfrm>
          <a:prstGeom prst="rect">
            <a:avLst/>
          </a:prstGeom>
          <a:solidFill>
            <a:schemeClr val="bg2">
              <a:lumMod val="90000"/>
            </a:schemeClr>
          </a:solidFill>
        </p:spPr>
        <p:txBody>
          <a:bodyPr wrap="none">
            <a:spAutoFit/>
          </a:bodyPr>
          <a:lstStyle/>
          <a:p>
            <a:r>
              <a:rPr lang="en-US" sz="2000" b="1" dirty="0">
                <a:solidFill>
                  <a:srgbClr val="000000"/>
                </a:solidFill>
                <a:ea typeface="ＭＳ Ｐゴシック" pitchFamily="-80" charset="-128"/>
              </a:rPr>
              <a:t>UNEMPLOYMENT INSURANCE FUND</a:t>
            </a:r>
            <a:endParaRPr lang="en-ZA" dirty="0">
              <a:solidFill>
                <a:prstClr val="black"/>
              </a:solidFill>
            </a:endParaRPr>
          </a:p>
        </p:txBody>
      </p:sp>
      <p:sp>
        <p:nvSpPr>
          <p:cNvPr id="9" name="TextBox 8"/>
          <p:cNvSpPr txBox="1"/>
          <p:nvPr/>
        </p:nvSpPr>
        <p:spPr>
          <a:xfrm>
            <a:off x="502739" y="1014714"/>
            <a:ext cx="1944216" cy="276999"/>
          </a:xfrm>
          <a:prstGeom prst="rect">
            <a:avLst/>
          </a:prstGeom>
          <a:solidFill>
            <a:schemeClr val="bg1">
              <a:lumMod val="95000"/>
            </a:schemeClr>
          </a:solidFill>
        </p:spPr>
        <p:txBody>
          <a:bodyPr wrap="square" rtlCol="0">
            <a:spAutoFit/>
          </a:bodyPr>
          <a:lstStyle/>
          <a:p>
            <a:pPr algn="ctr"/>
            <a:r>
              <a:rPr lang="en-ZA" sz="1200" b="1" dirty="0" smtClean="0">
                <a:solidFill>
                  <a:prstClr val="black"/>
                </a:solidFill>
              </a:rPr>
              <a:t>  Quarter 1 </a:t>
            </a:r>
            <a:endParaRPr lang="en-ZA" sz="1200" b="1" dirty="0">
              <a:solidFill>
                <a:prstClr val="black"/>
              </a:solidFill>
            </a:endParaRPr>
          </a:p>
        </p:txBody>
      </p:sp>
      <p:sp>
        <p:nvSpPr>
          <p:cNvPr id="19" name="TextBox 18"/>
          <p:cNvSpPr txBox="1"/>
          <p:nvPr/>
        </p:nvSpPr>
        <p:spPr>
          <a:xfrm>
            <a:off x="2843808" y="1003678"/>
            <a:ext cx="1944216" cy="276999"/>
          </a:xfrm>
          <a:prstGeom prst="rect">
            <a:avLst/>
          </a:prstGeom>
          <a:noFill/>
        </p:spPr>
        <p:txBody>
          <a:bodyPr wrap="square" rtlCol="0">
            <a:spAutoFit/>
          </a:bodyPr>
          <a:lstStyle/>
          <a:p>
            <a:pPr algn="ctr"/>
            <a:r>
              <a:rPr lang="en-ZA" sz="1200" b="1" dirty="0">
                <a:solidFill>
                  <a:prstClr val="black"/>
                </a:solidFill>
              </a:rPr>
              <a:t> Quarter </a:t>
            </a:r>
            <a:r>
              <a:rPr lang="en-ZA" sz="1200" b="1" dirty="0" smtClean="0">
                <a:solidFill>
                  <a:prstClr val="black"/>
                </a:solidFill>
              </a:rPr>
              <a:t>2  </a:t>
            </a:r>
            <a:endParaRPr lang="en-ZA" sz="1200" b="1" dirty="0">
              <a:solidFill>
                <a:prstClr val="black"/>
              </a:solidFill>
            </a:endParaRPr>
          </a:p>
        </p:txBody>
      </p:sp>
      <p:sp>
        <p:nvSpPr>
          <p:cNvPr id="11" name="Rectangle 10"/>
          <p:cNvSpPr/>
          <p:nvPr/>
        </p:nvSpPr>
        <p:spPr>
          <a:xfrm rot="10800000" flipV="1">
            <a:off x="4938489" y="1014714"/>
            <a:ext cx="1798935" cy="276999"/>
          </a:xfrm>
          <a:prstGeom prst="rect">
            <a:avLst/>
          </a:prstGeom>
          <a:solidFill>
            <a:schemeClr val="bg1">
              <a:lumMod val="95000"/>
            </a:schemeClr>
          </a:solidFill>
        </p:spPr>
        <p:txBody>
          <a:bodyPr wrap="square">
            <a:spAutoFit/>
          </a:bodyPr>
          <a:lstStyle/>
          <a:p>
            <a:r>
              <a:rPr lang="en-ZA" sz="1200" b="1" dirty="0">
                <a:solidFill>
                  <a:prstClr val="black"/>
                </a:solidFill>
              </a:rPr>
              <a:t>Quarter </a:t>
            </a:r>
            <a:r>
              <a:rPr lang="en-ZA" sz="1200" b="1" dirty="0" smtClean="0">
                <a:solidFill>
                  <a:prstClr val="black"/>
                </a:solidFill>
              </a:rPr>
              <a:t>3  	</a:t>
            </a:r>
            <a:endParaRPr lang="en-ZA" sz="1200" dirty="0">
              <a:solidFill>
                <a:prstClr val="black"/>
              </a:solidFill>
            </a:endParaRPr>
          </a:p>
        </p:txBody>
      </p:sp>
      <p:sp>
        <p:nvSpPr>
          <p:cNvPr id="61" name="Rounded Rectangle 60"/>
          <p:cNvSpPr/>
          <p:nvPr/>
        </p:nvSpPr>
        <p:spPr>
          <a:xfrm>
            <a:off x="2446955" y="665077"/>
            <a:ext cx="4036873" cy="2396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prstClr val="black"/>
                </a:solidFill>
              </a:rPr>
              <a:t>Death benefits Processed</a:t>
            </a:r>
            <a:endParaRPr lang="en-ZA" sz="1200" b="1" dirty="0">
              <a:solidFill>
                <a:prstClr val="black"/>
              </a:solidFill>
            </a:endParaRPr>
          </a:p>
        </p:txBody>
      </p:sp>
      <p:sp>
        <p:nvSpPr>
          <p:cNvPr id="62" name="Rectangle 61"/>
          <p:cNvSpPr/>
          <p:nvPr/>
        </p:nvSpPr>
        <p:spPr>
          <a:xfrm rot="10800000" flipV="1">
            <a:off x="6948896" y="1014714"/>
            <a:ext cx="1726927" cy="276999"/>
          </a:xfrm>
          <a:prstGeom prst="rect">
            <a:avLst/>
          </a:prstGeom>
        </p:spPr>
        <p:txBody>
          <a:bodyPr wrap="square">
            <a:spAutoFit/>
          </a:bodyPr>
          <a:lstStyle/>
          <a:p>
            <a:r>
              <a:rPr lang="en-ZA" sz="1200" b="1" dirty="0">
                <a:solidFill>
                  <a:prstClr val="black"/>
                </a:solidFill>
              </a:rPr>
              <a:t>Quarter 4</a:t>
            </a:r>
            <a:r>
              <a:rPr lang="en-ZA" sz="1200" b="1" dirty="0" smtClean="0">
                <a:solidFill>
                  <a:prstClr val="black"/>
                </a:solidFill>
              </a:rPr>
              <a:t>   	</a:t>
            </a:r>
            <a:endParaRPr lang="en-ZA" sz="1200"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486551631"/>
              </p:ext>
            </p:extLst>
          </p:nvPr>
        </p:nvGraphicFramePr>
        <p:xfrm>
          <a:off x="179507" y="1340763"/>
          <a:ext cx="8712974" cy="5184578"/>
        </p:xfrm>
        <a:graphic>
          <a:graphicData uri="http://schemas.openxmlformats.org/drawingml/2006/table">
            <a:tbl>
              <a:tblPr firstRow="1" bandRow="1">
                <a:tableStyleId>{7DF18680-E054-41AD-8BC1-D1AEF772440D}</a:tableStyleId>
              </a:tblPr>
              <a:tblGrid>
                <a:gridCol w="670229">
                  <a:extLst>
                    <a:ext uri="{9D8B030D-6E8A-4147-A177-3AD203B41FA5}">
                      <a16:colId xmlns:a16="http://schemas.microsoft.com/office/drawing/2014/main" xmlns="" val="20000"/>
                    </a:ext>
                  </a:extLst>
                </a:gridCol>
                <a:gridCol w="670229">
                  <a:extLst>
                    <a:ext uri="{9D8B030D-6E8A-4147-A177-3AD203B41FA5}">
                      <a16:colId xmlns:a16="http://schemas.microsoft.com/office/drawing/2014/main" xmlns="" val="20001"/>
                    </a:ext>
                  </a:extLst>
                </a:gridCol>
                <a:gridCol w="648855">
                  <a:extLst>
                    <a:ext uri="{9D8B030D-6E8A-4147-A177-3AD203B41FA5}">
                      <a16:colId xmlns:a16="http://schemas.microsoft.com/office/drawing/2014/main" xmlns="" val="20002"/>
                    </a:ext>
                  </a:extLst>
                </a:gridCol>
                <a:gridCol w="691600">
                  <a:extLst>
                    <a:ext uri="{9D8B030D-6E8A-4147-A177-3AD203B41FA5}">
                      <a16:colId xmlns:a16="http://schemas.microsoft.com/office/drawing/2014/main" xmlns="" val="20003"/>
                    </a:ext>
                  </a:extLst>
                </a:gridCol>
                <a:gridCol w="670229">
                  <a:extLst>
                    <a:ext uri="{9D8B030D-6E8A-4147-A177-3AD203B41FA5}">
                      <a16:colId xmlns:a16="http://schemas.microsoft.com/office/drawing/2014/main" xmlns="" val="20004"/>
                    </a:ext>
                  </a:extLst>
                </a:gridCol>
                <a:gridCol w="670229">
                  <a:extLst>
                    <a:ext uri="{9D8B030D-6E8A-4147-A177-3AD203B41FA5}">
                      <a16:colId xmlns:a16="http://schemas.microsoft.com/office/drawing/2014/main" xmlns="" val="20005"/>
                    </a:ext>
                  </a:extLst>
                </a:gridCol>
                <a:gridCol w="670229">
                  <a:extLst>
                    <a:ext uri="{9D8B030D-6E8A-4147-A177-3AD203B41FA5}">
                      <a16:colId xmlns:a16="http://schemas.microsoft.com/office/drawing/2014/main" xmlns="" val="20006"/>
                    </a:ext>
                  </a:extLst>
                </a:gridCol>
                <a:gridCol w="670229">
                  <a:extLst>
                    <a:ext uri="{9D8B030D-6E8A-4147-A177-3AD203B41FA5}">
                      <a16:colId xmlns:a16="http://schemas.microsoft.com/office/drawing/2014/main" xmlns="" val="20007"/>
                    </a:ext>
                  </a:extLst>
                </a:gridCol>
                <a:gridCol w="670229">
                  <a:extLst>
                    <a:ext uri="{9D8B030D-6E8A-4147-A177-3AD203B41FA5}">
                      <a16:colId xmlns:a16="http://schemas.microsoft.com/office/drawing/2014/main" xmlns="" val="20008"/>
                    </a:ext>
                  </a:extLst>
                </a:gridCol>
                <a:gridCol w="670229">
                  <a:extLst>
                    <a:ext uri="{9D8B030D-6E8A-4147-A177-3AD203B41FA5}">
                      <a16:colId xmlns:a16="http://schemas.microsoft.com/office/drawing/2014/main" xmlns="" val="20009"/>
                    </a:ext>
                  </a:extLst>
                </a:gridCol>
                <a:gridCol w="670229">
                  <a:extLst>
                    <a:ext uri="{9D8B030D-6E8A-4147-A177-3AD203B41FA5}">
                      <a16:colId xmlns:a16="http://schemas.microsoft.com/office/drawing/2014/main" xmlns="" val="20010"/>
                    </a:ext>
                  </a:extLst>
                </a:gridCol>
                <a:gridCol w="670229">
                  <a:extLst>
                    <a:ext uri="{9D8B030D-6E8A-4147-A177-3AD203B41FA5}">
                      <a16:colId xmlns:a16="http://schemas.microsoft.com/office/drawing/2014/main" xmlns="" val="20011"/>
                    </a:ext>
                  </a:extLst>
                </a:gridCol>
                <a:gridCol w="670229">
                  <a:extLst>
                    <a:ext uri="{9D8B030D-6E8A-4147-A177-3AD203B41FA5}">
                      <a16:colId xmlns:a16="http://schemas.microsoft.com/office/drawing/2014/main" xmlns="" val="20012"/>
                    </a:ext>
                  </a:extLst>
                </a:gridCol>
              </a:tblGrid>
              <a:tr h="598755">
                <a:tc>
                  <a:txBody>
                    <a:bodyPr/>
                    <a:lstStyle/>
                    <a:p>
                      <a:pPr>
                        <a:spcAft>
                          <a:spcPts val="0"/>
                        </a:spcAft>
                      </a:pPr>
                      <a:r>
                        <a:rPr lang="en-ZA" sz="1000" dirty="0">
                          <a:effectLst/>
                        </a:rPr>
                        <a:t>Province</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Created</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Finalised</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Finalised %</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Created</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Finalised</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Finalised %</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Created</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Finalised</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Finalised %</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Created</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Finalised</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Finalised %</a:t>
                      </a:r>
                      <a:endParaRPr lang="en-ZA" sz="1000" b="1" dirty="0">
                        <a:solidFill>
                          <a:schemeClr val="tx1"/>
                        </a:solidFill>
                        <a:effectLst/>
                        <a:latin typeface="Times New Roman"/>
                        <a:ea typeface="Times New Roman"/>
                      </a:endParaRPr>
                    </a:p>
                  </a:txBody>
                  <a:tcPr marL="68580" marR="68580" marT="0" marB="0" vert="vert270" anchor="b"/>
                </a:tc>
                <a:extLst>
                  <a:ext uri="{0D108BD9-81ED-4DB2-BD59-A6C34878D82A}">
                    <a16:rowId xmlns:a16="http://schemas.microsoft.com/office/drawing/2014/main" xmlns="" val="10000"/>
                  </a:ext>
                </a:extLst>
              </a:tr>
              <a:tr h="448146">
                <a:tc>
                  <a:txBody>
                    <a:bodyPr/>
                    <a:lstStyle/>
                    <a:p>
                      <a:pPr>
                        <a:spcAft>
                          <a:spcPts val="0"/>
                        </a:spcAft>
                      </a:pPr>
                      <a:r>
                        <a:rPr lang="en-ZA" sz="1000" dirty="0">
                          <a:effectLst/>
                        </a:rPr>
                        <a:t>Eastern Cape</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100" dirty="0" smtClean="0">
                          <a:effectLst/>
                        </a:rPr>
                        <a:t>652</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469</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72%</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504</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100" dirty="0" smtClean="0">
                          <a:effectLst/>
                        </a:rPr>
                        <a:t>398</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100" dirty="0" smtClean="0">
                          <a:effectLst/>
                        </a:rPr>
                        <a:t>79%</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000" dirty="0" smtClean="0">
                          <a:effectLst/>
                        </a:rPr>
                        <a:t>573</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469</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81%</a:t>
                      </a:r>
                      <a:endParaRPr lang="en-ZA" sz="1000" dirty="0">
                        <a:effectLst/>
                        <a:latin typeface="Times New Roman"/>
                        <a:ea typeface="Times New Roman"/>
                      </a:endParaRPr>
                    </a:p>
                  </a:txBody>
                  <a:tcPr marL="68580" marR="68580" marT="0" marB="0" anchor="b"/>
                </a:tc>
                <a:tc>
                  <a:txBody>
                    <a:bodyPr/>
                    <a:lstStyle/>
                    <a:p>
                      <a:pPr algn="r" fontAlgn="b"/>
                      <a:r>
                        <a:rPr lang="en-ZA" sz="1000" u="none" strike="noStrike" dirty="0">
                          <a:effectLst/>
                        </a:rPr>
                        <a:t>469</a:t>
                      </a:r>
                      <a:endParaRPr lang="en-ZA" sz="1000" b="0" i="0" u="none" strike="noStrike" dirty="0">
                        <a:solidFill>
                          <a:srgbClr val="000000"/>
                        </a:solidFill>
                        <a:effectLst/>
                        <a:latin typeface="+mn-lt"/>
                      </a:endParaRPr>
                    </a:p>
                  </a:txBody>
                  <a:tcPr marL="9525" marR="9525" marT="9525" marB="0" anchor="b">
                    <a:solidFill>
                      <a:schemeClr val="tx2">
                        <a:lumMod val="40000"/>
                        <a:lumOff val="60000"/>
                      </a:schemeClr>
                    </a:solidFill>
                  </a:tcPr>
                </a:tc>
                <a:tc>
                  <a:txBody>
                    <a:bodyPr/>
                    <a:lstStyle/>
                    <a:p>
                      <a:pPr algn="r" fontAlgn="b"/>
                      <a:r>
                        <a:rPr lang="en-ZA" sz="1000" u="none" strike="noStrike" dirty="0">
                          <a:effectLst/>
                        </a:rPr>
                        <a:t>381</a:t>
                      </a:r>
                      <a:endParaRPr lang="en-ZA" sz="1000" b="0" i="0" u="none" strike="noStrike" dirty="0">
                        <a:solidFill>
                          <a:srgbClr val="000000"/>
                        </a:solidFill>
                        <a:effectLst/>
                        <a:latin typeface="+mn-lt"/>
                      </a:endParaRPr>
                    </a:p>
                  </a:txBody>
                  <a:tcPr marL="9525" marR="9525" marT="9525" marB="0" anchor="b">
                    <a:solidFill>
                      <a:schemeClr val="tx2">
                        <a:lumMod val="40000"/>
                        <a:lumOff val="60000"/>
                      </a:schemeClr>
                    </a:solidFill>
                  </a:tcPr>
                </a:tc>
                <a:tc>
                  <a:txBody>
                    <a:bodyPr/>
                    <a:lstStyle/>
                    <a:p>
                      <a:pPr algn="r" fontAlgn="b"/>
                      <a:r>
                        <a:rPr lang="en-ZA" sz="1000" u="none" strike="noStrike" dirty="0">
                          <a:effectLst/>
                        </a:rPr>
                        <a:t>81%</a:t>
                      </a:r>
                      <a:endParaRPr lang="en-ZA" sz="1000" b="0" i="0" u="none" strike="noStrike" dirty="0">
                        <a:solidFill>
                          <a:srgbClr val="000000"/>
                        </a:solidFill>
                        <a:effectLst/>
                        <a:latin typeface="+mn-lt"/>
                      </a:endParaRPr>
                    </a:p>
                  </a:txBody>
                  <a:tcPr marL="9525" marR="9525" marT="9525" marB="0" anchor="b">
                    <a:solidFill>
                      <a:schemeClr val="tx2">
                        <a:lumMod val="40000"/>
                        <a:lumOff val="60000"/>
                      </a:schemeClr>
                    </a:solidFill>
                  </a:tcPr>
                </a:tc>
                <a:extLst>
                  <a:ext uri="{0D108BD9-81ED-4DB2-BD59-A6C34878D82A}">
                    <a16:rowId xmlns:a16="http://schemas.microsoft.com/office/drawing/2014/main" xmlns="" val="10001"/>
                  </a:ext>
                </a:extLst>
              </a:tr>
              <a:tr h="448146">
                <a:tc>
                  <a:txBody>
                    <a:bodyPr/>
                    <a:lstStyle/>
                    <a:p>
                      <a:pPr>
                        <a:spcAft>
                          <a:spcPts val="0"/>
                        </a:spcAft>
                      </a:pPr>
                      <a:r>
                        <a:rPr lang="en-ZA" sz="1000" dirty="0">
                          <a:effectLst/>
                        </a:rPr>
                        <a:t>Free State</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100" dirty="0" smtClean="0">
                          <a:effectLst/>
                        </a:rPr>
                        <a:t>273</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194</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71%</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333</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100" dirty="0" smtClean="0">
                          <a:effectLst/>
                        </a:rPr>
                        <a:t>234</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100" dirty="0" smtClean="0">
                          <a:effectLst/>
                        </a:rPr>
                        <a:t>70%</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000" dirty="0" smtClean="0">
                          <a:effectLst/>
                        </a:rPr>
                        <a:t>281</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189</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67%</a:t>
                      </a:r>
                      <a:endParaRPr lang="en-ZA" sz="1000" dirty="0">
                        <a:effectLst/>
                        <a:latin typeface="Times New Roman"/>
                        <a:ea typeface="Times New Roman"/>
                      </a:endParaRPr>
                    </a:p>
                  </a:txBody>
                  <a:tcPr marL="68580" marR="68580" marT="0" marB="0" anchor="b"/>
                </a:tc>
                <a:tc>
                  <a:txBody>
                    <a:bodyPr/>
                    <a:lstStyle/>
                    <a:p>
                      <a:pPr algn="r" fontAlgn="b"/>
                      <a:r>
                        <a:rPr lang="en-ZA" sz="1000" u="none" strike="noStrike">
                          <a:effectLst/>
                        </a:rPr>
                        <a:t>312</a:t>
                      </a:r>
                      <a:endParaRPr lang="en-ZA" sz="1000" b="0" i="0" u="none" strike="noStrike">
                        <a:solidFill>
                          <a:srgbClr val="000000"/>
                        </a:solidFill>
                        <a:effectLst/>
                        <a:latin typeface="+mn-lt"/>
                      </a:endParaRPr>
                    </a:p>
                  </a:txBody>
                  <a:tcPr marL="9525" marR="9525" marT="9525" marB="0" anchor="b">
                    <a:solidFill>
                      <a:schemeClr val="tx2">
                        <a:lumMod val="40000"/>
                        <a:lumOff val="60000"/>
                      </a:schemeClr>
                    </a:solidFill>
                  </a:tcPr>
                </a:tc>
                <a:tc>
                  <a:txBody>
                    <a:bodyPr/>
                    <a:lstStyle/>
                    <a:p>
                      <a:pPr algn="r" fontAlgn="b"/>
                      <a:r>
                        <a:rPr lang="en-ZA" sz="1000" u="none" strike="noStrike">
                          <a:effectLst/>
                        </a:rPr>
                        <a:t>228</a:t>
                      </a:r>
                      <a:endParaRPr lang="en-ZA" sz="1000" b="0" i="0" u="none" strike="noStrike">
                        <a:solidFill>
                          <a:srgbClr val="000000"/>
                        </a:solidFill>
                        <a:effectLst/>
                        <a:latin typeface="+mn-lt"/>
                      </a:endParaRPr>
                    </a:p>
                  </a:txBody>
                  <a:tcPr marL="9525" marR="9525" marT="9525" marB="0" anchor="b">
                    <a:solidFill>
                      <a:schemeClr val="tx2">
                        <a:lumMod val="40000"/>
                        <a:lumOff val="60000"/>
                      </a:schemeClr>
                    </a:solidFill>
                  </a:tcPr>
                </a:tc>
                <a:tc>
                  <a:txBody>
                    <a:bodyPr/>
                    <a:lstStyle/>
                    <a:p>
                      <a:pPr algn="r" fontAlgn="b"/>
                      <a:r>
                        <a:rPr lang="en-ZA" sz="1000" u="none" strike="noStrike" dirty="0">
                          <a:effectLst/>
                        </a:rPr>
                        <a:t>73%</a:t>
                      </a:r>
                      <a:endParaRPr lang="en-ZA" sz="1000" b="0" i="0" u="none" strike="noStrike" dirty="0">
                        <a:solidFill>
                          <a:srgbClr val="000000"/>
                        </a:solidFill>
                        <a:effectLst/>
                        <a:latin typeface="+mn-lt"/>
                      </a:endParaRPr>
                    </a:p>
                  </a:txBody>
                  <a:tcPr marL="9525" marR="9525" marT="9525" marB="0" anchor="b">
                    <a:solidFill>
                      <a:schemeClr val="tx2">
                        <a:lumMod val="40000"/>
                        <a:lumOff val="60000"/>
                      </a:schemeClr>
                    </a:solidFill>
                  </a:tcPr>
                </a:tc>
                <a:extLst>
                  <a:ext uri="{0D108BD9-81ED-4DB2-BD59-A6C34878D82A}">
                    <a16:rowId xmlns:a16="http://schemas.microsoft.com/office/drawing/2014/main" xmlns="" val="10002"/>
                  </a:ext>
                </a:extLst>
              </a:tr>
              <a:tr h="448146">
                <a:tc>
                  <a:txBody>
                    <a:bodyPr/>
                    <a:lstStyle/>
                    <a:p>
                      <a:pPr>
                        <a:spcAft>
                          <a:spcPts val="0"/>
                        </a:spcAft>
                      </a:pPr>
                      <a:r>
                        <a:rPr lang="en-ZA" sz="1000" dirty="0" smtClean="0">
                          <a:effectLst/>
                        </a:rPr>
                        <a:t>Gauteng</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100" dirty="0" smtClean="0">
                          <a:effectLst/>
                        </a:rPr>
                        <a:t>1188</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669</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56%</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1117</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100" dirty="0" smtClean="0">
                          <a:effectLst/>
                        </a:rPr>
                        <a:t>789</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100" dirty="0" smtClean="0">
                          <a:effectLst/>
                        </a:rPr>
                        <a:t>71%</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000" dirty="0" smtClean="0">
                          <a:effectLst/>
                        </a:rPr>
                        <a:t>1049</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765</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73%</a:t>
                      </a:r>
                      <a:endParaRPr lang="en-ZA" sz="1000" dirty="0">
                        <a:effectLst/>
                        <a:latin typeface="Times New Roman"/>
                        <a:ea typeface="Times New Roman"/>
                      </a:endParaRPr>
                    </a:p>
                  </a:txBody>
                  <a:tcPr marL="68580" marR="68580" marT="0" marB="0" anchor="b"/>
                </a:tc>
                <a:tc>
                  <a:txBody>
                    <a:bodyPr/>
                    <a:lstStyle/>
                    <a:p>
                      <a:pPr algn="r" fontAlgn="b"/>
                      <a:r>
                        <a:rPr lang="en-ZA" sz="1000" u="none" strike="noStrike">
                          <a:effectLst/>
                        </a:rPr>
                        <a:t>822</a:t>
                      </a:r>
                      <a:endParaRPr lang="en-ZA" sz="1000" b="0" i="0" u="none" strike="noStrike">
                        <a:solidFill>
                          <a:srgbClr val="000000"/>
                        </a:solidFill>
                        <a:effectLst/>
                        <a:latin typeface="+mn-lt"/>
                      </a:endParaRPr>
                    </a:p>
                  </a:txBody>
                  <a:tcPr marL="9525" marR="9525" marT="9525" marB="0" anchor="b">
                    <a:solidFill>
                      <a:schemeClr val="tx2">
                        <a:lumMod val="40000"/>
                        <a:lumOff val="60000"/>
                      </a:schemeClr>
                    </a:solidFill>
                  </a:tcPr>
                </a:tc>
                <a:tc>
                  <a:txBody>
                    <a:bodyPr/>
                    <a:lstStyle/>
                    <a:p>
                      <a:pPr algn="r" fontAlgn="b"/>
                      <a:r>
                        <a:rPr lang="en-ZA" sz="1000" u="none" strike="noStrike">
                          <a:effectLst/>
                        </a:rPr>
                        <a:t>645</a:t>
                      </a:r>
                      <a:endParaRPr lang="en-ZA" sz="1000" b="0" i="0" u="none" strike="noStrike">
                        <a:solidFill>
                          <a:srgbClr val="000000"/>
                        </a:solidFill>
                        <a:effectLst/>
                        <a:latin typeface="+mn-lt"/>
                      </a:endParaRPr>
                    </a:p>
                  </a:txBody>
                  <a:tcPr marL="9525" marR="9525" marT="9525" marB="0" anchor="b">
                    <a:solidFill>
                      <a:schemeClr val="tx2">
                        <a:lumMod val="40000"/>
                        <a:lumOff val="60000"/>
                      </a:schemeClr>
                    </a:solidFill>
                  </a:tcPr>
                </a:tc>
                <a:tc>
                  <a:txBody>
                    <a:bodyPr/>
                    <a:lstStyle/>
                    <a:p>
                      <a:pPr algn="r" fontAlgn="b"/>
                      <a:r>
                        <a:rPr lang="en-ZA" sz="1000" u="none" strike="noStrike" dirty="0">
                          <a:effectLst/>
                        </a:rPr>
                        <a:t>78%</a:t>
                      </a:r>
                      <a:endParaRPr lang="en-ZA" sz="1000" b="0" i="0" u="none" strike="noStrike" dirty="0">
                        <a:solidFill>
                          <a:srgbClr val="000000"/>
                        </a:solidFill>
                        <a:effectLst/>
                        <a:latin typeface="+mn-lt"/>
                      </a:endParaRPr>
                    </a:p>
                  </a:txBody>
                  <a:tcPr marL="9525" marR="9525" marT="9525" marB="0" anchor="b">
                    <a:solidFill>
                      <a:schemeClr val="tx2">
                        <a:lumMod val="40000"/>
                        <a:lumOff val="60000"/>
                      </a:schemeClr>
                    </a:solidFill>
                  </a:tcPr>
                </a:tc>
                <a:extLst>
                  <a:ext uri="{0D108BD9-81ED-4DB2-BD59-A6C34878D82A}">
                    <a16:rowId xmlns:a16="http://schemas.microsoft.com/office/drawing/2014/main" xmlns="" val="10003"/>
                  </a:ext>
                </a:extLst>
              </a:tr>
              <a:tr h="448146">
                <a:tc>
                  <a:txBody>
                    <a:bodyPr/>
                    <a:lstStyle/>
                    <a:p>
                      <a:pPr>
                        <a:spcAft>
                          <a:spcPts val="0"/>
                        </a:spcAft>
                      </a:pPr>
                      <a:r>
                        <a:rPr lang="en-ZA" sz="1000" dirty="0">
                          <a:effectLst/>
                        </a:rPr>
                        <a:t>KwaZulu-Natal</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100" dirty="0" smtClean="0">
                          <a:effectLst/>
                        </a:rPr>
                        <a:t>841</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674</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80%</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909</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100" dirty="0" smtClean="0">
                          <a:effectLst/>
                        </a:rPr>
                        <a:t>745</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100" dirty="0" smtClean="0">
                          <a:effectLst/>
                        </a:rPr>
                        <a:t>82%</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000" dirty="0" smtClean="0">
                          <a:effectLst/>
                        </a:rPr>
                        <a:t>768</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664</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86%</a:t>
                      </a:r>
                      <a:endParaRPr lang="en-ZA" sz="1000" dirty="0">
                        <a:effectLst/>
                        <a:latin typeface="Times New Roman"/>
                        <a:ea typeface="Times New Roman"/>
                      </a:endParaRPr>
                    </a:p>
                  </a:txBody>
                  <a:tcPr marL="68580" marR="68580" marT="0" marB="0" anchor="b"/>
                </a:tc>
                <a:tc>
                  <a:txBody>
                    <a:bodyPr/>
                    <a:lstStyle/>
                    <a:p>
                      <a:pPr algn="r" fontAlgn="b"/>
                      <a:r>
                        <a:rPr lang="en-ZA" sz="1000" u="none" strike="noStrike">
                          <a:effectLst/>
                        </a:rPr>
                        <a:t>720</a:t>
                      </a:r>
                      <a:endParaRPr lang="en-ZA" sz="1000" b="0" i="0" u="none" strike="noStrike">
                        <a:solidFill>
                          <a:srgbClr val="000000"/>
                        </a:solidFill>
                        <a:effectLst/>
                        <a:latin typeface="+mn-lt"/>
                      </a:endParaRPr>
                    </a:p>
                  </a:txBody>
                  <a:tcPr marL="9525" marR="9525" marT="9525" marB="0" anchor="b">
                    <a:solidFill>
                      <a:schemeClr val="tx2">
                        <a:lumMod val="40000"/>
                        <a:lumOff val="60000"/>
                      </a:schemeClr>
                    </a:solidFill>
                  </a:tcPr>
                </a:tc>
                <a:tc>
                  <a:txBody>
                    <a:bodyPr/>
                    <a:lstStyle/>
                    <a:p>
                      <a:pPr algn="r" fontAlgn="b"/>
                      <a:r>
                        <a:rPr lang="en-ZA" sz="1000" u="none" strike="noStrike">
                          <a:effectLst/>
                        </a:rPr>
                        <a:t>649</a:t>
                      </a:r>
                      <a:endParaRPr lang="en-ZA" sz="1000" b="0" i="0" u="none" strike="noStrike">
                        <a:solidFill>
                          <a:srgbClr val="000000"/>
                        </a:solidFill>
                        <a:effectLst/>
                        <a:latin typeface="+mn-lt"/>
                      </a:endParaRPr>
                    </a:p>
                  </a:txBody>
                  <a:tcPr marL="9525" marR="9525" marT="9525" marB="0" anchor="b">
                    <a:solidFill>
                      <a:schemeClr val="tx2">
                        <a:lumMod val="40000"/>
                        <a:lumOff val="60000"/>
                      </a:schemeClr>
                    </a:solidFill>
                  </a:tcPr>
                </a:tc>
                <a:tc>
                  <a:txBody>
                    <a:bodyPr/>
                    <a:lstStyle/>
                    <a:p>
                      <a:pPr algn="r" fontAlgn="b"/>
                      <a:r>
                        <a:rPr lang="en-ZA" sz="1000" u="none" strike="noStrike" dirty="0">
                          <a:effectLst/>
                        </a:rPr>
                        <a:t>90%</a:t>
                      </a:r>
                      <a:endParaRPr lang="en-ZA" sz="1000" b="0" i="0" u="none" strike="noStrike" dirty="0">
                        <a:solidFill>
                          <a:srgbClr val="000000"/>
                        </a:solidFill>
                        <a:effectLst/>
                        <a:latin typeface="+mn-lt"/>
                      </a:endParaRPr>
                    </a:p>
                  </a:txBody>
                  <a:tcPr marL="9525" marR="9525" marT="9525" marB="0" anchor="b">
                    <a:solidFill>
                      <a:schemeClr val="tx2">
                        <a:lumMod val="40000"/>
                        <a:lumOff val="60000"/>
                      </a:schemeClr>
                    </a:solidFill>
                  </a:tcPr>
                </a:tc>
                <a:extLst>
                  <a:ext uri="{0D108BD9-81ED-4DB2-BD59-A6C34878D82A}">
                    <a16:rowId xmlns:a16="http://schemas.microsoft.com/office/drawing/2014/main" xmlns="" val="10004"/>
                  </a:ext>
                </a:extLst>
              </a:tr>
              <a:tr h="448146">
                <a:tc>
                  <a:txBody>
                    <a:bodyPr/>
                    <a:lstStyle/>
                    <a:p>
                      <a:pPr>
                        <a:spcAft>
                          <a:spcPts val="0"/>
                        </a:spcAft>
                      </a:pPr>
                      <a:r>
                        <a:rPr lang="en-ZA" sz="1000" dirty="0">
                          <a:effectLst/>
                        </a:rPr>
                        <a:t>Limpopo</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100" dirty="0" smtClean="0">
                          <a:effectLst/>
                        </a:rPr>
                        <a:t>399</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211</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53%</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401</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100" dirty="0" smtClean="0">
                          <a:effectLst/>
                        </a:rPr>
                        <a:t>303</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100" dirty="0" smtClean="0">
                          <a:effectLst/>
                        </a:rPr>
                        <a:t>76%</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000" dirty="0" smtClean="0">
                          <a:effectLst/>
                        </a:rPr>
                        <a:t>276</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231</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84%</a:t>
                      </a:r>
                      <a:endParaRPr lang="en-ZA" sz="1000" dirty="0">
                        <a:effectLst/>
                        <a:latin typeface="Times New Roman"/>
                        <a:ea typeface="Times New Roman"/>
                      </a:endParaRPr>
                    </a:p>
                  </a:txBody>
                  <a:tcPr marL="68580" marR="68580" marT="0" marB="0" anchor="b"/>
                </a:tc>
                <a:tc>
                  <a:txBody>
                    <a:bodyPr/>
                    <a:lstStyle/>
                    <a:p>
                      <a:pPr algn="r" fontAlgn="b"/>
                      <a:r>
                        <a:rPr lang="en-ZA" sz="1000" u="none" strike="noStrike">
                          <a:effectLst/>
                        </a:rPr>
                        <a:t>255</a:t>
                      </a:r>
                      <a:endParaRPr lang="en-ZA" sz="1000" b="0" i="0" u="none" strike="noStrike">
                        <a:solidFill>
                          <a:srgbClr val="000000"/>
                        </a:solidFill>
                        <a:effectLst/>
                        <a:latin typeface="+mn-lt"/>
                      </a:endParaRPr>
                    </a:p>
                  </a:txBody>
                  <a:tcPr marL="9525" marR="9525" marT="9525" marB="0" anchor="b">
                    <a:solidFill>
                      <a:schemeClr val="tx2">
                        <a:lumMod val="40000"/>
                        <a:lumOff val="60000"/>
                      </a:schemeClr>
                    </a:solidFill>
                  </a:tcPr>
                </a:tc>
                <a:tc>
                  <a:txBody>
                    <a:bodyPr/>
                    <a:lstStyle/>
                    <a:p>
                      <a:pPr algn="r" fontAlgn="b"/>
                      <a:r>
                        <a:rPr lang="en-ZA" sz="1000" u="none" strike="noStrike">
                          <a:effectLst/>
                        </a:rPr>
                        <a:t>195</a:t>
                      </a:r>
                      <a:endParaRPr lang="en-ZA" sz="1000" b="0" i="0" u="none" strike="noStrike">
                        <a:solidFill>
                          <a:srgbClr val="000000"/>
                        </a:solidFill>
                        <a:effectLst/>
                        <a:latin typeface="+mn-lt"/>
                      </a:endParaRPr>
                    </a:p>
                  </a:txBody>
                  <a:tcPr marL="9525" marR="9525" marT="9525" marB="0" anchor="b">
                    <a:solidFill>
                      <a:schemeClr val="tx2">
                        <a:lumMod val="40000"/>
                        <a:lumOff val="60000"/>
                      </a:schemeClr>
                    </a:solidFill>
                  </a:tcPr>
                </a:tc>
                <a:tc>
                  <a:txBody>
                    <a:bodyPr/>
                    <a:lstStyle/>
                    <a:p>
                      <a:pPr algn="r" fontAlgn="b"/>
                      <a:r>
                        <a:rPr lang="en-ZA" sz="1000" u="none" strike="noStrike" dirty="0">
                          <a:effectLst/>
                        </a:rPr>
                        <a:t>76%</a:t>
                      </a:r>
                      <a:endParaRPr lang="en-ZA" sz="1000" b="0" i="0" u="none" strike="noStrike" dirty="0">
                        <a:solidFill>
                          <a:srgbClr val="000000"/>
                        </a:solidFill>
                        <a:effectLst/>
                        <a:latin typeface="+mn-lt"/>
                      </a:endParaRPr>
                    </a:p>
                  </a:txBody>
                  <a:tcPr marL="9525" marR="9525" marT="9525" marB="0" anchor="b">
                    <a:solidFill>
                      <a:schemeClr val="tx2">
                        <a:lumMod val="40000"/>
                        <a:lumOff val="60000"/>
                      </a:schemeClr>
                    </a:solidFill>
                  </a:tcPr>
                </a:tc>
                <a:extLst>
                  <a:ext uri="{0D108BD9-81ED-4DB2-BD59-A6C34878D82A}">
                    <a16:rowId xmlns:a16="http://schemas.microsoft.com/office/drawing/2014/main" xmlns="" val="10005"/>
                  </a:ext>
                </a:extLst>
              </a:tr>
              <a:tr h="448146">
                <a:tc>
                  <a:txBody>
                    <a:bodyPr/>
                    <a:lstStyle/>
                    <a:p>
                      <a:pPr>
                        <a:spcAft>
                          <a:spcPts val="0"/>
                        </a:spcAft>
                      </a:pPr>
                      <a:r>
                        <a:rPr lang="en-ZA" sz="1000" dirty="0">
                          <a:effectLst/>
                        </a:rPr>
                        <a:t>Mpumalanga</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100" dirty="0" smtClean="0">
                          <a:effectLst/>
                        </a:rPr>
                        <a:t>404</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270</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67%</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437</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100" dirty="0" smtClean="0">
                          <a:effectLst/>
                        </a:rPr>
                        <a:t>359</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100" dirty="0" smtClean="0">
                          <a:effectLst/>
                        </a:rPr>
                        <a:t>82%</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000" dirty="0" smtClean="0">
                          <a:effectLst/>
                        </a:rPr>
                        <a:t>352</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278</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79%</a:t>
                      </a:r>
                      <a:endParaRPr lang="en-ZA" sz="1000" dirty="0">
                        <a:effectLst/>
                        <a:latin typeface="Times New Roman"/>
                        <a:ea typeface="Times New Roman"/>
                      </a:endParaRPr>
                    </a:p>
                  </a:txBody>
                  <a:tcPr marL="68580" marR="68580" marT="0" marB="0" anchor="b"/>
                </a:tc>
                <a:tc>
                  <a:txBody>
                    <a:bodyPr/>
                    <a:lstStyle/>
                    <a:p>
                      <a:pPr algn="r" fontAlgn="b"/>
                      <a:r>
                        <a:rPr lang="en-ZA" sz="1000" u="none" strike="noStrike">
                          <a:effectLst/>
                        </a:rPr>
                        <a:t>316</a:t>
                      </a:r>
                      <a:endParaRPr lang="en-ZA" sz="1000" b="0" i="0" u="none" strike="noStrike">
                        <a:solidFill>
                          <a:srgbClr val="000000"/>
                        </a:solidFill>
                        <a:effectLst/>
                        <a:latin typeface="+mn-lt"/>
                      </a:endParaRPr>
                    </a:p>
                  </a:txBody>
                  <a:tcPr marL="9525" marR="9525" marT="9525" marB="0" anchor="b">
                    <a:solidFill>
                      <a:schemeClr val="tx2">
                        <a:lumMod val="40000"/>
                        <a:lumOff val="60000"/>
                      </a:schemeClr>
                    </a:solidFill>
                  </a:tcPr>
                </a:tc>
                <a:tc>
                  <a:txBody>
                    <a:bodyPr/>
                    <a:lstStyle/>
                    <a:p>
                      <a:pPr algn="r" fontAlgn="b"/>
                      <a:r>
                        <a:rPr lang="en-ZA" sz="1000" u="none" strike="noStrike">
                          <a:effectLst/>
                        </a:rPr>
                        <a:t>224</a:t>
                      </a:r>
                      <a:endParaRPr lang="en-ZA" sz="1000" b="0" i="0" u="none" strike="noStrike">
                        <a:solidFill>
                          <a:srgbClr val="000000"/>
                        </a:solidFill>
                        <a:effectLst/>
                        <a:latin typeface="+mn-lt"/>
                      </a:endParaRPr>
                    </a:p>
                  </a:txBody>
                  <a:tcPr marL="9525" marR="9525" marT="9525" marB="0" anchor="b">
                    <a:solidFill>
                      <a:schemeClr val="tx2">
                        <a:lumMod val="40000"/>
                        <a:lumOff val="60000"/>
                      </a:schemeClr>
                    </a:solidFill>
                  </a:tcPr>
                </a:tc>
                <a:tc>
                  <a:txBody>
                    <a:bodyPr/>
                    <a:lstStyle/>
                    <a:p>
                      <a:pPr algn="r" fontAlgn="b"/>
                      <a:r>
                        <a:rPr lang="en-ZA" sz="1000" u="none" strike="noStrike" dirty="0">
                          <a:effectLst/>
                        </a:rPr>
                        <a:t>71%</a:t>
                      </a:r>
                      <a:endParaRPr lang="en-ZA" sz="1000" b="0" i="0" u="none" strike="noStrike" dirty="0">
                        <a:solidFill>
                          <a:srgbClr val="000000"/>
                        </a:solidFill>
                        <a:effectLst/>
                        <a:latin typeface="+mn-lt"/>
                      </a:endParaRPr>
                    </a:p>
                  </a:txBody>
                  <a:tcPr marL="9525" marR="9525" marT="9525" marB="0" anchor="b">
                    <a:solidFill>
                      <a:schemeClr val="tx2">
                        <a:lumMod val="40000"/>
                        <a:lumOff val="60000"/>
                      </a:schemeClr>
                    </a:solidFill>
                  </a:tcPr>
                </a:tc>
                <a:extLst>
                  <a:ext uri="{0D108BD9-81ED-4DB2-BD59-A6C34878D82A}">
                    <a16:rowId xmlns:a16="http://schemas.microsoft.com/office/drawing/2014/main" xmlns="" val="10006"/>
                  </a:ext>
                </a:extLst>
              </a:tr>
              <a:tr h="448146">
                <a:tc>
                  <a:txBody>
                    <a:bodyPr/>
                    <a:lstStyle/>
                    <a:p>
                      <a:pPr>
                        <a:spcAft>
                          <a:spcPts val="0"/>
                        </a:spcAft>
                      </a:pPr>
                      <a:r>
                        <a:rPr lang="en-ZA" sz="1000" dirty="0">
                          <a:effectLst/>
                        </a:rPr>
                        <a:t>North West</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100" dirty="0" smtClean="0">
                          <a:effectLst/>
                        </a:rPr>
                        <a:t>183</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80</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44%</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176</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100" dirty="0" smtClean="0">
                          <a:effectLst/>
                        </a:rPr>
                        <a:t>128</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100" dirty="0" smtClean="0">
                          <a:effectLst/>
                        </a:rPr>
                        <a:t>73%</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000" dirty="0" smtClean="0">
                          <a:effectLst/>
                        </a:rPr>
                        <a:t>76</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32</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42%</a:t>
                      </a:r>
                      <a:endParaRPr lang="en-ZA" sz="1000" dirty="0">
                        <a:effectLst/>
                        <a:latin typeface="Times New Roman"/>
                        <a:ea typeface="Times New Roman"/>
                      </a:endParaRPr>
                    </a:p>
                  </a:txBody>
                  <a:tcPr marL="68580" marR="68580" marT="0" marB="0" anchor="b"/>
                </a:tc>
                <a:tc>
                  <a:txBody>
                    <a:bodyPr/>
                    <a:lstStyle/>
                    <a:p>
                      <a:pPr algn="r" fontAlgn="b"/>
                      <a:r>
                        <a:rPr lang="en-ZA" sz="1000" u="none" strike="noStrike" dirty="0">
                          <a:effectLst/>
                        </a:rPr>
                        <a:t>154</a:t>
                      </a:r>
                      <a:endParaRPr lang="en-ZA" sz="1000" b="0" i="0" u="none" strike="noStrike" dirty="0">
                        <a:solidFill>
                          <a:srgbClr val="000000"/>
                        </a:solidFill>
                        <a:effectLst/>
                        <a:latin typeface="+mn-lt"/>
                      </a:endParaRPr>
                    </a:p>
                  </a:txBody>
                  <a:tcPr marL="9525" marR="9525" marT="9525" marB="0" anchor="b">
                    <a:solidFill>
                      <a:schemeClr val="tx2">
                        <a:lumMod val="40000"/>
                        <a:lumOff val="60000"/>
                      </a:schemeClr>
                    </a:solidFill>
                  </a:tcPr>
                </a:tc>
                <a:tc>
                  <a:txBody>
                    <a:bodyPr/>
                    <a:lstStyle/>
                    <a:p>
                      <a:pPr algn="r" fontAlgn="b"/>
                      <a:r>
                        <a:rPr lang="en-ZA" sz="1000" u="none" strike="noStrike">
                          <a:effectLst/>
                        </a:rPr>
                        <a:t>103</a:t>
                      </a:r>
                      <a:endParaRPr lang="en-ZA" sz="1000" b="0" i="0" u="none" strike="noStrike">
                        <a:solidFill>
                          <a:srgbClr val="000000"/>
                        </a:solidFill>
                        <a:effectLst/>
                        <a:latin typeface="+mn-lt"/>
                      </a:endParaRPr>
                    </a:p>
                  </a:txBody>
                  <a:tcPr marL="9525" marR="9525" marT="9525" marB="0" anchor="b">
                    <a:solidFill>
                      <a:schemeClr val="tx2">
                        <a:lumMod val="40000"/>
                        <a:lumOff val="60000"/>
                      </a:schemeClr>
                    </a:solidFill>
                  </a:tcPr>
                </a:tc>
                <a:tc>
                  <a:txBody>
                    <a:bodyPr/>
                    <a:lstStyle/>
                    <a:p>
                      <a:pPr algn="r" fontAlgn="b"/>
                      <a:r>
                        <a:rPr lang="en-ZA" sz="1000" u="none" strike="noStrike" dirty="0">
                          <a:effectLst/>
                        </a:rPr>
                        <a:t>67%</a:t>
                      </a:r>
                      <a:endParaRPr lang="en-ZA" sz="1000" b="0" i="0" u="none" strike="noStrike" dirty="0">
                        <a:solidFill>
                          <a:srgbClr val="000000"/>
                        </a:solidFill>
                        <a:effectLst/>
                        <a:latin typeface="+mn-lt"/>
                      </a:endParaRPr>
                    </a:p>
                  </a:txBody>
                  <a:tcPr marL="9525" marR="9525" marT="9525" marB="0" anchor="b">
                    <a:solidFill>
                      <a:schemeClr val="tx2">
                        <a:lumMod val="40000"/>
                        <a:lumOff val="60000"/>
                      </a:schemeClr>
                    </a:solidFill>
                  </a:tcPr>
                </a:tc>
                <a:extLst>
                  <a:ext uri="{0D108BD9-81ED-4DB2-BD59-A6C34878D82A}">
                    <a16:rowId xmlns:a16="http://schemas.microsoft.com/office/drawing/2014/main" xmlns="" val="10007"/>
                  </a:ext>
                </a:extLst>
              </a:tr>
              <a:tr h="448146">
                <a:tc>
                  <a:txBody>
                    <a:bodyPr/>
                    <a:lstStyle/>
                    <a:p>
                      <a:pPr>
                        <a:spcAft>
                          <a:spcPts val="0"/>
                        </a:spcAft>
                      </a:pPr>
                      <a:r>
                        <a:rPr lang="en-ZA" sz="1000" dirty="0">
                          <a:effectLst/>
                        </a:rPr>
                        <a:t>Northern Cape</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100" dirty="0" smtClean="0">
                          <a:effectLst/>
                        </a:rPr>
                        <a:t>135</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127</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94%</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121</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100" dirty="0" smtClean="0">
                          <a:effectLst/>
                        </a:rPr>
                        <a:t>112</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100" dirty="0" smtClean="0">
                          <a:effectLst/>
                        </a:rPr>
                        <a:t>93%</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000" dirty="0" smtClean="0">
                          <a:effectLst/>
                        </a:rPr>
                        <a:t>119</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113</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95%</a:t>
                      </a:r>
                      <a:endParaRPr lang="en-ZA" sz="1000" dirty="0">
                        <a:effectLst/>
                        <a:latin typeface="Times New Roman"/>
                        <a:ea typeface="Times New Roman"/>
                      </a:endParaRPr>
                    </a:p>
                  </a:txBody>
                  <a:tcPr marL="68580" marR="68580" marT="0" marB="0" anchor="b"/>
                </a:tc>
                <a:tc>
                  <a:txBody>
                    <a:bodyPr/>
                    <a:lstStyle/>
                    <a:p>
                      <a:pPr algn="r" fontAlgn="b"/>
                      <a:r>
                        <a:rPr lang="en-ZA" sz="1000" u="none" strike="noStrike" dirty="0">
                          <a:effectLst/>
                        </a:rPr>
                        <a:t>115</a:t>
                      </a:r>
                      <a:endParaRPr lang="en-ZA" sz="1000" b="0" i="0" u="none" strike="noStrike" dirty="0">
                        <a:solidFill>
                          <a:srgbClr val="000000"/>
                        </a:solidFill>
                        <a:effectLst/>
                        <a:latin typeface="+mn-lt"/>
                      </a:endParaRPr>
                    </a:p>
                  </a:txBody>
                  <a:tcPr marL="9525" marR="9525" marT="9525" marB="0" anchor="b">
                    <a:solidFill>
                      <a:schemeClr val="tx2">
                        <a:lumMod val="40000"/>
                        <a:lumOff val="60000"/>
                      </a:schemeClr>
                    </a:solidFill>
                  </a:tcPr>
                </a:tc>
                <a:tc>
                  <a:txBody>
                    <a:bodyPr/>
                    <a:lstStyle/>
                    <a:p>
                      <a:pPr algn="r" fontAlgn="b"/>
                      <a:r>
                        <a:rPr lang="en-ZA" sz="1000" u="none" strike="noStrike" dirty="0">
                          <a:effectLst/>
                        </a:rPr>
                        <a:t>104</a:t>
                      </a:r>
                      <a:endParaRPr lang="en-ZA" sz="1000" b="0" i="0" u="none" strike="noStrike" dirty="0">
                        <a:solidFill>
                          <a:srgbClr val="000000"/>
                        </a:solidFill>
                        <a:effectLst/>
                        <a:latin typeface="+mn-lt"/>
                      </a:endParaRPr>
                    </a:p>
                  </a:txBody>
                  <a:tcPr marL="9525" marR="9525" marT="9525" marB="0" anchor="b">
                    <a:solidFill>
                      <a:schemeClr val="tx2">
                        <a:lumMod val="40000"/>
                        <a:lumOff val="60000"/>
                      </a:schemeClr>
                    </a:solidFill>
                  </a:tcPr>
                </a:tc>
                <a:tc>
                  <a:txBody>
                    <a:bodyPr/>
                    <a:lstStyle/>
                    <a:p>
                      <a:pPr algn="r" fontAlgn="b"/>
                      <a:r>
                        <a:rPr lang="en-ZA" sz="1000" u="none" strike="noStrike" dirty="0">
                          <a:effectLst/>
                        </a:rPr>
                        <a:t>90%</a:t>
                      </a:r>
                      <a:endParaRPr lang="en-ZA" sz="1000" b="0" i="0" u="none" strike="noStrike" dirty="0">
                        <a:solidFill>
                          <a:srgbClr val="000000"/>
                        </a:solidFill>
                        <a:effectLst/>
                        <a:latin typeface="+mn-lt"/>
                      </a:endParaRPr>
                    </a:p>
                  </a:txBody>
                  <a:tcPr marL="9525" marR="9525" marT="9525" marB="0" anchor="b">
                    <a:solidFill>
                      <a:schemeClr val="tx2">
                        <a:lumMod val="40000"/>
                        <a:lumOff val="60000"/>
                      </a:schemeClr>
                    </a:solidFill>
                  </a:tcPr>
                </a:tc>
                <a:extLst>
                  <a:ext uri="{0D108BD9-81ED-4DB2-BD59-A6C34878D82A}">
                    <a16:rowId xmlns:a16="http://schemas.microsoft.com/office/drawing/2014/main" xmlns="" val="10008"/>
                  </a:ext>
                </a:extLst>
              </a:tr>
              <a:tr h="448146">
                <a:tc>
                  <a:txBody>
                    <a:bodyPr/>
                    <a:lstStyle/>
                    <a:p>
                      <a:pPr>
                        <a:spcAft>
                          <a:spcPts val="0"/>
                        </a:spcAft>
                      </a:pPr>
                      <a:r>
                        <a:rPr lang="en-ZA" sz="1000" dirty="0">
                          <a:effectLst/>
                        </a:rPr>
                        <a:t>Western Cape</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100" dirty="0" smtClean="0">
                          <a:effectLst/>
                        </a:rPr>
                        <a:t>472</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330</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70%</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392</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100" dirty="0" smtClean="0">
                          <a:effectLst/>
                        </a:rPr>
                        <a:t>304</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100" dirty="0" smtClean="0">
                          <a:effectLst/>
                        </a:rPr>
                        <a:t>78%</a:t>
                      </a:r>
                      <a:endParaRPr lang="en-ZA" sz="1100" dirty="0">
                        <a:solidFill>
                          <a:schemeClr val="tx1"/>
                        </a:solidFill>
                        <a:effectLst/>
                        <a:latin typeface="Times New Roman"/>
                        <a:ea typeface="Times New Roman"/>
                      </a:endParaRPr>
                    </a:p>
                  </a:txBody>
                  <a:tcPr marL="68580" marR="68580" marT="0" marB="0" anchor="ctr">
                    <a:solidFill>
                      <a:schemeClr val="tx2">
                        <a:lumMod val="40000"/>
                        <a:lumOff val="60000"/>
                      </a:schemeClr>
                    </a:solidFill>
                  </a:tcPr>
                </a:tc>
                <a:tc>
                  <a:txBody>
                    <a:bodyPr/>
                    <a:lstStyle/>
                    <a:p>
                      <a:pPr algn="ctr">
                        <a:spcAft>
                          <a:spcPts val="0"/>
                        </a:spcAft>
                      </a:pPr>
                      <a:r>
                        <a:rPr lang="en-ZA" sz="1000" dirty="0" smtClean="0">
                          <a:effectLst/>
                        </a:rPr>
                        <a:t>452</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380</a:t>
                      </a:r>
                      <a:endParaRPr lang="en-ZA" sz="1000"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84%</a:t>
                      </a:r>
                      <a:endParaRPr lang="en-ZA" sz="1000" dirty="0">
                        <a:effectLst/>
                        <a:latin typeface="Times New Roman"/>
                        <a:ea typeface="Times New Roman"/>
                      </a:endParaRPr>
                    </a:p>
                  </a:txBody>
                  <a:tcPr marL="68580" marR="68580" marT="0" marB="0" anchor="b"/>
                </a:tc>
                <a:tc>
                  <a:txBody>
                    <a:bodyPr/>
                    <a:lstStyle/>
                    <a:p>
                      <a:pPr algn="r" fontAlgn="b"/>
                      <a:r>
                        <a:rPr lang="en-ZA" sz="1000" u="none" strike="noStrike" dirty="0">
                          <a:effectLst/>
                        </a:rPr>
                        <a:t>416</a:t>
                      </a:r>
                      <a:endParaRPr lang="en-ZA" sz="1000" b="0" i="0" u="none" strike="noStrike" dirty="0">
                        <a:solidFill>
                          <a:srgbClr val="000000"/>
                        </a:solidFill>
                        <a:effectLst/>
                        <a:latin typeface="+mn-lt"/>
                      </a:endParaRPr>
                    </a:p>
                  </a:txBody>
                  <a:tcPr marL="9525" marR="9525" marT="9525" marB="0" anchor="b">
                    <a:solidFill>
                      <a:schemeClr val="tx2">
                        <a:lumMod val="40000"/>
                        <a:lumOff val="60000"/>
                      </a:schemeClr>
                    </a:solidFill>
                  </a:tcPr>
                </a:tc>
                <a:tc>
                  <a:txBody>
                    <a:bodyPr/>
                    <a:lstStyle/>
                    <a:p>
                      <a:pPr algn="r" fontAlgn="b"/>
                      <a:r>
                        <a:rPr lang="en-ZA" sz="1000" u="none" strike="noStrike">
                          <a:effectLst/>
                        </a:rPr>
                        <a:t>360</a:t>
                      </a:r>
                      <a:endParaRPr lang="en-ZA" sz="1000" b="0" i="0" u="none" strike="noStrike">
                        <a:solidFill>
                          <a:srgbClr val="000000"/>
                        </a:solidFill>
                        <a:effectLst/>
                        <a:latin typeface="+mn-lt"/>
                      </a:endParaRPr>
                    </a:p>
                  </a:txBody>
                  <a:tcPr marL="9525" marR="9525" marT="9525" marB="0" anchor="b">
                    <a:solidFill>
                      <a:schemeClr val="tx2">
                        <a:lumMod val="40000"/>
                        <a:lumOff val="60000"/>
                      </a:schemeClr>
                    </a:solidFill>
                  </a:tcPr>
                </a:tc>
                <a:tc>
                  <a:txBody>
                    <a:bodyPr/>
                    <a:lstStyle/>
                    <a:p>
                      <a:pPr algn="r" fontAlgn="b"/>
                      <a:r>
                        <a:rPr lang="en-ZA" sz="1000" u="none" strike="noStrike" dirty="0">
                          <a:effectLst/>
                        </a:rPr>
                        <a:t>87%</a:t>
                      </a:r>
                      <a:endParaRPr lang="en-ZA" sz="1000" b="0" i="0" u="none" strike="noStrike" dirty="0">
                        <a:solidFill>
                          <a:srgbClr val="000000"/>
                        </a:solidFill>
                        <a:effectLst/>
                        <a:latin typeface="+mn-lt"/>
                      </a:endParaRPr>
                    </a:p>
                  </a:txBody>
                  <a:tcPr marL="9525" marR="9525" marT="9525" marB="0" anchor="b">
                    <a:solidFill>
                      <a:schemeClr val="tx2">
                        <a:lumMod val="40000"/>
                        <a:lumOff val="60000"/>
                      </a:schemeClr>
                    </a:solidFill>
                  </a:tcPr>
                </a:tc>
                <a:extLst>
                  <a:ext uri="{0D108BD9-81ED-4DB2-BD59-A6C34878D82A}">
                    <a16:rowId xmlns:a16="http://schemas.microsoft.com/office/drawing/2014/main" xmlns="" val="10009"/>
                  </a:ext>
                </a:extLst>
              </a:tr>
              <a:tr h="552509">
                <a:tc>
                  <a:txBody>
                    <a:bodyPr/>
                    <a:lstStyle/>
                    <a:p>
                      <a:pPr>
                        <a:lnSpc>
                          <a:spcPct val="100000"/>
                        </a:lnSpc>
                        <a:spcAft>
                          <a:spcPts val="0"/>
                        </a:spcAft>
                      </a:pPr>
                      <a:r>
                        <a:rPr lang="en-ZA" sz="1000" dirty="0">
                          <a:effectLst/>
                        </a:rPr>
                        <a:t>Grand Total</a:t>
                      </a:r>
                      <a:endParaRPr lang="en-ZA" sz="1000" b="1" dirty="0">
                        <a:effectLst/>
                        <a:latin typeface="Times New Roman"/>
                        <a:ea typeface="Times New Roman"/>
                      </a:endParaRPr>
                    </a:p>
                  </a:txBody>
                  <a:tcPr marL="68580" marR="68580" marT="0" marB="0" anchor="b"/>
                </a:tc>
                <a:tc>
                  <a:txBody>
                    <a:bodyPr/>
                    <a:lstStyle/>
                    <a:p>
                      <a:pPr algn="ctr">
                        <a:spcAft>
                          <a:spcPts val="0"/>
                        </a:spcAft>
                      </a:pPr>
                      <a:r>
                        <a:rPr lang="en-ZA" sz="1100" dirty="0" smtClean="0">
                          <a:effectLst/>
                        </a:rPr>
                        <a:t>4547</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3024</a:t>
                      </a:r>
                      <a:endParaRPr lang="en-ZA" sz="11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ZA" sz="1100" dirty="0" smtClean="0">
                          <a:effectLst/>
                        </a:rPr>
                        <a:t>67%</a:t>
                      </a:r>
                      <a:endParaRPr lang="en-ZA" sz="1100" dirty="0">
                        <a:solidFill>
                          <a:schemeClr val="tx1"/>
                        </a:solidFill>
                        <a:effectLst/>
                        <a:latin typeface="Times New Roman"/>
                        <a:ea typeface="Times New Roman"/>
                      </a:endParaRPr>
                    </a:p>
                  </a:txBody>
                  <a:tcPr marL="68580" marR="68580" marT="0" marB="0" anchor="ctr"/>
                </a:tc>
                <a:tc>
                  <a:txBody>
                    <a:bodyPr/>
                    <a:lstStyle/>
                    <a:p>
                      <a:pPr marL="0" algn="ctr" defTabSz="914400" rtl="0" eaLnBrk="1" latinLnBrk="0" hangingPunct="1">
                        <a:spcAft>
                          <a:spcPts val="0"/>
                        </a:spcAft>
                      </a:pPr>
                      <a:r>
                        <a:rPr lang="en-ZA" sz="1100" kern="1200" dirty="0" smtClean="0">
                          <a:effectLst/>
                        </a:rPr>
                        <a:t>4390</a:t>
                      </a:r>
                      <a:endParaRPr lang="en-ZA" sz="1100" b="1" kern="1200" dirty="0">
                        <a:solidFill>
                          <a:schemeClr val="tx1"/>
                        </a:solidFill>
                        <a:effectLst/>
                        <a:latin typeface="Arial"/>
                        <a:ea typeface="Times New Roman"/>
                        <a:cs typeface="+mn-cs"/>
                      </a:endParaRPr>
                    </a:p>
                  </a:txBody>
                  <a:tcPr marL="68580" marR="68580" marT="0" marB="0" anchor="ctr">
                    <a:solidFill>
                      <a:schemeClr val="tx2">
                        <a:lumMod val="40000"/>
                        <a:lumOff val="60000"/>
                      </a:schemeClr>
                    </a:solidFill>
                  </a:tcPr>
                </a:tc>
                <a:tc>
                  <a:txBody>
                    <a:bodyPr/>
                    <a:lstStyle/>
                    <a:p>
                      <a:pPr marL="0" algn="ctr" defTabSz="914400" rtl="0" eaLnBrk="1" latinLnBrk="0" hangingPunct="1">
                        <a:spcAft>
                          <a:spcPts val="0"/>
                        </a:spcAft>
                      </a:pPr>
                      <a:r>
                        <a:rPr lang="en-ZA" sz="1100" kern="1200" dirty="0" smtClean="0">
                          <a:effectLst/>
                        </a:rPr>
                        <a:t>3372</a:t>
                      </a:r>
                      <a:endParaRPr lang="en-ZA" sz="1100" b="1" kern="1200" dirty="0">
                        <a:solidFill>
                          <a:schemeClr val="tx1"/>
                        </a:solidFill>
                        <a:effectLst/>
                        <a:latin typeface="Arial"/>
                        <a:ea typeface="Times New Roman"/>
                        <a:cs typeface="+mn-cs"/>
                      </a:endParaRPr>
                    </a:p>
                  </a:txBody>
                  <a:tcPr marL="68580" marR="68580" marT="0" marB="0" anchor="ctr">
                    <a:solidFill>
                      <a:schemeClr val="tx2">
                        <a:lumMod val="40000"/>
                        <a:lumOff val="60000"/>
                      </a:schemeClr>
                    </a:solidFill>
                  </a:tcPr>
                </a:tc>
                <a:tc>
                  <a:txBody>
                    <a:bodyPr/>
                    <a:lstStyle/>
                    <a:p>
                      <a:pPr marL="0" algn="ctr" defTabSz="914400" rtl="0" eaLnBrk="1" latinLnBrk="0" hangingPunct="1">
                        <a:spcAft>
                          <a:spcPts val="0"/>
                        </a:spcAft>
                      </a:pPr>
                      <a:r>
                        <a:rPr lang="en-ZA" sz="1100" kern="1200" dirty="0" smtClean="0">
                          <a:effectLst/>
                        </a:rPr>
                        <a:t>77%</a:t>
                      </a:r>
                      <a:endParaRPr lang="en-ZA" sz="1100" b="1" kern="1200" dirty="0">
                        <a:solidFill>
                          <a:schemeClr val="tx1"/>
                        </a:solidFill>
                        <a:effectLst/>
                        <a:latin typeface="Arial"/>
                        <a:ea typeface="Times New Roman"/>
                        <a:cs typeface="+mn-cs"/>
                      </a:endParaRPr>
                    </a:p>
                  </a:txBody>
                  <a:tcPr marL="68580" marR="68580" marT="0" marB="0" anchor="ctr">
                    <a:solidFill>
                      <a:schemeClr val="tx2">
                        <a:lumMod val="40000"/>
                        <a:lumOff val="60000"/>
                      </a:schemeClr>
                    </a:solidFill>
                  </a:tcPr>
                </a:tc>
                <a:tc>
                  <a:txBody>
                    <a:bodyPr/>
                    <a:lstStyle/>
                    <a:p>
                      <a:pPr algn="ctr">
                        <a:spcAft>
                          <a:spcPts val="0"/>
                        </a:spcAft>
                      </a:pPr>
                      <a:r>
                        <a:rPr lang="en-ZA" sz="1000" dirty="0" smtClean="0">
                          <a:effectLst/>
                        </a:rPr>
                        <a:t>3946</a:t>
                      </a:r>
                      <a:endParaRPr lang="en-ZA" sz="1000" b="1"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3116</a:t>
                      </a:r>
                      <a:endParaRPr lang="en-ZA" sz="1000" b="1" dirty="0">
                        <a:effectLst/>
                        <a:latin typeface="Times New Roman"/>
                        <a:ea typeface="Times New Roman"/>
                      </a:endParaRPr>
                    </a:p>
                  </a:txBody>
                  <a:tcPr marL="68580" marR="68580" marT="0" marB="0" anchor="b"/>
                </a:tc>
                <a:tc>
                  <a:txBody>
                    <a:bodyPr/>
                    <a:lstStyle/>
                    <a:p>
                      <a:pPr algn="ctr">
                        <a:spcAft>
                          <a:spcPts val="0"/>
                        </a:spcAft>
                      </a:pPr>
                      <a:r>
                        <a:rPr lang="en-ZA" sz="1000" dirty="0" smtClean="0">
                          <a:effectLst/>
                        </a:rPr>
                        <a:t>79%</a:t>
                      </a:r>
                      <a:endParaRPr lang="en-ZA" sz="1000" b="1" dirty="0">
                        <a:effectLst/>
                        <a:latin typeface="Times New Roman"/>
                        <a:ea typeface="Times New Roman"/>
                      </a:endParaRPr>
                    </a:p>
                  </a:txBody>
                  <a:tcPr marL="68580" marR="68580" marT="0" marB="0" anchor="b"/>
                </a:tc>
                <a:tc>
                  <a:txBody>
                    <a:bodyPr/>
                    <a:lstStyle/>
                    <a:p>
                      <a:pPr algn="r" fontAlgn="b"/>
                      <a:r>
                        <a:rPr lang="en-ZA" sz="1000" u="none" strike="noStrike" dirty="0">
                          <a:effectLst/>
                        </a:rPr>
                        <a:t>3579</a:t>
                      </a:r>
                      <a:endParaRPr lang="en-ZA" sz="1000" b="1" i="0" u="none" strike="noStrike" dirty="0">
                        <a:solidFill>
                          <a:srgbClr val="000000"/>
                        </a:solidFill>
                        <a:effectLst/>
                        <a:latin typeface="+mn-lt"/>
                      </a:endParaRPr>
                    </a:p>
                  </a:txBody>
                  <a:tcPr marL="9525" marR="9525" marT="9525" marB="0" anchor="b">
                    <a:solidFill>
                      <a:schemeClr val="tx2">
                        <a:lumMod val="40000"/>
                        <a:lumOff val="60000"/>
                      </a:schemeClr>
                    </a:solidFill>
                  </a:tcPr>
                </a:tc>
                <a:tc>
                  <a:txBody>
                    <a:bodyPr/>
                    <a:lstStyle/>
                    <a:p>
                      <a:pPr algn="r" fontAlgn="b"/>
                      <a:r>
                        <a:rPr lang="en-ZA" sz="1000" u="none" strike="noStrike" dirty="0">
                          <a:effectLst/>
                        </a:rPr>
                        <a:t>2889</a:t>
                      </a:r>
                      <a:endParaRPr lang="en-ZA" sz="1000" b="1" i="0" u="none" strike="noStrike" dirty="0">
                        <a:solidFill>
                          <a:srgbClr val="000000"/>
                        </a:solidFill>
                        <a:effectLst/>
                        <a:latin typeface="+mn-lt"/>
                      </a:endParaRPr>
                    </a:p>
                  </a:txBody>
                  <a:tcPr marL="9525" marR="9525" marT="9525" marB="0" anchor="b">
                    <a:solidFill>
                      <a:schemeClr val="tx2">
                        <a:lumMod val="40000"/>
                        <a:lumOff val="60000"/>
                      </a:schemeClr>
                    </a:solidFill>
                  </a:tcPr>
                </a:tc>
                <a:tc>
                  <a:txBody>
                    <a:bodyPr/>
                    <a:lstStyle/>
                    <a:p>
                      <a:pPr algn="r" fontAlgn="b"/>
                      <a:r>
                        <a:rPr lang="en-ZA" sz="1000" u="none" strike="noStrike" dirty="0">
                          <a:effectLst/>
                        </a:rPr>
                        <a:t>81%</a:t>
                      </a:r>
                      <a:endParaRPr lang="en-ZA" sz="1000" b="1" i="0" u="none" strike="noStrike" dirty="0">
                        <a:solidFill>
                          <a:srgbClr val="000000"/>
                        </a:solidFill>
                        <a:effectLst/>
                        <a:latin typeface="+mn-lt"/>
                      </a:endParaRPr>
                    </a:p>
                  </a:txBody>
                  <a:tcPr marL="9525" marR="9525" marT="9525" marB="0" anchor="b">
                    <a:solidFill>
                      <a:schemeClr val="tx2">
                        <a:lumMod val="40000"/>
                        <a:lumOff val="60000"/>
                      </a:schemeClr>
                    </a:solidFill>
                  </a:tcPr>
                </a:tc>
                <a:extLst>
                  <a:ext uri="{0D108BD9-81ED-4DB2-BD59-A6C34878D82A}">
                    <a16:rowId xmlns:a16="http://schemas.microsoft.com/office/drawing/2014/main" xmlns="" val="10010"/>
                  </a:ext>
                </a:extLst>
              </a:tr>
            </a:tbl>
          </a:graphicData>
        </a:graphic>
      </p:graphicFrame>
      <p:cxnSp>
        <p:nvCxnSpPr>
          <p:cNvPr id="10" name="Straight Arrow Connector 9"/>
          <p:cNvCxnSpPr/>
          <p:nvPr/>
        </p:nvCxnSpPr>
        <p:spPr>
          <a:xfrm flipV="1">
            <a:off x="4305176" y="1988840"/>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p:nvPr/>
        </p:nvCxnSpPr>
        <p:spPr>
          <a:xfrm flipV="1">
            <a:off x="8307576" y="4657901"/>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p:nvPr/>
        </p:nvCxnSpPr>
        <p:spPr>
          <a:xfrm flipV="1">
            <a:off x="8335668" y="6093296"/>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p:nvPr/>
        </p:nvCxnSpPr>
        <p:spPr>
          <a:xfrm flipV="1">
            <a:off x="6300192" y="6093296"/>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p:nvPr/>
        </p:nvCxnSpPr>
        <p:spPr>
          <a:xfrm flipV="1">
            <a:off x="4355976" y="6093296"/>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flipV="1">
            <a:off x="8345934" y="5589240"/>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p:nvPr/>
        </p:nvCxnSpPr>
        <p:spPr>
          <a:xfrm flipV="1">
            <a:off x="6300192" y="5589240"/>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p:nvPr/>
        </p:nvCxnSpPr>
        <p:spPr>
          <a:xfrm flipV="1">
            <a:off x="4283968" y="5589240"/>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20" name="Straight Arrow Connector 19"/>
          <p:cNvCxnSpPr/>
          <p:nvPr/>
        </p:nvCxnSpPr>
        <p:spPr>
          <a:xfrm flipV="1">
            <a:off x="6281768" y="5129355"/>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p:nvPr/>
        </p:nvCxnSpPr>
        <p:spPr>
          <a:xfrm flipV="1">
            <a:off x="4291836" y="4657901"/>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22" name="Straight Arrow Connector 21"/>
          <p:cNvCxnSpPr/>
          <p:nvPr/>
        </p:nvCxnSpPr>
        <p:spPr>
          <a:xfrm flipV="1">
            <a:off x="4283968" y="4249688"/>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23" name="Straight Arrow Connector 22"/>
          <p:cNvCxnSpPr/>
          <p:nvPr/>
        </p:nvCxnSpPr>
        <p:spPr>
          <a:xfrm flipV="1">
            <a:off x="6291788" y="3789040"/>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24" name="Straight Arrow Connector 23"/>
          <p:cNvCxnSpPr/>
          <p:nvPr/>
        </p:nvCxnSpPr>
        <p:spPr>
          <a:xfrm flipV="1">
            <a:off x="4291836" y="3789040"/>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25" name="Straight Arrow Connector 24"/>
          <p:cNvCxnSpPr/>
          <p:nvPr/>
        </p:nvCxnSpPr>
        <p:spPr>
          <a:xfrm flipV="1">
            <a:off x="8293874" y="3343672"/>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26" name="Straight Arrow Connector 25"/>
          <p:cNvCxnSpPr/>
          <p:nvPr/>
        </p:nvCxnSpPr>
        <p:spPr>
          <a:xfrm flipV="1">
            <a:off x="6273364" y="3343672"/>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27" name="Straight Arrow Connector 26"/>
          <p:cNvCxnSpPr/>
          <p:nvPr/>
        </p:nvCxnSpPr>
        <p:spPr>
          <a:xfrm flipV="1">
            <a:off x="4291836" y="3305304"/>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28" name="Straight Arrow Connector 27"/>
          <p:cNvCxnSpPr/>
          <p:nvPr/>
        </p:nvCxnSpPr>
        <p:spPr>
          <a:xfrm flipV="1">
            <a:off x="8293874" y="2876132"/>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29" name="Straight Arrow Connector 28"/>
          <p:cNvCxnSpPr/>
          <p:nvPr/>
        </p:nvCxnSpPr>
        <p:spPr>
          <a:xfrm flipV="1">
            <a:off x="6300192" y="2876132"/>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30" name="Straight Arrow Connector 29"/>
          <p:cNvCxnSpPr/>
          <p:nvPr/>
        </p:nvCxnSpPr>
        <p:spPr>
          <a:xfrm flipV="1">
            <a:off x="4305176" y="2876132"/>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33" name="Straight Arrow Connector 32"/>
          <p:cNvCxnSpPr/>
          <p:nvPr/>
        </p:nvCxnSpPr>
        <p:spPr>
          <a:xfrm flipV="1">
            <a:off x="8321366" y="2446040"/>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37" name="Straight Arrow Connector 36"/>
          <p:cNvCxnSpPr/>
          <p:nvPr/>
        </p:nvCxnSpPr>
        <p:spPr>
          <a:xfrm>
            <a:off x="4305176" y="2429272"/>
            <a:ext cx="0" cy="288032"/>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38" name="Straight Arrow Connector 37"/>
          <p:cNvCxnSpPr/>
          <p:nvPr/>
        </p:nvCxnSpPr>
        <p:spPr>
          <a:xfrm>
            <a:off x="6291788" y="2446040"/>
            <a:ext cx="0" cy="288032"/>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39" name="Straight Arrow Connector 38"/>
          <p:cNvCxnSpPr/>
          <p:nvPr/>
        </p:nvCxnSpPr>
        <p:spPr>
          <a:xfrm>
            <a:off x="6265744" y="4657901"/>
            <a:ext cx="0" cy="288032"/>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40" name="Straight Arrow Connector 39"/>
          <p:cNvCxnSpPr/>
          <p:nvPr/>
        </p:nvCxnSpPr>
        <p:spPr>
          <a:xfrm>
            <a:off x="8289929" y="4225320"/>
            <a:ext cx="0" cy="288032"/>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41" name="Straight Arrow Connector 40"/>
          <p:cNvCxnSpPr/>
          <p:nvPr/>
        </p:nvCxnSpPr>
        <p:spPr>
          <a:xfrm>
            <a:off x="6281768" y="4225320"/>
            <a:ext cx="0" cy="288032"/>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42" name="Straight Arrow Connector 41"/>
          <p:cNvCxnSpPr/>
          <p:nvPr/>
        </p:nvCxnSpPr>
        <p:spPr>
          <a:xfrm>
            <a:off x="8281910" y="3789040"/>
            <a:ext cx="0" cy="288032"/>
          </a:xfrm>
          <a:prstGeom prst="straightConnector1">
            <a:avLst/>
          </a:prstGeom>
          <a:ln>
            <a:solidFill>
              <a:schemeClr val="accent2"/>
            </a:solidFill>
            <a:tailEnd type="arrow"/>
          </a:ln>
        </p:spPr>
        <p:style>
          <a:lnRef idx="2">
            <a:schemeClr val="accent2"/>
          </a:lnRef>
          <a:fillRef idx="0">
            <a:schemeClr val="accent2"/>
          </a:fillRef>
          <a:effectRef idx="1">
            <a:schemeClr val="accent2"/>
          </a:effectRef>
          <a:fontRef idx="minor">
            <a:schemeClr val="tx1"/>
          </a:fontRef>
        </p:style>
      </p:cxnSp>
      <p:cxnSp>
        <p:nvCxnSpPr>
          <p:cNvPr id="43" name="Straight Arrow Connector 42"/>
          <p:cNvCxnSpPr/>
          <p:nvPr/>
        </p:nvCxnSpPr>
        <p:spPr>
          <a:xfrm>
            <a:off x="8321366" y="5130139"/>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44" name="Straight Arrow Connector 43"/>
          <p:cNvCxnSpPr/>
          <p:nvPr/>
        </p:nvCxnSpPr>
        <p:spPr>
          <a:xfrm>
            <a:off x="4286116" y="5130139"/>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45" name="Straight Arrow Connector 44"/>
          <p:cNvCxnSpPr/>
          <p:nvPr/>
        </p:nvCxnSpPr>
        <p:spPr>
          <a:xfrm flipV="1">
            <a:off x="6300192" y="1988840"/>
            <a:ext cx="0" cy="288032"/>
          </a:xfrm>
          <a:prstGeom prst="straightConnector1">
            <a:avLst/>
          </a:prstGeom>
          <a:ln>
            <a:solidFill>
              <a:schemeClr val="accent3"/>
            </a:solidFill>
            <a:tailEnd type="arrow"/>
          </a:ln>
        </p:spPr>
        <p:style>
          <a:lnRef idx="2">
            <a:schemeClr val="accent2"/>
          </a:lnRef>
          <a:fillRef idx="0">
            <a:schemeClr val="accent2"/>
          </a:fillRef>
          <a:effectRef idx="1">
            <a:schemeClr val="accent2"/>
          </a:effectRef>
          <a:fontRef idx="minor">
            <a:schemeClr val="tx1"/>
          </a:fontRef>
        </p:style>
      </p:cxnSp>
      <p:cxnSp>
        <p:nvCxnSpPr>
          <p:cNvPr id="46" name="Straight Connector 45"/>
          <p:cNvCxnSpPr/>
          <p:nvPr/>
        </p:nvCxnSpPr>
        <p:spPr>
          <a:xfrm>
            <a:off x="8278490" y="2060848"/>
            <a:ext cx="520352" cy="0"/>
          </a:xfrm>
          <a:prstGeom prst="line">
            <a:avLst/>
          </a:prstGeom>
          <a:ln>
            <a:solidFill>
              <a:schemeClr val="accent3"/>
            </a:solidFill>
          </a:ln>
        </p:spPr>
        <p:style>
          <a:lnRef idx="2">
            <a:schemeClr val="dk1"/>
          </a:lnRef>
          <a:fillRef idx="0">
            <a:schemeClr val="dk1"/>
          </a:fillRef>
          <a:effectRef idx="1">
            <a:schemeClr val="dk1"/>
          </a:effectRef>
          <a:fontRef idx="minor">
            <a:schemeClr val="tx1"/>
          </a:fontRef>
        </p:style>
      </p:cxnSp>
      <p:sp>
        <p:nvSpPr>
          <p:cNvPr id="47"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37</a:t>
            </a:r>
            <a:endParaRPr lang="en-ZA" sz="1200" dirty="0">
              <a:solidFill>
                <a:prstClr val="black"/>
              </a:solidFill>
            </a:endParaRPr>
          </a:p>
        </p:txBody>
      </p:sp>
    </p:spTree>
    <p:extLst>
      <p:ext uri="{BB962C8B-B14F-4D97-AF65-F5344CB8AC3E}">
        <p14:creationId xmlns:p14="http://schemas.microsoft.com/office/powerpoint/2010/main" xmlns="" val="23559736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38</a:t>
            </a:fld>
            <a:endParaRPr lang="en-US" dirty="0"/>
          </a:p>
        </p:txBody>
      </p:sp>
      <p:sp>
        <p:nvSpPr>
          <p:cNvPr id="3" name="Rectangle 2"/>
          <p:cNvSpPr/>
          <p:nvPr/>
        </p:nvSpPr>
        <p:spPr>
          <a:xfrm>
            <a:off x="2446955" y="280650"/>
            <a:ext cx="4036874" cy="400110"/>
          </a:xfrm>
          <a:prstGeom prst="rect">
            <a:avLst/>
          </a:prstGeom>
          <a:solidFill>
            <a:schemeClr val="bg2">
              <a:lumMod val="90000"/>
            </a:schemeClr>
          </a:solidFill>
        </p:spPr>
        <p:txBody>
          <a:bodyPr wrap="none">
            <a:spAutoFit/>
          </a:bodyPr>
          <a:lstStyle/>
          <a:p>
            <a:r>
              <a:rPr lang="en-US" sz="2000" b="1" dirty="0">
                <a:solidFill>
                  <a:srgbClr val="000000"/>
                </a:solidFill>
                <a:ea typeface="ＭＳ Ｐゴシック" pitchFamily="-80" charset="-128"/>
              </a:rPr>
              <a:t>UNEMPLOYMENT INSURANCE FUND</a:t>
            </a:r>
            <a:endParaRPr lang="en-ZA" dirty="0">
              <a:solidFill>
                <a:prstClr val="black"/>
              </a:solidFill>
            </a:endParaRPr>
          </a:p>
        </p:txBody>
      </p:sp>
      <p:sp>
        <p:nvSpPr>
          <p:cNvPr id="9" name="TextBox 8"/>
          <p:cNvSpPr txBox="1"/>
          <p:nvPr/>
        </p:nvSpPr>
        <p:spPr>
          <a:xfrm>
            <a:off x="539552" y="876215"/>
            <a:ext cx="2088232" cy="276999"/>
          </a:xfrm>
          <a:prstGeom prst="rect">
            <a:avLst/>
          </a:prstGeom>
          <a:solidFill>
            <a:schemeClr val="bg1">
              <a:lumMod val="95000"/>
            </a:schemeClr>
          </a:solidFill>
        </p:spPr>
        <p:txBody>
          <a:bodyPr wrap="square" rtlCol="0">
            <a:spAutoFit/>
          </a:bodyPr>
          <a:lstStyle/>
          <a:p>
            <a:pPr algn="ctr"/>
            <a:r>
              <a:rPr lang="en-ZA" sz="1200" b="1" dirty="0" smtClean="0">
                <a:solidFill>
                  <a:prstClr val="black"/>
                </a:solidFill>
              </a:rPr>
              <a:t>  Quarter 1 </a:t>
            </a:r>
            <a:endParaRPr lang="en-ZA" sz="1200" b="1" dirty="0">
              <a:solidFill>
                <a:prstClr val="black"/>
              </a:solidFill>
            </a:endParaRPr>
          </a:p>
        </p:txBody>
      </p:sp>
      <p:sp>
        <p:nvSpPr>
          <p:cNvPr id="19" name="TextBox 18"/>
          <p:cNvSpPr txBox="1"/>
          <p:nvPr/>
        </p:nvSpPr>
        <p:spPr>
          <a:xfrm>
            <a:off x="2771800" y="889284"/>
            <a:ext cx="1944216" cy="276999"/>
          </a:xfrm>
          <a:prstGeom prst="rect">
            <a:avLst/>
          </a:prstGeom>
          <a:solidFill>
            <a:schemeClr val="bg1">
              <a:lumMod val="85000"/>
            </a:schemeClr>
          </a:solidFill>
        </p:spPr>
        <p:txBody>
          <a:bodyPr wrap="square" rtlCol="0">
            <a:spAutoFit/>
          </a:bodyPr>
          <a:lstStyle/>
          <a:p>
            <a:pPr algn="ctr"/>
            <a:r>
              <a:rPr lang="en-ZA" sz="1200" b="1" dirty="0">
                <a:solidFill>
                  <a:prstClr val="black"/>
                </a:solidFill>
              </a:rPr>
              <a:t> Quarter </a:t>
            </a:r>
            <a:r>
              <a:rPr lang="en-ZA" sz="1200" b="1" dirty="0" smtClean="0">
                <a:solidFill>
                  <a:prstClr val="black"/>
                </a:solidFill>
              </a:rPr>
              <a:t>2  </a:t>
            </a:r>
            <a:endParaRPr lang="en-ZA" sz="1200" b="1" dirty="0">
              <a:solidFill>
                <a:prstClr val="black"/>
              </a:solidFill>
            </a:endParaRPr>
          </a:p>
        </p:txBody>
      </p:sp>
      <p:sp>
        <p:nvSpPr>
          <p:cNvPr id="11" name="Rectangle 10"/>
          <p:cNvSpPr/>
          <p:nvPr/>
        </p:nvSpPr>
        <p:spPr>
          <a:xfrm rot="10800000" flipV="1">
            <a:off x="4788022" y="893745"/>
            <a:ext cx="2016225" cy="276999"/>
          </a:xfrm>
          <a:prstGeom prst="rect">
            <a:avLst/>
          </a:prstGeom>
          <a:solidFill>
            <a:schemeClr val="bg1">
              <a:lumMod val="95000"/>
            </a:schemeClr>
          </a:solidFill>
        </p:spPr>
        <p:txBody>
          <a:bodyPr wrap="square">
            <a:spAutoFit/>
          </a:bodyPr>
          <a:lstStyle/>
          <a:p>
            <a:r>
              <a:rPr lang="en-ZA" sz="1200" b="1" dirty="0">
                <a:solidFill>
                  <a:prstClr val="black"/>
                </a:solidFill>
              </a:rPr>
              <a:t>Quarter </a:t>
            </a:r>
            <a:r>
              <a:rPr lang="en-ZA" sz="1200" b="1" dirty="0" smtClean="0">
                <a:solidFill>
                  <a:prstClr val="black"/>
                </a:solidFill>
              </a:rPr>
              <a:t>3  	</a:t>
            </a:r>
            <a:endParaRPr lang="en-ZA" sz="1200" dirty="0">
              <a:solidFill>
                <a:prstClr val="black"/>
              </a:solidFill>
            </a:endParaRPr>
          </a:p>
        </p:txBody>
      </p:sp>
      <p:sp>
        <p:nvSpPr>
          <p:cNvPr id="61" name="Rounded Rectangle 60"/>
          <p:cNvSpPr/>
          <p:nvPr/>
        </p:nvSpPr>
        <p:spPr>
          <a:xfrm>
            <a:off x="2446955" y="665077"/>
            <a:ext cx="4036873" cy="2396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prstClr val="black"/>
                </a:solidFill>
              </a:rPr>
              <a:t> </a:t>
            </a:r>
            <a:r>
              <a:rPr lang="en-ZA" sz="1200" b="1" dirty="0">
                <a:solidFill>
                  <a:prstClr val="black"/>
                </a:solidFill>
              </a:rPr>
              <a:t>B</a:t>
            </a:r>
            <a:r>
              <a:rPr lang="en-ZA" sz="1200" b="1" dirty="0" smtClean="0">
                <a:solidFill>
                  <a:prstClr val="black"/>
                </a:solidFill>
              </a:rPr>
              <a:t>enefits Payments</a:t>
            </a:r>
            <a:endParaRPr lang="en-ZA" sz="1200" b="1" dirty="0">
              <a:solidFill>
                <a:prstClr val="black"/>
              </a:solidFill>
            </a:endParaRPr>
          </a:p>
        </p:txBody>
      </p:sp>
      <p:sp>
        <p:nvSpPr>
          <p:cNvPr id="62" name="Rectangle 61"/>
          <p:cNvSpPr/>
          <p:nvPr/>
        </p:nvSpPr>
        <p:spPr>
          <a:xfrm rot="10800000" flipV="1">
            <a:off x="6953487" y="893745"/>
            <a:ext cx="1726927" cy="276999"/>
          </a:xfrm>
          <a:prstGeom prst="rect">
            <a:avLst/>
          </a:prstGeom>
          <a:solidFill>
            <a:schemeClr val="bg1">
              <a:lumMod val="85000"/>
            </a:schemeClr>
          </a:solidFill>
        </p:spPr>
        <p:txBody>
          <a:bodyPr wrap="square">
            <a:spAutoFit/>
          </a:bodyPr>
          <a:lstStyle/>
          <a:p>
            <a:r>
              <a:rPr lang="en-ZA" sz="1200" b="1" dirty="0">
                <a:solidFill>
                  <a:prstClr val="black"/>
                </a:solidFill>
              </a:rPr>
              <a:t>Quarter 4</a:t>
            </a:r>
            <a:r>
              <a:rPr lang="en-ZA" sz="1200" b="1" dirty="0" smtClean="0">
                <a:solidFill>
                  <a:prstClr val="black"/>
                </a:solidFill>
              </a:rPr>
              <a:t>   	</a:t>
            </a:r>
            <a:endParaRPr lang="en-ZA" sz="1200"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036429750"/>
              </p:ext>
            </p:extLst>
          </p:nvPr>
        </p:nvGraphicFramePr>
        <p:xfrm>
          <a:off x="179507" y="1196752"/>
          <a:ext cx="8640968" cy="5400604"/>
        </p:xfrm>
        <a:graphic>
          <a:graphicData uri="http://schemas.openxmlformats.org/drawingml/2006/table">
            <a:tbl>
              <a:tblPr firstRow="1" bandRow="1">
                <a:tableStyleId>{F5AB1C69-6EDB-4FF4-983F-18BD219EF322}</a:tableStyleId>
              </a:tblPr>
              <a:tblGrid>
                <a:gridCol w="664690">
                  <a:extLst>
                    <a:ext uri="{9D8B030D-6E8A-4147-A177-3AD203B41FA5}">
                      <a16:colId xmlns:a16="http://schemas.microsoft.com/office/drawing/2014/main" xmlns="" val="20000"/>
                    </a:ext>
                  </a:extLst>
                </a:gridCol>
                <a:gridCol w="664690">
                  <a:extLst>
                    <a:ext uri="{9D8B030D-6E8A-4147-A177-3AD203B41FA5}">
                      <a16:colId xmlns:a16="http://schemas.microsoft.com/office/drawing/2014/main" xmlns="" val="20001"/>
                    </a:ext>
                  </a:extLst>
                </a:gridCol>
                <a:gridCol w="686849">
                  <a:extLst>
                    <a:ext uri="{9D8B030D-6E8A-4147-A177-3AD203B41FA5}">
                      <a16:colId xmlns:a16="http://schemas.microsoft.com/office/drawing/2014/main" xmlns="" val="20002"/>
                    </a:ext>
                  </a:extLst>
                </a:gridCol>
                <a:gridCol w="642529">
                  <a:extLst>
                    <a:ext uri="{9D8B030D-6E8A-4147-A177-3AD203B41FA5}">
                      <a16:colId xmlns:a16="http://schemas.microsoft.com/office/drawing/2014/main" xmlns="" val="20003"/>
                    </a:ext>
                  </a:extLst>
                </a:gridCol>
                <a:gridCol w="664690">
                  <a:extLst>
                    <a:ext uri="{9D8B030D-6E8A-4147-A177-3AD203B41FA5}">
                      <a16:colId xmlns:a16="http://schemas.microsoft.com/office/drawing/2014/main" xmlns="" val="20004"/>
                    </a:ext>
                  </a:extLst>
                </a:gridCol>
                <a:gridCol w="664690">
                  <a:extLst>
                    <a:ext uri="{9D8B030D-6E8A-4147-A177-3AD203B41FA5}">
                      <a16:colId xmlns:a16="http://schemas.microsoft.com/office/drawing/2014/main" xmlns="" val="20005"/>
                    </a:ext>
                  </a:extLst>
                </a:gridCol>
                <a:gridCol w="664690">
                  <a:extLst>
                    <a:ext uri="{9D8B030D-6E8A-4147-A177-3AD203B41FA5}">
                      <a16:colId xmlns:a16="http://schemas.microsoft.com/office/drawing/2014/main" xmlns="" val="20006"/>
                    </a:ext>
                  </a:extLst>
                </a:gridCol>
                <a:gridCol w="664690">
                  <a:extLst>
                    <a:ext uri="{9D8B030D-6E8A-4147-A177-3AD203B41FA5}">
                      <a16:colId xmlns:a16="http://schemas.microsoft.com/office/drawing/2014/main" xmlns="" val="20007"/>
                    </a:ext>
                  </a:extLst>
                </a:gridCol>
                <a:gridCol w="664690">
                  <a:extLst>
                    <a:ext uri="{9D8B030D-6E8A-4147-A177-3AD203B41FA5}">
                      <a16:colId xmlns:a16="http://schemas.microsoft.com/office/drawing/2014/main" xmlns="" val="20008"/>
                    </a:ext>
                  </a:extLst>
                </a:gridCol>
                <a:gridCol w="664690">
                  <a:extLst>
                    <a:ext uri="{9D8B030D-6E8A-4147-A177-3AD203B41FA5}">
                      <a16:colId xmlns:a16="http://schemas.microsoft.com/office/drawing/2014/main" xmlns="" val="20009"/>
                    </a:ext>
                  </a:extLst>
                </a:gridCol>
                <a:gridCol w="664690">
                  <a:extLst>
                    <a:ext uri="{9D8B030D-6E8A-4147-A177-3AD203B41FA5}">
                      <a16:colId xmlns:a16="http://schemas.microsoft.com/office/drawing/2014/main" xmlns="" val="20010"/>
                    </a:ext>
                  </a:extLst>
                </a:gridCol>
                <a:gridCol w="664690">
                  <a:extLst>
                    <a:ext uri="{9D8B030D-6E8A-4147-A177-3AD203B41FA5}">
                      <a16:colId xmlns:a16="http://schemas.microsoft.com/office/drawing/2014/main" xmlns="" val="20011"/>
                    </a:ext>
                  </a:extLst>
                </a:gridCol>
                <a:gridCol w="664690">
                  <a:extLst>
                    <a:ext uri="{9D8B030D-6E8A-4147-A177-3AD203B41FA5}">
                      <a16:colId xmlns:a16="http://schemas.microsoft.com/office/drawing/2014/main" xmlns="" val="20012"/>
                    </a:ext>
                  </a:extLst>
                </a:gridCol>
              </a:tblGrid>
              <a:tr h="623703">
                <a:tc>
                  <a:txBody>
                    <a:bodyPr/>
                    <a:lstStyle/>
                    <a:p>
                      <a:pPr>
                        <a:spcAft>
                          <a:spcPts val="0"/>
                        </a:spcAft>
                      </a:pPr>
                      <a:r>
                        <a:rPr lang="en-ZA" sz="1000" dirty="0">
                          <a:effectLst/>
                        </a:rPr>
                        <a:t>Province</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Created</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Finalised</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Finalised %</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Created</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Finalised</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Finalised %</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Created</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Finalised</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Finalised %</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Created</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Finalised</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Finalised %</a:t>
                      </a:r>
                      <a:endParaRPr lang="en-ZA" sz="1000" b="1" dirty="0">
                        <a:solidFill>
                          <a:schemeClr val="tx1"/>
                        </a:solidFill>
                        <a:effectLst/>
                        <a:latin typeface="Times New Roman"/>
                        <a:ea typeface="Times New Roman"/>
                      </a:endParaRPr>
                    </a:p>
                  </a:txBody>
                  <a:tcPr marL="68580" marR="68580" marT="0" marB="0" vert="vert270" anchor="b"/>
                </a:tc>
                <a:extLst>
                  <a:ext uri="{0D108BD9-81ED-4DB2-BD59-A6C34878D82A}">
                    <a16:rowId xmlns:a16="http://schemas.microsoft.com/office/drawing/2014/main" xmlns="" val="10000"/>
                  </a:ext>
                </a:extLst>
              </a:tr>
              <a:tr h="466819">
                <a:tc>
                  <a:txBody>
                    <a:bodyPr/>
                    <a:lstStyle/>
                    <a:p>
                      <a:pPr>
                        <a:spcAft>
                          <a:spcPts val="0"/>
                        </a:spcAft>
                      </a:pPr>
                      <a:r>
                        <a:rPr lang="en-ZA" sz="1000" dirty="0">
                          <a:effectLst/>
                        </a:rPr>
                        <a:t>Eastern Cape</a:t>
                      </a:r>
                      <a:endParaRPr lang="en-ZA" sz="1000" dirty="0">
                        <a:effectLst/>
                        <a:latin typeface="Times New Roman"/>
                        <a:ea typeface="Times New Roman"/>
                      </a:endParaRPr>
                    </a:p>
                  </a:txBody>
                  <a:tcPr marL="68580" marR="68580" marT="0" marB="0" anchor="b"/>
                </a:tc>
                <a:tc>
                  <a:txBody>
                    <a:bodyPr/>
                    <a:lstStyle/>
                    <a:p>
                      <a:pPr algn="r" fontAlgn="b"/>
                      <a:r>
                        <a:rPr lang="en-ZA" sz="1000" u="none" strike="noStrike" dirty="0">
                          <a:effectLst/>
                        </a:rPr>
                        <a:t>43 667</a:t>
                      </a:r>
                      <a:endParaRPr lang="en-ZA" sz="1000" b="0" i="0" u="none" strike="noStrike" dirty="0">
                        <a:solidFill>
                          <a:srgbClr val="000000"/>
                        </a:solidFill>
                        <a:effectLst/>
                        <a:latin typeface="Calibri"/>
                      </a:endParaRPr>
                    </a:p>
                  </a:txBody>
                  <a:tcPr marL="9525" marR="9525" marT="9525" marB="0" anchor="b"/>
                </a:tc>
                <a:tc>
                  <a:txBody>
                    <a:bodyPr/>
                    <a:lstStyle/>
                    <a:p>
                      <a:pPr algn="r" fontAlgn="b"/>
                      <a:r>
                        <a:rPr lang="en-ZA" sz="1000" u="none" strike="noStrike" dirty="0">
                          <a:effectLst/>
                        </a:rPr>
                        <a:t>43 075</a:t>
                      </a:r>
                      <a:endParaRPr lang="en-ZA" sz="1000" b="0" i="0" u="none" strike="noStrike" dirty="0">
                        <a:solidFill>
                          <a:srgbClr val="000000"/>
                        </a:solidFill>
                        <a:effectLst/>
                        <a:latin typeface="Calibri"/>
                      </a:endParaRPr>
                    </a:p>
                  </a:txBody>
                  <a:tcPr marL="9525" marR="9525" marT="9525" marB="0" anchor="b"/>
                </a:tc>
                <a:tc>
                  <a:txBody>
                    <a:bodyPr/>
                    <a:lstStyle/>
                    <a:p>
                      <a:pPr algn="r" fontAlgn="b"/>
                      <a:r>
                        <a:rPr lang="en-ZA" sz="1000" u="none" strike="noStrike" dirty="0">
                          <a:effectLst/>
                        </a:rPr>
                        <a:t>99%</a:t>
                      </a:r>
                      <a:endParaRPr lang="en-ZA" sz="1000" b="0" i="0" u="none" strike="noStrike" dirty="0">
                        <a:solidFill>
                          <a:srgbClr val="000000"/>
                        </a:solidFill>
                        <a:effectLst/>
                        <a:latin typeface="Calibri"/>
                      </a:endParaRPr>
                    </a:p>
                  </a:txBody>
                  <a:tcPr marL="9525" marR="9525" marT="9525" marB="0" anchor="b"/>
                </a:tc>
                <a:tc>
                  <a:txBody>
                    <a:bodyPr/>
                    <a:lstStyle/>
                    <a:p>
                      <a:pPr algn="r" fontAlgn="b"/>
                      <a:r>
                        <a:rPr lang="en-ZA" sz="1000" u="none" strike="noStrike" dirty="0">
                          <a:effectLst/>
                        </a:rPr>
                        <a:t>44 156</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43 848</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99%</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55 279</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54 953</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99%</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52 409</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51 339</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98%</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xmlns="" val="10001"/>
                  </a:ext>
                </a:extLst>
              </a:tr>
              <a:tr h="466819">
                <a:tc>
                  <a:txBody>
                    <a:bodyPr/>
                    <a:lstStyle/>
                    <a:p>
                      <a:pPr>
                        <a:spcAft>
                          <a:spcPts val="0"/>
                        </a:spcAft>
                      </a:pPr>
                      <a:r>
                        <a:rPr lang="en-ZA" sz="1000" dirty="0">
                          <a:effectLst/>
                        </a:rPr>
                        <a:t>Free State</a:t>
                      </a:r>
                      <a:endParaRPr lang="en-ZA" sz="1000" dirty="0">
                        <a:effectLst/>
                        <a:latin typeface="Times New Roman"/>
                        <a:ea typeface="Times New Roman"/>
                      </a:endParaRPr>
                    </a:p>
                  </a:txBody>
                  <a:tcPr marL="68580" marR="68580" marT="0" marB="0" anchor="b"/>
                </a:tc>
                <a:tc>
                  <a:txBody>
                    <a:bodyPr/>
                    <a:lstStyle/>
                    <a:p>
                      <a:pPr algn="r" fontAlgn="b"/>
                      <a:r>
                        <a:rPr lang="en-ZA" sz="1000" u="none" strike="noStrike" dirty="0">
                          <a:effectLst/>
                        </a:rPr>
                        <a:t>26 772</a:t>
                      </a:r>
                      <a:endParaRPr lang="en-ZA" sz="1000" b="0" i="0" u="none" strike="noStrike" dirty="0">
                        <a:solidFill>
                          <a:srgbClr val="000000"/>
                        </a:solidFill>
                        <a:effectLst/>
                        <a:latin typeface="Calibri"/>
                      </a:endParaRPr>
                    </a:p>
                  </a:txBody>
                  <a:tcPr marL="9525" marR="9525" marT="9525" marB="0" anchor="b"/>
                </a:tc>
                <a:tc>
                  <a:txBody>
                    <a:bodyPr/>
                    <a:lstStyle/>
                    <a:p>
                      <a:pPr algn="r" fontAlgn="b"/>
                      <a:r>
                        <a:rPr lang="en-ZA" sz="1000" u="none" strike="noStrike" dirty="0">
                          <a:effectLst/>
                        </a:rPr>
                        <a:t>24 987</a:t>
                      </a:r>
                      <a:endParaRPr lang="en-ZA" sz="1000" b="0" i="0" u="none" strike="noStrike" dirty="0">
                        <a:solidFill>
                          <a:srgbClr val="000000"/>
                        </a:solidFill>
                        <a:effectLst/>
                        <a:latin typeface="Calibri"/>
                      </a:endParaRPr>
                    </a:p>
                  </a:txBody>
                  <a:tcPr marL="9525" marR="9525" marT="9525" marB="0" anchor="b"/>
                </a:tc>
                <a:tc>
                  <a:txBody>
                    <a:bodyPr/>
                    <a:lstStyle/>
                    <a:p>
                      <a:pPr algn="r" fontAlgn="b"/>
                      <a:r>
                        <a:rPr lang="en-ZA" sz="1000" u="none" strike="noStrike" dirty="0">
                          <a:effectLst/>
                        </a:rPr>
                        <a:t>93%</a:t>
                      </a:r>
                      <a:endParaRPr lang="en-ZA" sz="1000" b="0" i="0" u="none" strike="noStrike" dirty="0">
                        <a:solidFill>
                          <a:srgbClr val="000000"/>
                        </a:solidFill>
                        <a:effectLst/>
                        <a:latin typeface="Calibri"/>
                      </a:endParaRPr>
                    </a:p>
                  </a:txBody>
                  <a:tcPr marL="9525" marR="9525" marT="9525" marB="0" anchor="b"/>
                </a:tc>
                <a:tc>
                  <a:txBody>
                    <a:bodyPr/>
                    <a:lstStyle/>
                    <a:p>
                      <a:pPr algn="r" fontAlgn="b"/>
                      <a:r>
                        <a:rPr lang="en-ZA" sz="1000" u="none" strike="noStrike" dirty="0">
                          <a:effectLst/>
                        </a:rPr>
                        <a:t>28 545</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28 535</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100%</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29 349</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29 283</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100%</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29 063</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a:effectLst/>
                        </a:rPr>
                        <a:t>29 014</a:t>
                      </a:r>
                      <a:endParaRPr lang="en-ZA" sz="1000" b="0" i="0" u="none" strike="noStrike">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100%</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xmlns="" val="10002"/>
                  </a:ext>
                </a:extLst>
              </a:tr>
              <a:tr h="466819">
                <a:tc>
                  <a:txBody>
                    <a:bodyPr/>
                    <a:lstStyle/>
                    <a:p>
                      <a:pPr>
                        <a:spcAft>
                          <a:spcPts val="0"/>
                        </a:spcAft>
                      </a:pPr>
                      <a:r>
                        <a:rPr lang="en-ZA" sz="1000" dirty="0" smtClean="0">
                          <a:effectLst/>
                        </a:rPr>
                        <a:t>Gauteng</a:t>
                      </a:r>
                      <a:endParaRPr lang="en-ZA" sz="1000" dirty="0">
                        <a:effectLst/>
                        <a:latin typeface="Times New Roman"/>
                        <a:ea typeface="Times New Roman"/>
                      </a:endParaRPr>
                    </a:p>
                  </a:txBody>
                  <a:tcPr marL="68580" marR="68580" marT="0" marB="0" anchor="b"/>
                </a:tc>
                <a:tc>
                  <a:txBody>
                    <a:bodyPr/>
                    <a:lstStyle/>
                    <a:p>
                      <a:pPr algn="r" fontAlgn="b"/>
                      <a:r>
                        <a:rPr lang="en-ZA" sz="1000" u="none" strike="noStrike" dirty="0">
                          <a:effectLst/>
                        </a:rPr>
                        <a:t>165 154</a:t>
                      </a:r>
                      <a:endParaRPr lang="en-ZA" sz="1000" b="0" i="0" u="none" strike="noStrike" dirty="0">
                        <a:solidFill>
                          <a:srgbClr val="000000"/>
                        </a:solidFill>
                        <a:effectLst/>
                        <a:latin typeface="Calibri"/>
                      </a:endParaRPr>
                    </a:p>
                  </a:txBody>
                  <a:tcPr marL="9525" marR="9525" marT="9525" marB="0" anchor="b"/>
                </a:tc>
                <a:tc>
                  <a:txBody>
                    <a:bodyPr/>
                    <a:lstStyle/>
                    <a:p>
                      <a:pPr algn="r" fontAlgn="b"/>
                      <a:r>
                        <a:rPr lang="en-ZA" sz="1000" u="none" strike="noStrike" dirty="0">
                          <a:effectLst/>
                        </a:rPr>
                        <a:t>164 415</a:t>
                      </a:r>
                      <a:endParaRPr lang="en-ZA" sz="1000" b="0" i="0" u="none" strike="noStrike" dirty="0">
                        <a:solidFill>
                          <a:srgbClr val="000000"/>
                        </a:solidFill>
                        <a:effectLst/>
                        <a:latin typeface="Calibri"/>
                      </a:endParaRPr>
                    </a:p>
                  </a:txBody>
                  <a:tcPr marL="9525" marR="9525" marT="9525" marB="0" anchor="b"/>
                </a:tc>
                <a:tc>
                  <a:txBody>
                    <a:bodyPr/>
                    <a:lstStyle/>
                    <a:p>
                      <a:pPr algn="r" fontAlgn="b"/>
                      <a:r>
                        <a:rPr lang="en-ZA" sz="1000" u="none" strike="noStrike" dirty="0">
                          <a:effectLst/>
                        </a:rPr>
                        <a:t>100%</a:t>
                      </a:r>
                      <a:endParaRPr lang="en-ZA" sz="1000" b="0" i="0" u="none" strike="noStrike" dirty="0">
                        <a:solidFill>
                          <a:srgbClr val="000000"/>
                        </a:solidFill>
                        <a:effectLst/>
                        <a:latin typeface="Calibri"/>
                      </a:endParaRPr>
                    </a:p>
                  </a:txBody>
                  <a:tcPr marL="9525" marR="9525" marT="9525" marB="0" anchor="b"/>
                </a:tc>
                <a:tc>
                  <a:txBody>
                    <a:bodyPr/>
                    <a:lstStyle/>
                    <a:p>
                      <a:pPr algn="r" fontAlgn="b"/>
                      <a:r>
                        <a:rPr lang="en-ZA" sz="1000" u="none" strike="noStrike" dirty="0">
                          <a:effectLst/>
                        </a:rPr>
                        <a:t>175 798</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174 752</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99%</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194 043</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193 223</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100%</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187 190</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a:effectLst/>
                        </a:rPr>
                        <a:t>186 765</a:t>
                      </a:r>
                      <a:endParaRPr lang="en-ZA" sz="1000" b="0" i="0" u="none" strike="noStrike">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100%</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xmlns="" val="10003"/>
                  </a:ext>
                </a:extLst>
              </a:tr>
              <a:tr h="466819">
                <a:tc>
                  <a:txBody>
                    <a:bodyPr/>
                    <a:lstStyle/>
                    <a:p>
                      <a:pPr>
                        <a:spcAft>
                          <a:spcPts val="0"/>
                        </a:spcAft>
                      </a:pPr>
                      <a:r>
                        <a:rPr lang="en-ZA" sz="1000" dirty="0">
                          <a:effectLst/>
                        </a:rPr>
                        <a:t>KwaZulu-Natal</a:t>
                      </a:r>
                      <a:endParaRPr lang="en-ZA" sz="1000" dirty="0">
                        <a:effectLst/>
                        <a:latin typeface="Times New Roman"/>
                        <a:ea typeface="Times New Roman"/>
                      </a:endParaRPr>
                    </a:p>
                  </a:txBody>
                  <a:tcPr marL="68580" marR="68580" marT="0" marB="0" anchor="b"/>
                </a:tc>
                <a:tc>
                  <a:txBody>
                    <a:bodyPr/>
                    <a:lstStyle/>
                    <a:p>
                      <a:pPr algn="r" fontAlgn="b"/>
                      <a:r>
                        <a:rPr lang="en-ZA" sz="1000" u="none" strike="noStrike" dirty="0">
                          <a:effectLst/>
                        </a:rPr>
                        <a:t>116 481</a:t>
                      </a:r>
                      <a:endParaRPr lang="en-ZA" sz="1000" b="0" i="0" u="none" strike="noStrike" dirty="0">
                        <a:solidFill>
                          <a:srgbClr val="000000"/>
                        </a:solidFill>
                        <a:effectLst/>
                        <a:latin typeface="Calibri"/>
                      </a:endParaRPr>
                    </a:p>
                  </a:txBody>
                  <a:tcPr marL="9525" marR="9525" marT="9525" marB="0" anchor="b"/>
                </a:tc>
                <a:tc>
                  <a:txBody>
                    <a:bodyPr/>
                    <a:lstStyle/>
                    <a:p>
                      <a:pPr algn="r" fontAlgn="b"/>
                      <a:r>
                        <a:rPr lang="en-ZA" sz="1000" u="none" strike="noStrike" dirty="0">
                          <a:effectLst/>
                        </a:rPr>
                        <a:t>111 550</a:t>
                      </a:r>
                      <a:endParaRPr lang="en-ZA" sz="1000" b="0" i="0" u="none" strike="noStrike" dirty="0">
                        <a:solidFill>
                          <a:srgbClr val="000000"/>
                        </a:solidFill>
                        <a:effectLst/>
                        <a:latin typeface="Calibri"/>
                      </a:endParaRPr>
                    </a:p>
                  </a:txBody>
                  <a:tcPr marL="9525" marR="9525" marT="9525" marB="0" anchor="b"/>
                </a:tc>
                <a:tc>
                  <a:txBody>
                    <a:bodyPr/>
                    <a:lstStyle/>
                    <a:p>
                      <a:pPr algn="r" fontAlgn="b"/>
                      <a:r>
                        <a:rPr lang="en-ZA" sz="1000" u="none" strike="noStrike" dirty="0">
                          <a:effectLst/>
                        </a:rPr>
                        <a:t>96%</a:t>
                      </a:r>
                      <a:endParaRPr lang="en-ZA" sz="1000" b="0" i="0" u="none" strike="noStrike" dirty="0">
                        <a:solidFill>
                          <a:srgbClr val="000000"/>
                        </a:solidFill>
                        <a:effectLst/>
                        <a:latin typeface="Calibri"/>
                      </a:endParaRPr>
                    </a:p>
                  </a:txBody>
                  <a:tcPr marL="9525" marR="9525" marT="9525" marB="0" anchor="b"/>
                </a:tc>
                <a:tc>
                  <a:txBody>
                    <a:bodyPr/>
                    <a:lstStyle/>
                    <a:p>
                      <a:pPr algn="r" fontAlgn="b"/>
                      <a:r>
                        <a:rPr lang="en-ZA" sz="1000" u="none" strike="noStrike" dirty="0">
                          <a:effectLst/>
                        </a:rPr>
                        <a:t>120 849</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116 228</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96%</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119 751</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115 852</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97%</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109 089</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a:effectLst/>
                        </a:rPr>
                        <a:t>106 990</a:t>
                      </a:r>
                      <a:endParaRPr lang="en-ZA" sz="1000" b="0" i="0" u="none" strike="noStrike">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98%</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xmlns="" val="10004"/>
                  </a:ext>
                </a:extLst>
              </a:tr>
              <a:tr h="466819">
                <a:tc>
                  <a:txBody>
                    <a:bodyPr/>
                    <a:lstStyle/>
                    <a:p>
                      <a:pPr>
                        <a:spcAft>
                          <a:spcPts val="0"/>
                        </a:spcAft>
                      </a:pPr>
                      <a:r>
                        <a:rPr lang="en-ZA" sz="1000" dirty="0">
                          <a:effectLst/>
                        </a:rPr>
                        <a:t>Limpopo</a:t>
                      </a:r>
                      <a:endParaRPr lang="en-ZA" sz="1000" dirty="0">
                        <a:effectLst/>
                        <a:latin typeface="Times New Roman"/>
                        <a:ea typeface="Times New Roman"/>
                      </a:endParaRPr>
                    </a:p>
                  </a:txBody>
                  <a:tcPr marL="68580" marR="68580" marT="0" marB="0" anchor="b"/>
                </a:tc>
                <a:tc>
                  <a:txBody>
                    <a:bodyPr/>
                    <a:lstStyle/>
                    <a:p>
                      <a:pPr algn="r" fontAlgn="b"/>
                      <a:r>
                        <a:rPr lang="en-ZA" sz="1000" u="none" strike="noStrike" dirty="0">
                          <a:effectLst/>
                        </a:rPr>
                        <a:t>38 059</a:t>
                      </a:r>
                      <a:endParaRPr lang="en-ZA" sz="1000" b="0" i="0" u="none" strike="noStrike" dirty="0">
                        <a:solidFill>
                          <a:srgbClr val="000000"/>
                        </a:solidFill>
                        <a:effectLst/>
                        <a:latin typeface="Calibri"/>
                      </a:endParaRPr>
                    </a:p>
                  </a:txBody>
                  <a:tcPr marL="9525" marR="9525" marT="9525" marB="0" anchor="b"/>
                </a:tc>
                <a:tc>
                  <a:txBody>
                    <a:bodyPr/>
                    <a:lstStyle/>
                    <a:p>
                      <a:pPr algn="r" fontAlgn="b"/>
                      <a:r>
                        <a:rPr lang="en-ZA" sz="1000" u="none" strike="noStrike" dirty="0">
                          <a:effectLst/>
                        </a:rPr>
                        <a:t>38 038</a:t>
                      </a:r>
                      <a:endParaRPr lang="en-ZA" sz="1000" b="0" i="0" u="none" strike="noStrike" dirty="0">
                        <a:solidFill>
                          <a:srgbClr val="000000"/>
                        </a:solidFill>
                        <a:effectLst/>
                        <a:latin typeface="Calibri"/>
                      </a:endParaRPr>
                    </a:p>
                  </a:txBody>
                  <a:tcPr marL="9525" marR="9525" marT="9525" marB="0" anchor="b"/>
                </a:tc>
                <a:tc>
                  <a:txBody>
                    <a:bodyPr/>
                    <a:lstStyle/>
                    <a:p>
                      <a:pPr algn="r" fontAlgn="b"/>
                      <a:r>
                        <a:rPr lang="en-ZA" sz="1000" u="none" strike="noStrike" dirty="0">
                          <a:effectLst/>
                        </a:rPr>
                        <a:t>100%</a:t>
                      </a:r>
                      <a:endParaRPr lang="en-ZA" sz="1000" b="0" i="0" u="none" strike="noStrike" dirty="0">
                        <a:solidFill>
                          <a:srgbClr val="000000"/>
                        </a:solidFill>
                        <a:effectLst/>
                        <a:latin typeface="Calibri"/>
                      </a:endParaRPr>
                    </a:p>
                  </a:txBody>
                  <a:tcPr marL="9525" marR="9525" marT="9525" marB="0" anchor="b"/>
                </a:tc>
                <a:tc>
                  <a:txBody>
                    <a:bodyPr/>
                    <a:lstStyle/>
                    <a:p>
                      <a:pPr algn="r" fontAlgn="b"/>
                      <a:r>
                        <a:rPr lang="en-ZA" sz="1000" u="none" strike="noStrike" dirty="0">
                          <a:effectLst/>
                        </a:rPr>
                        <a:t>38 636</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38 585</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100%</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48 361</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48 329</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100%</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47 318</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a:effectLst/>
                        </a:rPr>
                        <a:t>46 990</a:t>
                      </a:r>
                      <a:endParaRPr lang="en-ZA" sz="1000" b="0" i="0" u="none" strike="noStrike">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99%</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xmlns="" val="10005"/>
                  </a:ext>
                </a:extLst>
              </a:tr>
              <a:tr h="466819">
                <a:tc>
                  <a:txBody>
                    <a:bodyPr/>
                    <a:lstStyle/>
                    <a:p>
                      <a:pPr>
                        <a:spcAft>
                          <a:spcPts val="0"/>
                        </a:spcAft>
                      </a:pPr>
                      <a:r>
                        <a:rPr lang="en-ZA" sz="1000" dirty="0">
                          <a:effectLst/>
                        </a:rPr>
                        <a:t>Mpumalanga</a:t>
                      </a:r>
                      <a:endParaRPr lang="en-ZA" sz="1000" dirty="0">
                        <a:effectLst/>
                        <a:latin typeface="Times New Roman"/>
                        <a:ea typeface="Times New Roman"/>
                      </a:endParaRPr>
                    </a:p>
                  </a:txBody>
                  <a:tcPr marL="68580" marR="68580" marT="0" marB="0" anchor="b"/>
                </a:tc>
                <a:tc>
                  <a:txBody>
                    <a:bodyPr/>
                    <a:lstStyle/>
                    <a:p>
                      <a:pPr algn="r" fontAlgn="b"/>
                      <a:r>
                        <a:rPr lang="en-ZA" sz="1000" u="none" strike="noStrike" dirty="0">
                          <a:effectLst/>
                        </a:rPr>
                        <a:t>35 188</a:t>
                      </a:r>
                      <a:endParaRPr lang="en-ZA" sz="1000" b="0" i="0" u="none" strike="noStrike" dirty="0">
                        <a:solidFill>
                          <a:srgbClr val="000000"/>
                        </a:solidFill>
                        <a:effectLst/>
                        <a:latin typeface="Calibri"/>
                      </a:endParaRPr>
                    </a:p>
                  </a:txBody>
                  <a:tcPr marL="9525" marR="9525" marT="9525" marB="0" anchor="b"/>
                </a:tc>
                <a:tc>
                  <a:txBody>
                    <a:bodyPr/>
                    <a:lstStyle/>
                    <a:p>
                      <a:pPr algn="r" fontAlgn="b"/>
                      <a:r>
                        <a:rPr lang="en-ZA" sz="1000" u="none" strike="noStrike" dirty="0">
                          <a:effectLst/>
                        </a:rPr>
                        <a:t>33 979</a:t>
                      </a:r>
                      <a:endParaRPr lang="en-ZA" sz="1000" b="0" i="0" u="none" strike="noStrike" dirty="0">
                        <a:solidFill>
                          <a:srgbClr val="000000"/>
                        </a:solidFill>
                        <a:effectLst/>
                        <a:latin typeface="Calibri"/>
                      </a:endParaRPr>
                    </a:p>
                  </a:txBody>
                  <a:tcPr marL="9525" marR="9525" marT="9525" marB="0" anchor="b"/>
                </a:tc>
                <a:tc>
                  <a:txBody>
                    <a:bodyPr/>
                    <a:lstStyle/>
                    <a:p>
                      <a:pPr algn="r" fontAlgn="b"/>
                      <a:r>
                        <a:rPr lang="en-ZA" sz="1000" u="none" strike="noStrike" dirty="0">
                          <a:effectLst/>
                        </a:rPr>
                        <a:t>97%</a:t>
                      </a:r>
                      <a:endParaRPr lang="en-ZA" sz="1000" b="0" i="0" u="none" strike="noStrike" dirty="0">
                        <a:solidFill>
                          <a:srgbClr val="000000"/>
                        </a:solidFill>
                        <a:effectLst/>
                        <a:latin typeface="Calibri"/>
                      </a:endParaRPr>
                    </a:p>
                  </a:txBody>
                  <a:tcPr marL="9525" marR="9525" marT="9525" marB="0" anchor="b"/>
                </a:tc>
                <a:tc>
                  <a:txBody>
                    <a:bodyPr/>
                    <a:lstStyle/>
                    <a:p>
                      <a:pPr algn="r" fontAlgn="b"/>
                      <a:r>
                        <a:rPr lang="en-ZA" sz="1000" u="none" strike="noStrike" dirty="0">
                          <a:effectLst/>
                        </a:rPr>
                        <a:t>36 427</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35 855</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98%</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41 460</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40 706</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98%</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43 515</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a:effectLst/>
                        </a:rPr>
                        <a:t>41 320</a:t>
                      </a:r>
                      <a:endParaRPr lang="en-ZA" sz="1000" b="0" i="0" u="none" strike="noStrike">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95%</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xmlns="" val="10006"/>
                  </a:ext>
                </a:extLst>
              </a:tr>
              <a:tr h="466819">
                <a:tc>
                  <a:txBody>
                    <a:bodyPr/>
                    <a:lstStyle/>
                    <a:p>
                      <a:pPr>
                        <a:spcAft>
                          <a:spcPts val="0"/>
                        </a:spcAft>
                      </a:pPr>
                      <a:r>
                        <a:rPr lang="en-ZA" sz="1000" dirty="0">
                          <a:effectLst/>
                        </a:rPr>
                        <a:t>North West</a:t>
                      </a:r>
                      <a:endParaRPr lang="en-ZA" sz="1000" dirty="0">
                        <a:effectLst/>
                        <a:latin typeface="Times New Roman"/>
                        <a:ea typeface="Times New Roman"/>
                      </a:endParaRPr>
                    </a:p>
                  </a:txBody>
                  <a:tcPr marL="68580" marR="68580" marT="0" marB="0" anchor="b"/>
                </a:tc>
                <a:tc>
                  <a:txBody>
                    <a:bodyPr/>
                    <a:lstStyle/>
                    <a:p>
                      <a:pPr algn="r" fontAlgn="b"/>
                      <a:r>
                        <a:rPr lang="en-ZA" sz="1000" u="none" strike="noStrike" dirty="0">
                          <a:effectLst/>
                        </a:rPr>
                        <a:t>18 189</a:t>
                      </a:r>
                      <a:endParaRPr lang="en-ZA" sz="1000" b="0" i="0" u="none" strike="noStrike" dirty="0">
                        <a:solidFill>
                          <a:srgbClr val="000000"/>
                        </a:solidFill>
                        <a:effectLst/>
                        <a:latin typeface="Calibri"/>
                      </a:endParaRPr>
                    </a:p>
                  </a:txBody>
                  <a:tcPr marL="9525" marR="9525" marT="9525" marB="0" anchor="b"/>
                </a:tc>
                <a:tc>
                  <a:txBody>
                    <a:bodyPr/>
                    <a:lstStyle/>
                    <a:p>
                      <a:pPr algn="r" fontAlgn="b"/>
                      <a:r>
                        <a:rPr lang="en-ZA" sz="1000" u="none" strike="noStrike" dirty="0">
                          <a:effectLst/>
                        </a:rPr>
                        <a:t>17 982</a:t>
                      </a:r>
                      <a:endParaRPr lang="en-ZA" sz="1000" b="0" i="0" u="none" strike="noStrike" dirty="0">
                        <a:solidFill>
                          <a:srgbClr val="000000"/>
                        </a:solidFill>
                        <a:effectLst/>
                        <a:latin typeface="Calibri"/>
                      </a:endParaRPr>
                    </a:p>
                  </a:txBody>
                  <a:tcPr marL="9525" marR="9525" marT="9525" marB="0" anchor="b"/>
                </a:tc>
                <a:tc>
                  <a:txBody>
                    <a:bodyPr/>
                    <a:lstStyle/>
                    <a:p>
                      <a:pPr algn="r" fontAlgn="b"/>
                      <a:r>
                        <a:rPr lang="en-ZA" sz="1000" u="none" strike="noStrike" dirty="0">
                          <a:effectLst/>
                        </a:rPr>
                        <a:t>99%</a:t>
                      </a:r>
                      <a:endParaRPr lang="en-ZA" sz="1000" b="0" i="0" u="none" strike="noStrike" dirty="0">
                        <a:solidFill>
                          <a:srgbClr val="000000"/>
                        </a:solidFill>
                        <a:effectLst/>
                        <a:latin typeface="Calibri"/>
                      </a:endParaRPr>
                    </a:p>
                  </a:txBody>
                  <a:tcPr marL="9525" marR="9525" marT="9525" marB="0" anchor="b"/>
                </a:tc>
                <a:tc>
                  <a:txBody>
                    <a:bodyPr/>
                    <a:lstStyle/>
                    <a:p>
                      <a:pPr algn="r" fontAlgn="b"/>
                      <a:r>
                        <a:rPr lang="en-ZA" sz="1000" u="none" strike="noStrike" dirty="0">
                          <a:effectLst/>
                        </a:rPr>
                        <a:t>19 410</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19 203</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99%</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22 625</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22 590</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100%</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22 529</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a:effectLst/>
                        </a:rPr>
                        <a:t>22 318</a:t>
                      </a:r>
                      <a:endParaRPr lang="en-ZA" sz="1000" b="0" i="0" u="none" strike="noStrike">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99%</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xmlns="" val="10007"/>
                  </a:ext>
                </a:extLst>
              </a:tr>
              <a:tr h="466819">
                <a:tc>
                  <a:txBody>
                    <a:bodyPr/>
                    <a:lstStyle/>
                    <a:p>
                      <a:pPr>
                        <a:spcAft>
                          <a:spcPts val="0"/>
                        </a:spcAft>
                      </a:pPr>
                      <a:r>
                        <a:rPr lang="en-ZA" sz="1000" dirty="0">
                          <a:effectLst/>
                        </a:rPr>
                        <a:t>Northern Cape</a:t>
                      </a:r>
                      <a:endParaRPr lang="en-ZA" sz="1000" dirty="0">
                        <a:effectLst/>
                        <a:latin typeface="Times New Roman"/>
                        <a:ea typeface="Times New Roman"/>
                      </a:endParaRPr>
                    </a:p>
                  </a:txBody>
                  <a:tcPr marL="68580" marR="68580" marT="0" marB="0" anchor="b"/>
                </a:tc>
                <a:tc>
                  <a:txBody>
                    <a:bodyPr/>
                    <a:lstStyle/>
                    <a:p>
                      <a:pPr algn="r" fontAlgn="b"/>
                      <a:r>
                        <a:rPr lang="en-ZA" sz="1000" u="none" strike="noStrike" dirty="0">
                          <a:effectLst/>
                        </a:rPr>
                        <a:t>17 400</a:t>
                      </a:r>
                      <a:endParaRPr lang="en-ZA" sz="1000" b="0" i="0" u="none" strike="noStrike" dirty="0">
                        <a:solidFill>
                          <a:srgbClr val="000000"/>
                        </a:solidFill>
                        <a:effectLst/>
                        <a:latin typeface="Calibri"/>
                      </a:endParaRPr>
                    </a:p>
                  </a:txBody>
                  <a:tcPr marL="9525" marR="9525" marT="9525" marB="0" anchor="b"/>
                </a:tc>
                <a:tc>
                  <a:txBody>
                    <a:bodyPr/>
                    <a:lstStyle/>
                    <a:p>
                      <a:pPr algn="r" fontAlgn="b"/>
                      <a:r>
                        <a:rPr lang="en-ZA" sz="1000" u="none" strike="noStrike" dirty="0">
                          <a:effectLst/>
                        </a:rPr>
                        <a:t>16 105</a:t>
                      </a:r>
                      <a:endParaRPr lang="en-ZA" sz="1000" b="0" i="0" u="none" strike="noStrike" dirty="0">
                        <a:solidFill>
                          <a:srgbClr val="000000"/>
                        </a:solidFill>
                        <a:effectLst/>
                        <a:latin typeface="Calibri"/>
                      </a:endParaRPr>
                    </a:p>
                  </a:txBody>
                  <a:tcPr marL="9525" marR="9525" marT="9525" marB="0" anchor="b"/>
                </a:tc>
                <a:tc>
                  <a:txBody>
                    <a:bodyPr/>
                    <a:lstStyle/>
                    <a:p>
                      <a:pPr algn="r" fontAlgn="b"/>
                      <a:r>
                        <a:rPr lang="en-ZA" sz="1000" u="none" strike="noStrike" dirty="0">
                          <a:effectLst/>
                        </a:rPr>
                        <a:t>93%</a:t>
                      </a:r>
                      <a:endParaRPr lang="en-ZA" sz="1000" b="0" i="0" u="none" strike="noStrike" dirty="0">
                        <a:solidFill>
                          <a:srgbClr val="000000"/>
                        </a:solidFill>
                        <a:effectLst/>
                        <a:latin typeface="Calibri"/>
                      </a:endParaRPr>
                    </a:p>
                  </a:txBody>
                  <a:tcPr marL="9525" marR="9525" marT="9525" marB="0" anchor="b"/>
                </a:tc>
                <a:tc>
                  <a:txBody>
                    <a:bodyPr/>
                    <a:lstStyle/>
                    <a:p>
                      <a:pPr algn="r" fontAlgn="b"/>
                      <a:r>
                        <a:rPr lang="en-ZA" sz="1000" u="none" strike="noStrike" dirty="0">
                          <a:effectLst/>
                        </a:rPr>
                        <a:t>16 205</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15 401</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95%</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16 264</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16 012</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98%</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15 036</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a:effectLst/>
                        </a:rPr>
                        <a:t>14 800</a:t>
                      </a:r>
                      <a:endParaRPr lang="en-ZA" sz="1000" b="0" i="0" u="none" strike="noStrike">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98%</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xmlns="" val="10008"/>
                  </a:ext>
                </a:extLst>
              </a:tr>
              <a:tr h="466819">
                <a:tc>
                  <a:txBody>
                    <a:bodyPr/>
                    <a:lstStyle/>
                    <a:p>
                      <a:pPr>
                        <a:spcAft>
                          <a:spcPts val="0"/>
                        </a:spcAft>
                      </a:pPr>
                      <a:r>
                        <a:rPr lang="en-ZA" sz="1000" dirty="0">
                          <a:effectLst/>
                        </a:rPr>
                        <a:t>Western Cape</a:t>
                      </a:r>
                      <a:endParaRPr lang="en-ZA" sz="1000" dirty="0">
                        <a:effectLst/>
                        <a:latin typeface="Times New Roman"/>
                        <a:ea typeface="Times New Roman"/>
                      </a:endParaRPr>
                    </a:p>
                  </a:txBody>
                  <a:tcPr marL="68580" marR="68580" marT="0" marB="0" anchor="b"/>
                </a:tc>
                <a:tc>
                  <a:txBody>
                    <a:bodyPr/>
                    <a:lstStyle/>
                    <a:p>
                      <a:pPr algn="r" fontAlgn="b"/>
                      <a:r>
                        <a:rPr lang="en-ZA" sz="1000" u="none" strike="noStrike" dirty="0">
                          <a:effectLst/>
                        </a:rPr>
                        <a:t>96 481</a:t>
                      </a:r>
                      <a:endParaRPr lang="en-ZA" sz="1000" b="0" i="0" u="none" strike="noStrike" dirty="0">
                        <a:solidFill>
                          <a:srgbClr val="000000"/>
                        </a:solidFill>
                        <a:effectLst/>
                        <a:latin typeface="Calibri"/>
                      </a:endParaRPr>
                    </a:p>
                  </a:txBody>
                  <a:tcPr marL="9525" marR="9525" marT="9525" marB="0" anchor="b"/>
                </a:tc>
                <a:tc>
                  <a:txBody>
                    <a:bodyPr/>
                    <a:lstStyle/>
                    <a:p>
                      <a:pPr algn="r" fontAlgn="b"/>
                      <a:r>
                        <a:rPr lang="en-ZA" sz="1000" u="none" strike="noStrike" dirty="0">
                          <a:effectLst/>
                        </a:rPr>
                        <a:t>95 017</a:t>
                      </a:r>
                      <a:endParaRPr lang="en-ZA" sz="1000" b="0" i="0" u="none" strike="noStrike" dirty="0">
                        <a:solidFill>
                          <a:srgbClr val="000000"/>
                        </a:solidFill>
                        <a:effectLst/>
                        <a:latin typeface="Calibri"/>
                      </a:endParaRPr>
                    </a:p>
                  </a:txBody>
                  <a:tcPr marL="9525" marR="9525" marT="9525" marB="0" anchor="b"/>
                </a:tc>
                <a:tc>
                  <a:txBody>
                    <a:bodyPr/>
                    <a:lstStyle/>
                    <a:p>
                      <a:pPr algn="r" fontAlgn="b"/>
                      <a:r>
                        <a:rPr lang="en-ZA" sz="1000" u="none" strike="noStrike" dirty="0">
                          <a:effectLst/>
                        </a:rPr>
                        <a:t>98%</a:t>
                      </a:r>
                      <a:endParaRPr lang="en-ZA" sz="1000" b="0" i="0" u="none" strike="noStrike" dirty="0">
                        <a:solidFill>
                          <a:srgbClr val="000000"/>
                        </a:solidFill>
                        <a:effectLst/>
                        <a:latin typeface="Calibri"/>
                      </a:endParaRPr>
                    </a:p>
                  </a:txBody>
                  <a:tcPr marL="9525" marR="9525" marT="9525" marB="0" anchor="b"/>
                </a:tc>
                <a:tc>
                  <a:txBody>
                    <a:bodyPr/>
                    <a:lstStyle/>
                    <a:p>
                      <a:pPr algn="r" fontAlgn="b"/>
                      <a:r>
                        <a:rPr lang="en-ZA" sz="1000" u="none" strike="noStrike" dirty="0">
                          <a:effectLst/>
                        </a:rPr>
                        <a:t>99 303</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98 973</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100%</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105 526</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105 214</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100%</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93 223</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a:effectLst/>
                        </a:rPr>
                        <a:t>93 073</a:t>
                      </a:r>
                      <a:endParaRPr lang="en-ZA" sz="1000" b="0" i="0" u="none" strike="noStrike">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100%</a:t>
                      </a:r>
                      <a:endParaRPr lang="en-ZA" sz="1000" b="0" i="0" u="none" strike="noStrike" dirty="0">
                        <a:solidFill>
                          <a:srgbClr val="000000"/>
                        </a:solidFill>
                        <a:effectLst/>
                        <a:latin typeface="+mn-lt"/>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xmlns="" val="10009"/>
                  </a:ext>
                </a:extLst>
              </a:tr>
              <a:tr h="575530">
                <a:tc>
                  <a:txBody>
                    <a:bodyPr/>
                    <a:lstStyle/>
                    <a:p>
                      <a:pPr>
                        <a:lnSpc>
                          <a:spcPct val="100000"/>
                        </a:lnSpc>
                        <a:spcAft>
                          <a:spcPts val="0"/>
                        </a:spcAft>
                      </a:pPr>
                      <a:r>
                        <a:rPr lang="en-ZA" sz="1000" dirty="0">
                          <a:effectLst/>
                        </a:rPr>
                        <a:t>Grand Total</a:t>
                      </a:r>
                      <a:endParaRPr lang="en-ZA" sz="1000" b="1" dirty="0">
                        <a:effectLst/>
                        <a:latin typeface="Times New Roman"/>
                        <a:ea typeface="Times New Roman"/>
                      </a:endParaRPr>
                    </a:p>
                  </a:txBody>
                  <a:tcPr marL="68580" marR="68580" marT="0" marB="0" anchor="b"/>
                </a:tc>
                <a:tc>
                  <a:txBody>
                    <a:bodyPr/>
                    <a:lstStyle/>
                    <a:p>
                      <a:pPr algn="r" fontAlgn="b"/>
                      <a:r>
                        <a:rPr lang="en-ZA" sz="1000" u="none" strike="noStrike" dirty="0">
                          <a:effectLst/>
                        </a:rPr>
                        <a:t>566 987</a:t>
                      </a:r>
                      <a:endParaRPr lang="en-ZA" sz="1000" b="1" i="0" u="none" strike="noStrike" dirty="0">
                        <a:solidFill>
                          <a:srgbClr val="000000"/>
                        </a:solidFill>
                        <a:effectLst/>
                        <a:latin typeface="Calibri"/>
                      </a:endParaRPr>
                    </a:p>
                  </a:txBody>
                  <a:tcPr marL="9525" marR="9525" marT="9525" marB="0" anchor="b"/>
                </a:tc>
                <a:tc>
                  <a:txBody>
                    <a:bodyPr/>
                    <a:lstStyle/>
                    <a:p>
                      <a:pPr algn="r" fontAlgn="b"/>
                      <a:r>
                        <a:rPr lang="en-ZA" sz="1000" u="none" strike="noStrike" dirty="0">
                          <a:effectLst/>
                        </a:rPr>
                        <a:t>554 181</a:t>
                      </a:r>
                      <a:endParaRPr lang="en-ZA" sz="1000" b="1" i="0" u="none" strike="noStrike" dirty="0">
                        <a:solidFill>
                          <a:srgbClr val="000000"/>
                        </a:solidFill>
                        <a:effectLst/>
                        <a:latin typeface="Calibri"/>
                      </a:endParaRPr>
                    </a:p>
                  </a:txBody>
                  <a:tcPr marL="9525" marR="9525" marT="9525" marB="0" anchor="b"/>
                </a:tc>
                <a:tc>
                  <a:txBody>
                    <a:bodyPr/>
                    <a:lstStyle/>
                    <a:p>
                      <a:pPr algn="r" fontAlgn="b"/>
                      <a:r>
                        <a:rPr lang="en-ZA" sz="1000" u="none" strike="noStrike" dirty="0">
                          <a:effectLst/>
                        </a:rPr>
                        <a:t>98%</a:t>
                      </a:r>
                      <a:endParaRPr lang="en-ZA" sz="1000" b="1" i="0" u="none" strike="noStrike" dirty="0">
                        <a:solidFill>
                          <a:srgbClr val="000000"/>
                        </a:solidFill>
                        <a:effectLst/>
                        <a:latin typeface="Calibri"/>
                      </a:endParaRPr>
                    </a:p>
                  </a:txBody>
                  <a:tcPr marL="9525" marR="9525" marT="9525" marB="0" anchor="b"/>
                </a:tc>
                <a:tc>
                  <a:txBody>
                    <a:bodyPr/>
                    <a:lstStyle/>
                    <a:p>
                      <a:pPr algn="r" fontAlgn="b"/>
                      <a:r>
                        <a:rPr lang="en-ZA" sz="1000" u="none" strike="noStrike" dirty="0">
                          <a:effectLst/>
                        </a:rPr>
                        <a:t>588 321</a:t>
                      </a:r>
                      <a:endParaRPr lang="en-ZA" sz="1000" b="1"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579 505</a:t>
                      </a:r>
                      <a:endParaRPr lang="en-ZA" sz="1000" b="1"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99%</a:t>
                      </a:r>
                      <a:endParaRPr lang="en-ZA" sz="1000" b="1"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642 811</a:t>
                      </a:r>
                      <a:endParaRPr lang="en-ZA" sz="1000" b="1"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636 010</a:t>
                      </a:r>
                      <a:endParaRPr lang="en-ZA" sz="1000" b="1"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99%</a:t>
                      </a:r>
                      <a:endParaRPr lang="en-ZA" sz="1000" b="1"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609 471</a:t>
                      </a:r>
                      <a:endParaRPr lang="en-ZA" sz="1000" b="1"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602 333</a:t>
                      </a:r>
                      <a:endParaRPr lang="en-ZA" sz="1000" b="1" i="0" u="none" strike="noStrike" dirty="0">
                        <a:solidFill>
                          <a:srgbClr val="000000"/>
                        </a:solidFill>
                        <a:effectLst/>
                        <a:latin typeface="+mn-lt"/>
                      </a:endParaRPr>
                    </a:p>
                  </a:txBody>
                  <a:tcPr marL="9525" marR="9525" marT="9525" marB="0" anchor="b">
                    <a:solidFill>
                      <a:schemeClr val="accent3">
                        <a:lumMod val="60000"/>
                        <a:lumOff val="40000"/>
                      </a:schemeClr>
                    </a:solidFill>
                  </a:tcPr>
                </a:tc>
                <a:tc>
                  <a:txBody>
                    <a:bodyPr/>
                    <a:lstStyle/>
                    <a:p>
                      <a:pPr algn="r" fontAlgn="b"/>
                      <a:r>
                        <a:rPr lang="en-ZA" sz="1000" u="none" strike="noStrike" dirty="0">
                          <a:effectLst/>
                        </a:rPr>
                        <a:t>99%</a:t>
                      </a:r>
                      <a:endParaRPr lang="en-ZA" sz="1000" b="1" i="0" u="none" strike="noStrike" dirty="0">
                        <a:solidFill>
                          <a:srgbClr val="000000"/>
                        </a:solidFill>
                        <a:effectLst/>
                        <a:latin typeface="+mn-lt"/>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xmlns="" val="10010"/>
                  </a:ext>
                </a:extLst>
              </a:tr>
            </a:tbl>
          </a:graphicData>
        </a:graphic>
      </p:graphicFrame>
      <p:sp>
        <p:nvSpPr>
          <p:cNvPr id="10"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38</a:t>
            </a:r>
            <a:endParaRPr lang="en-ZA" sz="1200" dirty="0">
              <a:solidFill>
                <a:prstClr val="black"/>
              </a:solidFill>
            </a:endParaRPr>
          </a:p>
        </p:txBody>
      </p:sp>
    </p:spTree>
    <p:extLst>
      <p:ext uri="{BB962C8B-B14F-4D97-AF65-F5344CB8AC3E}">
        <p14:creationId xmlns:p14="http://schemas.microsoft.com/office/powerpoint/2010/main" xmlns="" val="2735337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39</a:t>
            </a:fld>
            <a:endParaRPr lang="en-US" dirty="0"/>
          </a:p>
        </p:txBody>
      </p:sp>
      <p:sp>
        <p:nvSpPr>
          <p:cNvPr id="3" name="Rectangle 2"/>
          <p:cNvSpPr/>
          <p:nvPr/>
        </p:nvSpPr>
        <p:spPr>
          <a:xfrm>
            <a:off x="2446955" y="280650"/>
            <a:ext cx="4036874" cy="400110"/>
          </a:xfrm>
          <a:prstGeom prst="rect">
            <a:avLst/>
          </a:prstGeom>
          <a:solidFill>
            <a:schemeClr val="bg2">
              <a:lumMod val="90000"/>
            </a:schemeClr>
          </a:solidFill>
        </p:spPr>
        <p:txBody>
          <a:bodyPr wrap="none">
            <a:spAutoFit/>
          </a:bodyPr>
          <a:lstStyle/>
          <a:p>
            <a:r>
              <a:rPr lang="en-US" sz="2000" b="1" dirty="0">
                <a:solidFill>
                  <a:srgbClr val="000000"/>
                </a:solidFill>
                <a:ea typeface="ＭＳ Ｐゴシック" pitchFamily="-80" charset="-128"/>
              </a:rPr>
              <a:t>UNEMPLOYMENT INSURANCE FUND</a:t>
            </a:r>
            <a:endParaRPr lang="en-ZA" dirty="0">
              <a:solidFill>
                <a:prstClr val="black"/>
              </a:solidFill>
            </a:endParaRPr>
          </a:p>
        </p:txBody>
      </p:sp>
      <p:sp>
        <p:nvSpPr>
          <p:cNvPr id="9" name="TextBox 8"/>
          <p:cNvSpPr txBox="1"/>
          <p:nvPr/>
        </p:nvSpPr>
        <p:spPr>
          <a:xfrm>
            <a:off x="838589" y="1027329"/>
            <a:ext cx="1944216" cy="276999"/>
          </a:xfrm>
          <a:prstGeom prst="rect">
            <a:avLst/>
          </a:prstGeom>
          <a:solidFill>
            <a:schemeClr val="bg1">
              <a:lumMod val="95000"/>
            </a:schemeClr>
          </a:solidFill>
        </p:spPr>
        <p:txBody>
          <a:bodyPr wrap="square" rtlCol="0">
            <a:spAutoFit/>
          </a:bodyPr>
          <a:lstStyle/>
          <a:p>
            <a:pPr algn="ctr"/>
            <a:r>
              <a:rPr lang="en-ZA" sz="1200" b="1" dirty="0" smtClean="0">
                <a:solidFill>
                  <a:prstClr val="black"/>
                </a:solidFill>
              </a:rPr>
              <a:t>  Quarter 1 </a:t>
            </a:r>
            <a:endParaRPr lang="en-ZA" sz="1200" b="1" dirty="0">
              <a:solidFill>
                <a:prstClr val="black"/>
              </a:solidFill>
            </a:endParaRPr>
          </a:p>
        </p:txBody>
      </p:sp>
      <p:sp>
        <p:nvSpPr>
          <p:cNvPr id="19" name="TextBox 18"/>
          <p:cNvSpPr txBox="1"/>
          <p:nvPr/>
        </p:nvSpPr>
        <p:spPr>
          <a:xfrm>
            <a:off x="2915816" y="1032245"/>
            <a:ext cx="1944216" cy="276999"/>
          </a:xfrm>
          <a:prstGeom prst="rect">
            <a:avLst/>
          </a:prstGeom>
          <a:solidFill>
            <a:schemeClr val="bg1">
              <a:lumMod val="85000"/>
            </a:schemeClr>
          </a:solidFill>
        </p:spPr>
        <p:txBody>
          <a:bodyPr wrap="square" rtlCol="0">
            <a:spAutoFit/>
          </a:bodyPr>
          <a:lstStyle/>
          <a:p>
            <a:pPr algn="ctr"/>
            <a:r>
              <a:rPr lang="en-ZA" sz="1200" b="1" dirty="0">
                <a:solidFill>
                  <a:prstClr val="black"/>
                </a:solidFill>
              </a:rPr>
              <a:t> Quarter </a:t>
            </a:r>
            <a:r>
              <a:rPr lang="en-ZA" sz="1200" b="1" dirty="0" smtClean="0">
                <a:solidFill>
                  <a:prstClr val="black"/>
                </a:solidFill>
              </a:rPr>
              <a:t>2  </a:t>
            </a:r>
            <a:endParaRPr lang="en-ZA" sz="1200" b="1" dirty="0">
              <a:solidFill>
                <a:prstClr val="black"/>
              </a:solidFill>
            </a:endParaRPr>
          </a:p>
        </p:txBody>
      </p:sp>
      <p:sp>
        <p:nvSpPr>
          <p:cNvPr id="11" name="Rectangle 10"/>
          <p:cNvSpPr/>
          <p:nvPr/>
        </p:nvSpPr>
        <p:spPr>
          <a:xfrm rot="10800000" flipV="1">
            <a:off x="5220072" y="1032245"/>
            <a:ext cx="1798935" cy="276999"/>
          </a:xfrm>
          <a:prstGeom prst="rect">
            <a:avLst/>
          </a:prstGeom>
          <a:solidFill>
            <a:schemeClr val="bg1">
              <a:lumMod val="95000"/>
            </a:schemeClr>
          </a:solidFill>
        </p:spPr>
        <p:txBody>
          <a:bodyPr wrap="square">
            <a:spAutoFit/>
          </a:bodyPr>
          <a:lstStyle/>
          <a:p>
            <a:r>
              <a:rPr lang="en-ZA" sz="1200" b="1" dirty="0">
                <a:solidFill>
                  <a:prstClr val="black"/>
                </a:solidFill>
              </a:rPr>
              <a:t>Quarter </a:t>
            </a:r>
            <a:r>
              <a:rPr lang="en-ZA" sz="1200" b="1" dirty="0" smtClean="0">
                <a:solidFill>
                  <a:prstClr val="black"/>
                </a:solidFill>
              </a:rPr>
              <a:t>3  	</a:t>
            </a:r>
            <a:endParaRPr lang="en-ZA" sz="1200" dirty="0">
              <a:solidFill>
                <a:prstClr val="black"/>
              </a:solidFill>
            </a:endParaRPr>
          </a:p>
        </p:txBody>
      </p:sp>
      <p:sp>
        <p:nvSpPr>
          <p:cNvPr id="61" name="Rounded Rectangle 60"/>
          <p:cNvSpPr/>
          <p:nvPr/>
        </p:nvSpPr>
        <p:spPr>
          <a:xfrm>
            <a:off x="2446955" y="665077"/>
            <a:ext cx="4036873" cy="2396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prstClr val="black"/>
                </a:solidFill>
              </a:rPr>
              <a:t> Registration within 2 working days </a:t>
            </a:r>
            <a:endParaRPr lang="en-ZA" sz="1200" b="1" dirty="0">
              <a:solidFill>
                <a:prstClr val="black"/>
              </a:solidFill>
            </a:endParaRPr>
          </a:p>
        </p:txBody>
      </p:sp>
      <p:sp>
        <p:nvSpPr>
          <p:cNvPr id="62" name="Rectangle 61"/>
          <p:cNvSpPr/>
          <p:nvPr/>
        </p:nvSpPr>
        <p:spPr>
          <a:xfrm rot="10800000" flipV="1">
            <a:off x="7236296" y="1012598"/>
            <a:ext cx="1656184" cy="276999"/>
          </a:xfrm>
          <a:prstGeom prst="rect">
            <a:avLst/>
          </a:prstGeom>
          <a:solidFill>
            <a:schemeClr val="bg1">
              <a:lumMod val="85000"/>
            </a:schemeClr>
          </a:solidFill>
        </p:spPr>
        <p:txBody>
          <a:bodyPr wrap="square">
            <a:spAutoFit/>
          </a:bodyPr>
          <a:lstStyle/>
          <a:p>
            <a:r>
              <a:rPr lang="en-ZA" sz="1200" b="1" dirty="0">
                <a:solidFill>
                  <a:prstClr val="black"/>
                </a:solidFill>
              </a:rPr>
              <a:t>Quarter 4</a:t>
            </a:r>
            <a:r>
              <a:rPr lang="en-ZA" sz="1200" b="1" dirty="0" smtClean="0">
                <a:solidFill>
                  <a:prstClr val="black"/>
                </a:solidFill>
              </a:rPr>
              <a:t>   	</a:t>
            </a:r>
            <a:endParaRPr lang="en-ZA" sz="1200"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142618112"/>
              </p:ext>
            </p:extLst>
          </p:nvPr>
        </p:nvGraphicFramePr>
        <p:xfrm>
          <a:off x="251524" y="1340768"/>
          <a:ext cx="8640956" cy="5256583"/>
        </p:xfrm>
        <a:graphic>
          <a:graphicData uri="http://schemas.openxmlformats.org/drawingml/2006/table">
            <a:tbl>
              <a:tblPr firstRow="1" bandRow="1">
                <a:tableStyleId>{21E4AEA4-8DFA-4A89-87EB-49C32662AFE0}</a:tableStyleId>
              </a:tblPr>
              <a:tblGrid>
                <a:gridCol w="864092">
                  <a:extLst>
                    <a:ext uri="{9D8B030D-6E8A-4147-A177-3AD203B41FA5}">
                      <a16:colId xmlns:a16="http://schemas.microsoft.com/office/drawing/2014/main" xmlns="" val="20000"/>
                    </a:ext>
                  </a:extLst>
                </a:gridCol>
                <a:gridCol w="533396">
                  <a:extLst>
                    <a:ext uri="{9D8B030D-6E8A-4147-A177-3AD203B41FA5}">
                      <a16:colId xmlns:a16="http://schemas.microsoft.com/office/drawing/2014/main" xmlns="" val="20001"/>
                    </a:ext>
                  </a:extLst>
                </a:gridCol>
                <a:gridCol w="676462">
                  <a:extLst>
                    <a:ext uri="{9D8B030D-6E8A-4147-A177-3AD203B41FA5}">
                      <a16:colId xmlns:a16="http://schemas.microsoft.com/office/drawing/2014/main" xmlns="" val="20002"/>
                    </a:ext>
                  </a:extLst>
                </a:gridCol>
                <a:gridCol w="721026">
                  <a:extLst>
                    <a:ext uri="{9D8B030D-6E8A-4147-A177-3AD203B41FA5}">
                      <a16:colId xmlns:a16="http://schemas.microsoft.com/office/drawing/2014/main" xmlns="" val="20003"/>
                    </a:ext>
                  </a:extLst>
                </a:gridCol>
                <a:gridCol w="698744">
                  <a:extLst>
                    <a:ext uri="{9D8B030D-6E8A-4147-A177-3AD203B41FA5}">
                      <a16:colId xmlns:a16="http://schemas.microsoft.com/office/drawing/2014/main" xmlns="" val="20004"/>
                    </a:ext>
                  </a:extLst>
                </a:gridCol>
                <a:gridCol w="698744">
                  <a:extLst>
                    <a:ext uri="{9D8B030D-6E8A-4147-A177-3AD203B41FA5}">
                      <a16:colId xmlns:a16="http://schemas.microsoft.com/office/drawing/2014/main" xmlns="" val="20005"/>
                    </a:ext>
                  </a:extLst>
                </a:gridCol>
                <a:gridCol w="698744">
                  <a:extLst>
                    <a:ext uri="{9D8B030D-6E8A-4147-A177-3AD203B41FA5}">
                      <a16:colId xmlns:a16="http://schemas.microsoft.com/office/drawing/2014/main" xmlns="" val="20006"/>
                    </a:ext>
                  </a:extLst>
                </a:gridCol>
                <a:gridCol w="698744">
                  <a:extLst>
                    <a:ext uri="{9D8B030D-6E8A-4147-A177-3AD203B41FA5}">
                      <a16:colId xmlns:a16="http://schemas.microsoft.com/office/drawing/2014/main" xmlns="" val="20007"/>
                    </a:ext>
                  </a:extLst>
                </a:gridCol>
                <a:gridCol w="698744">
                  <a:extLst>
                    <a:ext uri="{9D8B030D-6E8A-4147-A177-3AD203B41FA5}">
                      <a16:colId xmlns:a16="http://schemas.microsoft.com/office/drawing/2014/main" xmlns="" val="20008"/>
                    </a:ext>
                  </a:extLst>
                </a:gridCol>
                <a:gridCol w="698744">
                  <a:extLst>
                    <a:ext uri="{9D8B030D-6E8A-4147-A177-3AD203B41FA5}">
                      <a16:colId xmlns:a16="http://schemas.microsoft.com/office/drawing/2014/main" xmlns="" val="20009"/>
                    </a:ext>
                  </a:extLst>
                </a:gridCol>
                <a:gridCol w="398852">
                  <a:extLst>
                    <a:ext uri="{9D8B030D-6E8A-4147-A177-3AD203B41FA5}">
                      <a16:colId xmlns:a16="http://schemas.microsoft.com/office/drawing/2014/main" xmlns="" val="20010"/>
                    </a:ext>
                  </a:extLst>
                </a:gridCol>
                <a:gridCol w="698744">
                  <a:extLst>
                    <a:ext uri="{9D8B030D-6E8A-4147-A177-3AD203B41FA5}">
                      <a16:colId xmlns:a16="http://schemas.microsoft.com/office/drawing/2014/main" xmlns="" val="20011"/>
                    </a:ext>
                  </a:extLst>
                </a:gridCol>
                <a:gridCol w="555920">
                  <a:extLst>
                    <a:ext uri="{9D8B030D-6E8A-4147-A177-3AD203B41FA5}">
                      <a16:colId xmlns:a16="http://schemas.microsoft.com/office/drawing/2014/main" xmlns="" val="20012"/>
                    </a:ext>
                  </a:extLst>
                </a:gridCol>
              </a:tblGrid>
              <a:tr h="467966">
                <a:tc>
                  <a:txBody>
                    <a:bodyPr/>
                    <a:lstStyle/>
                    <a:p>
                      <a:pPr>
                        <a:spcAft>
                          <a:spcPts val="0"/>
                        </a:spcAft>
                      </a:pPr>
                      <a:r>
                        <a:rPr lang="en-ZA" sz="1000" dirty="0">
                          <a:effectLst/>
                        </a:rPr>
                        <a:t>Province</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Created</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Finalised</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Finalised %</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Created</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Finalised</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Finalised %</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Created</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Finalised</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Finalised %</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Created</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Finalised</a:t>
                      </a:r>
                      <a:endParaRPr lang="en-ZA" sz="1000" b="1" dirty="0">
                        <a:solidFill>
                          <a:schemeClr val="tx1"/>
                        </a:solidFill>
                        <a:effectLst/>
                        <a:latin typeface="Times New Roman"/>
                        <a:ea typeface="Times New Roman"/>
                      </a:endParaRPr>
                    </a:p>
                  </a:txBody>
                  <a:tcPr marL="68580" marR="68580" marT="0" marB="0" vert="vert270" anchor="b"/>
                </a:tc>
                <a:tc>
                  <a:txBody>
                    <a:bodyPr/>
                    <a:lstStyle/>
                    <a:p>
                      <a:pPr>
                        <a:spcAft>
                          <a:spcPts val="0"/>
                        </a:spcAft>
                      </a:pPr>
                      <a:r>
                        <a:rPr lang="en-ZA" sz="1000" dirty="0">
                          <a:effectLst/>
                        </a:rPr>
                        <a:t>Finalised %</a:t>
                      </a:r>
                      <a:endParaRPr lang="en-ZA" sz="1000" b="1" dirty="0">
                        <a:solidFill>
                          <a:schemeClr val="tx1"/>
                        </a:solidFill>
                        <a:effectLst/>
                        <a:latin typeface="Times New Roman"/>
                        <a:ea typeface="Times New Roman"/>
                      </a:endParaRPr>
                    </a:p>
                  </a:txBody>
                  <a:tcPr marL="68580" marR="68580" marT="0" marB="0" vert="vert270" anchor="b"/>
                </a:tc>
                <a:extLst>
                  <a:ext uri="{0D108BD9-81ED-4DB2-BD59-A6C34878D82A}">
                    <a16:rowId xmlns:a16="http://schemas.microsoft.com/office/drawing/2014/main" xmlns="" val="10000"/>
                  </a:ext>
                </a:extLst>
              </a:tr>
              <a:tr h="467964">
                <a:tc>
                  <a:txBody>
                    <a:bodyPr/>
                    <a:lstStyle/>
                    <a:p>
                      <a:pPr>
                        <a:spcAft>
                          <a:spcPts val="0"/>
                        </a:spcAft>
                      </a:pPr>
                      <a:r>
                        <a:rPr lang="en-ZA" sz="1000" dirty="0">
                          <a:effectLst/>
                        </a:rPr>
                        <a:t>Eastern Cape</a:t>
                      </a:r>
                      <a:endParaRPr lang="en-ZA" sz="1000" dirty="0">
                        <a:effectLst/>
                        <a:latin typeface="Times New Roman"/>
                        <a:ea typeface="Times New Roman"/>
                      </a:endParaRPr>
                    </a:p>
                  </a:txBody>
                  <a:tcPr marL="68580" marR="68580" marT="0" marB="0" anchor="b"/>
                </a:tc>
                <a:tc>
                  <a:txBody>
                    <a:bodyPr/>
                    <a:lstStyle/>
                    <a:p>
                      <a:pPr algn="r" fontAlgn="b"/>
                      <a:r>
                        <a:rPr lang="en-ZA" sz="1000" u="none" strike="noStrike" dirty="0">
                          <a:effectLst/>
                        </a:rPr>
                        <a:t>446</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437</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98%</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673</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u="none" strike="noStrike" dirty="0">
                          <a:effectLst/>
                        </a:rPr>
                        <a:t>658</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u="none" strike="noStrike" dirty="0">
                          <a:effectLst/>
                        </a:rPr>
                        <a:t>98%</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u="none" strike="noStrike" dirty="0">
                          <a:effectLst/>
                        </a:rPr>
                        <a:t>1 429</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1 404</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98%</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b="0" i="0" u="none" strike="noStrike" dirty="0" smtClean="0">
                          <a:solidFill>
                            <a:srgbClr val="000000"/>
                          </a:solidFill>
                          <a:effectLst/>
                          <a:latin typeface="+mn-lt"/>
                        </a:rPr>
                        <a:t>1524</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b="0" i="0" u="none" strike="noStrike" dirty="0" smtClean="0">
                          <a:solidFill>
                            <a:srgbClr val="000000"/>
                          </a:solidFill>
                          <a:effectLst/>
                          <a:latin typeface="+mn-lt"/>
                        </a:rPr>
                        <a:t>1505</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b="0" i="0" u="none" strike="noStrike" dirty="0" smtClean="0">
                          <a:solidFill>
                            <a:srgbClr val="000000"/>
                          </a:solidFill>
                          <a:effectLst/>
                          <a:latin typeface="+mn-lt"/>
                        </a:rPr>
                        <a:t>99%</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xmlns="" val="10001"/>
                  </a:ext>
                </a:extLst>
              </a:tr>
              <a:tr h="467964">
                <a:tc>
                  <a:txBody>
                    <a:bodyPr/>
                    <a:lstStyle/>
                    <a:p>
                      <a:pPr>
                        <a:spcAft>
                          <a:spcPts val="0"/>
                        </a:spcAft>
                      </a:pPr>
                      <a:r>
                        <a:rPr lang="en-ZA" sz="1000" dirty="0">
                          <a:effectLst/>
                        </a:rPr>
                        <a:t>Free State</a:t>
                      </a:r>
                      <a:endParaRPr lang="en-ZA" sz="1000" dirty="0">
                        <a:effectLst/>
                        <a:latin typeface="Times New Roman"/>
                        <a:ea typeface="Times New Roman"/>
                      </a:endParaRPr>
                    </a:p>
                  </a:txBody>
                  <a:tcPr marL="68580" marR="68580" marT="0" marB="0" anchor="b"/>
                </a:tc>
                <a:tc>
                  <a:txBody>
                    <a:bodyPr/>
                    <a:lstStyle/>
                    <a:p>
                      <a:pPr algn="r" fontAlgn="b"/>
                      <a:r>
                        <a:rPr lang="en-ZA" sz="1000" u="none" strike="noStrike" dirty="0">
                          <a:effectLst/>
                        </a:rPr>
                        <a:t>356</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323</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91%</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575</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u="none" strike="noStrike" dirty="0">
                          <a:effectLst/>
                        </a:rPr>
                        <a:t>525</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u="none" strike="noStrike" dirty="0">
                          <a:effectLst/>
                        </a:rPr>
                        <a:t>91%</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u="none" strike="noStrike" dirty="0">
                          <a:effectLst/>
                        </a:rPr>
                        <a:t>517</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503</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97%</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b="0" i="0" u="none" strike="noStrike" dirty="0" smtClean="0">
                          <a:solidFill>
                            <a:srgbClr val="000000"/>
                          </a:solidFill>
                          <a:effectLst/>
                          <a:latin typeface="+mn-lt"/>
                        </a:rPr>
                        <a:t>500</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b="0" i="0" u="none" strike="noStrike" dirty="0" smtClean="0">
                          <a:solidFill>
                            <a:srgbClr val="000000"/>
                          </a:solidFill>
                          <a:effectLst/>
                          <a:latin typeface="+mn-lt"/>
                        </a:rPr>
                        <a:t>481</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b="0" i="0" u="none" strike="noStrike" dirty="0" smtClean="0">
                          <a:solidFill>
                            <a:srgbClr val="000000"/>
                          </a:solidFill>
                          <a:effectLst/>
                          <a:latin typeface="+mn-lt"/>
                        </a:rPr>
                        <a:t>96%</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xmlns="" val="10002"/>
                  </a:ext>
                </a:extLst>
              </a:tr>
              <a:tr h="467964">
                <a:tc>
                  <a:txBody>
                    <a:bodyPr/>
                    <a:lstStyle/>
                    <a:p>
                      <a:pPr>
                        <a:spcAft>
                          <a:spcPts val="0"/>
                        </a:spcAft>
                      </a:pPr>
                      <a:r>
                        <a:rPr lang="en-ZA" sz="1000" dirty="0" smtClean="0">
                          <a:effectLst/>
                        </a:rPr>
                        <a:t>Gauteng</a:t>
                      </a:r>
                      <a:endParaRPr lang="en-ZA" sz="1000" dirty="0">
                        <a:effectLst/>
                        <a:latin typeface="Times New Roman"/>
                        <a:ea typeface="Times New Roman"/>
                      </a:endParaRPr>
                    </a:p>
                  </a:txBody>
                  <a:tcPr marL="68580" marR="68580" marT="0" marB="0" anchor="b"/>
                </a:tc>
                <a:tc>
                  <a:txBody>
                    <a:bodyPr/>
                    <a:lstStyle/>
                    <a:p>
                      <a:pPr algn="r" fontAlgn="b"/>
                      <a:r>
                        <a:rPr lang="en-ZA" sz="1000" u="none" strike="noStrike" dirty="0">
                          <a:effectLst/>
                        </a:rPr>
                        <a:t>1 188</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1 145</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96%</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1 280</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u="none" strike="noStrike" dirty="0">
                          <a:effectLst/>
                        </a:rPr>
                        <a:t>1 255</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u="none" strike="noStrike" dirty="0">
                          <a:effectLst/>
                        </a:rPr>
                        <a:t>98%</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u="none" strike="noStrike" dirty="0">
                          <a:effectLst/>
                        </a:rPr>
                        <a:t>1 264</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1 249</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99%</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b="0" i="0" u="none" strike="noStrike" dirty="0" smtClean="0">
                          <a:solidFill>
                            <a:srgbClr val="000000"/>
                          </a:solidFill>
                          <a:effectLst/>
                          <a:latin typeface="+mn-lt"/>
                        </a:rPr>
                        <a:t>1496</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b="0" i="0" u="none" strike="noStrike" dirty="0" smtClean="0">
                          <a:solidFill>
                            <a:srgbClr val="000000"/>
                          </a:solidFill>
                          <a:effectLst/>
                          <a:latin typeface="+mn-lt"/>
                        </a:rPr>
                        <a:t>1466</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b="0" i="0" u="none" strike="noStrike" dirty="0" smtClean="0">
                          <a:solidFill>
                            <a:srgbClr val="000000"/>
                          </a:solidFill>
                          <a:effectLst/>
                          <a:latin typeface="+mn-lt"/>
                        </a:rPr>
                        <a:t>98%</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xmlns="" val="10003"/>
                  </a:ext>
                </a:extLst>
              </a:tr>
              <a:tr h="467964">
                <a:tc>
                  <a:txBody>
                    <a:bodyPr/>
                    <a:lstStyle/>
                    <a:p>
                      <a:pPr>
                        <a:spcAft>
                          <a:spcPts val="0"/>
                        </a:spcAft>
                      </a:pPr>
                      <a:r>
                        <a:rPr lang="en-ZA" sz="1000" dirty="0">
                          <a:effectLst/>
                        </a:rPr>
                        <a:t>KwaZulu-Natal</a:t>
                      </a:r>
                      <a:endParaRPr lang="en-ZA" sz="1000" dirty="0">
                        <a:effectLst/>
                        <a:latin typeface="Times New Roman"/>
                        <a:ea typeface="Times New Roman"/>
                      </a:endParaRPr>
                    </a:p>
                  </a:txBody>
                  <a:tcPr marL="68580" marR="68580" marT="0" marB="0" anchor="b"/>
                </a:tc>
                <a:tc>
                  <a:txBody>
                    <a:bodyPr/>
                    <a:lstStyle/>
                    <a:p>
                      <a:pPr algn="r" fontAlgn="b"/>
                      <a:r>
                        <a:rPr lang="en-ZA" sz="1000" u="none" strike="noStrike" dirty="0">
                          <a:effectLst/>
                        </a:rPr>
                        <a:t>1 358</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1 264</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93%</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1 330</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u="none" strike="noStrike" dirty="0">
                          <a:effectLst/>
                        </a:rPr>
                        <a:t>1 281</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u="none" strike="noStrike" dirty="0">
                          <a:effectLst/>
                        </a:rPr>
                        <a:t>96%</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u="none" strike="noStrike" dirty="0">
                          <a:effectLst/>
                        </a:rPr>
                        <a:t>1 330</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1 286</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97%</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b="0" i="0" u="none" strike="noStrike" dirty="0" smtClean="0">
                          <a:solidFill>
                            <a:srgbClr val="000000"/>
                          </a:solidFill>
                          <a:effectLst/>
                          <a:latin typeface="+mn-lt"/>
                        </a:rPr>
                        <a:t>1428</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b="0" i="0" u="none" strike="noStrike" dirty="0" smtClean="0">
                          <a:solidFill>
                            <a:srgbClr val="000000"/>
                          </a:solidFill>
                          <a:effectLst/>
                          <a:latin typeface="+mn-lt"/>
                        </a:rPr>
                        <a:t>1401</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b="0" i="0" u="none" strike="noStrike" dirty="0" smtClean="0">
                          <a:solidFill>
                            <a:srgbClr val="000000"/>
                          </a:solidFill>
                          <a:effectLst/>
                          <a:latin typeface="+mn-lt"/>
                        </a:rPr>
                        <a:t>98%</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xmlns="" val="10004"/>
                  </a:ext>
                </a:extLst>
              </a:tr>
              <a:tr h="467964">
                <a:tc>
                  <a:txBody>
                    <a:bodyPr/>
                    <a:lstStyle/>
                    <a:p>
                      <a:pPr>
                        <a:spcAft>
                          <a:spcPts val="0"/>
                        </a:spcAft>
                      </a:pPr>
                      <a:r>
                        <a:rPr lang="en-ZA" sz="1000" dirty="0">
                          <a:effectLst/>
                        </a:rPr>
                        <a:t>Limpopo</a:t>
                      </a:r>
                      <a:endParaRPr lang="en-ZA" sz="1000" dirty="0">
                        <a:effectLst/>
                        <a:latin typeface="Times New Roman"/>
                        <a:ea typeface="Times New Roman"/>
                      </a:endParaRPr>
                    </a:p>
                  </a:txBody>
                  <a:tcPr marL="68580" marR="68580" marT="0" marB="0" anchor="b"/>
                </a:tc>
                <a:tc>
                  <a:txBody>
                    <a:bodyPr/>
                    <a:lstStyle/>
                    <a:p>
                      <a:pPr algn="r" fontAlgn="b"/>
                      <a:r>
                        <a:rPr lang="en-ZA" sz="1000" u="none" strike="noStrike" dirty="0">
                          <a:effectLst/>
                        </a:rPr>
                        <a:t>548</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519</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95%</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607</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u="none" strike="noStrike" dirty="0">
                          <a:effectLst/>
                        </a:rPr>
                        <a:t>572</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u="none" strike="noStrike" dirty="0">
                          <a:effectLst/>
                        </a:rPr>
                        <a:t>94%</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u="none" strike="noStrike" dirty="0">
                          <a:effectLst/>
                        </a:rPr>
                        <a:t>551</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535</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97%</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b="0" i="0" u="none" strike="noStrike" dirty="0" smtClean="0">
                          <a:solidFill>
                            <a:srgbClr val="000000"/>
                          </a:solidFill>
                          <a:effectLst/>
                          <a:latin typeface="+mn-lt"/>
                        </a:rPr>
                        <a:t>435</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b="0" i="0" u="none" strike="noStrike" dirty="0" smtClean="0">
                          <a:solidFill>
                            <a:srgbClr val="000000"/>
                          </a:solidFill>
                          <a:effectLst/>
                          <a:latin typeface="+mn-lt"/>
                        </a:rPr>
                        <a:t>433</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b="0" i="0" u="none" strike="noStrike" dirty="0" smtClean="0">
                          <a:solidFill>
                            <a:srgbClr val="000000"/>
                          </a:solidFill>
                          <a:effectLst/>
                          <a:latin typeface="+mn-lt"/>
                        </a:rPr>
                        <a:t>99%</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xmlns="" val="10005"/>
                  </a:ext>
                </a:extLst>
              </a:tr>
              <a:tr h="467964">
                <a:tc>
                  <a:txBody>
                    <a:bodyPr/>
                    <a:lstStyle/>
                    <a:p>
                      <a:pPr>
                        <a:spcAft>
                          <a:spcPts val="0"/>
                        </a:spcAft>
                      </a:pPr>
                      <a:r>
                        <a:rPr lang="en-ZA" sz="1000" dirty="0">
                          <a:effectLst/>
                        </a:rPr>
                        <a:t>Mpumalanga</a:t>
                      </a:r>
                      <a:endParaRPr lang="en-ZA" sz="1000" dirty="0">
                        <a:effectLst/>
                        <a:latin typeface="Times New Roman"/>
                        <a:ea typeface="Times New Roman"/>
                      </a:endParaRPr>
                    </a:p>
                  </a:txBody>
                  <a:tcPr marL="68580" marR="68580" marT="0" marB="0" anchor="b"/>
                </a:tc>
                <a:tc>
                  <a:txBody>
                    <a:bodyPr/>
                    <a:lstStyle/>
                    <a:p>
                      <a:pPr algn="r" fontAlgn="b"/>
                      <a:r>
                        <a:rPr lang="en-ZA" sz="1000" u="none" strike="noStrike" dirty="0">
                          <a:effectLst/>
                        </a:rPr>
                        <a:t>441</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432</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98%</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422</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u="none" strike="noStrike" dirty="0">
                          <a:effectLst/>
                        </a:rPr>
                        <a:t>408</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u="none" strike="noStrike" dirty="0">
                          <a:effectLst/>
                        </a:rPr>
                        <a:t>97%</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u="none" strike="noStrike" dirty="0">
                          <a:effectLst/>
                        </a:rPr>
                        <a:t>1 324</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1 251</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94%</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b="0" i="0" u="none" strike="noStrike" dirty="0" smtClean="0">
                          <a:solidFill>
                            <a:srgbClr val="000000"/>
                          </a:solidFill>
                          <a:effectLst/>
                          <a:latin typeface="+mn-lt"/>
                        </a:rPr>
                        <a:t>897</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b="0" i="0" u="none" strike="noStrike" dirty="0" smtClean="0">
                          <a:solidFill>
                            <a:srgbClr val="000000"/>
                          </a:solidFill>
                          <a:effectLst/>
                          <a:latin typeface="+mn-lt"/>
                        </a:rPr>
                        <a:t>875</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b="0" i="0" u="none" strike="noStrike" dirty="0" smtClean="0">
                          <a:solidFill>
                            <a:srgbClr val="000000"/>
                          </a:solidFill>
                          <a:effectLst/>
                          <a:latin typeface="+mn-lt"/>
                        </a:rPr>
                        <a:t>98%</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xmlns="" val="10006"/>
                  </a:ext>
                </a:extLst>
              </a:tr>
              <a:tr h="467964">
                <a:tc>
                  <a:txBody>
                    <a:bodyPr/>
                    <a:lstStyle/>
                    <a:p>
                      <a:pPr>
                        <a:spcAft>
                          <a:spcPts val="0"/>
                        </a:spcAft>
                      </a:pPr>
                      <a:r>
                        <a:rPr lang="en-ZA" sz="1000" dirty="0">
                          <a:effectLst/>
                        </a:rPr>
                        <a:t>North West</a:t>
                      </a:r>
                      <a:endParaRPr lang="en-ZA" sz="1000" dirty="0">
                        <a:effectLst/>
                        <a:latin typeface="Times New Roman"/>
                        <a:ea typeface="Times New Roman"/>
                      </a:endParaRPr>
                    </a:p>
                  </a:txBody>
                  <a:tcPr marL="68580" marR="68580" marT="0" marB="0" anchor="b"/>
                </a:tc>
                <a:tc>
                  <a:txBody>
                    <a:bodyPr/>
                    <a:lstStyle/>
                    <a:p>
                      <a:pPr algn="r" fontAlgn="b"/>
                      <a:r>
                        <a:rPr lang="en-ZA" sz="1000" u="none" strike="noStrike" dirty="0">
                          <a:effectLst/>
                        </a:rPr>
                        <a:t>276</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265</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96%</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329</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u="none" strike="noStrike" dirty="0">
                          <a:effectLst/>
                        </a:rPr>
                        <a:t>306</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u="none" strike="noStrike" dirty="0">
                          <a:effectLst/>
                        </a:rPr>
                        <a:t>93%</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u="none" strike="noStrike" dirty="0">
                          <a:effectLst/>
                        </a:rPr>
                        <a:t>304</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281</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92%</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b="0" i="0" u="none" strike="noStrike" dirty="0" smtClean="0">
                          <a:solidFill>
                            <a:srgbClr val="000000"/>
                          </a:solidFill>
                          <a:effectLst/>
                          <a:latin typeface="+mn-lt"/>
                        </a:rPr>
                        <a:t>264</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b="0" i="0" u="none" strike="noStrike" dirty="0" smtClean="0">
                          <a:solidFill>
                            <a:srgbClr val="000000"/>
                          </a:solidFill>
                          <a:effectLst/>
                          <a:latin typeface="+mn-lt"/>
                        </a:rPr>
                        <a:t>252</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b="0" i="0" u="none" strike="noStrike" dirty="0" smtClean="0">
                          <a:solidFill>
                            <a:srgbClr val="000000"/>
                          </a:solidFill>
                          <a:effectLst/>
                          <a:latin typeface="+mn-lt"/>
                        </a:rPr>
                        <a:t>95%</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xmlns="" val="10007"/>
                  </a:ext>
                </a:extLst>
              </a:tr>
              <a:tr h="467964">
                <a:tc>
                  <a:txBody>
                    <a:bodyPr/>
                    <a:lstStyle/>
                    <a:p>
                      <a:pPr>
                        <a:spcAft>
                          <a:spcPts val="0"/>
                        </a:spcAft>
                      </a:pPr>
                      <a:r>
                        <a:rPr lang="en-ZA" sz="1000" dirty="0">
                          <a:effectLst/>
                        </a:rPr>
                        <a:t>Northern Cape</a:t>
                      </a:r>
                      <a:endParaRPr lang="en-ZA" sz="1000" dirty="0">
                        <a:effectLst/>
                        <a:latin typeface="Times New Roman"/>
                        <a:ea typeface="Times New Roman"/>
                      </a:endParaRPr>
                    </a:p>
                  </a:txBody>
                  <a:tcPr marL="68580" marR="68580" marT="0" marB="0" anchor="b"/>
                </a:tc>
                <a:tc>
                  <a:txBody>
                    <a:bodyPr/>
                    <a:lstStyle/>
                    <a:p>
                      <a:pPr algn="r" fontAlgn="b"/>
                      <a:r>
                        <a:rPr lang="en-ZA" sz="1000" u="none" strike="noStrike" dirty="0">
                          <a:effectLst/>
                        </a:rPr>
                        <a:t>255</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226</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89%</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312</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u="none" strike="noStrike" dirty="0">
                          <a:effectLst/>
                        </a:rPr>
                        <a:t>303</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u="none" strike="noStrike" dirty="0">
                          <a:effectLst/>
                        </a:rPr>
                        <a:t>97%</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u="none" strike="noStrike" dirty="0">
                          <a:effectLst/>
                        </a:rPr>
                        <a:t>266</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263</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99%</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b="0" i="0" u="none" strike="noStrike" dirty="0" smtClean="0">
                          <a:solidFill>
                            <a:srgbClr val="000000"/>
                          </a:solidFill>
                          <a:effectLst/>
                          <a:latin typeface="+mn-lt"/>
                        </a:rPr>
                        <a:t>261</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b="0" i="0" u="none" strike="noStrike" dirty="0" smtClean="0">
                          <a:solidFill>
                            <a:srgbClr val="000000"/>
                          </a:solidFill>
                          <a:effectLst/>
                          <a:latin typeface="+mn-lt"/>
                        </a:rPr>
                        <a:t>255</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b="0" i="0" u="none" strike="noStrike" dirty="0" smtClean="0">
                          <a:solidFill>
                            <a:srgbClr val="000000"/>
                          </a:solidFill>
                          <a:effectLst/>
                          <a:latin typeface="+mn-lt"/>
                        </a:rPr>
                        <a:t>98%</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xmlns="" val="10008"/>
                  </a:ext>
                </a:extLst>
              </a:tr>
              <a:tr h="467964">
                <a:tc>
                  <a:txBody>
                    <a:bodyPr/>
                    <a:lstStyle/>
                    <a:p>
                      <a:pPr>
                        <a:spcAft>
                          <a:spcPts val="0"/>
                        </a:spcAft>
                      </a:pPr>
                      <a:r>
                        <a:rPr lang="en-ZA" sz="1000" dirty="0">
                          <a:effectLst/>
                        </a:rPr>
                        <a:t>Western Cape</a:t>
                      </a:r>
                      <a:endParaRPr lang="en-ZA" sz="1000" dirty="0">
                        <a:effectLst/>
                        <a:latin typeface="Times New Roman"/>
                        <a:ea typeface="Times New Roman"/>
                      </a:endParaRPr>
                    </a:p>
                  </a:txBody>
                  <a:tcPr marL="68580" marR="68580" marT="0" marB="0" anchor="b"/>
                </a:tc>
                <a:tc>
                  <a:txBody>
                    <a:bodyPr/>
                    <a:lstStyle/>
                    <a:p>
                      <a:pPr algn="r" fontAlgn="b"/>
                      <a:r>
                        <a:rPr lang="en-ZA" sz="1000" u="none" strike="noStrike" dirty="0">
                          <a:effectLst/>
                        </a:rPr>
                        <a:t>358</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315</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88%</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393</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u="none" strike="noStrike" dirty="0">
                          <a:effectLst/>
                        </a:rPr>
                        <a:t>337</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u="none" strike="noStrike" dirty="0">
                          <a:effectLst/>
                        </a:rPr>
                        <a:t>86%</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u="none" strike="noStrike" dirty="0">
                          <a:effectLst/>
                        </a:rPr>
                        <a:t>353</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336</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95%</a:t>
                      </a:r>
                      <a:endParaRPr lang="en-ZA" sz="1000" b="0" i="0" u="none" strike="noStrike" dirty="0">
                        <a:solidFill>
                          <a:srgbClr val="000000"/>
                        </a:solidFill>
                        <a:effectLst/>
                        <a:latin typeface="+mn-lt"/>
                      </a:endParaRPr>
                    </a:p>
                  </a:txBody>
                  <a:tcPr marL="9525" marR="9525" marT="9525" marB="0" anchor="b"/>
                </a:tc>
                <a:tc>
                  <a:txBody>
                    <a:bodyPr/>
                    <a:lstStyle/>
                    <a:p>
                      <a:pPr algn="r" fontAlgn="b"/>
                      <a:r>
                        <a:rPr lang="en-ZA" sz="1000" b="0" i="0" u="none" strike="noStrike" dirty="0" smtClean="0">
                          <a:solidFill>
                            <a:srgbClr val="000000"/>
                          </a:solidFill>
                          <a:effectLst/>
                          <a:latin typeface="+mn-lt"/>
                        </a:rPr>
                        <a:t>622</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b="0" i="0" u="none" strike="noStrike" dirty="0" smtClean="0">
                          <a:solidFill>
                            <a:srgbClr val="000000"/>
                          </a:solidFill>
                          <a:effectLst/>
                          <a:latin typeface="+mn-lt"/>
                        </a:rPr>
                        <a:t>608</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b="0" i="0" u="none" strike="noStrike" dirty="0" smtClean="0">
                          <a:solidFill>
                            <a:srgbClr val="000000"/>
                          </a:solidFill>
                          <a:effectLst/>
                          <a:latin typeface="+mn-lt"/>
                        </a:rPr>
                        <a:t>98%</a:t>
                      </a:r>
                      <a:endParaRPr lang="en-ZA" sz="1000" b="0" i="0" u="none" strike="noStrike" dirty="0">
                        <a:solidFill>
                          <a:srgbClr val="000000"/>
                        </a:solidFill>
                        <a:effectLst/>
                        <a:latin typeface="+mn-lt"/>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xmlns="" val="10009"/>
                  </a:ext>
                </a:extLst>
              </a:tr>
              <a:tr h="576941">
                <a:tc>
                  <a:txBody>
                    <a:bodyPr/>
                    <a:lstStyle/>
                    <a:p>
                      <a:pPr>
                        <a:lnSpc>
                          <a:spcPct val="100000"/>
                        </a:lnSpc>
                        <a:spcAft>
                          <a:spcPts val="0"/>
                        </a:spcAft>
                      </a:pPr>
                      <a:r>
                        <a:rPr lang="en-ZA" sz="1000" dirty="0">
                          <a:effectLst/>
                        </a:rPr>
                        <a:t>Grand Total</a:t>
                      </a:r>
                      <a:endParaRPr lang="en-ZA" sz="1000" b="1" dirty="0">
                        <a:effectLst/>
                        <a:latin typeface="Times New Roman"/>
                        <a:ea typeface="Times New Roman"/>
                      </a:endParaRPr>
                    </a:p>
                  </a:txBody>
                  <a:tcPr marL="68580" marR="68580" marT="0" marB="0" anchor="b"/>
                </a:tc>
                <a:tc>
                  <a:txBody>
                    <a:bodyPr/>
                    <a:lstStyle/>
                    <a:p>
                      <a:pPr algn="r" fontAlgn="b"/>
                      <a:r>
                        <a:rPr lang="en-ZA" sz="1000" u="none" strike="noStrike" dirty="0">
                          <a:effectLst/>
                        </a:rPr>
                        <a:t>17 056</a:t>
                      </a:r>
                      <a:endParaRPr lang="en-ZA" sz="1000" b="1"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16 713</a:t>
                      </a:r>
                      <a:endParaRPr lang="en-ZA" sz="1000" b="1"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98%</a:t>
                      </a:r>
                      <a:endParaRPr lang="en-ZA" sz="1000" b="1"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15 768</a:t>
                      </a:r>
                      <a:endParaRPr lang="en-ZA" sz="1000" b="1"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u="none" strike="noStrike" dirty="0">
                          <a:effectLst/>
                        </a:rPr>
                        <a:t>15 433</a:t>
                      </a:r>
                      <a:endParaRPr lang="en-ZA" sz="1000" b="1"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u="none" strike="noStrike" dirty="0">
                          <a:effectLst/>
                        </a:rPr>
                        <a:t>98%</a:t>
                      </a:r>
                      <a:endParaRPr lang="en-ZA" sz="1000" b="1"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u="none" strike="noStrike" dirty="0">
                          <a:effectLst/>
                        </a:rPr>
                        <a:t>17 565</a:t>
                      </a:r>
                      <a:endParaRPr lang="en-ZA" sz="1000" b="1"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17 205</a:t>
                      </a:r>
                      <a:endParaRPr lang="en-ZA" sz="1000" b="1" i="0" u="none" strike="noStrike" dirty="0">
                        <a:solidFill>
                          <a:srgbClr val="000000"/>
                        </a:solidFill>
                        <a:effectLst/>
                        <a:latin typeface="+mn-lt"/>
                      </a:endParaRPr>
                    </a:p>
                  </a:txBody>
                  <a:tcPr marL="9525" marR="9525" marT="9525" marB="0" anchor="b"/>
                </a:tc>
                <a:tc>
                  <a:txBody>
                    <a:bodyPr/>
                    <a:lstStyle/>
                    <a:p>
                      <a:pPr algn="r" fontAlgn="b"/>
                      <a:r>
                        <a:rPr lang="en-ZA" sz="1000" u="none" strike="noStrike" dirty="0">
                          <a:effectLst/>
                        </a:rPr>
                        <a:t>98%</a:t>
                      </a:r>
                      <a:endParaRPr lang="en-ZA" sz="1000" b="1" i="0" u="none" strike="noStrike" dirty="0">
                        <a:solidFill>
                          <a:srgbClr val="000000"/>
                        </a:solidFill>
                        <a:effectLst/>
                        <a:latin typeface="+mn-lt"/>
                      </a:endParaRPr>
                    </a:p>
                  </a:txBody>
                  <a:tcPr marL="9525" marR="9525" marT="9525" marB="0" anchor="b"/>
                </a:tc>
                <a:tc>
                  <a:txBody>
                    <a:bodyPr/>
                    <a:lstStyle/>
                    <a:p>
                      <a:pPr algn="r" fontAlgn="b"/>
                      <a:r>
                        <a:rPr lang="en-ZA" sz="1000" b="1" i="0" u="none" strike="noStrike" dirty="0" smtClean="0">
                          <a:solidFill>
                            <a:srgbClr val="000000"/>
                          </a:solidFill>
                          <a:effectLst/>
                          <a:latin typeface="+mn-lt"/>
                        </a:rPr>
                        <a:t>15809</a:t>
                      </a:r>
                      <a:endParaRPr lang="en-ZA" sz="1000" b="1"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b="1" i="0" u="none" strike="noStrike" dirty="0" smtClean="0">
                          <a:solidFill>
                            <a:srgbClr val="000000"/>
                          </a:solidFill>
                          <a:effectLst/>
                          <a:latin typeface="+mn-lt"/>
                        </a:rPr>
                        <a:t>15588</a:t>
                      </a:r>
                      <a:endParaRPr lang="en-ZA" sz="1000" b="1" i="0" u="none" strike="noStrike" dirty="0">
                        <a:solidFill>
                          <a:srgbClr val="000000"/>
                        </a:solidFill>
                        <a:effectLst/>
                        <a:latin typeface="+mn-lt"/>
                      </a:endParaRPr>
                    </a:p>
                  </a:txBody>
                  <a:tcPr marL="9525" marR="9525" marT="9525" marB="0" anchor="b">
                    <a:solidFill>
                      <a:schemeClr val="accent2">
                        <a:lumMod val="40000"/>
                        <a:lumOff val="60000"/>
                      </a:schemeClr>
                    </a:solidFill>
                  </a:tcPr>
                </a:tc>
                <a:tc>
                  <a:txBody>
                    <a:bodyPr/>
                    <a:lstStyle/>
                    <a:p>
                      <a:pPr algn="r" fontAlgn="b"/>
                      <a:r>
                        <a:rPr lang="en-ZA" sz="1000" b="1" i="0" u="none" strike="noStrike" dirty="0" smtClean="0">
                          <a:solidFill>
                            <a:srgbClr val="000000"/>
                          </a:solidFill>
                          <a:effectLst/>
                          <a:latin typeface="+mn-lt"/>
                        </a:rPr>
                        <a:t>99%</a:t>
                      </a:r>
                      <a:endParaRPr lang="en-ZA" sz="1000" b="1" i="0" u="none" strike="noStrike" dirty="0">
                        <a:solidFill>
                          <a:srgbClr val="000000"/>
                        </a:solidFill>
                        <a:effectLst/>
                        <a:latin typeface="+mn-lt"/>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xmlns="" val="10010"/>
                  </a:ext>
                </a:extLst>
              </a:tr>
            </a:tbl>
          </a:graphicData>
        </a:graphic>
      </p:graphicFrame>
      <p:sp>
        <p:nvSpPr>
          <p:cNvPr id="10"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39</a:t>
            </a:r>
            <a:endParaRPr lang="en-ZA" sz="1200" dirty="0">
              <a:solidFill>
                <a:prstClr val="black"/>
              </a:solidFill>
            </a:endParaRPr>
          </a:p>
        </p:txBody>
      </p:sp>
    </p:spTree>
    <p:extLst>
      <p:ext uri="{BB962C8B-B14F-4D97-AF65-F5344CB8AC3E}">
        <p14:creationId xmlns:p14="http://schemas.microsoft.com/office/powerpoint/2010/main" xmlns="" val="2036785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 </a:t>
            </a:r>
            <a:r>
              <a:rPr lang="en-ZA" sz="3200" b="1" dirty="0"/>
              <a:t>INTRODUCTION</a:t>
            </a:r>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4</a:t>
            </a:fld>
            <a:endParaRPr lang="en-US" dirty="0"/>
          </a:p>
        </p:txBody>
      </p:sp>
      <p:graphicFrame>
        <p:nvGraphicFramePr>
          <p:cNvPr id="5" name="Diagram 4"/>
          <p:cNvGraphicFramePr/>
          <p:nvPr>
            <p:extLst>
              <p:ext uri="{D42A27DB-BD31-4B8C-83A1-F6EECF244321}">
                <p14:modId xmlns:p14="http://schemas.microsoft.com/office/powerpoint/2010/main" xmlns="" val="2976219960"/>
              </p:ext>
            </p:extLst>
          </p:nvPr>
        </p:nvGraphicFramePr>
        <p:xfrm>
          <a:off x="323528" y="1397000"/>
          <a:ext cx="849694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4</a:t>
            </a:r>
            <a:endParaRPr lang="en-ZA" sz="1200" dirty="0">
              <a:solidFill>
                <a:prstClr val="black"/>
              </a:solidFill>
            </a:endParaRPr>
          </a:p>
        </p:txBody>
      </p:sp>
    </p:spTree>
    <p:extLst>
      <p:ext uri="{BB962C8B-B14F-4D97-AF65-F5344CB8AC3E}">
        <p14:creationId xmlns:p14="http://schemas.microsoft.com/office/powerpoint/2010/main" xmlns="" val="21356207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40</a:t>
            </a:fld>
            <a:endParaRPr lang="en-US" dirty="0"/>
          </a:p>
        </p:txBody>
      </p:sp>
      <p:sp>
        <p:nvSpPr>
          <p:cNvPr id="5" name="Rectangle 4"/>
          <p:cNvSpPr/>
          <p:nvPr/>
        </p:nvSpPr>
        <p:spPr>
          <a:xfrm>
            <a:off x="971600" y="3068960"/>
            <a:ext cx="6912768" cy="1323439"/>
          </a:xfrm>
          <a:prstGeom prst="rect">
            <a:avLst/>
          </a:prstGeom>
          <a:noFill/>
        </p:spPr>
        <p:txBody>
          <a:bodyPr wrap="square" lIns="91440" tIns="45720" rIns="91440" bIns="45720">
            <a:spAutoFit/>
          </a:bodyPr>
          <a:lstStyle/>
          <a:p>
            <a:pPr algn="ctr"/>
            <a:r>
              <a:rPr lang="en-ZA" sz="4000" b="1" dirty="0" smtClean="0">
                <a:ln w="1905"/>
                <a:solidFill>
                  <a:srgbClr val="00B0F0"/>
                </a:solidFill>
                <a:effectLst>
                  <a:innerShdw blurRad="69850" dist="43180" dir="5400000">
                    <a:srgbClr val="000000">
                      <a:alpha val="65000"/>
                    </a:srgbClr>
                  </a:innerShdw>
                </a:effectLst>
              </a:rPr>
              <a:t>VARIANCES AND ACTION PLAN</a:t>
            </a:r>
            <a:endParaRPr lang="en-ZA" sz="2800" b="1" dirty="0">
              <a:solidFill>
                <a:srgbClr val="1F497D">
                  <a:lumMod val="75000"/>
                </a:srgbClr>
              </a:solidFill>
            </a:endParaRPr>
          </a:p>
          <a:p>
            <a:pPr algn="ctr"/>
            <a:endParaRPr lang="en-US" sz="4000" b="1" dirty="0">
              <a:ln w="1905"/>
              <a:solidFill>
                <a:srgbClr val="00B0F0"/>
              </a:solidFill>
              <a:effectLst>
                <a:innerShdw blurRad="69850" dist="43180" dir="5400000">
                  <a:srgbClr val="000000">
                    <a:alpha val="65000"/>
                  </a:srgbClr>
                </a:innerShdw>
              </a:effectLst>
            </a:endParaRPr>
          </a:p>
        </p:txBody>
      </p:sp>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40</a:t>
            </a:r>
            <a:endParaRPr lang="en-ZA" sz="1200" dirty="0">
              <a:solidFill>
                <a:prstClr val="black"/>
              </a:solidFill>
            </a:endParaRPr>
          </a:p>
        </p:txBody>
      </p:sp>
    </p:spTree>
    <p:extLst>
      <p:ext uri="{BB962C8B-B14F-4D97-AF65-F5344CB8AC3E}">
        <p14:creationId xmlns:p14="http://schemas.microsoft.com/office/powerpoint/2010/main" xmlns="" val="4441418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372200" y="6237312"/>
            <a:ext cx="2133600" cy="365125"/>
          </a:xfrm>
        </p:spPr>
        <p:txBody>
          <a:bodyPr/>
          <a:lstStyle/>
          <a:p>
            <a:pPr>
              <a:defRPr/>
            </a:pPr>
            <a:fld id="{416AF1B2-E7A4-446A-84DC-90AA83BA6A19}" type="slidenum">
              <a:rPr lang="en-US" smtClean="0"/>
              <a:pPr>
                <a:defRPr/>
              </a:pPr>
              <a:t>41</a:t>
            </a:fld>
            <a:endParaRPr lang="en-US" dirty="0"/>
          </a:p>
        </p:txBody>
      </p:sp>
      <p:sp>
        <p:nvSpPr>
          <p:cNvPr id="5" name="Rectangle 3"/>
          <p:cNvSpPr>
            <a:spLocks noGrp="1" noChangeArrowheads="1"/>
          </p:cNvSpPr>
          <p:nvPr>
            <p:ph type="title"/>
          </p:nvPr>
        </p:nvSpPr>
        <p:spPr bwMode="auto">
          <a:xfrm>
            <a:off x="470545" y="429370"/>
            <a:ext cx="822960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r>
              <a:rPr lang="en-US" sz="2000" b="1" dirty="0">
                <a:solidFill>
                  <a:srgbClr val="000000"/>
                </a:solidFill>
              </a:rPr>
              <a:t>	 VARIANCES AND ACTION PLAN</a:t>
            </a:r>
            <a:br>
              <a:rPr lang="en-US" sz="2000" b="1" dirty="0">
                <a:solidFill>
                  <a:srgbClr val="000000"/>
                </a:solidFill>
              </a:rPr>
            </a:br>
            <a:endParaRPr lang="en-ZA" sz="2400" b="1"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829170981"/>
              </p:ext>
            </p:extLst>
          </p:nvPr>
        </p:nvGraphicFramePr>
        <p:xfrm>
          <a:off x="251520" y="1412779"/>
          <a:ext cx="8602797" cy="5256581"/>
        </p:xfrm>
        <a:graphic>
          <a:graphicData uri="http://schemas.openxmlformats.org/drawingml/2006/table">
            <a:tbl>
              <a:tblPr firstRow="1" bandRow="1">
                <a:tableStyleId>{BDBED569-4797-4DF1-A0F4-6AAB3CD982D8}</a:tableStyleId>
              </a:tblPr>
              <a:tblGrid>
                <a:gridCol w="362507">
                  <a:extLst>
                    <a:ext uri="{9D8B030D-6E8A-4147-A177-3AD203B41FA5}">
                      <a16:colId xmlns:a16="http://schemas.microsoft.com/office/drawing/2014/main" xmlns="" val="20000"/>
                    </a:ext>
                  </a:extLst>
                </a:gridCol>
                <a:gridCol w="2179046">
                  <a:extLst>
                    <a:ext uri="{9D8B030D-6E8A-4147-A177-3AD203B41FA5}">
                      <a16:colId xmlns:a16="http://schemas.microsoft.com/office/drawing/2014/main" xmlns="" val="20001"/>
                    </a:ext>
                  </a:extLst>
                </a:gridCol>
                <a:gridCol w="3122480">
                  <a:extLst>
                    <a:ext uri="{9D8B030D-6E8A-4147-A177-3AD203B41FA5}">
                      <a16:colId xmlns:a16="http://schemas.microsoft.com/office/drawing/2014/main" xmlns="" val="20002"/>
                    </a:ext>
                  </a:extLst>
                </a:gridCol>
                <a:gridCol w="2938764">
                  <a:extLst>
                    <a:ext uri="{9D8B030D-6E8A-4147-A177-3AD203B41FA5}">
                      <a16:colId xmlns:a16="http://schemas.microsoft.com/office/drawing/2014/main" xmlns="" val="20003"/>
                    </a:ext>
                  </a:extLst>
                </a:gridCol>
              </a:tblGrid>
              <a:tr h="302157">
                <a:tc gridSpan="4">
                  <a:txBody>
                    <a:bodyPr/>
                    <a:lstStyle/>
                    <a:p>
                      <a:r>
                        <a:rPr lang="en-US" sz="1000" kern="1200" dirty="0" smtClean="0">
                          <a:effectLst/>
                        </a:rPr>
                        <a:t>VARIANCES AND ACTION PLAN</a:t>
                      </a:r>
                      <a:endParaRPr lang="en-ZA" sz="1000" dirty="0">
                        <a:latin typeface="Arial" pitchFamily="34" charset="0"/>
                        <a:cs typeface="Arial" pitchFamily="34" charset="0"/>
                      </a:endParaRP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509889">
                <a:tc>
                  <a:txBody>
                    <a:bodyPr/>
                    <a:lstStyle/>
                    <a:p>
                      <a:pPr>
                        <a:spcAft>
                          <a:spcPts val="0"/>
                        </a:spcAft>
                      </a:pPr>
                      <a:r>
                        <a:rPr lang="en-US" sz="900" dirty="0">
                          <a:effectLst/>
                        </a:rPr>
                        <a:t> </a:t>
                      </a:r>
                      <a:endParaRPr lang="en-ZA" sz="900" dirty="0">
                        <a:effectLst/>
                      </a:endParaRPr>
                    </a:p>
                    <a:p>
                      <a:pPr>
                        <a:spcAft>
                          <a:spcPts val="0"/>
                        </a:spcAft>
                      </a:pPr>
                      <a:r>
                        <a:rPr lang="en-US" sz="900" dirty="0">
                          <a:effectLst/>
                        </a:rPr>
                        <a:t>NO</a:t>
                      </a:r>
                      <a:endParaRPr lang="en-ZA" sz="900" dirty="0">
                        <a:effectLst/>
                        <a:latin typeface="Arial" pitchFamily="34" charset="0"/>
                        <a:ea typeface="Times New Roman"/>
                        <a:cs typeface="Arial" pitchFamily="34" charset="0"/>
                      </a:endParaRPr>
                    </a:p>
                  </a:txBody>
                  <a:tcPr marL="68580" marR="68580" marT="0" marB="0"/>
                </a:tc>
                <a:tc>
                  <a:txBody>
                    <a:bodyPr/>
                    <a:lstStyle/>
                    <a:p>
                      <a:pPr>
                        <a:spcAft>
                          <a:spcPts val="0"/>
                        </a:spcAft>
                      </a:pPr>
                      <a:r>
                        <a:rPr lang="en-US" sz="900" dirty="0">
                          <a:effectLst/>
                        </a:rPr>
                        <a:t> </a:t>
                      </a:r>
                      <a:endParaRPr lang="en-ZA" sz="900" dirty="0">
                        <a:effectLst/>
                      </a:endParaRPr>
                    </a:p>
                    <a:p>
                      <a:pPr>
                        <a:spcAft>
                          <a:spcPts val="0"/>
                        </a:spcAft>
                      </a:pPr>
                      <a:r>
                        <a:rPr lang="en-US" sz="900" dirty="0">
                          <a:effectLst/>
                        </a:rPr>
                        <a:t>PROGRAMME PERFORMANCE INDICATOR </a:t>
                      </a:r>
                      <a:endParaRPr lang="en-ZA" sz="900" dirty="0">
                        <a:effectLst/>
                        <a:latin typeface="Arial" pitchFamily="34" charset="0"/>
                        <a:ea typeface="Times New Roman"/>
                        <a:cs typeface="Arial" pitchFamily="34" charset="0"/>
                      </a:endParaRPr>
                    </a:p>
                  </a:txBody>
                  <a:tcPr marL="68580" marR="68580" marT="0" marB="0"/>
                </a:tc>
                <a:tc>
                  <a:txBody>
                    <a:bodyPr/>
                    <a:lstStyle/>
                    <a:p>
                      <a:pPr>
                        <a:spcAft>
                          <a:spcPts val="0"/>
                        </a:spcAft>
                      </a:pPr>
                      <a:r>
                        <a:rPr lang="en-US" sz="900" dirty="0">
                          <a:effectLst/>
                        </a:rPr>
                        <a:t> </a:t>
                      </a:r>
                      <a:endParaRPr lang="en-ZA" sz="900" dirty="0">
                        <a:effectLst/>
                      </a:endParaRPr>
                    </a:p>
                    <a:p>
                      <a:pPr>
                        <a:spcAft>
                          <a:spcPts val="0"/>
                        </a:spcAft>
                      </a:pPr>
                      <a:r>
                        <a:rPr lang="en-US" sz="900" dirty="0">
                          <a:effectLst/>
                        </a:rPr>
                        <a:t>MAJOR VARIANCE AND REASONS THEREOF</a:t>
                      </a:r>
                      <a:endParaRPr lang="en-ZA" sz="900" dirty="0">
                        <a:effectLst/>
                        <a:latin typeface="Arial" pitchFamily="34" charset="0"/>
                        <a:ea typeface="Times New Roman"/>
                        <a:cs typeface="Arial" pitchFamily="34" charset="0"/>
                      </a:endParaRPr>
                    </a:p>
                  </a:txBody>
                  <a:tcPr marL="68580" marR="68580" marT="0" marB="0"/>
                </a:tc>
                <a:tc>
                  <a:txBody>
                    <a:bodyPr/>
                    <a:lstStyle/>
                    <a:p>
                      <a:pPr>
                        <a:spcAft>
                          <a:spcPts val="0"/>
                        </a:spcAft>
                      </a:pPr>
                      <a:r>
                        <a:rPr lang="en-US" sz="900" dirty="0">
                          <a:effectLst/>
                        </a:rPr>
                        <a:t> </a:t>
                      </a:r>
                      <a:endParaRPr lang="en-ZA" sz="900" dirty="0">
                        <a:effectLst/>
                      </a:endParaRPr>
                    </a:p>
                    <a:p>
                      <a:pPr>
                        <a:spcAft>
                          <a:spcPts val="0"/>
                        </a:spcAft>
                      </a:pPr>
                      <a:r>
                        <a:rPr lang="en-US" sz="900" dirty="0">
                          <a:effectLst/>
                        </a:rPr>
                        <a:t>ACTION TO BE TAKEN TO RESOLVE THE PROBLEM</a:t>
                      </a:r>
                      <a:endParaRPr lang="en-ZA" sz="900" dirty="0">
                        <a:effectLst/>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xmlns="" val="10001"/>
                  </a:ext>
                </a:extLst>
              </a:tr>
              <a:tr h="4444535">
                <a:tc>
                  <a:txBody>
                    <a:bodyPr/>
                    <a:lstStyle/>
                    <a:p>
                      <a:pPr>
                        <a:spcAft>
                          <a:spcPts val="0"/>
                        </a:spcAft>
                      </a:pPr>
                      <a:r>
                        <a:rPr lang="en-US" sz="1000" dirty="0">
                          <a:effectLst/>
                        </a:rPr>
                        <a:t>1</a:t>
                      </a:r>
                      <a:endParaRPr lang="en-ZA" sz="1000" dirty="0">
                        <a:effectLst/>
                        <a:latin typeface="Arial" pitchFamily="34" charset="0"/>
                        <a:ea typeface="Times New Roman"/>
                        <a:cs typeface="Arial" pitchFamily="34" charset="0"/>
                      </a:endParaRPr>
                    </a:p>
                  </a:txBody>
                  <a:tcPr marL="68580" marR="68580" marT="0" marB="0"/>
                </a:tc>
                <a:tc>
                  <a:txBody>
                    <a:bodyPr/>
                    <a:lstStyle/>
                    <a:p>
                      <a:pPr>
                        <a:lnSpc>
                          <a:spcPct val="115000"/>
                        </a:lnSpc>
                        <a:spcAft>
                          <a:spcPts val="0"/>
                        </a:spcAft>
                      </a:pPr>
                      <a:r>
                        <a:rPr lang="en-US" sz="1000" dirty="0">
                          <a:effectLst/>
                        </a:rPr>
                        <a:t>Percentage of valid claims (Unemployment benefit) with complete information approved or rejected.</a:t>
                      </a:r>
                      <a:endParaRPr lang="en-ZA" sz="1000" dirty="0">
                        <a:effectLst/>
                        <a:latin typeface="Calibri"/>
                        <a:ea typeface="Calibri"/>
                        <a:cs typeface="Times New Roman"/>
                      </a:endParaRPr>
                    </a:p>
                  </a:txBody>
                  <a:tcPr marL="68580" marR="68580" marT="0" marB="0"/>
                </a:tc>
                <a:tc>
                  <a:txBody>
                    <a:bodyPr/>
                    <a:lstStyle/>
                    <a:p>
                      <a:pPr marR="0" algn="just" rtl="0"/>
                      <a:r>
                        <a:rPr lang="en-ZA" sz="1000" dirty="0" smtClean="0">
                          <a:effectLst/>
                        </a:rPr>
                        <a:t>Unintegrated operational systems which lead to duplication of processes do not support efficient operation</a:t>
                      </a:r>
                    </a:p>
                    <a:p>
                      <a:pPr algn="just">
                        <a:lnSpc>
                          <a:spcPct val="115000"/>
                        </a:lnSpc>
                        <a:spcAft>
                          <a:spcPts val="0"/>
                        </a:spcAft>
                      </a:pPr>
                      <a:r>
                        <a:rPr lang="en-ZA" sz="1000" dirty="0" smtClean="0">
                          <a:effectLst/>
                        </a:rPr>
                        <a:t> </a:t>
                      </a:r>
                    </a:p>
                    <a:p>
                      <a:pPr algn="just">
                        <a:lnSpc>
                          <a:spcPct val="115000"/>
                        </a:lnSpc>
                        <a:spcAft>
                          <a:spcPts val="0"/>
                        </a:spcAft>
                      </a:pPr>
                      <a:r>
                        <a:rPr lang="en-ZA" sz="1000" dirty="0" smtClean="0">
                          <a:effectLst/>
                        </a:rPr>
                        <a:t>Inadequate monitoring of labour centres by the provincial office which results in labour centres sending applications for assessment at the processing offices after the turnaround times have expired.</a:t>
                      </a:r>
                    </a:p>
                    <a:p>
                      <a:pPr marR="0" algn="just" rtl="0"/>
                      <a:endParaRPr lang="en-ZA" sz="1000" b="0" i="0" u="none" strike="noStrike" baseline="0" dirty="0" smtClean="0">
                        <a:latin typeface="Arial"/>
                      </a:endParaRPr>
                    </a:p>
                  </a:txBody>
                  <a:tcPr marL="68580" marR="68580" marT="0" marB="0"/>
                </a:tc>
                <a:tc>
                  <a:txBody>
                    <a:bodyPr/>
                    <a:lstStyle/>
                    <a:p>
                      <a:pPr algn="just">
                        <a:lnSpc>
                          <a:spcPct val="115000"/>
                        </a:lnSpc>
                        <a:spcAft>
                          <a:spcPts val="0"/>
                        </a:spcAft>
                      </a:pPr>
                      <a:r>
                        <a:rPr lang="en-ZA" sz="1000" dirty="0" smtClean="0">
                          <a:effectLst/>
                        </a:rPr>
                        <a:t>Operations is currently reviewing the claims business process to and the new process is expected to be piloted in the new financial year (2018/19)</a:t>
                      </a:r>
                    </a:p>
                    <a:p>
                      <a:pPr algn="just">
                        <a:lnSpc>
                          <a:spcPct val="115000"/>
                        </a:lnSpc>
                        <a:spcAft>
                          <a:spcPts val="0"/>
                        </a:spcAft>
                      </a:pPr>
                      <a:r>
                        <a:rPr lang="en-ZA" sz="1000" dirty="0" smtClean="0">
                          <a:effectLst/>
                        </a:rPr>
                        <a:t> </a:t>
                      </a:r>
                    </a:p>
                    <a:p>
                      <a:pPr algn="just">
                        <a:lnSpc>
                          <a:spcPct val="115000"/>
                        </a:lnSpc>
                        <a:spcAft>
                          <a:spcPts val="0"/>
                        </a:spcAft>
                      </a:pPr>
                      <a:r>
                        <a:rPr lang="en-ZA" sz="1000" dirty="0" smtClean="0">
                          <a:effectLst/>
                        </a:rPr>
                        <a:t>Together with the business process review, Operations have developed the integration requirements of VO and Siyaya and ICT is in the process of appointing the new service provider that will implement the integration of the two systems.</a:t>
                      </a:r>
                    </a:p>
                    <a:p>
                      <a:pPr algn="just">
                        <a:lnSpc>
                          <a:spcPct val="115000"/>
                        </a:lnSpc>
                        <a:spcAft>
                          <a:spcPts val="0"/>
                        </a:spcAft>
                      </a:pPr>
                      <a:r>
                        <a:rPr lang="en-ZA" sz="1000" dirty="0" smtClean="0">
                          <a:effectLst/>
                        </a:rPr>
                        <a:t> </a:t>
                      </a:r>
                    </a:p>
                    <a:p>
                      <a:pPr algn="just">
                        <a:lnSpc>
                          <a:spcPct val="115000"/>
                        </a:lnSpc>
                        <a:spcAft>
                          <a:spcPts val="0"/>
                        </a:spcAft>
                      </a:pPr>
                      <a:r>
                        <a:rPr lang="en-ZA" sz="1000" dirty="0" smtClean="0">
                          <a:effectLst/>
                        </a:rPr>
                        <a:t>Gauteng shared their best practice at a special OPS Forum where workflow model they used to monitor the performance of the labour centres and the all Provinces where requested to develop their own workflow documents and the implementation will be monitored through the OPS Forums during the 2018/19 financial year.</a:t>
                      </a:r>
                    </a:p>
                    <a:p>
                      <a:pPr algn="just">
                        <a:lnSpc>
                          <a:spcPct val="115000"/>
                        </a:lnSpc>
                        <a:spcAft>
                          <a:spcPts val="0"/>
                        </a:spcAft>
                      </a:pPr>
                      <a:r>
                        <a:rPr lang="en-ZA" sz="1000" dirty="0" smtClean="0">
                          <a:effectLst/>
                        </a:rPr>
                        <a:t> </a:t>
                      </a:r>
                    </a:p>
                    <a:p>
                      <a:pPr algn="just">
                        <a:lnSpc>
                          <a:spcPct val="115000"/>
                        </a:lnSpc>
                        <a:spcAft>
                          <a:spcPts val="0"/>
                        </a:spcAft>
                      </a:pPr>
                      <a:r>
                        <a:rPr lang="en-ZA" sz="1000" dirty="0" smtClean="0">
                          <a:effectLst/>
                        </a:rPr>
                        <a:t>Provincial Support Unit will also visit labour centres to monitor the performance.</a:t>
                      </a:r>
                    </a:p>
                    <a:p>
                      <a:pPr algn="just">
                        <a:lnSpc>
                          <a:spcPct val="115000"/>
                        </a:lnSpc>
                        <a:spcAft>
                          <a:spcPts val="0"/>
                        </a:spcAft>
                      </a:pPr>
                      <a:r>
                        <a:rPr lang="en-ZA" sz="1000" dirty="0" smtClean="0">
                          <a:effectLst/>
                        </a:rPr>
                        <a:t> </a:t>
                      </a:r>
                    </a:p>
                    <a:p>
                      <a:pPr algn="just"/>
                      <a:r>
                        <a:rPr lang="en-ZA" sz="1000" dirty="0" smtClean="0">
                          <a:effectLst/>
                        </a:rPr>
                        <a:t>Operations has given the ICT Unit requirements  for the Business </a:t>
                      </a:r>
                      <a:endParaRPr lang="en-ZA" sz="1000" b="0" i="0" u="none" strike="noStrike" baseline="0" dirty="0" smtClean="0">
                        <a:latin typeface="Arial"/>
                      </a:endParaRPr>
                    </a:p>
                  </a:txBody>
                  <a:tcPr marL="68580" marR="68580" marT="0" marB="0"/>
                </a:tc>
                <a:extLst>
                  <a:ext uri="{0D108BD9-81ED-4DB2-BD59-A6C34878D82A}">
                    <a16:rowId xmlns:a16="http://schemas.microsoft.com/office/drawing/2014/main" xmlns="" val="10002"/>
                  </a:ext>
                </a:extLst>
              </a:tr>
            </a:tbl>
          </a:graphicData>
        </a:graphic>
      </p:graphicFrame>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41</a:t>
            </a:r>
            <a:endParaRPr lang="en-ZA" sz="1200" dirty="0">
              <a:solidFill>
                <a:prstClr val="black"/>
              </a:solidFill>
            </a:endParaRPr>
          </a:p>
        </p:txBody>
      </p:sp>
    </p:spTree>
    <p:extLst>
      <p:ext uri="{BB962C8B-B14F-4D97-AF65-F5344CB8AC3E}">
        <p14:creationId xmlns:p14="http://schemas.microsoft.com/office/powerpoint/2010/main" xmlns="" val="7272734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372200" y="6237312"/>
            <a:ext cx="2133600" cy="365125"/>
          </a:xfrm>
        </p:spPr>
        <p:txBody>
          <a:bodyPr/>
          <a:lstStyle/>
          <a:p>
            <a:pPr>
              <a:defRPr/>
            </a:pPr>
            <a:fld id="{416AF1B2-E7A4-446A-84DC-90AA83BA6A19}" type="slidenum">
              <a:rPr lang="en-US" smtClean="0"/>
              <a:pPr>
                <a:defRPr/>
              </a:pPr>
              <a:t>42</a:t>
            </a:fld>
            <a:endParaRPr lang="en-US" dirty="0"/>
          </a:p>
        </p:txBody>
      </p:sp>
      <p:sp>
        <p:nvSpPr>
          <p:cNvPr id="5" name="Rectangle 3"/>
          <p:cNvSpPr>
            <a:spLocks noGrp="1" noChangeArrowheads="1"/>
          </p:cNvSpPr>
          <p:nvPr>
            <p:ph type="title"/>
          </p:nvPr>
        </p:nvSpPr>
        <p:spPr bwMode="auto">
          <a:xfrm>
            <a:off x="460648" y="606426"/>
            <a:ext cx="82296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r>
              <a:rPr lang="en-US" sz="2000" b="1" dirty="0">
                <a:solidFill>
                  <a:srgbClr val="000000"/>
                </a:solidFill>
              </a:rPr>
              <a:t>	 VARIANCES AND ACTION PLAN</a:t>
            </a:r>
          </a:p>
        </p:txBody>
      </p:sp>
      <p:graphicFrame>
        <p:nvGraphicFramePr>
          <p:cNvPr id="3" name="Table 2"/>
          <p:cNvGraphicFramePr>
            <a:graphicFrameLocks noGrp="1"/>
          </p:cNvGraphicFramePr>
          <p:nvPr>
            <p:extLst>
              <p:ext uri="{D42A27DB-BD31-4B8C-83A1-F6EECF244321}">
                <p14:modId xmlns:p14="http://schemas.microsoft.com/office/powerpoint/2010/main" xmlns="" val="839358919"/>
              </p:ext>
            </p:extLst>
          </p:nvPr>
        </p:nvGraphicFramePr>
        <p:xfrm>
          <a:off x="179511" y="1412779"/>
          <a:ext cx="8674806" cy="5184572"/>
        </p:xfrm>
        <a:graphic>
          <a:graphicData uri="http://schemas.openxmlformats.org/drawingml/2006/table">
            <a:tbl>
              <a:tblPr firstRow="1" bandRow="1">
                <a:tableStyleId>{5DA37D80-6434-44D0-A028-1B22A696006F}</a:tableStyleId>
              </a:tblPr>
              <a:tblGrid>
                <a:gridCol w="365542">
                  <a:extLst>
                    <a:ext uri="{9D8B030D-6E8A-4147-A177-3AD203B41FA5}">
                      <a16:colId xmlns:a16="http://schemas.microsoft.com/office/drawing/2014/main" xmlns="" val="20000"/>
                    </a:ext>
                  </a:extLst>
                </a:gridCol>
                <a:gridCol w="1831167">
                  <a:extLst>
                    <a:ext uri="{9D8B030D-6E8A-4147-A177-3AD203B41FA5}">
                      <a16:colId xmlns:a16="http://schemas.microsoft.com/office/drawing/2014/main" xmlns="" val="20001"/>
                    </a:ext>
                  </a:extLst>
                </a:gridCol>
                <a:gridCol w="3148617">
                  <a:extLst>
                    <a:ext uri="{9D8B030D-6E8A-4147-A177-3AD203B41FA5}">
                      <a16:colId xmlns:a16="http://schemas.microsoft.com/office/drawing/2014/main" xmlns="" val="20002"/>
                    </a:ext>
                  </a:extLst>
                </a:gridCol>
                <a:gridCol w="3329480">
                  <a:extLst>
                    <a:ext uri="{9D8B030D-6E8A-4147-A177-3AD203B41FA5}">
                      <a16:colId xmlns:a16="http://schemas.microsoft.com/office/drawing/2014/main" xmlns="" val="20003"/>
                    </a:ext>
                  </a:extLst>
                </a:gridCol>
              </a:tblGrid>
              <a:tr h="325315">
                <a:tc gridSpan="4">
                  <a:txBody>
                    <a:bodyPr/>
                    <a:lstStyle/>
                    <a:p>
                      <a:r>
                        <a:rPr lang="en-US" sz="1000" kern="1200" dirty="0" smtClean="0">
                          <a:effectLst/>
                        </a:rPr>
                        <a:t>VARIANCES AND ACTION PLAN</a:t>
                      </a:r>
                      <a:endParaRPr lang="en-ZA" sz="1000" dirty="0">
                        <a:latin typeface="Arial" pitchFamily="34" charset="0"/>
                        <a:cs typeface="Arial" pitchFamily="34" charset="0"/>
                      </a:endParaRP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548970">
                <a:tc>
                  <a:txBody>
                    <a:bodyPr/>
                    <a:lstStyle/>
                    <a:p>
                      <a:pPr>
                        <a:spcAft>
                          <a:spcPts val="0"/>
                        </a:spcAft>
                      </a:pPr>
                      <a:r>
                        <a:rPr lang="en-US" sz="900" dirty="0">
                          <a:effectLst/>
                        </a:rPr>
                        <a:t> </a:t>
                      </a:r>
                      <a:endParaRPr lang="en-ZA" sz="900" dirty="0">
                        <a:effectLst/>
                      </a:endParaRPr>
                    </a:p>
                    <a:p>
                      <a:pPr>
                        <a:spcAft>
                          <a:spcPts val="0"/>
                        </a:spcAft>
                      </a:pPr>
                      <a:r>
                        <a:rPr lang="en-US" sz="900" dirty="0">
                          <a:effectLst/>
                        </a:rPr>
                        <a:t>NO</a:t>
                      </a:r>
                      <a:endParaRPr lang="en-ZA" sz="900" dirty="0">
                        <a:effectLst/>
                        <a:latin typeface="Arial" pitchFamily="34" charset="0"/>
                        <a:ea typeface="Times New Roman"/>
                        <a:cs typeface="Arial" pitchFamily="34" charset="0"/>
                      </a:endParaRPr>
                    </a:p>
                  </a:txBody>
                  <a:tcPr marL="68580" marR="68580" marT="0" marB="0"/>
                </a:tc>
                <a:tc>
                  <a:txBody>
                    <a:bodyPr/>
                    <a:lstStyle/>
                    <a:p>
                      <a:pPr>
                        <a:spcAft>
                          <a:spcPts val="0"/>
                        </a:spcAft>
                      </a:pPr>
                      <a:r>
                        <a:rPr lang="en-US" sz="900" dirty="0">
                          <a:effectLst/>
                        </a:rPr>
                        <a:t> </a:t>
                      </a:r>
                      <a:endParaRPr lang="en-ZA" sz="900" dirty="0">
                        <a:effectLst/>
                      </a:endParaRPr>
                    </a:p>
                    <a:p>
                      <a:pPr>
                        <a:spcAft>
                          <a:spcPts val="0"/>
                        </a:spcAft>
                      </a:pPr>
                      <a:r>
                        <a:rPr lang="en-US" sz="900" dirty="0">
                          <a:effectLst/>
                        </a:rPr>
                        <a:t>PROGRAMME PERFORMANCE INDICATOR </a:t>
                      </a:r>
                      <a:endParaRPr lang="en-ZA" sz="900" dirty="0">
                        <a:effectLst/>
                        <a:latin typeface="Arial" pitchFamily="34" charset="0"/>
                        <a:ea typeface="Times New Roman"/>
                        <a:cs typeface="Arial" pitchFamily="34" charset="0"/>
                      </a:endParaRPr>
                    </a:p>
                  </a:txBody>
                  <a:tcPr marL="68580" marR="68580" marT="0" marB="0"/>
                </a:tc>
                <a:tc>
                  <a:txBody>
                    <a:bodyPr/>
                    <a:lstStyle/>
                    <a:p>
                      <a:pPr>
                        <a:spcAft>
                          <a:spcPts val="0"/>
                        </a:spcAft>
                      </a:pPr>
                      <a:r>
                        <a:rPr lang="en-US" sz="900" dirty="0">
                          <a:effectLst/>
                        </a:rPr>
                        <a:t> </a:t>
                      </a:r>
                      <a:endParaRPr lang="en-ZA" sz="900" dirty="0">
                        <a:effectLst/>
                      </a:endParaRPr>
                    </a:p>
                    <a:p>
                      <a:pPr>
                        <a:spcAft>
                          <a:spcPts val="0"/>
                        </a:spcAft>
                      </a:pPr>
                      <a:r>
                        <a:rPr lang="en-US" sz="900" dirty="0">
                          <a:effectLst/>
                        </a:rPr>
                        <a:t>MAJOR VARIANCE AND REASONS THEREOF</a:t>
                      </a:r>
                      <a:endParaRPr lang="en-ZA" sz="900" dirty="0">
                        <a:effectLst/>
                        <a:latin typeface="Arial" pitchFamily="34" charset="0"/>
                        <a:ea typeface="Times New Roman"/>
                        <a:cs typeface="Arial" pitchFamily="34" charset="0"/>
                      </a:endParaRPr>
                    </a:p>
                  </a:txBody>
                  <a:tcPr marL="68580" marR="68580" marT="0" marB="0"/>
                </a:tc>
                <a:tc>
                  <a:txBody>
                    <a:bodyPr/>
                    <a:lstStyle/>
                    <a:p>
                      <a:pPr>
                        <a:spcAft>
                          <a:spcPts val="0"/>
                        </a:spcAft>
                      </a:pPr>
                      <a:r>
                        <a:rPr lang="en-US" sz="900">
                          <a:effectLst/>
                        </a:rPr>
                        <a:t> </a:t>
                      </a:r>
                      <a:endParaRPr lang="en-ZA" sz="900">
                        <a:effectLst/>
                      </a:endParaRPr>
                    </a:p>
                    <a:p>
                      <a:pPr>
                        <a:spcAft>
                          <a:spcPts val="0"/>
                        </a:spcAft>
                      </a:pPr>
                      <a:r>
                        <a:rPr lang="en-US" sz="900">
                          <a:effectLst/>
                        </a:rPr>
                        <a:t>ACTION TO BE TAKEN TO RESOLVE THE PROBLEM</a:t>
                      </a:r>
                      <a:endParaRPr lang="en-ZA" sz="900">
                        <a:effectLst/>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xmlns="" val="10001"/>
                  </a:ext>
                </a:extLst>
              </a:tr>
              <a:tr h="4310287">
                <a:tc>
                  <a:txBody>
                    <a:bodyPr/>
                    <a:lstStyle/>
                    <a:p>
                      <a:pPr>
                        <a:lnSpc>
                          <a:spcPct val="115000"/>
                        </a:lnSpc>
                        <a:spcAft>
                          <a:spcPts val="0"/>
                        </a:spcAft>
                      </a:pPr>
                      <a:r>
                        <a:rPr lang="en-ZA" sz="1100" dirty="0" smtClean="0">
                          <a:effectLst/>
                        </a:rPr>
                        <a:t>2.</a:t>
                      </a:r>
                      <a:endParaRPr lang="en-ZA"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900" dirty="0">
                          <a:effectLst/>
                        </a:rPr>
                        <a:t>Percentage of valid claims (In-service benefits; Maternity, illness and adoption benefits) with complete information approved or rejected.</a:t>
                      </a:r>
                      <a:endParaRPr lang="en-ZA" sz="900" dirty="0">
                        <a:effectLst/>
                      </a:endParaRPr>
                    </a:p>
                    <a:p>
                      <a:pPr algn="just">
                        <a:lnSpc>
                          <a:spcPct val="115000"/>
                        </a:lnSpc>
                        <a:spcAft>
                          <a:spcPts val="0"/>
                        </a:spcAft>
                      </a:pPr>
                      <a:r>
                        <a:rPr lang="en-US" sz="900" dirty="0">
                          <a:effectLst/>
                        </a:rPr>
                        <a:t> </a:t>
                      </a:r>
                      <a:endParaRPr lang="en-ZA" sz="900" dirty="0">
                        <a:effectLst/>
                        <a:latin typeface="Calibri"/>
                        <a:ea typeface="Calibri"/>
                        <a:cs typeface="Times New Roman"/>
                      </a:endParaRPr>
                    </a:p>
                  </a:txBody>
                  <a:tcPr marL="68580" marR="68580" marT="0" marB="0"/>
                </a:tc>
                <a:tc>
                  <a:txBody>
                    <a:bodyPr/>
                    <a:lstStyle/>
                    <a:p>
                      <a:pPr marL="0" algn="just" defTabSz="457200" rtl="0" eaLnBrk="1" latinLnBrk="0" hangingPunct="1">
                        <a:lnSpc>
                          <a:spcPct val="115000"/>
                        </a:lnSpc>
                        <a:spcAft>
                          <a:spcPts val="0"/>
                        </a:spcAft>
                      </a:pPr>
                      <a:r>
                        <a:rPr lang="en-ZA" sz="900" kern="1200" dirty="0" smtClean="0">
                          <a:effectLst/>
                        </a:rPr>
                        <a:t>Unintegrated operational systems which lead to duplication of processes do not support efficient operation.</a:t>
                      </a:r>
                    </a:p>
                    <a:p>
                      <a:pPr marL="0" algn="just" defTabSz="457200" rtl="0" eaLnBrk="1" latinLnBrk="0" hangingPunct="1">
                        <a:lnSpc>
                          <a:spcPct val="115000"/>
                        </a:lnSpc>
                        <a:spcAft>
                          <a:spcPts val="0"/>
                        </a:spcAft>
                      </a:pPr>
                      <a:endParaRPr lang="en-ZA" sz="900" kern="1200" dirty="0" smtClean="0">
                        <a:effectLst/>
                      </a:endParaRPr>
                    </a:p>
                    <a:p>
                      <a:pPr algn="just">
                        <a:lnSpc>
                          <a:spcPct val="115000"/>
                        </a:lnSpc>
                        <a:spcAft>
                          <a:spcPts val="0"/>
                        </a:spcAft>
                      </a:pPr>
                      <a:r>
                        <a:rPr lang="en-ZA" sz="900" kern="1200" dirty="0" smtClean="0">
                          <a:effectLst/>
                        </a:rPr>
                        <a:t>Inadequate monitoring of labour centres by the provincial office which results in labour centres sending applications for assessment at the processing offices after the turnaround times have expired.</a:t>
                      </a:r>
                    </a:p>
                    <a:p>
                      <a:pPr>
                        <a:lnSpc>
                          <a:spcPct val="115000"/>
                        </a:lnSpc>
                        <a:spcAft>
                          <a:spcPts val="0"/>
                        </a:spcAft>
                      </a:pPr>
                      <a:r>
                        <a:rPr lang="en-ZA" sz="900" dirty="0" smtClean="0">
                          <a:effectLst/>
                        </a:rPr>
                        <a:t> </a:t>
                      </a:r>
                    </a:p>
                    <a:p>
                      <a:pPr>
                        <a:lnSpc>
                          <a:spcPct val="115000"/>
                        </a:lnSpc>
                        <a:spcAft>
                          <a:spcPts val="0"/>
                        </a:spcAft>
                      </a:pPr>
                      <a:r>
                        <a:rPr lang="en-ZA" sz="900" dirty="0" smtClean="0">
                          <a:effectLst/>
                        </a:rPr>
                        <a:t> </a:t>
                      </a:r>
                    </a:p>
                    <a:p>
                      <a:pPr>
                        <a:lnSpc>
                          <a:spcPct val="115000"/>
                        </a:lnSpc>
                        <a:spcAft>
                          <a:spcPts val="0"/>
                        </a:spcAft>
                      </a:pPr>
                      <a:r>
                        <a:rPr lang="en-ZA" sz="900" dirty="0" smtClean="0">
                          <a:effectLst/>
                        </a:rPr>
                        <a:t> </a:t>
                      </a:r>
                    </a:p>
                    <a:p>
                      <a:pPr>
                        <a:lnSpc>
                          <a:spcPct val="115000"/>
                        </a:lnSpc>
                        <a:spcAft>
                          <a:spcPts val="0"/>
                        </a:spcAft>
                      </a:pPr>
                      <a:endParaRPr lang="en-ZA" sz="900" dirty="0" smtClean="0">
                        <a:effectLst/>
                      </a:endParaRPr>
                    </a:p>
                    <a:p>
                      <a:pPr>
                        <a:lnSpc>
                          <a:spcPct val="115000"/>
                        </a:lnSpc>
                        <a:spcAft>
                          <a:spcPts val="0"/>
                        </a:spcAft>
                      </a:pPr>
                      <a:endParaRPr lang="en-ZA" sz="900" dirty="0" smtClean="0">
                        <a:effectLst/>
                      </a:endParaRPr>
                    </a:p>
                    <a:p>
                      <a:pPr>
                        <a:lnSpc>
                          <a:spcPct val="115000"/>
                        </a:lnSpc>
                        <a:spcAft>
                          <a:spcPts val="0"/>
                        </a:spcAft>
                      </a:pPr>
                      <a:endParaRPr lang="en-ZA" sz="900" dirty="0" smtClean="0">
                        <a:effectLst/>
                      </a:endParaRPr>
                    </a:p>
                    <a:p>
                      <a:pPr>
                        <a:lnSpc>
                          <a:spcPct val="115000"/>
                        </a:lnSpc>
                        <a:spcAft>
                          <a:spcPts val="0"/>
                        </a:spcAft>
                      </a:pPr>
                      <a:endParaRPr lang="en-ZA" sz="900" dirty="0" smtClean="0">
                        <a:effectLst/>
                      </a:endParaRPr>
                    </a:p>
                    <a:p>
                      <a:pPr>
                        <a:lnSpc>
                          <a:spcPct val="115000"/>
                        </a:lnSpc>
                        <a:spcAft>
                          <a:spcPts val="0"/>
                        </a:spcAft>
                      </a:pPr>
                      <a:endParaRPr lang="en-ZA" sz="900" dirty="0" smtClean="0">
                        <a:effectLst/>
                      </a:endParaRPr>
                    </a:p>
                    <a:p>
                      <a:pPr>
                        <a:lnSpc>
                          <a:spcPct val="115000"/>
                        </a:lnSpc>
                        <a:spcAft>
                          <a:spcPts val="0"/>
                        </a:spcAft>
                      </a:pPr>
                      <a:endParaRPr lang="en-ZA" sz="900" dirty="0" smtClean="0">
                        <a:effectLst/>
                      </a:endParaRPr>
                    </a:p>
                    <a:p>
                      <a:pPr>
                        <a:lnSpc>
                          <a:spcPct val="115000"/>
                        </a:lnSpc>
                        <a:spcAft>
                          <a:spcPts val="0"/>
                        </a:spcAft>
                      </a:pPr>
                      <a:endParaRPr lang="en-ZA" sz="900" dirty="0" smtClean="0">
                        <a:effectLst/>
                      </a:endParaRPr>
                    </a:p>
                    <a:p>
                      <a:pPr>
                        <a:lnSpc>
                          <a:spcPct val="115000"/>
                        </a:lnSpc>
                        <a:spcAft>
                          <a:spcPts val="0"/>
                        </a:spcAft>
                      </a:pPr>
                      <a:endParaRPr lang="en-ZA" sz="900" dirty="0" smtClean="0">
                        <a:effectLst/>
                      </a:endParaRPr>
                    </a:p>
                    <a:p>
                      <a:pPr>
                        <a:lnSpc>
                          <a:spcPct val="115000"/>
                        </a:lnSpc>
                        <a:spcAft>
                          <a:spcPts val="0"/>
                        </a:spcAft>
                      </a:pPr>
                      <a:endParaRPr lang="en-ZA" sz="900" dirty="0" smtClean="0">
                        <a:effectLst/>
                      </a:endParaRPr>
                    </a:p>
                    <a:p>
                      <a:pPr marL="0" algn="just" defTabSz="457200" rtl="0" eaLnBrk="1" latinLnBrk="0" hangingPunct="1">
                        <a:lnSpc>
                          <a:spcPct val="115000"/>
                        </a:lnSpc>
                        <a:spcAft>
                          <a:spcPts val="0"/>
                        </a:spcAft>
                      </a:pPr>
                      <a:r>
                        <a:rPr lang="en-ZA" sz="900" kern="1200" dirty="0" smtClean="0">
                          <a:effectLst/>
                        </a:rPr>
                        <a:t>The system allocates all claims to the inbox of the assessor and all benefit types which have different turnaround times resulting in lack of prioritisation and affects turnaround time. </a:t>
                      </a:r>
                      <a:endParaRPr lang="en-ZA" sz="900" dirty="0" smtClean="0">
                        <a:effectLst/>
                        <a:latin typeface="Times New Roman"/>
                        <a:ea typeface="Times New Roman"/>
                      </a:endParaRPr>
                    </a:p>
                  </a:txBody>
                  <a:tcPr marL="68580" marR="68580" marT="0" marB="0"/>
                </a:tc>
                <a:tc>
                  <a:txBody>
                    <a:bodyPr/>
                    <a:lstStyle/>
                    <a:p>
                      <a:pPr marL="0" algn="just" defTabSz="457200" rtl="0" eaLnBrk="1" latinLnBrk="0" hangingPunct="1">
                        <a:lnSpc>
                          <a:spcPct val="115000"/>
                        </a:lnSpc>
                        <a:spcAft>
                          <a:spcPts val="0"/>
                        </a:spcAft>
                      </a:pPr>
                      <a:r>
                        <a:rPr lang="en-ZA" sz="900" kern="1200" dirty="0" smtClean="0">
                          <a:effectLst/>
                        </a:rPr>
                        <a:t>Reviewed targets from 5 days to 10 days (In-Service).</a:t>
                      </a:r>
                    </a:p>
                    <a:p>
                      <a:pPr marL="0" algn="just" defTabSz="457200" rtl="0" eaLnBrk="1" latinLnBrk="0" hangingPunct="1">
                        <a:lnSpc>
                          <a:spcPct val="115000"/>
                        </a:lnSpc>
                        <a:spcAft>
                          <a:spcPts val="0"/>
                        </a:spcAft>
                      </a:pPr>
                      <a:r>
                        <a:rPr lang="en-ZA" sz="900" kern="1200" dirty="0" smtClean="0">
                          <a:effectLst/>
                        </a:rPr>
                        <a:t> </a:t>
                      </a:r>
                    </a:p>
                    <a:p>
                      <a:pPr marL="0" algn="just" defTabSz="457200" rtl="0" eaLnBrk="1" latinLnBrk="0" hangingPunct="1">
                        <a:lnSpc>
                          <a:spcPct val="115000"/>
                        </a:lnSpc>
                        <a:spcAft>
                          <a:spcPts val="0"/>
                        </a:spcAft>
                      </a:pPr>
                      <a:r>
                        <a:rPr lang="en-ZA" sz="900" kern="1200" dirty="0" smtClean="0">
                          <a:effectLst/>
                        </a:rPr>
                        <a:t>Operations is currently reviewing the claims business process to and the new process is expected to be piloted in the new financial year (2018/19).</a:t>
                      </a:r>
                    </a:p>
                    <a:p>
                      <a:pPr marL="0" algn="just" defTabSz="457200" rtl="0" eaLnBrk="1" latinLnBrk="0" hangingPunct="1">
                        <a:lnSpc>
                          <a:spcPct val="115000"/>
                        </a:lnSpc>
                        <a:spcAft>
                          <a:spcPts val="0"/>
                        </a:spcAft>
                      </a:pPr>
                      <a:r>
                        <a:rPr lang="en-ZA" sz="900" kern="1200" dirty="0" smtClean="0">
                          <a:effectLst/>
                        </a:rPr>
                        <a:t> </a:t>
                      </a:r>
                    </a:p>
                    <a:p>
                      <a:pPr marL="0" algn="just" defTabSz="457200" rtl="0" eaLnBrk="1" latinLnBrk="0" hangingPunct="1">
                        <a:lnSpc>
                          <a:spcPct val="115000"/>
                        </a:lnSpc>
                        <a:spcAft>
                          <a:spcPts val="0"/>
                        </a:spcAft>
                      </a:pPr>
                      <a:r>
                        <a:rPr lang="en-ZA" sz="900" kern="1200" dirty="0" smtClean="0">
                          <a:effectLst/>
                        </a:rPr>
                        <a:t>Together with the business process review, Operations have developed the integration requirements of VO and Siyaya and ICT is in the process of appointing the new service provider that will implement the integration of the two systems.</a:t>
                      </a:r>
                    </a:p>
                    <a:p>
                      <a:pPr marL="0" algn="just" defTabSz="457200" rtl="0" eaLnBrk="1" latinLnBrk="0" hangingPunct="1">
                        <a:lnSpc>
                          <a:spcPct val="115000"/>
                        </a:lnSpc>
                        <a:spcAft>
                          <a:spcPts val="0"/>
                        </a:spcAft>
                      </a:pPr>
                      <a:r>
                        <a:rPr lang="en-ZA" sz="900" kern="1200" dirty="0" smtClean="0">
                          <a:effectLst/>
                        </a:rPr>
                        <a:t> </a:t>
                      </a:r>
                    </a:p>
                    <a:p>
                      <a:pPr marL="0" algn="just" defTabSz="457200" rtl="0" eaLnBrk="1" latinLnBrk="0" hangingPunct="1">
                        <a:lnSpc>
                          <a:spcPct val="115000"/>
                        </a:lnSpc>
                        <a:spcAft>
                          <a:spcPts val="0"/>
                        </a:spcAft>
                      </a:pPr>
                      <a:r>
                        <a:rPr lang="en-ZA" sz="900" kern="1200" dirty="0" smtClean="0">
                          <a:effectLst/>
                        </a:rPr>
                        <a:t>Gauteng shared their best practice at a special OPS Forum where workflow model they used to monitor the performance of the labour centres and the all Provinces where requested to develop their own workflow documents and the implementation will be monitored through the OPS.</a:t>
                      </a:r>
                    </a:p>
                    <a:p>
                      <a:pPr marL="0" algn="just" defTabSz="457200" rtl="0" eaLnBrk="1" latinLnBrk="0" hangingPunct="1">
                        <a:lnSpc>
                          <a:spcPct val="115000"/>
                        </a:lnSpc>
                        <a:spcAft>
                          <a:spcPts val="0"/>
                        </a:spcAft>
                      </a:pPr>
                      <a:endParaRPr lang="en-ZA" sz="900" kern="1200" dirty="0" smtClean="0">
                        <a:effectLst/>
                      </a:endParaRPr>
                    </a:p>
                    <a:p>
                      <a:pPr algn="just">
                        <a:lnSpc>
                          <a:spcPct val="115000"/>
                        </a:lnSpc>
                        <a:spcAft>
                          <a:spcPts val="0"/>
                        </a:spcAft>
                      </a:pPr>
                      <a:r>
                        <a:rPr lang="en-ZA" sz="900" kern="1200" dirty="0" smtClean="0">
                          <a:effectLst/>
                        </a:rPr>
                        <a:t>Forums during the 2018/19 financial year. Provincial Support  Unit will also visit labour centres to monitor the performance.</a:t>
                      </a:r>
                    </a:p>
                    <a:p>
                      <a:pPr algn="just">
                        <a:lnSpc>
                          <a:spcPct val="115000"/>
                        </a:lnSpc>
                        <a:spcAft>
                          <a:spcPts val="0"/>
                        </a:spcAft>
                      </a:pPr>
                      <a:r>
                        <a:rPr lang="en-ZA" sz="900" kern="1200" dirty="0" smtClean="0">
                          <a:effectLst/>
                        </a:rPr>
                        <a:t> Operations has given the ICT Unit requirements  for the Business Intelligence tool / dashboard for development in the new financial year (2018/19) to enable monitoring of performance on a daily basis.</a:t>
                      </a:r>
                    </a:p>
                    <a:p>
                      <a:pPr algn="just">
                        <a:lnSpc>
                          <a:spcPct val="115000"/>
                        </a:lnSpc>
                        <a:spcAft>
                          <a:spcPts val="0"/>
                        </a:spcAft>
                      </a:pPr>
                      <a:endParaRPr lang="en-ZA" sz="900" kern="1200" dirty="0" smtClean="0">
                        <a:effectLst/>
                      </a:endParaRPr>
                    </a:p>
                    <a:p>
                      <a:pPr algn="just">
                        <a:lnSpc>
                          <a:spcPct val="115000"/>
                        </a:lnSpc>
                        <a:spcAft>
                          <a:spcPts val="0"/>
                        </a:spcAft>
                      </a:pPr>
                      <a:r>
                        <a:rPr lang="en-ZA" sz="900" kern="1200" dirty="0" smtClean="0">
                          <a:effectLst/>
                        </a:rPr>
                        <a:t>System enhancement to allocate claims according to the different claims benefit types.</a:t>
                      </a:r>
                    </a:p>
                    <a:p>
                      <a:pPr algn="just">
                        <a:lnSpc>
                          <a:spcPct val="115000"/>
                        </a:lnSpc>
                        <a:spcAft>
                          <a:spcPts val="0"/>
                        </a:spcAft>
                      </a:pPr>
                      <a:r>
                        <a:rPr lang="en-ZA" sz="900" kern="1200" dirty="0" smtClean="0">
                          <a:effectLst/>
                        </a:rPr>
                        <a:t> </a:t>
                      </a:r>
                      <a:endParaRPr lang="en-ZA" sz="900" kern="1200" dirty="0" smtClean="0">
                        <a:solidFill>
                          <a:srgbClr val="000000"/>
                        </a:solidFill>
                        <a:effectLst/>
                        <a:latin typeface="Arial"/>
                        <a:ea typeface="Times New Roman"/>
                        <a:cs typeface="Times New Roman"/>
                      </a:endParaRPr>
                    </a:p>
                  </a:txBody>
                  <a:tcPr marL="68580" marR="68580" marT="0" marB="0"/>
                </a:tc>
                <a:extLst>
                  <a:ext uri="{0D108BD9-81ED-4DB2-BD59-A6C34878D82A}">
                    <a16:rowId xmlns:a16="http://schemas.microsoft.com/office/drawing/2014/main" xmlns="" val="10002"/>
                  </a:ext>
                </a:extLst>
              </a:tr>
            </a:tbl>
          </a:graphicData>
        </a:graphic>
      </p:graphicFrame>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42</a:t>
            </a:r>
            <a:endParaRPr lang="en-ZA" sz="1200" dirty="0">
              <a:solidFill>
                <a:prstClr val="black"/>
              </a:solidFill>
            </a:endParaRPr>
          </a:p>
        </p:txBody>
      </p:sp>
    </p:spTree>
    <p:extLst>
      <p:ext uri="{BB962C8B-B14F-4D97-AF65-F5344CB8AC3E}">
        <p14:creationId xmlns:p14="http://schemas.microsoft.com/office/powerpoint/2010/main" xmlns="" val="42112535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372200" y="6237312"/>
            <a:ext cx="2133600" cy="365125"/>
          </a:xfrm>
        </p:spPr>
        <p:txBody>
          <a:bodyPr/>
          <a:lstStyle/>
          <a:p>
            <a:pPr>
              <a:defRPr/>
            </a:pPr>
            <a:fld id="{416AF1B2-E7A4-446A-84DC-90AA83BA6A19}" type="slidenum">
              <a:rPr lang="en-US" smtClean="0"/>
              <a:pPr>
                <a:defRPr/>
              </a:pPr>
              <a:t>43</a:t>
            </a:fld>
            <a:endParaRPr lang="en-US" dirty="0"/>
          </a:p>
        </p:txBody>
      </p:sp>
      <p:sp>
        <p:nvSpPr>
          <p:cNvPr id="5" name="Rectangle 3"/>
          <p:cNvSpPr>
            <a:spLocks noGrp="1" noChangeArrowheads="1"/>
          </p:cNvSpPr>
          <p:nvPr>
            <p:ph type="title"/>
          </p:nvPr>
        </p:nvSpPr>
        <p:spPr bwMode="auto">
          <a:xfrm>
            <a:off x="476250" y="596901"/>
            <a:ext cx="82296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r>
              <a:rPr lang="en-US" sz="2000" b="1" dirty="0">
                <a:solidFill>
                  <a:srgbClr val="000000"/>
                </a:solidFill>
              </a:rPr>
              <a:t>	 VARIANCES AND ACTION PLAN</a:t>
            </a:r>
          </a:p>
        </p:txBody>
      </p:sp>
      <p:graphicFrame>
        <p:nvGraphicFramePr>
          <p:cNvPr id="3" name="Table 2"/>
          <p:cNvGraphicFramePr>
            <a:graphicFrameLocks noGrp="1"/>
          </p:cNvGraphicFramePr>
          <p:nvPr>
            <p:extLst>
              <p:ext uri="{D42A27DB-BD31-4B8C-83A1-F6EECF244321}">
                <p14:modId xmlns:p14="http://schemas.microsoft.com/office/powerpoint/2010/main" xmlns="" val="4020408940"/>
              </p:ext>
            </p:extLst>
          </p:nvPr>
        </p:nvGraphicFramePr>
        <p:xfrm>
          <a:off x="323529" y="1412779"/>
          <a:ext cx="8530788" cy="5292109"/>
        </p:xfrm>
        <a:graphic>
          <a:graphicData uri="http://schemas.openxmlformats.org/drawingml/2006/table">
            <a:tbl>
              <a:tblPr firstRow="1" bandRow="1">
                <a:tableStyleId>{BC89EF96-8CEA-46FF-86C4-4CE0E7609802}</a:tableStyleId>
              </a:tblPr>
              <a:tblGrid>
                <a:gridCol w="359473">
                  <a:extLst>
                    <a:ext uri="{9D8B030D-6E8A-4147-A177-3AD203B41FA5}">
                      <a16:colId xmlns:a16="http://schemas.microsoft.com/office/drawing/2014/main" xmlns="" val="20000"/>
                    </a:ext>
                  </a:extLst>
                </a:gridCol>
                <a:gridCol w="1800766">
                  <a:extLst>
                    <a:ext uri="{9D8B030D-6E8A-4147-A177-3AD203B41FA5}">
                      <a16:colId xmlns:a16="http://schemas.microsoft.com/office/drawing/2014/main" xmlns="" val="20001"/>
                    </a:ext>
                  </a:extLst>
                </a:gridCol>
                <a:gridCol w="3096344">
                  <a:extLst>
                    <a:ext uri="{9D8B030D-6E8A-4147-A177-3AD203B41FA5}">
                      <a16:colId xmlns:a16="http://schemas.microsoft.com/office/drawing/2014/main" xmlns="" val="20002"/>
                    </a:ext>
                  </a:extLst>
                </a:gridCol>
                <a:gridCol w="3274205">
                  <a:extLst>
                    <a:ext uri="{9D8B030D-6E8A-4147-A177-3AD203B41FA5}">
                      <a16:colId xmlns:a16="http://schemas.microsoft.com/office/drawing/2014/main" xmlns="" val="20003"/>
                    </a:ext>
                  </a:extLst>
                </a:gridCol>
              </a:tblGrid>
              <a:tr h="338831">
                <a:tc gridSpan="4">
                  <a:txBody>
                    <a:bodyPr/>
                    <a:lstStyle/>
                    <a:p>
                      <a:r>
                        <a:rPr lang="en-US" sz="1000" kern="1200" dirty="0" smtClean="0">
                          <a:effectLst/>
                        </a:rPr>
                        <a:t>VARIANCES AND ACTION PLAN</a:t>
                      </a:r>
                      <a:endParaRPr lang="en-ZA" sz="1000" dirty="0">
                        <a:latin typeface="Arial" pitchFamily="34" charset="0"/>
                        <a:cs typeface="Arial" pitchFamily="34" charset="0"/>
                      </a:endParaRP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571778">
                <a:tc>
                  <a:txBody>
                    <a:bodyPr/>
                    <a:lstStyle/>
                    <a:p>
                      <a:pPr>
                        <a:spcAft>
                          <a:spcPts val="0"/>
                        </a:spcAft>
                      </a:pPr>
                      <a:r>
                        <a:rPr lang="en-US" sz="900" dirty="0">
                          <a:effectLst/>
                        </a:rPr>
                        <a:t> </a:t>
                      </a:r>
                      <a:endParaRPr lang="en-ZA" sz="900" dirty="0">
                        <a:effectLst/>
                      </a:endParaRPr>
                    </a:p>
                    <a:p>
                      <a:pPr>
                        <a:spcAft>
                          <a:spcPts val="0"/>
                        </a:spcAft>
                      </a:pPr>
                      <a:r>
                        <a:rPr lang="en-US" sz="900" dirty="0">
                          <a:effectLst/>
                        </a:rPr>
                        <a:t>NO</a:t>
                      </a:r>
                      <a:endParaRPr lang="en-ZA" sz="900" dirty="0">
                        <a:effectLst/>
                        <a:latin typeface="Arial" pitchFamily="34" charset="0"/>
                        <a:ea typeface="Times New Roman"/>
                        <a:cs typeface="Arial" pitchFamily="34" charset="0"/>
                      </a:endParaRPr>
                    </a:p>
                  </a:txBody>
                  <a:tcPr marL="68580" marR="68580" marT="0" marB="0"/>
                </a:tc>
                <a:tc>
                  <a:txBody>
                    <a:bodyPr/>
                    <a:lstStyle/>
                    <a:p>
                      <a:pPr>
                        <a:spcAft>
                          <a:spcPts val="0"/>
                        </a:spcAft>
                      </a:pPr>
                      <a:r>
                        <a:rPr lang="en-US" sz="900" dirty="0">
                          <a:effectLst/>
                        </a:rPr>
                        <a:t> </a:t>
                      </a:r>
                      <a:endParaRPr lang="en-ZA" sz="900" dirty="0">
                        <a:effectLst/>
                      </a:endParaRPr>
                    </a:p>
                    <a:p>
                      <a:pPr>
                        <a:spcAft>
                          <a:spcPts val="0"/>
                        </a:spcAft>
                      </a:pPr>
                      <a:r>
                        <a:rPr lang="en-US" sz="900" dirty="0">
                          <a:effectLst/>
                        </a:rPr>
                        <a:t>PROGRAMME PERFORMANCE INDICATOR </a:t>
                      </a:r>
                      <a:endParaRPr lang="en-ZA" sz="900" dirty="0">
                        <a:effectLst/>
                        <a:latin typeface="Arial" pitchFamily="34" charset="0"/>
                        <a:ea typeface="Times New Roman"/>
                        <a:cs typeface="Arial" pitchFamily="34" charset="0"/>
                      </a:endParaRPr>
                    </a:p>
                  </a:txBody>
                  <a:tcPr marL="68580" marR="68580" marT="0" marB="0"/>
                </a:tc>
                <a:tc>
                  <a:txBody>
                    <a:bodyPr/>
                    <a:lstStyle/>
                    <a:p>
                      <a:pPr>
                        <a:spcAft>
                          <a:spcPts val="0"/>
                        </a:spcAft>
                      </a:pPr>
                      <a:r>
                        <a:rPr lang="en-US" sz="900" dirty="0">
                          <a:effectLst/>
                        </a:rPr>
                        <a:t> </a:t>
                      </a:r>
                      <a:endParaRPr lang="en-ZA" sz="900" dirty="0">
                        <a:effectLst/>
                      </a:endParaRPr>
                    </a:p>
                    <a:p>
                      <a:pPr>
                        <a:spcAft>
                          <a:spcPts val="0"/>
                        </a:spcAft>
                      </a:pPr>
                      <a:r>
                        <a:rPr lang="en-US" sz="900" dirty="0">
                          <a:effectLst/>
                        </a:rPr>
                        <a:t>MAJOR VARIANCE AND REASONS THEREOF</a:t>
                      </a:r>
                      <a:endParaRPr lang="en-ZA" sz="900" dirty="0">
                        <a:effectLst/>
                        <a:latin typeface="Arial" pitchFamily="34" charset="0"/>
                        <a:ea typeface="Times New Roman"/>
                        <a:cs typeface="Arial" pitchFamily="34" charset="0"/>
                      </a:endParaRPr>
                    </a:p>
                  </a:txBody>
                  <a:tcPr marL="68580" marR="68580" marT="0" marB="0"/>
                </a:tc>
                <a:tc>
                  <a:txBody>
                    <a:bodyPr/>
                    <a:lstStyle/>
                    <a:p>
                      <a:pPr>
                        <a:spcAft>
                          <a:spcPts val="0"/>
                        </a:spcAft>
                      </a:pPr>
                      <a:r>
                        <a:rPr lang="en-US" sz="900">
                          <a:effectLst/>
                        </a:rPr>
                        <a:t> </a:t>
                      </a:r>
                      <a:endParaRPr lang="en-ZA" sz="900">
                        <a:effectLst/>
                      </a:endParaRPr>
                    </a:p>
                    <a:p>
                      <a:pPr>
                        <a:spcAft>
                          <a:spcPts val="0"/>
                        </a:spcAft>
                      </a:pPr>
                      <a:r>
                        <a:rPr lang="en-US" sz="900">
                          <a:effectLst/>
                        </a:rPr>
                        <a:t>ACTION TO BE TAKEN TO RESOLVE THE PROBLEM</a:t>
                      </a:r>
                      <a:endParaRPr lang="en-ZA" sz="900">
                        <a:effectLst/>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xmlns="" val="10001"/>
                  </a:ext>
                </a:extLst>
              </a:tr>
              <a:tr h="4273964">
                <a:tc>
                  <a:txBody>
                    <a:bodyPr/>
                    <a:lstStyle/>
                    <a:p>
                      <a:pPr>
                        <a:lnSpc>
                          <a:spcPct val="115000"/>
                        </a:lnSpc>
                        <a:spcAft>
                          <a:spcPts val="0"/>
                        </a:spcAft>
                      </a:pPr>
                      <a:r>
                        <a:rPr lang="en-ZA" sz="900" kern="1200" dirty="0" smtClean="0">
                          <a:effectLst/>
                        </a:rPr>
                        <a:t>3.</a:t>
                      </a:r>
                      <a:endParaRPr lang="en-ZA" sz="900" kern="1200" dirty="0">
                        <a:solidFill>
                          <a:srgbClr val="000000"/>
                        </a:solidFill>
                        <a:effectLst/>
                        <a:latin typeface="Arial"/>
                        <a:ea typeface="Times New Roman"/>
                        <a:cs typeface="Times New Roman"/>
                      </a:endParaRPr>
                    </a:p>
                  </a:txBody>
                  <a:tcPr marL="68580" marR="68580" marT="0" marB="0"/>
                </a:tc>
                <a:tc>
                  <a:txBody>
                    <a:bodyPr/>
                    <a:lstStyle/>
                    <a:p>
                      <a:pPr algn="just">
                        <a:lnSpc>
                          <a:spcPct val="115000"/>
                        </a:lnSpc>
                        <a:spcAft>
                          <a:spcPts val="0"/>
                        </a:spcAft>
                      </a:pPr>
                      <a:r>
                        <a:rPr lang="en-US" sz="1000" dirty="0">
                          <a:effectLst/>
                        </a:rPr>
                        <a:t>Percentage of valid claims (Deceased benefit) with complete information approved or rejected.</a:t>
                      </a:r>
                      <a:endParaRPr lang="en-ZA" sz="10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ZA" sz="1000" dirty="0" smtClean="0">
                          <a:effectLst/>
                        </a:rPr>
                        <a:t>Inadequate monitoring of labour centres by the provincial office which results in labour centres sending applications for assessment at the processing offices after the turnaround times have expired.</a:t>
                      </a:r>
                    </a:p>
                    <a:p>
                      <a:pPr algn="just">
                        <a:lnSpc>
                          <a:spcPct val="115000"/>
                        </a:lnSpc>
                        <a:spcAft>
                          <a:spcPts val="0"/>
                        </a:spcAft>
                      </a:pPr>
                      <a:endParaRPr lang="en-ZA" sz="1000" dirty="0" smtClean="0">
                        <a:effectLst/>
                      </a:endParaRPr>
                    </a:p>
                    <a:p>
                      <a:pPr>
                        <a:lnSpc>
                          <a:spcPct val="115000"/>
                        </a:lnSpc>
                        <a:spcAft>
                          <a:spcPts val="0"/>
                        </a:spcAft>
                      </a:pPr>
                      <a:r>
                        <a:rPr lang="en-ZA" sz="1000" dirty="0" smtClean="0">
                          <a:effectLst/>
                        </a:rPr>
                        <a:t> </a:t>
                      </a:r>
                    </a:p>
                    <a:p>
                      <a:pPr>
                        <a:lnSpc>
                          <a:spcPct val="115000"/>
                        </a:lnSpc>
                        <a:spcAft>
                          <a:spcPts val="0"/>
                        </a:spcAft>
                      </a:pPr>
                      <a:endParaRPr lang="en-ZA" sz="1000" dirty="0" smtClean="0">
                        <a:effectLst/>
                      </a:endParaRPr>
                    </a:p>
                    <a:p>
                      <a:pPr>
                        <a:lnSpc>
                          <a:spcPct val="115000"/>
                        </a:lnSpc>
                        <a:spcAft>
                          <a:spcPts val="0"/>
                        </a:spcAft>
                      </a:pPr>
                      <a:endParaRPr lang="en-ZA" sz="1000" dirty="0" smtClean="0">
                        <a:effectLst/>
                      </a:endParaRPr>
                    </a:p>
                    <a:p>
                      <a:pPr>
                        <a:lnSpc>
                          <a:spcPct val="115000"/>
                        </a:lnSpc>
                        <a:spcAft>
                          <a:spcPts val="0"/>
                        </a:spcAft>
                      </a:pPr>
                      <a:endParaRPr lang="en-ZA" sz="1000" dirty="0" smtClean="0">
                        <a:effectLst/>
                      </a:endParaRPr>
                    </a:p>
                    <a:p>
                      <a:pPr>
                        <a:lnSpc>
                          <a:spcPct val="115000"/>
                        </a:lnSpc>
                        <a:spcAft>
                          <a:spcPts val="0"/>
                        </a:spcAft>
                      </a:pPr>
                      <a:endParaRPr lang="en-ZA" sz="1000" dirty="0" smtClean="0">
                        <a:effectLst/>
                      </a:endParaRPr>
                    </a:p>
                    <a:p>
                      <a:pPr>
                        <a:lnSpc>
                          <a:spcPct val="115000"/>
                        </a:lnSpc>
                        <a:spcAft>
                          <a:spcPts val="0"/>
                        </a:spcAft>
                      </a:pPr>
                      <a:endParaRPr lang="en-ZA" sz="1000" dirty="0" smtClean="0">
                        <a:effectLst/>
                      </a:endParaRPr>
                    </a:p>
                    <a:p>
                      <a:pPr>
                        <a:lnSpc>
                          <a:spcPct val="115000"/>
                        </a:lnSpc>
                        <a:spcAft>
                          <a:spcPts val="0"/>
                        </a:spcAft>
                      </a:pPr>
                      <a:endParaRPr lang="en-ZA" sz="1000" dirty="0" smtClean="0">
                        <a:effectLst/>
                      </a:endParaRPr>
                    </a:p>
                    <a:p>
                      <a:pPr>
                        <a:lnSpc>
                          <a:spcPct val="115000"/>
                        </a:lnSpc>
                        <a:spcAft>
                          <a:spcPts val="0"/>
                        </a:spcAft>
                      </a:pPr>
                      <a:endParaRPr lang="en-ZA" sz="1000" dirty="0" smtClean="0">
                        <a:effectLst/>
                      </a:endParaRPr>
                    </a:p>
                    <a:p>
                      <a:pPr>
                        <a:lnSpc>
                          <a:spcPct val="115000"/>
                        </a:lnSpc>
                        <a:spcAft>
                          <a:spcPts val="0"/>
                        </a:spcAft>
                      </a:pPr>
                      <a:endParaRPr lang="en-ZA" sz="1000" dirty="0" smtClean="0">
                        <a:effectLst/>
                      </a:endParaRPr>
                    </a:p>
                    <a:p>
                      <a:pPr marL="0" algn="just" defTabSz="457200" rtl="0" eaLnBrk="1" latinLnBrk="0" hangingPunct="1">
                        <a:lnSpc>
                          <a:spcPct val="115000"/>
                        </a:lnSpc>
                        <a:spcAft>
                          <a:spcPts val="0"/>
                        </a:spcAft>
                      </a:pPr>
                      <a:endParaRPr lang="en-ZA" sz="1000" kern="1200" dirty="0" smtClean="0">
                        <a:effectLst/>
                      </a:endParaRPr>
                    </a:p>
                    <a:p>
                      <a:pPr marL="0" algn="just" defTabSz="457200" rtl="0" eaLnBrk="1" latinLnBrk="0" hangingPunct="1">
                        <a:lnSpc>
                          <a:spcPct val="115000"/>
                        </a:lnSpc>
                        <a:spcAft>
                          <a:spcPts val="0"/>
                        </a:spcAft>
                      </a:pPr>
                      <a:endParaRPr lang="en-ZA" sz="1000" kern="1200" dirty="0" smtClean="0">
                        <a:effectLst/>
                      </a:endParaRPr>
                    </a:p>
                    <a:p>
                      <a:pPr marL="0" algn="just" defTabSz="457200" rtl="0" eaLnBrk="1" latinLnBrk="0" hangingPunct="1">
                        <a:lnSpc>
                          <a:spcPct val="115000"/>
                        </a:lnSpc>
                        <a:spcAft>
                          <a:spcPts val="0"/>
                        </a:spcAft>
                      </a:pPr>
                      <a:r>
                        <a:rPr lang="en-ZA" sz="1000" kern="1200" dirty="0" smtClean="0">
                          <a:effectLst/>
                        </a:rPr>
                        <a:t>The system allocates all claims to the inbox of the assessor and all benefit types which have different turnaround times resulting in lack of prioritisation and affects turnaround time. </a:t>
                      </a:r>
                    </a:p>
                    <a:p>
                      <a:pPr algn="just">
                        <a:lnSpc>
                          <a:spcPct val="115000"/>
                        </a:lnSpc>
                        <a:spcAft>
                          <a:spcPts val="0"/>
                        </a:spcAft>
                      </a:pPr>
                      <a:endParaRPr lang="en-ZA" sz="1000" dirty="0">
                        <a:effectLst/>
                        <a:latin typeface="Times New Roman"/>
                        <a:ea typeface="Times New Roman"/>
                      </a:endParaRPr>
                    </a:p>
                  </a:txBody>
                  <a:tcPr marL="68580" marR="68580" marT="0" marB="0"/>
                </a:tc>
                <a:tc>
                  <a:txBody>
                    <a:bodyPr/>
                    <a:lstStyle/>
                    <a:p>
                      <a:pPr marL="0" algn="just" defTabSz="457200" rtl="0" eaLnBrk="1" latinLnBrk="0" hangingPunct="1">
                        <a:lnSpc>
                          <a:spcPct val="115000"/>
                        </a:lnSpc>
                        <a:spcAft>
                          <a:spcPts val="0"/>
                        </a:spcAft>
                      </a:pPr>
                      <a:r>
                        <a:rPr lang="en-ZA" sz="1000" kern="1200" dirty="0" smtClean="0">
                          <a:effectLst/>
                        </a:rPr>
                        <a:t>Reviewed targets from 10 days to 20 days (2018/19).</a:t>
                      </a:r>
                    </a:p>
                    <a:p>
                      <a:pPr marL="0" algn="just" defTabSz="457200" rtl="0" eaLnBrk="1" latinLnBrk="0" hangingPunct="1">
                        <a:lnSpc>
                          <a:spcPct val="115000"/>
                        </a:lnSpc>
                        <a:spcAft>
                          <a:spcPts val="0"/>
                        </a:spcAft>
                      </a:pPr>
                      <a:r>
                        <a:rPr lang="en-ZA" sz="1000" kern="1200" dirty="0" smtClean="0">
                          <a:effectLst/>
                        </a:rPr>
                        <a:t> </a:t>
                      </a:r>
                    </a:p>
                    <a:p>
                      <a:pPr marL="0" algn="just" defTabSz="457200" rtl="0" eaLnBrk="1" latinLnBrk="0" hangingPunct="1">
                        <a:lnSpc>
                          <a:spcPct val="115000"/>
                        </a:lnSpc>
                        <a:spcAft>
                          <a:spcPts val="0"/>
                        </a:spcAft>
                      </a:pPr>
                      <a:r>
                        <a:rPr lang="en-ZA" sz="1000" kern="1200" dirty="0" smtClean="0">
                          <a:effectLst/>
                        </a:rPr>
                        <a:t>Operations is currently reviewing the claims business process to and the new process is expected to be piloted in the new financial year (2018/19).</a:t>
                      </a:r>
                    </a:p>
                    <a:p>
                      <a:pPr marL="0" algn="just" defTabSz="457200" rtl="0" eaLnBrk="1" latinLnBrk="0" hangingPunct="1">
                        <a:lnSpc>
                          <a:spcPct val="115000"/>
                        </a:lnSpc>
                        <a:spcAft>
                          <a:spcPts val="0"/>
                        </a:spcAft>
                      </a:pPr>
                      <a:r>
                        <a:rPr lang="en-ZA" sz="1000" kern="1200" dirty="0" smtClean="0">
                          <a:effectLst/>
                        </a:rPr>
                        <a:t> </a:t>
                      </a:r>
                    </a:p>
                    <a:p>
                      <a:pPr marL="0" algn="just" defTabSz="457200" rtl="0" eaLnBrk="1" latinLnBrk="0" hangingPunct="1">
                        <a:lnSpc>
                          <a:spcPct val="115000"/>
                        </a:lnSpc>
                        <a:spcAft>
                          <a:spcPts val="0"/>
                        </a:spcAft>
                      </a:pPr>
                      <a:r>
                        <a:rPr lang="en-ZA" sz="1000" kern="1200" dirty="0" smtClean="0">
                          <a:effectLst/>
                        </a:rPr>
                        <a:t>Gauteng shared their best practice at a special OPS Forum where workflow model they used to monitor the performance of the labour centres and the all Provinces where requested to develop their own workflow documents and the implementation will be monitored through the OPS Forums during the 2018/19 financial year.</a:t>
                      </a:r>
                    </a:p>
                    <a:p>
                      <a:pPr marL="0" algn="just" defTabSz="457200" rtl="0" eaLnBrk="1" latinLnBrk="0" hangingPunct="1">
                        <a:lnSpc>
                          <a:spcPct val="115000"/>
                        </a:lnSpc>
                        <a:spcAft>
                          <a:spcPts val="0"/>
                        </a:spcAft>
                      </a:pPr>
                      <a:r>
                        <a:rPr lang="en-ZA" sz="1000" kern="1200" dirty="0" smtClean="0">
                          <a:effectLst/>
                        </a:rPr>
                        <a:t> </a:t>
                      </a:r>
                    </a:p>
                    <a:p>
                      <a:pPr marL="0" algn="just" defTabSz="457200" rtl="0" eaLnBrk="1" latinLnBrk="0" hangingPunct="1">
                        <a:lnSpc>
                          <a:spcPct val="115000"/>
                        </a:lnSpc>
                        <a:spcAft>
                          <a:spcPts val="0"/>
                        </a:spcAft>
                      </a:pPr>
                      <a:r>
                        <a:rPr lang="en-ZA" sz="1000" kern="1200" dirty="0" smtClean="0">
                          <a:effectLst/>
                        </a:rPr>
                        <a:t>Provincial Support Unit will also visit labour centres to monitor the performance.</a:t>
                      </a:r>
                    </a:p>
                    <a:p>
                      <a:pPr marL="0" algn="just" defTabSz="457200" rtl="0" eaLnBrk="1" latinLnBrk="0" hangingPunct="1">
                        <a:lnSpc>
                          <a:spcPct val="115000"/>
                        </a:lnSpc>
                        <a:spcAft>
                          <a:spcPts val="0"/>
                        </a:spcAft>
                      </a:pPr>
                      <a:r>
                        <a:rPr lang="en-ZA" sz="1000" kern="1200" dirty="0" smtClean="0">
                          <a:effectLst/>
                        </a:rPr>
                        <a:t> </a:t>
                      </a:r>
                    </a:p>
                    <a:p>
                      <a:pPr marL="0" algn="just" defTabSz="457200" rtl="0" eaLnBrk="1" latinLnBrk="0" hangingPunct="1">
                        <a:lnSpc>
                          <a:spcPct val="115000"/>
                        </a:lnSpc>
                        <a:spcAft>
                          <a:spcPts val="0"/>
                        </a:spcAft>
                      </a:pPr>
                      <a:r>
                        <a:rPr lang="en-ZA" sz="1000" kern="1200" dirty="0" smtClean="0">
                          <a:effectLst/>
                        </a:rPr>
                        <a:t>Operations has given the ICT Unit requirements for the Business Intelligence tool / dashboard for development in the new financial year (2018/19) to enable monitoring of performance on a daily basis.</a:t>
                      </a:r>
                    </a:p>
                    <a:p>
                      <a:pPr marL="0" algn="just" defTabSz="457200" rtl="0" eaLnBrk="1" latinLnBrk="0" hangingPunct="1">
                        <a:lnSpc>
                          <a:spcPct val="115000"/>
                        </a:lnSpc>
                        <a:spcAft>
                          <a:spcPts val="0"/>
                        </a:spcAft>
                      </a:pPr>
                      <a:r>
                        <a:rPr lang="en-ZA" sz="1000" kern="1200" dirty="0" smtClean="0">
                          <a:effectLst/>
                        </a:rPr>
                        <a:t> </a:t>
                      </a:r>
                    </a:p>
                    <a:p>
                      <a:pPr marL="0" algn="just" defTabSz="457200" rtl="0" eaLnBrk="1" latinLnBrk="0" hangingPunct="1">
                        <a:lnSpc>
                          <a:spcPct val="115000"/>
                        </a:lnSpc>
                        <a:spcAft>
                          <a:spcPts val="0"/>
                        </a:spcAft>
                      </a:pPr>
                      <a:r>
                        <a:rPr lang="en-ZA" sz="1000" kern="1200" dirty="0" smtClean="0">
                          <a:effectLst/>
                        </a:rPr>
                        <a:t>System enhancement to allocate claims according to the different claims benefit types.</a:t>
                      </a:r>
                    </a:p>
                    <a:p>
                      <a:pPr marL="0" algn="just" defTabSz="457200" rtl="0" eaLnBrk="1" latinLnBrk="0" hangingPunct="1">
                        <a:lnSpc>
                          <a:spcPct val="115000"/>
                        </a:lnSpc>
                        <a:spcAft>
                          <a:spcPts val="0"/>
                        </a:spcAft>
                      </a:pPr>
                      <a:r>
                        <a:rPr lang="en-ZA" sz="1000" kern="1200" dirty="0" smtClean="0">
                          <a:effectLst/>
                        </a:rPr>
                        <a:t> </a:t>
                      </a:r>
                    </a:p>
                    <a:p>
                      <a:pPr marL="0" algn="just" defTabSz="457200" rtl="0" eaLnBrk="1" latinLnBrk="0" hangingPunct="1">
                        <a:lnSpc>
                          <a:spcPct val="115000"/>
                        </a:lnSpc>
                        <a:spcAft>
                          <a:spcPts val="0"/>
                        </a:spcAft>
                      </a:pPr>
                      <a:endParaRPr lang="en-ZA" sz="1000" kern="1200" dirty="0">
                        <a:solidFill>
                          <a:schemeClr val="dk1"/>
                        </a:solidFill>
                        <a:effectLst/>
                        <a:latin typeface="Arial"/>
                        <a:ea typeface="Times New Roman"/>
                        <a:cs typeface="+mn-cs"/>
                      </a:endParaRPr>
                    </a:p>
                  </a:txBody>
                  <a:tcPr marL="68580" marR="68580" marT="0" marB="0"/>
                </a:tc>
                <a:extLst>
                  <a:ext uri="{0D108BD9-81ED-4DB2-BD59-A6C34878D82A}">
                    <a16:rowId xmlns:a16="http://schemas.microsoft.com/office/drawing/2014/main" xmlns="" val="10002"/>
                  </a:ext>
                </a:extLst>
              </a:tr>
            </a:tbl>
          </a:graphicData>
        </a:graphic>
      </p:graphicFrame>
      <p:sp>
        <p:nvSpPr>
          <p:cNvPr id="6" name="TextBox 7"/>
          <p:cNvSpPr txBox="1"/>
          <p:nvPr/>
        </p:nvSpPr>
        <p:spPr>
          <a:xfrm>
            <a:off x="8538666" y="2663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43</a:t>
            </a:r>
            <a:endParaRPr lang="en-ZA" sz="1200" dirty="0">
              <a:solidFill>
                <a:prstClr val="black"/>
              </a:solidFill>
            </a:endParaRPr>
          </a:p>
        </p:txBody>
      </p:sp>
    </p:spTree>
    <p:extLst>
      <p:ext uri="{BB962C8B-B14F-4D97-AF65-F5344CB8AC3E}">
        <p14:creationId xmlns:p14="http://schemas.microsoft.com/office/powerpoint/2010/main" xmlns="" val="19132089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372200" y="6237312"/>
            <a:ext cx="2133600" cy="365125"/>
          </a:xfrm>
        </p:spPr>
        <p:txBody>
          <a:bodyPr/>
          <a:lstStyle/>
          <a:p>
            <a:pPr>
              <a:defRPr/>
            </a:pPr>
            <a:fld id="{416AF1B2-E7A4-446A-84DC-90AA83BA6A19}" type="slidenum">
              <a:rPr lang="en-US" smtClean="0"/>
              <a:pPr>
                <a:defRPr/>
              </a:pPr>
              <a:t>44</a:t>
            </a:fld>
            <a:endParaRPr lang="en-US" dirty="0"/>
          </a:p>
        </p:txBody>
      </p:sp>
      <p:sp>
        <p:nvSpPr>
          <p:cNvPr id="5" name="Rectangle 3"/>
          <p:cNvSpPr>
            <a:spLocks noGrp="1" noChangeArrowheads="1"/>
          </p:cNvSpPr>
          <p:nvPr>
            <p:ph type="title"/>
          </p:nvPr>
        </p:nvSpPr>
        <p:spPr bwMode="auto">
          <a:xfrm>
            <a:off x="395536" y="606426"/>
            <a:ext cx="82296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r>
              <a:rPr lang="en-US" sz="2000" b="1" dirty="0">
                <a:solidFill>
                  <a:srgbClr val="000000"/>
                </a:solidFill>
              </a:rPr>
              <a:t>	 VARIANCES AND ACTION PLAN</a:t>
            </a:r>
          </a:p>
        </p:txBody>
      </p:sp>
      <p:graphicFrame>
        <p:nvGraphicFramePr>
          <p:cNvPr id="3" name="Table 2"/>
          <p:cNvGraphicFramePr>
            <a:graphicFrameLocks noGrp="1"/>
          </p:cNvGraphicFramePr>
          <p:nvPr>
            <p:extLst>
              <p:ext uri="{D42A27DB-BD31-4B8C-83A1-F6EECF244321}">
                <p14:modId xmlns:p14="http://schemas.microsoft.com/office/powerpoint/2010/main" xmlns="" val="3854088533"/>
              </p:ext>
            </p:extLst>
          </p:nvPr>
        </p:nvGraphicFramePr>
        <p:xfrm>
          <a:off x="251521" y="1412779"/>
          <a:ext cx="8670230" cy="3980054"/>
        </p:xfrm>
        <a:graphic>
          <a:graphicData uri="http://schemas.openxmlformats.org/drawingml/2006/table">
            <a:tbl>
              <a:tblPr firstRow="1" bandRow="1">
                <a:tableStyleId>{5DA37D80-6434-44D0-A028-1B22A696006F}</a:tableStyleId>
              </a:tblPr>
              <a:tblGrid>
                <a:gridCol w="365349">
                  <a:extLst>
                    <a:ext uri="{9D8B030D-6E8A-4147-A177-3AD203B41FA5}">
                      <a16:colId xmlns:a16="http://schemas.microsoft.com/office/drawing/2014/main" xmlns="" val="20000"/>
                    </a:ext>
                  </a:extLst>
                </a:gridCol>
                <a:gridCol w="1830201">
                  <a:extLst>
                    <a:ext uri="{9D8B030D-6E8A-4147-A177-3AD203B41FA5}">
                      <a16:colId xmlns:a16="http://schemas.microsoft.com/office/drawing/2014/main" xmlns="" val="20001"/>
                    </a:ext>
                  </a:extLst>
                </a:gridCol>
                <a:gridCol w="3146956">
                  <a:extLst>
                    <a:ext uri="{9D8B030D-6E8A-4147-A177-3AD203B41FA5}">
                      <a16:colId xmlns:a16="http://schemas.microsoft.com/office/drawing/2014/main" xmlns="" val="20002"/>
                    </a:ext>
                  </a:extLst>
                </a:gridCol>
                <a:gridCol w="3327724">
                  <a:extLst>
                    <a:ext uri="{9D8B030D-6E8A-4147-A177-3AD203B41FA5}">
                      <a16:colId xmlns:a16="http://schemas.microsoft.com/office/drawing/2014/main" xmlns="" val="20003"/>
                    </a:ext>
                  </a:extLst>
                </a:gridCol>
              </a:tblGrid>
              <a:tr h="414123">
                <a:tc gridSpan="4">
                  <a:txBody>
                    <a:bodyPr/>
                    <a:lstStyle/>
                    <a:p>
                      <a:r>
                        <a:rPr lang="en-US" sz="1000" kern="1200" dirty="0" smtClean="0">
                          <a:effectLst/>
                        </a:rPr>
                        <a:t>VARIANCES AND ACTION PLAN</a:t>
                      </a:r>
                      <a:endParaRPr lang="en-ZA" sz="1000" dirty="0">
                        <a:latin typeface="Arial" pitchFamily="34" charset="0"/>
                        <a:cs typeface="Arial" pitchFamily="34" charset="0"/>
                      </a:endParaRP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698834">
                <a:tc>
                  <a:txBody>
                    <a:bodyPr/>
                    <a:lstStyle/>
                    <a:p>
                      <a:pPr>
                        <a:spcAft>
                          <a:spcPts val="0"/>
                        </a:spcAft>
                      </a:pPr>
                      <a:r>
                        <a:rPr lang="en-US" sz="900">
                          <a:effectLst/>
                        </a:rPr>
                        <a:t> </a:t>
                      </a:r>
                      <a:endParaRPr lang="en-ZA" sz="900">
                        <a:effectLst/>
                      </a:endParaRPr>
                    </a:p>
                    <a:p>
                      <a:pPr>
                        <a:spcAft>
                          <a:spcPts val="0"/>
                        </a:spcAft>
                      </a:pPr>
                      <a:r>
                        <a:rPr lang="en-US" sz="900">
                          <a:effectLst/>
                        </a:rPr>
                        <a:t>NO</a:t>
                      </a:r>
                      <a:endParaRPr lang="en-ZA" sz="900">
                        <a:effectLst/>
                        <a:latin typeface="Arial" pitchFamily="34" charset="0"/>
                        <a:ea typeface="Times New Roman"/>
                        <a:cs typeface="Arial" pitchFamily="34" charset="0"/>
                      </a:endParaRPr>
                    </a:p>
                  </a:txBody>
                  <a:tcPr marL="68580" marR="68580" marT="0" marB="0"/>
                </a:tc>
                <a:tc>
                  <a:txBody>
                    <a:bodyPr/>
                    <a:lstStyle/>
                    <a:p>
                      <a:pPr>
                        <a:spcAft>
                          <a:spcPts val="0"/>
                        </a:spcAft>
                      </a:pPr>
                      <a:r>
                        <a:rPr lang="en-US" sz="900" dirty="0">
                          <a:effectLst/>
                        </a:rPr>
                        <a:t> </a:t>
                      </a:r>
                      <a:endParaRPr lang="en-ZA" sz="900" dirty="0">
                        <a:effectLst/>
                      </a:endParaRPr>
                    </a:p>
                    <a:p>
                      <a:pPr>
                        <a:spcAft>
                          <a:spcPts val="0"/>
                        </a:spcAft>
                      </a:pPr>
                      <a:r>
                        <a:rPr lang="en-US" sz="900" dirty="0">
                          <a:effectLst/>
                        </a:rPr>
                        <a:t>PROGRAMME PERFORMANCE INDICATOR </a:t>
                      </a:r>
                      <a:endParaRPr lang="en-ZA" sz="900" dirty="0">
                        <a:effectLst/>
                        <a:latin typeface="Arial" pitchFamily="34" charset="0"/>
                        <a:ea typeface="Times New Roman"/>
                        <a:cs typeface="Arial" pitchFamily="34" charset="0"/>
                      </a:endParaRPr>
                    </a:p>
                  </a:txBody>
                  <a:tcPr marL="68580" marR="68580" marT="0" marB="0"/>
                </a:tc>
                <a:tc>
                  <a:txBody>
                    <a:bodyPr/>
                    <a:lstStyle/>
                    <a:p>
                      <a:pPr>
                        <a:spcAft>
                          <a:spcPts val="0"/>
                        </a:spcAft>
                      </a:pPr>
                      <a:r>
                        <a:rPr lang="en-US" sz="900" dirty="0">
                          <a:effectLst/>
                        </a:rPr>
                        <a:t> </a:t>
                      </a:r>
                      <a:endParaRPr lang="en-ZA" sz="900" dirty="0">
                        <a:effectLst/>
                      </a:endParaRPr>
                    </a:p>
                    <a:p>
                      <a:pPr>
                        <a:spcAft>
                          <a:spcPts val="0"/>
                        </a:spcAft>
                      </a:pPr>
                      <a:r>
                        <a:rPr lang="en-US" sz="900" dirty="0">
                          <a:effectLst/>
                        </a:rPr>
                        <a:t>MAJOR VARIANCE AND REASONS THEREOF</a:t>
                      </a:r>
                      <a:endParaRPr lang="en-ZA" sz="900" dirty="0">
                        <a:effectLst/>
                        <a:latin typeface="Arial" pitchFamily="34" charset="0"/>
                        <a:ea typeface="Times New Roman"/>
                        <a:cs typeface="Arial" pitchFamily="34" charset="0"/>
                      </a:endParaRPr>
                    </a:p>
                  </a:txBody>
                  <a:tcPr marL="68580" marR="68580" marT="0" marB="0"/>
                </a:tc>
                <a:tc>
                  <a:txBody>
                    <a:bodyPr/>
                    <a:lstStyle/>
                    <a:p>
                      <a:pPr>
                        <a:spcAft>
                          <a:spcPts val="0"/>
                        </a:spcAft>
                      </a:pPr>
                      <a:r>
                        <a:rPr lang="en-US" sz="900">
                          <a:effectLst/>
                        </a:rPr>
                        <a:t> </a:t>
                      </a:r>
                      <a:endParaRPr lang="en-ZA" sz="900">
                        <a:effectLst/>
                      </a:endParaRPr>
                    </a:p>
                    <a:p>
                      <a:pPr>
                        <a:spcAft>
                          <a:spcPts val="0"/>
                        </a:spcAft>
                      </a:pPr>
                      <a:r>
                        <a:rPr lang="en-US" sz="900">
                          <a:effectLst/>
                        </a:rPr>
                        <a:t>ACTION TO BE TAKEN TO RESOLVE THE PROBLEM</a:t>
                      </a:r>
                      <a:endParaRPr lang="en-ZA" sz="900">
                        <a:effectLst/>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xmlns="" val="10001"/>
                  </a:ext>
                </a:extLst>
              </a:tr>
              <a:tr h="1335312">
                <a:tc>
                  <a:txBody>
                    <a:bodyPr/>
                    <a:lstStyle/>
                    <a:p>
                      <a:pPr>
                        <a:lnSpc>
                          <a:spcPct val="115000"/>
                        </a:lnSpc>
                        <a:spcAft>
                          <a:spcPts val="0"/>
                        </a:spcAft>
                      </a:pPr>
                      <a:r>
                        <a:rPr lang="en-US" sz="900" kern="1200" dirty="0" smtClean="0">
                          <a:effectLst/>
                        </a:rPr>
                        <a:t>4.</a:t>
                      </a:r>
                      <a:endParaRPr lang="en-ZA" sz="900" kern="1200" dirty="0">
                        <a:solidFill>
                          <a:schemeClr val="dk1"/>
                        </a:solidFill>
                        <a:effectLst/>
                        <a:latin typeface="Arial"/>
                        <a:ea typeface="Times New Roman"/>
                        <a:cs typeface="+mn-cs"/>
                      </a:endParaRPr>
                    </a:p>
                  </a:txBody>
                  <a:tcPr marL="68580" marR="68580" marT="0" marB="0"/>
                </a:tc>
                <a:tc>
                  <a:txBody>
                    <a:bodyPr/>
                    <a:lstStyle/>
                    <a:p>
                      <a:pPr marL="0" algn="just" defTabSz="457200" rtl="0" eaLnBrk="1" latinLnBrk="0" hangingPunct="1">
                        <a:lnSpc>
                          <a:spcPct val="115000"/>
                        </a:lnSpc>
                        <a:spcAft>
                          <a:spcPts val="0"/>
                        </a:spcAft>
                      </a:pPr>
                      <a:r>
                        <a:rPr lang="en-US" sz="1000" kern="1200" dirty="0">
                          <a:effectLst/>
                        </a:rPr>
                        <a:t>Percentage increase in Revenue per year</a:t>
                      </a:r>
                      <a:endParaRPr lang="en-ZA" sz="1000" kern="1200" dirty="0">
                        <a:effectLst/>
                      </a:endParaRPr>
                    </a:p>
                    <a:p>
                      <a:pPr marL="0" algn="just" defTabSz="457200" rtl="0" eaLnBrk="1" latinLnBrk="0" hangingPunct="1">
                        <a:lnSpc>
                          <a:spcPct val="115000"/>
                        </a:lnSpc>
                        <a:spcAft>
                          <a:spcPts val="0"/>
                        </a:spcAft>
                      </a:pPr>
                      <a:endParaRPr lang="en-ZA" sz="1000" kern="1200" dirty="0">
                        <a:solidFill>
                          <a:schemeClr val="dk1"/>
                        </a:solidFill>
                        <a:effectLst/>
                        <a:latin typeface="Arial"/>
                        <a:ea typeface="Times New Roman"/>
                        <a:cs typeface="+mn-cs"/>
                      </a:endParaRPr>
                    </a:p>
                  </a:txBody>
                  <a:tcPr marL="68580" marR="68580" marT="0" marB="0"/>
                </a:tc>
                <a:tc>
                  <a:txBody>
                    <a:bodyPr/>
                    <a:lstStyle/>
                    <a:p>
                      <a:pPr algn="just">
                        <a:lnSpc>
                          <a:spcPct val="115000"/>
                        </a:lnSpc>
                        <a:spcAft>
                          <a:spcPts val="0"/>
                        </a:spcAft>
                      </a:pPr>
                      <a:r>
                        <a:rPr lang="en-US" sz="1000" kern="1200" dirty="0">
                          <a:effectLst/>
                        </a:rPr>
                        <a:t>The request for increase in maximum ceiling on contribution was submitted to National Treasury; however the process is still ongoing.</a:t>
                      </a:r>
                      <a:endParaRPr lang="en-ZA" sz="1000" kern="1200" dirty="0">
                        <a:solidFill>
                          <a:schemeClr val="dk1"/>
                        </a:solidFill>
                        <a:effectLst/>
                        <a:latin typeface="Arial"/>
                        <a:ea typeface="Times New Roman"/>
                        <a:cs typeface="+mn-cs"/>
                      </a:endParaRPr>
                    </a:p>
                  </a:txBody>
                  <a:tcPr marL="68580" marR="68580" marT="0" marB="0"/>
                </a:tc>
                <a:tc>
                  <a:txBody>
                    <a:bodyPr/>
                    <a:lstStyle/>
                    <a:p>
                      <a:pPr algn="just">
                        <a:lnSpc>
                          <a:spcPct val="115000"/>
                        </a:lnSpc>
                        <a:spcAft>
                          <a:spcPts val="0"/>
                        </a:spcAft>
                      </a:pPr>
                      <a:r>
                        <a:rPr lang="en-ZA" sz="1000" kern="1200" dirty="0">
                          <a:effectLst/>
                        </a:rPr>
                        <a:t>The Fund improved the debt collection process in Head Office and Provinces</a:t>
                      </a:r>
                      <a:r>
                        <a:rPr lang="en-US" sz="1000" kern="1200" dirty="0">
                          <a:effectLst/>
                        </a:rPr>
                        <a:t>.</a:t>
                      </a:r>
                      <a:endParaRPr lang="en-ZA" sz="1000" kern="1200" dirty="0">
                        <a:solidFill>
                          <a:schemeClr val="dk1"/>
                        </a:solidFill>
                        <a:effectLst/>
                        <a:latin typeface="Arial"/>
                        <a:ea typeface="Times New Roman"/>
                        <a:cs typeface="+mn-cs"/>
                      </a:endParaRPr>
                    </a:p>
                  </a:txBody>
                  <a:tcPr marL="68580" marR="68580" marT="0" marB="0"/>
                </a:tc>
                <a:extLst>
                  <a:ext uri="{0D108BD9-81ED-4DB2-BD59-A6C34878D82A}">
                    <a16:rowId xmlns:a16="http://schemas.microsoft.com/office/drawing/2014/main" xmlns="" val="10002"/>
                  </a:ext>
                </a:extLst>
              </a:tr>
              <a:tr h="1531785">
                <a:tc>
                  <a:txBody>
                    <a:bodyPr/>
                    <a:lstStyle/>
                    <a:p>
                      <a:pPr>
                        <a:lnSpc>
                          <a:spcPct val="115000"/>
                        </a:lnSpc>
                        <a:spcAft>
                          <a:spcPts val="0"/>
                        </a:spcAft>
                      </a:pPr>
                      <a:r>
                        <a:rPr lang="en-US" sz="900" kern="1200" dirty="0" smtClean="0">
                          <a:effectLst/>
                        </a:rPr>
                        <a:t>5.</a:t>
                      </a:r>
                      <a:endParaRPr lang="en-ZA" sz="900" kern="1200" dirty="0">
                        <a:solidFill>
                          <a:schemeClr val="dk1"/>
                        </a:solidFill>
                        <a:effectLst/>
                        <a:latin typeface="Arial"/>
                        <a:ea typeface="Times New Roman"/>
                        <a:cs typeface="+mn-cs"/>
                      </a:endParaRPr>
                    </a:p>
                  </a:txBody>
                  <a:tcPr marL="68580" marR="68580" marT="0" marB="0"/>
                </a:tc>
                <a:tc>
                  <a:txBody>
                    <a:bodyPr/>
                    <a:lstStyle/>
                    <a:p>
                      <a:pPr marL="0" algn="just" defTabSz="457200" rtl="0" eaLnBrk="1" latinLnBrk="0" hangingPunct="1">
                        <a:lnSpc>
                          <a:spcPct val="115000"/>
                        </a:lnSpc>
                        <a:spcAft>
                          <a:spcPts val="0"/>
                        </a:spcAft>
                      </a:pPr>
                      <a:r>
                        <a:rPr lang="en-US" sz="1000" kern="1200" dirty="0">
                          <a:effectLst/>
                        </a:rPr>
                        <a:t>Turnaround time to transfer funds to partners after receipt of accurate invoice.</a:t>
                      </a:r>
                      <a:endParaRPr lang="en-ZA" sz="1000" kern="1200" dirty="0">
                        <a:effectLst/>
                      </a:endParaRPr>
                    </a:p>
                    <a:p>
                      <a:pPr marL="0" algn="just" defTabSz="457200" rtl="0" eaLnBrk="1" latinLnBrk="0" hangingPunct="1">
                        <a:lnSpc>
                          <a:spcPct val="115000"/>
                        </a:lnSpc>
                        <a:spcAft>
                          <a:spcPts val="0"/>
                        </a:spcAft>
                      </a:pPr>
                      <a:r>
                        <a:rPr lang="en-US" sz="1000" kern="1200" dirty="0">
                          <a:effectLst/>
                        </a:rPr>
                        <a:t> </a:t>
                      </a:r>
                      <a:endParaRPr lang="en-ZA" sz="1000" kern="1200" dirty="0">
                        <a:solidFill>
                          <a:schemeClr val="dk1"/>
                        </a:solidFill>
                        <a:effectLst/>
                        <a:latin typeface="Arial"/>
                        <a:ea typeface="Times New Roman"/>
                        <a:cs typeface="+mn-cs"/>
                      </a:endParaRPr>
                    </a:p>
                  </a:txBody>
                  <a:tcPr marL="68580" marR="68580" marT="0" marB="0"/>
                </a:tc>
                <a:tc>
                  <a:txBody>
                    <a:bodyPr/>
                    <a:lstStyle/>
                    <a:p>
                      <a:pPr marL="0" algn="just" defTabSz="457200" rtl="0" eaLnBrk="1" latinLnBrk="0" hangingPunct="1">
                        <a:lnSpc>
                          <a:spcPct val="115000"/>
                        </a:lnSpc>
                        <a:spcAft>
                          <a:spcPts val="0"/>
                        </a:spcAft>
                      </a:pPr>
                      <a:r>
                        <a:rPr lang="en-ZA" sz="1000" kern="1200" dirty="0">
                          <a:effectLst/>
                        </a:rPr>
                        <a:t>The invoices are submitted to Finance on average within 5 days. The process from </a:t>
                      </a:r>
                      <a:r>
                        <a:rPr lang="en-ZA" sz="1000" kern="1200" dirty="0" smtClean="0">
                          <a:effectLst/>
                        </a:rPr>
                        <a:t> SCM </a:t>
                      </a:r>
                      <a:r>
                        <a:rPr lang="en-ZA" sz="1000" kern="1200" dirty="0">
                          <a:effectLst/>
                        </a:rPr>
                        <a:t>and Finance for payment takes more than 7 days.</a:t>
                      </a:r>
                    </a:p>
                    <a:p>
                      <a:pPr marL="0" algn="just" defTabSz="457200" rtl="0" eaLnBrk="1" latinLnBrk="0" hangingPunct="1">
                        <a:lnSpc>
                          <a:spcPct val="115000"/>
                        </a:lnSpc>
                        <a:spcAft>
                          <a:spcPts val="0"/>
                        </a:spcAft>
                      </a:pPr>
                      <a:r>
                        <a:rPr lang="en-ZA" sz="1000" kern="1200" dirty="0">
                          <a:effectLst/>
                        </a:rPr>
                        <a:t> </a:t>
                      </a:r>
                    </a:p>
                    <a:p>
                      <a:pPr marL="0" algn="just" defTabSz="457200" rtl="0" eaLnBrk="1" latinLnBrk="0" hangingPunct="1">
                        <a:lnSpc>
                          <a:spcPct val="115000"/>
                        </a:lnSpc>
                        <a:spcAft>
                          <a:spcPts val="0"/>
                        </a:spcAft>
                      </a:pPr>
                      <a:r>
                        <a:rPr lang="en-ZA" sz="1000" kern="1200" dirty="0">
                          <a:effectLst/>
                        </a:rPr>
                        <a:t> </a:t>
                      </a:r>
                      <a:endParaRPr lang="en-ZA" sz="1000" kern="1200" dirty="0">
                        <a:solidFill>
                          <a:schemeClr val="dk1"/>
                        </a:solidFill>
                        <a:effectLst/>
                        <a:latin typeface="Arial"/>
                        <a:ea typeface="Times New Roman"/>
                        <a:cs typeface="+mn-cs"/>
                      </a:endParaRPr>
                    </a:p>
                  </a:txBody>
                  <a:tcPr marL="68580" marR="68580" marT="0" marB="0"/>
                </a:tc>
                <a:tc>
                  <a:txBody>
                    <a:bodyPr/>
                    <a:lstStyle/>
                    <a:p>
                      <a:pPr marL="0" algn="just" defTabSz="457200" rtl="0" eaLnBrk="1" latinLnBrk="0" hangingPunct="1">
                        <a:lnSpc>
                          <a:spcPct val="115000"/>
                        </a:lnSpc>
                        <a:spcAft>
                          <a:spcPts val="0"/>
                        </a:spcAft>
                      </a:pPr>
                      <a:r>
                        <a:rPr lang="en-ZA" sz="1000" kern="1200" dirty="0">
                          <a:effectLst/>
                        </a:rPr>
                        <a:t>The target </a:t>
                      </a:r>
                      <a:r>
                        <a:rPr lang="en-ZA" sz="1000" kern="1200" dirty="0" smtClean="0">
                          <a:effectLst/>
                        </a:rPr>
                        <a:t> has been  </a:t>
                      </a:r>
                      <a:r>
                        <a:rPr lang="en-ZA" sz="1000" kern="1200" dirty="0">
                          <a:effectLst/>
                        </a:rPr>
                        <a:t>revised and aligned to legislation in 2018/19 financial year.</a:t>
                      </a:r>
                      <a:endParaRPr lang="en-ZA" sz="1000" kern="1200" dirty="0">
                        <a:solidFill>
                          <a:schemeClr val="dk1"/>
                        </a:solidFill>
                        <a:effectLst/>
                        <a:latin typeface="Arial"/>
                        <a:ea typeface="Times New Roman"/>
                        <a:cs typeface="+mn-cs"/>
                      </a:endParaRPr>
                    </a:p>
                  </a:txBody>
                  <a:tcPr marL="68580" marR="68580" marT="0" marB="0"/>
                </a:tc>
                <a:extLst>
                  <a:ext uri="{0D108BD9-81ED-4DB2-BD59-A6C34878D82A}">
                    <a16:rowId xmlns:a16="http://schemas.microsoft.com/office/drawing/2014/main" xmlns="" val="10003"/>
                  </a:ext>
                </a:extLst>
              </a:tr>
            </a:tbl>
          </a:graphicData>
        </a:graphic>
      </p:graphicFrame>
      <p:sp>
        <p:nvSpPr>
          <p:cNvPr id="7" name="TextBox 6"/>
          <p:cNvSpPr txBox="1"/>
          <p:nvPr/>
        </p:nvSpPr>
        <p:spPr>
          <a:xfrm>
            <a:off x="8489950" y="280988"/>
            <a:ext cx="431800" cy="369332"/>
          </a:xfrm>
          <a:prstGeom prst="rect">
            <a:avLst/>
          </a:prstGeom>
          <a:noFill/>
        </p:spPr>
        <p:txBody>
          <a:bodyPr>
            <a:spAutoFit/>
          </a:bodyPr>
          <a:lstStyle/>
          <a:p>
            <a:pPr>
              <a:defRPr/>
            </a:pPr>
            <a:r>
              <a:rPr lang="en-ZA" dirty="0" smtClean="0">
                <a:solidFill>
                  <a:prstClr val="black"/>
                </a:solidFill>
              </a:rPr>
              <a:t>4</a:t>
            </a:r>
            <a:endParaRPr lang="en-ZA" dirty="0">
              <a:solidFill>
                <a:prstClr val="black"/>
              </a:solidFill>
            </a:endParaRPr>
          </a:p>
        </p:txBody>
      </p:sp>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45</a:t>
            </a:r>
            <a:endParaRPr lang="en-ZA" sz="1200" dirty="0">
              <a:solidFill>
                <a:prstClr val="black"/>
              </a:solidFill>
            </a:endParaRPr>
          </a:p>
        </p:txBody>
      </p:sp>
    </p:spTree>
    <p:extLst>
      <p:ext uri="{BB962C8B-B14F-4D97-AF65-F5344CB8AC3E}">
        <p14:creationId xmlns:p14="http://schemas.microsoft.com/office/powerpoint/2010/main" xmlns="" val="16004809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45</a:t>
            </a:fld>
            <a:endParaRPr lang="en-US" dirty="0"/>
          </a:p>
        </p:txBody>
      </p:sp>
      <p:sp>
        <p:nvSpPr>
          <p:cNvPr id="5" name="Rectangle 4"/>
          <p:cNvSpPr/>
          <p:nvPr/>
        </p:nvSpPr>
        <p:spPr>
          <a:xfrm>
            <a:off x="251521" y="3068960"/>
            <a:ext cx="8136904" cy="1938992"/>
          </a:xfrm>
          <a:prstGeom prst="rect">
            <a:avLst/>
          </a:prstGeom>
          <a:noFill/>
        </p:spPr>
        <p:txBody>
          <a:bodyPr wrap="square" lIns="91440" tIns="45720" rIns="91440" bIns="45720">
            <a:spAutoFit/>
          </a:bodyPr>
          <a:lstStyle/>
          <a:p>
            <a:pPr algn="ctr"/>
            <a:r>
              <a:rPr lang="en-ZA" sz="4000" b="1" dirty="0" smtClean="0">
                <a:ln w="1905"/>
                <a:solidFill>
                  <a:srgbClr val="00B0F0"/>
                </a:solidFill>
                <a:effectLst>
                  <a:innerShdw blurRad="69850" dist="43180" dir="5400000">
                    <a:srgbClr val="000000">
                      <a:alpha val="65000"/>
                    </a:srgbClr>
                  </a:innerShdw>
                </a:effectLst>
              </a:rPr>
              <a:t>CUMULATIVE BUDGET AND  EXPENDITURE REPORT AS AT QUARTER 4 </a:t>
            </a:r>
            <a:endParaRPr lang="en-US" sz="4000" b="1" dirty="0">
              <a:ln w="1905"/>
              <a:solidFill>
                <a:srgbClr val="00B0F0"/>
              </a:solidFill>
              <a:effectLst>
                <a:innerShdw blurRad="69850" dist="43180" dir="5400000">
                  <a:srgbClr val="000000">
                    <a:alpha val="65000"/>
                  </a:srgbClr>
                </a:innerShdw>
              </a:effectLst>
            </a:endParaRPr>
          </a:p>
        </p:txBody>
      </p:sp>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45</a:t>
            </a:r>
            <a:endParaRPr lang="en-ZA" sz="1200" dirty="0">
              <a:solidFill>
                <a:prstClr val="black"/>
              </a:solidFill>
            </a:endParaRPr>
          </a:p>
        </p:txBody>
      </p:sp>
    </p:spTree>
    <p:extLst>
      <p:ext uri="{BB962C8B-B14F-4D97-AF65-F5344CB8AC3E}">
        <p14:creationId xmlns:p14="http://schemas.microsoft.com/office/powerpoint/2010/main" xmlns="" val="36083576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46</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2281150788"/>
              </p:ext>
            </p:extLst>
          </p:nvPr>
        </p:nvGraphicFramePr>
        <p:xfrm>
          <a:off x="323529" y="1412776"/>
          <a:ext cx="8568952" cy="5135543"/>
        </p:xfrm>
        <a:graphic>
          <a:graphicData uri="http://schemas.openxmlformats.org/drawingml/2006/table">
            <a:tbl>
              <a:tblPr/>
              <a:tblGrid>
                <a:gridCol w="1838578">
                  <a:extLst>
                    <a:ext uri="{9D8B030D-6E8A-4147-A177-3AD203B41FA5}">
                      <a16:colId xmlns:a16="http://schemas.microsoft.com/office/drawing/2014/main" xmlns="" val="20000"/>
                    </a:ext>
                  </a:extLst>
                </a:gridCol>
                <a:gridCol w="1242018">
                  <a:extLst>
                    <a:ext uri="{9D8B030D-6E8A-4147-A177-3AD203B41FA5}">
                      <a16:colId xmlns:a16="http://schemas.microsoft.com/office/drawing/2014/main" xmlns="" val="20001"/>
                    </a:ext>
                  </a:extLst>
                </a:gridCol>
                <a:gridCol w="1242018">
                  <a:extLst>
                    <a:ext uri="{9D8B030D-6E8A-4147-A177-3AD203B41FA5}">
                      <a16:colId xmlns:a16="http://schemas.microsoft.com/office/drawing/2014/main" xmlns="" val="20002"/>
                    </a:ext>
                  </a:extLst>
                </a:gridCol>
                <a:gridCol w="1339814">
                  <a:extLst>
                    <a:ext uri="{9D8B030D-6E8A-4147-A177-3AD203B41FA5}">
                      <a16:colId xmlns:a16="http://schemas.microsoft.com/office/drawing/2014/main" xmlns="" val="20003"/>
                    </a:ext>
                  </a:extLst>
                </a:gridCol>
                <a:gridCol w="1322347">
                  <a:extLst>
                    <a:ext uri="{9D8B030D-6E8A-4147-A177-3AD203B41FA5}">
                      <a16:colId xmlns:a16="http://schemas.microsoft.com/office/drawing/2014/main" xmlns="" val="20004"/>
                    </a:ext>
                  </a:extLst>
                </a:gridCol>
                <a:gridCol w="1584177">
                  <a:extLst>
                    <a:ext uri="{9D8B030D-6E8A-4147-A177-3AD203B41FA5}">
                      <a16:colId xmlns:a16="http://schemas.microsoft.com/office/drawing/2014/main" xmlns="" val="20005"/>
                    </a:ext>
                  </a:extLst>
                </a:gridCol>
              </a:tblGrid>
              <a:tr h="432048">
                <a:tc rowSpan="2">
                  <a:txBody>
                    <a:bodyPr/>
                    <a:lstStyle/>
                    <a:p>
                      <a:pPr algn="ctr" rtl="0" fontAlgn="ctr"/>
                      <a:r>
                        <a:rPr lang="en-ZA" sz="1200" b="1" i="0" u="none" strike="noStrike" dirty="0">
                          <a:solidFill>
                            <a:srgbClr val="000000"/>
                          </a:solidFill>
                          <a:effectLst/>
                          <a:latin typeface="Calibri"/>
                        </a:rPr>
                        <a:t> </a:t>
                      </a:r>
                    </a:p>
                  </a:txBody>
                  <a:tcPr marL="8958" marR="8958" marT="8958"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gridSpan="4">
                  <a:txBody>
                    <a:bodyPr/>
                    <a:lstStyle/>
                    <a:p>
                      <a:pPr algn="ctr" rtl="0" fontAlgn="ctr"/>
                      <a:r>
                        <a:rPr lang="en-ZA" sz="1300" b="1" i="0" u="none" strike="noStrike" dirty="0">
                          <a:solidFill>
                            <a:srgbClr val="000000"/>
                          </a:solidFill>
                          <a:effectLst/>
                          <a:latin typeface="Calibri"/>
                        </a:rPr>
                        <a:t> </a:t>
                      </a:r>
                      <a:r>
                        <a:rPr lang="en-ZA" sz="1400" b="1" i="0" u="none" strike="noStrike" dirty="0">
                          <a:solidFill>
                            <a:srgbClr val="000000"/>
                          </a:solidFill>
                          <a:effectLst/>
                          <a:latin typeface="Calibri"/>
                        </a:rPr>
                        <a:t>Budget vs Expenditure information </a:t>
                      </a:r>
                    </a:p>
                  </a:txBody>
                  <a:tcPr marL="8958" marR="8958" marT="8958"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3D69B"/>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rtl="0" fontAlgn="ctr"/>
                      <a:endParaRPr lang="en-ZA" sz="1400" b="1" i="0" u="none" strike="noStrike" dirty="0">
                        <a:solidFill>
                          <a:srgbClr val="000000"/>
                        </a:solidFill>
                        <a:effectLst/>
                        <a:latin typeface="Calibri"/>
                      </a:endParaRPr>
                    </a:p>
                  </a:txBody>
                  <a:tcPr marL="8958" marR="8958" marT="8958"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3D69B"/>
                    </a:solidFill>
                  </a:tcPr>
                </a:tc>
                <a:extLst>
                  <a:ext uri="{0D108BD9-81ED-4DB2-BD59-A6C34878D82A}">
                    <a16:rowId xmlns:a16="http://schemas.microsoft.com/office/drawing/2014/main" xmlns="" val="10000"/>
                  </a:ext>
                </a:extLst>
              </a:tr>
              <a:tr h="365221">
                <a:tc vMerge="1">
                  <a:txBody>
                    <a:bodyPr/>
                    <a:lstStyle/>
                    <a:p>
                      <a:endParaRPr lang="en-ZA"/>
                    </a:p>
                  </a:txBody>
                  <a:tcPr/>
                </a:tc>
                <a:tc>
                  <a:txBody>
                    <a:bodyPr/>
                    <a:lstStyle/>
                    <a:p>
                      <a:pPr algn="l" rtl="0" fontAlgn="ctr"/>
                      <a:r>
                        <a:rPr lang="en-ZA" sz="1200" b="1" i="0" u="none" strike="noStrike">
                          <a:solidFill>
                            <a:srgbClr val="000000"/>
                          </a:solidFill>
                          <a:effectLst/>
                          <a:latin typeface="Calibri"/>
                        </a:rPr>
                        <a:t> </a:t>
                      </a:r>
                    </a:p>
                  </a:txBody>
                  <a:tcPr marL="8958" marR="8958" marT="8958"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a:noFill/>
                    </a:lnB>
                    <a:solidFill>
                      <a:srgbClr val="C3D69B"/>
                    </a:solidFill>
                  </a:tcPr>
                </a:tc>
                <a:tc>
                  <a:txBody>
                    <a:bodyPr/>
                    <a:lstStyle/>
                    <a:p>
                      <a:pPr algn="ctr" rtl="0" fontAlgn="ctr"/>
                      <a:r>
                        <a:rPr lang="en-ZA" sz="1200" b="1" i="0" u="none" strike="noStrike">
                          <a:solidFill>
                            <a:srgbClr val="000000"/>
                          </a:solidFill>
                          <a:effectLst/>
                          <a:latin typeface="Calibri"/>
                        </a:rPr>
                        <a:t> Quarter 04 2017/18 R'000 </a:t>
                      </a: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solidFill>
                      <a:srgbClr val="C3D69B"/>
                    </a:solidFill>
                  </a:tcPr>
                </a:tc>
                <a:tc>
                  <a:txBody>
                    <a:bodyPr/>
                    <a:lstStyle/>
                    <a:p>
                      <a:pPr algn="ctr" rtl="0" fontAlgn="ctr"/>
                      <a:r>
                        <a:rPr lang="en-ZA" sz="1200" b="1" i="0" u="none" strike="noStrike">
                          <a:solidFill>
                            <a:srgbClr val="000000"/>
                          </a:solidFill>
                          <a:effectLst/>
                          <a:latin typeface="Calibri"/>
                        </a:rPr>
                        <a:t> </a:t>
                      </a: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solidFill>
                      <a:srgbClr val="C3D69B"/>
                    </a:solidFill>
                  </a:tcPr>
                </a:tc>
                <a:tc>
                  <a:txBody>
                    <a:bodyPr/>
                    <a:lstStyle/>
                    <a:p>
                      <a:pPr algn="l" rtl="0" fontAlgn="ctr"/>
                      <a:r>
                        <a:rPr lang="en-ZA" sz="1200" b="1" i="0" u="none" strike="noStrike">
                          <a:solidFill>
                            <a:srgbClr val="000000"/>
                          </a:solidFill>
                          <a:effectLst/>
                          <a:latin typeface="Calibri"/>
                        </a:rPr>
                        <a:t> </a:t>
                      </a: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solidFill>
                      <a:srgbClr val="C3D69B"/>
                    </a:solidFill>
                  </a:tcPr>
                </a:tc>
                <a:tc>
                  <a:txBody>
                    <a:bodyPr/>
                    <a:lstStyle/>
                    <a:p>
                      <a:pPr algn="l" rtl="0" fontAlgn="ctr"/>
                      <a:endParaRPr lang="en-ZA" sz="1200" b="1" i="0" u="none" strike="noStrike">
                        <a:solidFill>
                          <a:srgbClr val="000000"/>
                        </a:solidFill>
                        <a:effectLst/>
                        <a:latin typeface="Calibri"/>
                      </a:endParaRP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solidFill>
                      <a:srgbClr val="C3D69B"/>
                    </a:solidFill>
                  </a:tcPr>
                </a:tc>
                <a:extLst>
                  <a:ext uri="{0D108BD9-81ED-4DB2-BD59-A6C34878D82A}">
                    <a16:rowId xmlns:a16="http://schemas.microsoft.com/office/drawing/2014/main" xmlns="" val="10001"/>
                  </a:ext>
                </a:extLst>
              </a:tr>
              <a:tr h="533051">
                <a:tc>
                  <a:txBody>
                    <a:bodyPr/>
                    <a:lstStyle/>
                    <a:p>
                      <a:pPr algn="l" rtl="0" fontAlgn="ctr"/>
                      <a:r>
                        <a:rPr lang="en-ZA" sz="1050" b="1" i="0" u="none" strike="noStrike" dirty="0" smtClean="0">
                          <a:solidFill>
                            <a:srgbClr val="000000"/>
                          </a:solidFill>
                          <a:effectLst/>
                          <a:latin typeface="+mn-lt"/>
                        </a:rPr>
                        <a:t>PROGRAMMES</a:t>
                      </a:r>
                      <a:endParaRPr lang="en-ZA" sz="1050" b="1" i="0" u="none" strike="noStrike" dirty="0">
                        <a:solidFill>
                          <a:srgbClr val="000000"/>
                        </a:solidFill>
                        <a:effectLst/>
                        <a:latin typeface="+mn-lt"/>
                      </a:endParaRP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tcPr>
                </a:tc>
                <a:tc>
                  <a:txBody>
                    <a:bodyPr/>
                    <a:lstStyle/>
                    <a:p>
                      <a:pPr marL="714375" indent="-714375" algn="ctr" rtl="0" fontAlgn="ctr"/>
                      <a:r>
                        <a:rPr lang="en-ZA" sz="1050" b="1" i="0" u="none" strike="noStrike" dirty="0" smtClean="0">
                          <a:solidFill>
                            <a:srgbClr val="000000"/>
                          </a:solidFill>
                          <a:effectLst/>
                          <a:latin typeface="+mn-lt"/>
                        </a:rPr>
                        <a:t>		     Budget</a:t>
                      </a:r>
                      <a:endParaRPr lang="en-ZA" sz="1050" b="1" i="0" u="none" strike="noStrike" dirty="0">
                        <a:solidFill>
                          <a:srgbClr val="000000"/>
                        </a:solidFill>
                        <a:effectLst/>
                        <a:latin typeface="+mn-lt"/>
                      </a:endParaRPr>
                    </a:p>
                  </a:txBody>
                  <a:tcPr marL="8958" marR="8958" marT="8958" marB="0" anchor="ctr">
                    <a:lnL>
                      <a:noFill/>
                    </a:lnL>
                    <a:lnR>
                      <a:noFill/>
                    </a:lnR>
                    <a:lnT>
                      <a:noFill/>
                    </a:lnT>
                    <a:lnB>
                      <a:noFill/>
                    </a:lnB>
                  </a:tcPr>
                </a:tc>
                <a:tc>
                  <a:txBody>
                    <a:bodyPr/>
                    <a:lstStyle/>
                    <a:p>
                      <a:pPr marL="180975" indent="85725" algn="ctr" rtl="0" fontAlgn="ctr"/>
                      <a:r>
                        <a:rPr lang="en-ZA" sz="1050" b="1" i="0" u="none" strike="noStrike" dirty="0" smtClean="0">
                          <a:solidFill>
                            <a:srgbClr val="000000"/>
                          </a:solidFill>
                          <a:effectLst/>
                          <a:latin typeface="+mn-lt"/>
                        </a:rPr>
                        <a:t>			Actual </a:t>
                      </a:r>
                      <a:endParaRPr lang="en-ZA" sz="1050" b="1" i="0" u="none" strike="noStrike" dirty="0">
                        <a:solidFill>
                          <a:srgbClr val="000000"/>
                        </a:solidFill>
                        <a:effectLst/>
                        <a:latin typeface="+mn-lt"/>
                      </a:endParaRPr>
                    </a:p>
                  </a:txBody>
                  <a:tcPr marL="8958" marR="8958" marT="8958" marB="0" anchor="ctr">
                    <a:lnL>
                      <a:noFill/>
                    </a:lnL>
                    <a:lnR>
                      <a:noFill/>
                    </a:lnR>
                    <a:lnT>
                      <a:noFill/>
                    </a:lnT>
                    <a:lnB>
                      <a:noFill/>
                    </a:lnB>
                  </a:tcPr>
                </a:tc>
                <a:tc>
                  <a:txBody>
                    <a:bodyPr/>
                    <a:lstStyle/>
                    <a:p>
                      <a:pPr algn="ctr" rtl="0" fontAlgn="ctr"/>
                      <a:r>
                        <a:rPr lang="en-ZA" sz="1050" b="1" i="0" u="none" strike="noStrike" dirty="0" smtClean="0">
                          <a:solidFill>
                            <a:srgbClr val="000000"/>
                          </a:solidFill>
                          <a:effectLst/>
                          <a:latin typeface="+mn-lt"/>
                        </a:rPr>
                        <a:t>		   Variance</a:t>
                      </a:r>
                      <a:endParaRPr lang="en-ZA" sz="1050" b="1" i="0" u="none" strike="noStrike" dirty="0">
                        <a:solidFill>
                          <a:srgbClr val="000000"/>
                        </a:solidFill>
                        <a:effectLst/>
                        <a:latin typeface="+mn-lt"/>
                      </a:endParaRPr>
                    </a:p>
                  </a:txBody>
                  <a:tcPr marL="8958" marR="8958" marT="8958" marB="0" anchor="ctr">
                    <a:lnL>
                      <a:noFill/>
                    </a:lnL>
                    <a:lnR>
                      <a:noFill/>
                    </a:lnR>
                    <a:lnT>
                      <a:noFill/>
                    </a:lnT>
                    <a:lnB>
                      <a:noFill/>
                    </a:lnB>
                  </a:tcPr>
                </a:tc>
                <a:tc>
                  <a:txBody>
                    <a:bodyPr/>
                    <a:lstStyle/>
                    <a:p>
                      <a:pPr algn="r" rtl="0" fontAlgn="ctr"/>
                      <a:endParaRPr lang="en-ZA" sz="1050" b="1" i="0" u="none" strike="noStrike" dirty="0" smtClean="0">
                        <a:solidFill>
                          <a:srgbClr val="000000"/>
                        </a:solidFill>
                        <a:effectLst/>
                        <a:latin typeface="+mn-lt"/>
                      </a:endParaRPr>
                    </a:p>
                    <a:p>
                      <a:pPr algn="ctr" rtl="0" fontAlgn="ctr"/>
                      <a:r>
                        <a:rPr lang="en-ZA" sz="1050" b="1" i="0" u="none" strike="noStrike" dirty="0" smtClean="0">
                          <a:solidFill>
                            <a:srgbClr val="000000"/>
                          </a:solidFill>
                          <a:effectLst/>
                          <a:latin typeface="+mn-lt"/>
                        </a:rPr>
                        <a:t>Actual  </a:t>
                      </a:r>
                    </a:p>
                    <a:p>
                      <a:pPr algn="ctr" rtl="0" fontAlgn="ctr"/>
                      <a:r>
                        <a:rPr lang="en-ZA" sz="1050" b="1" i="0" u="none" strike="noStrike" dirty="0" smtClean="0">
                          <a:solidFill>
                            <a:srgbClr val="000000"/>
                          </a:solidFill>
                          <a:effectLst/>
                          <a:latin typeface="+mn-lt"/>
                        </a:rPr>
                        <a:t>Percentage</a:t>
                      </a:r>
                    </a:p>
                  </a:txBody>
                  <a:tcPr marL="8958" marR="8958" marT="8958" marB="0" anchor="ctr">
                    <a:lnL>
                      <a:noFill/>
                    </a:lnL>
                    <a:lnR>
                      <a:noFill/>
                    </a:lnR>
                    <a:lnT>
                      <a:noFill/>
                    </a:lnT>
                    <a:lnB>
                      <a:noFill/>
                    </a:lnB>
                  </a:tcPr>
                </a:tc>
                <a:tc>
                  <a:txBody>
                    <a:bodyPr/>
                    <a:lstStyle/>
                    <a:p>
                      <a:pPr marL="0" marR="0" indent="0" algn="r" defTabSz="457200" rtl="0" eaLnBrk="1" fontAlgn="ctr" latinLnBrk="0" hangingPunct="1">
                        <a:lnSpc>
                          <a:spcPct val="100000"/>
                        </a:lnSpc>
                        <a:spcBef>
                          <a:spcPts val="0"/>
                        </a:spcBef>
                        <a:spcAft>
                          <a:spcPts val="0"/>
                        </a:spcAft>
                        <a:buClrTx/>
                        <a:buSzTx/>
                        <a:buFontTx/>
                        <a:buNone/>
                        <a:tabLst/>
                        <a:defRPr/>
                      </a:pPr>
                      <a:endParaRPr lang="en-ZA" sz="1050" b="1" i="0" u="none" strike="noStrike" dirty="0" smtClean="0">
                        <a:solidFill>
                          <a:srgbClr val="000000"/>
                        </a:solidFill>
                        <a:effectLst/>
                        <a:latin typeface="+mn-lt"/>
                      </a:endParaRPr>
                    </a:p>
                    <a:p>
                      <a:pPr marL="0" marR="0" indent="0" algn="ctr" defTabSz="457200" rtl="0" eaLnBrk="1" fontAlgn="ctr" latinLnBrk="0" hangingPunct="1">
                        <a:lnSpc>
                          <a:spcPct val="100000"/>
                        </a:lnSpc>
                        <a:spcBef>
                          <a:spcPts val="0"/>
                        </a:spcBef>
                        <a:spcAft>
                          <a:spcPts val="0"/>
                        </a:spcAft>
                        <a:buClrTx/>
                        <a:buSzTx/>
                        <a:buFontTx/>
                        <a:buNone/>
                        <a:tabLst/>
                        <a:defRPr/>
                      </a:pPr>
                      <a:r>
                        <a:rPr lang="en-ZA" sz="1050" b="1" i="0" u="none" strike="noStrike" dirty="0" smtClean="0">
                          <a:solidFill>
                            <a:srgbClr val="000000"/>
                          </a:solidFill>
                          <a:effectLst/>
                          <a:latin typeface="+mn-lt"/>
                        </a:rPr>
                        <a:t>Variance</a:t>
                      </a:r>
                    </a:p>
                    <a:p>
                      <a:pPr marL="0" marR="0" indent="0" algn="ctr" defTabSz="457200" rtl="0" eaLnBrk="1" fontAlgn="ctr" latinLnBrk="0" hangingPunct="1">
                        <a:lnSpc>
                          <a:spcPct val="100000"/>
                        </a:lnSpc>
                        <a:spcBef>
                          <a:spcPts val="0"/>
                        </a:spcBef>
                        <a:spcAft>
                          <a:spcPts val="0"/>
                        </a:spcAft>
                        <a:buClrTx/>
                        <a:buSzTx/>
                        <a:buFontTx/>
                        <a:buNone/>
                        <a:tabLst/>
                        <a:defRPr/>
                      </a:pPr>
                      <a:r>
                        <a:rPr lang="en-ZA" sz="1050" b="1" i="0" u="none" strike="noStrike" dirty="0" smtClean="0">
                          <a:solidFill>
                            <a:srgbClr val="000000"/>
                          </a:solidFill>
                          <a:effectLst/>
                          <a:latin typeface="+mn-lt"/>
                        </a:rPr>
                        <a:t> Percentage</a:t>
                      </a:r>
                    </a:p>
                  </a:txBody>
                  <a:tcPr marL="8958" marR="8958" marT="8958" marB="0" anchor="ctr">
                    <a:lnL>
                      <a:noFill/>
                    </a:lnL>
                    <a:lnR>
                      <a:noFill/>
                    </a:lnR>
                    <a:lnT>
                      <a:noFill/>
                    </a:lnT>
                    <a:lnB>
                      <a:noFill/>
                    </a:lnB>
                  </a:tcPr>
                </a:tc>
                <a:extLst>
                  <a:ext uri="{0D108BD9-81ED-4DB2-BD59-A6C34878D82A}">
                    <a16:rowId xmlns:a16="http://schemas.microsoft.com/office/drawing/2014/main" xmlns="" val="10002"/>
                  </a:ext>
                </a:extLst>
              </a:tr>
              <a:tr h="184085">
                <a:tc>
                  <a:txBody>
                    <a:bodyPr/>
                    <a:lstStyle/>
                    <a:p>
                      <a:pPr algn="l" rtl="0" fontAlgn="ctr"/>
                      <a:r>
                        <a:rPr lang="en-ZA" sz="1050" b="1" i="0" u="none" strike="noStrike">
                          <a:solidFill>
                            <a:srgbClr val="000000"/>
                          </a:solidFill>
                          <a:effectLst/>
                          <a:latin typeface="+mn-lt"/>
                        </a:rPr>
                        <a:t>Programme 01</a:t>
                      </a:r>
                    </a:p>
                  </a:txBody>
                  <a:tcPr marL="8958" marR="8958" marT="8958" marB="0" anchor="ctr">
                    <a:lnL>
                      <a:noFill/>
                    </a:lnL>
                    <a:lnR>
                      <a:noFill/>
                    </a:lnR>
                    <a:lnT>
                      <a:noFill/>
                    </a:lnT>
                    <a:lnB>
                      <a:noFill/>
                    </a:lnB>
                    <a:solidFill>
                      <a:srgbClr val="EFF3EA"/>
                    </a:solidFill>
                  </a:tcPr>
                </a:tc>
                <a:tc>
                  <a:txBody>
                    <a:bodyPr/>
                    <a:lstStyle/>
                    <a:p>
                      <a:pPr algn="ctr" rtl="0" fontAlgn="ctr"/>
                      <a:r>
                        <a:rPr lang="en-ZA" sz="1050" b="0" i="0" u="none" strike="noStrike" dirty="0">
                          <a:solidFill>
                            <a:srgbClr val="000000"/>
                          </a:solidFill>
                          <a:effectLst/>
                          <a:latin typeface="+mn-lt"/>
                        </a:rPr>
                        <a:t>                  1 845 811 </a:t>
                      </a:r>
                    </a:p>
                  </a:txBody>
                  <a:tcPr marL="8958" marR="8958" marT="8958" marB="0" anchor="ctr">
                    <a:lnL>
                      <a:noFill/>
                    </a:lnL>
                    <a:lnR>
                      <a:noFill/>
                    </a:lnR>
                    <a:lnT>
                      <a:noFill/>
                    </a:lnT>
                    <a:lnB>
                      <a:noFill/>
                    </a:lnB>
                    <a:solidFill>
                      <a:srgbClr val="EFF3EA"/>
                    </a:solidFill>
                  </a:tcPr>
                </a:tc>
                <a:tc>
                  <a:txBody>
                    <a:bodyPr/>
                    <a:lstStyle/>
                    <a:p>
                      <a:pPr algn="ctr" rtl="0" fontAlgn="ctr"/>
                      <a:r>
                        <a:rPr lang="en-ZA" sz="1050" b="0" i="0" u="none" strike="noStrike" dirty="0" smtClean="0">
                          <a:solidFill>
                            <a:srgbClr val="000000"/>
                          </a:solidFill>
                          <a:effectLst/>
                          <a:latin typeface="+mn-lt"/>
                        </a:rPr>
                        <a:t>                        863 184</a:t>
                      </a:r>
                      <a:endParaRPr lang="en-ZA" sz="1050" b="0" i="0" u="none" strike="noStrike" dirty="0">
                        <a:solidFill>
                          <a:srgbClr val="000000"/>
                        </a:solidFill>
                        <a:effectLst/>
                        <a:latin typeface="+mn-lt"/>
                      </a:endParaRPr>
                    </a:p>
                  </a:txBody>
                  <a:tcPr marL="8958" marR="8958" marT="8958" marB="0" anchor="ctr">
                    <a:lnL>
                      <a:noFill/>
                    </a:lnL>
                    <a:lnR>
                      <a:noFill/>
                    </a:lnR>
                    <a:lnT>
                      <a:noFill/>
                    </a:lnT>
                    <a:lnB>
                      <a:noFill/>
                    </a:lnB>
                    <a:solidFill>
                      <a:srgbClr val="EFF3EA"/>
                    </a:solidFill>
                  </a:tcPr>
                </a:tc>
                <a:tc>
                  <a:txBody>
                    <a:bodyPr/>
                    <a:lstStyle/>
                    <a:p>
                      <a:pPr algn="ctr" rtl="0" fontAlgn="ctr"/>
                      <a:r>
                        <a:rPr lang="en-ZA" sz="1050" b="0" i="0" u="none" strike="noStrike" dirty="0" smtClean="0">
                          <a:solidFill>
                            <a:srgbClr val="000000"/>
                          </a:solidFill>
                          <a:effectLst/>
                          <a:latin typeface="+mn-lt"/>
                        </a:rPr>
                        <a:t>                           982 627</a:t>
                      </a:r>
                      <a:endParaRPr lang="en-ZA" sz="1050" b="0" i="0" u="none" strike="noStrike" dirty="0">
                        <a:solidFill>
                          <a:srgbClr val="000000"/>
                        </a:solidFill>
                        <a:effectLst/>
                        <a:latin typeface="+mn-lt"/>
                      </a:endParaRPr>
                    </a:p>
                  </a:txBody>
                  <a:tcPr marL="8958" marR="8958" marT="8958" marB="0" anchor="ctr">
                    <a:lnL>
                      <a:noFill/>
                    </a:lnL>
                    <a:lnR>
                      <a:noFill/>
                    </a:lnR>
                    <a:lnT>
                      <a:noFill/>
                    </a:lnT>
                    <a:lnB>
                      <a:noFill/>
                    </a:lnB>
                    <a:solidFill>
                      <a:srgbClr val="EFF3EA"/>
                    </a:solidFill>
                  </a:tcPr>
                </a:tc>
                <a:tc>
                  <a:txBody>
                    <a:bodyPr/>
                    <a:lstStyle/>
                    <a:p>
                      <a:pPr algn="ctr" rtl="0" fontAlgn="ctr"/>
                      <a:r>
                        <a:rPr lang="en-ZA" sz="1050" b="0" i="0" u="none" strike="noStrike" dirty="0" smtClean="0">
                          <a:solidFill>
                            <a:srgbClr val="000000"/>
                          </a:solidFill>
                          <a:effectLst/>
                          <a:latin typeface="+mn-lt"/>
                        </a:rPr>
                        <a:t>47%</a:t>
                      </a:r>
                      <a:endParaRPr lang="en-ZA" sz="1050" b="0" i="0" u="none" strike="noStrike" dirty="0">
                        <a:solidFill>
                          <a:srgbClr val="000000"/>
                        </a:solidFill>
                        <a:effectLst/>
                        <a:latin typeface="+mn-lt"/>
                      </a:endParaRPr>
                    </a:p>
                  </a:txBody>
                  <a:tcPr marL="8958" marR="8958" marT="8958" marB="0" anchor="ctr">
                    <a:lnL>
                      <a:noFill/>
                    </a:lnL>
                    <a:lnR>
                      <a:noFill/>
                    </a:lnR>
                    <a:lnT>
                      <a:noFill/>
                    </a:lnT>
                    <a:lnB>
                      <a:noFill/>
                    </a:lnB>
                    <a:solidFill>
                      <a:srgbClr val="EFF3EA"/>
                    </a:solidFill>
                  </a:tcPr>
                </a:tc>
                <a:tc>
                  <a:txBody>
                    <a:bodyPr/>
                    <a:lstStyle/>
                    <a:p>
                      <a:pPr algn="ctr" rtl="0" fontAlgn="ctr"/>
                      <a:r>
                        <a:rPr lang="en-ZA" sz="1050" b="0" i="0" u="none" strike="noStrike" dirty="0" smtClean="0">
                          <a:solidFill>
                            <a:srgbClr val="000000"/>
                          </a:solidFill>
                          <a:effectLst/>
                          <a:latin typeface="+mn-lt"/>
                        </a:rPr>
                        <a:t>53%</a:t>
                      </a:r>
                      <a:endParaRPr lang="en-ZA" sz="1050" b="0" i="0" u="none" strike="noStrike" dirty="0">
                        <a:solidFill>
                          <a:srgbClr val="000000"/>
                        </a:solidFill>
                        <a:effectLst/>
                        <a:latin typeface="+mn-lt"/>
                      </a:endParaRPr>
                    </a:p>
                  </a:txBody>
                  <a:tcPr marL="8958" marR="8958" marT="8958" marB="0" anchor="ctr">
                    <a:lnL>
                      <a:noFill/>
                    </a:lnL>
                    <a:lnR>
                      <a:noFill/>
                    </a:lnR>
                    <a:lnT>
                      <a:noFill/>
                    </a:lnT>
                    <a:lnB>
                      <a:noFill/>
                    </a:lnB>
                    <a:solidFill>
                      <a:srgbClr val="EFF3EA"/>
                    </a:solidFill>
                  </a:tcPr>
                </a:tc>
                <a:extLst>
                  <a:ext uri="{0D108BD9-81ED-4DB2-BD59-A6C34878D82A}">
                    <a16:rowId xmlns:a16="http://schemas.microsoft.com/office/drawing/2014/main" xmlns="" val="10003"/>
                  </a:ext>
                </a:extLst>
              </a:tr>
              <a:tr h="290310">
                <a:tc>
                  <a:txBody>
                    <a:bodyPr/>
                    <a:lstStyle/>
                    <a:p>
                      <a:pPr algn="l" rtl="0" fontAlgn="ctr"/>
                      <a:r>
                        <a:rPr lang="en-ZA" sz="1050" b="1" i="0" u="none" strike="noStrike">
                          <a:solidFill>
                            <a:srgbClr val="000000"/>
                          </a:solidFill>
                          <a:effectLst/>
                          <a:latin typeface="+mn-lt"/>
                        </a:rPr>
                        <a:t> Programme 02 </a:t>
                      </a:r>
                    </a:p>
                  </a:txBody>
                  <a:tcPr marL="8958" marR="8958" marT="8958" marB="0" anchor="ctr">
                    <a:lnL>
                      <a:noFill/>
                    </a:lnL>
                    <a:lnR>
                      <a:noFill/>
                    </a:lnR>
                    <a:lnT>
                      <a:noFill/>
                    </a:lnT>
                    <a:lnB>
                      <a:noFill/>
                    </a:lnB>
                    <a:solidFill>
                      <a:srgbClr val="EFF3EA"/>
                    </a:solidFill>
                  </a:tcPr>
                </a:tc>
                <a:tc>
                  <a:txBody>
                    <a:bodyPr/>
                    <a:lstStyle/>
                    <a:p>
                      <a:pPr algn="ctr" rtl="0" fontAlgn="ctr"/>
                      <a:r>
                        <a:rPr lang="en-ZA" sz="1050" b="0" i="0" u="none" strike="noStrike" dirty="0">
                          <a:solidFill>
                            <a:srgbClr val="000000"/>
                          </a:solidFill>
                          <a:effectLst/>
                          <a:latin typeface="+mn-lt"/>
                        </a:rPr>
                        <a:t>               </a:t>
                      </a:r>
                      <a:r>
                        <a:rPr lang="en-ZA" sz="1050" b="0" i="0" u="none" strike="noStrike" dirty="0" smtClean="0">
                          <a:solidFill>
                            <a:srgbClr val="000000"/>
                          </a:solidFill>
                          <a:effectLst/>
                          <a:latin typeface="+mn-lt"/>
                        </a:rPr>
                        <a:t> </a:t>
                      </a:r>
                      <a:r>
                        <a:rPr lang="en-ZA" sz="1050" b="0" i="0" u="none" strike="noStrike" dirty="0">
                          <a:solidFill>
                            <a:srgbClr val="000000"/>
                          </a:solidFill>
                          <a:effectLst/>
                          <a:latin typeface="+mn-lt"/>
                        </a:rPr>
                        <a:t>11 939 643 </a:t>
                      </a:r>
                    </a:p>
                  </a:txBody>
                  <a:tcPr marL="8958" marR="8958" marT="8958" marB="0" anchor="ctr">
                    <a:lnL>
                      <a:noFill/>
                    </a:lnL>
                    <a:lnR>
                      <a:noFill/>
                    </a:lnR>
                    <a:lnT>
                      <a:noFill/>
                    </a:lnT>
                    <a:lnB>
                      <a:noFill/>
                    </a:lnB>
                    <a:solidFill>
                      <a:srgbClr val="EFF3EA"/>
                    </a:solidFill>
                  </a:tcPr>
                </a:tc>
                <a:tc>
                  <a:txBody>
                    <a:bodyPr/>
                    <a:lstStyle/>
                    <a:p>
                      <a:pPr marL="0" indent="0" algn="ctr" rtl="0" fontAlgn="ctr"/>
                      <a:r>
                        <a:rPr lang="en-ZA" sz="1050" b="0" i="0" u="none" strike="noStrike" dirty="0" smtClean="0">
                          <a:solidFill>
                            <a:srgbClr val="000000"/>
                          </a:solidFill>
                          <a:effectLst/>
                          <a:latin typeface="+mn-lt"/>
                        </a:rPr>
                        <a:t>               10 555 027</a:t>
                      </a:r>
                      <a:endParaRPr lang="en-ZA" sz="1050" b="0" i="0" u="none" strike="noStrike" dirty="0">
                        <a:solidFill>
                          <a:srgbClr val="000000"/>
                        </a:solidFill>
                        <a:effectLst/>
                        <a:latin typeface="+mn-lt"/>
                      </a:endParaRPr>
                    </a:p>
                  </a:txBody>
                  <a:tcPr marL="8958" marR="8958" marT="8958" marB="0" anchor="ctr">
                    <a:lnL>
                      <a:noFill/>
                    </a:lnL>
                    <a:lnR>
                      <a:noFill/>
                    </a:lnR>
                    <a:lnT>
                      <a:noFill/>
                    </a:lnT>
                    <a:lnB>
                      <a:noFill/>
                    </a:lnB>
                    <a:solidFill>
                      <a:srgbClr val="EFF3EA"/>
                    </a:solidFill>
                  </a:tcPr>
                </a:tc>
                <a:tc>
                  <a:txBody>
                    <a:bodyPr/>
                    <a:lstStyle/>
                    <a:p>
                      <a:pPr algn="ctr" rtl="0" fontAlgn="ctr"/>
                      <a:r>
                        <a:rPr lang="en-ZA" sz="1050" b="0" i="0" u="none" strike="noStrike" dirty="0">
                          <a:solidFill>
                            <a:srgbClr val="000000"/>
                          </a:solidFill>
                          <a:effectLst/>
                          <a:latin typeface="+mn-lt"/>
                        </a:rPr>
                        <a:t>                 </a:t>
                      </a:r>
                      <a:r>
                        <a:rPr lang="en-ZA" sz="1050" b="0" i="0" u="none" strike="noStrike" dirty="0" smtClean="0">
                          <a:solidFill>
                            <a:srgbClr val="000000"/>
                          </a:solidFill>
                          <a:effectLst/>
                          <a:latin typeface="+mn-lt"/>
                        </a:rPr>
                        <a:t>      </a:t>
                      </a:r>
                      <a:r>
                        <a:rPr lang="en-ZA" sz="1050" b="0" i="0" u="none" strike="noStrike" dirty="0">
                          <a:solidFill>
                            <a:srgbClr val="000000"/>
                          </a:solidFill>
                          <a:effectLst/>
                          <a:latin typeface="+mn-lt"/>
                        </a:rPr>
                        <a:t>1 </a:t>
                      </a:r>
                      <a:r>
                        <a:rPr lang="en-ZA" sz="1050" b="0" i="0" u="none" strike="noStrike" dirty="0" smtClean="0">
                          <a:solidFill>
                            <a:srgbClr val="000000"/>
                          </a:solidFill>
                          <a:effectLst/>
                          <a:latin typeface="+mn-lt"/>
                        </a:rPr>
                        <a:t>384 616</a:t>
                      </a:r>
                      <a:endParaRPr lang="en-ZA" sz="1050" b="0" i="0" u="none" strike="noStrike" dirty="0">
                        <a:solidFill>
                          <a:srgbClr val="000000"/>
                        </a:solidFill>
                        <a:effectLst/>
                        <a:latin typeface="+mn-lt"/>
                      </a:endParaRPr>
                    </a:p>
                  </a:txBody>
                  <a:tcPr marL="8958" marR="8958" marT="8958" marB="0" anchor="ctr">
                    <a:lnL>
                      <a:noFill/>
                    </a:lnL>
                    <a:lnR>
                      <a:noFill/>
                    </a:lnR>
                    <a:lnT>
                      <a:noFill/>
                    </a:lnT>
                    <a:lnB>
                      <a:noFill/>
                    </a:lnB>
                    <a:solidFill>
                      <a:srgbClr val="EFF3EA"/>
                    </a:solidFill>
                  </a:tcPr>
                </a:tc>
                <a:tc>
                  <a:txBody>
                    <a:bodyPr/>
                    <a:lstStyle/>
                    <a:p>
                      <a:pPr algn="ctr" rtl="0" fontAlgn="ctr"/>
                      <a:r>
                        <a:rPr lang="en-ZA" sz="1050" b="0" i="0" u="none" strike="noStrike" dirty="0" smtClean="0">
                          <a:solidFill>
                            <a:srgbClr val="000000"/>
                          </a:solidFill>
                          <a:effectLst/>
                          <a:latin typeface="+mn-lt"/>
                        </a:rPr>
                        <a:t>88%</a:t>
                      </a:r>
                      <a:endParaRPr lang="en-ZA" sz="1050" b="0" i="0" u="none" strike="noStrike" dirty="0">
                        <a:solidFill>
                          <a:srgbClr val="000000"/>
                        </a:solidFill>
                        <a:effectLst/>
                        <a:latin typeface="+mn-lt"/>
                      </a:endParaRPr>
                    </a:p>
                  </a:txBody>
                  <a:tcPr marL="8958" marR="8958" marT="8958" marB="0" anchor="ctr">
                    <a:lnL>
                      <a:noFill/>
                    </a:lnL>
                    <a:lnR>
                      <a:noFill/>
                    </a:lnR>
                    <a:lnT>
                      <a:noFill/>
                    </a:lnT>
                    <a:lnB>
                      <a:noFill/>
                    </a:lnB>
                    <a:solidFill>
                      <a:srgbClr val="EFF3EA"/>
                    </a:solidFill>
                  </a:tcPr>
                </a:tc>
                <a:tc>
                  <a:txBody>
                    <a:bodyPr/>
                    <a:lstStyle/>
                    <a:p>
                      <a:pPr algn="ctr" rtl="0" fontAlgn="ctr"/>
                      <a:r>
                        <a:rPr lang="en-ZA" sz="1050" b="0" i="0" u="none" strike="noStrike" dirty="0" smtClean="0">
                          <a:solidFill>
                            <a:srgbClr val="000000"/>
                          </a:solidFill>
                          <a:effectLst/>
                          <a:latin typeface="+mn-lt"/>
                        </a:rPr>
                        <a:t>12%</a:t>
                      </a:r>
                      <a:endParaRPr lang="en-ZA" sz="1050" b="0" i="0" u="none" strike="noStrike" dirty="0">
                        <a:solidFill>
                          <a:srgbClr val="000000"/>
                        </a:solidFill>
                        <a:effectLst/>
                        <a:latin typeface="+mn-lt"/>
                      </a:endParaRPr>
                    </a:p>
                  </a:txBody>
                  <a:tcPr marL="8958" marR="8958" marT="8958" marB="0" anchor="ctr">
                    <a:lnL>
                      <a:noFill/>
                    </a:lnL>
                    <a:lnR>
                      <a:noFill/>
                    </a:lnR>
                    <a:lnT>
                      <a:noFill/>
                    </a:lnT>
                    <a:lnB>
                      <a:noFill/>
                    </a:lnB>
                    <a:solidFill>
                      <a:srgbClr val="EFF3EA"/>
                    </a:solidFill>
                  </a:tcPr>
                </a:tc>
                <a:extLst>
                  <a:ext uri="{0D108BD9-81ED-4DB2-BD59-A6C34878D82A}">
                    <a16:rowId xmlns:a16="http://schemas.microsoft.com/office/drawing/2014/main" xmlns="" val="10004"/>
                  </a:ext>
                </a:extLst>
              </a:tr>
              <a:tr h="240891">
                <a:tc>
                  <a:txBody>
                    <a:bodyPr/>
                    <a:lstStyle/>
                    <a:p>
                      <a:pPr algn="l" rtl="0" fontAlgn="ctr"/>
                      <a:r>
                        <a:rPr lang="en-ZA" sz="1050" b="1" i="0" u="none" strike="noStrike">
                          <a:solidFill>
                            <a:srgbClr val="000000"/>
                          </a:solidFill>
                          <a:effectLst/>
                          <a:latin typeface="+mn-lt"/>
                        </a:rPr>
                        <a:t>Programme 03</a:t>
                      </a:r>
                    </a:p>
                  </a:txBody>
                  <a:tcPr marL="8958" marR="8958" marT="8958" marB="0" anchor="ctr">
                    <a:lnL>
                      <a:noFill/>
                    </a:lnL>
                    <a:lnR>
                      <a:noFill/>
                    </a:lnR>
                    <a:lnT>
                      <a:noFill/>
                    </a:lnT>
                    <a:lnB>
                      <a:noFill/>
                    </a:lnB>
                    <a:solidFill>
                      <a:srgbClr val="EFF3EA"/>
                    </a:solidFill>
                  </a:tcPr>
                </a:tc>
                <a:tc>
                  <a:txBody>
                    <a:bodyPr/>
                    <a:lstStyle/>
                    <a:p>
                      <a:pPr algn="ctr" rtl="0" fontAlgn="ctr"/>
                      <a:r>
                        <a:rPr lang="en-ZA" sz="1050" b="0" i="0" u="none" strike="noStrike" dirty="0">
                          <a:solidFill>
                            <a:srgbClr val="000000"/>
                          </a:solidFill>
                          <a:effectLst/>
                          <a:latin typeface="+mn-lt"/>
                        </a:rPr>
                        <a:t>                     892 590 </a:t>
                      </a:r>
                    </a:p>
                  </a:txBody>
                  <a:tcPr marL="8958" marR="8958" marT="8958" marB="0" anchor="ctr">
                    <a:lnL>
                      <a:noFill/>
                    </a:lnL>
                    <a:lnR>
                      <a:noFill/>
                    </a:lnR>
                    <a:lnT>
                      <a:noFill/>
                    </a:lnT>
                    <a:lnB>
                      <a:noFill/>
                    </a:lnB>
                    <a:solidFill>
                      <a:srgbClr val="EFF3EA"/>
                    </a:solidFill>
                  </a:tcPr>
                </a:tc>
                <a:tc>
                  <a:txBody>
                    <a:bodyPr/>
                    <a:lstStyle/>
                    <a:p>
                      <a:pPr algn="ctr" rtl="0" fontAlgn="ctr"/>
                      <a:r>
                        <a:rPr lang="en-ZA" sz="1050" b="0" i="0" u="none" strike="noStrike" dirty="0" smtClean="0">
                          <a:solidFill>
                            <a:srgbClr val="000000"/>
                          </a:solidFill>
                          <a:effectLst/>
                          <a:latin typeface="+mn-lt"/>
                        </a:rPr>
                        <a:t>                        45 099</a:t>
                      </a:r>
                      <a:endParaRPr lang="en-ZA" sz="1050" b="0" i="0" u="none" strike="noStrike" dirty="0">
                        <a:solidFill>
                          <a:srgbClr val="000000"/>
                        </a:solidFill>
                        <a:effectLst/>
                        <a:latin typeface="+mn-lt"/>
                      </a:endParaRPr>
                    </a:p>
                  </a:txBody>
                  <a:tcPr marL="8958" marR="8958" marT="8958" marB="0" anchor="ctr">
                    <a:lnL>
                      <a:noFill/>
                    </a:lnL>
                    <a:lnR>
                      <a:noFill/>
                    </a:lnR>
                    <a:lnT>
                      <a:noFill/>
                    </a:lnT>
                    <a:lnB>
                      <a:noFill/>
                    </a:lnB>
                    <a:solidFill>
                      <a:srgbClr val="EFF3EA"/>
                    </a:solidFill>
                  </a:tcPr>
                </a:tc>
                <a:tc>
                  <a:txBody>
                    <a:bodyPr/>
                    <a:lstStyle/>
                    <a:p>
                      <a:pPr algn="ctr" rtl="0" fontAlgn="ctr"/>
                      <a:r>
                        <a:rPr lang="en-ZA" sz="1050" b="0" i="0" u="none" strike="noStrike" dirty="0">
                          <a:solidFill>
                            <a:srgbClr val="000000"/>
                          </a:solidFill>
                          <a:effectLst/>
                          <a:latin typeface="+mn-lt"/>
                        </a:rPr>
                        <a:t>                           </a:t>
                      </a:r>
                      <a:r>
                        <a:rPr lang="en-ZA" sz="1050" b="0" i="0" u="none" strike="noStrike" dirty="0" smtClean="0">
                          <a:solidFill>
                            <a:srgbClr val="000000"/>
                          </a:solidFill>
                          <a:effectLst/>
                          <a:latin typeface="+mn-lt"/>
                        </a:rPr>
                        <a:t>847 491</a:t>
                      </a:r>
                      <a:endParaRPr lang="en-ZA" sz="1050" b="0" i="0" u="none" strike="noStrike" dirty="0">
                        <a:solidFill>
                          <a:srgbClr val="000000"/>
                        </a:solidFill>
                        <a:effectLst/>
                        <a:latin typeface="+mn-lt"/>
                      </a:endParaRPr>
                    </a:p>
                  </a:txBody>
                  <a:tcPr marL="8958" marR="8958" marT="8958" marB="0" anchor="ctr">
                    <a:lnL>
                      <a:noFill/>
                    </a:lnL>
                    <a:lnR>
                      <a:noFill/>
                    </a:lnR>
                    <a:lnT>
                      <a:noFill/>
                    </a:lnT>
                    <a:lnB>
                      <a:noFill/>
                    </a:lnB>
                    <a:solidFill>
                      <a:srgbClr val="EFF3EA"/>
                    </a:solidFill>
                  </a:tcPr>
                </a:tc>
                <a:tc>
                  <a:txBody>
                    <a:bodyPr/>
                    <a:lstStyle/>
                    <a:p>
                      <a:pPr algn="ctr" rtl="0" fontAlgn="ctr"/>
                      <a:r>
                        <a:rPr lang="en-ZA" sz="1050" b="0" i="0" u="none" strike="noStrike" dirty="0" smtClean="0">
                          <a:solidFill>
                            <a:srgbClr val="000000"/>
                          </a:solidFill>
                          <a:effectLst/>
                          <a:latin typeface="+mn-lt"/>
                        </a:rPr>
                        <a:t>5%</a:t>
                      </a:r>
                      <a:endParaRPr lang="en-ZA" sz="1050" b="0" i="0" u="none" strike="noStrike" dirty="0">
                        <a:solidFill>
                          <a:srgbClr val="000000"/>
                        </a:solidFill>
                        <a:effectLst/>
                        <a:latin typeface="+mn-lt"/>
                      </a:endParaRPr>
                    </a:p>
                  </a:txBody>
                  <a:tcPr marL="8958" marR="8958" marT="8958" marB="0" anchor="ctr">
                    <a:lnL>
                      <a:noFill/>
                    </a:lnL>
                    <a:lnR>
                      <a:noFill/>
                    </a:lnR>
                    <a:lnT>
                      <a:noFill/>
                    </a:lnT>
                    <a:lnB>
                      <a:noFill/>
                    </a:lnB>
                    <a:solidFill>
                      <a:srgbClr val="EFF3EA"/>
                    </a:solidFill>
                  </a:tcPr>
                </a:tc>
                <a:tc>
                  <a:txBody>
                    <a:bodyPr/>
                    <a:lstStyle/>
                    <a:p>
                      <a:pPr algn="ctr" rtl="0" fontAlgn="ctr"/>
                      <a:r>
                        <a:rPr lang="en-ZA" sz="1050" b="0" i="0" u="none" strike="noStrike" dirty="0" smtClean="0">
                          <a:solidFill>
                            <a:srgbClr val="000000"/>
                          </a:solidFill>
                          <a:effectLst/>
                          <a:latin typeface="+mn-lt"/>
                        </a:rPr>
                        <a:t>95%</a:t>
                      </a:r>
                      <a:endParaRPr lang="en-ZA" sz="1050" b="0" i="0" u="none" strike="noStrike" dirty="0">
                        <a:solidFill>
                          <a:srgbClr val="000000"/>
                        </a:solidFill>
                        <a:effectLst/>
                        <a:latin typeface="+mn-lt"/>
                      </a:endParaRPr>
                    </a:p>
                  </a:txBody>
                  <a:tcPr marL="8958" marR="8958" marT="8958" marB="0" anchor="ctr">
                    <a:lnL>
                      <a:noFill/>
                    </a:lnL>
                    <a:lnR>
                      <a:noFill/>
                    </a:lnR>
                    <a:lnT>
                      <a:noFill/>
                    </a:lnT>
                    <a:lnB>
                      <a:noFill/>
                    </a:lnB>
                    <a:solidFill>
                      <a:srgbClr val="EFF3EA"/>
                    </a:solidFill>
                  </a:tcPr>
                </a:tc>
                <a:extLst>
                  <a:ext uri="{0D108BD9-81ED-4DB2-BD59-A6C34878D82A}">
                    <a16:rowId xmlns:a16="http://schemas.microsoft.com/office/drawing/2014/main" xmlns="" val="10005"/>
                  </a:ext>
                </a:extLst>
              </a:tr>
              <a:tr h="202038">
                <a:tc>
                  <a:txBody>
                    <a:bodyPr/>
                    <a:lstStyle/>
                    <a:p>
                      <a:pPr algn="l" rtl="0" fontAlgn="ctr"/>
                      <a:r>
                        <a:rPr lang="en-ZA" sz="1050" b="1" i="0" u="none" strike="noStrike" dirty="0">
                          <a:solidFill>
                            <a:srgbClr val="000000"/>
                          </a:solidFill>
                          <a:effectLst/>
                          <a:latin typeface="+mn-lt"/>
                        </a:rPr>
                        <a:t>TOTAL </a:t>
                      </a:r>
                      <a:endParaRPr lang="en-ZA" sz="1050" b="1" i="0" u="none" strike="noStrike" dirty="0" smtClean="0">
                        <a:solidFill>
                          <a:srgbClr val="000000"/>
                        </a:solidFill>
                        <a:effectLst/>
                        <a:latin typeface="+mn-lt"/>
                      </a:endParaRPr>
                    </a:p>
                    <a:p>
                      <a:pPr algn="l" rtl="0" fontAlgn="ctr"/>
                      <a:endParaRPr lang="en-ZA" sz="1050" b="1" i="0" u="none" strike="noStrike" dirty="0" smtClean="0">
                        <a:solidFill>
                          <a:srgbClr val="000000"/>
                        </a:solidFill>
                        <a:effectLst/>
                        <a:latin typeface="+mn-lt"/>
                      </a:endParaRPr>
                    </a:p>
                    <a:p>
                      <a:pPr algn="l" rtl="0" fontAlgn="ctr"/>
                      <a:endParaRPr lang="en-ZA" sz="1050" b="1" i="0" u="none" strike="noStrike" dirty="0">
                        <a:solidFill>
                          <a:srgbClr val="000000"/>
                        </a:solidFill>
                        <a:effectLst/>
                        <a:latin typeface="+mn-lt"/>
                      </a:endParaRPr>
                    </a:p>
                  </a:txBody>
                  <a:tcPr marL="8958" marR="8958" marT="8958"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rtl="0" fontAlgn="ctr"/>
                      <a:r>
                        <a:rPr lang="en-ZA" sz="1050" b="1" i="0" u="none" strike="noStrike" dirty="0">
                          <a:solidFill>
                            <a:srgbClr val="000000"/>
                          </a:solidFill>
                          <a:effectLst/>
                          <a:latin typeface="+mn-lt"/>
                        </a:rPr>
                        <a:t>14 678 044</a:t>
                      </a:r>
                    </a:p>
                  </a:txBody>
                  <a:tcPr marL="8958" marR="8958" marT="8958"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rtl="0" fontAlgn="ctr"/>
                      <a:r>
                        <a:rPr lang="en-ZA" sz="1050" b="1" i="0" u="none" strike="noStrike" dirty="0">
                          <a:solidFill>
                            <a:srgbClr val="000000"/>
                          </a:solidFill>
                          <a:effectLst/>
                          <a:latin typeface="+mn-lt"/>
                        </a:rPr>
                        <a:t>11 </a:t>
                      </a:r>
                      <a:r>
                        <a:rPr lang="en-ZA" sz="1050" b="1" i="0" u="none" strike="noStrike" dirty="0" smtClean="0">
                          <a:solidFill>
                            <a:srgbClr val="000000"/>
                          </a:solidFill>
                          <a:effectLst/>
                          <a:latin typeface="+mn-lt"/>
                        </a:rPr>
                        <a:t>463 310</a:t>
                      </a:r>
                      <a:endParaRPr lang="en-ZA" sz="1050" b="1" i="0" u="none" strike="noStrike" dirty="0">
                        <a:solidFill>
                          <a:srgbClr val="000000"/>
                        </a:solidFill>
                        <a:effectLst/>
                        <a:latin typeface="+mn-lt"/>
                      </a:endParaRPr>
                    </a:p>
                  </a:txBody>
                  <a:tcPr marL="8958" marR="8958" marT="8958"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r" rtl="0" fontAlgn="ctr"/>
                      <a:r>
                        <a:rPr lang="en-ZA" sz="1050" b="1" i="0" u="none" strike="noStrike" dirty="0" smtClean="0">
                          <a:solidFill>
                            <a:srgbClr val="000000"/>
                          </a:solidFill>
                          <a:effectLst/>
                          <a:latin typeface="+mn-lt"/>
                        </a:rPr>
                        <a:t>3</a:t>
                      </a:r>
                      <a:r>
                        <a:rPr lang="en-ZA" sz="1050" b="1" i="0" u="none" strike="noStrike" baseline="0" dirty="0" smtClean="0">
                          <a:solidFill>
                            <a:srgbClr val="000000"/>
                          </a:solidFill>
                          <a:effectLst/>
                          <a:latin typeface="+mn-lt"/>
                        </a:rPr>
                        <a:t> 214 734</a:t>
                      </a:r>
                      <a:endParaRPr lang="en-ZA" sz="1050" b="1" i="0" u="none" strike="noStrike" dirty="0">
                        <a:solidFill>
                          <a:srgbClr val="000000"/>
                        </a:solidFill>
                        <a:effectLst/>
                        <a:latin typeface="+mn-lt"/>
                      </a:endParaRPr>
                    </a:p>
                  </a:txBody>
                  <a:tcPr marL="8958" marR="8958" marT="8958"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rtl="0" fontAlgn="ctr"/>
                      <a:r>
                        <a:rPr lang="en-ZA" sz="1050" b="1" i="0" u="none" strike="noStrike" dirty="0" smtClean="0">
                          <a:solidFill>
                            <a:srgbClr val="000000"/>
                          </a:solidFill>
                          <a:effectLst/>
                          <a:latin typeface="+mn-lt"/>
                        </a:rPr>
                        <a:t>78%</a:t>
                      </a:r>
                      <a:endParaRPr lang="en-ZA" sz="1050" b="1" i="0" u="none" strike="noStrike" dirty="0">
                        <a:solidFill>
                          <a:srgbClr val="000000"/>
                        </a:solidFill>
                        <a:effectLst/>
                        <a:latin typeface="+mn-lt"/>
                      </a:endParaRPr>
                    </a:p>
                  </a:txBody>
                  <a:tcPr marL="8958" marR="8958" marT="8958"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rtl="0" fontAlgn="ctr"/>
                      <a:r>
                        <a:rPr lang="en-ZA" sz="1050" b="1" i="0" u="none" strike="noStrike" dirty="0" smtClean="0">
                          <a:solidFill>
                            <a:srgbClr val="000000"/>
                          </a:solidFill>
                          <a:effectLst/>
                          <a:latin typeface="+mn-lt"/>
                        </a:rPr>
                        <a:t>22%</a:t>
                      </a:r>
                      <a:endParaRPr lang="en-ZA" sz="1050" b="1" i="0" u="none" strike="noStrike" dirty="0">
                        <a:solidFill>
                          <a:srgbClr val="000000"/>
                        </a:solidFill>
                        <a:effectLst/>
                        <a:latin typeface="+mn-lt"/>
                      </a:endParaRPr>
                    </a:p>
                  </a:txBody>
                  <a:tcPr marL="8958" marR="8958" marT="8958" marB="0" anchor="ctr">
                    <a:lnL>
                      <a:noFill/>
                    </a:lnL>
                    <a:lnR>
                      <a:noFill/>
                    </a:lnR>
                    <a:lnT>
                      <a:noFill/>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xmlns="" val="10006"/>
                  </a:ext>
                </a:extLst>
              </a:tr>
              <a:tr h="202038">
                <a:tc>
                  <a:txBody>
                    <a:bodyPr/>
                    <a:lstStyle/>
                    <a:p>
                      <a:pPr algn="l" rtl="0" fontAlgn="ctr"/>
                      <a:endParaRPr lang="en-ZA" sz="1050" b="1" i="0" u="none" strike="noStrike" dirty="0">
                        <a:solidFill>
                          <a:srgbClr val="000000"/>
                        </a:solidFill>
                        <a:effectLst/>
                        <a:latin typeface="+mn-lt"/>
                      </a:endParaRPr>
                    </a:p>
                  </a:txBody>
                  <a:tcPr marL="8958" marR="8958" marT="8958"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rtl="0" fontAlgn="ctr"/>
                      <a:endParaRPr lang="en-ZA" sz="1050" b="1" i="0" u="none" strike="noStrike" dirty="0">
                        <a:solidFill>
                          <a:srgbClr val="000000"/>
                        </a:solidFill>
                        <a:effectLst/>
                        <a:latin typeface="+mn-lt"/>
                      </a:endParaRP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tcPr>
                </a:tc>
                <a:tc>
                  <a:txBody>
                    <a:bodyPr/>
                    <a:lstStyle/>
                    <a:p>
                      <a:pPr algn="ctr" rtl="0" fontAlgn="ctr"/>
                      <a:endParaRPr lang="en-ZA" sz="1050" b="1" i="0" u="none" strike="noStrike" dirty="0">
                        <a:solidFill>
                          <a:srgbClr val="000000"/>
                        </a:solidFill>
                        <a:effectLst/>
                        <a:latin typeface="+mn-lt"/>
                      </a:endParaRP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tcPr>
                </a:tc>
                <a:tc>
                  <a:txBody>
                    <a:bodyPr/>
                    <a:lstStyle/>
                    <a:p>
                      <a:pPr algn="r" rtl="0" fontAlgn="ctr"/>
                      <a:endParaRPr lang="en-ZA" sz="1050" b="1" i="0" u="none" strike="noStrike">
                        <a:solidFill>
                          <a:srgbClr val="000000"/>
                        </a:solidFill>
                        <a:effectLst/>
                        <a:latin typeface="+mn-lt"/>
                      </a:endParaRP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tcPr>
                </a:tc>
                <a:tc>
                  <a:txBody>
                    <a:bodyPr/>
                    <a:lstStyle/>
                    <a:p>
                      <a:pPr algn="ctr" rtl="0" fontAlgn="ctr"/>
                      <a:endParaRPr lang="en-ZA" sz="1050" b="1" i="0" u="none" strike="noStrike" dirty="0">
                        <a:solidFill>
                          <a:srgbClr val="000000"/>
                        </a:solidFill>
                        <a:effectLst/>
                        <a:latin typeface="+mn-lt"/>
                      </a:endParaRP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tcPr>
                </a:tc>
                <a:tc>
                  <a:txBody>
                    <a:bodyPr/>
                    <a:lstStyle/>
                    <a:p>
                      <a:pPr algn="ctr" rtl="0" fontAlgn="ctr"/>
                      <a:endParaRPr lang="en-ZA" sz="1050" b="1" i="0" u="none" strike="noStrike" dirty="0">
                        <a:solidFill>
                          <a:srgbClr val="000000"/>
                        </a:solidFill>
                        <a:effectLst/>
                        <a:latin typeface="+mn-lt"/>
                      </a:endParaRP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tcPr>
                </a:tc>
                <a:extLst>
                  <a:ext uri="{0D108BD9-81ED-4DB2-BD59-A6C34878D82A}">
                    <a16:rowId xmlns:a16="http://schemas.microsoft.com/office/drawing/2014/main" xmlns="" val="10007"/>
                  </a:ext>
                </a:extLst>
              </a:tr>
              <a:tr h="359574">
                <a:tc>
                  <a:txBody>
                    <a:bodyPr/>
                    <a:lstStyle/>
                    <a:p>
                      <a:pPr algn="l" rtl="0" fontAlgn="ctr"/>
                      <a:r>
                        <a:rPr lang="en-ZA" sz="1050" b="1" i="0" u="none" strike="noStrike">
                          <a:solidFill>
                            <a:srgbClr val="000000"/>
                          </a:solidFill>
                          <a:effectLst/>
                          <a:latin typeface="+mn-lt"/>
                        </a:rPr>
                        <a:t>ECONOMIC CLASSIFICATION</a:t>
                      </a: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tcPr>
                </a:tc>
                <a:tc>
                  <a:txBody>
                    <a:bodyPr/>
                    <a:lstStyle/>
                    <a:p>
                      <a:pPr algn="l" rtl="0" fontAlgn="ctr"/>
                      <a:r>
                        <a:rPr lang="en-ZA" sz="1050" b="1" i="0" u="none" strike="noStrike" dirty="0" smtClean="0">
                          <a:solidFill>
                            <a:srgbClr val="000000"/>
                          </a:solidFill>
                          <a:effectLst/>
                          <a:latin typeface="+mn-lt"/>
                        </a:rPr>
                        <a:t>		Budget</a:t>
                      </a:r>
                    </a:p>
                    <a:p>
                      <a:pPr algn="l" rtl="0" fontAlgn="ctr"/>
                      <a:endParaRPr lang="en-ZA" sz="1050" b="1" i="0" u="none" strike="noStrike" dirty="0">
                        <a:solidFill>
                          <a:srgbClr val="000000"/>
                        </a:solidFill>
                        <a:effectLst/>
                        <a:latin typeface="+mn-lt"/>
                      </a:endParaRPr>
                    </a:p>
                  </a:txBody>
                  <a:tcPr marL="8958" marR="8958" marT="8958" marB="0" anchor="ctr">
                    <a:lnL>
                      <a:noFill/>
                    </a:lnL>
                    <a:lnR>
                      <a:noFill/>
                    </a:lnR>
                    <a:lnT>
                      <a:noFill/>
                    </a:lnT>
                    <a:lnB>
                      <a:noFill/>
                    </a:lnB>
                  </a:tcPr>
                </a:tc>
                <a:tc>
                  <a:txBody>
                    <a:bodyPr/>
                    <a:lstStyle/>
                    <a:p>
                      <a:pPr algn="ctr" rtl="0" fontAlgn="ctr"/>
                      <a:r>
                        <a:rPr lang="en-ZA" sz="1050" b="1" i="0" u="none" strike="noStrike" dirty="0" smtClean="0">
                          <a:solidFill>
                            <a:srgbClr val="000000"/>
                          </a:solidFill>
                          <a:effectLst/>
                          <a:latin typeface="+mn-lt"/>
                        </a:rPr>
                        <a:t>		Actual </a:t>
                      </a:r>
                    </a:p>
                    <a:p>
                      <a:pPr algn="ctr" rtl="0" fontAlgn="ctr"/>
                      <a:endParaRPr lang="en-ZA" sz="1050" b="1" i="0" u="none" strike="noStrike" dirty="0">
                        <a:solidFill>
                          <a:srgbClr val="000000"/>
                        </a:solidFill>
                        <a:effectLst/>
                        <a:latin typeface="+mn-lt"/>
                      </a:endParaRPr>
                    </a:p>
                  </a:txBody>
                  <a:tcPr marL="8958" marR="8958" marT="8958" marB="0" anchor="ctr">
                    <a:lnL>
                      <a:noFill/>
                    </a:lnL>
                    <a:lnR>
                      <a:noFill/>
                    </a:lnR>
                    <a:lnT>
                      <a:noFill/>
                    </a:lnT>
                    <a:lnB>
                      <a:noFill/>
                    </a:lnB>
                  </a:tcPr>
                </a:tc>
                <a:tc>
                  <a:txBody>
                    <a:bodyPr/>
                    <a:lstStyle/>
                    <a:p>
                      <a:pPr algn="l" rtl="0" fontAlgn="ctr"/>
                      <a:r>
                        <a:rPr lang="en-ZA" sz="1050" b="1" i="0" u="none" strike="noStrike" dirty="0" smtClean="0">
                          <a:solidFill>
                            <a:srgbClr val="000000"/>
                          </a:solidFill>
                          <a:effectLst/>
                          <a:latin typeface="+mn-lt"/>
                        </a:rPr>
                        <a:t>		Variance</a:t>
                      </a:r>
                    </a:p>
                    <a:p>
                      <a:pPr algn="l" rtl="0" fontAlgn="ctr"/>
                      <a:endParaRPr lang="en-ZA" sz="1050" b="1" i="0" u="none" strike="noStrike" dirty="0">
                        <a:solidFill>
                          <a:srgbClr val="000000"/>
                        </a:solidFill>
                        <a:effectLst/>
                        <a:latin typeface="+mn-lt"/>
                      </a:endParaRPr>
                    </a:p>
                  </a:txBody>
                  <a:tcPr marL="8958" marR="8958" marT="8958" marB="0" anchor="ctr">
                    <a:lnL>
                      <a:noFill/>
                    </a:lnL>
                    <a:lnR>
                      <a:noFill/>
                    </a:lnR>
                    <a:lnT>
                      <a:noFill/>
                    </a:lnT>
                    <a:lnB>
                      <a:noFill/>
                    </a:lnB>
                  </a:tcPr>
                </a:tc>
                <a:tc>
                  <a:txBody>
                    <a:bodyPr/>
                    <a:lstStyle/>
                    <a:p>
                      <a:pPr algn="ctr" rtl="0" fontAlgn="ctr"/>
                      <a:r>
                        <a:rPr lang="en-ZA" sz="1050" b="1" i="0" u="none" strike="noStrike" dirty="0" smtClean="0">
                          <a:solidFill>
                            <a:srgbClr val="000000"/>
                          </a:solidFill>
                          <a:effectLst/>
                          <a:latin typeface="+mn-lt"/>
                        </a:rPr>
                        <a:t>Actual </a:t>
                      </a:r>
                    </a:p>
                    <a:p>
                      <a:pPr algn="ctr" rtl="0" fontAlgn="ctr"/>
                      <a:r>
                        <a:rPr lang="en-ZA" sz="1050" b="1" i="0" u="none" strike="noStrike" dirty="0" smtClean="0">
                          <a:solidFill>
                            <a:srgbClr val="000000"/>
                          </a:solidFill>
                          <a:effectLst/>
                          <a:latin typeface="+mn-lt"/>
                        </a:rPr>
                        <a:t>Percentage</a:t>
                      </a:r>
                    </a:p>
                    <a:p>
                      <a:pPr algn="l" rtl="0" fontAlgn="ctr"/>
                      <a:endParaRPr lang="en-ZA" sz="1050" b="1" i="0" u="none" strike="noStrike" dirty="0">
                        <a:solidFill>
                          <a:srgbClr val="000000"/>
                        </a:solidFill>
                        <a:effectLst/>
                        <a:latin typeface="+mn-lt"/>
                      </a:endParaRPr>
                    </a:p>
                  </a:txBody>
                  <a:tcPr marL="8958" marR="8958" marT="8958" marB="0" anchor="ctr">
                    <a:lnL>
                      <a:noFill/>
                    </a:lnL>
                    <a:lnR>
                      <a:noFill/>
                    </a:lnR>
                    <a:lnT>
                      <a:noFill/>
                    </a:lnT>
                    <a:lnB>
                      <a:noFill/>
                    </a:lnB>
                  </a:tcPr>
                </a:tc>
                <a:tc>
                  <a:txBody>
                    <a:bodyPr/>
                    <a:lstStyle/>
                    <a:p>
                      <a:pPr algn="ctr" rtl="0" fontAlgn="ctr"/>
                      <a:r>
                        <a:rPr lang="en-ZA" sz="1050" b="1" i="0" u="none" strike="noStrike" dirty="0" smtClean="0">
                          <a:solidFill>
                            <a:srgbClr val="000000"/>
                          </a:solidFill>
                          <a:effectLst/>
                          <a:latin typeface="+mn-lt"/>
                        </a:rPr>
                        <a:t>Variance </a:t>
                      </a:r>
                    </a:p>
                    <a:p>
                      <a:pPr algn="ctr" rtl="0" fontAlgn="ctr"/>
                      <a:r>
                        <a:rPr lang="en-ZA" sz="1050" b="1" i="0" u="none" strike="noStrike" dirty="0" smtClean="0">
                          <a:solidFill>
                            <a:srgbClr val="000000"/>
                          </a:solidFill>
                          <a:effectLst/>
                          <a:latin typeface="+mn-lt"/>
                        </a:rPr>
                        <a:t>Percentage</a:t>
                      </a:r>
                    </a:p>
                    <a:p>
                      <a:pPr algn="l" rtl="0" fontAlgn="ctr"/>
                      <a:endParaRPr lang="en-ZA" sz="1050" b="1" i="0" u="none" strike="noStrike" dirty="0">
                        <a:solidFill>
                          <a:srgbClr val="000000"/>
                        </a:solidFill>
                        <a:effectLst/>
                        <a:latin typeface="+mn-lt"/>
                      </a:endParaRPr>
                    </a:p>
                  </a:txBody>
                  <a:tcPr marL="8958" marR="8958" marT="8958" marB="0" anchor="ctr">
                    <a:lnL>
                      <a:noFill/>
                    </a:lnL>
                    <a:lnR>
                      <a:noFill/>
                    </a:lnR>
                    <a:lnT>
                      <a:noFill/>
                    </a:lnT>
                    <a:lnB>
                      <a:noFill/>
                    </a:lnB>
                  </a:tcPr>
                </a:tc>
                <a:extLst>
                  <a:ext uri="{0D108BD9-81ED-4DB2-BD59-A6C34878D82A}">
                    <a16:rowId xmlns:a16="http://schemas.microsoft.com/office/drawing/2014/main" xmlns="" val="10008"/>
                  </a:ext>
                </a:extLst>
              </a:tr>
              <a:tr h="290310">
                <a:tc>
                  <a:txBody>
                    <a:bodyPr/>
                    <a:lstStyle/>
                    <a:p>
                      <a:pPr algn="l" rtl="0" fontAlgn="ctr"/>
                      <a:r>
                        <a:rPr lang="en-ZA" sz="1050" b="1" i="0" u="none" strike="noStrike">
                          <a:solidFill>
                            <a:srgbClr val="000000"/>
                          </a:solidFill>
                          <a:effectLst/>
                          <a:latin typeface="+mn-lt"/>
                        </a:rPr>
                        <a:t>Compensation of employees</a:t>
                      </a:r>
                    </a:p>
                  </a:txBody>
                  <a:tcPr marL="8958" marR="8958" marT="8958" marB="0" anchor="ctr">
                    <a:lnL>
                      <a:noFill/>
                    </a:lnL>
                    <a:lnR>
                      <a:noFill/>
                    </a:lnR>
                    <a:lnT>
                      <a:noFill/>
                    </a:lnT>
                    <a:lnB>
                      <a:noFill/>
                    </a:lnB>
                    <a:solidFill>
                      <a:srgbClr val="EFF3EA"/>
                    </a:solidFill>
                  </a:tcPr>
                </a:tc>
                <a:tc>
                  <a:txBody>
                    <a:bodyPr/>
                    <a:lstStyle/>
                    <a:p>
                      <a:pPr algn="ctr" rtl="0" fontAlgn="ctr"/>
                      <a:r>
                        <a:rPr lang="en-ZA" sz="1050" b="0" i="0" u="none" strike="noStrike" dirty="0">
                          <a:solidFill>
                            <a:srgbClr val="000000"/>
                          </a:solidFill>
                          <a:effectLst/>
                          <a:latin typeface="+mn-lt"/>
                        </a:rPr>
                        <a:t>                  </a:t>
                      </a:r>
                      <a:r>
                        <a:rPr lang="en-ZA" sz="1050" b="0" i="0" u="none" strike="noStrike" dirty="0" smtClean="0">
                          <a:solidFill>
                            <a:srgbClr val="000000"/>
                          </a:solidFill>
                          <a:effectLst/>
                          <a:latin typeface="+mn-lt"/>
                        </a:rPr>
                        <a:t>1</a:t>
                      </a:r>
                      <a:r>
                        <a:rPr lang="en-ZA" sz="1050" b="0" i="0" u="none" strike="noStrike" baseline="0" dirty="0" smtClean="0">
                          <a:solidFill>
                            <a:srgbClr val="000000"/>
                          </a:solidFill>
                          <a:effectLst/>
                          <a:latin typeface="+mn-lt"/>
                        </a:rPr>
                        <a:t> 502 214</a:t>
                      </a:r>
                      <a:endParaRPr lang="en-ZA" sz="1050" b="0" i="0" u="none" strike="noStrike" dirty="0">
                        <a:solidFill>
                          <a:srgbClr val="000000"/>
                        </a:solidFill>
                        <a:effectLst/>
                        <a:latin typeface="+mn-lt"/>
                      </a:endParaRPr>
                    </a:p>
                  </a:txBody>
                  <a:tcPr marL="8958" marR="8958" marT="8958" marB="0" anchor="ctr">
                    <a:lnL>
                      <a:noFill/>
                    </a:lnL>
                    <a:lnR>
                      <a:noFill/>
                    </a:lnR>
                    <a:lnT>
                      <a:noFill/>
                    </a:lnT>
                    <a:lnB>
                      <a:noFill/>
                    </a:lnB>
                    <a:solidFill>
                      <a:srgbClr val="EFF3EA"/>
                    </a:solidFill>
                  </a:tcPr>
                </a:tc>
                <a:tc>
                  <a:txBody>
                    <a:bodyPr/>
                    <a:lstStyle/>
                    <a:p>
                      <a:pPr algn="ctr" rtl="0" fontAlgn="ctr"/>
                      <a:r>
                        <a:rPr lang="en-ZA" sz="1050" b="0" i="0" u="none" strike="noStrike" dirty="0">
                          <a:solidFill>
                            <a:srgbClr val="000000"/>
                          </a:solidFill>
                          <a:effectLst/>
                          <a:latin typeface="+mn-lt"/>
                        </a:rPr>
                        <a:t>         </a:t>
                      </a:r>
                      <a:r>
                        <a:rPr lang="en-ZA" sz="1050" b="0" i="0" u="none" strike="noStrike" dirty="0" smtClean="0">
                          <a:solidFill>
                            <a:srgbClr val="000000"/>
                          </a:solidFill>
                          <a:effectLst/>
                          <a:latin typeface="+mn-lt"/>
                        </a:rPr>
                        <a:t>           </a:t>
                      </a:r>
                      <a:r>
                        <a:rPr lang="en-ZA" sz="1050" b="0" i="0" u="none" strike="noStrike" dirty="0">
                          <a:solidFill>
                            <a:srgbClr val="000000"/>
                          </a:solidFill>
                          <a:effectLst/>
                          <a:latin typeface="+mn-lt"/>
                        </a:rPr>
                        <a:t>1 168 </a:t>
                      </a:r>
                      <a:r>
                        <a:rPr lang="en-ZA" sz="1050" b="0" i="0" u="none" strike="noStrike" dirty="0" smtClean="0">
                          <a:solidFill>
                            <a:srgbClr val="000000"/>
                          </a:solidFill>
                          <a:effectLst/>
                          <a:latin typeface="+mn-lt"/>
                        </a:rPr>
                        <a:t>993 </a:t>
                      </a:r>
                      <a:endParaRPr lang="en-ZA" sz="1050" b="0" i="0" u="none" strike="noStrike" dirty="0">
                        <a:solidFill>
                          <a:srgbClr val="000000"/>
                        </a:solidFill>
                        <a:effectLst/>
                        <a:latin typeface="+mn-lt"/>
                      </a:endParaRPr>
                    </a:p>
                  </a:txBody>
                  <a:tcPr marL="8958" marR="8958" marT="8958" marB="0" anchor="ctr">
                    <a:lnL>
                      <a:noFill/>
                    </a:lnL>
                    <a:lnR>
                      <a:noFill/>
                    </a:lnR>
                    <a:lnT>
                      <a:noFill/>
                    </a:lnT>
                    <a:lnB>
                      <a:noFill/>
                    </a:lnB>
                    <a:solidFill>
                      <a:srgbClr val="EFF3EA"/>
                    </a:solidFill>
                  </a:tcPr>
                </a:tc>
                <a:tc>
                  <a:txBody>
                    <a:bodyPr/>
                    <a:lstStyle/>
                    <a:p>
                      <a:pPr algn="ctr" rtl="0" fontAlgn="ctr"/>
                      <a:r>
                        <a:rPr lang="en-ZA" sz="1050" b="0" i="0" u="none" strike="noStrike" dirty="0">
                          <a:solidFill>
                            <a:srgbClr val="000000"/>
                          </a:solidFill>
                          <a:effectLst/>
                          <a:latin typeface="+mn-lt"/>
                        </a:rPr>
                        <a:t>                           </a:t>
                      </a:r>
                      <a:r>
                        <a:rPr lang="en-ZA" sz="1050" b="0" i="0" u="none" strike="noStrike" dirty="0" smtClean="0">
                          <a:solidFill>
                            <a:srgbClr val="000000"/>
                          </a:solidFill>
                          <a:effectLst/>
                          <a:latin typeface="+mn-lt"/>
                        </a:rPr>
                        <a:t>333 221</a:t>
                      </a:r>
                      <a:endParaRPr lang="en-ZA" sz="1050" b="0" i="0" u="none" strike="noStrike" dirty="0">
                        <a:solidFill>
                          <a:srgbClr val="000000"/>
                        </a:solidFill>
                        <a:effectLst/>
                        <a:latin typeface="+mn-lt"/>
                      </a:endParaRPr>
                    </a:p>
                  </a:txBody>
                  <a:tcPr marL="8958" marR="8958" marT="8958" marB="0" anchor="ctr">
                    <a:lnL>
                      <a:noFill/>
                    </a:lnL>
                    <a:lnR>
                      <a:noFill/>
                    </a:lnR>
                    <a:lnT>
                      <a:noFill/>
                    </a:lnT>
                    <a:lnB>
                      <a:noFill/>
                    </a:lnB>
                    <a:solidFill>
                      <a:srgbClr val="EFF3EA"/>
                    </a:solidFill>
                  </a:tcPr>
                </a:tc>
                <a:tc>
                  <a:txBody>
                    <a:bodyPr/>
                    <a:lstStyle/>
                    <a:p>
                      <a:pPr algn="ctr" rtl="0" fontAlgn="ctr"/>
                      <a:r>
                        <a:rPr lang="en-ZA" sz="1050" b="0" i="0" u="none" strike="noStrike" dirty="0" smtClean="0">
                          <a:solidFill>
                            <a:srgbClr val="000000"/>
                          </a:solidFill>
                          <a:effectLst/>
                          <a:latin typeface="+mn-lt"/>
                        </a:rPr>
                        <a:t>78%</a:t>
                      </a:r>
                      <a:endParaRPr lang="en-ZA" sz="1050" b="0" i="0" u="none" strike="noStrike" dirty="0">
                        <a:solidFill>
                          <a:srgbClr val="000000"/>
                        </a:solidFill>
                        <a:effectLst/>
                        <a:latin typeface="+mn-lt"/>
                      </a:endParaRPr>
                    </a:p>
                  </a:txBody>
                  <a:tcPr marL="8958" marR="8958" marT="8958" marB="0" anchor="ctr">
                    <a:lnL>
                      <a:noFill/>
                    </a:lnL>
                    <a:lnR>
                      <a:noFill/>
                    </a:lnR>
                    <a:lnT>
                      <a:noFill/>
                    </a:lnT>
                    <a:lnB>
                      <a:noFill/>
                    </a:lnB>
                    <a:solidFill>
                      <a:srgbClr val="EFF3EA"/>
                    </a:solidFill>
                  </a:tcPr>
                </a:tc>
                <a:tc>
                  <a:txBody>
                    <a:bodyPr/>
                    <a:lstStyle/>
                    <a:p>
                      <a:pPr algn="ctr"/>
                      <a:r>
                        <a:rPr lang="en-ZA" sz="1050" dirty="0" smtClean="0">
                          <a:latin typeface="+mn-lt"/>
                        </a:rPr>
                        <a:t>22%</a:t>
                      </a:r>
                      <a:endParaRPr lang="en-ZA" sz="1050" dirty="0">
                        <a:latin typeface="+mn-lt"/>
                      </a:endParaRPr>
                    </a:p>
                  </a:txBody>
                  <a:tcPr marL="8958" marR="8958" marT="8958" marB="0" anchor="ctr">
                    <a:lnL>
                      <a:noFill/>
                    </a:lnL>
                    <a:lnR>
                      <a:noFill/>
                    </a:lnR>
                    <a:lnT>
                      <a:noFill/>
                    </a:lnT>
                    <a:lnB>
                      <a:noFill/>
                    </a:lnB>
                    <a:solidFill>
                      <a:srgbClr val="EFF3EA"/>
                    </a:solidFill>
                  </a:tcPr>
                </a:tc>
                <a:extLst>
                  <a:ext uri="{0D108BD9-81ED-4DB2-BD59-A6C34878D82A}">
                    <a16:rowId xmlns:a16="http://schemas.microsoft.com/office/drawing/2014/main" xmlns="" val="10009"/>
                  </a:ext>
                </a:extLst>
              </a:tr>
              <a:tr h="184085">
                <a:tc>
                  <a:txBody>
                    <a:bodyPr/>
                    <a:lstStyle/>
                    <a:p>
                      <a:pPr algn="l" rtl="0" fontAlgn="ctr"/>
                      <a:r>
                        <a:rPr lang="en-ZA" sz="1050" b="1" i="0" u="none" strike="noStrike">
                          <a:solidFill>
                            <a:srgbClr val="000000"/>
                          </a:solidFill>
                          <a:effectLst/>
                          <a:latin typeface="+mn-lt"/>
                        </a:rPr>
                        <a:t>Goods and services</a:t>
                      </a:r>
                    </a:p>
                  </a:txBody>
                  <a:tcPr marL="8958" marR="8958" marT="8958" marB="0" anchor="ctr">
                    <a:lnL>
                      <a:noFill/>
                    </a:lnL>
                    <a:lnR>
                      <a:noFill/>
                    </a:lnR>
                    <a:lnT>
                      <a:noFill/>
                    </a:lnT>
                    <a:lnB>
                      <a:noFill/>
                    </a:lnB>
                    <a:solidFill>
                      <a:srgbClr val="EFF3EA"/>
                    </a:solidFill>
                  </a:tcPr>
                </a:tc>
                <a:tc>
                  <a:txBody>
                    <a:bodyPr/>
                    <a:lstStyle/>
                    <a:p>
                      <a:pPr algn="ctr" rtl="0" fontAlgn="ctr"/>
                      <a:r>
                        <a:rPr lang="en-ZA" sz="1050" b="0" i="0" u="none" strike="noStrike" dirty="0">
                          <a:solidFill>
                            <a:srgbClr val="000000"/>
                          </a:solidFill>
                          <a:effectLst/>
                          <a:latin typeface="+mn-lt"/>
                        </a:rPr>
                        <a:t>                  </a:t>
                      </a:r>
                      <a:r>
                        <a:rPr lang="en-ZA" sz="1050" b="0" i="0" u="none" strike="noStrike" dirty="0" smtClean="0">
                          <a:solidFill>
                            <a:srgbClr val="000000"/>
                          </a:solidFill>
                          <a:effectLst/>
                          <a:latin typeface="+mn-lt"/>
                        </a:rPr>
                        <a:t>1 780 876</a:t>
                      </a:r>
                      <a:endParaRPr lang="en-ZA" sz="1050" b="0" i="0" u="none" strike="noStrike" dirty="0">
                        <a:solidFill>
                          <a:srgbClr val="000000"/>
                        </a:solidFill>
                        <a:effectLst/>
                        <a:latin typeface="+mn-lt"/>
                      </a:endParaRPr>
                    </a:p>
                  </a:txBody>
                  <a:tcPr marL="8958" marR="8958" marT="8958" marB="0" anchor="ctr">
                    <a:lnL>
                      <a:noFill/>
                    </a:lnL>
                    <a:lnR>
                      <a:noFill/>
                    </a:lnR>
                    <a:lnT>
                      <a:noFill/>
                    </a:lnT>
                    <a:lnB>
                      <a:noFill/>
                    </a:lnB>
                    <a:solidFill>
                      <a:srgbClr val="EFF3EA"/>
                    </a:solidFill>
                  </a:tcPr>
                </a:tc>
                <a:tc>
                  <a:txBody>
                    <a:bodyPr/>
                    <a:lstStyle/>
                    <a:p>
                      <a:pPr algn="ctr" rtl="0" fontAlgn="ctr"/>
                      <a:r>
                        <a:rPr lang="en-ZA" sz="1050" b="0" i="0" u="none" strike="noStrike" dirty="0" smtClean="0">
                          <a:solidFill>
                            <a:srgbClr val="000000"/>
                          </a:solidFill>
                          <a:effectLst/>
                          <a:latin typeface="+mn-lt"/>
                        </a:rPr>
                        <a:t>                        965 076</a:t>
                      </a:r>
                      <a:endParaRPr lang="en-ZA" sz="1050" b="0" i="0" u="none" strike="noStrike" dirty="0">
                        <a:solidFill>
                          <a:srgbClr val="000000"/>
                        </a:solidFill>
                        <a:effectLst/>
                        <a:latin typeface="+mn-lt"/>
                      </a:endParaRPr>
                    </a:p>
                  </a:txBody>
                  <a:tcPr marL="8958" marR="8958" marT="8958" marB="0" anchor="ctr">
                    <a:lnL>
                      <a:noFill/>
                    </a:lnL>
                    <a:lnR>
                      <a:noFill/>
                    </a:lnR>
                    <a:lnT>
                      <a:noFill/>
                    </a:lnT>
                    <a:lnB>
                      <a:noFill/>
                    </a:lnB>
                    <a:solidFill>
                      <a:srgbClr val="EFF3EA"/>
                    </a:solidFill>
                  </a:tcPr>
                </a:tc>
                <a:tc>
                  <a:txBody>
                    <a:bodyPr/>
                    <a:lstStyle/>
                    <a:p>
                      <a:pPr algn="ctr" rtl="0" fontAlgn="ctr"/>
                      <a:r>
                        <a:rPr lang="en-ZA" sz="1050" b="0" i="0" u="none" strike="noStrike" dirty="0">
                          <a:solidFill>
                            <a:srgbClr val="000000"/>
                          </a:solidFill>
                          <a:effectLst/>
                          <a:latin typeface="+mn-lt"/>
                        </a:rPr>
                        <a:t>                           </a:t>
                      </a:r>
                      <a:r>
                        <a:rPr lang="en-ZA" sz="1050" b="0" i="0" u="none" strike="noStrike" dirty="0" smtClean="0">
                          <a:solidFill>
                            <a:srgbClr val="000000"/>
                          </a:solidFill>
                          <a:effectLst/>
                          <a:latin typeface="+mn-lt"/>
                        </a:rPr>
                        <a:t>815 800</a:t>
                      </a:r>
                      <a:endParaRPr lang="en-ZA" sz="1050" b="0" i="0" u="none" strike="noStrike" dirty="0">
                        <a:solidFill>
                          <a:srgbClr val="000000"/>
                        </a:solidFill>
                        <a:effectLst/>
                        <a:latin typeface="+mn-lt"/>
                      </a:endParaRPr>
                    </a:p>
                  </a:txBody>
                  <a:tcPr marL="8958" marR="8958" marT="8958" marB="0" anchor="ctr">
                    <a:lnL>
                      <a:noFill/>
                    </a:lnL>
                    <a:lnR>
                      <a:noFill/>
                    </a:lnR>
                    <a:lnT>
                      <a:noFill/>
                    </a:lnT>
                    <a:lnB>
                      <a:noFill/>
                    </a:lnB>
                    <a:solidFill>
                      <a:srgbClr val="EFF3EA"/>
                    </a:solidFill>
                  </a:tcPr>
                </a:tc>
                <a:tc>
                  <a:txBody>
                    <a:bodyPr/>
                    <a:lstStyle/>
                    <a:p>
                      <a:pPr algn="ctr" rtl="0" fontAlgn="ctr"/>
                      <a:r>
                        <a:rPr lang="en-ZA" sz="1050" b="0" i="0" u="none" strike="noStrike" dirty="0" smtClean="0">
                          <a:solidFill>
                            <a:srgbClr val="000000"/>
                          </a:solidFill>
                          <a:effectLst/>
                          <a:latin typeface="+mn-lt"/>
                        </a:rPr>
                        <a:t>54%</a:t>
                      </a:r>
                      <a:endParaRPr lang="en-ZA" sz="1050" b="0" i="0" u="none" strike="noStrike" dirty="0">
                        <a:solidFill>
                          <a:srgbClr val="000000"/>
                        </a:solidFill>
                        <a:effectLst/>
                        <a:latin typeface="+mn-lt"/>
                      </a:endParaRPr>
                    </a:p>
                  </a:txBody>
                  <a:tcPr marL="8958" marR="8958" marT="8958" marB="0" anchor="ctr">
                    <a:lnL>
                      <a:noFill/>
                    </a:lnL>
                    <a:lnR>
                      <a:noFill/>
                    </a:lnR>
                    <a:lnT>
                      <a:noFill/>
                    </a:lnT>
                    <a:lnB>
                      <a:noFill/>
                    </a:lnB>
                    <a:solidFill>
                      <a:srgbClr val="EFF3EA"/>
                    </a:solidFill>
                  </a:tcPr>
                </a:tc>
                <a:tc>
                  <a:txBody>
                    <a:bodyPr/>
                    <a:lstStyle/>
                    <a:p>
                      <a:pPr algn="ctr"/>
                      <a:r>
                        <a:rPr lang="en-ZA" sz="1050" dirty="0" smtClean="0">
                          <a:latin typeface="+mn-lt"/>
                        </a:rPr>
                        <a:t>46%</a:t>
                      </a:r>
                      <a:endParaRPr lang="en-ZA" sz="1050" dirty="0">
                        <a:latin typeface="+mn-lt"/>
                      </a:endParaRPr>
                    </a:p>
                  </a:txBody>
                  <a:tcPr marL="8958" marR="8958" marT="8958" marB="0" anchor="ctr">
                    <a:lnL>
                      <a:noFill/>
                    </a:lnL>
                    <a:lnR>
                      <a:noFill/>
                    </a:lnR>
                    <a:lnT>
                      <a:noFill/>
                    </a:lnT>
                    <a:lnB>
                      <a:noFill/>
                    </a:lnB>
                    <a:solidFill>
                      <a:srgbClr val="EFF3EA"/>
                    </a:solidFill>
                  </a:tcPr>
                </a:tc>
                <a:extLst>
                  <a:ext uri="{0D108BD9-81ED-4DB2-BD59-A6C34878D82A}">
                    <a16:rowId xmlns:a16="http://schemas.microsoft.com/office/drawing/2014/main" xmlns="" val="10010"/>
                  </a:ext>
                </a:extLst>
              </a:tr>
              <a:tr h="290310">
                <a:tc>
                  <a:txBody>
                    <a:bodyPr/>
                    <a:lstStyle/>
                    <a:p>
                      <a:pPr algn="l" rtl="0" fontAlgn="ctr"/>
                      <a:r>
                        <a:rPr lang="en-ZA" sz="1050" b="1" i="0" u="none" strike="noStrike">
                          <a:solidFill>
                            <a:srgbClr val="000000"/>
                          </a:solidFill>
                          <a:effectLst/>
                          <a:latin typeface="+mn-lt"/>
                        </a:rPr>
                        <a:t>CAPEX</a:t>
                      </a:r>
                    </a:p>
                  </a:txBody>
                  <a:tcPr marL="8958" marR="8958" marT="8958" marB="0" anchor="ctr">
                    <a:lnL>
                      <a:noFill/>
                    </a:lnL>
                    <a:lnR>
                      <a:noFill/>
                    </a:lnR>
                    <a:lnT>
                      <a:noFill/>
                    </a:lnT>
                    <a:lnB>
                      <a:noFill/>
                    </a:lnB>
                    <a:solidFill>
                      <a:srgbClr val="EFF3EA"/>
                    </a:solidFill>
                  </a:tcPr>
                </a:tc>
                <a:tc>
                  <a:txBody>
                    <a:bodyPr/>
                    <a:lstStyle/>
                    <a:p>
                      <a:pPr algn="ctr" rtl="0" fontAlgn="ctr"/>
                      <a:r>
                        <a:rPr lang="en-ZA" sz="1050" b="0" i="0" u="none" strike="noStrike">
                          <a:solidFill>
                            <a:srgbClr val="000000"/>
                          </a:solidFill>
                          <a:effectLst/>
                          <a:latin typeface="+mn-lt"/>
                        </a:rPr>
                        <a:t>                     222 510 </a:t>
                      </a:r>
                    </a:p>
                  </a:txBody>
                  <a:tcPr marL="8958" marR="8958" marT="8958" marB="0" anchor="ctr">
                    <a:lnL>
                      <a:noFill/>
                    </a:lnL>
                    <a:lnR>
                      <a:noFill/>
                    </a:lnR>
                    <a:lnT>
                      <a:noFill/>
                    </a:lnT>
                    <a:lnB>
                      <a:noFill/>
                    </a:lnB>
                    <a:solidFill>
                      <a:srgbClr val="EFF3EA"/>
                    </a:solidFill>
                  </a:tcPr>
                </a:tc>
                <a:tc>
                  <a:txBody>
                    <a:bodyPr/>
                    <a:lstStyle/>
                    <a:p>
                      <a:pPr algn="ctr" rtl="0" fontAlgn="ctr"/>
                      <a:r>
                        <a:rPr lang="en-ZA" sz="1050" b="0" i="0" u="none" strike="noStrike" dirty="0">
                          <a:solidFill>
                            <a:srgbClr val="000000"/>
                          </a:solidFill>
                          <a:effectLst/>
                          <a:latin typeface="+mn-lt"/>
                        </a:rPr>
                        <a:t>                    </a:t>
                      </a:r>
                      <a:r>
                        <a:rPr lang="en-ZA" sz="1050" b="0" i="0" u="none" strike="noStrike" dirty="0" smtClean="0">
                          <a:solidFill>
                            <a:srgbClr val="000000"/>
                          </a:solidFill>
                          <a:effectLst/>
                          <a:latin typeface="+mn-lt"/>
                        </a:rPr>
                        <a:t>      58 112</a:t>
                      </a:r>
                      <a:endParaRPr lang="en-ZA" sz="1050" b="0" i="0" u="none" strike="noStrike" dirty="0">
                        <a:solidFill>
                          <a:srgbClr val="000000"/>
                        </a:solidFill>
                        <a:effectLst/>
                        <a:latin typeface="+mn-lt"/>
                      </a:endParaRPr>
                    </a:p>
                  </a:txBody>
                  <a:tcPr marL="8958" marR="8958" marT="8958" marB="0" anchor="ctr">
                    <a:lnL>
                      <a:noFill/>
                    </a:lnL>
                    <a:lnR>
                      <a:noFill/>
                    </a:lnR>
                    <a:lnT>
                      <a:noFill/>
                    </a:lnT>
                    <a:lnB>
                      <a:noFill/>
                    </a:lnB>
                    <a:solidFill>
                      <a:srgbClr val="EFF3EA"/>
                    </a:solidFill>
                  </a:tcPr>
                </a:tc>
                <a:tc>
                  <a:txBody>
                    <a:bodyPr/>
                    <a:lstStyle/>
                    <a:p>
                      <a:pPr algn="ctr" rtl="0" fontAlgn="ctr"/>
                      <a:r>
                        <a:rPr lang="en-ZA" sz="1050" b="0" i="0" u="none" strike="noStrike" dirty="0">
                          <a:solidFill>
                            <a:srgbClr val="000000"/>
                          </a:solidFill>
                          <a:effectLst/>
                          <a:latin typeface="+mn-lt"/>
                        </a:rPr>
                        <a:t>                           </a:t>
                      </a:r>
                      <a:r>
                        <a:rPr lang="en-ZA" sz="1050" b="0" i="0" u="none" strike="noStrike" dirty="0" smtClean="0">
                          <a:solidFill>
                            <a:srgbClr val="000000"/>
                          </a:solidFill>
                          <a:effectLst/>
                          <a:latin typeface="+mn-lt"/>
                        </a:rPr>
                        <a:t>164 398 </a:t>
                      </a:r>
                      <a:endParaRPr lang="en-ZA" sz="1050" b="0" i="0" u="none" strike="noStrike" dirty="0">
                        <a:solidFill>
                          <a:srgbClr val="000000"/>
                        </a:solidFill>
                        <a:effectLst/>
                        <a:latin typeface="+mn-lt"/>
                      </a:endParaRPr>
                    </a:p>
                  </a:txBody>
                  <a:tcPr marL="8958" marR="8958" marT="8958" marB="0" anchor="ctr">
                    <a:lnL>
                      <a:noFill/>
                    </a:lnL>
                    <a:lnR>
                      <a:noFill/>
                    </a:lnR>
                    <a:lnT>
                      <a:noFill/>
                    </a:lnT>
                    <a:lnB>
                      <a:noFill/>
                    </a:lnB>
                    <a:solidFill>
                      <a:srgbClr val="EFF3EA"/>
                    </a:solidFill>
                  </a:tcPr>
                </a:tc>
                <a:tc>
                  <a:txBody>
                    <a:bodyPr/>
                    <a:lstStyle/>
                    <a:p>
                      <a:pPr algn="ctr" rtl="0" fontAlgn="ctr"/>
                      <a:r>
                        <a:rPr lang="en-ZA" sz="1050" b="0" i="0" u="none" strike="noStrike" dirty="0" smtClean="0">
                          <a:solidFill>
                            <a:srgbClr val="000000"/>
                          </a:solidFill>
                          <a:effectLst/>
                          <a:latin typeface="+mn-lt"/>
                        </a:rPr>
                        <a:t>26%</a:t>
                      </a:r>
                      <a:endParaRPr lang="en-ZA" sz="1050" b="0" i="0" u="none" strike="noStrike" dirty="0">
                        <a:solidFill>
                          <a:srgbClr val="000000"/>
                        </a:solidFill>
                        <a:effectLst/>
                        <a:latin typeface="+mn-lt"/>
                      </a:endParaRPr>
                    </a:p>
                  </a:txBody>
                  <a:tcPr marL="8958" marR="8958" marT="8958" marB="0" anchor="ctr">
                    <a:lnL>
                      <a:noFill/>
                    </a:lnL>
                    <a:lnR>
                      <a:noFill/>
                    </a:lnR>
                    <a:lnT>
                      <a:noFill/>
                    </a:lnT>
                    <a:lnB>
                      <a:noFill/>
                    </a:lnB>
                    <a:solidFill>
                      <a:srgbClr val="EFF3EA"/>
                    </a:solidFill>
                  </a:tcPr>
                </a:tc>
                <a:tc>
                  <a:txBody>
                    <a:bodyPr/>
                    <a:lstStyle/>
                    <a:p>
                      <a:pPr algn="ctr"/>
                      <a:r>
                        <a:rPr lang="en-ZA" sz="1050" dirty="0" smtClean="0">
                          <a:latin typeface="+mn-lt"/>
                        </a:rPr>
                        <a:t>74%</a:t>
                      </a:r>
                      <a:endParaRPr lang="en-ZA" sz="1050" dirty="0">
                        <a:latin typeface="+mn-lt"/>
                      </a:endParaRPr>
                    </a:p>
                  </a:txBody>
                  <a:tcPr marL="8958" marR="8958" marT="8958" marB="0" anchor="ctr">
                    <a:lnL>
                      <a:noFill/>
                    </a:lnL>
                    <a:lnR>
                      <a:noFill/>
                    </a:lnR>
                    <a:lnT>
                      <a:noFill/>
                    </a:lnT>
                    <a:lnB>
                      <a:noFill/>
                    </a:lnB>
                    <a:solidFill>
                      <a:srgbClr val="EFF3EA"/>
                    </a:solidFill>
                  </a:tcPr>
                </a:tc>
                <a:extLst>
                  <a:ext uri="{0D108BD9-81ED-4DB2-BD59-A6C34878D82A}">
                    <a16:rowId xmlns:a16="http://schemas.microsoft.com/office/drawing/2014/main" xmlns="" val="10011"/>
                  </a:ext>
                </a:extLst>
              </a:tr>
              <a:tr h="330326">
                <a:tc>
                  <a:txBody>
                    <a:bodyPr/>
                    <a:lstStyle/>
                    <a:p>
                      <a:pPr algn="l" rtl="0" fontAlgn="ctr"/>
                      <a:r>
                        <a:rPr lang="en-ZA" sz="1050" b="1" i="0" u="none" strike="noStrike">
                          <a:solidFill>
                            <a:srgbClr val="000000"/>
                          </a:solidFill>
                          <a:effectLst/>
                          <a:latin typeface="+mn-lt"/>
                        </a:rPr>
                        <a:t>Transfers</a:t>
                      </a:r>
                    </a:p>
                  </a:txBody>
                  <a:tcPr marL="8958" marR="8958" marT="8958" marB="0" anchor="ctr">
                    <a:lnL>
                      <a:noFill/>
                    </a:lnL>
                    <a:lnR>
                      <a:noFill/>
                    </a:lnR>
                    <a:lnT>
                      <a:noFill/>
                    </a:lnT>
                    <a:lnB>
                      <a:noFill/>
                    </a:lnB>
                    <a:solidFill>
                      <a:srgbClr val="EFF3EA"/>
                    </a:solidFill>
                  </a:tcPr>
                </a:tc>
                <a:tc>
                  <a:txBody>
                    <a:bodyPr/>
                    <a:lstStyle/>
                    <a:p>
                      <a:pPr algn="ctr" rtl="0" fontAlgn="ctr"/>
                      <a:r>
                        <a:rPr lang="en-ZA" sz="1050" b="0" i="0" u="none" strike="noStrike">
                          <a:solidFill>
                            <a:srgbClr val="000000"/>
                          </a:solidFill>
                          <a:effectLst/>
                          <a:latin typeface="+mn-lt"/>
                        </a:rPr>
                        <a:t>                11 172 443 </a:t>
                      </a:r>
                    </a:p>
                  </a:txBody>
                  <a:tcPr marL="8958" marR="8958" marT="8958" marB="0" anchor="ctr">
                    <a:lnL>
                      <a:noFill/>
                    </a:lnL>
                    <a:lnR>
                      <a:noFill/>
                    </a:lnR>
                    <a:lnT>
                      <a:noFill/>
                    </a:lnT>
                    <a:lnB>
                      <a:noFill/>
                    </a:lnB>
                    <a:solidFill>
                      <a:srgbClr val="EFF3EA"/>
                    </a:solidFill>
                  </a:tcPr>
                </a:tc>
                <a:tc>
                  <a:txBody>
                    <a:bodyPr/>
                    <a:lstStyle/>
                    <a:p>
                      <a:pPr algn="ctr" rtl="0" fontAlgn="ctr"/>
                      <a:r>
                        <a:rPr lang="en-ZA" sz="1050" b="0" i="0" u="none" strike="noStrike" dirty="0">
                          <a:solidFill>
                            <a:srgbClr val="000000"/>
                          </a:solidFill>
                          <a:effectLst/>
                          <a:latin typeface="+mn-lt"/>
                        </a:rPr>
                        <a:t>                     </a:t>
                      </a:r>
                      <a:r>
                        <a:rPr lang="en-ZA" sz="1050" b="0" i="0" u="none" strike="noStrike" dirty="0" smtClean="0">
                          <a:solidFill>
                            <a:srgbClr val="000000"/>
                          </a:solidFill>
                          <a:effectLst/>
                          <a:latin typeface="+mn-lt"/>
                        </a:rPr>
                        <a:t>9 </a:t>
                      </a:r>
                      <a:r>
                        <a:rPr lang="en-ZA" sz="1050" b="0" i="0" u="none" strike="noStrike" dirty="0">
                          <a:solidFill>
                            <a:srgbClr val="000000"/>
                          </a:solidFill>
                          <a:effectLst/>
                          <a:latin typeface="+mn-lt"/>
                        </a:rPr>
                        <a:t>271 </a:t>
                      </a:r>
                      <a:r>
                        <a:rPr lang="en-ZA" sz="1050" b="0" i="0" u="none" strike="noStrike" dirty="0" smtClean="0">
                          <a:solidFill>
                            <a:srgbClr val="000000"/>
                          </a:solidFill>
                          <a:effectLst/>
                          <a:latin typeface="+mn-lt"/>
                        </a:rPr>
                        <a:t>129 </a:t>
                      </a:r>
                      <a:endParaRPr lang="en-ZA" sz="1050" b="0" i="0" u="none" strike="noStrike" dirty="0">
                        <a:solidFill>
                          <a:srgbClr val="000000"/>
                        </a:solidFill>
                        <a:effectLst/>
                        <a:latin typeface="+mn-lt"/>
                      </a:endParaRPr>
                    </a:p>
                  </a:txBody>
                  <a:tcPr marL="8958" marR="8958" marT="8958" marB="0" anchor="ctr">
                    <a:lnL>
                      <a:noFill/>
                    </a:lnL>
                    <a:lnR>
                      <a:noFill/>
                    </a:lnR>
                    <a:lnT>
                      <a:noFill/>
                    </a:lnT>
                    <a:lnB>
                      <a:noFill/>
                    </a:lnB>
                    <a:solidFill>
                      <a:srgbClr val="EFF3EA"/>
                    </a:solidFill>
                  </a:tcPr>
                </a:tc>
                <a:tc>
                  <a:txBody>
                    <a:bodyPr/>
                    <a:lstStyle/>
                    <a:p>
                      <a:pPr algn="ctr" rtl="0" fontAlgn="ctr"/>
                      <a:r>
                        <a:rPr lang="en-ZA" sz="1050" b="0" i="0" u="none" strike="noStrike" dirty="0">
                          <a:solidFill>
                            <a:srgbClr val="000000"/>
                          </a:solidFill>
                          <a:effectLst/>
                          <a:latin typeface="+mn-lt"/>
                        </a:rPr>
                        <a:t>     </a:t>
                      </a:r>
                      <a:r>
                        <a:rPr lang="en-ZA" sz="1050" b="0" i="0" u="none" strike="noStrike" dirty="0" smtClean="0">
                          <a:solidFill>
                            <a:srgbClr val="000000"/>
                          </a:solidFill>
                          <a:effectLst/>
                          <a:latin typeface="+mn-lt"/>
                        </a:rPr>
                        <a:t>                  </a:t>
                      </a:r>
                      <a:r>
                        <a:rPr lang="en-ZA" sz="1050" b="0" i="0" u="none" strike="noStrike" dirty="0">
                          <a:solidFill>
                            <a:srgbClr val="000000"/>
                          </a:solidFill>
                          <a:effectLst/>
                          <a:latin typeface="+mn-lt"/>
                        </a:rPr>
                        <a:t>1 </a:t>
                      </a:r>
                      <a:r>
                        <a:rPr lang="en-ZA" sz="1050" b="0" i="0" u="none" strike="noStrike" dirty="0" smtClean="0">
                          <a:solidFill>
                            <a:srgbClr val="000000"/>
                          </a:solidFill>
                          <a:effectLst/>
                          <a:latin typeface="+mn-lt"/>
                        </a:rPr>
                        <a:t>901</a:t>
                      </a:r>
                      <a:r>
                        <a:rPr lang="en-ZA" sz="1050" b="0" i="0" u="none" strike="noStrike" baseline="0" dirty="0" smtClean="0">
                          <a:solidFill>
                            <a:srgbClr val="000000"/>
                          </a:solidFill>
                          <a:effectLst/>
                          <a:latin typeface="+mn-lt"/>
                        </a:rPr>
                        <a:t> 314</a:t>
                      </a:r>
                      <a:endParaRPr lang="en-ZA" sz="1050" b="0" i="0" u="none" strike="noStrike" dirty="0">
                        <a:solidFill>
                          <a:srgbClr val="000000"/>
                        </a:solidFill>
                        <a:effectLst/>
                        <a:latin typeface="+mn-lt"/>
                      </a:endParaRPr>
                    </a:p>
                  </a:txBody>
                  <a:tcPr marL="8958" marR="8958" marT="8958" marB="0" anchor="ctr">
                    <a:lnL>
                      <a:noFill/>
                    </a:lnL>
                    <a:lnR>
                      <a:noFill/>
                    </a:lnR>
                    <a:lnT>
                      <a:noFill/>
                    </a:lnT>
                    <a:lnB>
                      <a:noFill/>
                    </a:lnB>
                    <a:solidFill>
                      <a:srgbClr val="EFF3EA"/>
                    </a:solidFill>
                  </a:tcPr>
                </a:tc>
                <a:tc>
                  <a:txBody>
                    <a:bodyPr/>
                    <a:lstStyle/>
                    <a:p>
                      <a:pPr algn="ctr" rtl="0" fontAlgn="ctr"/>
                      <a:r>
                        <a:rPr lang="en-ZA" sz="1050" b="0" i="0" u="none" strike="noStrike" dirty="0" smtClean="0">
                          <a:solidFill>
                            <a:srgbClr val="000000"/>
                          </a:solidFill>
                          <a:effectLst/>
                          <a:latin typeface="+mn-lt"/>
                        </a:rPr>
                        <a:t>83</a:t>
                      </a:r>
                      <a:endParaRPr lang="en-ZA" sz="1050" b="0" i="0" u="none" strike="noStrike" dirty="0">
                        <a:solidFill>
                          <a:srgbClr val="000000"/>
                        </a:solidFill>
                        <a:effectLst/>
                        <a:latin typeface="+mn-lt"/>
                      </a:endParaRPr>
                    </a:p>
                  </a:txBody>
                  <a:tcPr marL="8958" marR="8958" marT="8958" marB="0" anchor="ctr">
                    <a:lnL>
                      <a:noFill/>
                    </a:lnL>
                    <a:lnR>
                      <a:noFill/>
                    </a:lnR>
                    <a:lnT>
                      <a:noFill/>
                    </a:lnT>
                    <a:lnB>
                      <a:noFill/>
                    </a:lnB>
                    <a:solidFill>
                      <a:srgbClr val="EFF3EA"/>
                    </a:solidFill>
                  </a:tcPr>
                </a:tc>
                <a:tc>
                  <a:txBody>
                    <a:bodyPr/>
                    <a:lstStyle/>
                    <a:p>
                      <a:pPr algn="ctr"/>
                      <a:r>
                        <a:rPr lang="en-ZA" sz="1050" dirty="0" smtClean="0">
                          <a:latin typeface="+mn-lt"/>
                        </a:rPr>
                        <a:t>17%</a:t>
                      </a:r>
                      <a:endParaRPr lang="en-ZA" sz="1050" dirty="0">
                        <a:latin typeface="+mn-lt"/>
                      </a:endParaRPr>
                    </a:p>
                  </a:txBody>
                  <a:tcPr marL="8958" marR="8958" marT="8958" marB="0" anchor="ctr">
                    <a:lnL>
                      <a:noFill/>
                    </a:lnL>
                    <a:lnR>
                      <a:noFill/>
                    </a:lnR>
                    <a:lnT>
                      <a:noFill/>
                    </a:lnT>
                    <a:lnB>
                      <a:noFill/>
                    </a:lnB>
                    <a:solidFill>
                      <a:srgbClr val="EFF3EA"/>
                    </a:solidFill>
                  </a:tcPr>
                </a:tc>
                <a:extLst>
                  <a:ext uri="{0D108BD9-81ED-4DB2-BD59-A6C34878D82A}">
                    <a16:rowId xmlns:a16="http://schemas.microsoft.com/office/drawing/2014/main" xmlns="" val="10012"/>
                  </a:ext>
                </a:extLst>
              </a:tr>
              <a:tr h="805335">
                <a:tc>
                  <a:txBody>
                    <a:bodyPr/>
                    <a:lstStyle/>
                    <a:p>
                      <a:pPr algn="l" rtl="0" fontAlgn="ctr"/>
                      <a:r>
                        <a:rPr lang="en-ZA" sz="1050" b="1" i="0" u="none" strike="noStrike" dirty="0">
                          <a:solidFill>
                            <a:srgbClr val="000000"/>
                          </a:solidFill>
                          <a:effectLst/>
                          <a:latin typeface="+mn-lt"/>
                        </a:rPr>
                        <a:t>TOTAL</a:t>
                      </a:r>
                    </a:p>
                  </a:txBody>
                  <a:tcPr marL="8958" marR="8958" marT="8958"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r" rtl="0" fontAlgn="ctr"/>
                      <a:r>
                        <a:rPr lang="en-ZA" sz="1050" b="1" i="0" u="none" strike="noStrike">
                          <a:solidFill>
                            <a:srgbClr val="000000"/>
                          </a:solidFill>
                          <a:effectLst/>
                          <a:latin typeface="+mn-lt"/>
                        </a:rPr>
                        <a:t>14 678 044</a:t>
                      </a:r>
                    </a:p>
                  </a:txBody>
                  <a:tcPr marL="8958" marR="8958" marT="8958"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r" rtl="0" fontAlgn="ctr"/>
                      <a:r>
                        <a:rPr lang="en-ZA" sz="1050" b="1" i="0" u="none" strike="noStrike" dirty="0">
                          <a:solidFill>
                            <a:srgbClr val="000000"/>
                          </a:solidFill>
                          <a:effectLst/>
                          <a:latin typeface="+mn-lt"/>
                        </a:rPr>
                        <a:t>11 </a:t>
                      </a:r>
                      <a:r>
                        <a:rPr lang="en-ZA" sz="1050" b="1" i="0" u="none" strike="noStrike" dirty="0" smtClean="0">
                          <a:solidFill>
                            <a:srgbClr val="000000"/>
                          </a:solidFill>
                          <a:effectLst/>
                          <a:latin typeface="+mn-lt"/>
                        </a:rPr>
                        <a:t>463 310</a:t>
                      </a:r>
                      <a:endParaRPr lang="en-ZA" sz="1050" b="1" i="0" u="none" strike="noStrike" dirty="0">
                        <a:solidFill>
                          <a:srgbClr val="000000"/>
                        </a:solidFill>
                        <a:effectLst/>
                        <a:latin typeface="+mn-lt"/>
                      </a:endParaRPr>
                    </a:p>
                  </a:txBody>
                  <a:tcPr marL="8958" marR="8958" marT="8958"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r" rtl="0" fontAlgn="ctr"/>
                      <a:r>
                        <a:rPr lang="en-ZA" sz="1050" b="1" i="0" u="none" strike="noStrike" dirty="0">
                          <a:solidFill>
                            <a:srgbClr val="000000"/>
                          </a:solidFill>
                          <a:effectLst/>
                          <a:latin typeface="+mn-lt"/>
                        </a:rPr>
                        <a:t>3 </a:t>
                      </a:r>
                      <a:r>
                        <a:rPr lang="en-ZA" sz="1050" b="1" i="0" u="none" strike="noStrike" dirty="0" smtClean="0">
                          <a:solidFill>
                            <a:srgbClr val="000000"/>
                          </a:solidFill>
                          <a:effectLst/>
                          <a:latin typeface="+mn-lt"/>
                        </a:rPr>
                        <a:t>214 734</a:t>
                      </a:r>
                      <a:endParaRPr lang="en-ZA" sz="1050" b="1" i="0" u="none" strike="noStrike" dirty="0">
                        <a:solidFill>
                          <a:srgbClr val="000000"/>
                        </a:solidFill>
                        <a:effectLst/>
                        <a:latin typeface="+mn-lt"/>
                      </a:endParaRPr>
                    </a:p>
                  </a:txBody>
                  <a:tcPr marL="8958" marR="8958" marT="8958"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rtl="0" fontAlgn="ctr"/>
                      <a:r>
                        <a:rPr lang="en-ZA" sz="1050" b="1" i="0" u="none" strike="noStrike" dirty="0" smtClean="0">
                          <a:solidFill>
                            <a:srgbClr val="000000"/>
                          </a:solidFill>
                          <a:effectLst/>
                          <a:latin typeface="+mn-lt"/>
                        </a:rPr>
                        <a:t>78%</a:t>
                      </a:r>
                      <a:endParaRPr lang="en-ZA" sz="1050" b="1" i="0" u="none" strike="noStrike" dirty="0">
                        <a:solidFill>
                          <a:srgbClr val="000000"/>
                        </a:solidFill>
                        <a:effectLst/>
                        <a:latin typeface="+mn-lt"/>
                      </a:endParaRPr>
                    </a:p>
                  </a:txBody>
                  <a:tcPr marL="8958" marR="8958" marT="8958"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rtl="0" fontAlgn="ctr"/>
                      <a:r>
                        <a:rPr lang="en-ZA" sz="1050" b="1" i="0" u="none" strike="noStrike" dirty="0" smtClean="0">
                          <a:solidFill>
                            <a:srgbClr val="000000"/>
                          </a:solidFill>
                          <a:effectLst/>
                          <a:latin typeface="+mn-lt"/>
                        </a:rPr>
                        <a:t>22%</a:t>
                      </a:r>
                      <a:endParaRPr lang="en-ZA" sz="1050" b="1" i="0" u="none" strike="noStrike" dirty="0">
                        <a:solidFill>
                          <a:srgbClr val="000000"/>
                        </a:solidFill>
                        <a:effectLst/>
                        <a:latin typeface="+mn-lt"/>
                      </a:endParaRPr>
                    </a:p>
                  </a:txBody>
                  <a:tcPr marL="8958" marR="8958" marT="8958" marB="0" anchor="ctr">
                    <a:lnL>
                      <a:noFill/>
                    </a:lnL>
                    <a:lnR>
                      <a:noFill/>
                    </a:lnR>
                    <a:lnT>
                      <a:noFill/>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xmlns="" val="10013"/>
                  </a:ext>
                </a:extLst>
              </a:tr>
            </a:tbl>
          </a:graphicData>
        </a:graphic>
      </p:graphicFrame>
      <p:sp>
        <p:nvSpPr>
          <p:cNvPr id="4" name="Rectangle 3"/>
          <p:cNvSpPr/>
          <p:nvPr/>
        </p:nvSpPr>
        <p:spPr>
          <a:xfrm>
            <a:off x="755576" y="404664"/>
            <a:ext cx="7920880" cy="830997"/>
          </a:xfrm>
          <a:prstGeom prst="rect">
            <a:avLst/>
          </a:prstGeom>
        </p:spPr>
        <p:txBody>
          <a:bodyPr wrap="square">
            <a:spAutoFit/>
          </a:bodyPr>
          <a:lstStyle/>
          <a:p>
            <a:pPr algn="ctr"/>
            <a:r>
              <a:rPr lang="en-ZA" sz="2400" b="1" dirty="0">
                <a:solidFill>
                  <a:prstClr val="black"/>
                </a:solidFill>
                <a:ea typeface="ＭＳ Ｐゴシック" pitchFamily="-111" charset="-128"/>
              </a:rPr>
              <a:t>FINANCIAL EXPENDITURE LINKED TO ORGANISATIONAL PERFORMANCE</a:t>
            </a:r>
            <a:endParaRPr lang="en-ZA" dirty="0">
              <a:solidFill>
                <a:prstClr val="black"/>
              </a:solidFill>
            </a:endParaRPr>
          </a:p>
        </p:txBody>
      </p:sp>
      <p:sp>
        <p:nvSpPr>
          <p:cNvPr id="5"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46</a:t>
            </a:r>
            <a:endParaRPr lang="en-ZA" sz="1200" dirty="0">
              <a:solidFill>
                <a:prstClr val="black"/>
              </a:solidFill>
            </a:endParaRPr>
          </a:p>
        </p:txBody>
      </p:sp>
    </p:spTree>
    <p:extLst>
      <p:ext uri="{BB962C8B-B14F-4D97-AF65-F5344CB8AC3E}">
        <p14:creationId xmlns:p14="http://schemas.microsoft.com/office/powerpoint/2010/main" xmlns="" val="3226480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3159315557"/>
              </p:ext>
            </p:extLst>
          </p:nvPr>
        </p:nvGraphicFramePr>
        <p:xfrm>
          <a:off x="251520" y="1347411"/>
          <a:ext cx="8641656" cy="5400602"/>
        </p:xfrm>
        <a:graphic>
          <a:graphicData uri="http://schemas.openxmlformats.org/drawingml/2006/table">
            <a:tbl>
              <a:tblPr firstRow="1" bandRow="1">
                <a:tableStyleId>{BC89EF96-8CEA-46FF-86C4-4CE0E7609802}</a:tableStyleId>
              </a:tblPr>
              <a:tblGrid>
                <a:gridCol w="1512168">
                  <a:extLst>
                    <a:ext uri="{9D8B030D-6E8A-4147-A177-3AD203B41FA5}">
                      <a16:colId xmlns:a16="http://schemas.microsoft.com/office/drawing/2014/main" xmlns="" val="20000"/>
                    </a:ext>
                  </a:extLst>
                </a:gridCol>
                <a:gridCol w="7129488">
                  <a:extLst>
                    <a:ext uri="{9D8B030D-6E8A-4147-A177-3AD203B41FA5}">
                      <a16:colId xmlns:a16="http://schemas.microsoft.com/office/drawing/2014/main" xmlns="" val="20001"/>
                    </a:ext>
                  </a:extLst>
                </a:gridCol>
              </a:tblGrid>
              <a:tr h="2174837">
                <a:tc>
                  <a:txBody>
                    <a:bodyPr/>
                    <a:lstStyle/>
                    <a:p>
                      <a:r>
                        <a:rPr lang="en-ZA" sz="1400" b="1" u="none" strike="noStrike" kern="1200" baseline="0" dirty="0" smtClean="0"/>
                        <a:t>Programme 1 </a:t>
                      </a:r>
                      <a:endParaRPr lang="en-ZA" sz="1400" b="1" dirty="0">
                        <a:solidFill>
                          <a:schemeClr val="tx1"/>
                        </a:solidFill>
                      </a:endParaRPr>
                    </a:p>
                  </a:txBody>
                  <a:tcPr/>
                </a:tc>
                <a:tc>
                  <a:txBody>
                    <a:bodyPr/>
                    <a:lstStyle/>
                    <a:p>
                      <a:pPr rtl="0"/>
                      <a:r>
                        <a:rPr lang="en-ZA" sz="1100" u="none" strike="noStrike" kern="1200" baseline="0" dirty="0" smtClean="0"/>
                        <a:t>47% of the Budget was spent</a:t>
                      </a:r>
                    </a:p>
                    <a:p>
                      <a:pPr rtl="0"/>
                      <a:r>
                        <a:rPr lang="en-ZA" sz="1100" u="none" strike="noStrike" kern="1200" baseline="0" dirty="0" smtClean="0"/>
                        <a:t>53% underspending</a:t>
                      </a:r>
                    </a:p>
                    <a:p>
                      <a:pPr rtl="0"/>
                      <a:endParaRPr lang="en-ZA" sz="1100" u="none" strike="noStrike" kern="1200" baseline="0" dirty="0" smtClean="0"/>
                    </a:p>
                    <a:p>
                      <a:pPr rtl="0"/>
                      <a:r>
                        <a:rPr lang="en-ZA" sz="1100" u="none" strike="noStrike" kern="1200" baseline="0" dirty="0" smtClean="0"/>
                        <a:t>Contributing factors for the underspending:</a:t>
                      </a:r>
                    </a:p>
                    <a:p>
                      <a:pPr marL="628650" lvl="1" indent="-171450" rtl="0">
                        <a:buFont typeface="Wingdings" panose="05000000000000000000" pitchFamily="2" charset="2"/>
                        <a:buChar char="§"/>
                      </a:pPr>
                      <a:r>
                        <a:rPr lang="en-ZA" sz="1100" u="none" strike="noStrike" kern="1200" baseline="0" dirty="0" smtClean="0"/>
                        <a:t>Compensation of employees(Head office)</a:t>
                      </a:r>
                    </a:p>
                    <a:p>
                      <a:pPr marL="628650" lvl="1" indent="-171450" rtl="0">
                        <a:buFont typeface="Wingdings" panose="05000000000000000000" pitchFamily="2" charset="2"/>
                        <a:buChar char="§"/>
                      </a:pPr>
                      <a:r>
                        <a:rPr lang="en-ZA" sz="1100" u="none" strike="noStrike" kern="1200" baseline="0" dirty="0" smtClean="0"/>
                        <a:t>Depreciation</a:t>
                      </a:r>
                    </a:p>
                    <a:p>
                      <a:pPr marL="628650" lvl="1" indent="-171450" rtl="0">
                        <a:buFont typeface="Wingdings" panose="05000000000000000000" pitchFamily="2" charset="2"/>
                        <a:buChar char="§"/>
                      </a:pPr>
                      <a:r>
                        <a:rPr lang="en-ZA" sz="1100" u="none" strike="noStrike" kern="1200" baseline="0" dirty="0" smtClean="0"/>
                        <a:t>Computer Services</a:t>
                      </a:r>
                    </a:p>
                    <a:p>
                      <a:pPr marL="628650" lvl="1" indent="-171450" rtl="0">
                        <a:buFont typeface="Wingdings" panose="05000000000000000000" pitchFamily="2" charset="2"/>
                        <a:buChar char="§"/>
                      </a:pPr>
                      <a:r>
                        <a:rPr lang="en-ZA" sz="1100" u="none" strike="noStrike" kern="1200" baseline="0" dirty="0" smtClean="0"/>
                        <a:t>Management fees</a:t>
                      </a:r>
                    </a:p>
                    <a:p>
                      <a:pPr marL="628650" lvl="1" indent="-171450" rtl="0">
                        <a:buFont typeface="Wingdings" panose="05000000000000000000" pitchFamily="2" charset="2"/>
                        <a:buChar char="§"/>
                      </a:pPr>
                      <a:r>
                        <a:rPr lang="en-ZA" sz="1100" u="none" strike="noStrike" kern="1200" baseline="0" dirty="0" smtClean="0"/>
                        <a:t>Property expenditure</a:t>
                      </a:r>
                    </a:p>
                    <a:p>
                      <a:pPr rtl="0"/>
                      <a:r>
                        <a:rPr lang="en-ZA" sz="1100" u="none" strike="noStrike" kern="1200" baseline="0" dirty="0" smtClean="0"/>
                        <a:t>Programme 1 has underspent on compensation of employees due to newly created posts that are in the process of being filled.</a:t>
                      </a:r>
                    </a:p>
                    <a:p>
                      <a:pPr rtl="0"/>
                      <a:r>
                        <a:rPr lang="en-ZA" sz="1100" u="none" strike="noStrike" kern="1200" baseline="0" dirty="0" smtClean="0"/>
                        <a:t>The Fund continued to limit spending in accordance with the cost containment measures. </a:t>
                      </a:r>
                      <a:endParaRPr lang="en-ZA" sz="1100" b="0" dirty="0">
                        <a:solidFill>
                          <a:schemeClr val="tx1"/>
                        </a:solidFill>
                      </a:endParaRPr>
                    </a:p>
                  </a:txBody>
                  <a:tcPr/>
                </a:tc>
                <a:extLst>
                  <a:ext uri="{0D108BD9-81ED-4DB2-BD59-A6C34878D82A}">
                    <a16:rowId xmlns:a16="http://schemas.microsoft.com/office/drawing/2014/main" xmlns="" val="10000"/>
                  </a:ext>
                </a:extLst>
              </a:tr>
              <a:tr h="2174837">
                <a:tc>
                  <a:txBody>
                    <a:bodyPr/>
                    <a:lstStyle/>
                    <a:p>
                      <a:r>
                        <a:rPr lang="en-ZA" sz="1400" b="1" dirty="0" smtClean="0"/>
                        <a:t>Programme 2</a:t>
                      </a:r>
                      <a:endParaRPr lang="en-ZA" sz="1400" b="1" dirty="0"/>
                    </a:p>
                  </a:txBody>
                  <a:tcPr/>
                </a:tc>
                <a:tc>
                  <a:txBody>
                    <a:bodyPr/>
                    <a:lstStyle/>
                    <a:p>
                      <a:pPr rtl="0"/>
                      <a:r>
                        <a:rPr lang="en-ZA" sz="1100" u="none" strike="noStrike" kern="1200" baseline="0" dirty="0" smtClean="0"/>
                        <a:t>88% of the Budget was spent</a:t>
                      </a:r>
                    </a:p>
                    <a:p>
                      <a:pPr rtl="0"/>
                      <a:r>
                        <a:rPr lang="en-ZA" sz="1100" u="none" strike="noStrike" kern="1200" baseline="0" dirty="0" smtClean="0"/>
                        <a:t>12% underspending</a:t>
                      </a:r>
                    </a:p>
                    <a:p>
                      <a:pPr rtl="0"/>
                      <a:endParaRPr lang="en-ZA" sz="1100" u="none" strike="noStrike" kern="1200" baseline="0" dirty="0" smtClean="0"/>
                    </a:p>
                    <a:p>
                      <a:pPr rtl="0"/>
                      <a:r>
                        <a:rPr lang="en-ZA" sz="1100" u="none" strike="noStrike" kern="1200" baseline="0" dirty="0" smtClean="0"/>
                        <a:t>Contributing factors for the underspending</a:t>
                      </a:r>
                    </a:p>
                    <a:p>
                      <a:pPr marL="0" indent="0" rtl="0">
                        <a:buFont typeface="Arial" panose="020B0604020202020204" pitchFamily="34" charset="0"/>
                        <a:buNone/>
                      </a:pPr>
                      <a:r>
                        <a:rPr lang="en-ZA" sz="1100" u="none" strike="noStrike" kern="1200" baseline="0" dirty="0" smtClean="0"/>
                        <a:t>Benefits Payment:</a:t>
                      </a:r>
                    </a:p>
                    <a:p>
                      <a:pPr marL="628650" lvl="1" indent="-171450" rtl="0">
                        <a:buFont typeface="Wingdings" panose="05000000000000000000" pitchFamily="2" charset="2"/>
                        <a:buChar char="§"/>
                      </a:pPr>
                      <a:r>
                        <a:rPr lang="en-ZA" sz="1100" u="none" strike="noStrike" kern="1200" baseline="0" dirty="0" smtClean="0"/>
                        <a:t>Compensation of employees(Provincial office)</a:t>
                      </a:r>
                    </a:p>
                    <a:p>
                      <a:pPr marL="628650" lvl="1" indent="-171450" rtl="0">
                        <a:buFont typeface="Wingdings" panose="05000000000000000000" pitchFamily="2" charset="2"/>
                        <a:buChar char="§"/>
                      </a:pPr>
                      <a:r>
                        <a:rPr lang="en-ZA" sz="1100" u="none" strike="noStrike" kern="1200" baseline="0" dirty="0" smtClean="0"/>
                        <a:t>SARS Commissioner</a:t>
                      </a:r>
                    </a:p>
                    <a:p>
                      <a:pPr marL="628650" lvl="1" indent="-171450" rtl="0">
                        <a:buFont typeface="Wingdings" panose="05000000000000000000" pitchFamily="2" charset="2"/>
                        <a:buChar char="§"/>
                      </a:pPr>
                      <a:r>
                        <a:rPr lang="en-ZA" sz="1100" u="none" strike="noStrike" kern="1200" baseline="0" dirty="0" smtClean="0"/>
                        <a:t>Telephone expenditure</a:t>
                      </a:r>
                    </a:p>
                    <a:p>
                      <a:pPr marL="628650" lvl="1" indent="-171450" rtl="0">
                        <a:buFont typeface="Wingdings" panose="05000000000000000000" pitchFamily="2" charset="2"/>
                        <a:buChar char="§"/>
                      </a:pPr>
                      <a:r>
                        <a:rPr lang="en-ZA" sz="1100" u="none" strike="noStrike" kern="1200" baseline="0" dirty="0" smtClean="0"/>
                        <a:t>Consulting fees</a:t>
                      </a:r>
                    </a:p>
                    <a:p>
                      <a:pPr marL="628650" lvl="1" indent="-171450" rtl="0">
                        <a:buFont typeface="Wingdings" panose="05000000000000000000" pitchFamily="2" charset="2"/>
                        <a:buChar char="§"/>
                      </a:pPr>
                      <a:endParaRPr lang="en-ZA" sz="1100" u="none" strike="noStrike" kern="1200" baseline="0" dirty="0" smtClean="0"/>
                    </a:p>
                    <a:p>
                      <a:pPr rtl="0"/>
                      <a:r>
                        <a:rPr lang="en-ZA" sz="1100" u="none" strike="noStrike" kern="1200" baseline="0" dirty="0" smtClean="0"/>
                        <a:t>The benefit payment budget was compiled based on the expected economic conditions and past events in South Africa. </a:t>
                      </a:r>
                    </a:p>
                    <a:p>
                      <a:pPr rtl="0"/>
                      <a:r>
                        <a:rPr lang="en-ZA" sz="1100" u="none" strike="noStrike" kern="1200" baseline="0" dirty="0" smtClean="0"/>
                        <a:t>The unemployment rate increased at a lower rate than expected during the 2017/18 year.</a:t>
                      </a:r>
                    </a:p>
                  </a:txBody>
                  <a:tcPr/>
                </a:tc>
                <a:extLst>
                  <a:ext uri="{0D108BD9-81ED-4DB2-BD59-A6C34878D82A}">
                    <a16:rowId xmlns:a16="http://schemas.microsoft.com/office/drawing/2014/main" xmlns="" val="10001"/>
                  </a:ext>
                </a:extLst>
              </a:tr>
              <a:tr h="1050928">
                <a:tc>
                  <a:txBody>
                    <a:bodyPr/>
                    <a:lstStyle/>
                    <a:p>
                      <a:r>
                        <a:rPr lang="en-ZA" sz="1400" b="1" dirty="0" smtClean="0"/>
                        <a:t>Programme</a:t>
                      </a:r>
                      <a:r>
                        <a:rPr lang="en-ZA" sz="1400" b="1" baseline="0" dirty="0" smtClean="0"/>
                        <a:t> 3</a:t>
                      </a:r>
                      <a:endParaRPr lang="en-ZA" sz="1400" b="1" dirty="0"/>
                    </a:p>
                  </a:txBody>
                  <a:tcPr/>
                </a:tc>
                <a:tc>
                  <a:txBody>
                    <a:bodyPr/>
                    <a:lstStyle/>
                    <a:p>
                      <a:pPr rtl="0">
                        <a:buSzPts val="1000"/>
                        <a:buFont typeface="Arial"/>
                        <a:buNone/>
                      </a:pPr>
                      <a:r>
                        <a:rPr lang="en-ZA" sz="1100" u="none" strike="noStrike" kern="1200" baseline="0" dirty="0" smtClean="0"/>
                        <a:t>5% of the Budget was spent</a:t>
                      </a:r>
                    </a:p>
                    <a:p>
                      <a:pPr rtl="0">
                        <a:buSzPts val="1000"/>
                        <a:buFont typeface="Arial"/>
                        <a:buNone/>
                      </a:pPr>
                      <a:r>
                        <a:rPr lang="en-ZA" sz="1100" u="none" strike="noStrike" kern="1200" baseline="0" dirty="0" smtClean="0"/>
                        <a:t>95% underspending</a:t>
                      </a:r>
                    </a:p>
                    <a:p>
                      <a:pPr rtl="0"/>
                      <a:r>
                        <a:rPr lang="en-ZA" sz="1100" u="none" strike="noStrike" kern="1200" baseline="0" dirty="0" smtClean="0"/>
                        <a:t>The variance is due to delays in transfers and subsidies for Labour Activation Schemes </a:t>
                      </a:r>
                    </a:p>
                    <a:p>
                      <a:pPr rtl="0"/>
                      <a:r>
                        <a:rPr lang="en-ZA" sz="1100" u="none" strike="noStrike" kern="1200" baseline="0" dirty="0" smtClean="0"/>
                        <a:t>The delays on the finalisation of the evaluation process and inadequate supporting documents submitted by service providers for payment has led to 95% under –expenditure of the budgeted amount  </a:t>
                      </a:r>
                      <a:endParaRPr lang="en-ZA" sz="1100" b="0" i="0" u="none" strike="noStrike" kern="1200" baseline="0" dirty="0" smtClean="0">
                        <a:solidFill>
                          <a:srgbClr val="000000"/>
                        </a:solidFill>
                        <a:latin typeface="+mn-lt"/>
                      </a:endParaRPr>
                    </a:p>
                  </a:txBody>
                  <a:tcPr/>
                </a:tc>
                <a:extLst>
                  <a:ext uri="{0D108BD9-81ED-4DB2-BD59-A6C34878D82A}">
                    <a16:rowId xmlns:a16="http://schemas.microsoft.com/office/drawing/2014/main" xmlns="" val="10002"/>
                  </a:ext>
                </a:extLst>
              </a:tr>
            </a:tbl>
          </a:graphicData>
        </a:graphic>
      </p:graphicFrame>
      <p:sp>
        <p:nvSpPr>
          <p:cNvPr id="2" name="TextBox 1"/>
          <p:cNvSpPr txBox="1"/>
          <p:nvPr/>
        </p:nvSpPr>
        <p:spPr>
          <a:xfrm>
            <a:off x="1331640" y="548680"/>
            <a:ext cx="7200800" cy="369332"/>
          </a:xfrm>
          <a:prstGeom prst="rect">
            <a:avLst/>
          </a:prstGeom>
          <a:noFill/>
        </p:spPr>
        <p:txBody>
          <a:bodyPr wrap="square" rtlCol="0">
            <a:spAutoFit/>
          </a:bodyPr>
          <a:lstStyle/>
          <a:p>
            <a:pPr algn="ctr"/>
            <a:r>
              <a:rPr lang="en-ZA" b="1" dirty="0" smtClean="0">
                <a:solidFill>
                  <a:prstClr val="black"/>
                </a:solidFill>
              </a:rPr>
              <a:t>FINANCIAL NOTES ON VARIANCES</a:t>
            </a:r>
            <a:endParaRPr lang="en-ZA" b="1" dirty="0">
              <a:solidFill>
                <a:prstClr val="black"/>
              </a:solidFill>
            </a:endParaRPr>
          </a:p>
        </p:txBody>
      </p:sp>
      <p:sp>
        <p:nvSpPr>
          <p:cNvPr id="7"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47</a:t>
            </a:r>
            <a:endParaRPr lang="en-ZA" sz="1200" dirty="0">
              <a:solidFill>
                <a:prstClr val="black"/>
              </a:solidFill>
            </a:endParaRPr>
          </a:p>
        </p:txBody>
      </p:sp>
    </p:spTree>
    <p:extLst>
      <p:ext uri="{BB962C8B-B14F-4D97-AF65-F5344CB8AC3E}">
        <p14:creationId xmlns:p14="http://schemas.microsoft.com/office/powerpoint/2010/main" xmlns="" val="13125900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descr="Extra3_3-01.jpg"/>
          <p:cNvPicPr>
            <a:picLocks noChangeAspect="1"/>
          </p:cNvPicPr>
          <p:nvPr/>
        </p:nvPicPr>
        <p:blipFill>
          <a:blip r:embed="rId2" cstate="print"/>
          <a:srcRect/>
          <a:stretch>
            <a:fillRect/>
          </a:stretch>
        </p:blipFill>
        <p:spPr bwMode="auto">
          <a:xfrm>
            <a:off x="0" y="-99392"/>
            <a:ext cx="9144000" cy="6858000"/>
          </a:xfrm>
          <a:prstGeom prst="rect">
            <a:avLst/>
          </a:prstGeom>
          <a:noFill/>
          <a:ln w="9525">
            <a:noFill/>
            <a:miter lim="800000"/>
            <a:headEnd/>
            <a:tailEnd/>
          </a:ln>
        </p:spPr>
      </p:pic>
      <p:sp>
        <p:nvSpPr>
          <p:cNvPr id="12291" name="Title 1"/>
          <p:cNvSpPr txBox="1">
            <a:spLocks/>
          </p:cNvSpPr>
          <p:nvPr/>
        </p:nvSpPr>
        <p:spPr bwMode="auto">
          <a:xfrm>
            <a:off x="6772275" y="4321175"/>
            <a:ext cx="2252663" cy="541338"/>
          </a:xfrm>
          <a:prstGeom prst="rect">
            <a:avLst/>
          </a:prstGeom>
          <a:noFill/>
          <a:ln w="9525">
            <a:noFill/>
            <a:miter lim="800000"/>
            <a:headEnd/>
            <a:tailEnd/>
          </a:ln>
        </p:spPr>
        <p:txBody>
          <a:bodyPr anchor="ctr"/>
          <a:lstStyle/>
          <a:p>
            <a:pPr defTabSz="457200" fontAlgn="base">
              <a:spcBef>
                <a:spcPct val="0"/>
              </a:spcBef>
              <a:spcAft>
                <a:spcPct val="0"/>
              </a:spcAft>
            </a:pPr>
            <a:r>
              <a:rPr lang="en-US" sz="2000" b="1" dirty="0">
                <a:solidFill>
                  <a:srgbClr val="FFAB16"/>
                </a:solidFill>
                <a:latin typeface="Arial" charset="0"/>
                <a:cs typeface="Arial" charset="0"/>
              </a:rPr>
              <a:t>Thank </a:t>
            </a:r>
            <a:r>
              <a:rPr lang="en-US" sz="2000" b="1" dirty="0">
                <a:solidFill>
                  <a:prstClr val="white"/>
                </a:solidFill>
                <a:latin typeface="Arial" charset="0"/>
                <a:cs typeface="Arial" charset="0"/>
              </a:rPr>
              <a:t>You</a:t>
            </a:r>
            <a:r>
              <a:rPr lang="en-US" sz="2000" b="1" dirty="0">
                <a:solidFill>
                  <a:srgbClr val="FFAB16"/>
                </a:solidFill>
                <a:latin typeface="Arial" charset="0"/>
                <a:cs typeface="Arial" charset="0"/>
              </a:rPr>
              <a:t>…</a:t>
            </a:r>
          </a:p>
        </p:txBody>
      </p:sp>
      <p:sp>
        <p:nvSpPr>
          <p:cNvPr id="2" name="Slide Number Placeholder 1"/>
          <p:cNvSpPr>
            <a:spLocks noGrp="1"/>
          </p:cNvSpPr>
          <p:nvPr>
            <p:ph type="sldNum" sz="quarter" idx="12"/>
          </p:nvPr>
        </p:nvSpPr>
        <p:spPr/>
        <p:txBody>
          <a:bodyPr/>
          <a:lstStyle/>
          <a:p>
            <a:pPr>
              <a:defRPr/>
            </a:pPr>
            <a:fld id="{416AF1B2-E7A4-446A-84DC-90AA83BA6A19}" type="slidenum">
              <a:rPr lang="en-US" smtClean="0"/>
              <a:pPr>
                <a:defRPr/>
              </a:pPr>
              <a:t>48</a:t>
            </a:fld>
            <a:endParaRPr lang="en-US" dirty="0"/>
          </a:p>
        </p:txBody>
      </p:sp>
      <p:sp>
        <p:nvSpPr>
          <p:cNvPr id="5"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48</a:t>
            </a:r>
            <a:endParaRPr lang="en-ZA" sz="1200" dirty="0">
              <a:solidFill>
                <a:prstClr val="black"/>
              </a:solidFill>
            </a:endParaRPr>
          </a:p>
        </p:txBody>
      </p:sp>
    </p:spTree>
    <p:extLst>
      <p:ext uri="{BB962C8B-B14F-4D97-AF65-F5344CB8AC3E}">
        <p14:creationId xmlns:p14="http://schemas.microsoft.com/office/powerpoint/2010/main" xmlns="" val="477689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77" y="188640"/>
            <a:ext cx="8229600" cy="1143000"/>
          </a:xfrm>
        </p:spPr>
        <p:txBody>
          <a:bodyPr/>
          <a:lstStyle/>
          <a:p>
            <a:r>
              <a:rPr lang="en-ZA" sz="3200" b="1" dirty="0" smtClean="0"/>
              <a:t>VISION, MISSION AND VALUES</a:t>
            </a:r>
            <a:endParaRPr lang="en-ZA" sz="3200" b="1" dirty="0"/>
          </a:p>
        </p:txBody>
      </p:sp>
      <p:sp>
        <p:nvSpPr>
          <p:cNvPr id="4" name="Slide Number Placeholder 3"/>
          <p:cNvSpPr>
            <a:spLocks noGrp="1"/>
          </p:cNvSpPr>
          <p:nvPr>
            <p:ph type="sldNum" sz="quarter" idx="12"/>
          </p:nvPr>
        </p:nvSpPr>
        <p:spPr/>
        <p:txBody>
          <a:bodyPr/>
          <a:lstStyle/>
          <a:p>
            <a:fld id="{6E2E8DFB-259F-4B10-9431-A46ED4582A46}" type="slidenum">
              <a:rPr lang="en-US" smtClean="0"/>
              <a:pPr/>
              <a:t>5</a:t>
            </a:fld>
            <a:endParaRPr lang="en-US" dirty="0"/>
          </a:p>
        </p:txBody>
      </p:sp>
      <p:graphicFrame>
        <p:nvGraphicFramePr>
          <p:cNvPr id="6" name="Diagram 5"/>
          <p:cNvGraphicFramePr/>
          <p:nvPr>
            <p:extLst>
              <p:ext uri="{D42A27DB-BD31-4B8C-83A1-F6EECF244321}">
                <p14:modId xmlns:p14="http://schemas.microsoft.com/office/powerpoint/2010/main" xmlns="" val="3798982491"/>
              </p:ext>
            </p:extLst>
          </p:nvPr>
        </p:nvGraphicFramePr>
        <p:xfrm>
          <a:off x="228600" y="1371600"/>
          <a:ext cx="3983360" cy="5225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4"/>
          <p:cNvGraphicFramePr>
            <a:graphicFrameLocks noGrp="1"/>
          </p:cNvGraphicFramePr>
          <p:nvPr>
            <p:ph idx="1"/>
            <p:extLst>
              <p:ext uri="{D42A27DB-BD31-4B8C-83A1-F6EECF244321}">
                <p14:modId xmlns:p14="http://schemas.microsoft.com/office/powerpoint/2010/main" xmlns="" val="546972109"/>
              </p:ext>
            </p:extLst>
          </p:nvPr>
        </p:nvGraphicFramePr>
        <p:xfrm>
          <a:off x="3932583" y="1412776"/>
          <a:ext cx="4781665" cy="51774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p:nvPr/>
        </p:nvSpPr>
        <p:spPr>
          <a:xfrm>
            <a:off x="4427984" y="2430420"/>
            <a:ext cx="1395461" cy="1200329"/>
          </a:xfrm>
          <a:prstGeom prst="rect">
            <a:avLst/>
          </a:prstGeom>
          <a:noFill/>
        </p:spPr>
        <p:txBody>
          <a:bodyPr wrap="square" rtlCol="0">
            <a:spAutoFit/>
          </a:bodyPr>
          <a:lstStyle/>
          <a:p>
            <a:r>
              <a:rPr lang="en-ZA" sz="1200" b="1" dirty="0" smtClean="0">
                <a:solidFill>
                  <a:prstClr val="black"/>
                </a:solidFill>
              </a:rPr>
              <a:t>Caring for our people</a:t>
            </a:r>
          </a:p>
          <a:p>
            <a:r>
              <a:rPr lang="en-ZA" sz="1200" dirty="0">
                <a:solidFill>
                  <a:prstClr val="black"/>
                </a:solidFill>
              </a:rPr>
              <a:t>Treat  employees with dignity , care  and respect</a:t>
            </a:r>
          </a:p>
          <a:p>
            <a:endParaRPr lang="en-ZA" sz="1200" b="1" dirty="0">
              <a:solidFill>
                <a:prstClr val="black"/>
              </a:solidFill>
            </a:endParaRPr>
          </a:p>
        </p:txBody>
      </p:sp>
      <p:sp>
        <p:nvSpPr>
          <p:cNvPr id="10"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5</a:t>
            </a:r>
            <a:endParaRPr lang="en-ZA" sz="1200" dirty="0">
              <a:solidFill>
                <a:prstClr val="black"/>
              </a:solidFill>
            </a:endParaRPr>
          </a:p>
        </p:txBody>
      </p:sp>
    </p:spTree>
    <p:extLst>
      <p:ext uri="{BB962C8B-B14F-4D97-AF65-F5344CB8AC3E}">
        <p14:creationId xmlns:p14="http://schemas.microsoft.com/office/powerpoint/2010/main" xmlns="" val="158237503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6</a:t>
            </a:fld>
            <a:endParaRPr lang="en-US" dirty="0"/>
          </a:p>
        </p:txBody>
      </p:sp>
      <p:sp>
        <p:nvSpPr>
          <p:cNvPr id="5" name="Rectangle 4"/>
          <p:cNvSpPr/>
          <p:nvPr/>
        </p:nvSpPr>
        <p:spPr>
          <a:xfrm>
            <a:off x="315090" y="3068960"/>
            <a:ext cx="8407559" cy="1200329"/>
          </a:xfrm>
          <a:prstGeom prst="rect">
            <a:avLst/>
          </a:prstGeom>
          <a:noFill/>
        </p:spPr>
        <p:txBody>
          <a:bodyPr wrap="none" lIns="91440" tIns="45720" rIns="91440" bIns="45720">
            <a:spAutoFit/>
          </a:bodyPr>
          <a:lstStyle/>
          <a:p>
            <a:pPr algn="ctr"/>
            <a:r>
              <a:rPr lang="en-ZA" sz="3600" b="1" dirty="0">
                <a:solidFill>
                  <a:srgbClr val="00B0F0"/>
                </a:solidFill>
                <a:ea typeface="ＭＳ Ｐゴシック" pitchFamily="-111" charset="-128"/>
              </a:rPr>
              <a:t>ALIGNMENT TO NATIONAL DEVELOPMENT </a:t>
            </a:r>
            <a:br>
              <a:rPr lang="en-ZA" sz="3600" b="1" dirty="0">
                <a:solidFill>
                  <a:srgbClr val="00B0F0"/>
                </a:solidFill>
                <a:ea typeface="ＭＳ Ｐゴシック" pitchFamily="-111" charset="-128"/>
              </a:rPr>
            </a:br>
            <a:r>
              <a:rPr lang="en-ZA" sz="3600" b="1" dirty="0">
                <a:solidFill>
                  <a:srgbClr val="00B0F0"/>
                </a:solidFill>
                <a:ea typeface="ＭＳ Ｐゴシック" pitchFamily="-111" charset="-128"/>
              </a:rPr>
              <a:t>PLAN (NDP)</a:t>
            </a:r>
            <a:endParaRPr lang="en-US" sz="4000" b="1" dirty="0">
              <a:ln w="1905"/>
              <a:solidFill>
                <a:srgbClr val="00B0F0"/>
              </a:solidFill>
              <a:effectLst>
                <a:innerShdw blurRad="69850" dist="43180" dir="5400000">
                  <a:srgbClr val="000000">
                    <a:alpha val="65000"/>
                  </a:srgbClr>
                </a:innerShdw>
              </a:effectLst>
            </a:endParaRPr>
          </a:p>
        </p:txBody>
      </p:sp>
      <p:sp>
        <p:nvSpPr>
          <p:cNvPr id="7"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6</a:t>
            </a:r>
            <a:endParaRPr lang="en-ZA" sz="1200" dirty="0">
              <a:solidFill>
                <a:prstClr val="black"/>
              </a:solidFill>
            </a:endParaRPr>
          </a:p>
        </p:txBody>
      </p:sp>
    </p:spTree>
    <p:extLst>
      <p:ext uri="{BB962C8B-B14F-4D97-AF65-F5344CB8AC3E}">
        <p14:creationId xmlns:p14="http://schemas.microsoft.com/office/powerpoint/2010/main" xmlns="" val="4136077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2257436489"/>
              </p:ext>
            </p:extLst>
          </p:nvPr>
        </p:nvGraphicFramePr>
        <p:xfrm>
          <a:off x="228600" y="304800"/>
          <a:ext cx="53340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609600" y="626477"/>
            <a:ext cx="3239242" cy="338554"/>
          </a:xfrm>
          <a:prstGeom prst="rect">
            <a:avLst/>
          </a:prstGeom>
        </p:spPr>
        <p:txBody>
          <a:bodyPr wrap="square">
            <a:spAutoFit/>
          </a:bodyPr>
          <a:lstStyle/>
          <a:p>
            <a:pPr algn="ctr"/>
            <a:r>
              <a:rPr lang="en-ZA" sz="1600" b="1" dirty="0" smtClean="0">
                <a:solidFill>
                  <a:prstClr val="black"/>
                </a:solidFill>
              </a:rPr>
              <a:t>NDP Government Outcomes</a:t>
            </a:r>
            <a:endParaRPr lang="en-ZA" dirty="0">
              <a:solidFill>
                <a:prstClr val="black"/>
              </a:solidFill>
            </a:endParaRPr>
          </a:p>
        </p:txBody>
      </p:sp>
      <p:sp>
        <p:nvSpPr>
          <p:cNvPr id="12" name="Rectangle 11"/>
          <p:cNvSpPr/>
          <p:nvPr/>
        </p:nvSpPr>
        <p:spPr>
          <a:xfrm>
            <a:off x="179512" y="3855065"/>
            <a:ext cx="1917494" cy="2308324"/>
          </a:xfrm>
          <a:prstGeom prst="rect">
            <a:avLst/>
          </a:prstGeom>
        </p:spPr>
        <p:txBody>
          <a:bodyPr wrap="square">
            <a:spAutoFit/>
          </a:bodyPr>
          <a:lstStyle/>
          <a:p>
            <a:r>
              <a:rPr lang="en-ZA" sz="1200" dirty="0" smtClean="0">
                <a:solidFill>
                  <a:prstClr val="black"/>
                </a:solidFill>
              </a:rPr>
              <a:t>1. </a:t>
            </a:r>
            <a:r>
              <a:rPr lang="en-ZA" sz="1100" dirty="0" smtClean="0">
                <a:solidFill>
                  <a:prstClr val="black"/>
                </a:solidFill>
              </a:rPr>
              <a:t>DOL </a:t>
            </a:r>
            <a:r>
              <a:rPr lang="en-ZA" sz="1100" dirty="0">
                <a:solidFill>
                  <a:prstClr val="black"/>
                </a:solidFill>
              </a:rPr>
              <a:t>strategic objective 1, </a:t>
            </a:r>
            <a:r>
              <a:rPr lang="en-ZA" sz="1100" b="1" dirty="0">
                <a:solidFill>
                  <a:prstClr val="black"/>
                </a:solidFill>
              </a:rPr>
              <a:t>Outcome 4</a:t>
            </a:r>
          </a:p>
          <a:p>
            <a:r>
              <a:rPr lang="en-ZA" sz="1100" dirty="0" smtClean="0">
                <a:solidFill>
                  <a:prstClr val="black"/>
                </a:solidFill>
              </a:rPr>
              <a:t>Contribute </a:t>
            </a:r>
            <a:r>
              <a:rPr lang="en-ZA" sz="1100" dirty="0">
                <a:solidFill>
                  <a:prstClr val="black"/>
                </a:solidFill>
              </a:rPr>
              <a:t>to decent employment </a:t>
            </a:r>
            <a:r>
              <a:rPr lang="en-ZA" sz="1100" dirty="0" smtClean="0">
                <a:solidFill>
                  <a:prstClr val="black"/>
                </a:solidFill>
              </a:rPr>
              <a:t>creation</a:t>
            </a:r>
          </a:p>
          <a:p>
            <a:r>
              <a:rPr lang="en-ZA" sz="1100" dirty="0">
                <a:solidFill>
                  <a:prstClr val="black"/>
                </a:solidFill>
              </a:rPr>
              <a:t>	</a:t>
            </a:r>
            <a:endParaRPr lang="en-ZA" sz="1100" dirty="0" smtClean="0">
              <a:solidFill>
                <a:prstClr val="black"/>
              </a:solidFill>
            </a:endParaRPr>
          </a:p>
          <a:p>
            <a:r>
              <a:rPr lang="en-ZA" sz="1100" dirty="0" smtClean="0">
                <a:solidFill>
                  <a:prstClr val="black"/>
                </a:solidFill>
              </a:rPr>
              <a:t>2. DOL </a:t>
            </a:r>
            <a:r>
              <a:rPr lang="en-ZA" sz="1100" dirty="0">
                <a:solidFill>
                  <a:prstClr val="black"/>
                </a:solidFill>
              </a:rPr>
              <a:t>strategic objective 5, </a:t>
            </a:r>
            <a:r>
              <a:rPr lang="en-ZA" sz="1100" b="1" dirty="0">
                <a:solidFill>
                  <a:prstClr val="black"/>
                </a:solidFill>
              </a:rPr>
              <a:t>Outcome </a:t>
            </a:r>
            <a:r>
              <a:rPr lang="en-ZA" sz="1100" b="1" dirty="0" smtClean="0">
                <a:solidFill>
                  <a:prstClr val="black"/>
                </a:solidFill>
              </a:rPr>
              <a:t>13</a:t>
            </a:r>
            <a:r>
              <a:rPr lang="en-ZA" sz="1100" dirty="0">
                <a:solidFill>
                  <a:prstClr val="black"/>
                </a:solidFill>
              </a:rPr>
              <a:t/>
            </a:r>
            <a:br>
              <a:rPr lang="en-ZA" sz="1100" dirty="0">
                <a:solidFill>
                  <a:prstClr val="black"/>
                </a:solidFill>
              </a:rPr>
            </a:br>
            <a:r>
              <a:rPr lang="en-ZA" sz="1100" dirty="0" smtClean="0">
                <a:solidFill>
                  <a:prstClr val="black"/>
                </a:solidFill>
              </a:rPr>
              <a:t>  Strengthening </a:t>
            </a:r>
            <a:r>
              <a:rPr lang="en-ZA" sz="1100" dirty="0">
                <a:solidFill>
                  <a:prstClr val="black"/>
                </a:solidFill>
              </a:rPr>
              <a:t>social </a:t>
            </a:r>
            <a:r>
              <a:rPr lang="en-ZA" sz="1100" dirty="0" smtClean="0">
                <a:solidFill>
                  <a:prstClr val="black"/>
                </a:solidFill>
              </a:rPr>
              <a:t>          protection</a:t>
            </a:r>
            <a:r>
              <a:rPr lang="en-ZA" sz="1100" dirty="0">
                <a:solidFill>
                  <a:prstClr val="black"/>
                </a:solidFill>
              </a:rPr>
              <a:t>	</a:t>
            </a:r>
            <a:endParaRPr lang="en-ZA" sz="1100" dirty="0" smtClean="0">
              <a:solidFill>
                <a:prstClr val="black"/>
              </a:solidFill>
            </a:endParaRPr>
          </a:p>
          <a:p>
            <a:r>
              <a:rPr lang="en-ZA" sz="1100" dirty="0" smtClean="0">
                <a:solidFill>
                  <a:prstClr val="black"/>
                </a:solidFill>
              </a:rPr>
              <a:t>3. DOL </a:t>
            </a:r>
            <a:r>
              <a:rPr lang="en-ZA" sz="1100" dirty="0">
                <a:solidFill>
                  <a:prstClr val="black"/>
                </a:solidFill>
              </a:rPr>
              <a:t>strategic objective 8, </a:t>
            </a:r>
            <a:r>
              <a:rPr lang="en-ZA" sz="1100" b="1" dirty="0">
                <a:solidFill>
                  <a:prstClr val="black"/>
                </a:solidFill>
              </a:rPr>
              <a:t>Outcome </a:t>
            </a:r>
            <a:r>
              <a:rPr lang="en-ZA" sz="1100" b="1" dirty="0" smtClean="0">
                <a:solidFill>
                  <a:prstClr val="black"/>
                </a:solidFill>
              </a:rPr>
              <a:t>12</a:t>
            </a:r>
            <a:r>
              <a:rPr lang="en-ZA" sz="1100" dirty="0">
                <a:solidFill>
                  <a:prstClr val="black"/>
                </a:solidFill>
              </a:rPr>
              <a:t/>
            </a:r>
            <a:br>
              <a:rPr lang="en-ZA" sz="1100" dirty="0">
                <a:solidFill>
                  <a:prstClr val="black"/>
                </a:solidFill>
              </a:rPr>
            </a:br>
            <a:r>
              <a:rPr lang="en-ZA" sz="1100" dirty="0">
                <a:solidFill>
                  <a:prstClr val="black"/>
                </a:solidFill>
              </a:rPr>
              <a:t>Strengthening institutional capacity of the Department </a:t>
            </a:r>
          </a:p>
        </p:txBody>
      </p:sp>
      <p:sp>
        <p:nvSpPr>
          <p:cNvPr id="13" name="Rectangle 12"/>
          <p:cNvSpPr/>
          <p:nvPr/>
        </p:nvSpPr>
        <p:spPr>
          <a:xfrm>
            <a:off x="2555776" y="3827212"/>
            <a:ext cx="3060872" cy="2716128"/>
          </a:xfrm>
          <a:prstGeom prst="rect">
            <a:avLst/>
          </a:prstGeom>
        </p:spPr>
        <p:txBody>
          <a:bodyPr wrap="square">
            <a:spAutoFit/>
          </a:bodyPr>
          <a:lstStyle/>
          <a:p>
            <a:r>
              <a:rPr lang="en-ZA" sz="1200" dirty="0" smtClean="0">
                <a:solidFill>
                  <a:prstClr val="black"/>
                </a:solidFill>
              </a:rPr>
              <a:t>1. </a:t>
            </a:r>
            <a:r>
              <a:rPr lang="en-ZA" sz="1050" b="1" dirty="0">
                <a:solidFill>
                  <a:prstClr val="black"/>
                </a:solidFill>
              </a:rPr>
              <a:t>Outcome </a:t>
            </a:r>
            <a:r>
              <a:rPr lang="en-ZA" sz="1050" b="1" dirty="0" smtClean="0">
                <a:solidFill>
                  <a:prstClr val="black"/>
                </a:solidFill>
              </a:rPr>
              <a:t>12</a:t>
            </a:r>
          </a:p>
          <a:p>
            <a:r>
              <a:rPr lang="en-ZA" sz="1050" dirty="0" smtClean="0">
                <a:solidFill>
                  <a:prstClr val="black"/>
                </a:solidFill>
              </a:rPr>
              <a:t>      Ensure Financial sustainability</a:t>
            </a:r>
            <a:endParaRPr lang="en-ZA" sz="1050" dirty="0">
              <a:solidFill>
                <a:prstClr val="black"/>
              </a:solidFill>
            </a:endParaRPr>
          </a:p>
          <a:p>
            <a:r>
              <a:rPr lang="en-ZA" sz="1050" dirty="0" smtClean="0">
                <a:solidFill>
                  <a:prstClr val="black"/>
                </a:solidFill>
              </a:rPr>
              <a:t>2.  </a:t>
            </a:r>
            <a:r>
              <a:rPr lang="en-ZA" sz="1050" b="1" dirty="0" smtClean="0">
                <a:solidFill>
                  <a:prstClr val="black"/>
                </a:solidFill>
              </a:rPr>
              <a:t>Outcome 13</a:t>
            </a:r>
          </a:p>
          <a:p>
            <a:pPr marL="171450" indent="-171450">
              <a:buFont typeface="Arial" panose="020B0604020202020204" pitchFamily="34" charset="0"/>
              <a:buChar char="•"/>
            </a:pPr>
            <a:r>
              <a:rPr lang="en-ZA" sz="1050" dirty="0" smtClean="0">
                <a:solidFill>
                  <a:prstClr val="black"/>
                </a:solidFill>
              </a:rPr>
              <a:t>Improve </a:t>
            </a:r>
            <a:r>
              <a:rPr lang="en-ZA" sz="1050" dirty="0">
                <a:solidFill>
                  <a:prstClr val="black"/>
                </a:solidFill>
              </a:rPr>
              <a:t>service </a:t>
            </a:r>
            <a:r>
              <a:rPr lang="en-ZA" sz="1050" dirty="0" smtClean="0">
                <a:solidFill>
                  <a:prstClr val="black"/>
                </a:solidFill>
              </a:rPr>
              <a:t>delivery</a:t>
            </a:r>
          </a:p>
          <a:p>
            <a:pPr marL="171450" indent="-171450">
              <a:buFont typeface="Arial" panose="020B0604020202020204" pitchFamily="34" charset="0"/>
              <a:buChar char="•"/>
            </a:pPr>
            <a:r>
              <a:rPr lang="en-ZA" sz="1050" dirty="0" smtClean="0">
                <a:solidFill>
                  <a:prstClr val="black"/>
                </a:solidFill>
              </a:rPr>
              <a:t> Strengthen Institutional capacity of the Fund</a:t>
            </a:r>
          </a:p>
          <a:p>
            <a:pPr marL="171450" indent="-171450">
              <a:buFont typeface="Arial" panose="020B0604020202020204" pitchFamily="34" charset="0"/>
              <a:buChar char="•"/>
            </a:pPr>
            <a:r>
              <a:rPr lang="en-ZA" sz="1050" dirty="0" smtClean="0">
                <a:solidFill>
                  <a:prstClr val="black"/>
                </a:solidFill>
              </a:rPr>
              <a:t> Provide easy to use services through multiple                       </a:t>
            </a:r>
          </a:p>
          <a:p>
            <a:r>
              <a:rPr lang="en-ZA" sz="1050" dirty="0" smtClean="0">
                <a:solidFill>
                  <a:prstClr val="black"/>
                </a:solidFill>
              </a:rPr>
              <a:t>         access points.</a:t>
            </a:r>
            <a:endParaRPr lang="en-ZA" sz="1050" dirty="0">
              <a:solidFill>
                <a:prstClr val="black"/>
              </a:solidFill>
            </a:endParaRPr>
          </a:p>
          <a:p>
            <a:r>
              <a:rPr lang="en-ZA" sz="1050" dirty="0" smtClean="0">
                <a:solidFill>
                  <a:prstClr val="black"/>
                </a:solidFill>
              </a:rPr>
              <a:t>3.   </a:t>
            </a:r>
            <a:r>
              <a:rPr lang="en-ZA" sz="1050" b="1" dirty="0" smtClean="0">
                <a:solidFill>
                  <a:prstClr val="black"/>
                </a:solidFill>
              </a:rPr>
              <a:t>Outcome 13:</a:t>
            </a:r>
          </a:p>
          <a:p>
            <a:r>
              <a:rPr lang="en-ZA" sz="1050" dirty="0">
                <a:solidFill>
                  <a:prstClr val="black"/>
                </a:solidFill>
              </a:rPr>
              <a:t> </a:t>
            </a:r>
            <a:r>
              <a:rPr lang="en-ZA" sz="1050" dirty="0" smtClean="0">
                <a:solidFill>
                  <a:prstClr val="black"/>
                </a:solidFill>
              </a:rPr>
              <a:t>     Collaborate with Stakeholders to Improve         </a:t>
            </a:r>
          </a:p>
          <a:p>
            <a:r>
              <a:rPr lang="en-ZA" sz="1050" dirty="0">
                <a:solidFill>
                  <a:prstClr val="black"/>
                </a:solidFill>
              </a:rPr>
              <a:t> </a:t>
            </a:r>
            <a:r>
              <a:rPr lang="en-ZA" sz="1050" dirty="0" smtClean="0">
                <a:solidFill>
                  <a:prstClr val="black"/>
                </a:solidFill>
              </a:rPr>
              <a:t>     compliance with UIF acts</a:t>
            </a:r>
          </a:p>
          <a:p>
            <a:r>
              <a:rPr lang="en-ZA" sz="1050" dirty="0" smtClean="0">
                <a:solidFill>
                  <a:prstClr val="black"/>
                </a:solidFill>
              </a:rPr>
              <a:t>4</a:t>
            </a:r>
            <a:r>
              <a:rPr lang="en-ZA" sz="1050" dirty="0">
                <a:solidFill>
                  <a:prstClr val="black"/>
                </a:solidFill>
              </a:rPr>
              <a:t>. </a:t>
            </a:r>
            <a:r>
              <a:rPr lang="en-ZA" sz="1050" dirty="0" smtClean="0">
                <a:solidFill>
                  <a:prstClr val="black"/>
                </a:solidFill>
              </a:rPr>
              <a:t>  </a:t>
            </a:r>
            <a:r>
              <a:rPr lang="en-ZA" sz="1050" b="1" dirty="0" smtClean="0">
                <a:solidFill>
                  <a:prstClr val="black"/>
                </a:solidFill>
              </a:rPr>
              <a:t>Outcome 4:</a:t>
            </a:r>
          </a:p>
          <a:p>
            <a:r>
              <a:rPr lang="en-ZA" sz="1050" dirty="0" smtClean="0">
                <a:solidFill>
                  <a:prstClr val="black"/>
                </a:solidFill>
              </a:rPr>
              <a:t>      Enhance employability of UIF                                  </a:t>
            </a:r>
          </a:p>
          <a:p>
            <a:r>
              <a:rPr lang="en-ZA" sz="1050" dirty="0">
                <a:solidFill>
                  <a:prstClr val="black"/>
                </a:solidFill>
              </a:rPr>
              <a:t> </a:t>
            </a:r>
            <a:r>
              <a:rPr lang="en-ZA" sz="1050" dirty="0" smtClean="0">
                <a:solidFill>
                  <a:prstClr val="black"/>
                </a:solidFill>
              </a:rPr>
              <a:t>     beneficiaries, enable  entrepreneurship and  </a:t>
            </a:r>
          </a:p>
          <a:p>
            <a:r>
              <a:rPr lang="en-ZA" sz="1050" dirty="0">
                <a:solidFill>
                  <a:prstClr val="black"/>
                </a:solidFill>
              </a:rPr>
              <a:t> </a:t>
            </a:r>
            <a:r>
              <a:rPr lang="en-ZA" sz="1050" dirty="0" smtClean="0">
                <a:solidFill>
                  <a:prstClr val="black"/>
                </a:solidFill>
              </a:rPr>
              <a:t>     preserve jobs</a:t>
            </a:r>
          </a:p>
          <a:p>
            <a:pPr algn="just"/>
            <a:r>
              <a:rPr lang="en-ZA" sz="1100" dirty="0">
                <a:solidFill>
                  <a:prstClr val="black"/>
                </a:solidFill>
              </a:rPr>
              <a:t> </a:t>
            </a:r>
            <a:r>
              <a:rPr lang="en-ZA" sz="1100" dirty="0" smtClean="0">
                <a:solidFill>
                  <a:prstClr val="black"/>
                </a:solidFill>
              </a:rPr>
              <a:t>    </a:t>
            </a:r>
            <a:endParaRPr lang="en-ZA" sz="1100" dirty="0">
              <a:solidFill>
                <a:prstClr val="black"/>
              </a:solidFill>
            </a:endParaRPr>
          </a:p>
          <a:p>
            <a:pPr algn="just"/>
            <a:endParaRPr lang="en-ZA" sz="1100" dirty="0">
              <a:solidFill>
                <a:prstClr val="black"/>
              </a:solidFill>
            </a:endParaRPr>
          </a:p>
        </p:txBody>
      </p:sp>
      <p:graphicFrame>
        <p:nvGraphicFramePr>
          <p:cNvPr id="14" name="Diagram 13"/>
          <p:cNvGraphicFramePr/>
          <p:nvPr>
            <p:extLst>
              <p:ext uri="{D42A27DB-BD31-4B8C-83A1-F6EECF244321}">
                <p14:modId xmlns:p14="http://schemas.microsoft.com/office/powerpoint/2010/main" xmlns="" val="1482508193"/>
              </p:ext>
            </p:extLst>
          </p:nvPr>
        </p:nvGraphicFramePr>
        <p:xfrm>
          <a:off x="5410200" y="1392198"/>
          <a:ext cx="3429000" cy="5080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Rectangle 14"/>
          <p:cNvSpPr/>
          <p:nvPr/>
        </p:nvSpPr>
        <p:spPr>
          <a:xfrm>
            <a:off x="5780904" y="5565978"/>
            <a:ext cx="2930636" cy="646331"/>
          </a:xfrm>
          <a:prstGeom prst="rect">
            <a:avLst/>
          </a:prstGeom>
        </p:spPr>
        <p:txBody>
          <a:bodyPr wrap="square">
            <a:spAutoFit/>
          </a:bodyPr>
          <a:lstStyle/>
          <a:p>
            <a:pPr algn="just"/>
            <a:r>
              <a:rPr lang="en-ZA" sz="1200" dirty="0">
                <a:solidFill>
                  <a:prstClr val="black"/>
                </a:solidFill>
              </a:rPr>
              <a:t>Maintain effective systems of internal control as required by the Public Finance Management Act</a:t>
            </a:r>
          </a:p>
        </p:txBody>
      </p:sp>
      <p:sp>
        <p:nvSpPr>
          <p:cNvPr id="16" name="Rectangle 15"/>
          <p:cNvSpPr/>
          <p:nvPr/>
        </p:nvSpPr>
        <p:spPr>
          <a:xfrm>
            <a:off x="5504766" y="5777260"/>
            <a:ext cx="223765" cy="223765"/>
          </a:xfrm>
          <a:prstGeom prst="rect">
            <a:avLst/>
          </a:prstGeom>
        </p:spPr>
        <p:style>
          <a:lnRef idx="2">
            <a:schemeClr val="accent3">
              <a:hueOff val="11250264"/>
              <a:satOff val="-16880"/>
              <a:lumOff val="-274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TextBox 16"/>
          <p:cNvSpPr txBox="1"/>
          <p:nvPr/>
        </p:nvSpPr>
        <p:spPr>
          <a:xfrm>
            <a:off x="818408" y="3472934"/>
            <a:ext cx="838200" cy="369332"/>
          </a:xfrm>
          <a:prstGeom prst="rect">
            <a:avLst/>
          </a:prstGeom>
          <a:noFill/>
        </p:spPr>
        <p:txBody>
          <a:bodyPr wrap="square" rtlCol="0">
            <a:spAutoFit/>
          </a:bodyPr>
          <a:lstStyle/>
          <a:p>
            <a:pPr algn="ctr"/>
            <a:r>
              <a:rPr lang="en-ZA" dirty="0" smtClean="0">
                <a:solidFill>
                  <a:prstClr val="black"/>
                </a:solidFill>
              </a:rPr>
              <a:t>DOL</a:t>
            </a:r>
            <a:endParaRPr lang="en-ZA" dirty="0">
              <a:solidFill>
                <a:prstClr val="black"/>
              </a:solidFill>
            </a:endParaRPr>
          </a:p>
        </p:txBody>
      </p:sp>
      <p:sp>
        <p:nvSpPr>
          <p:cNvPr id="18" name="TextBox 17"/>
          <p:cNvSpPr txBox="1"/>
          <p:nvPr/>
        </p:nvSpPr>
        <p:spPr>
          <a:xfrm>
            <a:off x="2819400" y="3472934"/>
            <a:ext cx="2514600" cy="369332"/>
          </a:xfrm>
          <a:prstGeom prst="rect">
            <a:avLst/>
          </a:prstGeom>
          <a:noFill/>
        </p:spPr>
        <p:txBody>
          <a:bodyPr wrap="square" rtlCol="0">
            <a:spAutoFit/>
          </a:bodyPr>
          <a:lstStyle/>
          <a:p>
            <a:pPr algn="ctr"/>
            <a:r>
              <a:rPr lang="en-ZA" dirty="0" smtClean="0">
                <a:solidFill>
                  <a:prstClr val="black"/>
                </a:solidFill>
              </a:rPr>
              <a:t>UIF Strategic Objectives</a:t>
            </a:r>
            <a:endParaRPr lang="en-ZA" dirty="0">
              <a:solidFill>
                <a:prstClr val="black"/>
              </a:solidFill>
            </a:endParaRPr>
          </a:p>
        </p:txBody>
      </p:sp>
      <p:sp>
        <p:nvSpPr>
          <p:cNvPr id="19" name="Title 1"/>
          <p:cNvSpPr>
            <a:spLocks noGrp="1"/>
          </p:cNvSpPr>
          <p:nvPr>
            <p:ph type="title"/>
          </p:nvPr>
        </p:nvSpPr>
        <p:spPr>
          <a:xfrm>
            <a:off x="5004048" y="350704"/>
            <a:ext cx="3962400" cy="990600"/>
          </a:xfrm>
        </p:spPr>
        <p:txBody>
          <a:bodyPr/>
          <a:lstStyle/>
          <a:p>
            <a:r>
              <a:rPr lang="en-ZA" sz="1800" b="1" dirty="0" smtClean="0"/>
              <a:t>Service Delivery Outcomes &amp; Strategic Goals</a:t>
            </a:r>
            <a:endParaRPr lang="en-ZA" sz="1800" b="1" dirty="0"/>
          </a:p>
        </p:txBody>
      </p:sp>
      <p:sp>
        <p:nvSpPr>
          <p:cNvPr id="21" name="TextBox 20"/>
          <p:cNvSpPr txBox="1"/>
          <p:nvPr/>
        </p:nvSpPr>
        <p:spPr>
          <a:xfrm>
            <a:off x="8303466" y="305430"/>
            <a:ext cx="432048" cy="276999"/>
          </a:xfrm>
          <a:prstGeom prst="rect">
            <a:avLst/>
          </a:prstGeom>
          <a:solidFill>
            <a:schemeClr val="accent2"/>
          </a:solidFill>
        </p:spPr>
        <p:txBody>
          <a:bodyPr wrap="square" rtlCol="0">
            <a:spAutoFit/>
          </a:bodyPr>
          <a:lstStyle/>
          <a:p>
            <a:r>
              <a:rPr lang="en-ZA" sz="1200" dirty="0" smtClean="0">
                <a:solidFill>
                  <a:prstClr val="black"/>
                </a:solidFill>
              </a:rPr>
              <a:t>7</a:t>
            </a:r>
            <a:endParaRPr lang="en-ZA" sz="1200" dirty="0">
              <a:solidFill>
                <a:prstClr val="black"/>
              </a:solidFill>
            </a:endParaRPr>
          </a:p>
        </p:txBody>
      </p:sp>
    </p:spTree>
    <p:extLst>
      <p:ext uri="{BB962C8B-B14F-4D97-AF65-F5344CB8AC3E}">
        <p14:creationId xmlns:p14="http://schemas.microsoft.com/office/powerpoint/2010/main" xmlns="" val="113921417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8</a:t>
            </a:fld>
            <a:endParaRPr lang="en-US" dirty="0"/>
          </a:p>
        </p:txBody>
      </p:sp>
      <p:sp>
        <p:nvSpPr>
          <p:cNvPr id="5" name="Rectangle 4"/>
          <p:cNvSpPr/>
          <p:nvPr/>
        </p:nvSpPr>
        <p:spPr>
          <a:xfrm>
            <a:off x="1331639" y="3065453"/>
            <a:ext cx="7031445" cy="2369880"/>
          </a:xfrm>
          <a:prstGeom prst="rect">
            <a:avLst/>
          </a:prstGeom>
          <a:noFill/>
        </p:spPr>
        <p:txBody>
          <a:bodyPr wrap="square" lIns="91440" tIns="45720" rIns="91440" bIns="45720">
            <a:spAutoFit/>
          </a:bodyPr>
          <a:lstStyle/>
          <a:p>
            <a:pPr algn="ctr"/>
            <a:r>
              <a:rPr lang="en-ZA" sz="4000" b="1" dirty="0" smtClean="0">
                <a:ln w="1905"/>
                <a:solidFill>
                  <a:srgbClr val="00B0F0"/>
                </a:solidFill>
                <a:effectLst>
                  <a:innerShdw blurRad="69850" dist="43180" dir="5400000">
                    <a:srgbClr val="000000">
                      <a:alpha val="65000"/>
                    </a:srgbClr>
                  </a:innerShdw>
                </a:effectLst>
              </a:rPr>
              <a:t>INTERNAL AUDIT REPORT ON PERFORMANCE INFORMATION</a:t>
            </a:r>
          </a:p>
          <a:p>
            <a:pPr algn="ctr" fontAlgn="base">
              <a:spcBef>
                <a:spcPct val="0"/>
              </a:spcBef>
              <a:spcAft>
                <a:spcPct val="0"/>
              </a:spcAft>
            </a:pPr>
            <a:r>
              <a:rPr lang="en-ZA" sz="2800" b="1" dirty="0" smtClean="0">
                <a:solidFill>
                  <a:srgbClr val="1F497D">
                    <a:lumMod val="75000"/>
                  </a:srgbClr>
                </a:solidFill>
              </a:rPr>
              <a:t>(Quarter 4)</a:t>
            </a:r>
            <a:endParaRPr lang="en-ZA" sz="2800" b="1" dirty="0">
              <a:solidFill>
                <a:srgbClr val="1F497D">
                  <a:lumMod val="75000"/>
                </a:srgbClr>
              </a:solidFill>
            </a:endParaRPr>
          </a:p>
          <a:p>
            <a:pPr algn="ctr"/>
            <a:endParaRPr lang="en-US" sz="4000" b="1" dirty="0">
              <a:ln w="1905"/>
              <a:solidFill>
                <a:srgbClr val="00B0F0"/>
              </a:solidFill>
              <a:effectLst>
                <a:innerShdw blurRad="69850" dist="43180" dir="5400000">
                  <a:srgbClr val="000000">
                    <a:alpha val="65000"/>
                  </a:srgbClr>
                </a:innerShdw>
              </a:effectLst>
            </a:endParaRPr>
          </a:p>
        </p:txBody>
      </p:sp>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8</a:t>
            </a:r>
            <a:endParaRPr lang="en-ZA" sz="1200" dirty="0">
              <a:solidFill>
                <a:prstClr val="black"/>
              </a:solidFill>
            </a:endParaRPr>
          </a:p>
        </p:txBody>
      </p:sp>
    </p:spTree>
    <p:extLst>
      <p:ext uri="{BB962C8B-B14F-4D97-AF65-F5344CB8AC3E}">
        <p14:creationId xmlns:p14="http://schemas.microsoft.com/office/powerpoint/2010/main" xmlns="" val="2067976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solidFill>
                  <a:prstClr val="black"/>
                </a:solidFill>
              </a:rPr>
              <a:t>ASSURANCE BY INTERNAL AND EXTERNAL AUDIT</a:t>
            </a:r>
            <a:endParaRPr lang="en-ZA" sz="2400" b="1" dirty="0"/>
          </a:p>
        </p:txBody>
      </p:sp>
      <p:sp>
        <p:nvSpPr>
          <p:cNvPr id="3" name="Content Placeholder 2"/>
          <p:cNvSpPr>
            <a:spLocks noGrp="1"/>
          </p:cNvSpPr>
          <p:nvPr>
            <p:ph idx="1"/>
          </p:nvPr>
        </p:nvSpPr>
        <p:spPr>
          <a:xfrm>
            <a:off x="251520" y="1340768"/>
            <a:ext cx="8568952" cy="4785395"/>
          </a:xfrm>
        </p:spPr>
        <p:txBody>
          <a:bodyPr/>
          <a:lstStyle/>
          <a:p>
            <a:pPr marL="0" indent="0" algn="just">
              <a:lnSpc>
                <a:spcPct val="115000"/>
              </a:lnSpc>
              <a:spcAft>
                <a:spcPts val="0"/>
              </a:spcAft>
              <a:buNone/>
            </a:pPr>
            <a:endParaRPr lang="en-GB" sz="1600" dirty="0" smtClean="0">
              <a:latin typeface="Arial"/>
              <a:ea typeface="Calibri"/>
              <a:cs typeface="Times New Roman"/>
            </a:endParaRPr>
          </a:p>
          <a:p>
            <a:pPr lvl="0" algn="just">
              <a:buFont typeface="Arial" panose="020B0604020202020204" pitchFamily="34" charset="0"/>
              <a:buChar char="•"/>
            </a:pPr>
            <a:r>
              <a:rPr lang="en-ZA" sz="1600" dirty="0">
                <a:solidFill>
                  <a:prstClr val="black"/>
                </a:solidFill>
                <a:cs typeface="Arial" panose="020B0604020202020204" pitchFamily="34" charset="0"/>
              </a:rPr>
              <a:t>Internal Audit </a:t>
            </a:r>
            <a:r>
              <a:rPr lang="en-ZA" sz="1600" dirty="0" smtClean="0">
                <a:solidFill>
                  <a:prstClr val="black"/>
                </a:solidFill>
                <a:cs typeface="Arial" panose="020B0604020202020204" pitchFamily="34" charset="0"/>
              </a:rPr>
              <a:t>reviewed performance </a:t>
            </a:r>
            <a:r>
              <a:rPr lang="en-ZA" sz="1600" dirty="0">
                <a:solidFill>
                  <a:prstClr val="black"/>
                </a:solidFill>
                <a:cs typeface="Arial" panose="020B0604020202020204" pitchFamily="34" charset="0"/>
              </a:rPr>
              <a:t>information for </a:t>
            </a:r>
            <a:r>
              <a:rPr lang="en-ZA" sz="1600" dirty="0" smtClean="0">
                <a:solidFill>
                  <a:prstClr val="black"/>
                </a:solidFill>
                <a:cs typeface="Arial" panose="020B0604020202020204" pitchFamily="34" charset="0"/>
              </a:rPr>
              <a:t>all  the </a:t>
            </a:r>
            <a:r>
              <a:rPr lang="en-ZA" sz="1600" dirty="0">
                <a:solidFill>
                  <a:prstClr val="black"/>
                </a:solidFill>
                <a:cs typeface="Arial" panose="020B0604020202020204" pitchFamily="34" charset="0"/>
              </a:rPr>
              <a:t>quarters in 2017/18. </a:t>
            </a:r>
          </a:p>
          <a:p>
            <a:pPr lvl="0" algn="just">
              <a:buFont typeface="Arial" panose="020B0604020202020204" pitchFamily="34" charset="0"/>
              <a:buChar char="•"/>
            </a:pPr>
            <a:r>
              <a:rPr lang="en-ZA" sz="1600" dirty="0" smtClean="0">
                <a:solidFill>
                  <a:prstClr val="black"/>
                </a:solidFill>
                <a:cs typeface="Arial" panose="020B0604020202020204" pitchFamily="34" charset="0"/>
              </a:rPr>
              <a:t>Auditor General reviewed performance information for quarter 1 (one) and 2 (two) and results were reported on the Interim Management Report.</a:t>
            </a:r>
          </a:p>
          <a:p>
            <a:pPr lvl="0" algn="just">
              <a:buFont typeface="Arial" panose="020B0604020202020204" pitchFamily="34" charset="0"/>
              <a:buChar char="•"/>
            </a:pPr>
            <a:r>
              <a:rPr lang="en-ZA" sz="1600" dirty="0" smtClean="0">
                <a:solidFill>
                  <a:prstClr val="black"/>
                </a:solidFill>
                <a:cs typeface="Arial" panose="020B0604020202020204" pitchFamily="34" charset="0"/>
              </a:rPr>
              <a:t>The following audit findings was reported by Auditor General during Interim Management Report:</a:t>
            </a:r>
          </a:p>
          <a:p>
            <a:pPr lvl="0" algn="just">
              <a:buFont typeface="Arial" panose="020B0604020202020204" pitchFamily="34" charset="0"/>
              <a:buChar char="•"/>
            </a:pPr>
            <a:endParaRPr lang="en-ZA" sz="1600" dirty="0" smtClean="0">
              <a:solidFill>
                <a:prstClr val="black"/>
              </a:solidFill>
              <a:cs typeface="Arial" panose="020B0604020202020204" pitchFamily="34" charset="0"/>
            </a:endParaRPr>
          </a:p>
          <a:p>
            <a:pPr algn="just">
              <a:buFont typeface="Wingdings" panose="05000000000000000000" pitchFamily="2" charset="2"/>
              <a:buChar char="v"/>
            </a:pPr>
            <a:r>
              <a:rPr lang="en-ZA" sz="1600" dirty="0" smtClean="0"/>
              <a:t>Duplicate </a:t>
            </a:r>
            <a:r>
              <a:rPr lang="en-ZA" sz="1600" dirty="0"/>
              <a:t>transactions for performance indicator 2.4 on the supporting listing for actual achievement reported in the </a:t>
            </a:r>
            <a:r>
              <a:rPr lang="en-ZA" sz="1600" dirty="0" smtClean="0"/>
              <a:t>mid-year performance </a:t>
            </a:r>
            <a:r>
              <a:rPr lang="en-ZA" sz="1600" dirty="0"/>
              <a:t>report as at 30 September </a:t>
            </a:r>
            <a:r>
              <a:rPr lang="en-ZA" sz="1600" dirty="0" smtClean="0"/>
              <a:t>2017.</a:t>
            </a:r>
          </a:p>
          <a:p>
            <a:pPr algn="just">
              <a:buFont typeface="Wingdings" panose="05000000000000000000" pitchFamily="2" charset="2"/>
              <a:buChar char="v"/>
            </a:pPr>
            <a:r>
              <a:rPr lang="en-ZA" sz="1600" dirty="0" smtClean="0"/>
              <a:t>Inaccurate </a:t>
            </a:r>
            <a:r>
              <a:rPr lang="en-ZA" sz="1600" dirty="0"/>
              <a:t>achievements reported for the performance indicators 2.1 to 2.3 </a:t>
            </a:r>
            <a:r>
              <a:rPr lang="en-ZA" sz="1600" dirty="0" smtClean="0"/>
              <a:t>relating turnaround </a:t>
            </a:r>
            <a:r>
              <a:rPr lang="en-ZA" sz="1600" dirty="0"/>
              <a:t>time for benefit </a:t>
            </a:r>
            <a:r>
              <a:rPr lang="en-ZA" sz="1600" dirty="0" smtClean="0"/>
              <a:t>claims.</a:t>
            </a:r>
          </a:p>
          <a:p>
            <a:pPr algn="just">
              <a:buFont typeface="Wingdings" panose="05000000000000000000" pitchFamily="2" charset="2"/>
              <a:buChar char="v"/>
            </a:pPr>
            <a:r>
              <a:rPr lang="en-ZA" sz="1600" dirty="0"/>
              <a:t>Turnaround time could not be determined and </a:t>
            </a:r>
            <a:r>
              <a:rPr lang="en-ZA" sz="1600" dirty="0" smtClean="0"/>
              <a:t>confirmed.</a:t>
            </a:r>
          </a:p>
          <a:p>
            <a:pPr algn="just">
              <a:buFont typeface="Wingdings" panose="05000000000000000000" pitchFamily="2" charset="2"/>
              <a:buChar char="v"/>
            </a:pPr>
            <a:r>
              <a:rPr lang="en-ZA" sz="1600" dirty="0"/>
              <a:t>Documents not submitted for audit </a:t>
            </a:r>
            <a:r>
              <a:rPr lang="en-ZA" sz="1600" dirty="0" smtClean="0"/>
              <a:t>purposes.</a:t>
            </a:r>
          </a:p>
          <a:p>
            <a:pPr marL="0" indent="0" algn="just">
              <a:buNone/>
            </a:pPr>
            <a:endParaRPr lang="en-ZA" sz="1600" dirty="0">
              <a:solidFill>
                <a:prstClr val="black"/>
              </a:solidFill>
              <a:cs typeface="Arial" panose="020B0604020202020204" pitchFamily="34" charset="0"/>
            </a:endParaRPr>
          </a:p>
          <a:p>
            <a:pPr algn="just">
              <a:lnSpc>
                <a:spcPct val="115000"/>
              </a:lnSpc>
              <a:spcAft>
                <a:spcPts val="0"/>
              </a:spcAft>
              <a:buFont typeface="Arial" panose="020B0604020202020204" pitchFamily="34" charset="0"/>
              <a:buChar char="•"/>
            </a:pPr>
            <a:r>
              <a:rPr lang="en-GB" sz="1600" dirty="0" smtClean="0">
                <a:ea typeface="Calibri"/>
                <a:cs typeface="Times New Roman"/>
              </a:rPr>
              <a:t>Internal Audit reviewed performance information on quarter 4 (four) and audit results are from slide 10.</a:t>
            </a:r>
          </a:p>
          <a:p>
            <a:pPr algn="just">
              <a:lnSpc>
                <a:spcPct val="115000"/>
              </a:lnSpc>
              <a:spcAft>
                <a:spcPts val="0"/>
              </a:spcAft>
              <a:buFont typeface="Arial" panose="020B0604020202020204" pitchFamily="34" charset="0"/>
              <a:buChar char="•"/>
            </a:pPr>
            <a:endParaRPr lang="en-ZA" sz="1600" dirty="0">
              <a:ea typeface="Calibri"/>
              <a:cs typeface="Times New Roman"/>
            </a:endParaRPr>
          </a:p>
          <a:p>
            <a:pPr marL="0" indent="0" algn="just">
              <a:lnSpc>
                <a:spcPct val="115000"/>
              </a:lnSpc>
              <a:spcAft>
                <a:spcPts val="0"/>
              </a:spcAft>
              <a:buNone/>
            </a:pPr>
            <a:endParaRPr lang="en-GB" sz="2200" b="1" u="sng" dirty="0" smtClean="0">
              <a:ea typeface="Times New Roman"/>
              <a:cs typeface="Times New Roman"/>
            </a:endParaRPr>
          </a:p>
          <a:p>
            <a:pPr marL="0" indent="0" algn="just">
              <a:lnSpc>
                <a:spcPct val="115000"/>
              </a:lnSpc>
              <a:spcAft>
                <a:spcPts val="0"/>
              </a:spcAft>
              <a:buNone/>
            </a:pPr>
            <a:endParaRPr lang="en-ZA" sz="1600" dirty="0">
              <a:ea typeface="Calibri"/>
              <a:cs typeface="Times New Roman"/>
            </a:endParaRPr>
          </a:p>
          <a:p>
            <a:pPr marL="0" indent="0">
              <a:buNone/>
            </a:pPr>
            <a:endParaRPr lang="en-ZA" sz="2200" dirty="0"/>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9</a:t>
            </a:fld>
            <a:endParaRPr lang="en-US" dirty="0"/>
          </a:p>
        </p:txBody>
      </p:sp>
      <p:sp>
        <p:nvSpPr>
          <p:cNvPr id="5"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9</a:t>
            </a:r>
            <a:endParaRPr lang="en-ZA" sz="1200" dirty="0">
              <a:solidFill>
                <a:prstClr val="black"/>
              </a:solidFill>
            </a:endParaRPr>
          </a:p>
        </p:txBody>
      </p:sp>
    </p:spTree>
    <p:extLst>
      <p:ext uri="{BB962C8B-B14F-4D97-AF65-F5344CB8AC3E}">
        <p14:creationId xmlns:p14="http://schemas.microsoft.com/office/powerpoint/2010/main" xmlns="" val="82598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5882</Words>
  <Application>Microsoft Office PowerPoint</Application>
  <PresentationFormat>On-screen Show (4:3)</PresentationFormat>
  <Paragraphs>1915</Paragraphs>
  <Slides>48</Slides>
  <Notes>8</Notes>
  <HiddenSlides>0</HiddenSlides>
  <MMClips>0</MMClips>
  <ScaleCrop>false</ScaleCrop>
  <HeadingPairs>
    <vt:vector size="4" baseType="variant">
      <vt:variant>
        <vt:lpstr>Theme</vt:lpstr>
      </vt:variant>
      <vt:variant>
        <vt:i4>4</vt:i4>
      </vt:variant>
      <vt:variant>
        <vt:lpstr>Slide Titles</vt:lpstr>
      </vt:variant>
      <vt:variant>
        <vt:i4>48</vt:i4>
      </vt:variant>
    </vt:vector>
  </HeadingPairs>
  <TitlesOfParts>
    <vt:vector size="52" baseType="lpstr">
      <vt:lpstr>1_Office Theme</vt:lpstr>
      <vt:lpstr>Office Theme</vt:lpstr>
      <vt:lpstr>6_Office Theme</vt:lpstr>
      <vt:lpstr>Theme1</vt:lpstr>
      <vt:lpstr>Slide 1</vt:lpstr>
      <vt:lpstr>FOCUS AREA</vt:lpstr>
      <vt:lpstr>Slide 3</vt:lpstr>
      <vt:lpstr> INTRODUCTION</vt:lpstr>
      <vt:lpstr>VISION, MISSION AND VALUES</vt:lpstr>
      <vt:lpstr>Slide 6</vt:lpstr>
      <vt:lpstr>Service Delivery Outcomes &amp; Strategic Goals</vt:lpstr>
      <vt:lpstr>Slide 8</vt:lpstr>
      <vt:lpstr>ASSURANCE BY INTERNAL AND EXTERNAL AUDIT</vt:lpstr>
      <vt:lpstr>AUDIT OBJECTIVES AND SCOPE</vt:lpstr>
      <vt:lpstr>TOTAL INDICATORS</vt:lpstr>
      <vt:lpstr>INTERNAL AUDIT VALIDATION OF REPORTED PERFORMANCE</vt:lpstr>
      <vt:lpstr>INTERNAL AUDIT VALIDATION OF REPORTED PERFORMANCE</vt:lpstr>
      <vt:lpstr>AUDIT OBSERVATIONS</vt:lpstr>
      <vt:lpstr>RECURRING AUDIT FINDINGS</vt:lpstr>
      <vt:lpstr>SUMMARY OF DETAILED FINDINGS</vt:lpstr>
      <vt:lpstr>SUMMARY OF DETAILED FINDINGS</vt:lpstr>
      <vt:lpstr>SUMMARY OF DETAILED FINDINGS</vt:lpstr>
      <vt:lpstr>SUMMARY OF DETAILED FINDINGS</vt:lpstr>
      <vt:lpstr>Slide 20</vt:lpstr>
      <vt:lpstr>4TH  QUARTER 2018  OVERALL ORGANISATIONAL PERFORMANCE PER INDICATOR</vt:lpstr>
      <vt:lpstr> COMPARATIVE ANALYSIS OF 2017/18  PERFORMANCE PER QUARTER </vt:lpstr>
      <vt:lpstr>COMPARATIVE ANALYSIS OF 2017/18  PERFORMANCE PER QUARTER </vt:lpstr>
      <vt:lpstr>UNEMPLOYMENT INSURANCE FUND </vt:lpstr>
      <vt:lpstr>  UNEMPLOYMENT INSURANCE FUND</vt:lpstr>
      <vt:lpstr>  UNEMPLOYMENT INSURANCE FUND</vt:lpstr>
      <vt:lpstr>  UNEMPLOYMENT INSURANCE FUND</vt:lpstr>
      <vt:lpstr>  UNEMPLOYMENT INSURANCE FUND</vt:lpstr>
      <vt:lpstr>  UNEMPLOYMENT INSURANCE FUND</vt:lpstr>
      <vt:lpstr>  UNEMPLOYMENT INSURANCE FUND</vt:lpstr>
      <vt:lpstr>Slide 31</vt:lpstr>
      <vt:lpstr>Slide 32</vt:lpstr>
      <vt:lpstr>Slide 33</vt:lpstr>
      <vt:lpstr>Slide 34</vt:lpstr>
      <vt:lpstr>Slide 35</vt:lpstr>
      <vt:lpstr>Slide 36</vt:lpstr>
      <vt:lpstr>Slide 37</vt:lpstr>
      <vt:lpstr>Slide 38</vt:lpstr>
      <vt:lpstr>Slide 39</vt:lpstr>
      <vt:lpstr>Slide 40</vt:lpstr>
      <vt:lpstr>  VARIANCES AND ACTION PLAN </vt:lpstr>
      <vt:lpstr>  VARIANCES AND ACTION PLAN</vt:lpstr>
      <vt:lpstr>  VARIANCES AND ACTION PLAN</vt:lpstr>
      <vt:lpstr>  VARIANCES AND ACTION PLAN</vt:lpstr>
      <vt:lpstr>Slide 45</vt:lpstr>
      <vt:lpstr>Slide 46</vt:lpstr>
      <vt:lpstr>Slide 47</vt:lpstr>
      <vt:lpstr>Slide 48</vt:lpstr>
    </vt:vector>
  </TitlesOfParts>
  <Company>Dol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Ledwaba (HQ)</dc:creator>
  <cp:lastModifiedBy>PUMZA</cp:lastModifiedBy>
  <cp:revision>1161</cp:revision>
  <cp:lastPrinted>2018-08-27T12:14:23Z</cp:lastPrinted>
  <dcterms:created xsi:type="dcterms:W3CDTF">2012-07-27T11:56:16Z</dcterms:created>
  <dcterms:modified xsi:type="dcterms:W3CDTF">2018-08-31T10:36:33Z</dcterms:modified>
</cp:coreProperties>
</file>