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801600" cy="9601200" type="A3"/>
  <p:notesSz cx="6858000" cy="9945688"/>
  <p:custDataLst>
    <p:tags r:id="rId5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22" kern="1200">
        <a:solidFill>
          <a:schemeClr val="tx1"/>
        </a:solidFill>
        <a:latin typeface="Times New Roman" charset="0"/>
        <a:ea typeface="+mn-ea"/>
        <a:cs typeface="+mn-cs"/>
      </a:defRPr>
    </a:lvl1pPr>
    <a:lvl2pPr marL="537667" algn="l" rtl="0" fontAlgn="base">
      <a:spcBef>
        <a:spcPct val="0"/>
      </a:spcBef>
      <a:spcAft>
        <a:spcPct val="0"/>
      </a:spcAft>
      <a:defRPr sz="2822" kern="1200">
        <a:solidFill>
          <a:schemeClr val="tx1"/>
        </a:solidFill>
        <a:latin typeface="Times New Roman" charset="0"/>
        <a:ea typeface="+mn-ea"/>
        <a:cs typeface="+mn-cs"/>
      </a:defRPr>
    </a:lvl2pPr>
    <a:lvl3pPr marL="1075334" algn="l" rtl="0" fontAlgn="base">
      <a:spcBef>
        <a:spcPct val="0"/>
      </a:spcBef>
      <a:spcAft>
        <a:spcPct val="0"/>
      </a:spcAft>
      <a:defRPr sz="2822" kern="1200">
        <a:solidFill>
          <a:schemeClr val="tx1"/>
        </a:solidFill>
        <a:latin typeface="Times New Roman" charset="0"/>
        <a:ea typeface="+mn-ea"/>
        <a:cs typeface="+mn-cs"/>
      </a:defRPr>
    </a:lvl3pPr>
    <a:lvl4pPr marL="1613002" algn="l" rtl="0" fontAlgn="base">
      <a:spcBef>
        <a:spcPct val="0"/>
      </a:spcBef>
      <a:spcAft>
        <a:spcPct val="0"/>
      </a:spcAft>
      <a:defRPr sz="2822" kern="1200">
        <a:solidFill>
          <a:schemeClr val="tx1"/>
        </a:solidFill>
        <a:latin typeface="Times New Roman" charset="0"/>
        <a:ea typeface="+mn-ea"/>
        <a:cs typeface="+mn-cs"/>
      </a:defRPr>
    </a:lvl4pPr>
    <a:lvl5pPr marL="2150669" algn="l" rtl="0" fontAlgn="base">
      <a:spcBef>
        <a:spcPct val="0"/>
      </a:spcBef>
      <a:spcAft>
        <a:spcPct val="0"/>
      </a:spcAft>
      <a:defRPr sz="2822" kern="1200">
        <a:solidFill>
          <a:schemeClr val="tx1"/>
        </a:solidFill>
        <a:latin typeface="Times New Roman" charset="0"/>
        <a:ea typeface="+mn-ea"/>
        <a:cs typeface="+mn-cs"/>
      </a:defRPr>
    </a:lvl5pPr>
    <a:lvl6pPr marL="2688336" algn="l" defTabSz="1075334" rtl="0" eaLnBrk="1" latinLnBrk="0" hangingPunct="1">
      <a:defRPr sz="2822" kern="1200">
        <a:solidFill>
          <a:schemeClr val="tx1"/>
        </a:solidFill>
        <a:latin typeface="Times New Roman" charset="0"/>
        <a:ea typeface="+mn-ea"/>
        <a:cs typeface="+mn-cs"/>
      </a:defRPr>
    </a:lvl6pPr>
    <a:lvl7pPr marL="3226003" algn="l" defTabSz="1075334" rtl="0" eaLnBrk="1" latinLnBrk="0" hangingPunct="1">
      <a:defRPr sz="2822" kern="1200">
        <a:solidFill>
          <a:schemeClr val="tx1"/>
        </a:solidFill>
        <a:latin typeface="Times New Roman" charset="0"/>
        <a:ea typeface="+mn-ea"/>
        <a:cs typeface="+mn-cs"/>
      </a:defRPr>
    </a:lvl7pPr>
    <a:lvl8pPr marL="3763670" algn="l" defTabSz="1075334" rtl="0" eaLnBrk="1" latinLnBrk="0" hangingPunct="1">
      <a:defRPr sz="2822" kern="1200">
        <a:solidFill>
          <a:schemeClr val="tx1"/>
        </a:solidFill>
        <a:latin typeface="Times New Roman" charset="0"/>
        <a:ea typeface="+mn-ea"/>
        <a:cs typeface="+mn-cs"/>
      </a:defRPr>
    </a:lvl8pPr>
    <a:lvl9pPr marL="4301338" algn="l" defTabSz="1075334" rtl="0" eaLnBrk="1" latinLnBrk="0" hangingPunct="1">
      <a:defRPr sz="2822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F005F"/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9" autoAdjust="0"/>
    <p:restoredTop sz="93899" autoAdjust="0"/>
  </p:normalViewPr>
  <p:slideViewPr>
    <p:cSldViewPr>
      <p:cViewPr>
        <p:scale>
          <a:sx n="100" d="100"/>
          <a:sy n="100" d="100"/>
        </p:scale>
        <p:origin x="-1182" y="-7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956" y="-72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71800" cy="497283"/>
          </a:xfrm>
          <a:prstGeom prst="rect">
            <a:avLst/>
          </a:prstGeom>
        </p:spPr>
        <p:txBody>
          <a:bodyPr vert="horz" lIns="91717" tIns="45858" rIns="91717" bIns="4585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5" y="3"/>
            <a:ext cx="2971800" cy="497283"/>
          </a:xfrm>
          <a:prstGeom prst="rect">
            <a:avLst/>
          </a:prstGeom>
        </p:spPr>
        <p:txBody>
          <a:bodyPr vert="horz" lIns="91717" tIns="45858" rIns="91717" bIns="45858" rtlCol="0"/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6682"/>
            <a:ext cx="2971800" cy="497283"/>
          </a:xfrm>
          <a:prstGeom prst="rect">
            <a:avLst/>
          </a:prstGeom>
        </p:spPr>
        <p:txBody>
          <a:bodyPr vert="horz" lIns="91717" tIns="45858" rIns="91717" bIns="4585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5" y="9446682"/>
            <a:ext cx="2971800" cy="497283"/>
          </a:xfrm>
          <a:prstGeom prst="rect">
            <a:avLst/>
          </a:prstGeom>
        </p:spPr>
        <p:txBody>
          <a:bodyPr vert="horz" lIns="91717" tIns="45858" rIns="91717" bIns="45858" rtlCol="0" anchor="b"/>
          <a:lstStyle>
            <a:lvl1pPr algn="r">
              <a:defRPr sz="1200"/>
            </a:lvl1pPr>
          </a:lstStyle>
          <a:p>
            <a:fld id="{1870E093-6864-4E73-AB43-DC8A3BB0690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464300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71800" cy="497283"/>
          </a:xfrm>
          <a:prstGeom prst="rect">
            <a:avLst/>
          </a:prstGeom>
        </p:spPr>
        <p:txBody>
          <a:bodyPr vert="horz" lIns="91717" tIns="45858" rIns="91717" bIns="4585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3"/>
            <a:ext cx="2971800" cy="497283"/>
          </a:xfrm>
          <a:prstGeom prst="rect">
            <a:avLst/>
          </a:prstGeom>
        </p:spPr>
        <p:txBody>
          <a:bodyPr vert="horz" lIns="91717" tIns="45858" rIns="91717" bIns="45858" rtlCol="0"/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7713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7" tIns="45858" rIns="91717" bIns="4585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24204"/>
            <a:ext cx="5486400" cy="4475561"/>
          </a:xfrm>
          <a:prstGeom prst="rect">
            <a:avLst/>
          </a:prstGeom>
        </p:spPr>
        <p:txBody>
          <a:bodyPr vert="horz" lIns="91717" tIns="45858" rIns="91717" bIns="458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6682"/>
            <a:ext cx="2971800" cy="497283"/>
          </a:xfrm>
          <a:prstGeom prst="rect">
            <a:avLst/>
          </a:prstGeom>
        </p:spPr>
        <p:txBody>
          <a:bodyPr vert="horz" lIns="91717" tIns="45858" rIns="91717" bIns="4585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9446682"/>
            <a:ext cx="2971800" cy="497283"/>
          </a:xfrm>
          <a:prstGeom prst="rect">
            <a:avLst/>
          </a:prstGeom>
        </p:spPr>
        <p:txBody>
          <a:bodyPr vert="horz" lIns="91717" tIns="45858" rIns="91717" bIns="45858" rtlCol="0" anchor="b"/>
          <a:lstStyle>
            <a:lvl1pPr algn="r">
              <a:defRPr sz="1200"/>
            </a:lvl1pPr>
          </a:lstStyle>
          <a:p>
            <a:fld id="{7E8D04DA-EFAB-427A-9C63-B0D759CFD5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69389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7713"/>
            <a:ext cx="4972050" cy="3729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D04DA-EFAB-427A-9C63-B0D759CFD5F5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54168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97B5-1CFE-4105-8F0B-7779832A595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27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5AB-EB48-4A45-9C0F-E70561C04C6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3794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3F90-CBFB-4DF0-839D-3A7C3E65FA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1700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F8499-ED5E-4FDE-9453-EC7FF485DDD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4700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F6FD-A309-4C46-8649-0BE4D392A2C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9225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3DA97-2062-46D2-A5F8-389D5E19721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2395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A3F2-CB28-489E-A203-DF37A9CECF5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5113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8EB9-42FC-4920-B796-EE1521AA1E1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9203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EE96-6A91-463A-BE74-04354A66916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3166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2"/>
            <a:ext cx="4211638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6B76-BF7D-4B4F-B908-FCDE8FDAA8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9777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EBD5-1095-42CC-A8A2-A309EE1DBE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037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C0C57-0339-4BFC-9E8C-13CD73BD5BA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79041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120" y="408112"/>
            <a:ext cx="41044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+mn-lt"/>
              </a:rPr>
              <a:t>STEINHOFF SUMMARY </a:t>
            </a:r>
            <a:r>
              <a:rPr lang="en-GB" sz="1200" b="1" dirty="0">
                <a:latin typeface="+mn-lt"/>
              </a:rPr>
              <a:t>GROUP STRUCTURE CHART</a:t>
            </a:r>
          </a:p>
          <a:p>
            <a:r>
              <a:rPr lang="en-GB" sz="1000" dirty="0" smtClean="0">
                <a:latin typeface="+mn-lt"/>
              </a:rPr>
              <a:t>NB</a:t>
            </a:r>
            <a:r>
              <a:rPr lang="en-GB" sz="1000" dirty="0">
                <a:latin typeface="+mn-lt"/>
              </a:rPr>
              <a:t>: This is not intended to be a comprehensive structure chart but identifies the </a:t>
            </a:r>
            <a:r>
              <a:rPr lang="en-GB" sz="1000" dirty="0" smtClean="0">
                <a:latin typeface="+mn-lt"/>
              </a:rPr>
              <a:t>main direct and indirect subsidiaries and levels at which separate audit committees were held.</a:t>
            </a:r>
          </a:p>
          <a:p>
            <a:r>
              <a:rPr lang="en-GB" sz="1000" dirty="0" smtClean="0">
                <a:latin typeface="+mn-lt"/>
              </a:rPr>
              <a:t>(6 Dec 2017)</a:t>
            </a:r>
            <a:endParaRPr lang="en-GB" sz="10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83387" y="1188007"/>
            <a:ext cx="3349788" cy="553998"/>
          </a:xfrm>
          <a:prstGeom prst="rect">
            <a:avLst/>
          </a:prstGeom>
          <a:solidFill>
            <a:srgbClr val="AF005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Steinhoff International Holdings N.V. </a:t>
            </a: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 Netherlands)</a:t>
            </a:r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en-GB" sz="1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* / ^         </a:t>
            </a:r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6860" y="2020711"/>
            <a:ext cx="1381611" cy="707886"/>
          </a:xfrm>
          <a:prstGeom prst="rect">
            <a:avLst/>
          </a:prstGeom>
          <a:solidFill>
            <a:srgbClr val="AF005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Steinhoff Investment Holdings </a:t>
            </a:r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Ltd</a:t>
            </a:r>
          </a:p>
          <a:p>
            <a:pPr algn="ct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^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84976" y="2020711"/>
            <a:ext cx="1368152" cy="55399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Steinhoff Finance Holding GmbH 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(Austria)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66859" y="2805541"/>
            <a:ext cx="1381611" cy="553998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Steinhoff Africa Holdings (Pty)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Ltd </a:t>
            </a:r>
          </a:p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^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77818" y="2806869"/>
            <a:ext cx="1599446" cy="55399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Hemisphere property division</a:t>
            </a:r>
          </a:p>
          <a:p>
            <a:pPr algn="ctr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32246" y="3789450"/>
            <a:ext cx="1168423" cy="861774"/>
          </a:xfrm>
          <a:prstGeom prst="rect">
            <a:avLst/>
          </a:prstGeom>
          <a:solidFill>
            <a:srgbClr val="AF005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Steinhoff Africa Retail </a:t>
            </a:r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Ltd</a:t>
            </a:r>
            <a:r>
              <a:rPr lang="en-GB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(South Africa</a:t>
            </a:r>
            <a:r>
              <a:rPr lang="en-GB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GB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71%</a:t>
            </a:r>
          </a:p>
          <a:p>
            <a:pPr algn="ctr"/>
            <a:r>
              <a:rPr lang="en-GB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/ ^</a:t>
            </a:r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6904856" y="2805541"/>
            <a:ext cx="1263458" cy="707886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Steinhoff Europe AG 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(Austria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7" name="Group 156"/>
          <p:cNvGrpSpPr/>
          <p:nvPr/>
        </p:nvGrpSpPr>
        <p:grpSpPr>
          <a:xfrm>
            <a:off x="10076443" y="347069"/>
            <a:ext cx="2471068" cy="1507345"/>
            <a:chOff x="8331945" y="313847"/>
            <a:chExt cx="4475627" cy="2674710"/>
          </a:xfrm>
        </p:grpSpPr>
        <p:sp>
          <p:nvSpPr>
            <p:cNvPr id="156" name="Rectangle 155"/>
            <p:cNvSpPr/>
            <p:nvPr/>
          </p:nvSpPr>
          <p:spPr>
            <a:xfrm>
              <a:off x="8331945" y="313847"/>
              <a:ext cx="4303917" cy="26747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8838872" y="358111"/>
              <a:ext cx="3968700" cy="2621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Listed or public company</a:t>
              </a:r>
            </a:p>
            <a:p>
              <a:endParaRPr lang="en-GB" sz="8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800" b="1" dirty="0"/>
                <a:t>	</a:t>
              </a:r>
            </a:p>
            <a:p>
              <a:r>
                <a:rPr lang="en-GB" sz="800" dirty="0" smtClean="0">
                  <a:latin typeface="+mj-lt"/>
                </a:rPr>
                <a:t>Treasury company</a:t>
              </a:r>
            </a:p>
            <a:p>
              <a:endParaRPr lang="en-GB" sz="800" dirty="0">
                <a:latin typeface="+mj-lt"/>
              </a:endParaRPr>
            </a:p>
            <a:p>
              <a:endParaRPr lang="en-GB" sz="800" dirty="0" smtClean="0">
                <a:latin typeface="+mj-lt"/>
              </a:endParaRPr>
            </a:p>
            <a:p>
              <a:r>
                <a:rPr lang="en-GB" sz="800" dirty="0" smtClean="0">
                  <a:latin typeface="+mj-lt"/>
                </a:rPr>
                <a:t>Separate audit committee / clearance </a:t>
              </a:r>
            </a:p>
            <a:p>
              <a:endParaRPr lang="en-GB" sz="800" dirty="0">
                <a:latin typeface="+mj-lt"/>
              </a:endParaRPr>
            </a:p>
            <a:p>
              <a:endParaRPr lang="en-GB" sz="800" dirty="0">
                <a:latin typeface="+mj-lt"/>
              </a:endParaRPr>
            </a:p>
            <a:p>
              <a:r>
                <a:rPr lang="en-GB" sz="800" dirty="0" smtClean="0">
                  <a:latin typeface="+mj-lt"/>
                </a:rPr>
                <a:t> Separate quarterly board</a:t>
              </a:r>
            </a:p>
            <a:p>
              <a:endParaRPr lang="en-GB" sz="500" dirty="0">
                <a:latin typeface="+mj-lt"/>
              </a:endParaRPr>
            </a:p>
            <a:p>
              <a:endParaRPr lang="en-GB" sz="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8430602" y="948653"/>
              <a:ext cx="292663" cy="247848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endParaRPr lang="en-GB" sz="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46" name="TextBox 445"/>
          <p:cNvSpPr txBox="1"/>
          <p:nvPr/>
        </p:nvSpPr>
        <p:spPr>
          <a:xfrm>
            <a:off x="10151627" y="415712"/>
            <a:ext cx="183622" cy="150570"/>
          </a:xfrm>
          <a:prstGeom prst="rect">
            <a:avLst/>
          </a:prstGeom>
          <a:solidFill>
            <a:srgbClr val="AF005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7" name="TextBox 446"/>
          <p:cNvSpPr txBox="1"/>
          <p:nvPr/>
        </p:nvSpPr>
        <p:spPr>
          <a:xfrm>
            <a:off x="10170575" y="774194"/>
            <a:ext cx="170493" cy="1467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="" xmlns:a16="http://schemas.microsoft.com/office/drawing/2014/main" id="{87EC23D0-ED90-40A0-9DB4-CFA5E29212E9}"/>
              </a:ext>
            </a:extLst>
          </p:cNvPr>
          <p:cNvSpPr txBox="1"/>
          <p:nvPr/>
        </p:nvSpPr>
        <p:spPr>
          <a:xfrm>
            <a:off x="1976685" y="3779782"/>
            <a:ext cx="1168423" cy="861774"/>
          </a:xfrm>
          <a:prstGeom prst="rect">
            <a:avLst/>
          </a:prstGeom>
          <a:solidFill>
            <a:srgbClr val="AF005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 Industrial Holdings </a:t>
            </a:r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</a:t>
            </a:r>
          </a:p>
          <a:p>
            <a:pPr algn="ctr"/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</a:p>
          <a:p>
            <a:pPr algn="ctr"/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/ ^</a:t>
            </a:r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10167339" y="1083065"/>
            <a:ext cx="185751" cy="2573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72000" tIns="72000" rIns="0" bIns="0" rtlCol="0" anchor="ctr" anchorCtr="0">
            <a:spAutoFit/>
          </a:bodyPr>
          <a:lstStyle/>
          <a:p>
            <a:r>
              <a:rPr lang="en-GB" sz="1200" dirty="0">
                <a:ln w="0">
                  <a:solidFill>
                    <a:schemeClr val="tx1"/>
                  </a:solidFill>
                </a:ln>
                <a:noFill/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10176055" y="1482699"/>
            <a:ext cx="185751" cy="2573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72000" tIns="72000" rIns="0" bIns="0" rtlCol="0" anchor="ctr" anchorCtr="0">
            <a:spAutoFit/>
          </a:bodyPr>
          <a:lstStyle/>
          <a:p>
            <a:r>
              <a:rPr lang="en-GB" sz="1200" dirty="0" smtClean="0">
                <a:ln w="0">
                  <a:solidFill>
                    <a:schemeClr val="tx1"/>
                  </a:solidFill>
                </a:ln>
                <a:noFill/>
                <a:latin typeface="Arial" panose="020B0604020202020204" pitchFamily="34" charset="0"/>
                <a:cs typeface="Arial" panose="020B0604020202020204" pitchFamily="34" charset="0"/>
              </a:rPr>
              <a:t>^</a:t>
            </a:r>
            <a:endParaRPr lang="en-GB" sz="1200" dirty="0">
              <a:ln w="0">
                <a:solidFill>
                  <a:schemeClr val="tx1"/>
                </a:solidFill>
              </a:ln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637151" y="3790426"/>
            <a:ext cx="1134505" cy="2116058"/>
            <a:chOff x="3333468" y="3590371"/>
            <a:chExt cx="1134505" cy="2116058"/>
          </a:xfrm>
        </p:grpSpPr>
        <p:sp>
          <p:nvSpPr>
            <p:cNvPr id="218" name="TextBox 217"/>
            <p:cNvSpPr txBox="1"/>
            <p:nvPr/>
          </p:nvSpPr>
          <p:spPr>
            <a:xfrm>
              <a:off x="3333468" y="3590371"/>
              <a:ext cx="1134505" cy="55399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Automotive divisions</a:t>
              </a:r>
            </a:p>
            <a:p>
              <a:pPr algn="ctr"/>
              <a:r>
                <a:rPr lang="en-GB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* / ^</a:t>
              </a:r>
              <a:endParaRPr lang="en-GB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TextBox 151">
              <a:extLst>
                <a:ext uri="{FF2B5EF4-FFF2-40B4-BE49-F238E27FC236}">
                  <a16:creationId xmlns="" xmlns:a16="http://schemas.microsoft.com/office/drawing/2014/main" id="{C3FB512A-E654-4543-8412-A2CAEE6AE44A}"/>
                </a:ext>
              </a:extLst>
            </p:cNvPr>
            <p:cNvSpPr txBox="1"/>
            <p:nvPr/>
          </p:nvSpPr>
          <p:spPr>
            <a:xfrm>
              <a:off x="3336741" y="5152431"/>
              <a:ext cx="1127508" cy="55399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Property division </a:t>
              </a:r>
            </a:p>
            <a:p>
              <a:pPr algn="ctr"/>
              <a:r>
                <a:rPr lang="en-GB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^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333468" y="4294457"/>
              <a:ext cx="1134505" cy="70788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Private equity investment</a:t>
              </a:r>
            </a:p>
            <a:p>
              <a:pPr algn="ctr"/>
              <a:r>
                <a:rPr lang="en-GB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25%</a:t>
              </a:r>
            </a:p>
            <a:p>
              <a:pPr algn="ctr"/>
              <a:r>
                <a:rPr lang="en-GB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* / ^</a:t>
              </a:r>
              <a:endParaRPr lang="en-GB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4977892" y="2020711"/>
            <a:ext cx="1368152" cy="55399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Mattress Firm and Sherwood (USA)</a:t>
            </a:r>
          </a:p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/ ^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913955" y="3798471"/>
            <a:ext cx="1267263" cy="55399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Conforama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Group</a:t>
            </a:r>
          </a:p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/ ^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913955" y="4476590"/>
            <a:ext cx="1267263" cy="55399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Kika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GB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Leiner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Group</a:t>
            </a:r>
          </a:p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/ ^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913955" y="5153211"/>
            <a:ext cx="1267263" cy="55399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Asia Pacific Group</a:t>
            </a:r>
          </a:p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/ ^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040760" y="5426932"/>
            <a:ext cx="1267263" cy="7078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Germany and Eastern Europe (manufacturing)</a:t>
            </a:r>
          </a:p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/ ^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7913955" y="5857819"/>
            <a:ext cx="1267263" cy="55399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UK Furniture Group</a:t>
            </a:r>
          </a:p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/ ^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40760" y="3779782"/>
            <a:ext cx="1268360" cy="1437200"/>
            <a:chOff x="6185724" y="3789450"/>
            <a:chExt cx="1268360" cy="1437200"/>
          </a:xfrm>
        </p:grpSpPr>
        <p:sp>
          <p:nvSpPr>
            <p:cNvPr id="166" name="TextBox 165"/>
            <p:cNvSpPr txBox="1"/>
            <p:nvPr/>
          </p:nvSpPr>
          <p:spPr>
            <a:xfrm>
              <a:off x="6186821" y="3789450"/>
              <a:ext cx="1267263" cy="70788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Pepkor Europe Group (including </a:t>
              </a:r>
              <a:r>
                <a:rPr lang="en-GB" sz="10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Poundland</a:t>
              </a:r>
              <a:r>
                <a:rPr lang="en-GB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algn="ctr"/>
              <a:r>
                <a:rPr lang="en-GB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 / ^</a:t>
              </a:r>
              <a:endParaRPr lang="en-GB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6185724" y="4672652"/>
              <a:ext cx="1267263" cy="55399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Germany Retail</a:t>
              </a:r>
            </a:p>
            <a:p>
              <a:pPr algn="ctr"/>
              <a:r>
                <a:rPr lang="en-GB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50%</a:t>
              </a:r>
            </a:p>
            <a:p>
              <a:pPr algn="ctr"/>
              <a:r>
                <a:rPr lang="en-GB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 / ^</a:t>
              </a:r>
              <a:endParaRPr lang="en-GB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31" name="Straight Connector 30"/>
          <p:cNvCxnSpPr>
            <a:stCxn id="151" idx="0"/>
            <a:endCxn id="13" idx="2"/>
          </p:cNvCxnSpPr>
          <p:nvPr/>
        </p:nvCxnSpPr>
        <p:spPr>
          <a:xfrm flipH="1" flipV="1">
            <a:off x="5658281" y="1742005"/>
            <a:ext cx="3687" cy="278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757664" y="1849342"/>
            <a:ext cx="5911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1" idx="0"/>
          </p:cNvCxnSpPr>
          <p:nvPr/>
        </p:nvCxnSpPr>
        <p:spPr>
          <a:xfrm flipV="1">
            <a:off x="8669052" y="1849342"/>
            <a:ext cx="0" cy="1713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V="1">
            <a:off x="2752206" y="1849871"/>
            <a:ext cx="0" cy="1713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2"/>
            <a:endCxn id="16" idx="0"/>
          </p:cNvCxnSpPr>
          <p:nvPr/>
        </p:nvCxnSpPr>
        <p:spPr>
          <a:xfrm flipH="1">
            <a:off x="2757665" y="2728597"/>
            <a:ext cx="1" cy="769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6" idx="2"/>
          </p:cNvCxnSpPr>
          <p:nvPr/>
        </p:nvCxnSpPr>
        <p:spPr>
          <a:xfrm flipH="1">
            <a:off x="2752206" y="3359539"/>
            <a:ext cx="5459" cy="4202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116457" y="3569660"/>
            <a:ext cx="23320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86" idx="0"/>
          </p:cNvCxnSpPr>
          <p:nvPr/>
        </p:nvCxnSpPr>
        <p:spPr>
          <a:xfrm>
            <a:off x="1116457" y="3569660"/>
            <a:ext cx="1" cy="2197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448470" y="3569660"/>
            <a:ext cx="0" cy="2059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218" idx="1"/>
          </p:cNvCxnSpPr>
          <p:nvPr/>
        </p:nvCxnSpPr>
        <p:spPr>
          <a:xfrm>
            <a:off x="3448470" y="4067425"/>
            <a:ext cx="1886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3448469" y="4848455"/>
            <a:ext cx="1886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3448469" y="5638645"/>
            <a:ext cx="1886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1" idx="2"/>
          </p:cNvCxnSpPr>
          <p:nvPr/>
        </p:nvCxnSpPr>
        <p:spPr>
          <a:xfrm>
            <a:off x="8669052" y="2574709"/>
            <a:ext cx="0" cy="1154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536585" y="2690125"/>
            <a:ext cx="22409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188" idx="0"/>
          </p:cNvCxnSpPr>
          <p:nvPr/>
        </p:nvCxnSpPr>
        <p:spPr>
          <a:xfrm>
            <a:off x="7536585" y="2690125"/>
            <a:ext cx="0" cy="1154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9782616" y="2690125"/>
            <a:ext cx="0" cy="1154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8" idx="2"/>
          </p:cNvCxnSpPr>
          <p:nvPr/>
        </p:nvCxnSpPr>
        <p:spPr>
          <a:xfrm flipH="1">
            <a:off x="7534390" y="3513427"/>
            <a:ext cx="2195" cy="3268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66" idx="3"/>
          </p:cNvCxnSpPr>
          <p:nvPr/>
        </p:nvCxnSpPr>
        <p:spPr>
          <a:xfrm>
            <a:off x="7309120" y="4133725"/>
            <a:ext cx="2274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7308022" y="5780875"/>
            <a:ext cx="2274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7308023" y="4931869"/>
            <a:ext cx="2274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142" idx="1"/>
          </p:cNvCxnSpPr>
          <p:nvPr/>
        </p:nvCxnSpPr>
        <p:spPr>
          <a:xfrm>
            <a:off x="7535487" y="4075470"/>
            <a:ext cx="3784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7535487" y="4753589"/>
            <a:ext cx="3784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7535487" y="5426932"/>
            <a:ext cx="3784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7535487" y="6129900"/>
            <a:ext cx="3784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TextBox 233"/>
          <p:cNvSpPr txBox="1"/>
          <p:nvPr/>
        </p:nvSpPr>
        <p:spPr>
          <a:xfrm>
            <a:off x="7913955" y="6581736"/>
            <a:ext cx="1267263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Sourcing division</a:t>
            </a:r>
          </a:p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^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5" name="Straight Connector 234"/>
          <p:cNvCxnSpPr/>
          <p:nvPr/>
        </p:nvCxnSpPr>
        <p:spPr>
          <a:xfrm>
            <a:off x="7535487" y="6777591"/>
            <a:ext cx="3784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109538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MS_OFFICEID" val="London"/>
  <p:tag name="TMS_CULTUREID" val="English-UK"/>
  <p:tag name="TMS_BUSINESSUNITID" val="LinklatersLLP"/>
  <p:tag name="TMS_TEMPLATE_ID" val="StandardW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L H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L H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StandardPowerpoint</Template>
  <TotalTime>3512</TotalTime>
  <Words>186</Words>
  <Application>Microsoft Office PowerPoint</Application>
  <PresentationFormat>A3 Paper (297x420 mm)</PresentationFormat>
  <Paragraphs>61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Any Authorised User</dc:creator>
  <cp:lastModifiedBy>PUMZA</cp:lastModifiedBy>
  <cp:revision>384</cp:revision>
  <cp:lastPrinted>2018-08-28T15:29:52Z</cp:lastPrinted>
  <dcterms:created xsi:type="dcterms:W3CDTF">2017-12-08T00:01:40Z</dcterms:created>
  <dcterms:modified xsi:type="dcterms:W3CDTF">2018-08-31T11:09:23Z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Version">
    <vt:lpwstr>R.4</vt:lpwstr>
  </property>
  <property fmtid="{D5CDD505-2E9C-101B-9397-08002B2CF9AE}" pid="3" name="Client Code">
    <vt:lpwstr>10627597</vt:lpwstr>
  </property>
  <property fmtid="{D5CDD505-2E9C-101B-9397-08002B2CF9AE}" pid="4" name="DEDocumentLocation">
    <vt:lpwstr>C:\Users\cycheng\AppData\Local\Linklaters\DocExplorer\Attachments\A35965394 v0.3 Project Orange_South African intercompany debt structure chart.pptx</vt:lpwstr>
  </property>
  <property fmtid="{D5CDD505-2E9C-101B-9397-08002B2CF9AE}" pid="5" name="Document Number">
    <vt:lpwstr>A35965394</vt:lpwstr>
  </property>
  <property fmtid="{D5CDD505-2E9C-101B-9397-08002B2CF9AE}" pid="6" name="Last Modified">
    <vt:lpwstr>09 Feb 2018</vt:lpwstr>
  </property>
  <property fmtid="{D5CDD505-2E9C-101B-9397-08002B2CF9AE}" pid="7" name="Matter Number">
    <vt:lpwstr>L-268276</vt:lpwstr>
  </property>
  <property fmtid="{D5CDD505-2E9C-101B-9397-08002B2CF9AE}" pid="8" name="Mode">
    <vt:lpwstr>SendAs</vt:lpwstr>
  </property>
  <property fmtid="{D5CDD505-2E9C-101B-9397-08002B2CF9AE}" pid="9" name="Version">
    <vt:lpwstr>0.3</vt:lpwstr>
  </property>
  <property fmtid="{D5CDD505-2E9C-101B-9397-08002B2CF9AE}" pid="10" name="ObjectID">
    <vt:lpwstr>09001dc89181df66</vt:lpwstr>
  </property>
  <property fmtid="{D5CDD505-2E9C-101B-9397-08002B2CF9AE}" pid="11" name="_MarkAsFinal">
    <vt:bool>false</vt:bool>
  </property>
</Properties>
</file>