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0" r:id="rId3"/>
    <p:sldId id="257" r:id="rId4"/>
    <p:sldId id="258" r:id="rId5"/>
    <p:sldId id="262" r:id="rId6"/>
    <p:sldId id="259" r:id="rId7"/>
    <p:sldId id="261"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116" d="100"/>
          <a:sy n="116" d="100"/>
        </p:scale>
        <p:origin x="-21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D2A33F13-EA57-4F7E-B7EF-572FB8E6F65B}" type="datetimeFigureOut">
              <a:rPr lang="en-ZA" smtClean="0"/>
              <a:pPr/>
              <a:t>2018/08/31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6BFBE87-C070-427B-9FF8-F7B6388B8199}" type="slidenum">
              <a:rPr lang="en-ZA" smtClean="0"/>
              <a:pPr/>
              <a:t>‹#›</a:t>
            </a:fld>
            <a:endParaRPr lang="en-ZA"/>
          </a:p>
        </p:txBody>
      </p:sp>
    </p:spTree>
    <p:extLst>
      <p:ext uri="{BB962C8B-B14F-4D97-AF65-F5344CB8AC3E}">
        <p14:creationId xmlns:p14="http://schemas.microsoft.com/office/powerpoint/2010/main" xmlns="" val="86008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2A33F13-EA57-4F7E-B7EF-572FB8E6F65B}" type="datetimeFigureOut">
              <a:rPr lang="en-ZA" smtClean="0"/>
              <a:pPr/>
              <a:t>2018/08/31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6BFBE87-C070-427B-9FF8-F7B6388B8199}" type="slidenum">
              <a:rPr lang="en-ZA" smtClean="0"/>
              <a:pPr/>
              <a:t>‹#›</a:t>
            </a:fld>
            <a:endParaRPr lang="en-ZA"/>
          </a:p>
        </p:txBody>
      </p:sp>
    </p:spTree>
    <p:extLst>
      <p:ext uri="{BB962C8B-B14F-4D97-AF65-F5344CB8AC3E}">
        <p14:creationId xmlns:p14="http://schemas.microsoft.com/office/powerpoint/2010/main" xmlns="" val="1692889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2A33F13-EA57-4F7E-B7EF-572FB8E6F65B}" type="datetimeFigureOut">
              <a:rPr lang="en-ZA" smtClean="0"/>
              <a:pPr/>
              <a:t>2018/08/31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6BFBE87-C070-427B-9FF8-F7B6388B8199}" type="slidenum">
              <a:rPr lang="en-ZA" smtClean="0"/>
              <a:pPr/>
              <a:t>‹#›</a:t>
            </a:fld>
            <a:endParaRPr lang="en-ZA"/>
          </a:p>
        </p:txBody>
      </p:sp>
    </p:spTree>
    <p:extLst>
      <p:ext uri="{BB962C8B-B14F-4D97-AF65-F5344CB8AC3E}">
        <p14:creationId xmlns:p14="http://schemas.microsoft.com/office/powerpoint/2010/main" xmlns="" val="313880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2A33F13-EA57-4F7E-B7EF-572FB8E6F65B}" type="datetimeFigureOut">
              <a:rPr lang="en-ZA" smtClean="0"/>
              <a:pPr/>
              <a:t>2018/08/31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6BFBE87-C070-427B-9FF8-F7B6388B8199}" type="slidenum">
              <a:rPr lang="en-ZA" smtClean="0"/>
              <a:pPr/>
              <a:t>‹#›</a:t>
            </a:fld>
            <a:endParaRPr lang="en-ZA"/>
          </a:p>
        </p:txBody>
      </p:sp>
    </p:spTree>
    <p:extLst>
      <p:ext uri="{BB962C8B-B14F-4D97-AF65-F5344CB8AC3E}">
        <p14:creationId xmlns:p14="http://schemas.microsoft.com/office/powerpoint/2010/main" xmlns="" val="1929846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A33F13-EA57-4F7E-B7EF-572FB8E6F65B}" type="datetimeFigureOut">
              <a:rPr lang="en-ZA" smtClean="0"/>
              <a:pPr/>
              <a:t>2018/08/31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6BFBE87-C070-427B-9FF8-F7B6388B8199}" type="slidenum">
              <a:rPr lang="en-ZA" smtClean="0"/>
              <a:pPr/>
              <a:t>‹#›</a:t>
            </a:fld>
            <a:endParaRPr lang="en-ZA"/>
          </a:p>
        </p:txBody>
      </p:sp>
    </p:spTree>
    <p:extLst>
      <p:ext uri="{BB962C8B-B14F-4D97-AF65-F5344CB8AC3E}">
        <p14:creationId xmlns:p14="http://schemas.microsoft.com/office/powerpoint/2010/main" xmlns="" val="2281131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D2A33F13-EA57-4F7E-B7EF-572FB8E6F65B}" type="datetimeFigureOut">
              <a:rPr lang="en-ZA" smtClean="0"/>
              <a:pPr/>
              <a:t>2018/08/31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6BFBE87-C070-427B-9FF8-F7B6388B8199}" type="slidenum">
              <a:rPr lang="en-ZA" smtClean="0"/>
              <a:pPr/>
              <a:t>‹#›</a:t>
            </a:fld>
            <a:endParaRPr lang="en-ZA"/>
          </a:p>
        </p:txBody>
      </p:sp>
    </p:spTree>
    <p:extLst>
      <p:ext uri="{BB962C8B-B14F-4D97-AF65-F5344CB8AC3E}">
        <p14:creationId xmlns:p14="http://schemas.microsoft.com/office/powerpoint/2010/main" xmlns="" val="3008497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D2A33F13-EA57-4F7E-B7EF-572FB8E6F65B}" type="datetimeFigureOut">
              <a:rPr lang="en-ZA" smtClean="0"/>
              <a:pPr/>
              <a:t>2018/08/31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6BFBE87-C070-427B-9FF8-F7B6388B8199}" type="slidenum">
              <a:rPr lang="en-ZA" smtClean="0"/>
              <a:pPr/>
              <a:t>‹#›</a:t>
            </a:fld>
            <a:endParaRPr lang="en-ZA"/>
          </a:p>
        </p:txBody>
      </p:sp>
    </p:spTree>
    <p:extLst>
      <p:ext uri="{BB962C8B-B14F-4D97-AF65-F5344CB8AC3E}">
        <p14:creationId xmlns:p14="http://schemas.microsoft.com/office/powerpoint/2010/main" xmlns="" val="117123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D2A33F13-EA57-4F7E-B7EF-572FB8E6F65B}" type="datetimeFigureOut">
              <a:rPr lang="en-ZA" smtClean="0"/>
              <a:pPr/>
              <a:t>2018/08/31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6BFBE87-C070-427B-9FF8-F7B6388B8199}" type="slidenum">
              <a:rPr lang="en-ZA" smtClean="0"/>
              <a:pPr/>
              <a:t>‹#›</a:t>
            </a:fld>
            <a:endParaRPr lang="en-ZA"/>
          </a:p>
        </p:txBody>
      </p:sp>
    </p:spTree>
    <p:extLst>
      <p:ext uri="{BB962C8B-B14F-4D97-AF65-F5344CB8AC3E}">
        <p14:creationId xmlns:p14="http://schemas.microsoft.com/office/powerpoint/2010/main" xmlns="" val="3751058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A33F13-EA57-4F7E-B7EF-572FB8E6F65B}" type="datetimeFigureOut">
              <a:rPr lang="en-ZA" smtClean="0"/>
              <a:pPr/>
              <a:t>2018/08/31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6BFBE87-C070-427B-9FF8-F7B6388B8199}" type="slidenum">
              <a:rPr lang="en-ZA" smtClean="0"/>
              <a:pPr/>
              <a:t>‹#›</a:t>
            </a:fld>
            <a:endParaRPr lang="en-ZA"/>
          </a:p>
        </p:txBody>
      </p:sp>
    </p:spTree>
    <p:extLst>
      <p:ext uri="{BB962C8B-B14F-4D97-AF65-F5344CB8AC3E}">
        <p14:creationId xmlns:p14="http://schemas.microsoft.com/office/powerpoint/2010/main" xmlns="" val="1550116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A33F13-EA57-4F7E-B7EF-572FB8E6F65B}" type="datetimeFigureOut">
              <a:rPr lang="en-ZA" smtClean="0"/>
              <a:pPr/>
              <a:t>2018/08/31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6BFBE87-C070-427B-9FF8-F7B6388B8199}" type="slidenum">
              <a:rPr lang="en-ZA" smtClean="0"/>
              <a:pPr/>
              <a:t>‹#›</a:t>
            </a:fld>
            <a:endParaRPr lang="en-ZA"/>
          </a:p>
        </p:txBody>
      </p:sp>
    </p:spTree>
    <p:extLst>
      <p:ext uri="{BB962C8B-B14F-4D97-AF65-F5344CB8AC3E}">
        <p14:creationId xmlns:p14="http://schemas.microsoft.com/office/powerpoint/2010/main" xmlns="" val="4132600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A33F13-EA57-4F7E-B7EF-572FB8E6F65B}" type="datetimeFigureOut">
              <a:rPr lang="en-ZA" smtClean="0"/>
              <a:pPr/>
              <a:t>2018/08/31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6BFBE87-C070-427B-9FF8-F7B6388B8199}" type="slidenum">
              <a:rPr lang="en-ZA" smtClean="0"/>
              <a:pPr/>
              <a:t>‹#›</a:t>
            </a:fld>
            <a:endParaRPr lang="en-ZA"/>
          </a:p>
        </p:txBody>
      </p:sp>
    </p:spTree>
    <p:extLst>
      <p:ext uri="{BB962C8B-B14F-4D97-AF65-F5344CB8AC3E}">
        <p14:creationId xmlns:p14="http://schemas.microsoft.com/office/powerpoint/2010/main" xmlns="" val="444939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A33F13-EA57-4F7E-B7EF-572FB8E6F65B}" type="datetimeFigureOut">
              <a:rPr lang="en-ZA" smtClean="0"/>
              <a:pPr/>
              <a:t>2018/08/31</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BFBE87-C070-427B-9FF8-F7B6388B8199}" type="slidenum">
              <a:rPr lang="en-ZA" smtClean="0"/>
              <a:pPr/>
              <a:t>‹#›</a:t>
            </a:fld>
            <a:endParaRPr lang="en-ZA"/>
          </a:p>
        </p:txBody>
      </p:sp>
    </p:spTree>
    <p:extLst>
      <p:ext uri="{BB962C8B-B14F-4D97-AF65-F5344CB8AC3E}">
        <p14:creationId xmlns:p14="http://schemas.microsoft.com/office/powerpoint/2010/main" xmlns="" val="2312514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jeanne@rapecrisis.org.z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8764" y="1268414"/>
            <a:ext cx="9139237" cy="3455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4717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i="1" dirty="0" smtClean="0">
                <a:solidFill>
                  <a:schemeClr val="tx1">
                    <a:lumMod val="65000"/>
                    <a:lumOff val="35000"/>
                  </a:schemeClr>
                </a:solidFill>
              </a:rPr>
              <a:t>Our vision and mission</a:t>
            </a:r>
            <a:endParaRPr lang="en-ZA" b="1" i="1" dirty="0">
              <a:solidFill>
                <a:schemeClr val="tx1">
                  <a:lumMod val="65000"/>
                  <a:lumOff val="35000"/>
                </a:schemeClr>
              </a:solidFill>
            </a:endParaRPr>
          </a:p>
        </p:txBody>
      </p:sp>
      <p:sp>
        <p:nvSpPr>
          <p:cNvPr id="3" name="Content Placeholder 2"/>
          <p:cNvSpPr>
            <a:spLocks noGrp="1"/>
          </p:cNvSpPr>
          <p:nvPr>
            <p:ph idx="1"/>
          </p:nvPr>
        </p:nvSpPr>
        <p:spPr/>
        <p:txBody>
          <a:bodyPr/>
          <a:lstStyle/>
          <a:p>
            <a:pPr marL="0" indent="0" algn="ctr">
              <a:buNone/>
            </a:pPr>
            <a:r>
              <a:rPr lang="en-ZA" dirty="0"/>
              <a:t>We have a </a:t>
            </a:r>
            <a:r>
              <a:rPr lang="en-ZA" b="1" dirty="0"/>
              <a:t>vision</a:t>
            </a:r>
            <a:r>
              <a:rPr lang="en-ZA" dirty="0"/>
              <a:t> of a South Africa in which women are safe in their communities, and where the criminal justice system supports and empowers rape survivors.</a:t>
            </a:r>
            <a:endParaRPr lang="en-ZA" dirty="0" smtClean="0"/>
          </a:p>
          <a:p>
            <a:pPr marL="0" indent="0" algn="ctr">
              <a:buNone/>
            </a:pPr>
            <a:endParaRPr lang="en-ZA" dirty="0"/>
          </a:p>
          <a:p>
            <a:pPr marL="0" indent="0" algn="ctr">
              <a:buNone/>
            </a:pPr>
            <a:r>
              <a:rPr lang="en-ZA" dirty="0" smtClean="0"/>
              <a:t>Our</a:t>
            </a:r>
            <a:r>
              <a:rPr lang="en-ZA" dirty="0"/>
              <a:t> </a:t>
            </a:r>
            <a:r>
              <a:rPr lang="en-ZA" b="1" dirty="0"/>
              <a:t>mission</a:t>
            </a:r>
            <a:r>
              <a:rPr lang="en-ZA" dirty="0"/>
              <a:t> is to promote safety in communities, to reduce the trauma experienced by rape survivors, to empower women, to promote gender equality, to strengthen the criminal justice system and to work actively to address flaws in legislation</a:t>
            </a:r>
          </a:p>
        </p:txBody>
      </p:sp>
    </p:spTree>
    <p:extLst>
      <p:ext uri="{BB962C8B-B14F-4D97-AF65-F5344CB8AC3E}">
        <p14:creationId xmlns:p14="http://schemas.microsoft.com/office/powerpoint/2010/main" xmlns="" val="676950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i="1" dirty="0" smtClean="0">
                <a:solidFill>
                  <a:schemeClr val="tx1">
                    <a:lumMod val="65000"/>
                    <a:lumOff val="35000"/>
                  </a:schemeClr>
                </a:solidFill>
              </a:rPr>
              <a:t>Collection of complaints</a:t>
            </a:r>
            <a:endParaRPr lang="en-ZA" b="1" i="1" dirty="0">
              <a:solidFill>
                <a:schemeClr val="tx1">
                  <a:lumMod val="65000"/>
                  <a:lumOff val="35000"/>
                </a:schemeClr>
              </a:solidFill>
            </a:endParaRPr>
          </a:p>
        </p:txBody>
      </p:sp>
      <p:sp>
        <p:nvSpPr>
          <p:cNvPr id="3" name="Content Placeholder 2"/>
          <p:cNvSpPr>
            <a:spLocks noGrp="1"/>
          </p:cNvSpPr>
          <p:nvPr>
            <p:ph idx="1"/>
          </p:nvPr>
        </p:nvSpPr>
        <p:spPr/>
        <p:txBody>
          <a:bodyPr/>
          <a:lstStyle/>
          <a:p>
            <a:pPr marL="0" indent="0" algn="ctr">
              <a:buNone/>
            </a:pPr>
            <a:r>
              <a:rPr lang="en-ZA" dirty="0" smtClean="0"/>
              <a:t>We deliver direct services to more than 7000 survivors of rape per year at three forensic units, five courts and our three offices</a:t>
            </a:r>
          </a:p>
          <a:p>
            <a:pPr marL="0" indent="0" algn="ctr">
              <a:buNone/>
            </a:pPr>
            <a:endParaRPr lang="en-ZA" dirty="0" smtClean="0"/>
          </a:p>
          <a:p>
            <a:pPr marL="0" indent="0" algn="ctr">
              <a:buNone/>
            </a:pPr>
            <a:r>
              <a:rPr lang="en-ZA" dirty="0" smtClean="0"/>
              <a:t>Our clients share with us their experiences of the police, forensic services and courts</a:t>
            </a:r>
          </a:p>
          <a:p>
            <a:pPr marL="0" indent="0" algn="ctr">
              <a:buNone/>
            </a:pPr>
            <a:endParaRPr lang="en-ZA" dirty="0" smtClean="0"/>
          </a:p>
          <a:p>
            <a:pPr marL="0" indent="0" algn="ctr">
              <a:buNone/>
            </a:pPr>
            <a:r>
              <a:rPr lang="en-ZA" dirty="0" smtClean="0"/>
              <a:t>We collect these experiences on our database in order to advocate for change</a:t>
            </a:r>
            <a:endParaRPr lang="en-ZA" dirty="0"/>
          </a:p>
        </p:txBody>
      </p:sp>
    </p:spTree>
    <p:extLst>
      <p:ext uri="{BB962C8B-B14F-4D97-AF65-F5344CB8AC3E}">
        <p14:creationId xmlns:p14="http://schemas.microsoft.com/office/powerpoint/2010/main" xmlns="" val="1717634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i="1" dirty="0" smtClean="0">
                <a:solidFill>
                  <a:schemeClr val="tx1">
                    <a:lumMod val="65000"/>
                    <a:lumOff val="35000"/>
                  </a:schemeClr>
                </a:solidFill>
              </a:rPr>
              <a:t>Complaints</a:t>
            </a:r>
            <a:endParaRPr lang="en-ZA" b="1" i="1"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pPr marL="571500" indent="-571500">
              <a:buFont typeface="+mj-lt"/>
              <a:buAutoNum type="romanUcPeriod"/>
            </a:pPr>
            <a:r>
              <a:rPr lang="en-ZA" dirty="0" smtClean="0"/>
              <a:t>Refusal to open cases or discouraging complainant to open a case</a:t>
            </a:r>
          </a:p>
          <a:p>
            <a:pPr marL="571500" indent="-571500">
              <a:buFont typeface="+mj-lt"/>
              <a:buAutoNum type="romanUcPeriod"/>
            </a:pPr>
            <a:endParaRPr lang="en-ZA" dirty="0" smtClean="0"/>
          </a:p>
          <a:p>
            <a:pPr marL="571500" indent="-571500">
              <a:buFont typeface="+mj-lt"/>
              <a:buAutoNum type="romanUcPeriod"/>
            </a:pPr>
            <a:r>
              <a:rPr lang="en-ZA" dirty="0" smtClean="0"/>
              <a:t>Arrests </a:t>
            </a:r>
          </a:p>
          <a:p>
            <a:pPr marL="571500" indent="-571500">
              <a:buFont typeface="+mj-lt"/>
              <a:buAutoNum type="romanUcPeriod"/>
            </a:pPr>
            <a:endParaRPr lang="en-ZA" dirty="0" smtClean="0"/>
          </a:p>
          <a:p>
            <a:pPr marL="571500" indent="-571500">
              <a:buFont typeface="+mj-lt"/>
              <a:buAutoNum type="romanUcPeriod"/>
            </a:pPr>
            <a:r>
              <a:rPr lang="en-ZA" dirty="0" smtClean="0"/>
              <a:t>Complainant’s assistance with arrests</a:t>
            </a:r>
          </a:p>
          <a:p>
            <a:pPr marL="571500" indent="-571500">
              <a:buFont typeface="+mj-lt"/>
              <a:buAutoNum type="romanUcPeriod"/>
            </a:pPr>
            <a:endParaRPr lang="en-ZA" dirty="0"/>
          </a:p>
          <a:p>
            <a:pPr marL="571500" indent="-571500">
              <a:buFont typeface="+mj-lt"/>
              <a:buAutoNum type="romanUcPeriod"/>
            </a:pPr>
            <a:r>
              <a:rPr lang="en-ZA" dirty="0" smtClean="0"/>
              <a:t>Lack of information regarding bail or progress in the investigation</a:t>
            </a:r>
          </a:p>
          <a:p>
            <a:pPr marL="571500" indent="-571500" algn="ctr">
              <a:buFont typeface="+mj-lt"/>
              <a:buAutoNum type="romanUcPeriod"/>
            </a:pPr>
            <a:endParaRPr lang="en-ZA" dirty="0" smtClean="0"/>
          </a:p>
          <a:p>
            <a:endParaRPr lang="en-ZA" dirty="0" smtClean="0"/>
          </a:p>
          <a:p>
            <a:endParaRPr lang="en-ZA" dirty="0"/>
          </a:p>
        </p:txBody>
      </p:sp>
    </p:spTree>
    <p:extLst>
      <p:ext uri="{BB962C8B-B14F-4D97-AF65-F5344CB8AC3E}">
        <p14:creationId xmlns:p14="http://schemas.microsoft.com/office/powerpoint/2010/main" xmlns="" val="2397152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i="1" dirty="0" smtClean="0">
                <a:solidFill>
                  <a:schemeClr val="tx1">
                    <a:lumMod val="65000"/>
                    <a:lumOff val="35000"/>
                  </a:schemeClr>
                </a:solidFill>
              </a:rPr>
              <a:t>Complaints (cont.)</a:t>
            </a:r>
            <a:endParaRPr lang="en-ZA" dirty="0"/>
          </a:p>
        </p:txBody>
      </p:sp>
      <p:sp>
        <p:nvSpPr>
          <p:cNvPr id="3" name="Content Placeholder 2"/>
          <p:cNvSpPr>
            <a:spLocks noGrp="1"/>
          </p:cNvSpPr>
          <p:nvPr>
            <p:ph idx="1"/>
          </p:nvPr>
        </p:nvSpPr>
        <p:spPr/>
        <p:txBody>
          <a:bodyPr/>
          <a:lstStyle/>
          <a:p>
            <a:pPr marL="571500" indent="-571500">
              <a:buFont typeface="+mj-lt"/>
              <a:buAutoNum type="romanUcPeriod" startAt="5"/>
            </a:pPr>
            <a:r>
              <a:rPr lang="en-ZA" dirty="0" smtClean="0"/>
              <a:t>Investigating officers not contactable</a:t>
            </a:r>
          </a:p>
          <a:p>
            <a:pPr marL="0" indent="0">
              <a:buNone/>
            </a:pPr>
            <a:endParaRPr lang="en-ZA" dirty="0" smtClean="0"/>
          </a:p>
          <a:p>
            <a:pPr marL="571500" indent="-571500">
              <a:buFont typeface="+mj-lt"/>
              <a:buAutoNum type="romanUcPeriod" startAt="6"/>
            </a:pPr>
            <a:r>
              <a:rPr lang="en-ZA" dirty="0" smtClean="0"/>
              <a:t>Not treated with sensitivity or taken to victim friendly room</a:t>
            </a:r>
          </a:p>
          <a:p>
            <a:pPr marL="571500" indent="-571500">
              <a:buFont typeface="+mj-lt"/>
              <a:buAutoNum type="romanUcPeriod" startAt="6"/>
            </a:pPr>
            <a:endParaRPr lang="en-ZA" dirty="0" smtClean="0"/>
          </a:p>
          <a:p>
            <a:pPr marL="571500" indent="-571500">
              <a:buFont typeface="+mj-lt"/>
              <a:buAutoNum type="romanUcPeriod" startAt="6"/>
            </a:pPr>
            <a:r>
              <a:rPr lang="en-ZA" dirty="0" smtClean="0"/>
              <a:t>Myths and stereotypes</a:t>
            </a:r>
          </a:p>
          <a:p>
            <a:pPr marL="571500" indent="-571500">
              <a:buFont typeface="+mj-lt"/>
              <a:buAutoNum type="romanUcPeriod" startAt="6"/>
            </a:pPr>
            <a:endParaRPr lang="en-ZA" dirty="0" smtClean="0"/>
          </a:p>
          <a:p>
            <a:pPr marL="571500" indent="-571500">
              <a:buFont typeface="+mj-lt"/>
              <a:buAutoNum type="romanUcPeriod" startAt="6"/>
            </a:pPr>
            <a:r>
              <a:rPr lang="en-ZA" dirty="0" smtClean="0"/>
              <a:t>When complaints are reported to Station Commanders, complainants rarely receive feedback</a:t>
            </a:r>
          </a:p>
        </p:txBody>
      </p:sp>
    </p:spTree>
    <p:extLst>
      <p:ext uri="{BB962C8B-B14F-4D97-AF65-F5344CB8AC3E}">
        <p14:creationId xmlns:p14="http://schemas.microsoft.com/office/powerpoint/2010/main" xmlns="" val="955001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i="1" dirty="0" smtClean="0">
                <a:solidFill>
                  <a:schemeClr val="tx1">
                    <a:lumMod val="65000"/>
                    <a:lumOff val="35000"/>
                  </a:schemeClr>
                </a:solidFill>
              </a:rPr>
              <a:t>Why is this important?</a:t>
            </a:r>
            <a:endParaRPr lang="en-ZA" b="1" i="1"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pPr marL="0" indent="0" algn="ctr">
              <a:buNone/>
            </a:pPr>
            <a:r>
              <a:rPr lang="en-ZA" dirty="0" smtClean="0"/>
              <a:t>SAPS is often a person’s first interaction with the criminal justice system</a:t>
            </a:r>
          </a:p>
          <a:p>
            <a:pPr marL="0" indent="0" algn="ctr">
              <a:buNone/>
            </a:pPr>
            <a:endParaRPr lang="en-ZA" dirty="0" smtClean="0"/>
          </a:p>
          <a:p>
            <a:pPr marL="0" indent="0" algn="ctr">
              <a:buNone/>
            </a:pPr>
            <a:r>
              <a:rPr lang="en-ZA" dirty="0" smtClean="0"/>
              <a:t>These complaints send a message to complainants that “the police doesn’t care”</a:t>
            </a:r>
          </a:p>
          <a:p>
            <a:pPr marL="0" indent="0" algn="ctr">
              <a:buNone/>
            </a:pPr>
            <a:endParaRPr lang="en-ZA" dirty="0" smtClean="0"/>
          </a:p>
          <a:p>
            <a:pPr marL="0" indent="0" algn="ctr">
              <a:buNone/>
            </a:pPr>
            <a:r>
              <a:rPr lang="en-ZA" dirty="0" smtClean="0"/>
              <a:t>This contributes to the lack of faith in the criminal justice system</a:t>
            </a:r>
          </a:p>
          <a:p>
            <a:pPr lvl="1" algn="ctr"/>
            <a:r>
              <a:rPr lang="en-ZA" dirty="0" smtClean="0"/>
              <a:t>Lower reporting rates</a:t>
            </a:r>
          </a:p>
          <a:p>
            <a:pPr lvl="1" algn="ctr"/>
            <a:r>
              <a:rPr lang="en-ZA" dirty="0" smtClean="0"/>
              <a:t>Mistrust of the police</a:t>
            </a:r>
          </a:p>
          <a:p>
            <a:pPr lvl="1" algn="ctr"/>
            <a:r>
              <a:rPr lang="en-ZA" dirty="0" smtClean="0"/>
              <a:t>Lower conviction rates</a:t>
            </a:r>
          </a:p>
          <a:p>
            <a:endParaRPr lang="en-ZA" dirty="0"/>
          </a:p>
        </p:txBody>
      </p:sp>
    </p:spTree>
    <p:extLst>
      <p:ext uri="{BB962C8B-B14F-4D97-AF65-F5344CB8AC3E}">
        <p14:creationId xmlns:p14="http://schemas.microsoft.com/office/powerpoint/2010/main" xmlns="" val="3796327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i="1" dirty="0" smtClean="0">
                <a:solidFill>
                  <a:schemeClr val="tx1">
                    <a:lumMod val="65000"/>
                    <a:lumOff val="35000"/>
                  </a:schemeClr>
                </a:solidFill>
              </a:rPr>
              <a:t>How can this be addressed?</a:t>
            </a:r>
            <a:endParaRPr lang="en-ZA" b="1" i="1" dirty="0">
              <a:solidFill>
                <a:schemeClr val="tx1">
                  <a:lumMod val="65000"/>
                  <a:lumOff val="35000"/>
                </a:schemeClr>
              </a:solidFill>
            </a:endParaRPr>
          </a:p>
        </p:txBody>
      </p:sp>
      <p:sp>
        <p:nvSpPr>
          <p:cNvPr id="3" name="Content Placeholder 2"/>
          <p:cNvSpPr>
            <a:spLocks noGrp="1"/>
          </p:cNvSpPr>
          <p:nvPr>
            <p:ph idx="1"/>
          </p:nvPr>
        </p:nvSpPr>
        <p:spPr/>
        <p:txBody>
          <a:bodyPr/>
          <a:lstStyle/>
          <a:p>
            <a:pPr marL="0" indent="0" algn="ctr">
              <a:buNone/>
            </a:pPr>
            <a:endParaRPr lang="en-ZA" dirty="0" smtClean="0"/>
          </a:p>
          <a:p>
            <a:pPr marL="0" indent="0" algn="ctr">
              <a:buNone/>
            </a:pPr>
            <a:r>
              <a:rPr lang="en-ZA" dirty="0" smtClean="0"/>
              <a:t>A stronger criminal justice system with sexual offences courts and prosecutor lead investigations</a:t>
            </a:r>
          </a:p>
          <a:p>
            <a:pPr algn="ctr"/>
            <a:endParaRPr lang="en-ZA" dirty="0" smtClean="0"/>
          </a:p>
          <a:p>
            <a:pPr marL="0" indent="0" algn="ctr">
              <a:buNone/>
            </a:pPr>
            <a:r>
              <a:rPr lang="en-ZA" dirty="0" smtClean="0"/>
              <a:t>Effective complaint mechanisms that provide timeous feedback to complainants</a:t>
            </a:r>
            <a:endParaRPr lang="en-ZA" dirty="0"/>
          </a:p>
        </p:txBody>
      </p:sp>
    </p:spTree>
    <p:extLst>
      <p:ext uri="{BB962C8B-B14F-4D97-AF65-F5344CB8AC3E}">
        <p14:creationId xmlns:p14="http://schemas.microsoft.com/office/powerpoint/2010/main" xmlns="" val="1942416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ZA" b="1" i="1" dirty="0">
                <a:solidFill>
                  <a:schemeClr val="tx1">
                    <a:lumMod val="65000"/>
                    <a:lumOff val="35000"/>
                  </a:schemeClr>
                </a:solidFill>
              </a:rPr>
              <a:t>T</a:t>
            </a:r>
            <a:r>
              <a:rPr lang="en-ZA" b="1" i="1" dirty="0" smtClean="0">
                <a:solidFill>
                  <a:schemeClr val="tx1">
                    <a:lumMod val="65000"/>
                    <a:lumOff val="35000"/>
                  </a:schemeClr>
                </a:solidFill>
              </a:rPr>
              <a:t>hank you</a:t>
            </a:r>
            <a:endParaRPr lang="en-ZA" b="1" i="1" dirty="0">
              <a:solidFill>
                <a:schemeClr val="tx1">
                  <a:lumMod val="65000"/>
                  <a:lumOff val="35000"/>
                </a:schemeClr>
              </a:solidFill>
            </a:endParaRPr>
          </a:p>
        </p:txBody>
      </p:sp>
      <p:sp>
        <p:nvSpPr>
          <p:cNvPr id="3" name="Content Placeholder 2"/>
          <p:cNvSpPr>
            <a:spLocks noGrp="1"/>
          </p:cNvSpPr>
          <p:nvPr>
            <p:ph idx="1"/>
          </p:nvPr>
        </p:nvSpPr>
        <p:spPr>
          <a:xfrm>
            <a:off x="838200" y="1477895"/>
            <a:ext cx="10515600" cy="4351338"/>
          </a:xfrm>
        </p:spPr>
        <p:txBody>
          <a:bodyPr/>
          <a:lstStyle/>
          <a:p>
            <a:pPr marL="0" indent="0" algn="ctr">
              <a:lnSpc>
                <a:spcPct val="100000"/>
              </a:lnSpc>
              <a:spcBef>
                <a:spcPts val="0"/>
              </a:spcBef>
              <a:buNone/>
            </a:pPr>
            <a:endParaRPr lang="en-ZA" dirty="0" smtClean="0"/>
          </a:p>
          <a:p>
            <a:pPr marL="0" indent="0" algn="ctr">
              <a:lnSpc>
                <a:spcPct val="100000"/>
              </a:lnSpc>
              <a:spcBef>
                <a:spcPts val="0"/>
              </a:spcBef>
              <a:buNone/>
            </a:pPr>
            <a:endParaRPr lang="en-ZA" dirty="0"/>
          </a:p>
          <a:p>
            <a:pPr marL="0" indent="0" algn="ctr">
              <a:lnSpc>
                <a:spcPct val="100000"/>
              </a:lnSpc>
              <a:spcBef>
                <a:spcPts val="0"/>
              </a:spcBef>
              <a:buNone/>
            </a:pPr>
            <a:r>
              <a:rPr lang="en-ZA" dirty="0" smtClean="0"/>
              <a:t>Jeanne Bodenstein</a:t>
            </a:r>
          </a:p>
          <a:p>
            <a:pPr marL="0" indent="0" algn="ctr">
              <a:lnSpc>
                <a:spcPct val="100000"/>
              </a:lnSpc>
              <a:spcBef>
                <a:spcPts val="0"/>
              </a:spcBef>
              <a:buNone/>
            </a:pPr>
            <a:r>
              <a:rPr lang="en-ZA" dirty="0" smtClean="0"/>
              <a:t>Advocacy Coordinator</a:t>
            </a:r>
          </a:p>
          <a:p>
            <a:pPr marL="0" indent="0" algn="ctr">
              <a:lnSpc>
                <a:spcPct val="100000"/>
              </a:lnSpc>
              <a:spcBef>
                <a:spcPts val="0"/>
              </a:spcBef>
              <a:buNone/>
            </a:pPr>
            <a:r>
              <a:rPr lang="en-ZA" dirty="0" smtClean="0"/>
              <a:t>Rape Crisis Cape Town Trust</a:t>
            </a:r>
          </a:p>
          <a:p>
            <a:pPr marL="0" indent="0" algn="ctr">
              <a:lnSpc>
                <a:spcPct val="100000"/>
              </a:lnSpc>
              <a:spcBef>
                <a:spcPts val="0"/>
              </a:spcBef>
              <a:buNone/>
            </a:pPr>
            <a:r>
              <a:rPr lang="en-ZA" dirty="0" smtClean="0">
                <a:hlinkClick r:id="rId2"/>
              </a:rPr>
              <a:t>jeanne@rapecrisis.org.za</a:t>
            </a:r>
            <a:endParaRPr lang="en-ZA" dirty="0" smtClean="0"/>
          </a:p>
          <a:p>
            <a:pPr marL="0" indent="0" algn="ctr">
              <a:lnSpc>
                <a:spcPct val="100000"/>
              </a:lnSpc>
              <a:spcBef>
                <a:spcPts val="0"/>
              </a:spcBef>
              <a:buNone/>
            </a:pPr>
            <a:r>
              <a:rPr lang="en-ZA" dirty="0" smtClean="0"/>
              <a:t>021 447 1467</a:t>
            </a:r>
          </a:p>
          <a:p>
            <a:pPr marL="0" indent="0" algn="ctr">
              <a:lnSpc>
                <a:spcPct val="100000"/>
              </a:lnSpc>
              <a:spcBef>
                <a:spcPts val="0"/>
              </a:spcBef>
              <a:buNone/>
            </a:pPr>
            <a:endParaRPr lang="en-ZA" dirty="0"/>
          </a:p>
          <a:p>
            <a:pPr marL="0" indent="0" algn="ctr">
              <a:lnSpc>
                <a:spcPct val="100000"/>
              </a:lnSpc>
              <a:spcBef>
                <a:spcPts val="0"/>
              </a:spcBef>
              <a:buNone/>
            </a:pPr>
            <a:endParaRPr lang="en-ZA" dirty="0"/>
          </a:p>
        </p:txBody>
      </p:sp>
    </p:spTree>
    <p:extLst>
      <p:ext uri="{BB962C8B-B14F-4D97-AF65-F5344CB8AC3E}">
        <p14:creationId xmlns:p14="http://schemas.microsoft.com/office/powerpoint/2010/main" xmlns="" val="2578580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1081</TotalTime>
  <Words>245</Words>
  <Application>Microsoft Office PowerPoint</Application>
  <PresentationFormat>Custom</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Our vision and mission</vt:lpstr>
      <vt:lpstr>Collection of complaints</vt:lpstr>
      <vt:lpstr>Complaints</vt:lpstr>
      <vt:lpstr>Complaints (cont.)</vt:lpstr>
      <vt:lpstr>Why is this important?</vt:lpstr>
      <vt:lpstr>How can this be addressed?</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Mandate</dc:title>
  <dc:creator>Jeanne Bodenstein</dc:creator>
  <cp:lastModifiedBy>PUMZA</cp:lastModifiedBy>
  <cp:revision>5</cp:revision>
  <dcterms:created xsi:type="dcterms:W3CDTF">2018-08-27T11:51:49Z</dcterms:created>
  <dcterms:modified xsi:type="dcterms:W3CDTF">2018-08-31T10:24:13Z</dcterms:modified>
</cp:coreProperties>
</file>