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  <p:sldMasterId id="2147488361" r:id="rId2"/>
  </p:sldMasterIdLst>
  <p:notesMasterIdLst>
    <p:notesMasterId r:id="rId15"/>
  </p:notesMasterIdLst>
  <p:handoutMasterIdLst>
    <p:handoutMasterId r:id="rId16"/>
  </p:handoutMasterIdLst>
  <p:sldIdLst>
    <p:sldId id="413" r:id="rId3"/>
    <p:sldId id="394" r:id="rId4"/>
    <p:sldId id="399" r:id="rId5"/>
    <p:sldId id="455" r:id="rId6"/>
    <p:sldId id="453" r:id="rId7"/>
    <p:sldId id="425" r:id="rId8"/>
    <p:sldId id="466" r:id="rId9"/>
    <p:sldId id="270" r:id="rId10"/>
    <p:sldId id="460" r:id="rId11"/>
    <p:sldId id="464" r:id="rId12"/>
    <p:sldId id="398" r:id="rId13"/>
    <p:sldId id="260" r:id="rId14"/>
  </p:sldIdLst>
  <p:sldSz cx="9144000" cy="6858000" type="screen4x3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BF4B"/>
    <a:srgbClr val="FF6600"/>
    <a:srgbClr val="FFAB16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9710" autoAdjust="0"/>
  </p:normalViewPr>
  <p:slideViewPr>
    <p:cSldViewPr snapToGrid="0" snapToObjects="1"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autoTitleDeleted val="1"/>
    <c:plotArea>
      <c:layout>
        <c:manualLayout>
          <c:layoutTarget val="inner"/>
          <c:xMode val="edge"/>
          <c:yMode val="edge"/>
          <c:x val="8.6680547827745411E-2"/>
          <c:y val="6.6660218874509861E-2"/>
          <c:w val="0.8620475740880893"/>
          <c:h val="0.7961901958516866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Performance Trend</c:v>
                </c:pt>
              </c:strCache>
            </c:strRef>
          </c:tx>
          <c:cat>
            <c:strRef>
              <c:f>Sheet1!$A$3:$A$10</c:f>
              <c:strCache>
                <c:ptCount val="4"/>
                <c:pt idx="0">
                  <c:v>Q1 17-18</c:v>
                </c:pt>
                <c:pt idx="1">
                  <c:v>Q2 17-18</c:v>
                </c:pt>
                <c:pt idx="2">
                  <c:v>Q3 17-18</c:v>
                </c:pt>
                <c:pt idx="3">
                  <c:v>Q4 17-18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0.4</c:v>
                </c:pt>
                <c:pt idx="1">
                  <c:v>0.60000000000000009</c:v>
                </c:pt>
                <c:pt idx="2">
                  <c:v>0.8</c:v>
                </c:pt>
                <c:pt idx="3">
                  <c:v>0.60000000000000009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89-4508-869D-0FAED2FC24D1}"/>
            </c:ext>
          </c:extLst>
        </c:ser>
        <c:dLbls/>
        <c:axId val="74861952"/>
        <c:axId val="76264576"/>
      </c:barChart>
      <c:catAx>
        <c:axId val="74861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6264576"/>
        <c:crosses val="autoZero"/>
        <c:auto val="1"/>
        <c:lblAlgn val="ctr"/>
        <c:lblOffset val="100"/>
      </c:catAx>
      <c:valAx>
        <c:axId val="7626457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486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261005608832725"/>
          <c:y val="8.2987290140134381E-4"/>
          <c:w val="0.25740743244004377"/>
          <c:h val="7.9608927388749307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08DFE2-BDE1-4486-8465-5D3A3151738C}" type="datetimeFigureOut">
              <a:rPr lang="en-ZA"/>
              <a:pPr>
                <a:defRPr/>
              </a:pPr>
              <a:t>2018/08/31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AAA8E8-5BBB-4569-88CB-52E046BDDB3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2182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F294BD-E844-43CC-B176-53E6B2A26254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3537" cy="44735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016A73-DBED-47E0-9133-4A89D3A4B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4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1B6-98C2-491F-8AFA-DD39E3545E42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3E6D-CAD1-4300-B0E1-9415A990C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02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F597-C74F-4FC7-963C-76C041D716F3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EB88-D429-47C4-8FF3-9E24C500C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01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E7B7-A1FF-46C2-BB94-150570ACB7E5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C258-73F1-4879-865A-BD940C858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33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2AD4-7C64-4EED-962A-410712C7F2A1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486B-612C-4560-B163-5D93014194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029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12E5-ED2C-482D-8BAC-0AB53B647501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BF3E-81DB-4B98-BAA4-3A2B91E8EA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881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9B8A-A788-42BE-BF7B-6750A18DE90A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AAE2-F7FE-46DE-9E78-49D14640B8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0894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507C-6B3A-45AE-B5C3-53CBFF4086BA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9C5D-ACF0-4771-A005-ACAE1F5869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057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2AFA-B9F8-4068-AFE0-05D69710DD78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D9E9-FD92-4AF9-89D6-CAC8A9875E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587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8E00-F9ED-4411-A336-E873FE1D7727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E3B9-2C9B-4AEF-BF92-9AC41E038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2748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603C-3CA8-4FA9-B922-222ED61FBB8F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2612-2C0D-429D-918D-E8D47B23DE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63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825C-DEFA-49B7-9A44-C2E506E5383B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2CB1-B218-451A-9247-928136F1BA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650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BA9E-8220-4969-B1E6-066F51DB1263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0E16-3B21-4DA7-809D-032F5E4D0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31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F28A-6DAB-42DC-B873-1112CCA4BA8E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EFED-F66F-4B3C-B624-94662242A5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513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F968-B9C2-43CA-8B59-EDBF66D19643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C6DE-F949-4EB2-B64C-384A04E3DD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021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D19B-1081-4C10-A290-F283DA3E5E99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8C43-AAF4-4FD9-9E58-E735F3D819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434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09DC-4E47-404B-A443-74E13B217FD0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0537-E538-4FE5-B502-4A6B1779F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17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D2F4-7ADD-4576-A4E3-B946DC292747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B51D-3DD3-46CA-A7B0-C435659DA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36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49BB-79B0-4B0B-8856-CA6EC36B9D90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AE24-4363-45CF-8714-CDE9C6744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8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E9AB-3EB8-4F18-9DA6-6DA1D672CE58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A480-4700-4E88-AA5E-E79B77AB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6DAA-F22F-435C-ABB3-E16507BBEC56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D794-3974-4077-A28B-9B10E9C0B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99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305B-055F-45E3-9EE4-7EB7925AC213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B677-7AB4-47AB-9602-C84729DF3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6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C486-7657-480D-A9A9-448D08EAF8DB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237-94AC-48C6-9E3D-A47CC9B5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33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98D99DEC-0FE2-482A-8972-5358A582667A}" type="datetime1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84A6EB58-93C4-4CE7-B9F9-65EB31AC4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93" r:id="rId1"/>
    <p:sldLayoutId id="2147490694" r:id="rId2"/>
    <p:sldLayoutId id="2147490695" r:id="rId3"/>
    <p:sldLayoutId id="2147490696" r:id="rId4"/>
    <p:sldLayoutId id="2147490697" r:id="rId5"/>
    <p:sldLayoutId id="2147490698" r:id="rId6"/>
    <p:sldLayoutId id="2147490699" r:id="rId7"/>
    <p:sldLayoutId id="2147490700" r:id="rId8"/>
    <p:sldLayoutId id="2147490701" r:id="rId9"/>
    <p:sldLayoutId id="2147490702" r:id="rId10"/>
    <p:sldLayoutId id="214749070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B5B388E-721B-4B69-8D93-538622618E2F}" type="datetime1">
              <a:rPr lang="en-US" altLang="en-US"/>
              <a:pPr>
                <a:defRPr/>
              </a:pPr>
              <a:t>8/31/2018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FA4F80E-E28E-4073-BCCA-BBF3C7FBCC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04" r:id="rId1"/>
    <p:sldLayoutId id="2147490705" r:id="rId2"/>
    <p:sldLayoutId id="2147490706" r:id="rId3"/>
    <p:sldLayoutId id="2147490707" r:id="rId4"/>
    <p:sldLayoutId id="2147490708" r:id="rId5"/>
    <p:sldLayoutId id="2147490709" r:id="rId6"/>
    <p:sldLayoutId id="2147490710" r:id="rId7"/>
    <p:sldLayoutId id="2147490711" r:id="rId8"/>
    <p:sldLayoutId id="2147490712" r:id="rId9"/>
    <p:sldLayoutId id="2147490713" r:id="rId10"/>
    <p:sldLayoutId id="21474907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ew_Powerpoint presen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6"/>
          <p:cNvSpPr txBox="1">
            <a:spLocks/>
          </p:cNvSpPr>
          <p:nvPr/>
        </p:nvSpPr>
        <p:spPr bwMode="auto">
          <a:xfrm>
            <a:off x="1970088" y="409575"/>
            <a:ext cx="57356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DEPARTMENT OF LABOUR</a:t>
            </a:r>
          </a:p>
        </p:txBody>
      </p:sp>
      <p:sp>
        <p:nvSpPr>
          <p:cNvPr id="15364" name="Subtitle 17"/>
          <p:cNvSpPr txBox="1">
            <a:spLocks/>
          </p:cNvSpPr>
          <p:nvPr/>
        </p:nvSpPr>
        <p:spPr bwMode="auto">
          <a:xfrm>
            <a:off x="163513" y="2759075"/>
            <a:ext cx="1806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1600" b="1" dirty="0" smtClean="0">
                <a:solidFill>
                  <a:srgbClr val="404040"/>
                </a:solidFill>
                <a:latin typeface="Arial Bold" pitchFamily="32" charset="0"/>
              </a:rPr>
              <a:t>29 Aug 2018</a:t>
            </a:r>
            <a:endParaRPr lang="en-US" altLang="en-US" sz="1600" b="1" dirty="0">
              <a:solidFill>
                <a:srgbClr val="404040"/>
              </a:solidFill>
              <a:latin typeface="Arial Bold" pitchFamily="32" charset="0"/>
            </a:endParaRPr>
          </a:p>
        </p:txBody>
      </p:sp>
      <p:sp>
        <p:nvSpPr>
          <p:cNvPr id="13316" name="Subtitle 17"/>
          <p:cNvSpPr txBox="1">
            <a:spLocks/>
          </p:cNvSpPr>
          <p:nvPr/>
        </p:nvSpPr>
        <p:spPr bwMode="auto">
          <a:xfrm>
            <a:off x="258763" y="1308100"/>
            <a:ext cx="86169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QUARTER 4 2017/18: PERFORMANCE REPORT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PORTFOLIO COMMITTEE : SUPPORTED EMPLOYMENT ENTERPRICES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913438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5631"/>
            <a:ext cx="8229600" cy="1143000"/>
          </a:xfrm>
        </p:spPr>
        <p:txBody>
          <a:bodyPr/>
          <a:lstStyle/>
          <a:p>
            <a:r>
              <a:rPr lang="en-ZA" sz="2800" b="1" dirty="0">
                <a:solidFill>
                  <a:srgbClr val="000000"/>
                </a:solidFill>
                <a:ea typeface="ＭＳ Ｐゴシック" pitchFamily="-80" charset="-128"/>
              </a:rPr>
              <a:t>AUDITOR GENERAL MANAGEMENT </a:t>
            </a:r>
            <a:r>
              <a:rPr lang="en-ZA" sz="2800" b="1" dirty="0" smtClean="0">
                <a:solidFill>
                  <a:srgbClr val="000000"/>
                </a:solidFill>
                <a:ea typeface="ＭＳ Ｐゴシック" pitchFamily="-80" charset="-128"/>
              </a:rPr>
              <a:t>REPORT</a:t>
            </a:r>
            <a:br>
              <a:rPr lang="en-ZA" sz="2800" b="1" dirty="0" smtClean="0">
                <a:solidFill>
                  <a:srgbClr val="000000"/>
                </a:solidFill>
                <a:ea typeface="ＭＳ Ｐゴシック" pitchFamily="-80" charset="-128"/>
              </a:rPr>
            </a:br>
            <a:endParaRPr lang="en-ZA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3507901"/>
              </p:ext>
            </p:extLst>
          </p:nvPr>
        </p:nvGraphicFramePr>
        <p:xfrm>
          <a:off x="265176" y="1524935"/>
          <a:ext cx="8586216" cy="2335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1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3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4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45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</a:rPr>
                        <a:t>Name of entity</a:t>
                      </a:r>
                      <a:endParaRPr lang="en-Z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effectLst/>
                        </a:rPr>
                        <a:t>Audit outcome</a:t>
                      </a:r>
                      <a:endParaRPr lang="en-ZA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42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Financial statement opinion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Findings on the performance report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</a:rPr>
                        <a:t>Findings on compliance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282">
                <a:tc>
                  <a:txBody>
                    <a:bodyPr/>
                    <a:lstStyle/>
                    <a:p>
                      <a:pPr marL="540385" indent="-5403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Sheltered Employment </a:t>
                      </a:r>
                      <a:r>
                        <a:rPr lang="en-ZA" sz="1600" b="1" dirty="0" smtClean="0">
                          <a:effectLst/>
                        </a:rPr>
                        <a:t>Enterprises</a:t>
                      </a:r>
                    </a:p>
                    <a:p>
                      <a:pPr marL="540385" indent="-5403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</a:rPr>
                        <a:t>(SEE)</a:t>
                      </a:r>
                      <a:endParaRPr lang="en-ZA" sz="16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</a:rPr>
                        <a:t>Unqualified</a:t>
                      </a:r>
                      <a:endParaRPr lang="en-ZA" sz="1600" b="1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</a:rPr>
                        <a:t>Yes</a:t>
                      </a:r>
                      <a:endParaRPr lang="en-ZA" sz="1600" b="1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40385" indent="-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</a:rPr>
                        <a:t>Yes</a:t>
                      </a:r>
                      <a:endParaRPr lang="en-ZA" sz="1600" b="1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25341" y="6386287"/>
            <a:ext cx="2133600" cy="365125"/>
          </a:xfrm>
        </p:spPr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90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21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en-ZA" sz="2400" b="1" dirty="0" smtClean="0">
                <a:solidFill>
                  <a:srgbClr val="000000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srgbClr val="000000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srgbClr val="000000"/>
                </a:solidFill>
                <a:ea typeface="ＭＳ Ｐゴシック" pitchFamily="-80" charset="-128"/>
                <a:cs typeface="+mj-cs"/>
              </a:rPr>
              <a:t>STRATEGY TO OVERCOME UNDER- PERFORMANCE</a:t>
            </a:r>
            <a:endParaRPr lang="en-ZA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04788" y="1350963"/>
            <a:ext cx="8786812" cy="5254625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ea typeface="ＭＳ Ｐゴシック" pitchFamily="34" charset="-128"/>
              </a:rPr>
              <a:t>Monitor </a:t>
            </a:r>
            <a:r>
              <a:rPr lang="en-US" sz="1800" dirty="0">
                <a:ea typeface="ＭＳ Ｐゴシック" pitchFamily="34" charset="-128"/>
              </a:rPr>
              <a:t>the implementation of the mitigation strategies</a:t>
            </a:r>
          </a:p>
          <a:p>
            <a:pPr>
              <a:defRPr/>
            </a:pPr>
            <a:r>
              <a:rPr lang="en-ZA" sz="1800" dirty="0" smtClean="0">
                <a:ea typeface="ＭＳ Ｐゴシック" pitchFamily="34" charset="-128"/>
              </a:rPr>
              <a:t>Develop an M&amp;E plan</a:t>
            </a:r>
          </a:p>
        </p:txBody>
      </p:sp>
      <p:sp>
        <p:nvSpPr>
          <p:cNvPr id="6451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5BBDDB5-2D8D-43FF-9BFB-3DAEF33D93A3}" type="slidenum">
              <a:rPr lang="en-US" altLang="en-US" sz="1200" smtClean="0">
                <a:solidFill>
                  <a:srgbClr val="898989"/>
                </a:solidFill>
              </a:rPr>
              <a:pPr/>
              <a:t>11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1"/>
          <p:cNvSpPr txBox="1">
            <a:spLocks/>
          </p:cNvSpPr>
          <p:nvPr/>
        </p:nvSpPr>
        <p:spPr bwMode="auto">
          <a:xfrm>
            <a:off x="6772275" y="4321175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b="1" dirty="0">
                <a:solidFill>
                  <a:srgbClr val="FFAB16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US" altLang="en-US" sz="2000" b="1" dirty="0">
                <a:solidFill>
                  <a:srgbClr val="FFAB16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4D20C3F-5868-49E4-8475-32A7B1F69933}" type="slidenum">
              <a:rPr lang="en-US" altLang="en-US" sz="1200" smtClean="0">
                <a:solidFill>
                  <a:srgbClr val="898989"/>
                </a:solidFill>
              </a:rPr>
              <a:pPr/>
              <a:t>12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20875"/>
            <a:ext cx="75438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687763"/>
            <a:ext cx="75438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4900" y="2124075"/>
            <a:ext cx="838200" cy="79216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1104900" y="3892550"/>
            <a:ext cx="838200" cy="79216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057400" y="1935163"/>
            <a:ext cx="62023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u="sng" dirty="0">
                <a:solidFill>
                  <a:srgbClr val="000000"/>
                </a:solidFill>
                <a:cs typeface="Times New Roman" pitchFamily="18" charset="0"/>
              </a:rPr>
              <a:t>Implication</a:t>
            </a:r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:  </a:t>
            </a:r>
            <a:r>
              <a:rPr lang="en-US" altLang="en-US" sz="1800" b="1" dirty="0">
                <a:solidFill>
                  <a:srgbClr val="00B050"/>
                </a:solidFill>
                <a:cs typeface="Times New Roman" pitchFamily="18" charset="0"/>
              </a:rPr>
              <a:t>ACHIEVED </a:t>
            </a:r>
          </a:p>
          <a:p>
            <a:r>
              <a:rPr lang="en-ZA" altLang="en-US" sz="2000" b="1" dirty="0">
                <a:solidFill>
                  <a:srgbClr val="000000"/>
                </a:solidFill>
                <a:cs typeface="Times New Roman" pitchFamily="18" charset="0"/>
              </a:rPr>
              <a:t>Performance Indicator is on track  or reflects complete implementation. Target achieved</a:t>
            </a:r>
          </a:p>
          <a:p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altLang="en-US" sz="1800" b="1" u="sng" dirty="0">
                <a:solidFill>
                  <a:srgbClr val="00B050"/>
                </a:solidFill>
                <a:cs typeface="Times New Roman" pitchFamily="18" charset="0"/>
              </a:rPr>
              <a:t>100% +  Complete</a:t>
            </a:r>
            <a:endParaRPr lang="en-ZA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997075" y="3687763"/>
            <a:ext cx="63849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u="sng" dirty="0">
                <a:solidFill>
                  <a:srgbClr val="000000"/>
                </a:solidFill>
                <a:cs typeface="Times New Roman" pitchFamily="18" charset="0"/>
              </a:rPr>
              <a:t>Implication</a:t>
            </a:r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:     </a:t>
            </a:r>
            <a:r>
              <a:rPr lang="en-US" altLang="en-US" sz="1800" b="1" dirty="0">
                <a:solidFill>
                  <a:srgbClr val="FF0000"/>
                </a:solidFill>
                <a:cs typeface="Times New Roman" pitchFamily="18" charset="0"/>
              </a:rPr>
              <a:t>NOT ACHIEVED </a:t>
            </a:r>
          </a:p>
          <a:p>
            <a:r>
              <a:rPr lang="en-ZA" altLang="en-US" sz="2000" b="1" dirty="0">
                <a:solidFill>
                  <a:srgbClr val="000000"/>
                </a:solidFill>
                <a:cs typeface="Times New Roman" pitchFamily="18" charset="0"/>
              </a:rPr>
              <a:t>Performance Indicator behind schedule. Target not achieved</a:t>
            </a:r>
          </a:p>
          <a:p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altLang="en-US" sz="1800" b="1" u="sng" dirty="0">
                <a:solidFill>
                  <a:srgbClr val="FF0000"/>
                </a:solidFill>
                <a:cs typeface="Times New Roman" pitchFamily="18" charset="0"/>
              </a:rPr>
              <a:t>0% - 99% Complete</a:t>
            </a:r>
            <a:endParaRPr lang="en-ZA" altLang="en-US" sz="1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488" name="Title 1"/>
          <p:cNvSpPr txBox="1">
            <a:spLocks/>
          </p:cNvSpPr>
          <p:nvPr/>
        </p:nvSpPr>
        <p:spPr bwMode="auto">
          <a:xfrm>
            <a:off x="457200" y="447675"/>
            <a:ext cx="8229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altLang="en-US" sz="2400" b="1" dirty="0"/>
              <a:t>LEGEND</a:t>
            </a:r>
          </a:p>
        </p:txBody>
      </p:sp>
      <p:sp>
        <p:nvSpPr>
          <p:cNvPr id="2048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27825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05A1E5BE-B0D0-4DBE-87AC-F9180240E92E}" type="slidenum">
              <a:rPr lang="en-US" altLang="en-US" sz="1200" smtClean="0">
                <a:solidFill>
                  <a:srgbClr val="898989"/>
                </a:solidFill>
              </a:rPr>
              <a:pPr/>
              <a:t>2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 smtClean="0">
                <a:ea typeface="ＭＳ Ｐゴシック" pitchFamily="34" charset="-128"/>
              </a:rPr>
              <a:t>QUARTER 4 OVERALL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>
              <a:buFont typeface="Arial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OVERALL </a:t>
            </a: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ACHIEVEMENTS PER STRATEGIC </a:t>
            </a: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OBJECTIVE DURING </a:t>
            </a:r>
            <a:r>
              <a:rPr lang="en-US" sz="2400" b="1" u="sng" dirty="0">
                <a:solidFill>
                  <a:srgbClr val="FF0000"/>
                </a:solidFill>
                <a:ea typeface="ＭＳ Ｐゴシック" pitchFamily="-80" charset="-128"/>
                <a:cs typeface="+mj-cs"/>
              </a:rPr>
              <a:t>QUARTER </a:t>
            </a:r>
            <a:r>
              <a:rPr lang="en-US" sz="2400" b="1" u="sng" dirty="0" smtClean="0">
                <a:solidFill>
                  <a:srgbClr val="FF0000"/>
                </a:solidFill>
                <a:ea typeface="ＭＳ Ｐゴシック" pitchFamily="-80" charset="-128"/>
                <a:cs typeface="+mj-cs"/>
              </a:rPr>
              <a:t>4 </a:t>
            </a: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algn="ctr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JAN TO MARCH 2017-18</a:t>
            </a: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920EC9B-F213-4794-9686-B4DEABB24D7C}" type="slidenum">
              <a:rPr lang="en-US" altLang="en-US" sz="1200" smtClean="0">
                <a:solidFill>
                  <a:srgbClr val="898989"/>
                </a:solidFill>
              </a:rPr>
              <a:pPr/>
              <a:t>3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058862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QUARTER 4 PERFORMANCE </a:t>
            </a:r>
            <a:r>
              <a:rPr lang="en-US" sz="18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PER STRATEGIC </a:t>
            </a:r>
            <a:r>
              <a:rPr lang="en-US" sz="18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OBJECTIVE 2017/18</a:t>
            </a:r>
            <a:endParaRPr lang="en-ZA" sz="1800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831013" y="64246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954FD14-77EA-4DAE-BA84-E6F311BA9C63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9157486"/>
              </p:ext>
            </p:extLst>
          </p:nvPr>
        </p:nvGraphicFramePr>
        <p:xfrm>
          <a:off x="319881" y="1485898"/>
          <a:ext cx="8504238" cy="4071935"/>
        </p:xfrm>
        <a:graphic>
          <a:graphicData uri="http://schemas.openxmlformats.org/drawingml/2006/table">
            <a:tbl>
              <a:tblPr/>
              <a:tblGrid>
                <a:gridCol w="2329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7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4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4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07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33781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Strategic  Objective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889" marR="8889" marT="8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Annual Planned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Indictors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889" marR="8889" marT="8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Indicators </a:t>
                      </a:r>
                      <a:r>
                        <a:rPr lang="en-GB" sz="1400" b="1" kern="1200" dirty="0" smtClean="0"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with targets reporting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in </a:t>
                      </a:r>
                      <a:r>
                        <a:rPr lang="en-GB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Q4 </a:t>
                      </a:r>
                      <a:endParaRPr lang="en-US" sz="1400" b="1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Achieved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889" marR="8889" marT="8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Not Achieved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889" marR="8889" marT="8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Overall </a:t>
                      </a:r>
                      <a:r>
                        <a:rPr lang="en-GB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itchFamily="34" charset="0"/>
                        </a:rPr>
                        <a:t>Achievement %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8889" marR="8889" marT="8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259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Provide work opportunities for People with Disabilities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889" marR="8889" marT="8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ZA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60%</a:t>
                      </a:r>
                      <a:endParaRPr lang="en-ZA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6828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Times New Roman"/>
                        </a:rPr>
                        <a:t>Total number of Indicators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889" marR="8889" marT="88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60%</a:t>
                      </a:r>
                      <a:endParaRPr lang="en-ZA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28067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Overall  Performance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889" marR="8889" marT="88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8889" marR="77464" marT="88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100" b="1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889" marR="77464" marT="888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8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QUARTER 4 PERFORMANCE PER PROGRAMME 2017/18</a:t>
            </a:r>
            <a:endParaRPr lang="en-ZA" sz="2000" dirty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3893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4C31F17A-3748-41D8-8DE2-B3C3F3DF3DC2}" type="slidenum">
              <a:rPr lang="en-US" altLang="en-US" sz="1200" smtClean="0">
                <a:solidFill>
                  <a:srgbClr val="898989"/>
                </a:solidFill>
              </a:rPr>
              <a:pPr/>
              <a:t>5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1815806"/>
              </p:ext>
            </p:extLst>
          </p:nvPr>
        </p:nvGraphicFramePr>
        <p:xfrm>
          <a:off x="285749" y="1414463"/>
          <a:ext cx="8586789" cy="3078163"/>
        </p:xfrm>
        <a:graphic>
          <a:graphicData uri="http://schemas.openxmlformats.org/drawingml/2006/table">
            <a:tbl>
              <a:tblPr firstRow="1" firstCol="1" bandRow="1"/>
              <a:tblGrid>
                <a:gridCol w="2301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9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26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3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1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5198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Entity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Annual Planned Indicators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Indicators with targets 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reporting in 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Quarter 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Achieved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Not Achieved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Overall </a:t>
                      </a: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 Achievement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715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Supported</a:t>
                      </a:r>
                      <a:r>
                        <a:rPr lang="en-GB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Employment Enterprises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ZA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60%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 number of Indicators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en-ZA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60%</a:t>
                      </a:r>
                      <a:endParaRPr lang="en-ZA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Overall  Performance</a:t>
                      </a:r>
                      <a:endParaRPr lang="en-US" sz="16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4" marR="685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60%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en-ZA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979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12763" y="190500"/>
            <a:ext cx="8229600" cy="719138"/>
          </a:xfrm>
        </p:spPr>
        <p:txBody>
          <a:bodyPr/>
          <a:lstStyle/>
          <a:p>
            <a:r>
              <a:rPr lang="en-ZA" alt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ZA" alt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ZA" alt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ZA" alt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ZA" alt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  <a:t>COMPARATIVE ANALYSIS PER PROGRAMME FOR Q1  TO Q4  2017/18 </a:t>
            </a:r>
            <a:br>
              <a:rPr lang="en-ZA" alt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ZA" alt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ZA" altLang="en-US" sz="2000" b="1" dirty="0" smtClean="0">
                <a:solidFill>
                  <a:srgbClr val="000000"/>
                </a:solidFill>
                <a:ea typeface="ＭＳ Ｐゴシック" pitchFamily="34" charset="-128"/>
              </a:rPr>
            </a:br>
            <a:endParaRPr lang="en-US" altLang="en-US" sz="2000" dirty="0" smtClean="0"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5611650"/>
              </p:ext>
            </p:extLst>
          </p:nvPr>
        </p:nvGraphicFramePr>
        <p:xfrm>
          <a:off x="292608" y="1402081"/>
          <a:ext cx="8565642" cy="514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8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8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06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94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4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53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178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11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236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236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9837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749249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Entity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QUARTER 1 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2017/18 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45" marR="9144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QUARTER 2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2017/18 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QUARTER 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2017/18 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QUARTER 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2017/18 </a:t>
                      </a: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1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Quarter1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Planned targets 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Overall Achieved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45" marR="91445" marT="45701" marB="45701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Quarter2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Planned targets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Overall Achieved 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Quarter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Planned targets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Overall Achieved </a:t>
                      </a:r>
                    </a:p>
                  </a:txBody>
                  <a:tcPr marL="91445" marR="91445" marT="45701" marB="45701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Quarter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Planned targets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Overall Achieved </a:t>
                      </a:r>
                    </a:p>
                  </a:txBody>
                  <a:tcPr marL="91445" marR="91445" marT="45701" marB="45701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77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Supported Employment Enterprises</a:t>
                      </a:r>
                    </a:p>
                    <a:p>
                      <a:endParaRPr lang="en-US" sz="1400" b="1" dirty="0"/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DengXian"/>
                          <a:cs typeface="Arial"/>
                        </a:rPr>
                        <a:t>5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ZA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40%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DengXian"/>
                          <a:cs typeface="Arial"/>
                        </a:rPr>
                        <a:t>5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DengXian"/>
                          <a:cs typeface="Arial"/>
                        </a:rPr>
                        <a:t>3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60%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DengXian"/>
                          <a:cs typeface="Arial"/>
                        </a:rPr>
                        <a:t>5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DengXian"/>
                          <a:cs typeface="Arial"/>
                        </a:rPr>
                        <a:t>4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80%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60%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460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</a:t>
                      </a:r>
                      <a:endParaRPr lang="en-US" sz="1600" b="1" dirty="0"/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40%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60%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DengXian"/>
                          <a:cs typeface="Arial"/>
                        </a:rPr>
                        <a:t>5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Arial"/>
                        </a:rPr>
                        <a:t>4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80%</a:t>
                      </a:r>
                      <a:endParaRPr lang="en-ZA" sz="14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60%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8309">
                <a:tc gridSpan="13"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91445" marR="91445"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1" marB="457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0" marR="1257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9135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E661F85-E3A0-4437-90F6-C2195EEB8C69}" type="slidenum">
              <a:rPr lang="en-US" altLang="en-US" sz="1200" smtClean="0">
                <a:solidFill>
                  <a:srgbClr val="898989"/>
                </a:solidFill>
              </a:rPr>
              <a:pPr/>
              <a:t>6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ZA" altLang="en-US" sz="2800" b="1" dirty="0" smtClean="0">
                <a:ea typeface="ＭＳ Ｐゴシック" pitchFamily="34" charset="-128"/>
              </a:rPr>
              <a:t>PERFORMANCE TREND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2796198"/>
              </p:ext>
            </p:extLst>
          </p:nvPr>
        </p:nvGraphicFramePr>
        <p:xfrm>
          <a:off x="218395" y="1600200"/>
          <a:ext cx="8882062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70688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FF881D-6B7D-4624-AAAF-0CCD45141C65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z="2400" b="1" dirty="0" smtClean="0">
                <a:ea typeface="ＭＳ Ｐゴシック" pitchFamily="34" charset="-128"/>
              </a:rPr>
              <a:t>ANNUAL PERFORMANCE PLAN (APP) 2017/18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endParaRPr lang="en-ZA" altLang="en-US" b="1" dirty="0" smtClean="0"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ZA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QUARTER 4</a:t>
            </a:r>
          </a:p>
          <a:p>
            <a:pPr marL="0" indent="0" algn="ctr">
              <a:buFont typeface="Arial" pitchFamily="34" charset="0"/>
              <a:buNone/>
            </a:pPr>
            <a:r>
              <a:rPr lang="en-ZA" altLang="en-US" sz="2400" b="1" dirty="0" smtClean="0">
                <a:solidFill>
                  <a:srgbClr val="000000"/>
                </a:solidFill>
                <a:ea typeface="ＭＳ Ｐゴシック" pitchFamily="34" charset="-128"/>
              </a:rPr>
              <a:t>JAN – MARCH 2017/18</a:t>
            </a:r>
          </a:p>
          <a:p>
            <a:pPr marL="0" indent="0" algn="ctr">
              <a:buFont typeface="Arial" pitchFamily="34" charset="0"/>
              <a:buNone/>
            </a:pPr>
            <a:endParaRPr lang="en-ZA" altLang="en-US" sz="2400" b="1" dirty="0" smtClean="0"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ZA" altLang="en-US" sz="2400" b="1" dirty="0" smtClean="0">
                <a:ea typeface="ＭＳ Ｐゴシック" pitchFamily="34" charset="-128"/>
              </a:rPr>
              <a:t>PROGRESS AND MAJOR PERFORMANCE CHALLENGES ENCOUNTERED DURING REPORTING PERIOD </a:t>
            </a:r>
          </a:p>
          <a:p>
            <a:pPr marL="0" indent="0" algn="ctr">
              <a:buFont typeface="Arial" pitchFamily="34" charset="0"/>
              <a:buNone/>
            </a:pPr>
            <a:endParaRPr lang="en-ZA" altLang="en-US" sz="2400" b="1" dirty="0" smtClean="0"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ZA" altLang="en-US" sz="2400" b="1" dirty="0" smtClean="0">
                <a:ea typeface="ＭＳ Ｐゴシック" pitchFamily="34" charset="-128"/>
              </a:rPr>
              <a:t>With a special focus on </a:t>
            </a:r>
            <a:r>
              <a:rPr lang="en-ZA" alt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NOT ACHIEVED </a:t>
            </a:r>
            <a:r>
              <a:rPr lang="en-ZA" altLang="en-US" sz="2400" b="1" dirty="0" smtClean="0">
                <a:ea typeface="ＭＳ Ｐゴシック" pitchFamily="34" charset="-128"/>
              </a:rPr>
              <a:t>Targets</a:t>
            </a:r>
          </a:p>
          <a:p>
            <a:pPr marL="0" indent="0" algn="ctr">
              <a:buFont typeface="Arial" pitchFamily="34" charset="0"/>
              <a:buNone/>
            </a:pPr>
            <a:endParaRPr lang="en-ZA" altLang="en-US" sz="2400" b="1" dirty="0" smtClean="0">
              <a:ea typeface="ＭＳ Ｐゴシック" pitchFamily="34" charset="-128"/>
            </a:endParaRPr>
          </a:p>
          <a:p>
            <a:pPr marL="0" indent="0" algn="ctr">
              <a:buFont typeface="Arial" pitchFamily="34" charset="0"/>
              <a:buNone/>
            </a:pPr>
            <a:endParaRPr lang="en-ZA" altLang="en-US" sz="2400" b="1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16713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5921C5C6-F8D0-49CC-92F7-24E621B90D58}" type="slidenum">
              <a:rPr lang="en-US" altLang="en-US" sz="1200" smtClean="0">
                <a:solidFill>
                  <a:srgbClr val="898989"/>
                </a:solidFill>
              </a:rPr>
              <a:pPr/>
              <a:t>8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53823" y="43543"/>
            <a:ext cx="8229600" cy="1143000"/>
          </a:xfrm>
        </p:spPr>
        <p:txBody>
          <a:bodyPr/>
          <a:lstStyle/>
          <a:p>
            <a:r>
              <a:rPr lang="en-ZA" altLang="en-US" sz="2000" b="1" dirty="0" smtClean="0">
                <a:ea typeface="ＭＳ Ｐゴシック" pitchFamily="34" charset="-128"/>
                <a:cs typeface="Times New Roman" pitchFamily="18" charset="0"/>
              </a:rPr>
              <a:t>PRAGRAMME 1: ADMINISTRATION</a:t>
            </a:r>
            <a:endParaRPr lang="en-US" altLang="en-US" sz="2000" dirty="0" smtClean="0"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0752164"/>
              </p:ext>
            </p:extLst>
          </p:nvPr>
        </p:nvGraphicFramePr>
        <p:xfrm>
          <a:off x="174625" y="1430122"/>
          <a:ext cx="8708798" cy="5068214"/>
        </p:xfrm>
        <a:graphic>
          <a:graphicData uri="http://schemas.openxmlformats.org/drawingml/2006/table">
            <a:tbl>
              <a:tblPr/>
              <a:tblGrid>
                <a:gridCol w="1873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6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1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68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PROGRAMME PERFORMANCE INDICATOR 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QUARTER 4 TARGET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ACTUAL PERFORMANCE</a:t>
                      </a:r>
                      <a:endParaRPr kumimoji="0" lang="en-Z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REASON FOR VARIANCE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REMEDIAL ACTION  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673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Provide work opportunities for People with Disabilities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(MTSF Outcome 4: Decent Employment through inclusive economic growth)</a:t>
                      </a:r>
                    </a:p>
                  </a:txBody>
                  <a:tcPr marL="18166" marR="1816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0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Number 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persons </a:t>
                      </a: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disabilities provided with 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 opportunities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persons with disabilities provided with employment opportunities in the SEE by the end of March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</a:t>
                      </a:r>
                      <a:endParaRPr lang="en-ZA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new 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PWDs appointed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between 1 April 2017 –31 March 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Insufficient</a:t>
                      </a: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work in the form of order book to enable the SEE to reach its employment creation target and capacity constraints within the Business Development unit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SEE needs to balance the creation of employment whilst ensuring enough work to be performed by new incumbents  and this requires more sales orders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sales plan is currently being developed to increase the sales in the new financial year.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baseline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recruitment process for the Business Development Executive has been concluded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5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Number</a:t>
                      </a: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radio campaigns conducted per annum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radio campaigns conducted by the end of March 2018 to create awareness of the existence of the SEE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achieved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radio campaigns conducted to create awareness</a:t>
                      </a: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about the SEE’s new name 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the end of March 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Request for the campaign was sent to  the</a:t>
                      </a: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service provider in time, however the actual campaign was only conducted in April 2018 due to delays from GCIS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Campaign were done in April 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F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943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6900" y="637677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86B733C-23B5-4D4A-9165-51682A3BFD66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564</Words>
  <Application>Microsoft Office PowerPoint</Application>
  <PresentationFormat>On-screen Show (4:3)</PresentationFormat>
  <Paragraphs>193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Slide 1</vt:lpstr>
      <vt:lpstr>Slide 2</vt:lpstr>
      <vt:lpstr>QUARTER 4 OVERALL PERFORMANCE</vt:lpstr>
      <vt:lpstr>QUARTER 4 PERFORMANCE PER STRATEGIC OBJECTIVE 2017/18</vt:lpstr>
      <vt:lpstr>QUARTER 4 PERFORMANCE PER PROGRAMME 2017/18</vt:lpstr>
      <vt:lpstr>  COMPARATIVE ANALYSIS PER PROGRAMME FOR Q1  TO Q4  2017/18   </vt:lpstr>
      <vt:lpstr>PERFORMANCE TREND</vt:lpstr>
      <vt:lpstr>ANNUAL PERFORMANCE PLAN (APP) 2017/18</vt:lpstr>
      <vt:lpstr>PRAGRAMME 1: ADMINISTRATION</vt:lpstr>
      <vt:lpstr>AUDITOR GENERAL MANAGEMENT REPORT </vt:lpstr>
      <vt:lpstr> STRATEGY TO OVERCOME UNDER- PERFORMANCE</vt:lpstr>
      <vt:lpstr>Slide 12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PUMZA</cp:lastModifiedBy>
  <cp:revision>1148</cp:revision>
  <cp:lastPrinted>2018-03-19T10:54:29Z</cp:lastPrinted>
  <dcterms:created xsi:type="dcterms:W3CDTF">2013-03-07T12:06:52Z</dcterms:created>
  <dcterms:modified xsi:type="dcterms:W3CDTF">2018-08-31T10:38:56Z</dcterms:modified>
</cp:coreProperties>
</file>